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68" r:id="rId3"/>
    <p:sldId id="269" r:id="rId4"/>
    <p:sldId id="258" r:id="rId5"/>
    <p:sldId id="259" r:id="rId6"/>
    <p:sldId id="260" r:id="rId7"/>
    <p:sldId id="270" r:id="rId8"/>
    <p:sldId id="261" r:id="rId9"/>
    <p:sldId id="262" r:id="rId10"/>
    <p:sldId id="265" r:id="rId11"/>
    <p:sldId id="266" r:id="rId12"/>
    <p:sldId id="263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BE628-9D82-4880-8417-476F3DD6F717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596E6-BA48-494C-9E69-AF571BE5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0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83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8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3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36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34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50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8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44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9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16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9880-EF0E-4068-BAB6-4D06A4A297CA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1AD7-7C87-46C1-A65C-4C4FF0EA3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2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A%E3%82%BB%E3%83%AD_(%E9%81%8A%E6%88%AF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797" y="177222"/>
            <a:ext cx="5301718" cy="3034857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sz="4800" b="1" dirty="0">
                <a:solidFill>
                  <a:srgbClr val="FFFFFF"/>
                </a:solidFill>
              </a:rPr>
              <a:t>ハーフ・</a:t>
            </a:r>
            <a:r>
              <a:rPr kumimoji="1" lang="ja-JP" altLang="en-US" sz="4800" b="1" dirty="0">
                <a:solidFill>
                  <a:srgbClr val="FFFFFF"/>
                </a:solidFill>
              </a:rPr>
              <a:t>オセロ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882FD3-3388-4BDA-B633-F3CD96274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93" y="3951274"/>
            <a:ext cx="4204012" cy="2359417"/>
          </a:xfrm>
        </p:spPr>
        <p:txBody>
          <a:bodyPr anchor="t">
            <a:normAutofit/>
          </a:bodyPr>
          <a:lstStyle/>
          <a:p>
            <a:pPr algn="ctr"/>
            <a:r>
              <a:rPr kumimoji="1" lang="ja-JP" altLang="en-US" sz="2400" dirty="0">
                <a:solidFill>
                  <a:srgbClr val="FFFFFF"/>
                </a:solidFill>
              </a:rPr>
              <a:t>２０１９．０３．１０</a:t>
            </a:r>
            <a:endParaRPr kumimoji="1" lang="en-US" altLang="ja-JP" sz="2400" dirty="0">
              <a:solidFill>
                <a:srgbClr val="FFFFFF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FFFF"/>
                </a:solidFill>
              </a:rPr>
              <a:t>塚村　善弘</a:t>
            </a:r>
            <a:endParaRPr kumimoji="1" lang="ja-JP" altLang="en-US" sz="2400" dirty="0">
              <a:solidFill>
                <a:srgbClr val="FFFFFF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02824" y="688492"/>
            <a:ext cx="5459470" cy="5459470"/>
          </a:xfrm>
          <a:prstGeom prst="rect">
            <a:avLst/>
          </a:prstGeom>
        </p:spPr>
      </p:pic>
      <p:sp>
        <p:nvSpPr>
          <p:cNvPr id="27" name="楕円 26">
            <a:extLst>
              <a:ext uri="{FF2B5EF4-FFF2-40B4-BE49-F238E27FC236}">
                <a16:creationId xmlns:a16="http://schemas.microsoft.com/office/drawing/2014/main" id="{AEC78FA2-CA2E-45BF-A945-CEDE4EF44ED8}"/>
              </a:ext>
            </a:extLst>
          </p:cNvPr>
          <p:cNvSpPr/>
          <p:nvPr/>
        </p:nvSpPr>
        <p:spPr>
          <a:xfrm>
            <a:off x="8320844" y="2905760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16A40359-BAAD-4318-91B8-E105EADE32ED}"/>
              </a:ext>
            </a:extLst>
          </p:cNvPr>
          <p:cNvSpPr/>
          <p:nvPr/>
        </p:nvSpPr>
        <p:spPr>
          <a:xfrm>
            <a:off x="1525620" y="5057744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224A7872-B753-4270-BBBA-748BF5F8143E}"/>
              </a:ext>
            </a:extLst>
          </p:cNvPr>
          <p:cNvSpPr/>
          <p:nvPr/>
        </p:nvSpPr>
        <p:spPr>
          <a:xfrm>
            <a:off x="8844151" y="3496542"/>
            <a:ext cx="457396" cy="4588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BA39243-CCC5-4B4F-9826-DF1A7AD1E277}"/>
              </a:ext>
            </a:extLst>
          </p:cNvPr>
          <p:cNvSpPr/>
          <p:nvPr/>
        </p:nvSpPr>
        <p:spPr>
          <a:xfrm>
            <a:off x="8884791" y="3509363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AA417A78-BB7F-4263-BB3A-D00119FBEC35}"/>
              </a:ext>
            </a:extLst>
          </p:cNvPr>
          <p:cNvSpPr/>
          <p:nvPr/>
        </p:nvSpPr>
        <p:spPr>
          <a:xfrm>
            <a:off x="3526479" y="5084592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40" name="弦 39">
            <a:extLst>
              <a:ext uri="{FF2B5EF4-FFF2-40B4-BE49-F238E27FC236}">
                <a16:creationId xmlns:a16="http://schemas.microsoft.com/office/drawing/2014/main" id="{D6233A4E-7E40-4BE0-A018-0BA56DB9E431}"/>
              </a:ext>
            </a:extLst>
          </p:cNvPr>
          <p:cNvSpPr/>
          <p:nvPr/>
        </p:nvSpPr>
        <p:spPr>
          <a:xfrm rot="10800000" flipV="1">
            <a:off x="2526050" y="5051955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24" name="弦 23">
            <a:extLst>
              <a:ext uri="{FF2B5EF4-FFF2-40B4-BE49-F238E27FC236}">
                <a16:creationId xmlns:a16="http://schemas.microsoft.com/office/drawing/2014/main" id="{44E99B95-B251-4FA0-9A19-B9C0ED061919}"/>
              </a:ext>
            </a:extLst>
          </p:cNvPr>
          <p:cNvSpPr/>
          <p:nvPr/>
        </p:nvSpPr>
        <p:spPr>
          <a:xfrm flipV="1">
            <a:off x="2536639" y="5084592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071AE6EE-5F4D-491C-8909-E11B155989F5}"/>
              </a:ext>
            </a:extLst>
          </p:cNvPr>
          <p:cNvSpPr/>
          <p:nvPr/>
        </p:nvSpPr>
        <p:spPr>
          <a:xfrm>
            <a:off x="8336712" y="2970758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F3E522A6-DEFB-4FBF-9C5E-69353EC01DC0}"/>
              </a:ext>
            </a:extLst>
          </p:cNvPr>
          <p:cNvSpPr/>
          <p:nvPr/>
        </p:nvSpPr>
        <p:spPr>
          <a:xfrm>
            <a:off x="8333749" y="2946695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333749" y="2943992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284197F7-658C-4060-B388-867C619A44B7}"/>
              </a:ext>
            </a:extLst>
          </p:cNvPr>
          <p:cNvSpPr/>
          <p:nvPr/>
        </p:nvSpPr>
        <p:spPr>
          <a:xfrm>
            <a:off x="8928939" y="29273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8956BA7-B681-49FD-B926-A06982C4E6ED}"/>
              </a:ext>
            </a:extLst>
          </p:cNvPr>
          <p:cNvSpPr txBox="1"/>
          <p:nvPr/>
        </p:nvSpPr>
        <p:spPr>
          <a:xfrm>
            <a:off x="317780" y="1601746"/>
            <a:ext cx="53017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u="sng" dirty="0"/>
              <a:t>ハーフ・オセロ</a:t>
            </a:r>
            <a:endParaRPr kumimoji="1" lang="en-US" altLang="ja-JP" sz="5400" b="1" u="sng" dirty="0"/>
          </a:p>
          <a:p>
            <a:pPr algn="ctr"/>
            <a:endParaRPr kumimoji="1" lang="en-US" altLang="ja-JP" sz="5400" b="1" u="sng" dirty="0"/>
          </a:p>
          <a:p>
            <a:pPr algn="ctr"/>
            <a:r>
              <a:rPr kumimoji="1" lang="ja-JP" altLang="en-US" sz="3200" b="1" dirty="0"/>
              <a:t>２０１９・０３・１０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塚村　善弘</a:t>
            </a: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573A2898-A0AB-4D8F-B1EF-EA7FBBF827FA}"/>
              </a:ext>
            </a:extLst>
          </p:cNvPr>
          <p:cNvSpPr/>
          <p:nvPr/>
        </p:nvSpPr>
        <p:spPr>
          <a:xfrm>
            <a:off x="8335371" y="3520241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6003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10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051980"/>
            <a:ext cx="5878587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ケース３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前段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8635159" y="10920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EC4E80E1-EBDB-4A2C-B5E0-5AB651D69629}"/>
              </a:ext>
            </a:extLst>
          </p:cNvPr>
          <p:cNvSpPr/>
          <p:nvPr/>
        </p:nvSpPr>
        <p:spPr>
          <a:xfrm>
            <a:off x="9289186" y="10920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E23CE89-F97C-4596-97F6-89CE88646730}"/>
              </a:ext>
            </a:extLst>
          </p:cNvPr>
          <p:cNvSpPr/>
          <p:nvPr/>
        </p:nvSpPr>
        <p:spPr>
          <a:xfrm>
            <a:off x="8080735" y="10920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BCD6E9B-4A90-4CC9-A125-DFAA5E706493}"/>
              </a:ext>
            </a:extLst>
          </p:cNvPr>
          <p:cNvSpPr/>
          <p:nvPr/>
        </p:nvSpPr>
        <p:spPr>
          <a:xfrm>
            <a:off x="9844895" y="108275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E06C9E4-B98C-44AA-B053-1618FB1D2286}"/>
              </a:ext>
            </a:extLst>
          </p:cNvPr>
          <p:cNvSpPr/>
          <p:nvPr/>
        </p:nvSpPr>
        <p:spPr>
          <a:xfrm>
            <a:off x="9816364" y="166558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A07B117A-8282-491E-9B3D-058D0FB7E191}"/>
              </a:ext>
            </a:extLst>
          </p:cNvPr>
          <p:cNvSpPr/>
          <p:nvPr/>
        </p:nvSpPr>
        <p:spPr>
          <a:xfrm>
            <a:off x="9239311" y="2263650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0081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11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42" y="1006887"/>
            <a:ext cx="587858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ケース３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後段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＊黒（ｇ１）にハーフ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＊黒が必ずコーナーを取れる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8635159" y="10920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EC4E80E1-EBDB-4A2C-B5E0-5AB651D69629}"/>
              </a:ext>
            </a:extLst>
          </p:cNvPr>
          <p:cNvSpPr/>
          <p:nvPr/>
        </p:nvSpPr>
        <p:spPr>
          <a:xfrm>
            <a:off x="9255936" y="10920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E23CE89-F97C-4596-97F6-89CE88646730}"/>
              </a:ext>
            </a:extLst>
          </p:cNvPr>
          <p:cNvSpPr/>
          <p:nvPr/>
        </p:nvSpPr>
        <p:spPr>
          <a:xfrm>
            <a:off x="8079931" y="1075472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BCD6E9B-4A90-4CC9-A125-DFAA5E706493}"/>
              </a:ext>
            </a:extLst>
          </p:cNvPr>
          <p:cNvSpPr/>
          <p:nvPr/>
        </p:nvSpPr>
        <p:spPr>
          <a:xfrm>
            <a:off x="9844895" y="108275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A07B117A-8282-491E-9B3D-058D0FB7E191}"/>
              </a:ext>
            </a:extLst>
          </p:cNvPr>
          <p:cNvSpPr/>
          <p:nvPr/>
        </p:nvSpPr>
        <p:spPr>
          <a:xfrm>
            <a:off x="9239311" y="2263650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8" name="弦 17">
            <a:extLst>
              <a:ext uri="{FF2B5EF4-FFF2-40B4-BE49-F238E27FC236}">
                <a16:creationId xmlns:a16="http://schemas.microsoft.com/office/drawing/2014/main" id="{6B34C09B-0C26-4926-A890-792618F84226}"/>
              </a:ext>
            </a:extLst>
          </p:cNvPr>
          <p:cNvSpPr/>
          <p:nvPr/>
        </p:nvSpPr>
        <p:spPr>
          <a:xfrm flipV="1">
            <a:off x="10431680" y="1082757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弦 20">
            <a:extLst>
              <a:ext uri="{FF2B5EF4-FFF2-40B4-BE49-F238E27FC236}">
                <a16:creationId xmlns:a16="http://schemas.microsoft.com/office/drawing/2014/main" id="{65697645-4100-4D16-BBB5-14F8F8966FC0}"/>
              </a:ext>
            </a:extLst>
          </p:cNvPr>
          <p:cNvSpPr/>
          <p:nvPr/>
        </p:nvSpPr>
        <p:spPr>
          <a:xfrm rot="10800000" flipV="1">
            <a:off x="10415944" y="1063382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C7FC129A-D411-459A-8990-9262815959CC}"/>
              </a:ext>
            </a:extLst>
          </p:cNvPr>
          <p:cNvSpPr/>
          <p:nvPr/>
        </p:nvSpPr>
        <p:spPr>
          <a:xfrm>
            <a:off x="9838623" y="1666739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077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12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000473"/>
            <a:ext cx="587858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ケース４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前段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＊白、上辺先着で、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黒の割り込みが難しい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60B18B4-2ABB-449C-AE34-918DFF762B7E}"/>
              </a:ext>
            </a:extLst>
          </p:cNvPr>
          <p:cNvSpPr/>
          <p:nvPr/>
        </p:nvSpPr>
        <p:spPr>
          <a:xfrm>
            <a:off x="8082344" y="1083206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E1DE0A8-40DA-45EE-A621-A3B59A24537F}"/>
              </a:ext>
            </a:extLst>
          </p:cNvPr>
          <p:cNvSpPr/>
          <p:nvPr/>
        </p:nvSpPr>
        <p:spPr>
          <a:xfrm>
            <a:off x="9826931" y="106900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A41D311-359C-4FC8-83B1-B31F76C367C6}"/>
              </a:ext>
            </a:extLst>
          </p:cNvPr>
          <p:cNvSpPr/>
          <p:nvPr/>
        </p:nvSpPr>
        <p:spPr>
          <a:xfrm>
            <a:off x="9834846" y="107675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6A063C8-E61B-4EE5-A061-4A219F8C06FF}"/>
              </a:ext>
            </a:extLst>
          </p:cNvPr>
          <p:cNvSpPr/>
          <p:nvPr/>
        </p:nvSpPr>
        <p:spPr>
          <a:xfrm>
            <a:off x="9219231" y="166483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891A816C-0786-4254-8B75-305EF5CA6B86}"/>
              </a:ext>
            </a:extLst>
          </p:cNvPr>
          <p:cNvSpPr/>
          <p:nvPr/>
        </p:nvSpPr>
        <p:spPr>
          <a:xfrm>
            <a:off x="9239316" y="2247655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48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13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03" y="1066581"/>
            <a:ext cx="5878587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ケース４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＊黒（ｅ１）にハーフ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＊白（ｄ１）で切り返し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＊白の独占阻止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＊白やはり有利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60B18B4-2ABB-449C-AE34-918DFF762B7E}"/>
              </a:ext>
            </a:extLst>
          </p:cNvPr>
          <p:cNvSpPr/>
          <p:nvPr/>
        </p:nvSpPr>
        <p:spPr>
          <a:xfrm>
            <a:off x="8082344" y="1083206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E1DE0A8-40DA-45EE-A621-A3B59A24537F}"/>
              </a:ext>
            </a:extLst>
          </p:cNvPr>
          <p:cNvSpPr/>
          <p:nvPr/>
        </p:nvSpPr>
        <p:spPr>
          <a:xfrm>
            <a:off x="9826931" y="106900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A41D311-359C-4FC8-83B1-B31F76C367C6}"/>
              </a:ext>
            </a:extLst>
          </p:cNvPr>
          <p:cNvSpPr/>
          <p:nvPr/>
        </p:nvSpPr>
        <p:spPr>
          <a:xfrm>
            <a:off x="9834846" y="107675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6A063C8-E61B-4EE5-A061-4A219F8C06FF}"/>
              </a:ext>
            </a:extLst>
          </p:cNvPr>
          <p:cNvSpPr/>
          <p:nvPr/>
        </p:nvSpPr>
        <p:spPr>
          <a:xfrm>
            <a:off x="8652385" y="106658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891A816C-0786-4254-8B75-305EF5CA6B86}"/>
              </a:ext>
            </a:extLst>
          </p:cNvPr>
          <p:cNvSpPr/>
          <p:nvPr/>
        </p:nvSpPr>
        <p:spPr>
          <a:xfrm>
            <a:off x="9222691" y="2261494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AD8F5AF3-0814-4947-B521-5DF2AADEA034}"/>
              </a:ext>
            </a:extLst>
          </p:cNvPr>
          <p:cNvSpPr/>
          <p:nvPr/>
        </p:nvSpPr>
        <p:spPr>
          <a:xfrm flipV="1">
            <a:off x="9239316" y="1083206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弦 14">
            <a:extLst>
              <a:ext uri="{FF2B5EF4-FFF2-40B4-BE49-F238E27FC236}">
                <a16:creationId xmlns:a16="http://schemas.microsoft.com/office/drawing/2014/main" id="{3931E0BD-DF3F-40F6-A507-7E4C2EA3BED7}"/>
              </a:ext>
            </a:extLst>
          </p:cNvPr>
          <p:cNvSpPr/>
          <p:nvPr/>
        </p:nvSpPr>
        <p:spPr>
          <a:xfrm rot="10800000" flipV="1">
            <a:off x="9222691" y="1066581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89A1F3CF-7DCD-4EA6-AD25-FFC0C5287D94}"/>
              </a:ext>
            </a:extLst>
          </p:cNvPr>
          <p:cNvSpPr/>
          <p:nvPr/>
        </p:nvSpPr>
        <p:spPr>
          <a:xfrm>
            <a:off x="9239316" y="1666030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1499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14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20" y="914400"/>
            <a:ext cx="5918161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課題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＊ハーフの使用は出来るだけ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最後の方に持って来る？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＊ほんとにゲームの難度を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上げているのか？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＊ハーフの連続使用禁止？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バリエーション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＊ハーフの数を増やす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＊どちらが使っても良い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ハーフを作る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60B18B4-2ABB-449C-AE34-918DFF762B7E}"/>
              </a:ext>
            </a:extLst>
          </p:cNvPr>
          <p:cNvSpPr/>
          <p:nvPr/>
        </p:nvSpPr>
        <p:spPr>
          <a:xfrm>
            <a:off x="10426462" y="108595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A41D311-359C-4FC8-83B1-B31F76C367C6}"/>
              </a:ext>
            </a:extLst>
          </p:cNvPr>
          <p:cNvSpPr/>
          <p:nvPr/>
        </p:nvSpPr>
        <p:spPr>
          <a:xfrm>
            <a:off x="9248494" y="1058268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6A063C8-E61B-4EE5-A061-4A219F8C06FF}"/>
              </a:ext>
            </a:extLst>
          </p:cNvPr>
          <p:cNvSpPr/>
          <p:nvPr/>
        </p:nvSpPr>
        <p:spPr>
          <a:xfrm>
            <a:off x="8652385" y="106658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891A816C-0786-4254-8B75-305EF5CA6B86}"/>
              </a:ext>
            </a:extLst>
          </p:cNvPr>
          <p:cNvSpPr/>
          <p:nvPr/>
        </p:nvSpPr>
        <p:spPr>
          <a:xfrm>
            <a:off x="9821680" y="2261152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AD8F5AF3-0814-4947-B521-5DF2AADEA034}"/>
              </a:ext>
            </a:extLst>
          </p:cNvPr>
          <p:cNvSpPr/>
          <p:nvPr/>
        </p:nvSpPr>
        <p:spPr>
          <a:xfrm flipV="1">
            <a:off x="9826247" y="1119207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弦 14">
            <a:extLst>
              <a:ext uri="{FF2B5EF4-FFF2-40B4-BE49-F238E27FC236}">
                <a16:creationId xmlns:a16="http://schemas.microsoft.com/office/drawing/2014/main" id="{3931E0BD-DF3F-40F6-A507-7E4C2EA3BED7}"/>
              </a:ext>
            </a:extLst>
          </p:cNvPr>
          <p:cNvSpPr/>
          <p:nvPr/>
        </p:nvSpPr>
        <p:spPr>
          <a:xfrm rot="10800000" flipV="1">
            <a:off x="9826247" y="1083206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89A1F3CF-7DCD-4EA6-AD25-FFC0C5287D94}"/>
              </a:ext>
            </a:extLst>
          </p:cNvPr>
          <p:cNvSpPr/>
          <p:nvPr/>
        </p:nvSpPr>
        <p:spPr>
          <a:xfrm>
            <a:off x="9821680" y="1672134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794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797" y="177222"/>
            <a:ext cx="5301718" cy="3034857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sz="4800" b="1" dirty="0">
                <a:solidFill>
                  <a:srgbClr val="FFFFFF"/>
                </a:solidFill>
              </a:rPr>
              <a:t>ハーフ・</a:t>
            </a:r>
            <a:r>
              <a:rPr kumimoji="1" lang="ja-JP" altLang="en-US" sz="4800" b="1" dirty="0">
                <a:solidFill>
                  <a:srgbClr val="FFFFFF"/>
                </a:solidFill>
              </a:rPr>
              <a:t>オセロ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882FD3-3388-4BDA-B633-F3CD96274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93" y="3951274"/>
            <a:ext cx="4204012" cy="2359417"/>
          </a:xfrm>
        </p:spPr>
        <p:txBody>
          <a:bodyPr anchor="t">
            <a:normAutofit/>
          </a:bodyPr>
          <a:lstStyle/>
          <a:p>
            <a:pPr algn="ctr"/>
            <a:r>
              <a:rPr kumimoji="1" lang="ja-JP" altLang="en-US" sz="2400" dirty="0">
                <a:solidFill>
                  <a:srgbClr val="FFFFFF"/>
                </a:solidFill>
              </a:rPr>
              <a:t>２０１９．０３．１０</a:t>
            </a:r>
            <a:endParaRPr kumimoji="1" lang="en-US" altLang="ja-JP" sz="2400" dirty="0">
              <a:solidFill>
                <a:srgbClr val="FFFFFF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FFFF"/>
                </a:solidFill>
              </a:rPr>
              <a:t>塚村　善弘</a:t>
            </a:r>
            <a:endParaRPr kumimoji="1" lang="ja-JP" altLang="en-US" sz="2400" dirty="0">
              <a:solidFill>
                <a:srgbClr val="FFFFFF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2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02824" y="688492"/>
            <a:ext cx="5459470" cy="5459470"/>
          </a:xfrm>
          <a:prstGeom prst="rect">
            <a:avLst/>
          </a:prstGeom>
        </p:spPr>
      </p:pic>
      <p:sp>
        <p:nvSpPr>
          <p:cNvPr id="27" name="楕円 26">
            <a:extLst>
              <a:ext uri="{FF2B5EF4-FFF2-40B4-BE49-F238E27FC236}">
                <a16:creationId xmlns:a16="http://schemas.microsoft.com/office/drawing/2014/main" id="{AEC78FA2-CA2E-45BF-A945-CEDE4EF44ED8}"/>
              </a:ext>
            </a:extLst>
          </p:cNvPr>
          <p:cNvSpPr/>
          <p:nvPr/>
        </p:nvSpPr>
        <p:spPr>
          <a:xfrm>
            <a:off x="8320844" y="2905760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16A40359-BAAD-4318-91B8-E105EADE32ED}"/>
              </a:ext>
            </a:extLst>
          </p:cNvPr>
          <p:cNvSpPr/>
          <p:nvPr/>
        </p:nvSpPr>
        <p:spPr>
          <a:xfrm>
            <a:off x="1525620" y="5057744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224A7872-B753-4270-BBBA-748BF5F8143E}"/>
              </a:ext>
            </a:extLst>
          </p:cNvPr>
          <p:cNvSpPr/>
          <p:nvPr/>
        </p:nvSpPr>
        <p:spPr>
          <a:xfrm>
            <a:off x="8844151" y="3496542"/>
            <a:ext cx="457396" cy="4588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BA39243-CCC5-4B4F-9826-DF1A7AD1E277}"/>
              </a:ext>
            </a:extLst>
          </p:cNvPr>
          <p:cNvSpPr/>
          <p:nvPr/>
        </p:nvSpPr>
        <p:spPr>
          <a:xfrm>
            <a:off x="8884791" y="3509363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AA417A78-BB7F-4263-BB3A-D00119FBEC35}"/>
              </a:ext>
            </a:extLst>
          </p:cNvPr>
          <p:cNvSpPr/>
          <p:nvPr/>
        </p:nvSpPr>
        <p:spPr>
          <a:xfrm>
            <a:off x="8304219" y="2920214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40" name="弦 39">
            <a:extLst>
              <a:ext uri="{FF2B5EF4-FFF2-40B4-BE49-F238E27FC236}">
                <a16:creationId xmlns:a16="http://schemas.microsoft.com/office/drawing/2014/main" id="{D6233A4E-7E40-4BE0-A018-0BA56DB9E431}"/>
              </a:ext>
            </a:extLst>
          </p:cNvPr>
          <p:cNvSpPr/>
          <p:nvPr/>
        </p:nvSpPr>
        <p:spPr>
          <a:xfrm rot="10800000" flipV="1">
            <a:off x="2526050" y="5051955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24" name="弦 23">
            <a:extLst>
              <a:ext uri="{FF2B5EF4-FFF2-40B4-BE49-F238E27FC236}">
                <a16:creationId xmlns:a16="http://schemas.microsoft.com/office/drawing/2014/main" id="{44E99B95-B251-4FA0-9A19-B9C0ED061919}"/>
              </a:ext>
            </a:extLst>
          </p:cNvPr>
          <p:cNvSpPr/>
          <p:nvPr/>
        </p:nvSpPr>
        <p:spPr>
          <a:xfrm flipV="1">
            <a:off x="2536639" y="5084592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3578542" y="5069955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284197F7-658C-4060-B388-867C619A44B7}"/>
              </a:ext>
            </a:extLst>
          </p:cNvPr>
          <p:cNvSpPr/>
          <p:nvPr/>
        </p:nvSpPr>
        <p:spPr>
          <a:xfrm>
            <a:off x="8928939" y="29273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8956BA7-B681-49FD-B926-A06982C4E6ED}"/>
              </a:ext>
            </a:extLst>
          </p:cNvPr>
          <p:cNvSpPr txBox="1"/>
          <p:nvPr/>
        </p:nvSpPr>
        <p:spPr>
          <a:xfrm>
            <a:off x="307191" y="-1350"/>
            <a:ext cx="530171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u="sng" dirty="0">
                <a:solidFill>
                  <a:schemeClr val="accent1"/>
                </a:solidFill>
              </a:rPr>
              <a:t>ハーフ・オセロ</a:t>
            </a:r>
            <a:endParaRPr kumimoji="1" lang="en-US" altLang="ja-JP" sz="4800" b="1" u="sng" dirty="0">
              <a:solidFill>
                <a:schemeClr val="accent1"/>
              </a:solidFill>
            </a:endParaRPr>
          </a:p>
          <a:p>
            <a:pPr algn="ctr"/>
            <a:endParaRPr kumimoji="1" lang="en-US" altLang="ja-JP" sz="5400" b="1" u="sng" dirty="0"/>
          </a:p>
          <a:p>
            <a:pPr algn="ctr"/>
            <a:endParaRPr kumimoji="1" lang="ja-JP" altLang="en-US" sz="3200" b="1" dirty="0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573A2898-A0AB-4D8F-B1EF-EA7FBBF827FA}"/>
              </a:ext>
            </a:extLst>
          </p:cNvPr>
          <p:cNvSpPr/>
          <p:nvPr/>
        </p:nvSpPr>
        <p:spPr>
          <a:xfrm>
            <a:off x="8335371" y="3520241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97496EB-3664-4EB6-8B51-02B2FC794BD9}"/>
              </a:ext>
            </a:extLst>
          </p:cNvPr>
          <p:cNvSpPr/>
          <p:nvPr/>
        </p:nvSpPr>
        <p:spPr>
          <a:xfrm>
            <a:off x="3589131" y="5051015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FC4DEF2-2498-4A5B-AEFC-E5D2B8D4B0C9}"/>
              </a:ext>
            </a:extLst>
          </p:cNvPr>
          <p:cNvSpPr/>
          <p:nvPr/>
        </p:nvSpPr>
        <p:spPr>
          <a:xfrm>
            <a:off x="7742609" y="29273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553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797" y="177222"/>
            <a:ext cx="5301718" cy="3034857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sz="4800" b="1" dirty="0">
                <a:solidFill>
                  <a:srgbClr val="FFFFFF"/>
                </a:solidFill>
              </a:rPr>
              <a:t>ハーフ・</a:t>
            </a:r>
            <a:r>
              <a:rPr kumimoji="1" lang="ja-JP" altLang="en-US" sz="4800" b="1" dirty="0">
                <a:solidFill>
                  <a:srgbClr val="FFFFFF"/>
                </a:solidFill>
              </a:rPr>
              <a:t>オセロ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882FD3-3388-4BDA-B633-F3CD96274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93" y="3951274"/>
            <a:ext cx="4204012" cy="2359417"/>
          </a:xfrm>
        </p:spPr>
        <p:txBody>
          <a:bodyPr anchor="t">
            <a:normAutofit/>
          </a:bodyPr>
          <a:lstStyle/>
          <a:p>
            <a:pPr algn="ctr"/>
            <a:r>
              <a:rPr kumimoji="1" lang="ja-JP" altLang="en-US" sz="2400" dirty="0">
                <a:solidFill>
                  <a:srgbClr val="FFFFFF"/>
                </a:solidFill>
              </a:rPr>
              <a:t>２０１９．０３．１０</a:t>
            </a:r>
            <a:endParaRPr kumimoji="1" lang="en-US" altLang="ja-JP" sz="2400" dirty="0">
              <a:solidFill>
                <a:srgbClr val="FFFFFF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FFFF"/>
                </a:solidFill>
              </a:rPr>
              <a:t>塚村　善弘</a:t>
            </a:r>
            <a:endParaRPr kumimoji="1" lang="ja-JP" altLang="en-US" sz="2400" dirty="0">
              <a:solidFill>
                <a:srgbClr val="FFFFFF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3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02824" y="688492"/>
            <a:ext cx="5459470" cy="5459470"/>
          </a:xfrm>
          <a:prstGeom prst="rect">
            <a:avLst/>
          </a:prstGeom>
        </p:spPr>
      </p:pic>
      <p:sp>
        <p:nvSpPr>
          <p:cNvPr id="27" name="楕円 26">
            <a:extLst>
              <a:ext uri="{FF2B5EF4-FFF2-40B4-BE49-F238E27FC236}">
                <a16:creationId xmlns:a16="http://schemas.microsoft.com/office/drawing/2014/main" id="{AEC78FA2-CA2E-45BF-A945-CEDE4EF44ED8}"/>
              </a:ext>
            </a:extLst>
          </p:cNvPr>
          <p:cNvSpPr/>
          <p:nvPr/>
        </p:nvSpPr>
        <p:spPr>
          <a:xfrm>
            <a:off x="8320844" y="2905760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16A40359-BAAD-4318-91B8-E105EADE32ED}"/>
              </a:ext>
            </a:extLst>
          </p:cNvPr>
          <p:cNvSpPr/>
          <p:nvPr/>
        </p:nvSpPr>
        <p:spPr>
          <a:xfrm>
            <a:off x="1525620" y="5057744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224A7872-B753-4270-BBBA-748BF5F8143E}"/>
              </a:ext>
            </a:extLst>
          </p:cNvPr>
          <p:cNvSpPr/>
          <p:nvPr/>
        </p:nvSpPr>
        <p:spPr>
          <a:xfrm>
            <a:off x="8844151" y="3496542"/>
            <a:ext cx="457396" cy="4588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BA39243-CCC5-4B4F-9826-DF1A7AD1E277}"/>
              </a:ext>
            </a:extLst>
          </p:cNvPr>
          <p:cNvSpPr/>
          <p:nvPr/>
        </p:nvSpPr>
        <p:spPr>
          <a:xfrm>
            <a:off x="8884791" y="3509363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AA417A78-BB7F-4263-BB3A-D00119FBEC35}"/>
              </a:ext>
            </a:extLst>
          </p:cNvPr>
          <p:cNvSpPr/>
          <p:nvPr/>
        </p:nvSpPr>
        <p:spPr>
          <a:xfrm>
            <a:off x="8304219" y="2920214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40" name="弦 39">
            <a:extLst>
              <a:ext uri="{FF2B5EF4-FFF2-40B4-BE49-F238E27FC236}">
                <a16:creationId xmlns:a16="http://schemas.microsoft.com/office/drawing/2014/main" id="{D6233A4E-7E40-4BE0-A018-0BA56DB9E431}"/>
              </a:ext>
            </a:extLst>
          </p:cNvPr>
          <p:cNvSpPr/>
          <p:nvPr/>
        </p:nvSpPr>
        <p:spPr>
          <a:xfrm rot="10800000" flipV="1">
            <a:off x="2526050" y="5051955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24" name="弦 23">
            <a:extLst>
              <a:ext uri="{FF2B5EF4-FFF2-40B4-BE49-F238E27FC236}">
                <a16:creationId xmlns:a16="http://schemas.microsoft.com/office/drawing/2014/main" id="{44E99B95-B251-4FA0-9A19-B9C0ED061919}"/>
              </a:ext>
            </a:extLst>
          </p:cNvPr>
          <p:cNvSpPr/>
          <p:nvPr/>
        </p:nvSpPr>
        <p:spPr>
          <a:xfrm flipV="1">
            <a:off x="2536639" y="5067967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071AE6EE-5F4D-491C-8909-E11B155989F5}"/>
              </a:ext>
            </a:extLst>
          </p:cNvPr>
          <p:cNvSpPr/>
          <p:nvPr/>
        </p:nvSpPr>
        <p:spPr>
          <a:xfrm>
            <a:off x="8866146" y="2910742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3578542" y="5069955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8956BA7-B681-49FD-B926-A06982C4E6ED}"/>
              </a:ext>
            </a:extLst>
          </p:cNvPr>
          <p:cNvSpPr txBox="1"/>
          <p:nvPr/>
        </p:nvSpPr>
        <p:spPr>
          <a:xfrm>
            <a:off x="307191" y="-1350"/>
            <a:ext cx="530171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u="sng" dirty="0">
                <a:solidFill>
                  <a:schemeClr val="accent1"/>
                </a:solidFill>
              </a:rPr>
              <a:t>ハーフ・オセロ</a:t>
            </a:r>
            <a:endParaRPr kumimoji="1" lang="en-US" altLang="ja-JP" sz="4800" b="1" u="sng" dirty="0">
              <a:solidFill>
                <a:schemeClr val="accent1"/>
              </a:solidFill>
            </a:endParaRPr>
          </a:p>
          <a:p>
            <a:pPr algn="ctr"/>
            <a:endParaRPr kumimoji="1" lang="en-US" altLang="ja-JP" sz="5400" b="1" u="sng" dirty="0"/>
          </a:p>
          <a:p>
            <a:pPr algn="ctr"/>
            <a:endParaRPr kumimoji="1" lang="ja-JP" altLang="en-US" sz="3200" b="1" dirty="0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573A2898-A0AB-4D8F-B1EF-EA7FBBF827FA}"/>
              </a:ext>
            </a:extLst>
          </p:cNvPr>
          <p:cNvSpPr/>
          <p:nvPr/>
        </p:nvSpPr>
        <p:spPr>
          <a:xfrm>
            <a:off x="8335371" y="3520241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97496EB-3664-4EB6-8B51-02B2FC794BD9}"/>
              </a:ext>
            </a:extLst>
          </p:cNvPr>
          <p:cNvSpPr/>
          <p:nvPr/>
        </p:nvSpPr>
        <p:spPr>
          <a:xfrm>
            <a:off x="3589131" y="5051015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FC4DEF2-2498-4A5B-AEFC-E5D2B8D4B0C9}"/>
              </a:ext>
            </a:extLst>
          </p:cNvPr>
          <p:cNvSpPr/>
          <p:nvPr/>
        </p:nvSpPr>
        <p:spPr>
          <a:xfrm>
            <a:off x="7742609" y="29273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2" name="弦 21">
            <a:extLst>
              <a:ext uri="{FF2B5EF4-FFF2-40B4-BE49-F238E27FC236}">
                <a16:creationId xmlns:a16="http://schemas.microsoft.com/office/drawing/2014/main" id="{7F40860D-CC43-4696-8E19-33FE612C0C8C}"/>
              </a:ext>
            </a:extLst>
          </p:cNvPr>
          <p:cNvSpPr/>
          <p:nvPr/>
        </p:nvSpPr>
        <p:spPr>
          <a:xfrm rot="10800000" flipV="1">
            <a:off x="8897864" y="2323068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23" name="弦 22">
            <a:extLst>
              <a:ext uri="{FF2B5EF4-FFF2-40B4-BE49-F238E27FC236}">
                <a16:creationId xmlns:a16="http://schemas.microsoft.com/office/drawing/2014/main" id="{911D78DE-1416-4DB1-ACFA-CFDDFAAA3B09}"/>
              </a:ext>
            </a:extLst>
          </p:cNvPr>
          <p:cNvSpPr/>
          <p:nvPr/>
        </p:nvSpPr>
        <p:spPr>
          <a:xfrm flipV="1">
            <a:off x="8897864" y="2345371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8C3F1C11-FBCE-4DD3-9D40-7C8899C2DD37}"/>
              </a:ext>
            </a:extLst>
          </p:cNvPr>
          <p:cNvSpPr/>
          <p:nvPr/>
        </p:nvSpPr>
        <p:spPr>
          <a:xfrm>
            <a:off x="8865829" y="2901935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73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4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35" name="楕円 34">
            <a:extLst>
              <a:ext uri="{FF2B5EF4-FFF2-40B4-BE49-F238E27FC236}">
                <a16:creationId xmlns:a16="http://schemas.microsoft.com/office/drawing/2014/main" id="{5BA39243-CCC5-4B4F-9826-DF1A7AD1E277}"/>
              </a:ext>
            </a:extLst>
          </p:cNvPr>
          <p:cNvSpPr/>
          <p:nvPr/>
        </p:nvSpPr>
        <p:spPr>
          <a:xfrm>
            <a:off x="9219703" y="2862130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8011F92-2F5C-4578-90F1-1157E5A4F8D1}"/>
              </a:ext>
            </a:extLst>
          </p:cNvPr>
          <p:cNvSpPr/>
          <p:nvPr/>
        </p:nvSpPr>
        <p:spPr>
          <a:xfrm>
            <a:off x="8636719" y="345948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284197F7-658C-4060-B388-867C619A44B7}"/>
              </a:ext>
            </a:extLst>
          </p:cNvPr>
          <p:cNvSpPr/>
          <p:nvPr/>
        </p:nvSpPr>
        <p:spPr>
          <a:xfrm>
            <a:off x="9219703" y="345948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13" y="861432"/>
            <a:ext cx="6118899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ルール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</a:t>
            </a:r>
            <a:r>
              <a:rPr kumimoji="0" lang="ja-JP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白黒半々のコマ（ハーフ）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表裏同模様</a:t>
            </a: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　　　</a:t>
            </a: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　　　　　　　　　　　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　</a:t>
            </a:r>
            <a:r>
              <a:rPr kumimoji="0" lang="ja-JP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２個作り、両者１個づつ持つ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</a:t>
            </a:r>
            <a:r>
              <a:rPr kumimoji="0" lang="ja-JP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ハーフは何時打っても良い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</a:t>
            </a:r>
            <a:r>
              <a:rPr kumimoji="0" lang="ja-JP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ハーフは打った後は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　</a:t>
            </a:r>
            <a:r>
              <a:rPr kumimoji="0" lang="ja-JP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白と見ても、黒と見ても良い</a:t>
            </a:r>
            <a:endParaRPr kumimoji="0" lang="ja-JP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7" name="弦 36">
            <a:extLst>
              <a:ext uri="{FF2B5EF4-FFF2-40B4-BE49-F238E27FC236}">
                <a16:creationId xmlns:a16="http://schemas.microsoft.com/office/drawing/2014/main" id="{C661F907-C414-47B7-B0CA-560E979FADEB}"/>
              </a:ext>
            </a:extLst>
          </p:cNvPr>
          <p:cNvSpPr/>
          <p:nvPr/>
        </p:nvSpPr>
        <p:spPr>
          <a:xfrm flipV="1">
            <a:off x="5438890" y="1485378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弦 37">
            <a:extLst>
              <a:ext uri="{FF2B5EF4-FFF2-40B4-BE49-F238E27FC236}">
                <a16:creationId xmlns:a16="http://schemas.microsoft.com/office/drawing/2014/main" id="{EE04AB06-A09A-4568-8765-575CF70D6D6B}"/>
              </a:ext>
            </a:extLst>
          </p:cNvPr>
          <p:cNvSpPr/>
          <p:nvPr/>
        </p:nvSpPr>
        <p:spPr>
          <a:xfrm rot="10800000" flipV="1">
            <a:off x="5437509" y="1466003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8649624" y="2864195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6B4CA6A2-6B89-4FD0-A48F-420FDF0DC41E}"/>
              </a:ext>
            </a:extLst>
          </p:cNvPr>
          <p:cNvSpPr/>
          <p:nvPr/>
        </p:nvSpPr>
        <p:spPr>
          <a:xfrm>
            <a:off x="8091940" y="28608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A1765ADA-A8A1-47C7-BF0F-1386FEA351C8}"/>
              </a:ext>
            </a:extLst>
          </p:cNvPr>
          <p:cNvSpPr/>
          <p:nvPr/>
        </p:nvSpPr>
        <p:spPr>
          <a:xfrm>
            <a:off x="8104309" y="286086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48" name="弦 47">
            <a:extLst>
              <a:ext uri="{FF2B5EF4-FFF2-40B4-BE49-F238E27FC236}">
                <a16:creationId xmlns:a16="http://schemas.microsoft.com/office/drawing/2014/main" id="{3790674C-E0C5-483C-809C-C2A5B7F7FC56}"/>
              </a:ext>
            </a:extLst>
          </p:cNvPr>
          <p:cNvSpPr/>
          <p:nvPr/>
        </p:nvSpPr>
        <p:spPr>
          <a:xfrm flipV="1">
            <a:off x="9236843" y="2279306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弦 48">
            <a:extLst>
              <a:ext uri="{FF2B5EF4-FFF2-40B4-BE49-F238E27FC236}">
                <a16:creationId xmlns:a16="http://schemas.microsoft.com/office/drawing/2014/main" id="{5D35A40F-F9CE-45C9-A6E1-4B818D979676}"/>
              </a:ext>
            </a:extLst>
          </p:cNvPr>
          <p:cNvSpPr/>
          <p:nvPr/>
        </p:nvSpPr>
        <p:spPr>
          <a:xfrm flipV="1">
            <a:off x="9834355" y="4040221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弦 51">
            <a:extLst>
              <a:ext uri="{FF2B5EF4-FFF2-40B4-BE49-F238E27FC236}">
                <a16:creationId xmlns:a16="http://schemas.microsoft.com/office/drawing/2014/main" id="{6D918A6A-0913-49B3-9CE3-3E0F2EAF8329}"/>
              </a:ext>
            </a:extLst>
          </p:cNvPr>
          <p:cNvSpPr/>
          <p:nvPr/>
        </p:nvSpPr>
        <p:spPr>
          <a:xfrm rot="10800000" flipV="1">
            <a:off x="9818203" y="4005596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弦 52">
            <a:extLst>
              <a:ext uri="{FF2B5EF4-FFF2-40B4-BE49-F238E27FC236}">
                <a16:creationId xmlns:a16="http://schemas.microsoft.com/office/drawing/2014/main" id="{C372C9CC-DFD2-46AC-BDB3-ABC6FC8787B7}"/>
              </a:ext>
            </a:extLst>
          </p:cNvPr>
          <p:cNvSpPr/>
          <p:nvPr/>
        </p:nvSpPr>
        <p:spPr>
          <a:xfrm rot="10800000" flipV="1">
            <a:off x="9229113" y="2265380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8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5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914400"/>
            <a:ext cx="5878587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ケース１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コーナー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前段</a:t>
            </a:r>
            <a:endParaRPr lang="en-US" altLang="ja-JP" sz="36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＊手番の方が有利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9871873" y="22833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1F9B52F6-3382-4463-AE85-C71D4408F9B8}"/>
              </a:ext>
            </a:extLst>
          </p:cNvPr>
          <p:cNvSpPr/>
          <p:nvPr/>
        </p:nvSpPr>
        <p:spPr>
          <a:xfrm>
            <a:off x="8061873" y="3984133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663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6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052789"/>
            <a:ext cx="5878587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ケース１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コーナー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後段</a:t>
            </a:r>
            <a:endParaRPr lang="en-US" altLang="ja-JP" sz="36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＊黒（ｂ７）にハーフ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＊黒が必ずコーナーを取れる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9871873" y="22833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" name="弦 11">
            <a:extLst>
              <a:ext uri="{FF2B5EF4-FFF2-40B4-BE49-F238E27FC236}">
                <a16:creationId xmlns:a16="http://schemas.microsoft.com/office/drawing/2014/main" id="{6AEED397-40A8-45C5-BFEC-902D5CE8EA9C}"/>
              </a:ext>
            </a:extLst>
          </p:cNvPr>
          <p:cNvSpPr/>
          <p:nvPr/>
        </p:nvSpPr>
        <p:spPr>
          <a:xfrm flipV="1">
            <a:off x="7460091" y="4618550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8569A29F-791A-4A06-99BD-07F836BFA32A}"/>
              </a:ext>
            </a:extLst>
          </p:cNvPr>
          <p:cNvSpPr/>
          <p:nvPr/>
        </p:nvSpPr>
        <p:spPr>
          <a:xfrm rot="10800000" flipV="1">
            <a:off x="7443466" y="4600550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FB1E5C1-428E-451D-A764-09009367F956}"/>
              </a:ext>
            </a:extLst>
          </p:cNvPr>
          <p:cNvSpPr/>
          <p:nvPr/>
        </p:nvSpPr>
        <p:spPr>
          <a:xfrm>
            <a:off x="8029480" y="400352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93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7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083567"/>
            <a:ext cx="587858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ケース１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コーナー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対抗</a:t>
            </a:r>
            <a:endParaRPr lang="en-US" altLang="ja-JP" sz="36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＊白（ｇ１）にハーフ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＊白も対抗のコーナーを取れる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9871873" y="22833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" name="弦 11">
            <a:extLst>
              <a:ext uri="{FF2B5EF4-FFF2-40B4-BE49-F238E27FC236}">
                <a16:creationId xmlns:a16="http://schemas.microsoft.com/office/drawing/2014/main" id="{6AEED397-40A8-45C5-BFEC-902D5CE8EA9C}"/>
              </a:ext>
            </a:extLst>
          </p:cNvPr>
          <p:cNvSpPr/>
          <p:nvPr/>
        </p:nvSpPr>
        <p:spPr>
          <a:xfrm flipV="1">
            <a:off x="7460091" y="4618550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8569A29F-791A-4A06-99BD-07F836BFA32A}"/>
              </a:ext>
            </a:extLst>
          </p:cNvPr>
          <p:cNvSpPr/>
          <p:nvPr/>
        </p:nvSpPr>
        <p:spPr>
          <a:xfrm rot="10800000" flipV="1">
            <a:off x="7443466" y="4600550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FB1E5C1-428E-451D-A764-09009367F956}"/>
              </a:ext>
            </a:extLst>
          </p:cNvPr>
          <p:cNvSpPr/>
          <p:nvPr/>
        </p:nvSpPr>
        <p:spPr>
          <a:xfrm>
            <a:off x="8029480" y="400352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" name="弦 14">
            <a:extLst>
              <a:ext uri="{FF2B5EF4-FFF2-40B4-BE49-F238E27FC236}">
                <a16:creationId xmlns:a16="http://schemas.microsoft.com/office/drawing/2014/main" id="{04E0A977-05AB-4B68-93CF-E3BD672E53D6}"/>
              </a:ext>
            </a:extLst>
          </p:cNvPr>
          <p:cNvSpPr/>
          <p:nvPr/>
        </p:nvSpPr>
        <p:spPr>
          <a:xfrm rot="10800000" flipV="1">
            <a:off x="10425206" y="1659241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弦 15">
            <a:extLst>
              <a:ext uri="{FF2B5EF4-FFF2-40B4-BE49-F238E27FC236}">
                <a16:creationId xmlns:a16="http://schemas.microsoft.com/office/drawing/2014/main" id="{B5D6E314-BC04-46A8-8A63-C0EAC509D261}"/>
              </a:ext>
            </a:extLst>
          </p:cNvPr>
          <p:cNvSpPr/>
          <p:nvPr/>
        </p:nvSpPr>
        <p:spPr>
          <a:xfrm flipV="1">
            <a:off x="10425206" y="1678616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弦 16">
            <a:extLst>
              <a:ext uri="{FF2B5EF4-FFF2-40B4-BE49-F238E27FC236}">
                <a16:creationId xmlns:a16="http://schemas.microsoft.com/office/drawing/2014/main" id="{2A80078E-5BEF-41CD-B069-015BA09FFC72}"/>
              </a:ext>
            </a:extLst>
          </p:cNvPr>
          <p:cNvSpPr/>
          <p:nvPr/>
        </p:nvSpPr>
        <p:spPr>
          <a:xfrm rot="10800000" flipV="1">
            <a:off x="10425206" y="1660616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弦 17">
            <a:extLst>
              <a:ext uri="{FF2B5EF4-FFF2-40B4-BE49-F238E27FC236}">
                <a16:creationId xmlns:a16="http://schemas.microsoft.com/office/drawing/2014/main" id="{8969EFB3-5F55-48D7-BF22-6E9BDC61C27F}"/>
              </a:ext>
            </a:extLst>
          </p:cNvPr>
          <p:cNvSpPr/>
          <p:nvPr/>
        </p:nvSpPr>
        <p:spPr>
          <a:xfrm flipV="1">
            <a:off x="10425206" y="1695241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45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8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414873"/>
            <a:ext cx="5878587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ケース２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lang="en-US" altLang="ja-JP" sz="36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前段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弦 11">
            <a:extLst>
              <a:ext uri="{FF2B5EF4-FFF2-40B4-BE49-F238E27FC236}">
                <a16:creationId xmlns:a16="http://schemas.microsoft.com/office/drawing/2014/main" id="{6AEED397-40A8-45C5-BFEC-902D5CE8EA9C}"/>
              </a:ext>
            </a:extLst>
          </p:cNvPr>
          <p:cNvSpPr/>
          <p:nvPr/>
        </p:nvSpPr>
        <p:spPr>
          <a:xfrm flipV="1">
            <a:off x="2276276" y="4851220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8569A29F-791A-4A06-99BD-07F836BFA32A}"/>
              </a:ext>
            </a:extLst>
          </p:cNvPr>
          <p:cNvSpPr/>
          <p:nvPr/>
        </p:nvSpPr>
        <p:spPr>
          <a:xfrm rot="10800000" flipV="1">
            <a:off x="2271912" y="4834595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FB1E5C1-428E-451D-A764-09009367F956}"/>
              </a:ext>
            </a:extLst>
          </p:cNvPr>
          <p:cNvSpPr/>
          <p:nvPr/>
        </p:nvSpPr>
        <p:spPr>
          <a:xfrm>
            <a:off x="1166078" y="4831126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EC4E80E1-EBDB-4A2C-B5E0-5AB651D69629}"/>
              </a:ext>
            </a:extLst>
          </p:cNvPr>
          <p:cNvSpPr/>
          <p:nvPr/>
        </p:nvSpPr>
        <p:spPr>
          <a:xfrm>
            <a:off x="9855248" y="2844242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E23CE89-F97C-4596-97F6-89CE88646730}"/>
              </a:ext>
            </a:extLst>
          </p:cNvPr>
          <p:cNvSpPr/>
          <p:nvPr/>
        </p:nvSpPr>
        <p:spPr>
          <a:xfrm>
            <a:off x="9855248" y="340508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BCD6E9B-4A90-4CC9-A125-DFAA5E706493}"/>
              </a:ext>
            </a:extLst>
          </p:cNvPr>
          <p:cNvSpPr/>
          <p:nvPr/>
        </p:nvSpPr>
        <p:spPr>
          <a:xfrm>
            <a:off x="9855248" y="400352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2200728-49E1-4433-9655-933B315E73F1}"/>
              </a:ext>
            </a:extLst>
          </p:cNvPr>
          <p:cNvSpPr/>
          <p:nvPr/>
        </p:nvSpPr>
        <p:spPr>
          <a:xfrm>
            <a:off x="9845275" y="224580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61DD5D2-A5D1-4D27-8F8E-7825D09211EB}"/>
              </a:ext>
            </a:extLst>
          </p:cNvPr>
          <p:cNvSpPr/>
          <p:nvPr/>
        </p:nvSpPr>
        <p:spPr>
          <a:xfrm>
            <a:off x="3358760" y="4815734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DA972683-DED1-4172-975D-125F44B3B142}"/>
              </a:ext>
            </a:extLst>
          </p:cNvPr>
          <p:cNvSpPr/>
          <p:nvPr/>
        </p:nvSpPr>
        <p:spPr>
          <a:xfrm>
            <a:off x="9855248" y="2245801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04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3B9-4766-4684-836F-546F6C872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4445648" cy="6884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ja-JP" altLang="en-US" sz="4800" b="1" u="sng" dirty="0">
                <a:solidFill>
                  <a:schemeClr val="accent1"/>
                </a:solidFill>
              </a:rPr>
              <a:t>ハーフ・</a:t>
            </a:r>
            <a:r>
              <a:rPr kumimoji="1" lang="ja-JP" altLang="en-US" sz="4800" b="1" u="sng" dirty="0">
                <a:solidFill>
                  <a:schemeClr val="accent1"/>
                </a:solidFill>
              </a:rPr>
              <a:t>オセロ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2485E5-1482-4E00-8D6E-08178A63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498" y="6371939"/>
            <a:ext cx="973667" cy="274320"/>
          </a:xfrm>
        </p:spPr>
        <p:txBody>
          <a:bodyPr/>
          <a:lstStyle/>
          <a:p>
            <a:fld id="{2BFD1AD7-7C87-46C1-A65C-4C4FF0EA3F35}" type="slidenum">
              <a:rPr kumimoji="1" lang="ja-JP" altLang="en-US" sz="2000" b="1" smtClean="0"/>
              <a:t>9</a:t>
            </a:fld>
            <a:endParaRPr kumimoji="1" lang="ja-JP" altLang="en-US" sz="2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7AC0C6-F3C7-481B-9B54-EED75EBCE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2996" y="608025"/>
            <a:ext cx="5459470" cy="545947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01437387-ECC5-4491-84E8-5D82A8E14DED}"/>
              </a:ext>
            </a:extLst>
          </p:cNvPr>
          <p:cNvSpPr/>
          <p:nvPr/>
        </p:nvSpPr>
        <p:spPr>
          <a:xfrm>
            <a:off x="8649624" y="2860867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D4EB3C-7B40-4EEE-8764-25765D44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4" y="1090472"/>
            <a:ext cx="5878587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ケース２</a:t>
            </a: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辺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b="1" dirty="0">
                <a:latin typeface="+mn-ea"/>
                <a:cs typeface="ＭＳ Ｐゴシック" panose="020B0600070205080204" pitchFamily="50" charset="-128"/>
              </a:rPr>
              <a:t>後段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＊黒（ｆ２）にハーフ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＊黒が必ず辺に先着出来る</a:t>
            </a:r>
            <a:endParaRPr lang="en-US" altLang="ja-JP" sz="3200" b="1" dirty="0"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＊この場合も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白（ｆ７）へハーフの対抗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anose="020B0600070205080204" pitchFamily="50" charset="-128"/>
              </a:rPr>
              <a:t>手段はある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3B4F5DE-9284-483C-A178-334AB638A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8AC3B3-362E-4C0B-85F7-508A99260A69}"/>
              </a:ext>
            </a:extLst>
          </p:cNvPr>
          <p:cNvSpPr/>
          <p:nvPr/>
        </p:nvSpPr>
        <p:spPr>
          <a:xfrm>
            <a:off x="9838623" y="228339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" name="弦 11">
            <a:extLst>
              <a:ext uri="{FF2B5EF4-FFF2-40B4-BE49-F238E27FC236}">
                <a16:creationId xmlns:a16="http://schemas.microsoft.com/office/drawing/2014/main" id="{6AEED397-40A8-45C5-BFEC-902D5CE8EA9C}"/>
              </a:ext>
            </a:extLst>
          </p:cNvPr>
          <p:cNvSpPr/>
          <p:nvPr/>
        </p:nvSpPr>
        <p:spPr>
          <a:xfrm flipV="1">
            <a:off x="9855248" y="1675373"/>
            <a:ext cx="432000" cy="432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弦 12">
            <a:extLst>
              <a:ext uri="{FF2B5EF4-FFF2-40B4-BE49-F238E27FC236}">
                <a16:creationId xmlns:a16="http://schemas.microsoft.com/office/drawing/2014/main" id="{8569A29F-791A-4A06-99BD-07F836BFA32A}"/>
              </a:ext>
            </a:extLst>
          </p:cNvPr>
          <p:cNvSpPr/>
          <p:nvPr/>
        </p:nvSpPr>
        <p:spPr>
          <a:xfrm rot="10800000" flipV="1">
            <a:off x="9838623" y="1665581"/>
            <a:ext cx="432000" cy="468000"/>
          </a:xfrm>
          <a:prstGeom prst="chord">
            <a:avLst>
              <a:gd name="adj1" fmla="val 5459575"/>
              <a:gd name="adj2" fmla="val 1597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EC4E80E1-EBDB-4A2C-B5E0-5AB651D69629}"/>
              </a:ext>
            </a:extLst>
          </p:cNvPr>
          <p:cNvSpPr/>
          <p:nvPr/>
        </p:nvSpPr>
        <p:spPr>
          <a:xfrm>
            <a:off x="9855248" y="2844242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E23CE89-F97C-4596-97F6-89CE88646730}"/>
              </a:ext>
            </a:extLst>
          </p:cNvPr>
          <p:cNvSpPr/>
          <p:nvPr/>
        </p:nvSpPr>
        <p:spPr>
          <a:xfrm>
            <a:off x="9855248" y="3405087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BCD6E9B-4A90-4CC9-A125-DFAA5E706493}"/>
              </a:ext>
            </a:extLst>
          </p:cNvPr>
          <p:cNvSpPr/>
          <p:nvPr/>
        </p:nvSpPr>
        <p:spPr>
          <a:xfrm>
            <a:off x="9855248" y="4003528"/>
            <a:ext cx="432000" cy="43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238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233</Words>
  <Application>Microsoft Office PowerPoint</Application>
  <PresentationFormat>ワイド画面</PresentationFormat>
  <Paragraphs>95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游ゴシック</vt:lpstr>
      <vt:lpstr>Arial</vt:lpstr>
      <vt:lpstr>Calibri</vt:lpstr>
      <vt:lpstr>Calibri Light</vt:lpstr>
      <vt:lpstr>Office Theme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  <vt:lpstr>ハーフ・オセロ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亜流オセロ</dc:title>
  <dc:creator>善弘 塚村</dc:creator>
  <cp:lastModifiedBy>善弘 塚村</cp:lastModifiedBy>
  <cp:revision>47</cp:revision>
  <dcterms:created xsi:type="dcterms:W3CDTF">2019-02-26T12:05:04Z</dcterms:created>
  <dcterms:modified xsi:type="dcterms:W3CDTF">2019-03-07T12:28:44Z</dcterms:modified>
</cp:coreProperties>
</file>