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43"/>
  </p:notesMasterIdLst>
  <p:sldIdLst>
    <p:sldId id="256" r:id="rId2"/>
    <p:sldId id="257" r:id="rId3"/>
    <p:sldId id="338" r:id="rId4"/>
    <p:sldId id="340" r:id="rId5"/>
    <p:sldId id="365" r:id="rId6"/>
    <p:sldId id="260" r:id="rId7"/>
    <p:sldId id="366" r:id="rId8"/>
    <p:sldId id="323" r:id="rId9"/>
    <p:sldId id="348" r:id="rId10"/>
    <p:sldId id="265" r:id="rId11"/>
    <p:sldId id="267" r:id="rId12"/>
    <p:sldId id="268" r:id="rId13"/>
    <p:sldId id="325" r:id="rId14"/>
    <p:sldId id="271" r:id="rId15"/>
    <p:sldId id="345" r:id="rId16"/>
    <p:sldId id="346" r:id="rId17"/>
    <p:sldId id="273" r:id="rId18"/>
    <p:sldId id="272" r:id="rId19"/>
    <p:sldId id="327" r:id="rId20"/>
    <p:sldId id="354" r:id="rId21"/>
    <p:sldId id="347" r:id="rId22"/>
    <p:sldId id="367" r:id="rId23"/>
    <p:sldId id="269" r:id="rId24"/>
    <p:sldId id="277" r:id="rId25"/>
    <p:sldId id="274" r:id="rId26"/>
    <p:sldId id="331" r:id="rId27"/>
    <p:sldId id="352" r:id="rId28"/>
    <p:sldId id="353" r:id="rId29"/>
    <p:sldId id="355" r:id="rId30"/>
    <p:sldId id="349" r:id="rId31"/>
    <p:sldId id="350" r:id="rId32"/>
    <p:sldId id="363" r:id="rId33"/>
    <p:sldId id="364" r:id="rId34"/>
    <p:sldId id="356" r:id="rId35"/>
    <p:sldId id="359" r:id="rId36"/>
    <p:sldId id="276" r:id="rId37"/>
    <p:sldId id="333" r:id="rId38"/>
    <p:sldId id="360" r:id="rId39"/>
    <p:sldId id="362" r:id="rId40"/>
    <p:sldId id="361" r:id="rId41"/>
    <p:sldId id="27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清水 大志" initials="清水" lastIdx="10" clrIdx="0">
    <p:extLst>
      <p:ext uri="{19B8F6BF-5375-455C-9EA6-DF929625EA0E}">
        <p15:presenceInfo xmlns:p15="http://schemas.microsoft.com/office/powerpoint/2012/main" userId="255c81308c2ecd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67" autoAdjust="0"/>
    <p:restoredTop sz="94660"/>
  </p:normalViewPr>
  <p:slideViewPr>
    <p:cSldViewPr snapToGrid="0">
      <p:cViewPr varScale="1">
        <p:scale>
          <a:sx n="71" d="100"/>
          <a:sy n="71" d="100"/>
        </p:scale>
        <p:origin x="176"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C9C78-477E-47BB-9995-77483030B983}" type="datetimeFigureOut">
              <a:rPr kumimoji="1" lang="ja-JP" altLang="en-US" smtClean="0"/>
              <a:t>2019/3/11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D9073-0D65-4BC4-97A2-F763A58AD84A}" type="slidenum">
              <a:rPr kumimoji="1" lang="ja-JP" altLang="en-US" smtClean="0"/>
              <a:t>‹#›</a:t>
            </a:fld>
            <a:endParaRPr kumimoji="1" lang="ja-JP" altLang="en-US"/>
          </a:p>
        </p:txBody>
      </p:sp>
    </p:spTree>
    <p:extLst>
      <p:ext uri="{BB962C8B-B14F-4D97-AF65-F5344CB8AC3E}">
        <p14:creationId xmlns:p14="http://schemas.microsoft.com/office/powerpoint/2010/main" val="19523237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B5F67D7-1BB1-4ED9-A57F-3278AF1E1551}" type="datetime1">
              <a:rPr lang="en-US" altLang="ja-JP" smtClean="0"/>
              <a:t>3/11/19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35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8CBF6E-0265-4D04-920D-CC37CDC23DFD}" type="datetime1">
              <a:rPr lang="en-US" altLang="ja-JP" smtClean="0"/>
              <a:t>3/11/19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94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7F0095-285D-4BCD-BD6C-854D78A17C17}" type="datetime1">
              <a:rPr lang="en-US" altLang="ja-JP" smtClean="0"/>
              <a:t>3/11/19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7652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029FDF0C-FE40-448F-B60E-C8CE3561E0C6}" type="datetime1">
              <a:rPr lang="en-US" altLang="ja-JP" smtClean="0"/>
              <a:t>3/11/19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400"/>
            </a:lvl1pPr>
          </a:lstStyle>
          <a:p>
            <a:fld id="{629637A9-119A-49DA-BD12-AAC58B377D80}" type="slidenum">
              <a:rPr lang="en-US" smtClean="0"/>
              <a:pPr/>
              <a:t>‹#›</a:t>
            </a:fld>
            <a:endParaRPr lang="en-US" dirty="0"/>
          </a:p>
        </p:txBody>
      </p:sp>
    </p:spTree>
    <p:extLst>
      <p:ext uri="{BB962C8B-B14F-4D97-AF65-F5344CB8AC3E}">
        <p14:creationId xmlns:p14="http://schemas.microsoft.com/office/powerpoint/2010/main" val="20788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0CDC0D7-5DBE-4BEB-BA7B-26C5DDF68D7D}" type="datetime1">
              <a:rPr lang="en-US" altLang="ja-JP" smtClean="0"/>
              <a:t>3/11/19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41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9E07164-0E54-4E18-873C-2CC3D09E5639}" type="datetime1">
              <a:rPr lang="en-US" altLang="ja-JP" smtClean="0"/>
              <a:t>3/11/19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791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63A85C9-700D-4D8B-A27B-8CC7B67F0B06}" type="datetime1">
              <a:rPr lang="en-US" altLang="ja-JP" smtClean="0"/>
              <a:t>3/11/19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521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492311C-4AF2-452D-A685-B38046D5D134}" type="datetime1">
              <a:rPr lang="en-US" altLang="ja-JP" smtClean="0"/>
              <a:t>3/11/19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244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092491-377C-411A-B41B-DB65D47B47C7}" type="datetime1">
              <a:rPr lang="en-US" altLang="ja-JP" smtClean="0"/>
              <a:t>3/11/19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6577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AE24EB-34A1-445E-A1EC-06F06700AC97}" type="datetime1">
              <a:rPr lang="en-US" altLang="ja-JP" smtClean="0"/>
              <a:t>3/11/19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878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87B195-564B-47D0-BD7E-E7447A4C4D60}" type="datetime1">
              <a:rPr lang="en-US" altLang="ja-JP" smtClean="0"/>
              <a:t>3/11/19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3756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88A2532-BF07-4B63-9C4A-8317ABBDA745}" type="datetime1">
              <a:rPr lang="en-US" altLang="ja-JP" smtClean="0"/>
              <a:t>3/11/19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4745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9.gif"/><Relationship Id="rId11" Type="http://schemas.openxmlformats.org/officeDocument/2006/relationships/image" Target="../media/image14.gif"/><Relationship Id="rId5" Type="http://schemas.openxmlformats.org/officeDocument/2006/relationships/image" Target="../media/image8.gif"/><Relationship Id="rId10" Type="http://schemas.openxmlformats.org/officeDocument/2006/relationships/image" Target="../media/image13.gif"/><Relationship Id="rId4" Type="http://schemas.openxmlformats.org/officeDocument/2006/relationships/image" Target="../media/image7.gif"/><Relationship Id="rId9"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13.gif"/><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8.gif"/><Relationship Id="rId4" Type="http://schemas.openxmlformats.org/officeDocument/2006/relationships/image" Target="../media/image1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6.gif"/></Relationships>
</file>

<file path=ppt/slides/_rels/slide3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6.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10" Type="http://schemas.openxmlformats.org/officeDocument/2006/relationships/image" Target="../media/image14.gif"/><Relationship Id="rId4" Type="http://schemas.openxmlformats.org/officeDocument/2006/relationships/image" Target="../media/image8.gif"/><Relationship Id="rId9"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A5A122-085D-4A07-BDA5-69C27C762AFC}"/>
              </a:ext>
            </a:extLst>
          </p:cNvPr>
          <p:cNvSpPr>
            <a:spLocks noGrp="1"/>
          </p:cNvSpPr>
          <p:nvPr>
            <p:ph type="ctrTitle"/>
          </p:nvPr>
        </p:nvSpPr>
        <p:spPr>
          <a:xfrm>
            <a:off x="1097279" y="758952"/>
            <a:ext cx="10260531" cy="3566160"/>
          </a:xfrm>
        </p:spPr>
        <p:txBody>
          <a:bodyPr>
            <a:normAutofit/>
          </a:bodyPr>
          <a:lstStyle/>
          <a:p>
            <a:r>
              <a:rPr lang="ja-JP" altLang="en-US" sz="5400" dirty="0"/>
              <a:t>強化学習を適用した麻雀プレイヤにおける関数近似の妥当性の検証</a:t>
            </a:r>
            <a:endParaRPr kumimoji="1" lang="ja-JP" altLang="en-US" sz="5400" dirty="0"/>
          </a:p>
        </p:txBody>
      </p:sp>
      <p:sp>
        <p:nvSpPr>
          <p:cNvPr id="3" name="字幕 2">
            <a:extLst>
              <a:ext uri="{FF2B5EF4-FFF2-40B4-BE49-F238E27FC236}">
                <a16:creationId xmlns:a16="http://schemas.microsoft.com/office/drawing/2014/main" id="{8A6793B9-0FE8-4DF9-9F16-277144288244}"/>
              </a:ext>
            </a:extLst>
          </p:cNvPr>
          <p:cNvSpPr>
            <a:spLocks noGrp="1"/>
          </p:cNvSpPr>
          <p:nvPr>
            <p:ph type="subTitle" idx="1"/>
          </p:nvPr>
        </p:nvSpPr>
        <p:spPr/>
        <p:txBody>
          <a:bodyPr/>
          <a:lstStyle/>
          <a:p>
            <a:r>
              <a:rPr lang="ja-JP" altLang="en-US"/>
              <a:t>上智大学理工学部情報理工学科４年</a:t>
            </a:r>
            <a:r>
              <a:rPr kumimoji="1" lang="ja-JP" altLang="en-US" dirty="0"/>
              <a:t>　清水大志</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38938E09-45EF-4E51-BFA3-755B0652EF7C}"/>
              </a:ext>
            </a:extLst>
          </p:cNvPr>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3287732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強化</a:t>
            </a:r>
            <a:r>
              <a:rPr lang="ja-JP" altLang="en-US" dirty="0"/>
              <a:t>学習について</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10058400" cy="4694540"/>
              </a:xfrm>
            </p:spPr>
            <p:txBody>
              <a:bodyPr>
                <a:normAutofit/>
              </a:bodyPr>
              <a:lstStyle/>
              <a:p>
                <a:pPr>
                  <a:buFont typeface="Wingdings" panose="05000000000000000000" pitchFamily="2" charset="2"/>
                  <a:buChar char="l"/>
                </a:pPr>
                <a:r>
                  <a:rPr lang="ja-JP" altLang="en-US" sz="2800" dirty="0"/>
                  <a:t> 強化学習は、受けとる累積報酬を最大化するためにエージェントが適切な行動</a:t>
                </a:r>
                <a14:m>
                  <m:oMath xmlns:m="http://schemas.openxmlformats.org/officeDocument/2006/math">
                    <m:r>
                      <a:rPr lang="en-US" altLang="ja-JP" sz="2800" i="1">
                        <a:latin typeface="Cambria Math" panose="02040503050406030204" pitchFamily="18" charset="0"/>
                      </a:rPr>
                      <m:t>𝐴</m:t>
                    </m:r>
                  </m:oMath>
                </a14:m>
                <a:r>
                  <a:rPr lang="ja-JP" altLang="en-US" sz="2800" dirty="0"/>
                  <a:t>を学習するモデル</a:t>
                </a:r>
                <a:endParaRPr lang="en-US" altLang="ja-JP" sz="2800" dirty="0"/>
              </a:p>
              <a:p>
                <a:pPr>
                  <a:buFont typeface="Wingdings" panose="05000000000000000000" pitchFamily="2" charset="2"/>
                  <a:buChar char="l"/>
                </a:pPr>
                <a:r>
                  <a:rPr lang="ja-JP" altLang="en-US" sz="2800" dirty="0"/>
                  <a:t> 「状態</a:t>
                </a:r>
                <a14:m>
                  <m:oMath xmlns:m="http://schemas.openxmlformats.org/officeDocument/2006/math">
                    <m:r>
                      <a:rPr lang="en-US" altLang="ja-JP" sz="2800" b="0" i="1" smtClean="0">
                        <a:latin typeface="Cambria Math" panose="02040503050406030204" pitchFamily="18" charset="0"/>
                      </a:rPr>
                      <m:t>𝑆</m:t>
                    </m:r>
                  </m:oMath>
                </a14:m>
                <a:r>
                  <a:rPr lang="ja-JP" altLang="en-US" sz="2800" dirty="0"/>
                  <a:t>において行動</a:t>
                </a:r>
                <a14:m>
                  <m:oMath xmlns:m="http://schemas.openxmlformats.org/officeDocument/2006/math">
                    <m:r>
                      <a:rPr lang="en-US" altLang="ja-JP" sz="2800" b="0" i="1" smtClean="0">
                        <a:latin typeface="Cambria Math" panose="02040503050406030204" pitchFamily="18" charset="0"/>
                      </a:rPr>
                      <m:t>𝐴</m:t>
                    </m:r>
                  </m:oMath>
                </a14:m>
                <a:r>
                  <a:rPr lang="ja-JP" altLang="en-US" sz="2800" dirty="0"/>
                  <a:t>をとり報酬</a:t>
                </a:r>
                <a14:m>
                  <m:oMath xmlns:m="http://schemas.openxmlformats.org/officeDocument/2006/math">
                    <m:r>
                      <a:rPr lang="en-US" altLang="ja-JP" sz="2800" i="1">
                        <a:latin typeface="Cambria Math" panose="02040503050406030204" pitchFamily="18" charset="0"/>
                      </a:rPr>
                      <m:t>𝑅</m:t>
                    </m:r>
                  </m:oMath>
                </a14:m>
                <a:r>
                  <a:rPr lang="ja-JP" altLang="en-US" sz="2800" dirty="0"/>
                  <a:t>を受け取って次状態</a:t>
                </a:r>
                <a14:m>
                  <m:oMath xmlns:m="http://schemas.openxmlformats.org/officeDocument/2006/math">
                    <m:sSup>
                      <m:sSupPr>
                        <m:ctrlPr>
                          <a:rPr lang="en-US" altLang="ja-JP" sz="2800" i="1" smtClean="0">
                            <a:latin typeface="Cambria Math" panose="02040503050406030204" pitchFamily="18" charset="0"/>
                          </a:rPr>
                        </m:ctrlPr>
                      </m:sSupPr>
                      <m:e>
                        <m:r>
                          <a:rPr lang="en-US" altLang="ja-JP" sz="2800" b="0" i="1" smtClean="0">
                            <a:latin typeface="Cambria Math" panose="02040503050406030204" pitchFamily="18" charset="0"/>
                          </a:rPr>
                          <m:t>𝑆</m:t>
                        </m:r>
                      </m:e>
                      <m:sup>
                        <m:r>
                          <a:rPr lang="en-US" altLang="ja-JP" sz="2800" b="0" i="1" smtClean="0">
                            <a:latin typeface="Cambria Math" panose="02040503050406030204" pitchFamily="18" charset="0"/>
                          </a:rPr>
                          <m:t>′</m:t>
                        </m:r>
                      </m:sup>
                    </m:sSup>
                  </m:oMath>
                </a14:m>
                <a:r>
                  <a:rPr lang="ja-JP" altLang="en-US" sz="2800" dirty="0"/>
                  <a:t>に移る」ということを繰り返して行動を学習していく</a:t>
                </a:r>
                <a:endParaRPr lang="en-US" altLang="ja-JP" sz="2800" dirty="0"/>
              </a:p>
              <a:p>
                <a:endParaRPr lang="en-US" altLang="ja-JP" sz="2800" dirty="0"/>
              </a:p>
            </p:txBody>
          </p:sp>
        </mc:Choice>
        <mc:Fallback xmlns="">
          <p:sp>
            <p:nvSpPr>
              <p:cNvPr id="3" name="コンテンツ プレースホルダー 2">
                <a:extLst>
                  <a:ext uri="{FF2B5EF4-FFF2-40B4-BE49-F238E27FC236}">
                    <a16:creationId xmlns:a16="http://schemas.microsoft.com/office/drawing/2014/main" id="{3960D17E-689E-4908-81A2-99C450316147}"/>
                  </a:ext>
                </a:extLst>
              </p:cNvPr>
              <p:cNvSpPr>
                <a:spLocks noGrp="1" noRot="1" noChangeAspect="1" noMove="1" noResize="1" noEditPoints="1" noAdjustHandles="1" noChangeArrowheads="1" noChangeShapeType="1" noTextEdit="1"/>
              </p:cNvSpPr>
              <p:nvPr>
                <p:ph idx="1"/>
              </p:nvPr>
            </p:nvSpPr>
            <p:spPr>
              <a:xfrm>
                <a:off x="1097280" y="1489879"/>
                <a:ext cx="10058400" cy="4694540"/>
              </a:xfrm>
              <a:blipFill>
                <a:blip r:embed="rId2"/>
                <a:stretch>
                  <a:fillRect l="-1939" t="-2724" r="-1333"/>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10</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pic>
        <p:nvPicPr>
          <p:cNvPr id="8" name="図 7" descr="スクリーンショット が含まれている画像&#10;&#10;高い精度で生成された説明">
            <a:extLst>
              <a:ext uri="{FF2B5EF4-FFF2-40B4-BE49-F238E27FC236}">
                <a16:creationId xmlns:a16="http://schemas.microsoft.com/office/drawing/2014/main" id="{B867A966-46C9-42CA-A47E-65A87DE083C6}"/>
              </a:ext>
            </a:extLst>
          </p:cNvPr>
          <p:cNvPicPr>
            <a:picLocks noChangeAspect="1"/>
          </p:cNvPicPr>
          <p:nvPr/>
        </p:nvPicPr>
        <p:blipFill>
          <a:blip r:embed="rId3"/>
          <a:stretch>
            <a:fillRect/>
          </a:stretch>
        </p:blipFill>
        <p:spPr>
          <a:xfrm>
            <a:off x="2204371" y="3429000"/>
            <a:ext cx="7783257" cy="2877524"/>
          </a:xfrm>
          <a:prstGeom prst="rect">
            <a:avLst/>
          </a:prstGeom>
        </p:spPr>
      </p:pic>
      <p:pic>
        <p:nvPicPr>
          <p:cNvPr id="9" name="図 8" descr="室内 が含まれている画像&#10;&#10;高い精度で生成された説明">
            <a:extLst>
              <a:ext uri="{FF2B5EF4-FFF2-40B4-BE49-F238E27FC236}">
                <a16:creationId xmlns:a16="http://schemas.microsoft.com/office/drawing/2014/main" id="{D8CBA148-1016-441F-8DC3-43CC6CFCA292}"/>
              </a:ext>
            </a:extLst>
          </p:cNvPr>
          <p:cNvPicPr>
            <a:picLocks noChangeAspect="1"/>
          </p:cNvPicPr>
          <p:nvPr/>
        </p:nvPicPr>
        <p:blipFill>
          <a:blip r:embed="rId4"/>
          <a:stretch>
            <a:fillRect/>
          </a:stretch>
        </p:blipFill>
        <p:spPr>
          <a:xfrm>
            <a:off x="6826251" y="3429000"/>
            <a:ext cx="732790" cy="972948"/>
          </a:xfrm>
          <a:prstGeom prst="rect">
            <a:avLst/>
          </a:prstGeom>
        </p:spPr>
      </p:pic>
      <p:sp>
        <p:nvSpPr>
          <p:cNvPr id="6" name="正方形/長方形 5">
            <a:extLst>
              <a:ext uri="{FF2B5EF4-FFF2-40B4-BE49-F238E27FC236}">
                <a16:creationId xmlns:a16="http://schemas.microsoft.com/office/drawing/2014/main" id="{8AD972B7-0C18-4631-A5D6-016BA96F93C6}"/>
              </a:ext>
            </a:extLst>
          </p:cNvPr>
          <p:cNvSpPr/>
          <p:nvPr/>
        </p:nvSpPr>
        <p:spPr>
          <a:xfrm>
            <a:off x="9144000" y="5062194"/>
            <a:ext cx="65988" cy="1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FB7E644-E295-452B-82B7-28DDFEC34A68}"/>
              </a:ext>
            </a:extLst>
          </p:cNvPr>
          <p:cNvSpPr/>
          <p:nvPr/>
        </p:nvSpPr>
        <p:spPr>
          <a:xfrm>
            <a:off x="3397250" y="4489450"/>
            <a:ext cx="901700" cy="664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2BCFF5F-4526-4661-8C18-C7FF84D990E7}"/>
              </a:ext>
            </a:extLst>
          </p:cNvPr>
          <p:cNvSpPr/>
          <p:nvPr/>
        </p:nvSpPr>
        <p:spPr>
          <a:xfrm>
            <a:off x="2693055" y="4970283"/>
            <a:ext cx="65988" cy="1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ED4922E-E6DC-49E5-97FC-CE401595575F}"/>
              </a:ext>
            </a:extLst>
          </p:cNvPr>
          <p:cNvSpPr/>
          <p:nvPr/>
        </p:nvSpPr>
        <p:spPr>
          <a:xfrm>
            <a:off x="4476750" y="5320372"/>
            <a:ext cx="203200" cy="108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E4317AAA-A27D-4681-98AF-437FDD70C30E}"/>
              </a:ext>
            </a:extLst>
          </p:cNvPr>
          <p:cNvSpPr/>
          <p:nvPr/>
        </p:nvSpPr>
        <p:spPr>
          <a:xfrm>
            <a:off x="4432300" y="5669622"/>
            <a:ext cx="247650" cy="108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9EF859B-8FE5-4060-A86B-4BAD3E9D6292}"/>
              </a:ext>
            </a:extLst>
          </p:cNvPr>
          <p:cNvSpPr txBox="1"/>
          <p:nvPr/>
        </p:nvSpPr>
        <p:spPr>
          <a:xfrm>
            <a:off x="4368800" y="5429250"/>
            <a:ext cx="914400" cy="369332"/>
          </a:xfrm>
          <a:prstGeom prst="rect">
            <a:avLst/>
          </a:prstGeom>
          <a:noFill/>
        </p:spPr>
        <p:txBody>
          <a:bodyPr wrap="square" rtlCol="0">
            <a:spAutoFit/>
          </a:bodyPr>
          <a:lstStyle/>
          <a:p>
            <a:r>
              <a:rPr kumimoji="1" lang="en-US" altLang="ja-JP" dirty="0"/>
              <a:t>‘</a:t>
            </a:r>
            <a:endParaRPr kumimoji="1" lang="ja-JP" altLang="en-US" dirty="0"/>
          </a:p>
        </p:txBody>
      </p:sp>
      <p:sp>
        <p:nvSpPr>
          <p:cNvPr id="15" name="楕円 14">
            <a:extLst>
              <a:ext uri="{FF2B5EF4-FFF2-40B4-BE49-F238E27FC236}">
                <a16:creationId xmlns:a16="http://schemas.microsoft.com/office/drawing/2014/main" id="{79FA8717-AE8C-4C1D-9641-6747CB6519DB}"/>
              </a:ext>
            </a:extLst>
          </p:cNvPr>
          <p:cNvSpPr/>
          <p:nvPr/>
        </p:nvSpPr>
        <p:spPr>
          <a:xfrm>
            <a:off x="8738543" y="4401948"/>
            <a:ext cx="1033807" cy="985026"/>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9890A990-7E28-4D2A-A6C0-EA0B7894CC8B}"/>
              </a:ext>
            </a:extLst>
          </p:cNvPr>
          <p:cNvSpPr/>
          <p:nvPr/>
        </p:nvSpPr>
        <p:spPr>
          <a:xfrm>
            <a:off x="2255696" y="4383095"/>
            <a:ext cx="747861" cy="756566"/>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C555B331-91F3-4386-A870-481E7E399BFF}"/>
              </a:ext>
            </a:extLst>
          </p:cNvPr>
          <p:cNvSpPr/>
          <p:nvPr/>
        </p:nvSpPr>
        <p:spPr>
          <a:xfrm>
            <a:off x="3848100" y="5008027"/>
            <a:ext cx="1033807" cy="985026"/>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06615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lang="ja-JP" altLang="en-US" dirty="0"/>
              <a:t>用いた強化学習手法（テーブル型）</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10058400" cy="4646968"/>
              </a:xfrm>
            </p:spPr>
            <p:txBody>
              <a:bodyPr>
                <a:normAutofit/>
              </a:bodyPr>
              <a:lstStyle/>
              <a:p>
                <a:pPr>
                  <a:buFont typeface="Wingdings" panose="05000000000000000000" pitchFamily="2" charset="2"/>
                  <a:buChar char="l"/>
                </a:pPr>
                <a:r>
                  <a:rPr lang="ja-JP" altLang="en-US" sz="2800" dirty="0"/>
                  <a:t> 取りうるすべての状態行動対の価値をテーブルに保存する方法</a:t>
                </a:r>
                <a:endParaRPr lang="en-US" altLang="ja-JP" sz="2800" dirty="0"/>
              </a:p>
              <a:p>
                <a:pPr>
                  <a:buFont typeface="Wingdings" panose="05000000000000000000" pitchFamily="2" charset="2"/>
                  <a:buChar char="l"/>
                </a:pPr>
                <a:r>
                  <a:rPr lang="ja-JP" altLang="en-US" sz="2800" dirty="0"/>
                  <a:t> テーブル型の</a:t>
                </a:r>
                <a:r>
                  <a:rPr lang="en-US" altLang="ja-JP" sz="2800" dirty="0"/>
                  <a:t>Q</a:t>
                </a:r>
                <a:r>
                  <a:rPr lang="ja-JP" altLang="en-US" sz="2800" dirty="0"/>
                  <a:t>学習の更新式は以下</a:t>
                </a:r>
                <a:endParaRPr lang="en-US" altLang="ja-JP" sz="2800" dirty="0"/>
              </a:p>
              <a:p>
                <a14:m>
                  <m:oMath xmlns:m="http://schemas.openxmlformats.org/officeDocument/2006/math">
                    <m:r>
                      <a:rPr lang="en-US" altLang="ja-JP" sz="2800" i="1" dirty="0">
                        <a:latin typeface="Cambria Math" panose="02040503050406030204" pitchFamily="18" charset="0"/>
                      </a:rPr>
                      <m:t>𝑄</m:t>
                    </m:r>
                    <m:d>
                      <m:dPr>
                        <m:ctrlPr>
                          <a:rPr lang="en-US" altLang="ja-JP" sz="2800" i="1" dirty="0">
                            <a:latin typeface="Cambria Math" panose="02040503050406030204" pitchFamily="18" charset="0"/>
                          </a:rPr>
                        </m:ctrlPr>
                      </m:dPr>
                      <m:e>
                        <m:sSub>
                          <m:sSubPr>
                            <m:ctrlPr>
                              <a:rPr lang="en-US" altLang="ja-JP" sz="2800" i="1" dirty="0">
                                <a:latin typeface="Cambria Math" panose="02040503050406030204" pitchFamily="18" charset="0"/>
                              </a:rPr>
                            </m:ctrlPr>
                          </m:sSubPr>
                          <m:e>
                            <m:r>
                              <a:rPr lang="en-US" altLang="ja-JP" sz="2800" i="1" dirty="0">
                                <a:latin typeface="Cambria Math" panose="02040503050406030204" pitchFamily="18" charset="0"/>
                              </a:rPr>
                              <m:t>𝑆</m:t>
                            </m:r>
                          </m:e>
                          <m:sub>
                            <m:r>
                              <a:rPr lang="en-US" altLang="ja-JP" sz="2800" i="1" dirty="0">
                                <a:latin typeface="Cambria Math" panose="02040503050406030204" pitchFamily="18" charset="0"/>
                              </a:rPr>
                              <m:t>𝑡</m:t>
                            </m:r>
                          </m:sub>
                        </m:sSub>
                        <m:r>
                          <a:rPr lang="en-US" altLang="ja-JP" sz="2800" i="1" dirty="0" err="1">
                            <a:latin typeface="Cambria Math" panose="02040503050406030204" pitchFamily="18" charset="0"/>
                          </a:rPr>
                          <m:t>,</m:t>
                        </m:r>
                        <m:sSub>
                          <m:sSubPr>
                            <m:ctrlPr>
                              <a:rPr lang="en-US" altLang="ja-JP" sz="2800" i="1" dirty="0">
                                <a:latin typeface="Cambria Math" panose="02040503050406030204" pitchFamily="18" charset="0"/>
                              </a:rPr>
                            </m:ctrlPr>
                          </m:sSubPr>
                          <m:e>
                            <m:r>
                              <a:rPr lang="en-US" altLang="ja-JP" sz="2800" i="1" dirty="0">
                                <a:latin typeface="Cambria Math" panose="02040503050406030204" pitchFamily="18" charset="0"/>
                              </a:rPr>
                              <m:t>𝐴</m:t>
                            </m:r>
                          </m:e>
                          <m:sub>
                            <m:r>
                              <a:rPr lang="en-US" altLang="ja-JP" sz="2800" i="1" dirty="0">
                                <a:latin typeface="Cambria Math" panose="02040503050406030204" pitchFamily="18" charset="0"/>
                              </a:rPr>
                              <m:t>𝑡</m:t>
                            </m:r>
                          </m:sub>
                        </m:sSub>
                      </m:e>
                    </m:d>
                    <m:r>
                      <a:rPr lang="en-US" altLang="ja-JP" sz="2800" i="1" dirty="0">
                        <a:latin typeface="Cambria Math" panose="02040503050406030204" pitchFamily="18" charset="0"/>
                      </a:rPr>
                      <m:t> </m:t>
                    </m:r>
                    <m:r>
                      <a:rPr lang="ja-JP" altLang="en-US" sz="2800" i="1" dirty="0">
                        <a:latin typeface="Cambria Math" panose="02040503050406030204" pitchFamily="18" charset="0"/>
                      </a:rPr>
                      <m:t>←</m:t>
                    </m:r>
                    <m:r>
                      <a:rPr lang="en-US" altLang="ja-JP" sz="2800" i="1" dirty="0">
                        <a:latin typeface="Cambria Math" panose="02040503050406030204" pitchFamily="18" charset="0"/>
                      </a:rPr>
                      <m:t> </m:t>
                    </m:r>
                    <m:r>
                      <a:rPr lang="en-US" altLang="ja-JP" sz="2800" i="1" dirty="0">
                        <a:latin typeface="Cambria Math" panose="02040503050406030204" pitchFamily="18" charset="0"/>
                      </a:rPr>
                      <m:t>𝑄</m:t>
                    </m:r>
                    <m:d>
                      <m:dPr>
                        <m:ctrlPr>
                          <a:rPr lang="en-US" altLang="ja-JP" sz="2800" i="1" dirty="0">
                            <a:latin typeface="Cambria Math" panose="02040503050406030204" pitchFamily="18" charset="0"/>
                          </a:rPr>
                        </m:ctrlPr>
                      </m:dPr>
                      <m:e>
                        <m:sSub>
                          <m:sSubPr>
                            <m:ctrlPr>
                              <a:rPr lang="en-US" altLang="ja-JP" sz="2800" i="1" dirty="0">
                                <a:latin typeface="Cambria Math" panose="02040503050406030204" pitchFamily="18" charset="0"/>
                              </a:rPr>
                            </m:ctrlPr>
                          </m:sSubPr>
                          <m:e>
                            <m:r>
                              <a:rPr lang="en-US" altLang="ja-JP" sz="2800" i="1" dirty="0">
                                <a:latin typeface="Cambria Math" panose="02040503050406030204" pitchFamily="18" charset="0"/>
                              </a:rPr>
                              <m:t>𝑆</m:t>
                            </m:r>
                          </m:e>
                          <m:sub>
                            <m:r>
                              <a:rPr lang="en-US" altLang="ja-JP" sz="2800" i="1" dirty="0">
                                <a:latin typeface="Cambria Math" panose="02040503050406030204" pitchFamily="18" charset="0"/>
                              </a:rPr>
                              <m:t>𝑡</m:t>
                            </m:r>
                          </m:sub>
                        </m:sSub>
                        <m:r>
                          <a:rPr lang="en-US" altLang="ja-JP" sz="2800" i="1" dirty="0" err="1">
                            <a:latin typeface="Cambria Math" panose="02040503050406030204" pitchFamily="18" charset="0"/>
                          </a:rPr>
                          <m:t>,</m:t>
                        </m:r>
                        <m:sSub>
                          <m:sSubPr>
                            <m:ctrlPr>
                              <a:rPr lang="en-US" altLang="ja-JP" sz="2800" i="1" dirty="0">
                                <a:latin typeface="Cambria Math" panose="02040503050406030204" pitchFamily="18" charset="0"/>
                              </a:rPr>
                            </m:ctrlPr>
                          </m:sSubPr>
                          <m:e>
                            <m:r>
                              <a:rPr lang="en-US" altLang="ja-JP" sz="2800" i="1" dirty="0">
                                <a:latin typeface="Cambria Math" panose="02040503050406030204" pitchFamily="18" charset="0"/>
                              </a:rPr>
                              <m:t>𝐴</m:t>
                            </m:r>
                          </m:e>
                          <m:sub>
                            <m:r>
                              <a:rPr lang="en-US" altLang="ja-JP" sz="2800" i="1" dirty="0">
                                <a:latin typeface="Cambria Math" panose="02040503050406030204" pitchFamily="18" charset="0"/>
                              </a:rPr>
                              <m:t>𝑡</m:t>
                            </m:r>
                          </m:sub>
                        </m:sSub>
                      </m:e>
                    </m:d>
                    <m:r>
                      <a:rPr lang="en-US" altLang="ja-JP" sz="2800" i="1" dirty="0">
                        <a:latin typeface="Cambria Math" panose="02040503050406030204" pitchFamily="18" charset="0"/>
                      </a:rPr>
                      <m:t>+</m:t>
                    </m:r>
                    <m:r>
                      <a:rPr lang="ja-JP" altLang="en-US" sz="2800" i="1" dirty="0">
                        <a:latin typeface="Cambria Math" panose="02040503050406030204" pitchFamily="18" charset="0"/>
                      </a:rPr>
                      <m:t>𝛼</m:t>
                    </m:r>
                    <m:d>
                      <m:dPr>
                        <m:begChr m:val="["/>
                        <m:endChr m:val="]"/>
                        <m:ctrlPr>
                          <a:rPr lang="en-US" altLang="ja-JP" sz="2800" i="1" dirty="0">
                            <a:latin typeface="Cambria Math" panose="02040503050406030204" pitchFamily="18" charset="0"/>
                          </a:rPr>
                        </m:ctrlPr>
                      </m:dPr>
                      <m:e>
                        <m:sSub>
                          <m:sSubPr>
                            <m:ctrlPr>
                              <a:rPr lang="en-US" altLang="ja-JP" sz="2800" i="1" dirty="0">
                                <a:latin typeface="Cambria Math" panose="02040503050406030204" pitchFamily="18" charset="0"/>
                              </a:rPr>
                            </m:ctrlPr>
                          </m:sSubPr>
                          <m:e>
                            <m:r>
                              <a:rPr lang="en-US" altLang="ja-JP" sz="2800" i="1" dirty="0">
                                <a:latin typeface="Cambria Math" panose="02040503050406030204" pitchFamily="18" charset="0"/>
                              </a:rPr>
                              <m:t>𝑅</m:t>
                            </m:r>
                          </m:e>
                          <m:sub>
                            <m:r>
                              <a:rPr lang="en-US" altLang="ja-JP" sz="2800" i="1" dirty="0">
                                <a:latin typeface="Cambria Math" panose="02040503050406030204" pitchFamily="18" charset="0"/>
                              </a:rPr>
                              <m:t>𝑡</m:t>
                            </m:r>
                            <m:r>
                              <a:rPr lang="en-US" altLang="ja-JP" sz="2800" i="1" dirty="0">
                                <a:latin typeface="Cambria Math" panose="02040503050406030204" pitchFamily="18" charset="0"/>
                              </a:rPr>
                              <m:t>+1</m:t>
                            </m:r>
                          </m:sub>
                        </m:sSub>
                        <m:r>
                          <a:rPr lang="en-US" altLang="ja-JP" sz="2800" i="1" dirty="0">
                            <a:latin typeface="Cambria Math" panose="02040503050406030204" pitchFamily="18" charset="0"/>
                          </a:rPr>
                          <m:t> + </m:t>
                        </m:r>
                        <m:r>
                          <a:rPr lang="ja-JP" altLang="en-US" sz="2800" i="1" dirty="0">
                            <a:latin typeface="Cambria Math" panose="02040503050406030204" pitchFamily="18" charset="0"/>
                          </a:rPr>
                          <m:t>𝛾</m:t>
                        </m:r>
                        <m:func>
                          <m:funcPr>
                            <m:ctrlPr>
                              <a:rPr lang="en-US" altLang="ja-JP" sz="2800" i="1" dirty="0">
                                <a:latin typeface="Cambria Math" panose="02040503050406030204" pitchFamily="18" charset="0"/>
                              </a:rPr>
                            </m:ctrlPr>
                          </m:funcPr>
                          <m:fName>
                            <m:limLow>
                              <m:limLowPr>
                                <m:ctrlPr>
                                  <a:rPr lang="en-US" altLang="ja-JP" sz="2800" i="1" dirty="0">
                                    <a:latin typeface="Cambria Math" panose="02040503050406030204" pitchFamily="18" charset="0"/>
                                  </a:rPr>
                                </m:ctrlPr>
                              </m:limLowPr>
                              <m:e>
                                <m:r>
                                  <m:rPr>
                                    <m:sty m:val="p"/>
                                  </m:rPr>
                                  <a:rPr lang="en-US" altLang="ja-JP" sz="2800" dirty="0">
                                    <a:latin typeface="Cambria Math" panose="02040503050406030204" pitchFamily="18" charset="0"/>
                                  </a:rPr>
                                  <m:t>max</m:t>
                                </m:r>
                              </m:e>
                              <m:lim>
                                <m:r>
                                  <a:rPr lang="en-US" altLang="ja-JP" sz="2800" i="1" dirty="0">
                                    <a:latin typeface="Cambria Math" panose="02040503050406030204" pitchFamily="18" charset="0"/>
                                  </a:rPr>
                                  <m:t>𝑎</m:t>
                                </m:r>
                              </m:lim>
                            </m:limLow>
                          </m:fName>
                          <m:e>
                            <m:r>
                              <a:rPr lang="en-US" altLang="ja-JP" sz="2800" i="1" dirty="0">
                                <a:latin typeface="Cambria Math" panose="02040503050406030204" pitchFamily="18" charset="0"/>
                              </a:rPr>
                              <m:t>𝑄</m:t>
                            </m:r>
                            <m:d>
                              <m:dPr>
                                <m:ctrlPr>
                                  <a:rPr lang="en-US" altLang="ja-JP" sz="2800" i="1" dirty="0">
                                    <a:latin typeface="Cambria Math" panose="02040503050406030204" pitchFamily="18" charset="0"/>
                                  </a:rPr>
                                </m:ctrlPr>
                              </m:dPr>
                              <m:e>
                                <m:sSub>
                                  <m:sSubPr>
                                    <m:ctrlPr>
                                      <a:rPr lang="en-US" altLang="ja-JP" sz="2800" i="1" dirty="0">
                                        <a:latin typeface="Cambria Math" panose="02040503050406030204" pitchFamily="18" charset="0"/>
                                      </a:rPr>
                                    </m:ctrlPr>
                                  </m:sSubPr>
                                  <m:e>
                                    <m:r>
                                      <a:rPr lang="en-US" altLang="ja-JP" sz="2800" i="1" dirty="0">
                                        <a:latin typeface="Cambria Math" panose="02040503050406030204" pitchFamily="18" charset="0"/>
                                      </a:rPr>
                                      <m:t>𝑆</m:t>
                                    </m:r>
                                  </m:e>
                                  <m:sub>
                                    <m:r>
                                      <a:rPr lang="en-US" altLang="ja-JP" sz="2800" i="1" dirty="0">
                                        <a:latin typeface="Cambria Math" panose="02040503050406030204" pitchFamily="18" charset="0"/>
                                      </a:rPr>
                                      <m:t>𝑡</m:t>
                                    </m:r>
                                    <m:r>
                                      <a:rPr lang="en-US" altLang="ja-JP" sz="2800" i="1" dirty="0">
                                        <a:latin typeface="Cambria Math" panose="02040503050406030204" pitchFamily="18" charset="0"/>
                                      </a:rPr>
                                      <m:t>+1</m:t>
                                    </m:r>
                                  </m:sub>
                                </m:sSub>
                                <m:r>
                                  <a:rPr lang="en-US" altLang="ja-JP" sz="2800" i="1" dirty="0">
                                    <a:latin typeface="Cambria Math" panose="02040503050406030204" pitchFamily="18" charset="0"/>
                                  </a:rPr>
                                  <m:t>, </m:t>
                                </m:r>
                                <m:r>
                                  <a:rPr lang="en-US" altLang="ja-JP" sz="2800" i="1" dirty="0">
                                    <a:latin typeface="Cambria Math" panose="02040503050406030204" pitchFamily="18" charset="0"/>
                                  </a:rPr>
                                  <m:t>𝑎</m:t>
                                </m:r>
                              </m:e>
                            </m:d>
                          </m:e>
                        </m:func>
                        <m:r>
                          <a:rPr lang="en-US" altLang="ja-JP" sz="2800" i="1" dirty="0">
                            <a:latin typeface="Cambria Math" panose="02040503050406030204" pitchFamily="18" charset="0"/>
                          </a:rPr>
                          <m:t>− </m:t>
                        </m:r>
                        <m:r>
                          <a:rPr lang="en-US" altLang="ja-JP" sz="2800" i="1" dirty="0">
                            <a:latin typeface="Cambria Math" panose="02040503050406030204" pitchFamily="18" charset="0"/>
                          </a:rPr>
                          <m:t>𝑄</m:t>
                        </m:r>
                        <m:d>
                          <m:dPr>
                            <m:ctrlPr>
                              <a:rPr lang="en-US" altLang="ja-JP" sz="2800" i="1" dirty="0">
                                <a:latin typeface="Cambria Math" panose="02040503050406030204" pitchFamily="18" charset="0"/>
                              </a:rPr>
                            </m:ctrlPr>
                          </m:dPr>
                          <m:e>
                            <m:sSub>
                              <m:sSubPr>
                                <m:ctrlPr>
                                  <a:rPr lang="en-US" altLang="ja-JP" sz="2800" i="1" dirty="0">
                                    <a:latin typeface="Cambria Math" panose="02040503050406030204" pitchFamily="18" charset="0"/>
                                  </a:rPr>
                                </m:ctrlPr>
                              </m:sSubPr>
                              <m:e>
                                <m:r>
                                  <a:rPr lang="en-US" altLang="ja-JP" sz="2800" i="1" dirty="0">
                                    <a:latin typeface="Cambria Math" panose="02040503050406030204" pitchFamily="18" charset="0"/>
                                  </a:rPr>
                                  <m:t>𝑆</m:t>
                                </m:r>
                              </m:e>
                              <m:sub>
                                <m:r>
                                  <a:rPr lang="en-US" altLang="ja-JP" sz="2800" i="1" dirty="0">
                                    <a:latin typeface="Cambria Math" panose="02040503050406030204" pitchFamily="18" charset="0"/>
                                  </a:rPr>
                                  <m:t>𝑡</m:t>
                                </m:r>
                              </m:sub>
                            </m:sSub>
                            <m:r>
                              <a:rPr lang="en-US" altLang="ja-JP" sz="2800" i="1" dirty="0" err="1">
                                <a:latin typeface="Cambria Math" panose="02040503050406030204" pitchFamily="18" charset="0"/>
                              </a:rPr>
                              <m:t>,</m:t>
                            </m:r>
                            <m:sSub>
                              <m:sSubPr>
                                <m:ctrlPr>
                                  <a:rPr lang="en-US" altLang="ja-JP" sz="2800" i="1" dirty="0">
                                    <a:latin typeface="Cambria Math" panose="02040503050406030204" pitchFamily="18" charset="0"/>
                                  </a:rPr>
                                </m:ctrlPr>
                              </m:sSubPr>
                              <m:e>
                                <m:r>
                                  <a:rPr lang="en-US" altLang="ja-JP" sz="2800" i="1" dirty="0">
                                    <a:latin typeface="Cambria Math" panose="02040503050406030204" pitchFamily="18" charset="0"/>
                                  </a:rPr>
                                  <m:t>𝐴</m:t>
                                </m:r>
                              </m:e>
                              <m:sub>
                                <m:r>
                                  <a:rPr lang="en-US" altLang="ja-JP" sz="2800" i="1" dirty="0">
                                    <a:latin typeface="Cambria Math" panose="02040503050406030204" pitchFamily="18" charset="0"/>
                                  </a:rPr>
                                  <m:t>𝑡</m:t>
                                </m:r>
                              </m:sub>
                            </m:sSub>
                          </m:e>
                        </m:d>
                      </m:e>
                    </m:d>
                  </m:oMath>
                </a14:m>
                <a:endParaRPr lang="en-US" altLang="ja-JP" sz="3200" dirty="0"/>
              </a:p>
              <a:p>
                <a:r>
                  <a:rPr lang="ja-JP" altLang="en-US" sz="2800" dirty="0"/>
                  <a:t>（</a:t>
                </a:r>
                <a14:m>
                  <m:oMath xmlns:m="http://schemas.openxmlformats.org/officeDocument/2006/math">
                    <m:r>
                      <a:rPr lang="ja-JP" altLang="en-US" sz="2800" i="1" dirty="0">
                        <a:latin typeface="Cambria Math" panose="02040503050406030204" pitchFamily="18" charset="0"/>
                      </a:rPr>
                      <m:t>𝛼</m:t>
                    </m:r>
                  </m:oMath>
                </a14:m>
                <a:r>
                  <a:rPr lang="ja-JP" altLang="en-US" sz="2800" dirty="0"/>
                  <a:t>は学習率　</a:t>
                </a:r>
                <a14:m>
                  <m:oMath xmlns:m="http://schemas.openxmlformats.org/officeDocument/2006/math">
                    <m:r>
                      <a:rPr lang="ja-JP" altLang="en-US" sz="2800" i="1" dirty="0">
                        <a:latin typeface="Cambria Math" panose="02040503050406030204" pitchFamily="18" charset="0"/>
                      </a:rPr>
                      <m:t>𝛾</m:t>
                    </m:r>
                  </m:oMath>
                </a14:m>
                <a:r>
                  <a:rPr lang="ja-JP" altLang="en-US" sz="2800" dirty="0"/>
                  <a:t>は割引率）</a:t>
                </a:r>
                <a:endParaRPr lang="en-US" altLang="ja-JP" sz="2800" dirty="0"/>
              </a:p>
              <a:p>
                <a:endParaRPr lang="en-US" altLang="ja-JP" sz="2800" dirty="0"/>
              </a:p>
              <a:p>
                <a:pPr>
                  <a:buFont typeface="Wingdings" panose="05000000000000000000" pitchFamily="2" charset="2"/>
                  <a:buChar char="l"/>
                </a:pPr>
                <a:r>
                  <a:rPr lang="ja-JP" altLang="en-US" sz="2800"/>
                  <a:t>本研究</a:t>
                </a:r>
                <a:r>
                  <a:rPr lang="ja-JP" altLang="en-US" sz="2800" dirty="0"/>
                  <a:t>では「</a:t>
                </a:r>
                <a:r>
                  <a:rPr lang="ja-JP" altLang="en-US" sz="3200" b="1" u="sng" dirty="0"/>
                  <a:t>テーブル型</a:t>
                </a:r>
                <a:r>
                  <a:rPr lang="ja-JP" altLang="en-US" sz="2800" dirty="0"/>
                  <a:t>」という</a:t>
                </a:r>
                <a:endParaRPr lang="en-US" altLang="ja-JP" sz="2800" dirty="0"/>
              </a:p>
              <a:p>
                <a:endParaRPr lang="en-US" altLang="ja-JP" sz="2800" dirty="0"/>
              </a:p>
            </p:txBody>
          </p:sp>
        </mc:Choice>
        <mc:Fallback xmlns="">
          <p:sp>
            <p:nvSpPr>
              <p:cNvPr id="3" name="コンテンツ プレースホルダー 2">
                <a:extLst>
                  <a:ext uri="{FF2B5EF4-FFF2-40B4-BE49-F238E27FC236}">
                    <a16:creationId xmlns:a16="http://schemas.microsoft.com/office/drawing/2014/main" id="{3960D17E-689E-4908-81A2-99C450316147}"/>
                  </a:ext>
                </a:extLst>
              </p:cNvPr>
              <p:cNvSpPr>
                <a:spLocks noGrp="1" noRot="1" noChangeAspect="1" noMove="1" noResize="1" noEditPoints="1" noAdjustHandles="1" noChangeArrowheads="1" noChangeShapeType="1" noTextEdit="1"/>
              </p:cNvSpPr>
              <p:nvPr>
                <p:ph idx="1"/>
              </p:nvPr>
            </p:nvSpPr>
            <p:spPr>
              <a:xfrm>
                <a:off x="1097280" y="1489879"/>
                <a:ext cx="10058400" cy="4646968"/>
              </a:xfrm>
              <a:blipFill>
                <a:blip r:embed="rId2"/>
                <a:stretch>
                  <a:fillRect l="-2018" t="-272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11</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912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lang="ja-JP" altLang="en-US" dirty="0"/>
              <a:t>用いた強化学習手法（線形近似型）</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79" y="1450214"/>
                <a:ext cx="10115202" cy="4969905"/>
              </a:xfrm>
            </p:spPr>
            <p:txBody>
              <a:bodyPr>
                <a:noAutofit/>
              </a:bodyPr>
              <a:lstStyle/>
              <a:p>
                <a:pPr>
                  <a:buFont typeface="Wingdings" panose="05000000000000000000" pitchFamily="2" charset="2"/>
                  <a:buChar char="l"/>
                </a:pPr>
                <a:r>
                  <a:rPr lang="ja-JP" altLang="en-US" sz="2800" dirty="0"/>
                  <a:t> 通常では状態行動対の数が膨大となりテーブル型としてその全てを保持することは難しい</a:t>
                </a:r>
                <a:endParaRPr lang="en-US" altLang="ja-JP" sz="2800" dirty="0"/>
              </a:p>
              <a:p>
                <a:r>
                  <a:rPr lang="ja-JP" altLang="en-US" sz="2800" dirty="0"/>
                  <a:t>→ 価値関数</a:t>
                </a:r>
                <a14:m>
                  <m:oMath xmlns:m="http://schemas.openxmlformats.org/officeDocument/2006/math">
                    <m:r>
                      <a:rPr lang="en-US" altLang="ja-JP" sz="2800" i="1" dirty="0">
                        <a:latin typeface="Cambria Math" panose="02040503050406030204" pitchFamily="18" charset="0"/>
                      </a:rPr>
                      <m:t>𝑄</m:t>
                    </m:r>
                    <m:r>
                      <a:rPr lang="en-US" altLang="ja-JP" sz="2800" i="1" dirty="0">
                        <a:latin typeface="Cambria Math" panose="02040503050406030204" pitchFamily="18" charset="0"/>
                      </a:rPr>
                      <m:t>(</m:t>
                    </m:r>
                    <m:r>
                      <a:rPr lang="en-US" altLang="ja-JP" sz="2800" i="1" dirty="0">
                        <a:latin typeface="Cambria Math" panose="02040503050406030204" pitchFamily="18" charset="0"/>
                      </a:rPr>
                      <m:t>𝑆</m:t>
                    </m:r>
                    <m:r>
                      <a:rPr lang="en-US" altLang="ja-JP" sz="2800" i="1" dirty="0">
                        <a:latin typeface="Cambria Math" panose="02040503050406030204" pitchFamily="18" charset="0"/>
                      </a:rPr>
                      <m:t>,</m:t>
                    </m:r>
                    <m:r>
                      <a:rPr lang="en-US" altLang="ja-JP" sz="2800" i="1" dirty="0">
                        <a:latin typeface="Cambria Math" panose="02040503050406030204" pitchFamily="18" charset="0"/>
                      </a:rPr>
                      <m:t>𝐴</m:t>
                    </m:r>
                    <m:r>
                      <a:rPr lang="en-US" altLang="ja-JP" sz="2800" i="1" dirty="0">
                        <a:latin typeface="Cambria Math" panose="02040503050406030204" pitchFamily="18" charset="0"/>
                      </a:rPr>
                      <m:t>)</m:t>
                    </m:r>
                  </m:oMath>
                </a14:m>
                <a:r>
                  <a:rPr lang="ja-JP" altLang="en-US" sz="2800"/>
                  <a:t>を「扱いやすい形の関数」で近似</a:t>
                </a:r>
                <a:r>
                  <a:rPr lang="ja-JP" altLang="en-US" sz="2800" dirty="0"/>
                  <a:t>する</a:t>
                </a:r>
                <a:endParaRPr lang="en-US" altLang="ja-JP" sz="2800" dirty="0"/>
              </a:p>
              <a:p>
                <a:r>
                  <a:rPr lang="ja-JP" altLang="en-US" sz="2800" dirty="0"/>
                  <a:t>　　</a:t>
                </a:r>
                <a14:m>
                  <m:oMath xmlns:m="http://schemas.openxmlformats.org/officeDocument/2006/math">
                    <m:r>
                      <a:rPr lang="ja-JP" altLang="en-US" sz="2800" i="1" dirty="0">
                        <a:latin typeface="Cambria Math" panose="02040503050406030204" pitchFamily="18" charset="0"/>
                      </a:rPr>
                      <m:t>　</m:t>
                    </m:r>
                    <m:r>
                      <a:rPr lang="ja-JP" altLang="en-US" sz="2800" b="0" i="1" dirty="0" smtClean="0">
                        <a:latin typeface="Cambria Math" panose="02040503050406030204" pitchFamily="18" charset="0"/>
                      </a:rPr>
                      <m:t>　　</m:t>
                    </m:r>
                    <m:r>
                      <a:rPr lang="ja-JP" altLang="en-US" sz="2800" i="1" dirty="0" smtClean="0">
                        <a:latin typeface="Cambria Math" panose="02040503050406030204" pitchFamily="18" charset="0"/>
                      </a:rPr>
                      <m:t>　</m:t>
                    </m:r>
                    <m:r>
                      <a:rPr lang="ja-JP" altLang="en-US" sz="2800" i="1" dirty="0">
                        <a:latin typeface="Cambria Math" panose="02040503050406030204" pitchFamily="18" charset="0"/>
                      </a:rPr>
                      <m:t>　　</m:t>
                    </m:r>
                    <m:r>
                      <a:rPr lang="en-US" altLang="ja-JP" sz="2800" i="1" dirty="0">
                        <a:latin typeface="Cambria Math" panose="02040503050406030204" pitchFamily="18" charset="0"/>
                      </a:rPr>
                      <m:t>𝑄</m:t>
                    </m:r>
                    <m:d>
                      <m:dPr>
                        <m:ctrlPr>
                          <a:rPr lang="en-US" altLang="ja-JP" sz="2800" i="1" dirty="0" smtClean="0">
                            <a:latin typeface="Cambria Math" panose="02040503050406030204" pitchFamily="18" charset="0"/>
                          </a:rPr>
                        </m:ctrlPr>
                      </m:dPr>
                      <m:e>
                        <m:r>
                          <a:rPr lang="en-US" altLang="ja-JP" sz="2800" i="1" dirty="0">
                            <a:latin typeface="Cambria Math" panose="02040503050406030204" pitchFamily="18" charset="0"/>
                          </a:rPr>
                          <m:t>𝑆</m:t>
                        </m:r>
                        <m:r>
                          <a:rPr lang="en-US" altLang="ja-JP" sz="2800" i="1" dirty="0">
                            <a:latin typeface="Cambria Math" panose="02040503050406030204" pitchFamily="18" charset="0"/>
                          </a:rPr>
                          <m:t>,</m:t>
                        </m:r>
                        <m:r>
                          <a:rPr lang="en-US" altLang="ja-JP" sz="2800" i="1" dirty="0">
                            <a:latin typeface="Cambria Math" panose="02040503050406030204" pitchFamily="18" charset="0"/>
                          </a:rPr>
                          <m:t>𝐴</m:t>
                        </m:r>
                      </m:e>
                    </m:d>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𝑄</m:t>
                    </m:r>
                    <m:d>
                      <m:dPr>
                        <m:ctrlPr>
                          <a:rPr lang="en-US" altLang="ja-JP" sz="2800" i="1" dirty="0">
                            <a:latin typeface="Cambria Math" panose="02040503050406030204" pitchFamily="18" charset="0"/>
                            <a:ea typeface="Cambria Math" panose="02040503050406030204" pitchFamily="18" charset="0"/>
                          </a:rPr>
                        </m:ctrlPr>
                      </m:dPr>
                      <m:e>
                        <m:r>
                          <a:rPr lang="en-US" altLang="ja-JP" sz="2800" i="1" dirty="0">
                            <a:latin typeface="Cambria Math" panose="02040503050406030204" pitchFamily="18" charset="0"/>
                            <a:ea typeface="Cambria Math" panose="02040503050406030204" pitchFamily="18" charset="0"/>
                          </a:rPr>
                          <m:t>𝑆</m:t>
                        </m:r>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𝐴</m:t>
                        </m:r>
                        <m:r>
                          <a:rPr lang="en-US" altLang="ja-JP" sz="2800" b="0" i="1" dirty="0" smtClean="0">
                            <a:latin typeface="Cambria Math" panose="02040503050406030204" pitchFamily="18" charset="0"/>
                            <a:ea typeface="Cambria Math" panose="02040503050406030204" pitchFamily="18" charset="0"/>
                          </a:rPr>
                          <m:t>,</m:t>
                        </m:r>
                        <m:r>
                          <a:rPr lang="en-US" altLang="ja-JP" sz="2800" b="1" i="1" dirty="0" smtClean="0">
                            <a:latin typeface="Cambria Math" panose="02040503050406030204" pitchFamily="18" charset="0"/>
                            <a:ea typeface="Cambria Math" panose="02040503050406030204" pitchFamily="18" charset="0"/>
                          </a:rPr>
                          <m:t>𝒘</m:t>
                        </m:r>
                      </m:e>
                    </m:d>
                  </m:oMath>
                </a14:m>
                <a:r>
                  <a:rPr lang="ja-JP" altLang="en-US" sz="2800" i="1" dirty="0">
                    <a:latin typeface="Cambria Math" panose="02040503050406030204" pitchFamily="18" charset="0"/>
                    <a:ea typeface="Cambria Math" panose="02040503050406030204" pitchFamily="18" charset="0"/>
                  </a:rPr>
                  <a:t>      </a:t>
                </a:r>
                <a:r>
                  <a:rPr lang="en-US" altLang="ja-JP" sz="2800" dirty="0">
                    <a:latin typeface="+mn-ea"/>
                  </a:rPr>
                  <a:t>(</a:t>
                </a:r>
                <a14:m>
                  <m:oMath xmlns:m="http://schemas.openxmlformats.org/officeDocument/2006/math">
                    <m:r>
                      <a:rPr lang="en-US" altLang="ja-JP" sz="2800" b="1" i="1" dirty="0">
                        <a:latin typeface="Cambria Math" panose="02040503050406030204" pitchFamily="18" charset="0"/>
                      </a:rPr>
                      <m:t>𝒘</m:t>
                    </m:r>
                  </m:oMath>
                </a14:m>
                <a:r>
                  <a:rPr lang="ja-JP" altLang="en-US" sz="2800">
                    <a:latin typeface="+mn-ea"/>
                  </a:rPr>
                  <a:t>は近似のためのパラメータ</a:t>
                </a:r>
                <a:r>
                  <a:rPr lang="en-US" altLang="ja-JP" sz="2800" dirty="0">
                    <a:latin typeface="+mn-ea"/>
                  </a:rPr>
                  <a:t>)</a:t>
                </a:r>
                <a:endParaRPr lang="en-US" altLang="ja-JP" sz="2800" i="1" dirty="0">
                  <a:latin typeface="Cambria Math" panose="02040503050406030204" pitchFamily="18" charset="0"/>
                  <a:ea typeface="Cambria Math" panose="02040503050406030204" pitchFamily="18" charset="0"/>
                </a:endParaRPr>
              </a:p>
              <a:p>
                <a:endParaRPr lang="en-US" altLang="ja-JP" sz="2800" i="1" dirty="0">
                  <a:latin typeface="Cambria Math" panose="02040503050406030204" pitchFamily="18" charset="0"/>
                  <a:ea typeface="Cambria Math" panose="02040503050406030204" pitchFamily="18" charset="0"/>
                </a:endParaRPr>
              </a:p>
              <a:p>
                <a:pPr>
                  <a:buFont typeface="Wingdings" panose="05000000000000000000" pitchFamily="2" charset="2"/>
                  <a:buChar char="l"/>
                </a:pPr>
                <a14:m>
                  <m:oMath xmlns:m="http://schemas.openxmlformats.org/officeDocument/2006/math">
                    <m:r>
                      <a:rPr lang="en-US" altLang="ja-JP" sz="2800" b="0" i="0" dirty="0" smtClean="0">
                        <a:latin typeface="Cambria Math" panose="02040503050406030204" pitchFamily="18" charset="0"/>
                      </a:rPr>
                      <m:t> </m:t>
                    </m:r>
                    <m:r>
                      <a:rPr lang="ja-JP" altLang="en-US" sz="2800" i="0" dirty="0">
                        <a:latin typeface="Cambria Math" panose="02040503050406030204" pitchFamily="18" charset="0"/>
                      </a:rPr>
                      <m:t>今回は</m:t>
                    </m:r>
                    <m:r>
                      <a:rPr lang="ja-JP" altLang="en-US" sz="2800" i="1" dirty="0">
                        <a:latin typeface="Cambria Math" panose="02040503050406030204" pitchFamily="18" charset="0"/>
                      </a:rPr>
                      <m:t>「</m:t>
                    </m:r>
                    <m:r>
                      <a:rPr lang="ja-JP" altLang="en-US" sz="2800" i="0" dirty="0">
                        <a:latin typeface="Cambria Math" panose="02040503050406030204" pitchFamily="18" charset="0"/>
                      </a:rPr>
                      <m:t>扱いやすい形の関数</m:t>
                    </m:r>
                    <m:r>
                      <a:rPr lang="ja-JP" altLang="en-US" sz="2800" i="1" dirty="0">
                        <a:latin typeface="Cambria Math" panose="02040503050406030204" pitchFamily="18" charset="0"/>
                      </a:rPr>
                      <m:t>」</m:t>
                    </m:r>
                    <m:r>
                      <a:rPr lang="ja-JP" altLang="en-US" sz="2800" i="0" dirty="0">
                        <a:latin typeface="Cambria Math" panose="02040503050406030204" pitchFamily="18" charset="0"/>
                      </a:rPr>
                      <m:t>として線形関数を使った</m:t>
                    </m:r>
                  </m:oMath>
                </a14:m>
                <a:endParaRPr lang="en-US" altLang="ja-JP" sz="2800" dirty="0">
                  <a:latin typeface="+mn-ea"/>
                </a:endParaRPr>
              </a:p>
              <a:p>
                <a:pPr marL="0" indent="0">
                  <a:buNone/>
                </a:pPr>
                <a14:m>
                  <m:oMathPara xmlns:m="http://schemas.openxmlformats.org/officeDocument/2006/math">
                    <m:oMathParaPr>
                      <m:jc m:val="centerGroup"/>
                    </m:oMathParaPr>
                    <m:oMath xmlns:m="http://schemas.openxmlformats.org/officeDocument/2006/math">
                      <m:r>
                        <a:rPr lang="en-US" altLang="ja-JP" sz="2800" i="1" dirty="0">
                          <a:latin typeface="Cambria Math" panose="02040503050406030204" pitchFamily="18" charset="0"/>
                          <a:ea typeface="Cambria Math" panose="02040503050406030204" pitchFamily="18" charset="0"/>
                        </a:rPr>
                        <m:t>𝑄</m:t>
                      </m:r>
                      <m:d>
                        <m:dPr>
                          <m:ctrlPr>
                            <a:rPr lang="en-US" altLang="ja-JP" sz="2800" i="1" dirty="0">
                              <a:latin typeface="Cambria Math" panose="02040503050406030204" pitchFamily="18" charset="0"/>
                              <a:ea typeface="Cambria Math" panose="02040503050406030204" pitchFamily="18" charset="0"/>
                            </a:rPr>
                          </m:ctrlPr>
                        </m:dPr>
                        <m:e>
                          <m:r>
                            <a:rPr lang="en-US" altLang="ja-JP" sz="2800" i="1" dirty="0">
                              <a:latin typeface="Cambria Math" panose="02040503050406030204" pitchFamily="18" charset="0"/>
                              <a:ea typeface="Cambria Math" panose="02040503050406030204" pitchFamily="18" charset="0"/>
                            </a:rPr>
                            <m:t>𝑆</m:t>
                          </m:r>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𝐴</m:t>
                          </m:r>
                          <m:r>
                            <a:rPr lang="en-US" altLang="ja-JP" sz="2800" i="1" dirty="0">
                              <a:latin typeface="Cambria Math" panose="02040503050406030204" pitchFamily="18" charset="0"/>
                              <a:ea typeface="Cambria Math" panose="02040503050406030204" pitchFamily="18" charset="0"/>
                            </a:rPr>
                            <m:t>,</m:t>
                          </m:r>
                          <m:r>
                            <a:rPr lang="en-US" altLang="ja-JP" sz="2800" b="1" i="1" dirty="0">
                              <a:latin typeface="Cambria Math" panose="02040503050406030204" pitchFamily="18" charset="0"/>
                              <a:ea typeface="Cambria Math" panose="02040503050406030204" pitchFamily="18" charset="0"/>
                            </a:rPr>
                            <m:t>𝒘</m:t>
                          </m:r>
                        </m:e>
                      </m:d>
                      <m:r>
                        <a:rPr lang="en-US" altLang="ja-JP" sz="2800" i="1" dirty="0">
                          <a:latin typeface="Cambria Math" panose="02040503050406030204" pitchFamily="18" charset="0"/>
                          <a:ea typeface="Cambria Math" panose="02040503050406030204" pitchFamily="18" charset="0"/>
                        </a:rPr>
                        <m:t>=</m:t>
                      </m:r>
                      <m:r>
                        <a:rPr lang="en-US" altLang="ja-JP" sz="2800" b="1" i="1" dirty="0">
                          <a:latin typeface="Cambria Math" panose="02040503050406030204" pitchFamily="18" charset="0"/>
                          <a:ea typeface="Cambria Math" panose="02040503050406030204" pitchFamily="18" charset="0"/>
                        </a:rPr>
                        <m:t>𝒘</m:t>
                      </m:r>
                      <m:r>
                        <a:rPr lang="en-US" altLang="ja-JP" sz="2800" i="1" dirty="0">
                          <a:latin typeface="Cambria Math" panose="02040503050406030204" pitchFamily="18" charset="0"/>
                          <a:ea typeface="Cambria Math" panose="02040503050406030204" pitchFamily="18" charset="0"/>
                        </a:rPr>
                        <m:t>∙</m:t>
                      </m:r>
                      <m:r>
                        <a:rPr lang="en-US" altLang="ja-JP" sz="2800" b="1" i="1" dirty="0">
                          <a:latin typeface="Cambria Math" panose="02040503050406030204" pitchFamily="18" charset="0"/>
                          <a:ea typeface="Cambria Math" panose="02040503050406030204" pitchFamily="18" charset="0"/>
                        </a:rPr>
                        <m:t>𝒙</m:t>
                      </m:r>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𝑆</m:t>
                      </m:r>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𝐴</m:t>
                      </m:r>
                      <m:r>
                        <a:rPr lang="en-US" altLang="ja-JP" sz="2800" i="1" dirty="0">
                          <a:latin typeface="Cambria Math" panose="02040503050406030204" pitchFamily="18" charset="0"/>
                          <a:ea typeface="Cambria Math" panose="02040503050406030204" pitchFamily="18" charset="0"/>
                        </a:rPr>
                        <m:t>)=</m:t>
                      </m:r>
                      <m:nary>
                        <m:naryPr>
                          <m:chr m:val="∑"/>
                          <m:ctrlPr>
                            <a:rPr lang="en-US" altLang="ja-JP" sz="2800" i="1" dirty="0">
                              <a:latin typeface="Cambria Math" panose="02040503050406030204" pitchFamily="18" charset="0"/>
                              <a:ea typeface="Cambria Math" panose="02040503050406030204" pitchFamily="18" charset="0"/>
                            </a:rPr>
                          </m:ctrlPr>
                        </m:naryPr>
                        <m:sub>
                          <m:r>
                            <m:rPr>
                              <m:brk m:alnAt="23"/>
                            </m:rPr>
                            <a:rPr lang="en-US" altLang="ja-JP" sz="2800" i="1" dirty="0">
                              <a:latin typeface="Cambria Math" panose="02040503050406030204" pitchFamily="18" charset="0"/>
                              <a:ea typeface="Cambria Math" panose="02040503050406030204" pitchFamily="18" charset="0"/>
                            </a:rPr>
                            <m:t>𝑖</m:t>
                          </m:r>
                          <m:r>
                            <a:rPr lang="en-US" altLang="ja-JP" sz="2800" i="1" dirty="0">
                              <a:latin typeface="Cambria Math" panose="02040503050406030204" pitchFamily="18" charset="0"/>
                              <a:ea typeface="Cambria Math" panose="02040503050406030204" pitchFamily="18" charset="0"/>
                            </a:rPr>
                            <m:t>=1</m:t>
                          </m:r>
                        </m:sub>
                        <m:sup>
                          <m:r>
                            <a:rPr lang="en-US" altLang="ja-JP" sz="2800" i="1" dirty="0">
                              <a:latin typeface="Cambria Math" panose="02040503050406030204" pitchFamily="18" charset="0"/>
                              <a:ea typeface="Cambria Math" panose="02040503050406030204" pitchFamily="18" charset="0"/>
                            </a:rPr>
                            <m:t>𝑑</m:t>
                          </m:r>
                        </m:sup>
                        <m:e>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𝑤</m:t>
                              </m:r>
                            </m:e>
                            <m:sub>
                              <m:r>
                                <a:rPr lang="en-US" altLang="ja-JP" sz="2800" i="1" dirty="0">
                                  <a:latin typeface="Cambria Math" panose="02040503050406030204" pitchFamily="18" charset="0"/>
                                  <a:ea typeface="Cambria Math" panose="02040503050406030204" pitchFamily="18" charset="0"/>
                                </a:rPr>
                                <m:t>𝑖</m:t>
                              </m:r>
                            </m:sub>
                          </m:sSub>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𝑥</m:t>
                              </m:r>
                            </m:e>
                            <m:sub>
                              <m:r>
                                <a:rPr lang="en-US" altLang="ja-JP" sz="2800" i="1" dirty="0">
                                  <a:latin typeface="Cambria Math" panose="02040503050406030204" pitchFamily="18" charset="0"/>
                                  <a:ea typeface="Cambria Math" panose="02040503050406030204" pitchFamily="18" charset="0"/>
                                </a:rPr>
                                <m:t>𝑖</m:t>
                              </m:r>
                            </m:sub>
                          </m:sSub>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𝑆</m:t>
                          </m:r>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𝐴</m:t>
                          </m:r>
                          <m:r>
                            <a:rPr lang="en-US" altLang="ja-JP" sz="2800" i="1" dirty="0">
                              <a:latin typeface="Cambria Math" panose="02040503050406030204" pitchFamily="18" charset="0"/>
                              <a:ea typeface="Cambria Math" panose="02040503050406030204" pitchFamily="18" charset="0"/>
                            </a:rPr>
                            <m:t>)</m:t>
                          </m:r>
                        </m:e>
                      </m:nary>
                    </m:oMath>
                  </m:oMathPara>
                </a14:m>
                <a:endParaRPr lang="en-US" altLang="ja-JP" sz="2800" dirty="0"/>
              </a:p>
              <a:p>
                <a:r>
                  <a:rPr lang="en-US" altLang="ja-JP" sz="2800" dirty="0">
                    <a:ea typeface="Cambria Math" panose="02040503050406030204" pitchFamily="18" charset="0"/>
                  </a:rPr>
                  <a:t>(</a:t>
                </a:r>
                <a14:m>
                  <m:oMath xmlns:m="http://schemas.openxmlformats.org/officeDocument/2006/math">
                    <m:r>
                      <a:rPr lang="en-US" altLang="ja-JP" sz="2800" b="1" i="1" dirty="0">
                        <a:latin typeface="Cambria Math" panose="02040503050406030204" pitchFamily="18" charset="0"/>
                      </a:rPr>
                      <m:t>𝒘</m:t>
                    </m:r>
                    <m:r>
                      <a:rPr lang="ja-JP" altLang="en-US" sz="2800" b="1" i="1" dirty="0">
                        <a:latin typeface="Cambria Math" panose="02040503050406030204" pitchFamily="18" charset="0"/>
                      </a:rPr>
                      <m:t>は重み</m:t>
                    </m:r>
                    <m:r>
                      <a:rPr lang="ja-JP" altLang="en-US" sz="2800" b="1" i="1" dirty="0" smtClean="0">
                        <a:latin typeface="Cambria Math" panose="02040503050406030204" pitchFamily="18" charset="0"/>
                      </a:rPr>
                      <m:t>ベクトル</m:t>
                    </m:r>
                    <m:r>
                      <a:rPr lang="en-US" altLang="ja-JP" sz="2800" b="1" i="1" dirty="0">
                        <a:latin typeface="Cambria Math" panose="02040503050406030204" pitchFamily="18" charset="0"/>
                      </a:rPr>
                      <m:t> </m:t>
                    </m:r>
                    <m:r>
                      <a:rPr lang="ja-JP" altLang="en-US" sz="2800" b="1" i="1" dirty="0" smtClean="0">
                        <a:latin typeface="Cambria Math" panose="02040503050406030204" pitchFamily="18" charset="0"/>
                      </a:rPr>
                      <m:t> </m:t>
                    </m:r>
                    <m:r>
                      <a:rPr lang="en-US" altLang="ja-JP" sz="2800" b="1" i="1" dirty="0">
                        <a:latin typeface="Cambria Math" panose="02040503050406030204" pitchFamily="18" charset="0"/>
                        <a:ea typeface="Cambria Math" panose="02040503050406030204" pitchFamily="18" charset="0"/>
                      </a:rPr>
                      <m:t>𝒙</m:t>
                    </m:r>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𝑆</m:t>
                    </m:r>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𝐴</m:t>
                    </m:r>
                    <m:r>
                      <a:rPr lang="en-US" altLang="ja-JP" sz="2800" i="1" dirty="0">
                        <a:latin typeface="Cambria Math" panose="02040503050406030204" pitchFamily="18" charset="0"/>
                        <a:ea typeface="Cambria Math" panose="02040503050406030204" pitchFamily="18" charset="0"/>
                      </a:rPr>
                      <m:t>)</m:t>
                    </m:r>
                  </m:oMath>
                </a14:m>
                <a:r>
                  <a:rPr lang="ja-JP" altLang="en-US" sz="2800" dirty="0"/>
                  <a:t>は特徴ベクトル　</a:t>
                </a:r>
                <a14:m>
                  <m:oMath xmlns:m="http://schemas.openxmlformats.org/officeDocument/2006/math">
                    <m:r>
                      <a:rPr lang="en-US" altLang="ja-JP" sz="2800" i="1" dirty="0">
                        <a:latin typeface="Cambria Math" panose="02040503050406030204" pitchFamily="18" charset="0"/>
                        <a:ea typeface="Cambria Math" panose="02040503050406030204" pitchFamily="18" charset="0"/>
                      </a:rPr>
                      <m:t>𝑑</m:t>
                    </m:r>
                    <m:r>
                      <a:rPr lang="en-US" altLang="ja-JP" sz="2800" i="1" dirty="0">
                        <a:latin typeface="Cambria Math" panose="02040503050406030204" pitchFamily="18" charset="0"/>
                        <a:ea typeface="Cambria Math" panose="02040503050406030204" pitchFamily="18" charset="0"/>
                      </a:rPr>
                      <m:t> </m:t>
                    </m:r>
                  </m:oMath>
                </a14:m>
                <a:r>
                  <a:rPr lang="ja-JP" altLang="en-US" sz="2800"/>
                  <a:t>はそれらの次元数</a:t>
                </a:r>
                <a:r>
                  <a:rPr lang="en-US" altLang="ja-JP" sz="2800" dirty="0"/>
                  <a:t>)</a:t>
                </a:r>
              </a:p>
              <a:p>
                <a:pPr marL="0" indent="0">
                  <a:buNone/>
                </a:pPr>
                <a:endParaRPr lang="en-US" altLang="ja-JP" sz="2800" dirty="0"/>
              </a:p>
            </p:txBody>
          </p:sp>
        </mc:Choice>
        <mc:Fallback xmlns="">
          <p:sp>
            <p:nvSpPr>
              <p:cNvPr id="3" name="コンテンツ プレースホルダー 2">
                <a:extLst>
                  <a:ext uri="{FF2B5EF4-FFF2-40B4-BE49-F238E27FC236}">
                    <a16:creationId xmlns:a16="http://schemas.microsoft.com/office/drawing/2014/main" id="{3960D17E-689E-4908-81A2-99C450316147}"/>
                  </a:ext>
                </a:extLst>
              </p:cNvPr>
              <p:cNvSpPr>
                <a:spLocks noGrp="1" noRot="1" noChangeAspect="1" noMove="1" noResize="1" noEditPoints="1" noAdjustHandles="1" noChangeArrowheads="1" noChangeShapeType="1" noTextEdit="1"/>
              </p:cNvSpPr>
              <p:nvPr>
                <p:ph idx="1"/>
              </p:nvPr>
            </p:nvSpPr>
            <p:spPr>
              <a:xfrm>
                <a:off x="1097279" y="1450214"/>
                <a:ext cx="10115202" cy="4969905"/>
              </a:xfrm>
              <a:blipFill>
                <a:blip r:embed="rId2"/>
                <a:stretch>
                  <a:fillRect l="-1880" t="-2545" r="-1504" b="-28753"/>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12</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237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lang="ja-JP" altLang="en-US" dirty="0"/>
              <a:t>用いた強化学習手法（線形近似型）</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8"/>
                <a:ext cx="10771066" cy="4703530"/>
              </a:xfrm>
            </p:spPr>
            <p:txBody>
              <a:bodyPr>
                <a:normAutofit/>
              </a:bodyPr>
              <a:lstStyle/>
              <a:p>
                <a:pPr>
                  <a:buFont typeface="Wingdings" panose="05000000000000000000" pitchFamily="2" charset="2"/>
                  <a:buChar char="l"/>
                </a:pPr>
                <a:r>
                  <a:rPr lang="ja-JP" altLang="en-US" sz="3200"/>
                  <a:t> 本研究ではこれを「</a:t>
                </a:r>
                <a:r>
                  <a:rPr lang="ja-JP" altLang="en-US" sz="3600" b="1" u="sng"/>
                  <a:t>線形近似型</a:t>
                </a:r>
                <a:r>
                  <a:rPr lang="ja-JP" altLang="en-US" sz="3200"/>
                  <a:t>」という</a:t>
                </a:r>
                <a:r>
                  <a:rPr lang="ja-JP" altLang="en-US" sz="3000"/>
                  <a:t> </a:t>
                </a:r>
                <a:endParaRPr lang="en-US" altLang="ja-JP" sz="3000" dirty="0"/>
              </a:p>
              <a:p>
                <a:pPr>
                  <a:buFont typeface="Wingdings" panose="05000000000000000000" pitchFamily="2" charset="2"/>
                  <a:buChar char="l"/>
                </a:pPr>
                <a:endParaRPr lang="en-US" altLang="ja-JP" sz="3000" dirty="0"/>
              </a:p>
              <a:p>
                <a:pPr>
                  <a:buFont typeface="Wingdings" panose="05000000000000000000" pitchFamily="2" charset="2"/>
                  <a:buChar char="l"/>
                </a:pPr>
                <a:r>
                  <a:rPr lang="en-US" altLang="ja-JP" sz="2800" dirty="0"/>
                  <a:t> </a:t>
                </a:r>
                <a:r>
                  <a:rPr lang="ja-JP" altLang="en-US" sz="2800"/>
                  <a:t>更</a:t>
                </a:r>
                <a:r>
                  <a:rPr lang="ja-JP" altLang="en-US" sz="2800" dirty="0"/>
                  <a:t>新式は以下</a:t>
                </a:r>
                <a:endParaRPr lang="en-US" altLang="ja-JP" sz="2800" dirty="0"/>
              </a:p>
              <a:p>
                <a14:m>
                  <m:oMath xmlns:m="http://schemas.openxmlformats.org/officeDocument/2006/math">
                    <m:sSub>
                      <m:sSubPr>
                        <m:ctrlPr>
                          <a:rPr lang="en-US" altLang="ja-JP" sz="2800" i="1" dirty="0">
                            <a:latin typeface="Cambria Math" panose="02040503050406030204" pitchFamily="18" charset="0"/>
                            <a:ea typeface="Cambria Math" panose="02040503050406030204" pitchFamily="18" charset="0"/>
                          </a:rPr>
                        </m:ctrlPr>
                      </m:sSubPr>
                      <m:e>
                        <m:r>
                          <a:rPr lang="en-US" altLang="ja-JP" sz="2800" b="1" i="1" dirty="0">
                            <a:latin typeface="Cambria Math" panose="02040503050406030204" pitchFamily="18" charset="0"/>
                            <a:ea typeface="Cambria Math" panose="02040503050406030204" pitchFamily="18" charset="0"/>
                          </a:rPr>
                          <m:t>𝒘</m:t>
                        </m:r>
                      </m:e>
                      <m:sub>
                        <m:r>
                          <a:rPr lang="en-US" altLang="ja-JP" sz="2800" i="1" dirty="0">
                            <a:latin typeface="Cambria Math" panose="02040503050406030204" pitchFamily="18" charset="0"/>
                            <a:ea typeface="Cambria Math" panose="02040503050406030204" pitchFamily="18" charset="0"/>
                          </a:rPr>
                          <m:t>𝑡</m:t>
                        </m:r>
                        <m:r>
                          <a:rPr lang="en-US" altLang="ja-JP" sz="2800" i="1" dirty="0">
                            <a:latin typeface="Cambria Math" panose="02040503050406030204" pitchFamily="18" charset="0"/>
                            <a:ea typeface="Cambria Math" panose="02040503050406030204" pitchFamily="18" charset="0"/>
                          </a:rPr>
                          <m:t>+1</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b="1" i="1" dirty="0">
                            <a:latin typeface="Cambria Math" panose="02040503050406030204" pitchFamily="18" charset="0"/>
                            <a:ea typeface="Cambria Math" panose="02040503050406030204" pitchFamily="18" charset="0"/>
                          </a:rPr>
                          <m:t>𝒘</m:t>
                        </m:r>
                      </m:e>
                      <m:sub>
                        <m:r>
                          <a:rPr lang="en-US" altLang="ja-JP" sz="2800" i="1" dirty="0">
                            <a:latin typeface="Cambria Math" panose="02040503050406030204" pitchFamily="18" charset="0"/>
                            <a:ea typeface="Cambria Math" panose="02040503050406030204" pitchFamily="18" charset="0"/>
                          </a:rPr>
                          <m:t>𝑡</m:t>
                        </m:r>
                      </m:sub>
                    </m:sSub>
                    <m:r>
                      <a:rPr lang="en-US" altLang="ja-JP" sz="2800" i="1" dirty="0">
                        <a:latin typeface="Cambria Math" panose="02040503050406030204" pitchFamily="18" charset="0"/>
                        <a:ea typeface="Cambria Math" panose="02040503050406030204" pitchFamily="18" charset="0"/>
                      </a:rPr>
                      <m:t>+</m:t>
                    </m:r>
                    <m:r>
                      <a:rPr lang="ja-JP" altLang="en-US" sz="2800" i="1" dirty="0">
                        <a:latin typeface="Cambria Math" panose="02040503050406030204" pitchFamily="18" charset="0"/>
                        <a:ea typeface="Cambria Math" panose="02040503050406030204" pitchFamily="18" charset="0"/>
                      </a:rPr>
                      <m:t>𝛼</m:t>
                    </m:r>
                    <m:r>
                      <a:rPr lang="en-US" altLang="ja-JP" sz="2800" b="0" i="1" dirty="0" smtClean="0">
                        <a:latin typeface="Cambria Math" panose="02040503050406030204" pitchFamily="18" charset="0"/>
                        <a:ea typeface="Cambria Math" panose="02040503050406030204" pitchFamily="18" charset="0"/>
                      </a:rPr>
                      <m:t> </m:t>
                    </m:r>
                    <m:d>
                      <m:dPr>
                        <m:begChr m:val="["/>
                        <m:endChr m:val="]"/>
                        <m:ctrlPr>
                          <a:rPr lang="en-US" altLang="ja-JP" sz="2800" b="0" i="1" dirty="0">
                            <a:latin typeface="Cambria Math" panose="02040503050406030204" pitchFamily="18" charset="0"/>
                            <a:ea typeface="Cambria Math" panose="02040503050406030204" pitchFamily="18" charset="0"/>
                          </a:rPr>
                        </m:ctrlPr>
                      </m:dPr>
                      <m:e>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𝑅</m:t>
                            </m:r>
                          </m:e>
                          <m:sub>
                            <m:r>
                              <a:rPr lang="en-US" altLang="ja-JP" sz="2800" i="1" dirty="0">
                                <a:latin typeface="Cambria Math" panose="02040503050406030204" pitchFamily="18" charset="0"/>
                                <a:ea typeface="Cambria Math" panose="02040503050406030204" pitchFamily="18" charset="0"/>
                              </a:rPr>
                              <m:t>𝑡</m:t>
                            </m:r>
                            <m:r>
                              <a:rPr lang="en-US" altLang="ja-JP" sz="2800" i="1" dirty="0">
                                <a:latin typeface="Cambria Math" panose="02040503050406030204" pitchFamily="18" charset="0"/>
                                <a:ea typeface="Cambria Math" panose="02040503050406030204" pitchFamily="18" charset="0"/>
                              </a:rPr>
                              <m:t>+1</m:t>
                            </m:r>
                          </m:sub>
                        </m:sSub>
                        <m:r>
                          <a:rPr lang="en-US" altLang="ja-JP" sz="2800" i="1" dirty="0">
                            <a:latin typeface="Cambria Math" panose="02040503050406030204" pitchFamily="18" charset="0"/>
                            <a:ea typeface="Cambria Math" panose="02040503050406030204" pitchFamily="18" charset="0"/>
                          </a:rPr>
                          <m:t>+</m:t>
                        </m:r>
                        <m:r>
                          <a:rPr lang="ja-JP" altLang="en-US" sz="2800" i="1" dirty="0">
                            <a:latin typeface="Cambria Math" panose="02040503050406030204" pitchFamily="18" charset="0"/>
                            <a:ea typeface="Cambria Math" panose="02040503050406030204" pitchFamily="18" charset="0"/>
                          </a:rPr>
                          <m:t>𝛾</m:t>
                        </m:r>
                        <m:r>
                          <a:rPr lang="en-US" altLang="ja-JP" sz="2800" i="1" dirty="0">
                            <a:latin typeface="Cambria Math" panose="02040503050406030204" pitchFamily="18" charset="0"/>
                            <a:ea typeface="Cambria Math" panose="02040503050406030204" pitchFamily="18" charset="0"/>
                          </a:rPr>
                          <m:t>𝑄</m:t>
                        </m:r>
                        <m:d>
                          <m:dPr>
                            <m:ctrlPr>
                              <a:rPr lang="en-US" altLang="ja-JP" sz="2800" i="1" dirty="0">
                                <a:latin typeface="Cambria Math" panose="02040503050406030204" pitchFamily="18" charset="0"/>
                                <a:ea typeface="Cambria Math" panose="02040503050406030204" pitchFamily="18" charset="0"/>
                              </a:rPr>
                            </m:ctrlPr>
                          </m:dPr>
                          <m:e>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𝑆</m:t>
                                </m:r>
                              </m:e>
                              <m:sub>
                                <m:r>
                                  <a:rPr lang="en-US" altLang="ja-JP" sz="2800" i="1" dirty="0">
                                    <a:latin typeface="Cambria Math" panose="02040503050406030204" pitchFamily="18" charset="0"/>
                                    <a:ea typeface="Cambria Math" panose="02040503050406030204" pitchFamily="18" charset="0"/>
                                  </a:rPr>
                                  <m:t>𝑡</m:t>
                                </m:r>
                                <m:r>
                                  <a:rPr lang="en-US" altLang="ja-JP" sz="2800" i="1" dirty="0">
                                    <a:latin typeface="Cambria Math" panose="02040503050406030204" pitchFamily="18" charset="0"/>
                                    <a:ea typeface="Cambria Math" panose="02040503050406030204" pitchFamily="18" charset="0"/>
                                  </a:rPr>
                                  <m:t>+1</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𝐴</m:t>
                                </m:r>
                              </m:e>
                              <m:sub>
                                <m:r>
                                  <a:rPr lang="en-US" altLang="ja-JP" sz="2800" i="1" dirty="0">
                                    <a:latin typeface="Cambria Math" panose="02040503050406030204" pitchFamily="18" charset="0"/>
                                    <a:ea typeface="Cambria Math" panose="02040503050406030204" pitchFamily="18" charset="0"/>
                                  </a:rPr>
                                  <m:t>𝑡</m:t>
                                </m:r>
                                <m:r>
                                  <a:rPr lang="en-US" altLang="ja-JP" sz="2800" i="1" dirty="0">
                                    <a:latin typeface="Cambria Math" panose="02040503050406030204" pitchFamily="18" charset="0"/>
                                    <a:ea typeface="Cambria Math" panose="02040503050406030204" pitchFamily="18" charset="0"/>
                                  </a:rPr>
                                  <m:t>+1</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b="1" i="1" dirty="0">
                                    <a:latin typeface="Cambria Math" panose="02040503050406030204" pitchFamily="18" charset="0"/>
                                    <a:ea typeface="Cambria Math" panose="02040503050406030204" pitchFamily="18" charset="0"/>
                                  </a:rPr>
                                  <m:t>𝒘</m:t>
                                </m:r>
                              </m:e>
                              <m:sub>
                                <m:r>
                                  <a:rPr lang="en-US" altLang="ja-JP" sz="2800" i="1" dirty="0">
                                    <a:latin typeface="Cambria Math" panose="02040503050406030204" pitchFamily="18" charset="0"/>
                                    <a:ea typeface="Cambria Math" panose="02040503050406030204" pitchFamily="18" charset="0"/>
                                  </a:rPr>
                                  <m:t>𝑡</m:t>
                                </m:r>
                              </m:sub>
                            </m:sSub>
                          </m:e>
                        </m:d>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𝑄</m:t>
                        </m:r>
                        <m:d>
                          <m:dPr>
                            <m:ctrlPr>
                              <a:rPr lang="en-US" altLang="ja-JP" sz="2800" i="1" dirty="0">
                                <a:latin typeface="Cambria Math" panose="02040503050406030204" pitchFamily="18" charset="0"/>
                                <a:ea typeface="Cambria Math" panose="02040503050406030204" pitchFamily="18" charset="0"/>
                              </a:rPr>
                            </m:ctrlPr>
                          </m:dPr>
                          <m:e>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𝑆</m:t>
                                </m:r>
                              </m:e>
                              <m:sub>
                                <m:r>
                                  <a:rPr lang="en-US" altLang="ja-JP" sz="2800" i="1" dirty="0">
                                    <a:latin typeface="Cambria Math" panose="02040503050406030204" pitchFamily="18" charset="0"/>
                                    <a:ea typeface="Cambria Math" panose="02040503050406030204" pitchFamily="18" charset="0"/>
                                  </a:rPr>
                                  <m:t>𝑡</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𝐴</m:t>
                                </m:r>
                              </m:e>
                              <m:sub>
                                <m:r>
                                  <a:rPr lang="en-US" altLang="ja-JP" sz="2800" i="1" dirty="0">
                                    <a:latin typeface="Cambria Math" panose="02040503050406030204" pitchFamily="18" charset="0"/>
                                    <a:ea typeface="Cambria Math" panose="02040503050406030204" pitchFamily="18" charset="0"/>
                                  </a:rPr>
                                  <m:t>𝑡</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b="1" i="1" dirty="0">
                                    <a:latin typeface="Cambria Math" panose="02040503050406030204" pitchFamily="18" charset="0"/>
                                    <a:ea typeface="Cambria Math" panose="02040503050406030204" pitchFamily="18" charset="0"/>
                                  </a:rPr>
                                  <m:t>𝒘</m:t>
                                </m:r>
                              </m:e>
                              <m:sub>
                                <m:r>
                                  <a:rPr lang="en-US" altLang="ja-JP" sz="2800" i="1" dirty="0">
                                    <a:latin typeface="Cambria Math" panose="02040503050406030204" pitchFamily="18" charset="0"/>
                                    <a:ea typeface="Cambria Math" panose="02040503050406030204" pitchFamily="18" charset="0"/>
                                  </a:rPr>
                                  <m:t>𝑡</m:t>
                                </m:r>
                              </m:sub>
                            </m:sSub>
                          </m:e>
                        </m:d>
                        <m:r>
                          <a:rPr lang="en-US" altLang="ja-JP" sz="2800" b="0" i="1" dirty="0" smtClean="0">
                            <a:latin typeface="Cambria Math" panose="02040503050406030204" pitchFamily="18" charset="0"/>
                            <a:ea typeface="Cambria Math" panose="02040503050406030204" pitchFamily="18" charset="0"/>
                          </a:rPr>
                          <m:t> </m:t>
                        </m:r>
                      </m:e>
                    </m:d>
                    <m:r>
                      <a:rPr lang="en-US" altLang="ja-JP" sz="2800" b="0" i="1" dirty="0" smtClean="0">
                        <a:latin typeface="Cambria Math" panose="02040503050406030204" pitchFamily="18" charset="0"/>
                        <a:ea typeface="Cambria Math" panose="02040503050406030204" pitchFamily="18" charset="0"/>
                      </a:rPr>
                      <m:t> </m:t>
                    </m:r>
                    <m:r>
                      <a:rPr lang="en-US" altLang="ja-JP" sz="2800" b="1" i="1" dirty="0">
                        <a:latin typeface="Cambria Math" panose="02040503050406030204" pitchFamily="18" charset="0"/>
                        <a:ea typeface="Cambria Math" panose="02040503050406030204" pitchFamily="18" charset="0"/>
                      </a:rPr>
                      <m:t>𝒙</m:t>
                    </m:r>
                    <m:r>
                      <a:rPr lang="en-US" altLang="ja-JP" sz="2800" i="1" dirty="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𝑆</m:t>
                        </m:r>
                      </m:e>
                      <m:sub>
                        <m:r>
                          <a:rPr lang="en-US" altLang="ja-JP" sz="2800" i="1" dirty="0">
                            <a:latin typeface="Cambria Math" panose="02040503050406030204" pitchFamily="18" charset="0"/>
                            <a:ea typeface="Cambria Math" panose="02040503050406030204" pitchFamily="18" charset="0"/>
                          </a:rPr>
                          <m:t>𝑡</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𝐴</m:t>
                        </m:r>
                      </m:e>
                      <m:sub>
                        <m:r>
                          <a:rPr lang="en-US" altLang="ja-JP" sz="2800" i="1" dirty="0">
                            <a:latin typeface="Cambria Math" panose="02040503050406030204" pitchFamily="18" charset="0"/>
                            <a:ea typeface="Cambria Math" panose="02040503050406030204" pitchFamily="18" charset="0"/>
                          </a:rPr>
                          <m:t>𝑡</m:t>
                        </m:r>
                      </m:sub>
                    </m:sSub>
                    <m:r>
                      <a:rPr lang="en-US" altLang="ja-JP" sz="2800" i="1" dirty="0">
                        <a:latin typeface="Cambria Math" panose="02040503050406030204" pitchFamily="18" charset="0"/>
                        <a:ea typeface="Cambria Math" panose="02040503050406030204" pitchFamily="18" charset="0"/>
                      </a:rPr>
                      <m:t>)</m:t>
                    </m:r>
                  </m:oMath>
                </a14:m>
                <a:endParaRPr lang="en-US" altLang="ja-JP" sz="2400" dirty="0"/>
              </a:p>
              <a:p>
                <a:pPr marL="0" indent="0">
                  <a:buNone/>
                </a:pPr>
                <a:endParaRPr lang="en-US" altLang="ja-JP" sz="2800" dirty="0"/>
              </a:p>
              <a:p>
                <a:r>
                  <a:rPr lang="en-US" altLang="ja-JP" sz="3000" dirty="0">
                    <a:ea typeface="Cambria Math" panose="02040503050406030204" pitchFamily="18" charset="0"/>
                  </a:rPr>
                  <a:t>(</a:t>
                </a:r>
                <a14:m>
                  <m:oMath xmlns:m="http://schemas.openxmlformats.org/officeDocument/2006/math">
                    <m:sSub>
                      <m:sSubPr>
                        <m:ctrlPr>
                          <a:rPr lang="en-US" altLang="ja-JP" sz="3000" i="1" dirty="0">
                            <a:latin typeface="Cambria Math" panose="02040503050406030204" pitchFamily="18" charset="0"/>
                            <a:ea typeface="Cambria Math" panose="02040503050406030204" pitchFamily="18" charset="0"/>
                          </a:rPr>
                        </m:ctrlPr>
                      </m:sSubPr>
                      <m:e>
                        <m:r>
                          <a:rPr lang="en-US" altLang="ja-JP" sz="3000" b="1" i="1" dirty="0">
                            <a:latin typeface="Cambria Math" panose="02040503050406030204" pitchFamily="18" charset="0"/>
                            <a:ea typeface="Cambria Math" panose="02040503050406030204" pitchFamily="18" charset="0"/>
                          </a:rPr>
                          <m:t>𝒘</m:t>
                        </m:r>
                      </m:e>
                      <m:sub>
                        <m:r>
                          <a:rPr lang="en-US" altLang="ja-JP" sz="3000" i="1" dirty="0">
                            <a:latin typeface="Cambria Math" panose="02040503050406030204" pitchFamily="18" charset="0"/>
                            <a:ea typeface="Cambria Math" panose="02040503050406030204" pitchFamily="18" charset="0"/>
                          </a:rPr>
                          <m:t>𝑡</m:t>
                        </m:r>
                      </m:sub>
                    </m:sSub>
                  </m:oMath>
                </a14:m>
                <a:r>
                  <a:rPr lang="ja-JP" altLang="en-US" sz="3000" dirty="0"/>
                  <a:t>は時刻</a:t>
                </a:r>
                <a14:m>
                  <m:oMath xmlns:m="http://schemas.openxmlformats.org/officeDocument/2006/math">
                    <m:r>
                      <a:rPr lang="en-US" altLang="ja-JP" sz="3000" b="0" i="1" dirty="0" smtClean="0">
                        <a:latin typeface="Cambria Math" panose="02040503050406030204" pitchFamily="18" charset="0"/>
                        <a:ea typeface="Cambria Math" panose="02040503050406030204" pitchFamily="18" charset="0"/>
                      </a:rPr>
                      <m:t>𝑡</m:t>
                    </m:r>
                  </m:oMath>
                </a14:m>
                <a:r>
                  <a:rPr lang="ja-JP" altLang="en-US" sz="3000" dirty="0"/>
                  <a:t>における</a:t>
                </a:r>
                <a14:m>
                  <m:oMath xmlns:m="http://schemas.openxmlformats.org/officeDocument/2006/math">
                    <m:r>
                      <a:rPr lang="ja-JP" altLang="en-US" sz="3000" b="1" i="1" dirty="0">
                        <a:latin typeface="Cambria Math" panose="02040503050406030204" pitchFamily="18" charset="0"/>
                      </a:rPr>
                      <m:t>重みベクトル</m:t>
                    </m:r>
                    <m:r>
                      <a:rPr lang="en-US" altLang="ja-JP" sz="3200" b="1" i="1" dirty="0">
                        <a:latin typeface="Cambria Math" panose="02040503050406030204" pitchFamily="18" charset="0"/>
                      </a:rPr>
                      <m:t>𝒘</m:t>
                    </m:r>
                  </m:oMath>
                </a14:m>
                <a:r>
                  <a:rPr lang="en-US" altLang="ja-JP" sz="3000" dirty="0"/>
                  <a:t>)</a:t>
                </a:r>
              </a:p>
              <a:p>
                <a:endParaRPr lang="en-US" altLang="ja-JP" sz="3000" dirty="0"/>
              </a:p>
              <a:p>
                <a:pPr marL="0" indent="0">
                  <a:buNone/>
                </a:pPr>
                <a:endParaRPr lang="en-US" altLang="ja-JP" sz="3000" dirty="0"/>
              </a:p>
            </p:txBody>
          </p:sp>
        </mc:Choice>
        <mc:Fallback xmlns="">
          <p:sp>
            <p:nvSpPr>
              <p:cNvPr id="3" name="コンテンツ プレースホルダー 2">
                <a:extLst>
                  <a:ext uri="{FF2B5EF4-FFF2-40B4-BE49-F238E27FC236}">
                    <a16:creationId xmlns:a16="http://schemas.microsoft.com/office/drawing/2014/main" id="{3960D17E-689E-4908-81A2-99C450316147}"/>
                  </a:ext>
                </a:extLst>
              </p:cNvPr>
              <p:cNvSpPr>
                <a:spLocks noGrp="1" noRot="1" noChangeAspect="1" noMove="1" noResize="1" noEditPoints="1" noAdjustHandles="1" noChangeArrowheads="1" noChangeShapeType="1" noTextEdit="1"/>
              </p:cNvSpPr>
              <p:nvPr>
                <p:ph idx="1"/>
              </p:nvPr>
            </p:nvSpPr>
            <p:spPr>
              <a:xfrm>
                <a:off x="1097280" y="1489878"/>
                <a:ext cx="10771066" cy="4703530"/>
              </a:xfrm>
              <a:blipFill>
                <a:blip r:embed="rId2"/>
                <a:stretch>
                  <a:fillRect l="-2000" t="-322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13</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692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実験説明</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126155" y="1489879"/>
                <a:ext cx="10058400" cy="4694540"/>
              </a:xfrm>
            </p:spPr>
            <p:txBody>
              <a:bodyPr>
                <a:normAutofit/>
              </a:bodyPr>
              <a:lstStyle/>
              <a:p>
                <a:pPr>
                  <a:buFont typeface="Wingdings" panose="05000000000000000000" pitchFamily="2" charset="2"/>
                  <a:buChar char="l"/>
                </a:pPr>
                <a:r>
                  <a:rPr lang="ja-JP" altLang="en-US" sz="2800" dirty="0"/>
                  <a:t> 通常の麻雀においては手牌の可能性が</a:t>
                </a:r>
                <a14:m>
                  <m:oMath xmlns:m="http://schemas.openxmlformats.org/officeDocument/2006/math">
                    <m:r>
                      <a:rPr lang="en-US" altLang="ja-JP" sz="2800" i="1" dirty="0">
                        <a:latin typeface="Cambria Math" panose="02040503050406030204" pitchFamily="18" charset="0"/>
                      </a:rPr>
                      <m:t>3.2</m:t>
                    </m:r>
                    <m:r>
                      <a:rPr lang="en-US" altLang="ja-JP" sz="2800" i="1" dirty="0" smtClean="0">
                        <a:latin typeface="Cambria Math" panose="02040503050406030204" pitchFamily="18" charset="0"/>
                        <a:ea typeface="Cambria Math" panose="02040503050406030204" pitchFamily="18" charset="0"/>
                      </a:rPr>
                      <m:t>×</m:t>
                    </m:r>
                    <m:sSup>
                      <m:sSupPr>
                        <m:ctrlPr>
                          <a:rPr lang="en-US" altLang="ja-JP" sz="2800" i="1" smtClean="0">
                            <a:latin typeface="Cambria Math" panose="02040503050406030204" pitchFamily="18" charset="0"/>
                          </a:rPr>
                        </m:ctrlPr>
                      </m:sSupPr>
                      <m:e>
                        <m:r>
                          <a:rPr lang="en-US" altLang="ja-JP" sz="2800" b="0" i="1" smtClean="0">
                            <a:latin typeface="Cambria Math" panose="02040503050406030204" pitchFamily="18" charset="0"/>
                          </a:rPr>
                          <m:t>10</m:t>
                        </m:r>
                      </m:e>
                      <m:sup>
                        <m:r>
                          <a:rPr lang="en-US" altLang="ja-JP" sz="2800" b="0" i="1" smtClean="0">
                            <a:latin typeface="Cambria Math" panose="02040503050406030204" pitchFamily="18" charset="0"/>
                          </a:rPr>
                          <m:t>11</m:t>
                        </m:r>
                      </m:sup>
                    </m:sSup>
                  </m:oMath>
                </a14:m>
                <a:r>
                  <a:rPr lang="ja-JP" altLang="en-US" sz="2800" dirty="0"/>
                  <a:t>通り</a:t>
                </a:r>
                <a:endParaRPr lang="en-US" altLang="ja-JP" sz="2800" dirty="0"/>
              </a:p>
              <a:p>
                <a:pPr marL="0" indent="0">
                  <a:buNone/>
                </a:pPr>
                <a:r>
                  <a:rPr lang="ja-JP" altLang="en-US" sz="2800" dirty="0"/>
                  <a:t>→ すべての状態行動対の価値をテーブルで保存することは難しい</a:t>
                </a:r>
                <a:endParaRPr lang="en-US" altLang="ja-JP" sz="2800" dirty="0"/>
              </a:p>
              <a:p>
                <a:pPr marL="0" indent="0">
                  <a:buNone/>
                </a:pPr>
                <a:r>
                  <a:rPr lang="ja-JP" altLang="en-US" sz="2800"/>
                  <a:t>→ まずは</a:t>
                </a:r>
                <a:r>
                  <a:rPr lang="ja-JP" altLang="en-US" sz="2800" u="sng"/>
                  <a:t>簡略化</a:t>
                </a:r>
                <a:r>
                  <a:rPr lang="ja-JP" altLang="en-US" sz="2800" u="sng" dirty="0"/>
                  <a:t>した一人</a:t>
                </a:r>
                <a:r>
                  <a:rPr lang="ja-JP" altLang="en-US" sz="2800" u="sng"/>
                  <a:t>麻雀</a:t>
                </a:r>
                <a:r>
                  <a:rPr lang="ja-JP" altLang="en-US" sz="2800"/>
                  <a:t>を扱う</a:t>
                </a: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r>
                  <a:rPr lang="en-US" altLang="ja-JP" sz="2800" dirty="0"/>
                  <a:t> </a:t>
                </a:r>
                <a:r>
                  <a:rPr lang="ja-JP" altLang="en-US" sz="2800"/>
                  <a:t>はじめに</a:t>
                </a:r>
                <a:r>
                  <a:rPr lang="en-US" altLang="ja-JP" sz="3200" b="1" dirty="0"/>
                  <a:t>4</a:t>
                </a:r>
                <a:r>
                  <a:rPr lang="ja-JP" altLang="en-US" sz="3200" b="1" dirty="0"/>
                  <a:t>種</a:t>
                </a:r>
                <a:r>
                  <a:rPr lang="en-US" altLang="ja-JP" sz="3200" b="1" dirty="0"/>
                  <a:t>3</a:t>
                </a:r>
                <a:r>
                  <a:rPr lang="ja-JP" altLang="en-US" sz="3200" b="1" dirty="0"/>
                  <a:t>枚麻雀</a:t>
                </a:r>
                <a:r>
                  <a:rPr lang="ja-JP" altLang="en-US" sz="2800" dirty="0"/>
                  <a:t>、</a:t>
                </a:r>
                <a:r>
                  <a:rPr lang="en-US" altLang="ja-JP" sz="3200" b="1" dirty="0"/>
                  <a:t>9</a:t>
                </a:r>
                <a:r>
                  <a:rPr lang="ja-JP" altLang="en-US" sz="3200" b="1" dirty="0"/>
                  <a:t>種</a:t>
                </a:r>
                <a:r>
                  <a:rPr lang="en-US" altLang="ja-JP" sz="3200" b="1" dirty="0"/>
                  <a:t>3</a:t>
                </a:r>
                <a:r>
                  <a:rPr lang="ja-JP" altLang="en-US" sz="3200" b="1" dirty="0"/>
                  <a:t>枚麻雀</a:t>
                </a:r>
                <a:r>
                  <a:rPr lang="ja-JP" altLang="en-US" sz="2800" dirty="0"/>
                  <a:t>、</a:t>
                </a:r>
                <a:r>
                  <a:rPr lang="en-US" altLang="ja-JP" sz="3200" b="1" dirty="0"/>
                  <a:t>9</a:t>
                </a:r>
                <a:r>
                  <a:rPr lang="ja-JP" altLang="en-US" sz="3200" b="1" dirty="0"/>
                  <a:t>種</a:t>
                </a:r>
                <a:r>
                  <a:rPr lang="en-US" altLang="ja-JP" sz="3200" b="1" dirty="0"/>
                  <a:t>5</a:t>
                </a:r>
                <a:r>
                  <a:rPr lang="ja-JP" altLang="en-US" sz="3200" b="1" dirty="0"/>
                  <a:t>枚麻雀</a:t>
                </a:r>
                <a:r>
                  <a:rPr lang="ja-JP" altLang="en-US" sz="2800" dirty="0"/>
                  <a:t>を行った</a:t>
                </a:r>
                <a:endParaRPr lang="en-US" altLang="ja-JP" sz="2800" dirty="0"/>
              </a:p>
              <a:p>
                <a:pPr marL="0" indent="0">
                  <a:buNone/>
                </a:pPr>
                <a:endParaRPr lang="en-US" altLang="ja-JP" sz="2800" dirty="0"/>
              </a:p>
            </p:txBody>
          </p:sp>
        </mc:Choice>
        <mc:Fallback xmlns="">
          <p:sp>
            <p:nvSpPr>
              <p:cNvPr id="3" name="コンテンツ プレースホルダー 2">
                <a:extLst>
                  <a:ext uri="{FF2B5EF4-FFF2-40B4-BE49-F238E27FC236}">
                    <a16:creationId xmlns:a16="http://schemas.microsoft.com/office/drawing/2014/main" id="{3960D17E-689E-4908-81A2-99C450316147}"/>
                  </a:ext>
                </a:extLst>
              </p:cNvPr>
              <p:cNvSpPr>
                <a:spLocks noGrp="1" noRot="1" noChangeAspect="1" noMove="1" noResize="1" noEditPoints="1" noAdjustHandles="1" noChangeArrowheads="1" noChangeShapeType="1" noTextEdit="1"/>
              </p:cNvSpPr>
              <p:nvPr>
                <p:ph idx="1"/>
              </p:nvPr>
            </p:nvSpPr>
            <p:spPr>
              <a:xfrm>
                <a:off x="1126155" y="1489879"/>
                <a:ext cx="10058400" cy="4694540"/>
              </a:xfrm>
              <a:blipFill>
                <a:blip r:embed="rId2"/>
                <a:stretch>
                  <a:fillRect l="-2144" t="-269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14</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pic>
        <p:nvPicPr>
          <p:cNvPr id="8" name="図 7">
            <a:extLst>
              <a:ext uri="{FF2B5EF4-FFF2-40B4-BE49-F238E27FC236}">
                <a16:creationId xmlns:a16="http://schemas.microsoft.com/office/drawing/2014/main" id="{68E1627B-9303-4034-9281-ED1EE6C7736A}"/>
              </a:ext>
            </a:extLst>
          </p:cNvPr>
          <p:cNvPicPr>
            <a:picLocks noChangeAspect="1"/>
          </p:cNvPicPr>
          <p:nvPr/>
        </p:nvPicPr>
        <p:blipFill>
          <a:blip r:embed="rId3"/>
          <a:stretch>
            <a:fillRect/>
          </a:stretch>
        </p:blipFill>
        <p:spPr>
          <a:xfrm>
            <a:off x="1696094" y="4691897"/>
            <a:ext cx="706624" cy="1071333"/>
          </a:xfrm>
          <a:prstGeom prst="rect">
            <a:avLst/>
          </a:prstGeom>
        </p:spPr>
      </p:pic>
      <p:pic>
        <p:nvPicPr>
          <p:cNvPr id="9" name="図 8">
            <a:extLst>
              <a:ext uri="{FF2B5EF4-FFF2-40B4-BE49-F238E27FC236}">
                <a16:creationId xmlns:a16="http://schemas.microsoft.com/office/drawing/2014/main" id="{4488FD83-7283-4E66-8CFF-E02F16C9B25A}"/>
              </a:ext>
            </a:extLst>
          </p:cNvPr>
          <p:cNvPicPr>
            <a:picLocks noChangeAspect="1"/>
          </p:cNvPicPr>
          <p:nvPr/>
        </p:nvPicPr>
        <p:blipFill>
          <a:blip r:embed="rId4"/>
          <a:stretch>
            <a:fillRect/>
          </a:stretch>
        </p:blipFill>
        <p:spPr>
          <a:xfrm>
            <a:off x="2668817" y="4696537"/>
            <a:ext cx="706624" cy="1071333"/>
          </a:xfrm>
          <a:prstGeom prst="rect">
            <a:avLst/>
          </a:prstGeom>
        </p:spPr>
      </p:pic>
      <p:pic>
        <p:nvPicPr>
          <p:cNvPr id="10" name="図 9">
            <a:extLst>
              <a:ext uri="{FF2B5EF4-FFF2-40B4-BE49-F238E27FC236}">
                <a16:creationId xmlns:a16="http://schemas.microsoft.com/office/drawing/2014/main" id="{27BADDA5-9890-486A-B64B-44772F87A930}"/>
              </a:ext>
            </a:extLst>
          </p:cNvPr>
          <p:cNvPicPr>
            <a:picLocks noChangeAspect="1"/>
          </p:cNvPicPr>
          <p:nvPr/>
        </p:nvPicPr>
        <p:blipFill>
          <a:blip r:embed="rId5"/>
          <a:stretch>
            <a:fillRect/>
          </a:stretch>
        </p:blipFill>
        <p:spPr>
          <a:xfrm>
            <a:off x="3641540" y="4698857"/>
            <a:ext cx="706624" cy="1071333"/>
          </a:xfrm>
          <a:prstGeom prst="rect">
            <a:avLst/>
          </a:prstGeom>
        </p:spPr>
      </p:pic>
      <p:pic>
        <p:nvPicPr>
          <p:cNvPr id="11" name="図 10">
            <a:extLst>
              <a:ext uri="{FF2B5EF4-FFF2-40B4-BE49-F238E27FC236}">
                <a16:creationId xmlns:a16="http://schemas.microsoft.com/office/drawing/2014/main" id="{99116456-5545-4942-ADF2-CBD523CEC733}"/>
              </a:ext>
            </a:extLst>
          </p:cNvPr>
          <p:cNvPicPr>
            <a:picLocks noChangeAspect="1"/>
          </p:cNvPicPr>
          <p:nvPr/>
        </p:nvPicPr>
        <p:blipFill>
          <a:blip r:embed="rId6"/>
          <a:stretch>
            <a:fillRect/>
          </a:stretch>
        </p:blipFill>
        <p:spPr>
          <a:xfrm>
            <a:off x="4614263" y="4701177"/>
            <a:ext cx="706624" cy="1071333"/>
          </a:xfrm>
          <a:prstGeom prst="rect">
            <a:avLst/>
          </a:prstGeom>
        </p:spPr>
      </p:pic>
      <p:pic>
        <p:nvPicPr>
          <p:cNvPr id="12" name="図 11">
            <a:extLst>
              <a:ext uri="{FF2B5EF4-FFF2-40B4-BE49-F238E27FC236}">
                <a16:creationId xmlns:a16="http://schemas.microsoft.com/office/drawing/2014/main" id="{E42A95E0-C6F6-4DC6-90C5-65E3F7A708A1}"/>
              </a:ext>
            </a:extLst>
          </p:cNvPr>
          <p:cNvPicPr>
            <a:picLocks noChangeAspect="1"/>
          </p:cNvPicPr>
          <p:nvPr/>
        </p:nvPicPr>
        <p:blipFill>
          <a:blip r:embed="rId7"/>
          <a:stretch>
            <a:fillRect/>
          </a:stretch>
        </p:blipFill>
        <p:spPr>
          <a:xfrm>
            <a:off x="5586986" y="4703497"/>
            <a:ext cx="706624" cy="1071333"/>
          </a:xfrm>
          <a:prstGeom prst="rect">
            <a:avLst/>
          </a:prstGeom>
        </p:spPr>
      </p:pic>
      <p:pic>
        <p:nvPicPr>
          <p:cNvPr id="13" name="図 12">
            <a:extLst>
              <a:ext uri="{FF2B5EF4-FFF2-40B4-BE49-F238E27FC236}">
                <a16:creationId xmlns:a16="http://schemas.microsoft.com/office/drawing/2014/main" id="{7B03403E-218E-422F-A557-13E87A22E295}"/>
              </a:ext>
            </a:extLst>
          </p:cNvPr>
          <p:cNvPicPr>
            <a:picLocks noChangeAspect="1"/>
          </p:cNvPicPr>
          <p:nvPr/>
        </p:nvPicPr>
        <p:blipFill>
          <a:blip r:embed="rId8"/>
          <a:stretch>
            <a:fillRect/>
          </a:stretch>
        </p:blipFill>
        <p:spPr>
          <a:xfrm>
            <a:off x="6559709" y="4694217"/>
            <a:ext cx="706624" cy="1071333"/>
          </a:xfrm>
          <a:prstGeom prst="rect">
            <a:avLst/>
          </a:prstGeom>
        </p:spPr>
      </p:pic>
      <p:pic>
        <p:nvPicPr>
          <p:cNvPr id="14" name="図 13">
            <a:extLst>
              <a:ext uri="{FF2B5EF4-FFF2-40B4-BE49-F238E27FC236}">
                <a16:creationId xmlns:a16="http://schemas.microsoft.com/office/drawing/2014/main" id="{B2C74557-51EA-4CC8-866E-86BE52466F62}"/>
              </a:ext>
            </a:extLst>
          </p:cNvPr>
          <p:cNvPicPr>
            <a:picLocks noChangeAspect="1"/>
          </p:cNvPicPr>
          <p:nvPr/>
        </p:nvPicPr>
        <p:blipFill>
          <a:blip r:embed="rId9"/>
          <a:stretch>
            <a:fillRect/>
          </a:stretch>
        </p:blipFill>
        <p:spPr>
          <a:xfrm>
            <a:off x="7532432" y="4705821"/>
            <a:ext cx="706624" cy="1071333"/>
          </a:xfrm>
          <a:prstGeom prst="rect">
            <a:avLst/>
          </a:prstGeom>
        </p:spPr>
      </p:pic>
      <p:pic>
        <p:nvPicPr>
          <p:cNvPr id="15" name="図 14">
            <a:extLst>
              <a:ext uri="{FF2B5EF4-FFF2-40B4-BE49-F238E27FC236}">
                <a16:creationId xmlns:a16="http://schemas.microsoft.com/office/drawing/2014/main" id="{729FA2A5-DC5F-440C-9647-4405222022E8}"/>
              </a:ext>
            </a:extLst>
          </p:cNvPr>
          <p:cNvPicPr>
            <a:picLocks noChangeAspect="1"/>
          </p:cNvPicPr>
          <p:nvPr/>
        </p:nvPicPr>
        <p:blipFill>
          <a:blip r:embed="rId10"/>
          <a:stretch>
            <a:fillRect/>
          </a:stretch>
        </p:blipFill>
        <p:spPr>
          <a:xfrm>
            <a:off x="8505155" y="4689577"/>
            <a:ext cx="706624" cy="1071333"/>
          </a:xfrm>
          <a:prstGeom prst="rect">
            <a:avLst/>
          </a:prstGeom>
        </p:spPr>
      </p:pic>
      <p:pic>
        <p:nvPicPr>
          <p:cNvPr id="16" name="図 15">
            <a:extLst>
              <a:ext uri="{FF2B5EF4-FFF2-40B4-BE49-F238E27FC236}">
                <a16:creationId xmlns:a16="http://schemas.microsoft.com/office/drawing/2014/main" id="{68BD32D5-7773-4981-93AF-B07DA2E9BC30}"/>
              </a:ext>
            </a:extLst>
          </p:cNvPr>
          <p:cNvPicPr>
            <a:picLocks noChangeAspect="1"/>
          </p:cNvPicPr>
          <p:nvPr/>
        </p:nvPicPr>
        <p:blipFill>
          <a:blip r:embed="rId11"/>
          <a:stretch>
            <a:fillRect/>
          </a:stretch>
        </p:blipFill>
        <p:spPr>
          <a:xfrm>
            <a:off x="9477875" y="4687257"/>
            <a:ext cx="706624" cy="1071333"/>
          </a:xfrm>
          <a:prstGeom prst="rect">
            <a:avLst/>
          </a:prstGeom>
        </p:spPr>
      </p:pic>
    </p:spTree>
    <p:extLst>
      <p:ext uri="{BB962C8B-B14F-4D97-AF65-F5344CB8AC3E}">
        <p14:creationId xmlns:p14="http://schemas.microsoft.com/office/powerpoint/2010/main" val="6777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実験説明</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10058400" cy="4694540"/>
          </a:xfrm>
        </p:spPr>
        <p:txBody>
          <a:bodyPr>
            <a:normAutofit/>
          </a:bodyPr>
          <a:lstStyle/>
          <a:p>
            <a:pPr>
              <a:buFont typeface="Wingdings" panose="05000000000000000000" pitchFamily="2" charset="2"/>
              <a:buChar char="l"/>
            </a:pPr>
            <a:r>
              <a:rPr lang="en-US" altLang="ja-JP" sz="2800" dirty="0"/>
              <a:t> 3</a:t>
            </a:r>
            <a:r>
              <a:rPr lang="ja-JP" altLang="en-US" sz="2800" dirty="0"/>
              <a:t>枚麻雀と</a:t>
            </a:r>
            <a:r>
              <a:rPr lang="en-US" altLang="ja-JP" sz="2800" dirty="0"/>
              <a:t>5</a:t>
            </a:r>
            <a:r>
              <a:rPr lang="ja-JP" altLang="en-US" sz="2800" dirty="0"/>
              <a:t>枚麻雀を行った</a:t>
            </a:r>
            <a:endParaRPr lang="en-US" altLang="ja-JP" sz="2800" dirty="0"/>
          </a:p>
          <a:p>
            <a:pPr>
              <a:buFont typeface="Wingdings" panose="05000000000000000000" pitchFamily="2" charset="2"/>
              <a:buChar char="l"/>
            </a:pPr>
            <a:r>
              <a:rPr lang="ja-JP" altLang="en-US" sz="2800" dirty="0"/>
              <a:t> </a:t>
            </a:r>
            <a:r>
              <a:rPr lang="en-US" altLang="ja-JP" sz="2800" dirty="0"/>
              <a:t>3</a:t>
            </a:r>
            <a:r>
              <a:rPr lang="ja-JP" altLang="en-US" sz="2800" dirty="0"/>
              <a:t>枚麻雀では「順子」</a:t>
            </a:r>
            <a:r>
              <a:rPr lang="en-US" altLang="ja-JP" sz="2800" dirty="0"/>
              <a:t>or</a:t>
            </a:r>
            <a:r>
              <a:rPr lang="ja-JP" altLang="en-US" sz="2800" dirty="0"/>
              <a:t>「刻子」を作る</a:t>
            </a:r>
            <a:endParaRPr lang="en-US" altLang="ja-JP" sz="2800" dirty="0"/>
          </a:p>
          <a:p>
            <a:endParaRPr lang="en-US" altLang="ja-JP" sz="2800" dirty="0"/>
          </a:p>
          <a:p>
            <a:endParaRPr lang="en-US" altLang="ja-JP" sz="2800" dirty="0"/>
          </a:p>
          <a:p>
            <a:endParaRPr lang="en-US" altLang="ja-JP" sz="2800" dirty="0"/>
          </a:p>
          <a:p>
            <a:pPr>
              <a:buFont typeface="Wingdings" panose="05000000000000000000" pitchFamily="2" charset="2"/>
              <a:buChar char="l"/>
            </a:pPr>
            <a:r>
              <a:rPr lang="ja-JP" altLang="en-US" sz="2800" dirty="0"/>
              <a:t> </a:t>
            </a:r>
            <a:r>
              <a:rPr lang="en-US" altLang="ja-JP" sz="2800" dirty="0"/>
              <a:t>5</a:t>
            </a:r>
            <a:r>
              <a:rPr lang="ja-JP" altLang="en-US" sz="2800" dirty="0"/>
              <a:t>枚麻雀では「順子」</a:t>
            </a:r>
            <a:r>
              <a:rPr lang="en-US" altLang="ja-JP" sz="2800" dirty="0"/>
              <a:t>or</a:t>
            </a:r>
            <a:r>
              <a:rPr lang="ja-JP" altLang="en-US" sz="2800" dirty="0"/>
              <a:t>「刻子」と「雀頭」を作る</a:t>
            </a:r>
            <a:endParaRPr lang="en-US" altLang="ja-JP" sz="2800"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15</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pic>
        <p:nvPicPr>
          <p:cNvPr id="23" name="図 22">
            <a:extLst>
              <a:ext uri="{FF2B5EF4-FFF2-40B4-BE49-F238E27FC236}">
                <a16:creationId xmlns:a16="http://schemas.microsoft.com/office/drawing/2014/main" id="{51D6E889-B8FE-4042-9B87-63A4F0CF8EFF}"/>
              </a:ext>
            </a:extLst>
          </p:cNvPr>
          <p:cNvPicPr>
            <a:picLocks noChangeAspect="1"/>
          </p:cNvPicPr>
          <p:nvPr/>
        </p:nvPicPr>
        <p:blipFill>
          <a:blip r:embed="rId2"/>
          <a:stretch>
            <a:fillRect/>
          </a:stretch>
        </p:blipFill>
        <p:spPr>
          <a:xfrm>
            <a:off x="2644949" y="2699305"/>
            <a:ext cx="632371" cy="958756"/>
          </a:xfrm>
          <a:prstGeom prst="rect">
            <a:avLst/>
          </a:prstGeom>
        </p:spPr>
      </p:pic>
      <p:pic>
        <p:nvPicPr>
          <p:cNvPr id="24" name="図 23">
            <a:extLst>
              <a:ext uri="{FF2B5EF4-FFF2-40B4-BE49-F238E27FC236}">
                <a16:creationId xmlns:a16="http://schemas.microsoft.com/office/drawing/2014/main" id="{836506E8-EAB4-480C-9098-609868B6B249}"/>
              </a:ext>
            </a:extLst>
          </p:cNvPr>
          <p:cNvPicPr>
            <a:picLocks noChangeAspect="1"/>
          </p:cNvPicPr>
          <p:nvPr/>
        </p:nvPicPr>
        <p:blipFill>
          <a:blip r:embed="rId3"/>
          <a:stretch>
            <a:fillRect/>
          </a:stretch>
        </p:blipFill>
        <p:spPr>
          <a:xfrm>
            <a:off x="3263104" y="2699305"/>
            <a:ext cx="632371" cy="958756"/>
          </a:xfrm>
          <a:prstGeom prst="rect">
            <a:avLst/>
          </a:prstGeom>
        </p:spPr>
      </p:pic>
      <p:pic>
        <p:nvPicPr>
          <p:cNvPr id="25" name="図 24">
            <a:extLst>
              <a:ext uri="{FF2B5EF4-FFF2-40B4-BE49-F238E27FC236}">
                <a16:creationId xmlns:a16="http://schemas.microsoft.com/office/drawing/2014/main" id="{97B57933-1506-4E45-A454-7A03E38CE80D}"/>
              </a:ext>
            </a:extLst>
          </p:cNvPr>
          <p:cNvPicPr>
            <a:picLocks noChangeAspect="1"/>
          </p:cNvPicPr>
          <p:nvPr/>
        </p:nvPicPr>
        <p:blipFill>
          <a:blip r:embed="rId2"/>
          <a:stretch>
            <a:fillRect/>
          </a:stretch>
        </p:blipFill>
        <p:spPr>
          <a:xfrm>
            <a:off x="2012578" y="2699305"/>
            <a:ext cx="632371" cy="958756"/>
          </a:xfrm>
          <a:prstGeom prst="rect">
            <a:avLst/>
          </a:prstGeom>
        </p:spPr>
      </p:pic>
      <p:pic>
        <p:nvPicPr>
          <p:cNvPr id="26" name="図 25">
            <a:extLst>
              <a:ext uri="{FF2B5EF4-FFF2-40B4-BE49-F238E27FC236}">
                <a16:creationId xmlns:a16="http://schemas.microsoft.com/office/drawing/2014/main" id="{89A00AAD-60FD-4667-A7C2-F4AF6409F88F}"/>
              </a:ext>
            </a:extLst>
          </p:cNvPr>
          <p:cNvPicPr>
            <a:picLocks noChangeAspect="1"/>
          </p:cNvPicPr>
          <p:nvPr/>
        </p:nvPicPr>
        <p:blipFill>
          <a:blip r:embed="rId2"/>
          <a:stretch>
            <a:fillRect/>
          </a:stretch>
        </p:blipFill>
        <p:spPr>
          <a:xfrm>
            <a:off x="5389720" y="2699305"/>
            <a:ext cx="632371" cy="958756"/>
          </a:xfrm>
          <a:prstGeom prst="rect">
            <a:avLst/>
          </a:prstGeom>
        </p:spPr>
      </p:pic>
      <p:pic>
        <p:nvPicPr>
          <p:cNvPr id="27" name="図 26">
            <a:extLst>
              <a:ext uri="{FF2B5EF4-FFF2-40B4-BE49-F238E27FC236}">
                <a16:creationId xmlns:a16="http://schemas.microsoft.com/office/drawing/2014/main" id="{BE1B68CA-1BA5-4CD9-9C0C-58B9CF7992E3}"/>
              </a:ext>
            </a:extLst>
          </p:cNvPr>
          <p:cNvPicPr>
            <a:picLocks noChangeAspect="1"/>
          </p:cNvPicPr>
          <p:nvPr/>
        </p:nvPicPr>
        <p:blipFill>
          <a:blip r:embed="rId3"/>
          <a:stretch>
            <a:fillRect/>
          </a:stretch>
        </p:blipFill>
        <p:spPr>
          <a:xfrm>
            <a:off x="6041033" y="2699305"/>
            <a:ext cx="632371" cy="958756"/>
          </a:xfrm>
          <a:prstGeom prst="rect">
            <a:avLst/>
          </a:prstGeom>
        </p:spPr>
      </p:pic>
      <p:pic>
        <p:nvPicPr>
          <p:cNvPr id="28" name="図 27">
            <a:extLst>
              <a:ext uri="{FF2B5EF4-FFF2-40B4-BE49-F238E27FC236}">
                <a16:creationId xmlns:a16="http://schemas.microsoft.com/office/drawing/2014/main" id="{059643BA-9067-436E-89B0-5AD11169B786}"/>
              </a:ext>
            </a:extLst>
          </p:cNvPr>
          <p:cNvPicPr>
            <a:picLocks noChangeAspect="1"/>
          </p:cNvPicPr>
          <p:nvPr/>
        </p:nvPicPr>
        <p:blipFill>
          <a:blip r:embed="rId2"/>
          <a:stretch>
            <a:fillRect/>
          </a:stretch>
        </p:blipFill>
        <p:spPr>
          <a:xfrm>
            <a:off x="8187632" y="2699305"/>
            <a:ext cx="632371" cy="958756"/>
          </a:xfrm>
          <a:prstGeom prst="rect">
            <a:avLst/>
          </a:prstGeom>
        </p:spPr>
      </p:pic>
      <p:pic>
        <p:nvPicPr>
          <p:cNvPr id="29" name="図 28">
            <a:extLst>
              <a:ext uri="{FF2B5EF4-FFF2-40B4-BE49-F238E27FC236}">
                <a16:creationId xmlns:a16="http://schemas.microsoft.com/office/drawing/2014/main" id="{59475CC6-0EFA-46A9-8FE8-80B1644BB6B4}"/>
              </a:ext>
            </a:extLst>
          </p:cNvPr>
          <p:cNvPicPr>
            <a:picLocks noChangeAspect="1"/>
          </p:cNvPicPr>
          <p:nvPr/>
        </p:nvPicPr>
        <p:blipFill>
          <a:blip r:embed="rId3"/>
          <a:stretch>
            <a:fillRect/>
          </a:stretch>
        </p:blipFill>
        <p:spPr>
          <a:xfrm>
            <a:off x="8854621" y="2699305"/>
            <a:ext cx="632371" cy="958756"/>
          </a:xfrm>
          <a:prstGeom prst="rect">
            <a:avLst/>
          </a:prstGeom>
        </p:spPr>
      </p:pic>
      <p:pic>
        <p:nvPicPr>
          <p:cNvPr id="30" name="図 29">
            <a:extLst>
              <a:ext uri="{FF2B5EF4-FFF2-40B4-BE49-F238E27FC236}">
                <a16:creationId xmlns:a16="http://schemas.microsoft.com/office/drawing/2014/main" id="{0EA1555F-2FF4-43C4-B20C-91F83451B2B2}"/>
              </a:ext>
            </a:extLst>
          </p:cNvPr>
          <p:cNvPicPr>
            <a:picLocks noChangeAspect="1"/>
          </p:cNvPicPr>
          <p:nvPr/>
        </p:nvPicPr>
        <p:blipFill>
          <a:blip r:embed="rId4"/>
          <a:stretch>
            <a:fillRect/>
          </a:stretch>
        </p:blipFill>
        <p:spPr>
          <a:xfrm>
            <a:off x="9521608" y="2699305"/>
            <a:ext cx="632371" cy="958756"/>
          </a:xfrm>
          <a:prstGeom prst="rect">
            <a:avLst/>
          </a:prstGeom>
        </p:spPr>
      </p:pic>
      <p:sp>
        <p:nvSpPr>
          <p:cNvPr id="31" name="矢印: 右 30">
            <a:extLst>
              <a:ext uri="{FF2B5EF4-FFF2-40B4-BE49-F238E27FC236}">
                <a16:creationId xmlns:a16="http://schemas.microsoft.com/office/drawing/2014/main" id="{3114F500-9AC5-4F86-AD51-D46F14BF42B1}"/>
              </a:ext>
            </a:extLst>
          </p:cNvPr>
          <p:cNvSpPr/>
          <p:nvPr/>
        </p:nvSpPr>
        <p:spPr>
          <a:xfrm>
            <a:off x="4599093" y="3048096"/>
            <a:ext cx="477946" cy="4133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950AF015-9931-4E8F-8B13-5F0BEC9BF9B6}"/>
              </a:ext>
            </a:extLst>
          </p:cNvPr>
          <p:cNvSpPr/>
          <p:nvPr/>
        </p:nvSpPr>
        <p:spPr>
          <a:xfrm>
            <a:off x="7276596" y="3048096"/>
            <a:ext cx="477946" cy="4133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8EF30A06-2E31-4C57-B33E-CA420C34242C}"/>
              </a:ext>
            </a:extLst>
          </p:cNvPr>
          <p:cNvSpPr txBox="1"/>
          <p:nvPr/>
        </p:nvSpPr>
        <p:spPr>
          <a:xfrm>
            <a:off x="8395684" y="3675592"/>
            <a:ext cx="1906054" cy="461665"/>
          </a:xfrm>
          <a:prstGeom prst="rect">
            <a:avLst/>
          </a:prstGeom>
          <a:noFill/>
        </p:spPr>
        <p:txBody>
          <a:bodyPr wrap="square" rtlCol="0">
            <a:spAutoFit/>
          </a:bodyPr>
          <a:lstStyle/>
          <a:p>
            <a:r>
              <a:rPr kumimoji="1" lang="ja-JP" altLang="en-US" sz="2400" b="1" dirty="0"/>
              <a:t>あがりの形</a:t>
            </a:r>
          </a:p>
        </p:txBody>
      </p:sp>
      <p:pic>
        <p:nvPicPr>
          <p:cNvPr id="34" name="図 33">
            <a:extLst>
              <a:ext uri="{FF2B5EF4-FFF2-40B4-BE49-F238E27FC236}">
                <a16:creationId xmlns:a16="http://schemas.microsoft.com/office/drawing/2014/main" id="{1C539A18-4EAD-4DDB-83C0-BEB80150F74A}"/>
              </a:ext>
            </a:extLst>
          </p:cNvPr>
          <p:cNvPicPr>
            <a:picLocks noChangeAspect="1"/>
          </p:cNvPicPr>
          <p:nvPr/>
        </p:nvPicPr>
        <p:blipFill>
          <a:blip r:embed="rId5"/>
          <a:stretch>
            <a:fillRect/>
          </a:stretch>
        </p:blipFill>
        <p:spPr>
          <a:xfrm>
            <a:off x="2743249" y="4921379"/>
            <a:ext cx="581008" cy="880883"/>
          </a:xfrm>
          <a:prstGeom prst="rect">
            <a:avLst/>
          </a:prstGeom>
        </p:spPr>
      </p:pic>
      <p:pic>
        <p:nvPicPr>
          <p:cNvPr id="35" name="図 34">
            <a:extLst>
              <a:ext uri="{FF2B5EF4-FFF2-40B4-BE49-F238E27FC236}">
                <a16:creationId xmlns:a16="http://schemas.microsoft.com/office/drawing/2014/main" id="{39D80B00-52CF-49D2-B46C-3F656C9BAACD}"/>
              </a:ext>
            </a:extLst>
          </p:cNvPr>
          <p:cNvPicPr>
            <a:picLocks noChangeAspect="1"/>
          </p:cNvPicPr>
          <p:nvPr/>
        </p:nvPicPr>
        <p:blipFill>
          <a:blip r:embed="rId5"/>
          <a:stretch>
            <a:fillRect/>
          </a:stretch>
        </p:blipFill>
        <p:spPr>
          <a:xfrm>
            <a:off x="3322853" y="4917779"/>
            <a:ext cx="581008" cy="880883"/>
          </a:xfrm>
          <a:prstGeom prst="rect">
            <a:avLst/>
          </a:prstGeom>
        </p:spPr>
      </p:pic>
      <p:pic>
        <p:nvPicPr>
          <p:cNvPr id="36" name="図 35">
            <a:extLst>
              <a:ext uri="{FF2B5EF4-FFF2-40B4-BE49-F238E27FC236}">
                <a16:creationId xmlns:a16="http://schemas.microsoft.com/office/drawing/2014/main" id="{EF258500-1357-4568-8A05-C2E1123004DF}"/>
              </a:ext>
            </a:extLst>
          </p:cNvPr>
          <p:cNvPicPr>
            <a:picLocks noChangeAspect="1"/>
          </p:cNvPicPr>
          <p:nvPr/>
        </p:nvPicPr>
        <p:blipFill>
          <a:blip r:embed="rId6"/>
          <a:stretch>
            <a:fillRect/>
          </a:stretch>
        </p:blipFill>
        <p:spPr>
          <a:xfrm>
            <a:off x="1004443" y="4928579"/>
            <a:ext cx="581008" cy="880883"/>
          </a:xfrm>
          <a:prstGeom prst="rect">
            <a:avLst/>
          </a:prstGeom>
        </p:spPr>
      </p:pic>
      <p:pic>
        <p:nvPicPr>
          <p:cNvPr id="37" name="図 36">
            <a:extLst>
              <a:ext uri="{FF2B5EF4-FFF2-40B4-BE49-F238E27FC236}">
                <a16:creationId xmlns:a16="http://schemas.microsoft.com/office/drawing/2014/main" id="{2A1B60B8-ED82-4D31-A35B-A9490801EC29}"/>
              </a:ext>
            </a:extLst>
          </p:cNvPr>
          <p:cNvPicPr>
            <a:picLocks noChangeAspect="1"/>
          </p:cNvPicPr>
          <p:nvPr/>
        </p:nvPicPr>
        <p:blipFill>
          <a:blip r:embed="rId3"/>
          <a:stretch>
            <a:fillRect/>
          </a:stretch>
        </p:blipFill>
        <p:spPr>
          <a:xfrm>
            <a:off x="1583341" y="4917251"/>
            <a:ext cx="581008" cy="880883"/>
          </a:xfrm>
          <a:prstGeom prst="rect">
            <a:avLst/>
          </a:prstGeom>
        </p:spPr>
      </p:pic>
      <p:pic>
        <p:nvPicPr>
          <p:cNvPr id="39" name="図 38">
            <a:extLst>
              <a:ext uri="{FF2B5EF4-FFF2-40B4-BE49-F238E27FC236}">
                <a16:creationId xmlns:a16="http://schemas.microsoft.com/office/drawing/2014/main" id="{C085132F-44C4-41F3-A29B-E01117FCC0B4}"/>
              </a:ext>
            </a:extLst>
          </p:cNvPr>
          <p:cNvPicPr>
            <a:picLocks noChangeAspect="1"/>
          </p:cNvPicPr>
          <p:nvPr/>
        </p:nvPicPr>
        <p:blipFill>
          <a:blip r:embed="rId5"/>
          <a:stretch>
            <a:fillRect/>
          </a:stretch>
        </p:blipFill>
        <p:spPr>
          <a:xfrm>
            <a:off x="6382485" y="4926416"/>
            <a:ext cx="581008" cy="880883"/>
          </a:xfrm>
          <a:prstGeom prst="rect">
            <a:avLst/>
          </a:prstGeom>
        </p:spPr>
      </p:pic>
      <p:pic>
        <p:nvPicPr>
          <p:cNvPr id="40" name="図 39">
            <a:extLst>
              <a:ext uri="{FF2B5EF4-FFF2-40B4-BE49-F238E27FC236}">
                <a16:creationId xmlns:a16="http://schemas.microsoft.com/office/drawing/2014/main" id="{5CE766B2-A788-4F87-9DAD-455598D7C276}"/>
              </a:ext>
            </a:extLst>
          </p:cNvPr>
          <p:cNvPicPr>
            <a:picLocks noChangeAspect="1"/>
          </p:cNvPicPr>
          <p:nvPr/>
        </p:nvPicPr>
        <p:blipFill>
          <a:blip r:embed="rId5"/>
          <a:stretch>
            <a:fillRect/>
          </a:stretch>
        </p:blipFill>
        <p:spPr>
          <a:xfrm>
            <a:off x="6977815" y="4927884"/>
            <a:ext cx="581008" cy="880883"/>
          </a:xfrm>
          <a:prstGeom prst="rect">
            <a:avLst/>
          </a:prstGeom>
        </p:spPr>
      </p:pic>
      <p:pic>
        <p:nvPicPr>
          <p:cNvPr id="41" name="図 40">
            <a:extLst>
              <a:ext uri="{FF2B5EF4-FFF2-40B4-BE49-F238E27FC236}">
                <a16:creationId xmlns:a16="http://schemas.microsoft.com/office/drawing/2014/main" id="{E070F6F5-EE28-4FCC-9220-E9C855B89CDE}"/>
              </a:ext>
            </a:extLst>
          </p:cNvPr>
          <p:cNvPicPr>
            <a:picLocks noChangeAspect="1"/>
          </p:cNvPicPr>
          <p:nvPr/>
        </p:nvPicPr>
        <p:blipFill>
          <a:blip r:embed="rId3"/>
          <a:stretch>
            <a:fillRect/>
          </a:stretch>
        </p:blipFill>
        <p:spPr>
          <a:xfrm>
            <a:off x="5191823" y="4929352"/>
            <a:ext cx="581008" cy="880883"/>
          </a:xfrm>
          <a:prstGeom prst="rect">
            <a:avLst/>
          </a:prstGeom>
        </p:spPr>
      </p:pic>
      <p:sp>
        <p:nvSpPr>
          <p:cNvPr id="43" name="矢印: 右 42">
            <a:extLst>
              <a:ext uri="{FF2B5EF4-FFF2-40B4-BE49-F238E27FC236}">
                <a16:creationId xmlns:a16="http://schemas.microsoft.com/office/drawing/2014/main" id="{B7D0A3E7-2443-4B45-A4A4-430C834099A7}"/>
              </a:ext>
            </a:extLst>
          </p:cNvPr>
          <p:cNvSpPr/>
          <p:nvPr/>
        </p:nvSpPr>
        <p:spPr>
          <a:xfrm>
            <a:off x="4253111" y="5211053"/>
            <a:ext cx="706624" cy="461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4" name="矢印: 右 43">
            <a:extLst>
              <a:ext uri="{FF2B5EF4-FFF2-40B4-BE49-F238E27FC236}">
                <a16:creationId xmlns:a16="http://schemas.microsoft.com/office/drawing/2014/main" id="{0290C354-9C67-4405-961B-90E73505D80B}"/>
              </a:ext>
            </a:extLst>
          </p:cNvPr>
          <p:cNvSpPr/>
          <p:nvPr/>
        </p:nvSpPr>
        <p:spPr>
          <a:xfrm>
            <a:off x="7821153" y="5148119"/>
            <a:ext cx="706624" cy="461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99500A20-75DD-4BB7-96F0-AB56A7BF31D0}"/>
              </a:ext>
            </a:extLst>
          </p:cNvPr>
          <p:cNvPicPr>
            <a:picLocks noChangeAspect="1"/>
          </p:cNvPicPr>
          <p:nvPr/>
        </p:nvPicPr>
        <p:blipFill>
          <a:blip r:embed="rId5"/>
          <a:stretch>
            <a:fillRect/>
          </a:stretch>
        </p:blipFill>
        <p:spPr>
          <a:xfrm>
            <a:off x="10515059" y="4924979"/>
            <a:ext cx="568804" cy="862380"/>
          </a:xfrm>
          <a:prstGeom prst="rect">
            <a:avLst/>
          </a:prstGeom>
        </p:spPr>
      </p:pic>
      <p:pic>
        <p:nvPicPr>
          <p:cNvPr id="46" name="図 45">
            <a:extLst>
              <a:ext uri="{FF2B5EF4-FFF2-40B4-BE49-F238E27FC236}">
                <a16:creationId xmlns:a16="http://schemas.microsoft.com/office/drawing/2014/main" id="{4EEC10DF-7C34-4BFF-90C1-183FF4281AF3}"/>
              </a:ext>
            </a:extLst>
          </p:cNvPr>
          <p:cNvPicPr>
            <a:picLocks noChangeAspect="1"/>
          </p:cNvPicPr>
          <p:nvPr/>
        </p:nvPicPr>
        <p:blipFill>
          <a:blip r:embed="rId5"/>
          <a:stretch>
            <a:fillRect/>
          </a:stretch>
        </p:blipFill>
        <p:spPr>
          <a:xfrm>
            <a:off x="11102309" y="4912387"/>
            <a:ext cx="568804" cy="862380"/>
          </a:xfrm>
          <a:prstGeom prst="rect">
            <a:avLst/>
          </a:prstGeom>
        </p:spPr>
      </p:pic>
      <p:pic>
        <p:nvPicPr>
          <p:cNvPr id="47" name="図 46">
            <a:extLst>
              <a:ext uri="{FF2B5EF4-FFF2-40B4-BE49-F238E27FC236}">
                <a16:creationId xmlns:a16="http://schemas.microsoft.com/office/drawing/2014/main" id="{C9D679B9-7D80-494C-83FC-9ED95E411394}"/>
              </a:ext>
            </a:extLst>
          </p:cNvPr>
          <p:cNvPicPr>
            <a:picLocks noChangeAspect="1"/>
          </p:cNvPicPr>
          <p:nvPr/>
        </p:nvPicPr>
        <p:blipFill>
          <a:blip r:embed="rId3"/>
          <a:stretch>
            <a:fillRect/>
          </a:stretch>
        </p:blipFill>
        <p:spPr>
          <a:xfrm>
            <a:off x="8764015" y="4919784"/>
            <a:ext cx="568804" cy="862380"/>
          </a:xfrm>
          <a:prstGeom prst="rect">
            <a:avLst/>
          </a:prstGeom>
        </p:spPr>
      </p:pic>
      <p:sp>
        <p:nvSpPr>
          <p:cNvPr id="50" name="テキスト ボックス 49">
            <a:extLst>
              <a:ext uri="{FF2B5EF4-FFF2-40B4-BE49-F238E27FC236}">
                <a16:creationId xmlns:a16="http://schemas.microsoft.com/office/drawing/2014/main" id="{C35EC755-03CC-4337-90FC-A905D5558017}"/>
              </a:ext>
            </a:extLst>
          </p:cNvPr>
          <p:cNvSpPr txBox="1"/>
          <p:nvPr/>
        </p:nvSpPr>
        <p:spPr>
          <a:xfrm>
            <a:off x="9399549" y="5798662"/>
            <a:ext cx="1699716" cy="461665"/>
          </a:xfrm>
          <a:prstGeom prst="rect">
            <a:avLst/>
          </a:prstGeom>
          <a:noFill/>
        </p:spPr>
        <p:txBody>
          <a:bodyPr wrap="square" rtlCol="0">
            <a:spAutoFit/>
          </a:bodyPr>
          <a:lstStyle/>
          <a:p>
            <a:r>
              <a:rPr kumimoji="1" lang="ja-JP" altLang="en-US" sz="2400" b="1" dirty="0"/>
              <a:t>あがりの形</a:t>
            </a:r>
          </a:p>
        </p:txBody>
      </p:sp>
      <p:pic>
        <p:nvPicPr>
          <p:cNvPr id="51" name="図 50">
            <a:extLst>
              <a:ext uri="{FF2B5EF4-FFF2-40B4-BE49-F238E27FC236}">
                <a16:creationId xmlns:a16="http://schemas.microsoft.com/office/drawing/2014/main" id="{6A95C07F-0121-4C5C-BA99-5100E8BABAFF}"/>
              </a:ext>
            </a:extLst>
          </p:cNvPr>
          <p:cNvPicPr>
            <a:picLocks noChangeAspect="1"/>
          </p:cNvPicPr>
          <p:nvPr/>
        </p:nvPicPr>
        <p:blipFill>
          <a:blip r:embed="rId3"/>
          <a:stretch>
            <a:fillRect/>
          </a:stretch>
        </p:blipFill>
        <p:spPr>
          <a:xfrm>
            <a:off x="2163647" y="4924979"/>
            <a:ext cx="581008" cy="880883"/>
          </a:xfrm>
          <a:prstGeom prst="rect">
            <a:avLst/>
          </a:prstGeom>
        </p:spPr>
      </p:pic>
      <p:pic>
        <p:nvPicPr>
          <p:cNvPr id="52" name="図 51">
            <a:extLst>
              <a:ext uri="{FF2B5EF4-FFF2-40B4-BE49-F238E27FC236}">
                <a16:creationId xmlns:a16="http://schemas.microsoft.com/office/drawing/2014/main" id="{8E6547A4-6314-45BF-8B34-DFD11F554186}"/>
              </a:ext>
            </a:extLst>
          </p:cNvPr>
          <p:cNvPicPr>
            <a:picLocks noChangeAspect="1"/>
          </p:cNvPicPr>
          <p:nvPr/>
        </p:nvPicPr>
        <p:blipFill>
          <a:blip r:embed="rId3"/>
          <a:stretch>
            <a:fillRect/>
          </a:stretch>
        </p:blipFill>
        <p:spPr>
          <a:xfrm>
            <a:off x="5787050" y="4917250"/>
            <a:ext cx="581008" cy="880883"/>
          </a:xfrm>
          <a:prstGeom prst="rect">
            <a:avLst/>
          </a:prstGeom>
        </p:spPr>
      </p:pic>
      <p:pic>
        <p:nvPicPr>
          <p:cNvPr id="53" name="図 52">
            <a:extLst>
              <a:ext uri="{FF2B5EF4-FFF2-40B4-BE49-F238E27FC236}">
                <a16:creationId xmlns:a16="http://schemas.microsoft.com/office/drawing/2014/main" id="{0720FBE1-CDDE-4389-81F2-2EA1985CE014}"/>
              </a:ext>
            </a:extLst>
          </p:cNvPr>
          <p:cNvPicPr>
            <a:picLocks noChangeAspect="1"/>
          </p:cNvPicPr>
          <p:nvPr/>
        </p:nvPicPr>
        <p:blipFill>
          <a:blip r:embed="rId3"/>
          <a:stretch>
            <a:fillRect/>
          </a:stretch>
        </p:blipFill>
        <p:spPr>
          <a:xfrm>
            <a:off x="9342810" y="4916086"/>
            <a:ext cx="568804" cy="862380"/>
          </a:xfrm>
          <a:prstGeom prst="rect">
            <a:avLst/>
          </a:prstGeom>
        </p:spPr>
      </p:pic>
      <p:pic>
        <p:nvPicPr>
          <p:cNvPr id="54" name="図 53">
            <a:extLst>
              <a:ext uri="{FF2B5EF4-FFF2-40B4-BE49-F238E27FC236}">
                <a16:creationId xmlns:a16="http://schemas.microsoft.com/office/drawing/2014/main" id="{FFD354AF-1E11-45D4-9DF2-3E31DD6988C0}"/>
              </a:ext>
            </a:extLst>
          </p:cNvPr>
          <p:cNvPicPr>
            <a:picLocks noChangeAspect="1"/>
          </p:cNvPicPr>
          <p:nvPr/>
        </p:nvPicPr>
        <p:blipFill>
          <a:blip r:embed="rId3"/>
          <a:stretch>
            <a:fillRect/>
          </a:stretch>
        </p:blipFill>
        <p:spPr>
          <a:xfrm>
            <a:off x="9917736" y="4921571"/>
            <a:ext cx="568804" cy="862380"/>
          </a:xfrm>
          <a:prstGeom prst="rect">
            <a:avLst/>
          </a:prstGeom>
        </p:spPr>
      </p:pic>
      <p:sp>
        <p:nvSpPr>
          <p:cNvPr id="9" name="テキスト ボックス 8">
            <a:extLst>
              <a:ext uri="{FF2B5EF4-FFF2-40B4-BE49-F238E27FC236}">
                <a16:creationId xmlns:a16="http://schemas.microsoft.com/office/drawing/2014/main" id="{ECBE69C7-1BF5-42E8-AB5E-947EB895DC6A}"/>
              </a:ext>
            </a:extLst>
          </p:cNvPr>
          <p:cNvSpPr txBox="1"/>
          <p:nvPr/>
        </p:nvSpPr>
        <p:spPr>
          <a:xfrm>
            <a:off x="8732244" y="2053074"/>
            <a:ext cx="1081827" cy="461665"/>
          </a:xfrm>
          <a:prstGeom prst="rect">
            <a:avLst/>
          </a:prstGeom>
          <a:noFill/>
        </p:spPr>
        <p:txBody>
          <a:bodyPr wrap="square" rtlCol="0">
            <a:spAutoFit/>
          </a:bodyPr>
          <a:lstStyle/>
          <a:p>
            <a:r>
              <a:rPr kumimoji="1" lang="ja-JP" altLang="en-US" sz="2400" dirty="0"/>
              <a:t>順子</a:t>
            </a:r>
          </a:p>
        </p:txBody>
      </p:sp>
      <p:sp>
        <p:nvSpPr>
          <p:cNvPr id="55" name="テキスト ボックス 54">
            <a:extLst>
              <a:ext uri="{FF2B5EF4-FFF2-40B4-BE49-F238E27FC236}">
                <a16:creationId xmlns:a16="http://schemas.microsoft.com/office/drawing/2014/main" id="{DF5A4CF8-F4EF-470D-8001-DF53DEE78D17}"/>
              </a:ext>
            </a:extLst>
          </p:cNvPr>
          <p:cNvSpPr txBox="1"/>
          <p:nvPr/>
        </p:nvSpPr>
        <p:spPr>
          <a:xfrm>
            <a:off x="9220827" y="4294031"/>
            <a:ext cx="800219" cy="461665"/>
          </a:xfrm>
          <a:prstGeom prst="rect">
            <a:avLst/>
          </a:prstGeom>
          <a:noFill/>
        </p:spPr>
        <p:txBody>
          <a:bodyPr wrap="none" rtlCol="0">
            <a:spAutoFit/>
          </a:bodyPr>
          <a:lstStyle/>
          <a:p>
            <a:r>
              <a:rPr kumimoji="1" lang="ja-JP" altLang="en-US" sz="2400" dirty="0"/>
              <a:t>刻子</a:t>
            </a:r>
          </a:p>
        </p:txBody>
      </p:sp>
      <p:sp>
        <p:nvSpPr>
          <p:cNvPr id="56" name="テキスト ボックス 55">
            <a:extLst>
              <a:ext uri="{FF2B5EF4-FFF2-40B4-BE49-F238E27FC236}">
                <a16:creationId xmlns:a16="http://schemas.microsoft.com/office/drawing/2014/main" id="{1221D406-4DD1-4727-A538-113459E999DF}"/>
              </a:ext>
            </a:extLst>
          </p:cNvPr>
          <p:cNvSpPr txBox="1"/>
          <p:nvPr/>
        </p:nvSpPr>
        <p:spPr>
          <a:xfrm>
            <a:off x="10642279" y="4314075"/>
            <a:ext cx="800219" cy="461665"/>
          </a:xfrm>
          <a:prstGeom prst="rect">
            <a:avLst/>
          </a:prstGeom>
          <a:noFill/>
        </p:spPr>
        <p:txBody>
          <a:bodyPr wrap="none" rtlCol="0">
            <a:spAutoFit/>
          </a:bodyPr>
          <a:lstStyle/>
          <a:p>
            <a:r>
              <a:rPr kumimoji="1" lang="ja-JP" altLang="en-US" sz="2400" dirty="0"/>
              <a:t>雀頭</a:t>
            </a:r>
          </a:p>
        </p:txBody>
      </p:sp>
      <p:sp>
        <p:nvSpPr>
          <p:cNvPr id="11" name="円弧 10">
            <a:extLst>
              <a:ext uri="{FF2B5EF4-FFF2-40B4-BE49-F238E27FC236}">
                <a16:creationId xmlns:a16="http://schemas.microsoft.com/office/drawing/2014/main" id="{32B0A682-C2D3-4EE3-93DC-96C399B79311}"/>
              </a:ext>
            </a:extLst>
          </p:cNvPr>
          <p:cNvSpPr/>
          <p:nvPr/>
        </p:nvSpPr>
        <p:spPr>
          <a:xfrm>
            <a:off x="8078771" y="2514739"/>
            <a:ext cx="2133677" cy="279462"/>
          </a:xfrm>
          <a:prstGeom prst="arc">
            <a:avLst>
              <a:gd name="adj1" fmla="val 10996230"/>
              <a:gd name="adj2" fmla="val 21481070"/>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57" name="円弧 56">
            <a:extLst>
              <a:ext uri="{FF2B5EF4-FFF2-40B4-BE49-F238E27FC236}">
                <a16:creationId xmlns:a16="http://schemas.microsoft.com/office/drawing/2014/main" id="{EDCBE50F-0B12-46B4-8137-6D02D0C9E7F4}"/>
              </a:ext>
            </a:extLst>
          </p:cNvPr>
          <p:cNvSpPr/>
          <p:nvPr/>
        </p:nvSpPr>
        <p:spPr>
          <a:xfrm>
            <a:off x="8773478" y="4743172"/>
            <a:ext cx="1699716" cy="325899"/>
          </a:xfrm>
          <a:prstGeom prst="arc">
            <a:avLst>
              <a:gd name="adj1" fmla="val 10840612"/>
              <a:gd name="adj2" fmla="val 21386645"/>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58" name="円弧 57">
            <a:extLst>
              <a:ext uri="{FF2B5EF4-FFF2-40B4-BE49-F238E27FC236}">
                <a16:creationId xmlns:a16="http://schemas.microsoft.com/office/drawing/2014/main" id="{7B4312E5-F06E-47C7-A7D3-1B433D200AC9}"/>
              </a:ext>
            </a:extLst>
          </p:cNvPr>
          <p:cNvSpPr/>
          <p:nvPr/>
        </p:nvSpPr>
        <p:spPr>
          <a:xfrm>
            <a:off x="10508213" y="4765855"/>
            <a:ext cx="1174737" cy="246976"/>
          </a:xfrm>
          <a:prstGeom prst="arc">
            <a:avLst>
              <a:gd name="adj1" fmla="val 10934677"/>
              <a:gd name="adj2" fmla="val 21387590"/>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67856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p:bldP spid="43" grpId="0" animBg="1"/>
      <p:bldP spid="44" grpId="0" animBg="1"/>
      <p:bldP spid="50" grpId="0"/>
      <p:bldP spid="9" grpId="0"/>
      <p:bldP spid="55" grpId="0"/>
      <p:bldP spid="56" grpId="0"/>
      <p:bldP spid="11"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実験説明</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10058400" cy="4694540"/>
              </a:xfrm>
            </p:spPr>
            <p:txBody>
              <a:bodyPr>
                <a:normAutofit/>
              </a:bodyPr>
              <a:lstStyle/>
              <a:p>
                <a:pPr>
                  <a:buFont typeface="Wingdings" panose="05000000000000000000" pitchFamily="2" charset="2"/>
                  <a:buChar char="l"/>
                </a:pPr>
                <a:r>
                  <a:rPr lang="en-US" altLang="ja-JP" sz="2800" dirty="0"/>
                  <a:t> </a:t>
                </a:r>
                <a:r>
                  <a:rPr lang="ja-JP" altLang="en-US" sz="2800" dirty="0"/>
                  <a:t>実験を行った際の具体的なパラメータは以下</a:t>
                </a:r>
                <a:endParaRPr lang="en-US" altLang="ja-JP" sz="2800" dirty="0"/>
              </a:p>
              <a:p>
                <a:endParaRPr lang="en-US" altLang="ja-JP" sz="2800" dirty="0"/>
              </a:p>
              <a:p>
                <a:pPr>
                  <a:buFont typeface="Wingdings" panose="05000000000000000000" pitchFamily="2" charset="2"/>
                  <a:buChar char="Ø"/>
                </a:pPr>
                <a:r>
                  <a:rPr lang="ja-JP" altLang="en-US" sz="2800" dirty="0"/>
                  <a:t> 報酬　あがったときに</a:t>
                </a:r>
                <a14:m>
                  <m:oMath xmlns:m="http://schemas.openxmlformats.org/officeDocument/2006/math">
                    <m:r>
                      <a:rPr lang="en-US" altLang="ja-JP" sz="2800" i="1">
                        <a:latin typeface="Cambria Math" panose="02040503050406030204" pitchFamily="18" charset="0"/>
                      </a:rPr>
                      <m:t>𝑅</m:t>
                    </m:r>
                    <m:r>
                      <a:rPr lang="en-US" altLang="ja-JP" sz="2800" i="1">
                        <a:latin typeface="Cambria Math" panose="02040503050406030204" pitchFamily="18" charset="0"/>
                      </a:rPr>
                      <m:t>=100</m:t>
                    </m:r>
                  </m:oMath>
                </a14:m>
                <a:r>
                  <a:rPr lang="ja-JP" altLang="en-US" sz="2800" dirty="0"/>
                  <a:t>として、それ以外は</a:t>
                </a:r>
                <a14:m>
                  <m:oMath xmlns:m="http://schemas.openxmlformats.org/officeDocument/2006/math">
                    <m:r>
                      <a:rPr lang="en-US" altLang="ja-JP" sz="2800" i="1">
                        <a:latin typeface="Cambria Math" panose="02040503050406030204" pitchFamily="18" charset="0"/>
                      </a:rPr>
                      <m:t>𝑅</m:t>
                    </m:r>
                    <m:r>
                      <a:rPr lang="en-US" altLang="ja-JP" sz="2800" i="1">
                        <a:latin typeface="Cambria Math" panose="02040503050406030204" pitchFamily="18" charset="0"/>
                      </a:rPr>
                      <m:t>=0</m:t>
                    </m:r>
                  </m:oMath>
                </a14:m>
                <a:endParaRPr lang="en-US" altLang="ja-JP" sz="2800" dirty="0"/>
              </a:p>
              <a:p>
                <a:pPr>
                  <a:buFont typeface="Wingdings" panose="05000000000000000000" pitchFamily="2" charset="2"/>
                  <a:buChar char="Ø"/>
                </a:pPr>
                <a:r>
                  <a:rPr lang="ja-JP" altLang="en-US" sz="2800" dirty="0"/>
                  <a:t> </a:t>
                </a:r>
                <a14:m>
                  <m:oMath xmlns:m="http://schemas.openxmlformats.org/officeDocument/2006/math">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10</m:t>
                        </m:r>
                      </m:e>
                      <m:sup>
                        <m:r>
                          <a:rPr lang="en-US" altLang="ja-JP" sz="2800" i="1">
                            <a:latin typeface="Cambria Math" panose="02040503050406030204" pitchFamily="18" charset="0"/>
                          </a:rPr>
                          <m:t>7</m:t>
                        </m:r>
                      </m:sup>
                    </m:sSup>
                  </m:oMath>
                </a14:m>
                <a:r>
                  <a:rPr lang="ja-JP" altLang="en-US" sz="2800" dirty="0"/>
                  <a:t>エピソード　（あがるまでを</a:t>
                </a:r>
                <a:r>
                  <a:rPr lang="en-US" altLang="ja-JP" sz="2800" dirty="0"/>
                  <a:t>1</a:t>
                </a:r>
                <a:r>
                  <a:rPr lang="ja-JP" altLang="en-US" sz="2800" dirty="0"/>
                  <a:t>エピソード）</a:t>
                </a:r>
                <a:endParaRPr lang="en-US" altLang="ja-JP" sz="2800" dirty="0"/>
              </a:p>
              <a:p>
                <a:pPr>
                  <a:buFont typeface="Wingdings" panose="05000000000000000000" pitchFamily="2" charset="2"/>
                  <a:buChar char="Ø"/>
                </a:pPr>
                <a:r>
                  <a:rPr lang="ja-JP" altLang="en-US" sz="2800" dirty="0"/>
                  <a:t> 割引率　</a:t>
                </a:r>
                <a14:m>
                  <m:oMath xmlns:m="http://schemas.openxmlformats.org/officeDocument/2006/math">
                    <m:r>
                      <a:rPr lang="ja-JP" altLang="en-US" sz="2800" i="1" dirty="0">
                        <a:latin typeface="Cambria Math" panose="02040503050406030204" pitchFamily="18" charset="0"/>
                        <a:ea typeface="Cambria Math" panose="02040503050406030204" pitchFamily="18" charset="0"/>
                      </a:rPr>
                      <m:t>𝛾</m:t>
                    </m:r>
                    <m:r>
                      <a:rPr lang="en-US" altLang="ja-JP" sz="2800" i="1" dirty="0">
                        <a:latin typeface="Cambria Math" panose="02040503050406030204" pitchFamily="18" charset="0"/>
                        <a:ea typeface="Cambria Math" panose="02040503050406030204" pitchFamily="18" charset="0"/>
                      </a:rPr>
                      <m:t>=0.9</m:t>
                    </m:r>
                  </m:oMath>
                </a14:m>
                <a:endParaRPr lang="en-US" altLang="ja-JP" sz="2800" dirty="0"/>
              </a:p>
              <a:p>
                <a:pPr>
                  <a:buFont typeface="Wingdings" panose="05000000000000000000" pitchFamily="2" charset="2"/>
                  <a:buChar char="Ø"/>
                </a:pPr>
                <a:r>
                  <a:rPr lang="ja-JP" altLang="en-US" sz="2800" dirty="0"/>
                  <a:t> 学習率　</a:t>
                </a:r>
                <a14:m>
                  <m:oMath xmlns:m="http://schemas.openxmlformats.org/officeDocument/2006/math">
                    <m:r>
                      <a:rPr lang="ja-JP" altLang="en-US" sz="2800" i="1" dirty="0">
                        <a:latin typeface="Cambria Math" panose="02040503050406030204" pitchFamily="18" charset="0"/>
                      </a:rPr>
                      <m:t>𝛼</m:t>
                    </m:r>
                    <m:r>
                      <a:rPr lang="en-US" altLang="ja-JP" sz="2800" i="1" dirty="0">
                        <a:latin typeface="Cambria Math" panose="02040503050406030204" pitchFamily="18" charset="0"/>
                      </a:rPr>
                      <m:t>=0.3 × </m:t>
                    </m:r>
                    <m:f>
                      <m:fPr>
                        <m:ctrlPr>
                          <a:rPr lang="en-US" altLang="ja-JP" sz="2800" i="1" dirty="0">
                            <a:latin typeface="Cambria Math" panose="02040503050406030204" pitchFamily="18" charset="0"/>
                          </a:rPr>
                        </m:ctrlPr>
                      </m:fPr>
                      <m:num>
                        <m:sSup>
                          <m:sSupPr>
                            <m:ctrlPr>
                              <a:rPr lang="en-US" altLang="ja-JP" sz="2800" i="1" dirty="0">
                                <a:latin typeface="Cambria Math" panose="02040503050406030204" pitchFamily="18" charset="0"/>
                              </a:rPr>
                            </m:ctrlPr>
                          </m:sSupPr>
                          <m:e>
                            <m:r>
                              <a:rPr lang="en-US" altLang="ja-JP" sz="2800" i="1" dirty="0">
                                <a:latin typeface="Cambria Math" panose="02040503050406030204" pitchFamily="18" charset="0"/>
                              </a:rPr>
                              <m:t>10</m:t>
                            </m:r>
                          </m:e>
                          <m:sup>
                            <m:r>
                              <a:rPr lang="en-US" altLang="ja-JP" sz="2800" i="1" dirty="0">
                                <a:latin typeface="Cambria Math" panose="02040503050406030204" pitchFamily="18" charset="0"/>
                              </a:rPr>
                              <m:t>5</m:t>
                            </m:r>
                          </m:sup>
                        </m:sSup>
                      </m:num>
                      <m:den>
                        <m:sSup>
                          <m:sSupPr>
                            <m:ctrlPr>
                              <a:rPr lang="en-US" altLang="ja-JP" sz="2800" i="1" dirty="0">
                                <a:latin typeface="Cambria Math" panose="02040503050406030204" pitchFamily="18" charset="0"/>
                              </a:rPr>
                            </m:ctrlPr>
                          </m:sSupPr>
                          <m:e>
                            <m:r>
                              <a:rPr lang="en-US" altLang="ja-JP" sz="2800" i="1" dirty="0">
                                <a:latin typeface="Cambria Math" panose="02040503050406030204" pitchFamily="18" charset="0"/>
                              </a:rPr>
                              <m:t>10</m:t>
                            </m:r>
                          </m:e>
                          <m:sup>
                            <m:r>
                              <a:rPr lang="en-US" altLang="ja-JP" sz="2800" i="1" dirty="0">
                                <a:latin typeface="Cambria Math" panose="02040503050406030204" pitchFamily="18" charset="0"/>
                              </a:rPr>
                              <m:t>5</m:t>
                            </m:r>
                          </m:sup>
                        </m:sSup>
                        <m:r>
                          <a:rPr lang="en-US" altLang="ja-JP" sz="2800" i="1" dirty="0">
                            <a:latin typeface="Cambria Math" panose="02040503050406030204" pitchFamily="18" charset="0"/>
                          </a:rPr>
                          <m:t>+</m:t>
                        </m:r>
                        <m:r>
                          <a:rPr lang="en-US" altLang="ja-JP" sz="2800" i="1" dirty="0">
                            <a:latin typeface="Cambria Math" panose="02040503050406030204" pitchFamily="18" charset="0"/>
                          </a:rPr>
                          <m:t>𝑁</m:t>
                        </m:r>
                      </m:den>
                    </m:f>
                  </m:oMath>
                </a14:m>
                <a:r>
                  <a:rPr lang="en-US" altLang="ja-JP" sz="2800" dirty="0"/>
                  <a:t> </a:t>
                </a:r>
                <a:r>
                  <a:rPr lang="ja-JP" altLang="en-US" sz="2800" dirty="0"/>
                  <a:t>（</a:t>
                </a:r>
                <a14:m>
                  <m:oMath xmlns:m="http://schemas.openxmlformats.org/officeDocument/2006/math">
                    <m:r>
                      <a:rPr lang="en-US" altLang="ja-JP" sz="2800" i="1">
                        <a:latin typeface="Cambria Math" panose="02040503050406030204" pitchFamily="18" charset="0"/>
                      </a:rPr>
                      <m:t>𝑁</m:t>
                    </m:r>
                  </m:oMath>
                </a14:m>
                <a:r>
                  <a:rPr lang="ja-JP" altLang="en-US" sz="2800" dirty="0"/>
                  <a:t>は現在のエピソード数）</a:t>
                </a:r>
                <a:endParaRPr lang="en-US" altLang="ja-JP" sz="2800" dirty="0"/>
              </a:p>
              <a:p>
                <a:pPr>
                  <a:buFont typeface="Wingdings" panose="05000000000000000000" pitchFamily="2" charset="2"/>
                  <a:buChar char="Ø"/>
                </a:pPr>
                <a:r>
                  <a:rPr lang="ja-JP" altLang="en-US" sz="2800" dirty="0"/>
                  <a:t> 特徴ベクトル </a:t>
                </a:r>
                <a14:m>
                  <m:oMath xmlns:m="http://schemas.openxmlformats.org/officeDocument/2006/math">
                    <m:r>
                      <a:rPr lang="en-US" altLang="ja-JP" sz="2800" b="1" i="1" dirty="0">
                        <a:latin typeface="Cambria Math" panose="02040503050406030204" pitchFamily="18" charset="0"/>
                        <a:ea typeface="Cambria Math" panose="02040503050406030204" pitchFamily="18" charset="0"/>
                      </a:rPr>
                      <m:t>𝒙</m:t>
                    </m:r>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𝑆</m:t>
                    </m:r>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𝐴</m:t>
                    </m:r>
                    <m:r>
                      <a:rPr lang="en-US" altLang="ja-JP" sz="2800" i="1" dirty="0">
                        <a:latin typeface="Cambria Math" panose="02040503050406030204" pitchFamily="18" charset="0"/>
                        <a:ea typeface="Cambria Math" panose="02040503050406030204" pitchFamily="18" charset="0"/>
                      </a:rPr>
                      <m:t>)</m:t>
                    </m:r>
                  </m:oMath>
                </a14:m>
                <a:r>
                  <a:rPr lang="ja-JP" altLang="en-US" sz="2800" dirty="0"/>
                  <a:t> は次ページ</a:t>
                </a:r>
                <a:endParaRPr lang="en-US" altLang="ja-JP" sz="2800" dirty="0"/>
              </a:p>
              <a:p>
                <a:endParaRPr lang="en-US" altLang="ja-JP" sz="2800" dirty="0"/>
              </a:p>
            </p:txBody>
          </p:sp>
        </mc:Choice>
        <mc:Fallback xmlns="">
          <p:sp>
            <p:nvSpPr>
              <p:cNvPr id="3" name="コンテンツ プレースホルダー 2">
                <a:extLst>
                  <a:ext uri="{FF2B5EF4-FFF2-40B4-BE49-F238E27FC236}">
                    <a16:creationId xmlns:a16="http://schemas.microsoft.com/office/drawing/2014/main" id="{3960D17E-689E-4908-81A2-99C450316147}"/>
                  </a:ext>
                </a:extLst>
              </p:cNvPr>
              <p:cNvSpPr>
                <a:spLocks noGrp="1" noRot="1" noChangeAspect="1" noMove="1" noResize="1" noEditPoints="1" noAdjustHandles="1" noChangeArrowheads="1" noChangeShapeType="1" noTextEdit="1"/>
              </p:cNvSpPr>
              <p:nvPr>
                <p:ph idx="1"/>
              </p:nvPr>
            </p:nvSpPr>
            <p:spPr>
              <a:xfrm>
                <a:off x="1097280" y="1489879"/>
                <a:ext cx="10058400" cy="4694540"/>
              </a:xfrm>
              <a:blipFill>
                <a:blip r:embed="rId2"/>
                <a:stretch>
                  <a:fillRect l="-1939" t="-2724"/>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16</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3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実験説明</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79" y="1489879"/>
                <a:ext cx="10346860" cy="4694540"/>
              </a:xfrm>
            </p:spPr>
            <p:txBody>
              <a:bodyPr>
                <a:noAutofit/>
              </a:bodyPr>
              <a:lstStyle/>
              <a:p>
                <a:pPr>
                  <a:buFont typeface="Wingdings" panose="05000000000000000000" pitchFamily="2" charset="2"/>
                  <a:buChar char="Ø"/>
                </a:pPr>
                <a:r>
                  <a:rPr lang="ja-JP" altLang="en-US" sz="2800" dirty="0"/>
                  <a:t> 特徴ベクトル </a:t>
                </a:r>
                <a14:m>
                  <m:oMath xmlns:m="http://schemas.openxmlformats.org/officeDocument/2006/math">
                    <m:r>
                      <a:rPr lang="en-US" altLang="ja-JP" sz="2800" b="1" i="1" dirty="0">
                        <a:latin typeface="Cambria Math" panose="02040503050406030204" pitchFamily="18" charset="0"/>
                        <a:ea typeface="Cambria Math" panose="02040503050406030204" pitchFamily="18" charset="0"/>
                      </a:rPr>
                      <m:t>𝒙</m:t>
                    </m:r>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𝑆</m:t>
                    </m:r>
                    <m:r>
                      <a:rPr lang="en-US" altLang="ja-JP" sz="2800" i="1" dirty="0">
                        <a:latin typeface="Cambria Math" panose="02040503050406030204" pitchFamily="18" charset="0"/>
                        <a:ea typeface="Cambria Math" panose="02040503050406030204" pitchFamily="18" charset="0"/>
                      </a:rPr>
                      <m:t>,</m:t>
                    </m:r>
                    <m:r>
                      <a:rPr lang="en-US" altLang="ja-JP" sz="2800" i="1" dirty="0">
                        <a:latin typeface="Cambria Math" panose="02040503050406030204" pitchFamily="18" charset="0"/>
                        <a:ea typeface="Cambria Math" panose="02040503050406030204" pitchFamily="18" charset="0"/>
                      </a:rPr>
                      <m:t>𝐴</m:t>
                    </m:r>
                    <m:r>
                      <a:rPr lang="en-US" altLang="ja-JP" sz="2800" i="1" dirty="0">
                        <a:latin typeface="Cambria Math" panose="02040503050406030204" pitchFamily="18" charset="0"/>
                        <a:ea typeface="Cambria Math" panose="02040503050406030204" pitchFamily="18" charset="0"/>
                      </a:rPr>
                      <m:t>)</m:t>
                    </m:r>
                  </m:oMath>
                </a14:m>
                <a:r>
                  <a:rPr lang="ja-JP" altLang="en-US" sz="2800" dirty="0"/>
                  <a:t> は以下　それぞれ</a:t>
                </a:r>
                <a:r>
                  <a:rPr lang="en-US" altLang="ja-JP" sz="2800" dirty="0"/>
                  <a:t>0 or 1</a:t>
                </a:r>
                <a:r>
                  <a:rPr lang="ja-JP" altLang="en-US" sz="2800" dirty="0"/>
                  <a:t>で特徴ベクトルを構成</a:t>
                </a:r>
                <a:endParaRPr lang="en-US" altLang="ja-JP" sz="2800" dirty="0"/>
              </a:p>
              <a:p>
                <a:endParaRPr lang="en-US" altLang="ja-JP" sz="2800" dirty="0"/>
              </a:p>
              <a:p>
                <a:endParaRPr lang="en-US" altLang="ja-JP" sz="2800" dirty="0"/>
              </a:p>
              <a:p>
                <a:endParaRPr lang="en-US" altLang="ja-JP" sz="800" dirty="0"/>
              </a:p>
              <a:p>
                <a:endParaRPr lang="en-US" altLang="ja-JP" sz="2800" dirty="0"/>
              </a:p>
              <a:p>
                <a:endParaRPr lang="en-US" altLang="ja-JP" sz="2800" dirty="0"/>
              </a:p>
              <a:p>
                <a:endParaRPr lang="en-US" altLang="ja-JP" sz="2800" dirty="0"/>
              </a:p>
              <a:p>
                <a:pPr marL="0" indent="0">
                  <a:buNone/>
                </a:pPr>
                <a:endParaRPr lang="en-US" altLang="ja-JP" sz="2800" dirty="0"/>
              </a:p>
              <a:p>
                <a:r>
                  <a:rPr lang="ja-JP" altLang="en-US" sz="2800" dirty="0"/>
                  <a:t>以上は</a:t>
                </a:r>
                <a:r>
                  <a:rPr lang="en-US" altLang="ja-JP" sz="2800" dirty="0"/>
                  <a:t>4</a:t>
                </a:r>
                <a:r>
                  <a:rPr lang="ja-JP" altLang="en-US" sz="2800" dirty="0"/>
                  <a:t>種</a:t>
                </a:r>
                <a:r>
                  <a:rPr lang="en-US" altLang="ja-JP" sz="2800" dirty="0"/>
                  <a:t>3</a:t>
                </a:r>
                <a:r>
                  <a:rPr lang="ja-JP" altLang="en-US" sz="2800" dirty="0"/>
                  <a:t>枚麻雀での値で、他の条件では少し変更している</a:t>
                </a:r>
                <a:endParaRPr lang="en-US" altLang="ja-JP" sz="2800" dirty="0"/>
              </a:p>
              <a:p>
                <a:endParaRPr lang="en-US" altLang="ja-JP" sz="2800" dirty="0"/>
              </a:p>
              <a:p>
                <a:endParaRPr lang="en-US" altLang="ja-JP" sz="2800" dirty="0"/>
              </a:p>
              <a:p>
                <a:endParaRPr lang="en-US" altLang="ja-JP" sz="2800" dirty="0"/>
              </a:p>
              <a:p>
                <a:endParaRPr lang="en-US" altLang="ja-JP" sz="2800" dirty="0"/>
              </a:p>
              <a:p>
                <a:endParaRPr lang="en-US" altLang="ja-JP" sz="2800" dirty="0"/>
              </a:p>
              <a:p>
                <a:endParaRPr lang="en-US" altLang="ja-JP" sz="2800" dirty="0"/>
              </a:p>
              <a:p>
                <a:endParaRPr lang="en-US" altLang="ja-JP" sz="2800" dirty="0"/>
              </a:p>
            </p:txBody>
          </p:sp>
        </mc:Choice>
        <mc:Fallback xmlns="">
          <p:sp>
            <p:nvSpPr>
              <p:cNvPr id="3" name="コンテンツ プレースホルダー 2">
                <a:extLst>
                  <a:ext uri="{FF2B5EF4-FFF2-40B4-BE49-F238E27FC236}">
                    <a16:creationId xmlns:a16="http://schemas.microsoft.com/office/drawing/2014/main" id="{3960D17E-689E-4908-81A2-99C450316147}"/>
                  </a:ext>
                </a:extLst>
              </p:cNvPr>
              <p:cNvSpPr>
                <a:spLocks noGrp="1" noRot="1" noChangeAspect="1" noMove="1" noResize="1" noEditPoints="1" noAdjustHandles="1" noChangeArrowheads="1" noChangeShapeType="1" noTextEdit="1"/>
              </p:cNvSpPr>
              <p:nvPr>
                <p:ph idx="1"/>
              </p:nvPr>
            </p:nvSpPr>
            <p:spPr>
              <a:xfrm>
                <a:off x="1097279" y="1489879"/>
                <a:ext cx="10346860" cy="4694540"/>
              </a:xfrm>
              <a:blipFill>
                <a:blip r:embed="rId2"/>
                <a:stretch>
                  <a:fillRect l="-1886" t="-2724" r="-1179" b="-376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17</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5DC1BA33-D357-4E19-9153-EFDDE4C19799}"/>
              </a:ext>
            </a:extLst>
          </p:cNvPr>
          <p:cNvSpPr txBox="1"/>
          <p:nvPr/>
        </p:nvSpPr>
        <p:spPr>
          <a:xfrm>
            <a:off x="3489885" y="2259578"/>
            <a:ext cx="5212230" cy="3108543"/>
          </a:xfrm>
          <a:prstGeom prst="rect">
            <a:avLst/>
          </a:prstGeom>
          <a:noFill/>
          <a:ln>
            <a:solidFill>
              <a:schemeClr val="accent1"/>
            </a:solidFill>
          </a:ln>
        </p:spPr>
        <p:txBody>
          <a:bodyPr wrap="square" rtlCol="0">
            <a:spAutoFit/>
          </a:bodyPr>
          <a:lstStyle/>
          <a:p>
            <a:r>
              <a:rPr kumimoji="1" lang="en-US" altLang="ja-JP" sz="2800" dirty="0"/>
              <a:t>(1)</a:t>
            </a:r>
            <a:r>
              <a:rPr kumimoji="1" lang="ja-JP" altLang="en-US" sz="2800" dirty="0"/>
              <a:t>両面待ちか </a:t>
            </a:r>
            <a:r>
              <a:rPr kumimoji="1" lang="en-US" altLang="ja-JP" sz="2800" dirty="0"/>
              <a:t>(23</a:t>
            </a:r>
            <a:r>
              <a:rPr kumimoji="1" lang="ja-JP" altLang="en-US" sz="2800" dirty="0"/>
              <a:t>のみ</a:t>
            </a:r>
            <a:r>
              <a:rPr kumimoji="1" lang="en-US" altLang="ja-JP" sz="2800" dirty="0"/>
              <a:t>)</a:t>
            </a:r>
          </a:p>
          <a:p>
            <a:r>
              <a:rPr kumimoji="1" lang="en-US" altLang="ja-JP" sz="2800" dirty="0"/>
              <a:t>(2)</a:t>
            </a:r>
            <a:r>
              <a:rPr kumimoji="1" lang="ja-JP" altLang="en-US" sz="2800" dirty="0"/>
              <a:t>ペンチャン待ちか </a:t>
            </a:r>
            <a:r>
              <a:rPr kumimoji="1" lang="en-US" altLang="ja-JP" sz="2800" dirty="0"/>
              <a:t>(12 or 34)</a:t>
            </a:r>
          </a:p>
          <a:p>
            <a:r>
              <a:rPr kumimoji="1" lang="en-US" altLang="ja-JP" sz="2800" dirty="0"/>
              <a:t>(3)</a:t>
            </a:r>
            <a:r>
              <a:rPr kumimoji="1" lang="ja-JP" altLang="en-US" sz="2800" dirty="0"/>
              <a:t>カンチャン待ちか </a:t>
            </a:r>
            <a:r>
              <a:rPr kumimoji="1" lang="en-US" altLang="ja-JP" sz="2800" dirty="0"/>
              <a:t>(13 or 24)</a:t>
            </a:r>
          </a:p>
          <a:p>
            <a:r>
              <a:rPr kumimoji="1" lang="en-US" altLang="ja-JP" sz="2800" dirty="0"/>
              <a:t>(4)1</a:t>
            </a:r>
            <a:r>
              <a:rPr kumimoji="1" lang="ja-JP" altLang="en-US" sz="2800" dirty="0"/>
              <a:t>または</a:t>
            </a:r>
            <a:r>
              <a:rPr kumimoji="1" lang="en-US" altLang="ja-JP" sz="2800" dirty="0"/>
              <a:t>4</a:t>
            </a:r>
            <a:r>
              <a:rPr kumimoji="1" lang="ja-JP" altLang="en-US" sz="2800" dirty="0"/>
              <a:t>の対子か </a:t>
            </a:r>
            <a:r>
              <a:rPr kumimoji="1" lang="en-US" altLang="ja-JP" sz="2800" dirty="0"/>
              <a:t>(11 or 44)</a:t>
            </a:r>
          </a:p>
          <a:p>
            <a:r>
              <a:rPr kumimoji="1" lang="en-US" altLang="ja-JP" sz="2800" dirty="0"/>
              <a:t>(5)2</a:t>
            </a:r>
            <a:r>
              <a:rPr kumimoji="1" lang="ja-JP" altLang="en-US" sz="2800" dirty="0"/>
              <a:t>または</a:t>
            </a:r>
            <a:r>
              <a:rPr kumimoji="1" lang="en-US" altLang="ja-JP" sz="2800" dirty="0"/>
              <a:t>3</a:t>
            </a:r>
            <a:r>
              <a:rPr kumimoji="1" lang="ja-JP" altLang="en-US" sz="2800" dirty="0"/>
              <a:t>の対子か </a:t>
            </a:r>
            <a:r>
              <a:rPr kumimoji="1" lang="en-US" altLang="ja-JP" sz="2800" dirty="0"/>
              <a:t>(22 or 33)</a:t>
            </a:r>
          </a:p>
          <a:p>
            <a:r>
              <a:rPr kumimoji="1" lang="en-US" altLang="ja-JP" sz="2800" dirty="0"/>
              <a:t>(6)1</a:t>
            </a:r>
            <a:r>
              <a:rPr kumimoji="1" lang="ja-JP" altLang="en-US" sz="2800" dirty="0"/>
              <a:t>または</a:t>
            </a:r>
            <a:r>
              <a:rPr kumimoji="1" lang="en-US" altLang="ja-JP" sz="2800" dirty="0"/>
              <a:t>4</a:t>
            </a:r>
            <a:r>
              <a:rPr kumimoji="1" lang="ja-JP" altLang="en-US" sz="2800" dirty="0"/>
              <a:t>を含むか</a:t>
            </a:r>
            <a:endParaRPr kumimoji="1" lang="en-US" altLang="ja-JP" sz="2800" dirty="0"/>
          </a:p>
          <a:p>
            <a:r>
              <a:rPr kumimoji="1" lang="en-US" altLang="ja-JP" sz="2800" dirty="0"/>
              <a:t>(7)2</a:t>
            </a:r>
            <a:r>
              <a:rPr kumimoji="1" lang="ja-JP" altLang="en-US" sz="2800" dirty="0"/>
              <a:t>または</a:t>
            </a:r>
            <a:r>
              <a:rPr kumimoji="1" lang="en-US" altLang="ja-JP" sz="2800" dirty="0"/>
              <a:t>3</a:t>
            </a:r>
            <a:r>
              <a:rPr kumimoji="1" lang="ja-JP" altLang="en-US" sz="2800" dirty="0"/>
              <a:t>を含むか</a:t>
            </a:r>
            <a:endParaRPr kumimoji="1" lang="en-US" altLang="ja-JP" sz="2800" dirty="0"/>
          </a:p>
        </p:txBody>
      </p:sp>
    </p:spTree>
    <p:extLst>
      <p:ext uri="{BB962C8B-B14F-4D97-AF65-F5344CB8AC3E}">
        <p14:creationId xmlns:p14="http://schemas.microsoft.com/office/powerpoint/2010/main" val="426125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normAutofit/>
          </a:bodyPr>
          <a:lstStyle/>
          <a:p>
            <a:r>
              <a:rPr kumimoji="1" lang="ja-JP" altLang="en-US" dirty="0"/>
              <a:t>結果と考察（テーブル型　線形近似型）</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42303"/>
            <a:ext cx="10115202" cy="4742116"/>
          </a:xfrm>
        </p:spPr>
        <p:txBody>
          <a:bodyPr>
            <a:normAutofit/>
          </a:bodyPr>
          <a:lstStyle/>
          <a:p>
            <a:pPr>
              <a:buFont typeface="Wingdings" panose="05000000000000000000" pitchFamily="2" charset="2"/>
              <a:buChar char="l"/>
            </a:pPr>
            <a:r>
              <a:rPr lang="en-US" altLang="ja-JP" sz="2800" dirty="0"/>
              <a:t> 4</a:t>
            </a:r>
            <a:r>
              <a:rPr lang="ja-JP" altLang="en-US" sz="2800" dirty="0"/>
              <a:t>種</a:t>
            </a:r>
            <a:r>
              <a:rPr lang="en-US" altLang="ja-JP" sz="2800" dirty="0"/>
              <a:t>3</a:t>
            </a:r>
            <a:r>
              <a:rPr lang="ja-JP" altLang="en-US" sz="2800" dirty="0"/>
              <a:t>枚麻雀</a:t>
            </a:r>
            <a:r>
              <a:rPr lang="ja-JP" altLang="en-US" sz="2800"/>
              <a:t>の「各牌残り枚数無限型」</a:t>
            </a:r>
            <a:r>
              <a:rPr lang="ja-JP" altLang="en-US" sz="2800" dirty="0"/>
              <a:t>（常に等確率で牌を引けると仮定したもの）について、理論値との平均二乗誤差の図</a:t>
            </a:r>
            <a:endParaRPr lang="en-US" altLang="ja-JP" sz="2800" dirty="0"/>
          </a:p>
          <a:p>
            <a:pPr>
              <a:buFont typeface="Wingdings" panose="05000000000000000000" pitchFamily="2" charset="2"/>
              <a:buChar char="l"/>
            </a:pPr>
            <a:r>
              <a:rPr lang="ja-JP" altLang="en-US" sz="2800" dirty="0"/>
              <a:t>テーブル型の値は</a:t>
            </a:r>
            <a:r>
              <a:rPr lang="en-US" altLang="ja-JP" sz="2800" b="1" dirty="0"/>
              <a:t>0.426</a:t>
            </a:r>
            <a:r>
              <a:rPr lang="ja-JP" altLang="en-US" sz="2800" b="1" dirty="0"/>
              <a:t>　</a:t>
            </a:r>
            <a:r>
              <a:rPr lang="ja-JP" altLang="en-US" sz="2800" dirty="0"/>
              <a:t>線形近似型では</a:t>
            </a:r>
            <a:r>
              <a:rPr lang="en-US" altLang="ja-JP" sz="2800" b="1" dirty="0"/>
              <a:t>1.738</a:t>
            </a:r>
          </a:p>
          <a:p>
            <a:endParaRPr lang="en-US" altLang="ja-JP" sz="2800"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18</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pic>
        <p:nvPicPr>
          <p:cNvPr id="8" name="図 7">
            <a:extLst>
              <a:ext uri="{FF2B5EF4-FFF2-40B4-BE49-F238E27FC236}">
                <a16:creationId xmlns:a16="http://schemas.microsoft.com/office/drawing/2014/main" id="{19F1F08C-86E2-4517-B507-07B262B4D323}"/>
              </a:ext>
            </a:extLst>
          </p:cNvPr>
          <p:cNvPicPr>
            <a:picLocks noChangeAspect="1"/>
          </p:cNvPicPr>
          <p:nvPr/>
        </p:nvPicPr>
        <p:blipFill>
          <a:blip r:embed="rId2"/>
          <a:stretch>
            <a:fillRect/>
          </a:stretch>
        </p:blipFill>
        <p:spPr>
          <a:xfrm>
            <a:off x="1521656" y="2827898"/>
            <a:ext cx="4483219" cy="3313379"/>
          </a:xfrm>
          <a:prstGeom prst="rect">
            <a:avLst/>
          </a:prstGeom>
        </p:spPr>
      </p:pic>
      <p:pic>
        <p:nvPicPr>
          <p:cNvPr id="10" name="図 9">
            <a:extLst>
              <a:ext uri="{FF2B5EF4-FFF2-40B4-BE49-F238E27FC236}">
                <a16:creationId xmlns:a16="http://schemas.microsoft.com/office/drawing/2014/main" id="{51E3F48D-55EE-4BFD-BFDE-BB75B203ADC5}"/>
              </a:ext>
            </a:extLst>
          </p:cNvPr>
          <p:cNvPicPr>
            <a:picLocks noChangeAspect="1"/>
          </p:cNvPicPr>
          <p:nvPr/>
        </p:nvPicPr>
        <p:blipFill>
          <a:blip r:embed="rId3"/>
          <a:stretch>
            <a:fillRect/>
          </a:stretch>
        </p:blipFill>
        <p:spPr>
          <a:xfrm>
            <a:off x="6501524" y="2827897"/>
            <a:ext cx="4483220" cy="3313380"/>
          </a:xfrm>
          <a:prstGeom prst="rect">
            <a:avLst/>
          </a:prstGeom>
        </p:spPr>
      </p:pic>
      <p:sp>
        <p:nvSpPr>
          <p:cNvPr id="9" name="テキスト ボックス 8">
            <a:extLst>
              <a:ext uri="{FF2B5EF4-FFF2-40B4-BE49-F238E27FC236}">
                <a16:creationId xmlns:a16="http://schemas.microsoft.com/office/drawing/2014/main" id="{32DD3544-B8FB-48BF-9F10-6B6EF208A064}"/>
              </a:ext>
            </a:extLst>
          </p:cNvPr>
          <p:cNvSpPr txBox="1"/>
          <p:nvPr/>
        </p:nvSpPr>
        <p:spPr>
          <a:xfrm rot="16200000">
            <a:off x="1091407" y="4300668"/>
            <a:ext cx="937089" cy="461665"/>
          </a:xfrm>
          <a:prstGeom prst="rect">
            <a:avLst/>
          </a:prstGeom>
          <a:solidFill>
            <a:schemeClr val="bg1"/>
          </a:solidFill>
        </p:spPr>
        <p:txBody>
          <a:bodyPr wrap="square" rtlCol="0">
            <a:spAutoFit/>
          </a:bodyPr>
          <a:lstStyle/>
          <a:p>
            <a:r>
              <a:rPr kumimoji="1" lang="en-US" altLang="ja-JP" sz="2400" dirty="0"/>
              <a:t>RMSE</a:t>
            </a:r>
            <a:endParaRPr kumimoji="1" lang="ja-JP" altLang="en-US" sz="2000" dirty="0"/>
          </a:p>
        </p:txBody>
      </p:sp>
      <p:sp>
        <p:nvSpPr>
          <p:cNvPr id="11" name="テキスト ボックス 10">
            <a:extLst>
              <a:ext uri="{FF2B5EF4-FFF2-40B4-BE49-F238E27FC236}">
                <a16:creationId xmlns:a16="http://schemas.microsoft.com/office/drawing/2014/main" id="{D4891D83-5783-47EB-A130-95A1F438E99D}"/>
              </a:ext>
            </a:extLst>
          </p:cNvPr>
          <p:cNvSpPr txBox="1"/>
          <p:nvPr/>
        </p:nvSpPr>
        <p:spPr>
          <a:xfrm rot="16200000">
            <a:off x="6127092" y="4253754"/>
            <a:ext cx="1065984" cy="461665"/>
          </a:xfrm>
          <a:prstGeom prst="rect">
            <a:avLst/>
          </a:prstGeom>
          <a:solidFill>
            <a:schemeClr val="bg1"/>
          </a:solidFill>
        </p:spPr>
        <p:txBody>
          <a:bodyPr wrap="square" rtlCol="0">
            <a:spAutoFit/>
          </a:bodyPr>
          <a:lstStyle/>
          <a:p>
            <a:r>
              <a:rPr kumimoji="1" lang="en-US" altLang="ja-JP" sz="2400" dirty="0"/>
              <a:t>RMSE</a:t>
            </a:r>
            <a:endParaRPr kumimoji="1" lang="ja-JP" altLang="en-US" sz="2400" dirty="0"/>
          </a:p>
        </p:txBody>
      </p:sp>
      <p:sp>
        <p:nvSpPr>
          <p:cNvPr id="12" name="テキスト ボックス 11">
            <a:extLst>
              <a:ext uri="{FF2B5EF4-FFF2-40B4-BE49-F238E27FC236}">
                <a16:creationId xmlns:a16="http://schemas.microsoft.com/office/drawing/2014/main" id="{CD174F92-8ED8-46CF-9D36-BFC1E78DBAE6}"/>
              </a:ext>
            </a:extLst>
          </p:cNvPr>
          <p:cNvSpPr txBox="1"/>
          <p:nvPr/>
        </p:nvSpPr>
        <p:spPr>
          <a:xfrm>
            <a:off x="8137645" y="5994359"/>
            <a:ext cx="1762813" cy="338554"/>
          </a:xfrm>
          <a:prstGeom prst="rect">
            <a:avLst/>
          </a:prstGeom>
          <a:solidFill>
            <a:schemeClr val="bg1"/>
          </a:solidFill>
        </p:spPr>
        <p:txBody>
          <a:bodyPr wrap="square" rtlCol="0">
            <a:spAutoFit/>
          </a:bodyPr>
          <a:lstStyle/>
          <a:p>
            <a:r>
              <a:rPr kumimoji="1" lang="ja-JP" altLang="en-US" sz="1600" b="1" dirty="0"/>
              <a:t>エピソード数</a:t>
            </a:r>
          </a:p>
        </p:txBody>
      </p:sp>
      <p:sp>
        <p:nvSpPr>
          <p:cNvPr id="13" name="テキスト ボックス 12">
            <a:extLst>
              <a:ext uri="{FF2B5EF4-FFF2-40B4-BE49-F238E27FC236}">
                <a16:creationId xmlns:a16="http://schemas.microsoft.com/office/drawing/2014/main" id="{6FCD9F84-303D-434C-B54A-BA1CC67C8021}"/>
              </a:ext>
            </a:extLst>
          </p:cNvPr>
          <p:cNvSpPr txBox="1"/>
          <p:nvPr/>
        </p:nvSpPr>
        <p:spPr>
          <a:xfrm>
            <a:off x="2955204" y="5959222"/>
            <a:ext cx="1762813" cy="338554"/>
          </a:xfrm>
          <a:prstGeom prst="rect">
            <a:avLst/>
          </a:prstGeom>
          <a:solidFill>
            <a:schemeClr val="bg1"/>
          </a:solidFill>
        </p:spPr>
        <p:txBody>
          <a:bodyPr wrap="square" rtlCol="0">
            <a:spAutoFit/>
          </a:bodyPr>
          <a:lstStyle/>
          <a:p>
            <a:r>
              <a:rPr kumimoji="1" lang="ja-JP" altLang="en-US" sz="1600" b="1" dirty="0"/>
              <a:t>エピソード数</a:t>
            </a:r>
          </a:p>
        </p:txBody>
      </p:sp>
      <p:sp>
        <p:nvSpPr>
          <p:cNvPr id="6" name="テキスト ボックス 5">
            <a:extLst>
              <a:ext uri="{FF2B5EF4-FFF2-40B4-BE49-F238E27FC236}">
                <a16:creationId xmlns:a16="http://schemas.microsoft.com/office/drawing/2014/main" id="{7FE9BB44-575B-4248-8FF1-362F551CFE8E}"/>
              </a:ext>
            </a:extLst>
          </p:cNvPr>
          <p:cNvSpPr txBox="1"/>
          <p:nvPr/>
        </p:nvSpPr>
        <p:spPr>
          <a:xfrm>
            <a:off x="8597245" y="3240666"/>
            <a:ext cx="2177591" cy="523220"/>
          </a:xfrm>
          <a:prstGeom prst="rect">
            <a:avLst/>
          </a:prstGeom>
          <a:noFill/>
        </p:spPr>
        <p:txBody>
          <a:bodyPr wrap="square" rtlCol="0">
            <a:spAutoFit/>
          </a:bodyPr>
          <a:lstStyle/>
          <a:p>
            <a:r>
              <a:rPr kumimoji="1" lang="ja-JP" altLang="en-US" sz="2800" b="1" dirty="0"/>
              <a:t>テーブル型</a:t>
            </a:r>
          </a:p>
        </p:txBody>
      </p:sp>
      <p:sp>
        <p:nvSpPr>
          <p:cNvPr id="14" name="テキスト ボックス 13">
            <a:extLst>
              <a:ext uri="{FF2B5EF4-FFF2-40B4-BE49-F238E27FC236}">
                <a16:creationId xmlns:a16="http://schemas.microsoft.com/office/drawing/2014/main" id="{449450C4-4A23-4896-B590-54589C4A0C8B}"/>
              </a:ext>
            </a:extLst>
          </p:cNvPr>
          <p:cNvSpPr txBox="1"/>
          <p:nvPr/>
        </p:nvSpPr>
        <p:spPr>
          <a:xfrm>
            <a:off x="3629221" y="3254773"/>
            <a:ext cx="2177591" cy="523220"/>
          </a:xfrm>
          <a:prstGeom prst="rect">
            <a:avLst/>
          </a:prstGeom>
          <a:noFill/>
        </p:spPr>
        <p:txBody>
          <a:bodyPr wrap="square" rtlCol="0">
            <a:spAutoFit/>
          </a:bodyPr>
          <a:lstStyle/>
          <a:p>
            <a:r>
              <a:rPr kumimoji="1" lang="ja-JP" altLang="en-US" sz="2800" b="1" dirty="0"/>
              <a:t>線形近似型</a:t>
            </a:r>
          </a:p>
        </p:txBody>
      </p:sp>
    </p:spTree>
    <p:extLst>
      <p:ext uri="{BB962C8B-B14F-4D97-AF65-F5344CB8AC3E}">
        <p14:creationId xmlns:p14="http://schemas.microsoft.com/office/powerpoint/2010/main" val="237522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6"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a:t>
            </a:r>
            <a:r>
              <a:rPr lang="ja-JP" altLang="en-US" dirty="0"/>
              <a:t>考察（テーブル型　線形近似型）</a:t>
            </a:r>
            <a:endParaRPr kumimoji="1" lang="ja-JP" altLang="en-US" dirty="0"/>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10058400" cy="4694540"/>
          </a:xfrm>
        </p:spPr>
        <p:txBody>
          <a:bodyPr>
            <a:normAutofit/>
          </a:bodyPr>
          <a:lstStyle/>
          <a:p>
            <a:pPr>
              <a:buFont typeface="Wingdings" panose="05000000000000000000" pitchFamily="2" charset="2"/>
              <a:buChar char="l"/>
            </a:pPr>
            <a:r>
              <a:rPr lang="ja-JP" altLang="en-US" sz="2800"/>
              <a:t> 「各牌残り枚数無限型」（常に等確率で牌を引けると仮定したもの）の</a:t>
            </a:r>
            <a:r>
              <a:rPr lang="ja-JP" altLang="en-US" sz="2800" dirty="0"/>
              <a:t>平均手数についての表</a:t>
            </a:r>
            <a:endParaRPr lang="en-US" altLang="ja-JP" sz="2800"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19</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1" name="表 10">
            <a:extLst>
              <a:ext uri="{FF2B5EF4-FFF2-40B4-BE49-F238E27FC236}">
                <a16:creationId xmlns:a16="http://schemas.microsoft.com/office/drawing/2014/main" id="{6BCF08A2-5157-4B1E-998D-0506158A792C}"/>
              </a:ext>
            </a:extLst>
          </p:cNvPr>
          <p:cNvGraphicFramePr>
            <a:graphicFrameLocks noGrp="1"/>
          </p:cNvGraphicFramePr>
          <p:nvPr>
            <p:extLst>
              <p:ext uri="{D42A27DB-BD31-4B8C-83A1-F6EECF244321}">
                <p14:modId xmlns:p14="http://schemas.microsoft.com/office/powerpoint/2010/main" val="4153739732"/>
              </p:ext>
            </p:extLst>
          </p:nvPr>
        </p:nvGraphicFramePr>
        <p:xfrm>
          <a:off x="1241659" y="2698362"/>
          <a:ext cx="6497053" cy="3068103"/>
        </p:xfrm>
        <a:graphic>
          <a:graphicData uri="http://schemas.openxmlformats.org/drawingml/2006/table">
            <a:tbl>
              <a:tblPr firstRow="1" bandRow="1">
                <a:tableStyleId>{5C22544A-7EE6-4342-B048-85BDC9FD1C3A}</a:tableStyleId>
              </a:tblPr>
              <a:tblGrid>
                <a:gridCol w="2375974">
                  <a:extLst>
                    <a:ext uri="{9D8B030D-6E8A-4147-A177-3AD203B41FA5}">
                      <a16:colId xmlns:a16="http://schemas.microsoft.com/office/drawing/2014/main" val="3012496006"/>
                    </a:ext>
                  </a:extLst>
                </a:gridCol>
                <a:gridCol w="1973199">
                  <a:extLst>
                    <a:ext uri="{9D8B030D-6E8A-4147-A177-3AD203B41FA5}">
                      <a16:colId xmlns:a16="http://schemas.microsoft.com/office/drawing/2014/main" val="3936843125"/>
                    </a:ext>
                  </a:extLst>
                </a:gridCol>
                <a:gridCol w="2147880">
                  <a:extLst>
                    <a:ext uri="{9D8B030D-6E8A-4147-A177-3AD203B41FA5}">
                      <a16:colId xmlns:a16="http://schemas.microsoft.com/office/drawing/2014/main" val="1165853975"/>
                    </a:ext>
                  </a:extLst>
                </a:gridCol>
              </a:tblGrid>
              <a:tr h="678522">
                <a:tc>
                  <a:txBody>
                    <a:bodyPr/>
                    <a:lstStyle/>
                    <a:p>
                      <a:pPr algn="ctr"/>
                      <a:r>
                        <a:rPr kumimoji="1" lang="ja-JP" altLang="en-US" sz="2800" dirty="0"/>
                        <a:t>型</a:t>
                      </a:r>
                      <a:endParaRPr kumimoji="1" lang="en-US" altLang="ja-JP" sz="2800" dirty="0"/>
                    </a:p>
                  </a:txBody>
                  <a:tcPr/>
                </a:tc>
                <a:tc>
                  <a:txBody>
                    <a:bodyPr/>
                    <a:lstStyle/>
                    <a:p>
                      <a:pPr algn="ctr"/>
                      <a:r>
                        <a:rPr kumimoji="1" lang="ja-JP" altLang="en-US" sz="2800" dirty="0"/>
                        <a:t>テーブル型</a:t>
                      </a:r>
                    </a:p>
                  </a:txBody>
                  <a:tcPr/>
                </a:tc>
                <a:tc>
                  <a:txBody>
                    <a:bodyPr/>
                    <a:lstStyle/>
                    <a:p>
                      <a:pPr algn="ctr"/>
                      <a:r>
                        <a:rPr kumimoji="1" lang="ja-JP" altLang="en-US" sz="2800" dirty="0"/>
                        <a:t>線形近似型</a:t>
                      </a:r>
                    </a:p>
                  </a:txBody>
                  <a:tcPr/>
                </a:tc>
                <a:extLst>
                  <a:ext uri="{0D108BD9-81ED-4DB2-BD59-A6C34878D82A}">
                    <a16:rowId xmlns:a16="http://schemas.microsoft.com/office/drawing/2014/main" val="3081058180"/>
                  </a:ext>
                </a:extLst>
              </a:tr>
              <a:tr h="796527">
                <a:tc>
                  <a:txBody>
                    <a:bodyPr/>
                    <a:lstStyle/>
                    <a:p>
                      <a:pPr algn="ctr"/>
                      <a:r>
                        <a:rPr kumimoji="1" lang="en-US" altLang="ja-JP" sz="3200" dirty="0"/>
                        <a:t>4</a:t>
                      </a:r>
                      <a:r>
                        <a:rPr kumimoji="1" lang="ja-JP" altLang="en-US" sz="3200" dirty="0"/>
                        <a:t>種</a:t>
                      </a:r>
                      <a:r>
                        <a:rPr kumimoji="1" lang="en-US" altLang="ja-JP" sz="3200" dirty="0"/>
                        <a:t>3</a:t>
                      </a:r>
                      <a:r>
                        <a:rPr kumimoji="1" lang="ja-JP" altLang="en-US" sz="3200" dirty="0"/>
                        <a:t>枚麻雀</a:t>
                      </a:r>
                      <a:endParaRPr kumimoji="1" lang="en-US" altLang="ja-JP" sz="3200" dirty="0"/>
                    </a:p>
                  </a:txBody>
                  <a:tcPr/>
                </a:tc>
                <a:tc>
                  <a:txBody>
                    <a:bodyPr/>
                    <a:lstStyle/>
                    <a:p>
                      <a:pPr algn="ctr"/>
                      <a:r>
                        <a:rPr kumimoji="1" lang="en-US" altLang="ja-JP" sz="3600" dirty="0"/>
                        <a:t>3.40</a:t>
                      </a:r>
                      <a:endParaRPr kumimoji="1" lang="ja-JP" altLang="en-US" sz="3600" dirty="0"/>
                    </a:p>
                  </a:txBody>
                  <a:tcPr/>
                </a:tc>
                <a:tc>
                  <a:txBody>
                    <a:bodyPr/>
                    <a:lstStyle/>
                    <a:p>
                      <a:pPr algn="ctr"/>
                      <a:r>
                        <a:rPr kumimoji="1" lang="en-US" altLang="ja-JP" sz="3600" dirty="0"/>
                        <a:t>3.41</a:t>
                      </a:r>
                      <a:endParaRPr kumimoji="1" lang="ja-JP" altLang="en-US" sz="3600" dirty="0"/>
                    </a:p>
                  </a:txBody>
                  <a:tcPr/>
                </a:tc>
                <a:extLst>
                  <a:ext uri="{0D108BD9-81ED-4DB2-BD59-A6C34878D82A}">
                    <a16:rowId xmlns:a16="http://schemas.microsoft.com/office/drawing/2014/main" val="297132666"/>
                  </a:ext>
                </a:extLst>
              </a:tr>
              <a:tr h="796527">
                <a:tc>
                  <a:txBody>
                    <a:bodyPr/>
                    <a:lstStyle/>
                    <a:p>
                      <a:pPr algn="ctr"/>
                      <a:r>
                        <a:rPr kumimoji="1" lang="en-US" altLang="ja-JP" sz="3200" dirty="0"/>
                        <a:t>9</a:t>
                      </a:r>
                      <a:r>
                        <a:rPr kumimoji="1" lang="ja-JP" altLang="en-US" sz="3200" dirty="0"/>
                        <a:t>種</a:t>
                      </a:r>
                      <a:r>
                        <a:rPr kumimoji="1" lang="en-US" altLang="ja-JP" sz="3200" dirty="0"/>
                        <a:t>3</a:t>
                      </a:r>
                      <a:r>
                        <a:rPr kumimoji="1" lang="ja-JP" altLang="en-US" sz="3200" dirty="0"/>
                        <a:t>枚麻雀</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dirty="0"/>
                        <a:t>6.43</a:t>
                      </a:r>
                      <a:endParaRPr kumimoji="1" lang="ja-JP" altLang="en-US" sz="3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dirty="0"/>
                        <a:t>6.54</a:t>
                      </a:r>
                      <a:endParaRPr kumimoji="1" lang="ja-JP" altLang="en-US" sz="3600" dirty="0"/>
                    </a:p>
                  </a:txBody>
                  <a:tcPr/>
                </a:tc>
                <a:extLst>
                  <a:ext uri="{0D108BD9-81ED-4DB2-BD59-A6C34878D82A}">
                    <a16:rowId xmlns:a16="http://schemas.microsoft.com/office/drawing/2014/main" val="4042468049"/>
                  </a:ext>
                </a:extLst>
              </a:tr>
              <a:tr h="7965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dirty="0"/>
                        <a:t>9</a:t>
                      </a:r>
                      <a:r>
                        <a:rPr kumimoji="1" lang="ja-JP" altLang="en-US" sz="3200" dirty="0"/>
                        <a:t>種</a:t>
                      </a:r>
                      <a:r>
                        <a:rPr kumimoji="1" lang="en-US" altLang="ja-JP" sz="3200" dirty="0"/>
                        <a:t>5</a:t>
                      </a:r>
                      <a:r>
                        <a:rPr kumimoji="1" lang="ja-JP" altLang="en-US" sz="3200" dirty="0"/>
                        <a:t>枚麻雀</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dirty="0"/>
                        <a:t>5.76</a:t>
                      </a:r>
                    </a:p>
                  </a:txBody>
                  <a:tcPr/>
                </a:tc>
                <a:tc>
                  <a:txBody>
                    <a:bodyPr/>
                    <a:lstStyle/>
                    <a:p>
                      <a:pPr algn="ctr"/>
                      <a:r>
                        <a:rPr kumimoji="1" lang="en-US" altLang="ja-JP" sz="3600" dirty="0"/>
                        <a:t>6.31</a:t>
                      </a:r>
                    </a:p>
                  </a:txBody>
                  <a:tcPr/>
                </a:tc>
                <a:extLst>
                  <a:ext uri="{0D108BD9-81ED-4DB2-BD59-A6C34878D82A}">
                    <a16:rowId xmlns:a16="http://schemas.microsoft.com/office/drawing/2014/main" val="4028304036"/>
                  </a:ext>
                </a:extLst>
              </a:tr>
            </a:tbl>
          </a:graphicData>
        </a:graphic>
      </p:graphicFrame>
      <p:sp>
        <p:nvSpPr>
          <p:cNvPr id="6" name="楕円 5">
            <a:extLst>
              <a:ext uri="{FF2B5EF4-FFF2-40B4-BE49-F238E27FC236}">
                <a16:creationId xmlns:a16="http://schemas.microsoft.com/office/drawing/2014/main" id="{EBF4EDBE-FD37-4233-9C88-129392512CBC}"/>
              </a:ext>
            </a:extLst>
          </p:cNvPr>
          <p:cNvSpPr/>
          <p:nvPr/>
        </p:nvSpPr>
        <p:spPr>
          <a:xfrm>
            <a:off x="5923108" y="4053526"/>
            <a:ext cx="1459271" cy="18453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円形 7">
            <a:extLst>
              <a:ext uri="{FF2B5EF4-FFF2-40B4-BE49-F238E27FC236}">
                <a16:creationId xmlns:a16="http://schemas.microsoft.com/office/drawing/2014/main" id="{7F17169D-DC67-45B8-9408-FFB9364CAD9F}"/>
              </a:ext>
            </a:extLst>
          </p:cNvPr>
          <p:cNvSpPr/>
          <p:nvPr/>
        </p:nvSpPr>
        <p:spPr>
          <a:xfrm>
            <a:off x="8737246" y="2884602"/>
            <a:ext cx="2908141" cy="2181588"/>
          </a:xfrm>
          <a:prstGeom prst="wedgeEllipseCallout">
            <a:avLst>
              <a:gd name="adj1" fmla="val -100244"/>
              <a:gd name="adj2" fmla="val 21512"/>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テーブル型より悪い</a:t>
            </a:r>
          </a:p>
        </p:txBody>
      </p:sp>
    </p:spTree>
    <p:extLst>
      <p:ext uri="{BB962C8B-B14F-4D97-AF65-F5344CB8AC3E}">
        <p14:creationId xmlns:p14="http://schemas.microsoft.com/office/powerpoint/2010/main" val="420699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595955"/>
            <a:ext cx="10058400" cy="4273140"/>
          </a:xfrm>
        </p:spPr>
        <p:txBody>
          <a:bodyPr>
            <a:normAutofit/>
          </a:bodyPr>
          <a:lstStyle/>
          <a:p>
            <a:pPr>
              <a:buFont typeface="Wingdings" panose="05000000000000000000" pitchFamily="2" charset="2"/>
              <a:buChar char="l"/>
            </a:pPr>
            <a:r>
              <a:rPr lang="ja-JP" altLang="en-US" sz="2800" dirty="0"/>
              <a:t> はじめに</a:t>
            </a:r>
            <a:endParaRPr lang="en-US" altLang="ja-JP" sz="2800" dirty="0"/>
          </a:p>
          <a:p>
            <a:pPr>
              <a:buFont typeface="Wingdings" panose="05000000000000000000" pitchFamily="2" charset="2"/>
              <a:buChar char="l"/>
            </a:pPr>
            <a:r>
              <a:rPr lang="ja-JP" altLang="en-US" sz="2800" dirty="0"/>
              <a:t> 麻雀について</a:t>
            </a:r>
            <a:endParaRPr lang="en-US" altLang="ja-JP" sz="2800" dirty="0"/>
          </a:p>
          <a:p>
            <a:pPr>
              <a:buFont typeface="Wingdings" panose="05000000000000000000" pitchFamily="2" charset="2"/>
              <a:buChar char="l"/>
            </a:pPr>
            <a:r>
              <a:rPr lang="ja-JP" altLang="en-US" sz="2800" dirty="0"/>
              <a:t> 強化学習について</a:t>
            </a:r>
            <a:endParaRPr lang="en-US" altLang="ja-JP" sz="2800" dirty="0"/>
          </a:p>
          <a:p>
            <a:pPr>
              <a:buFont typeface="Wingdings" panose="05000000000000000000" pitchFamily="2" charset="2"/>
              <a:buChar char="l"/>
            </a:pPr>
            <a:r>
              <a:rPr lang="ja-JP" altLang="en-US" sz="2800" dirty="0"/>
              <a:t> 用いた強化学習手法とその結果</a:t>
            </a:r>
            <a:endParaRPr lang="en-US" altLang="ja-JP" sz="2800" dirty="0"/>
          </a:p>
          <a:p>
            <a:pPr lvl="1"/>
            <a:r>
              <a:rPr lang="ja-JP" altLang="en-US" sz="2400" b="1" dirty="0"/>
              <a:t> テーブル型</a:t>
            </a:r>
            <a:endParaRPr lang="en-US" altLang="ja-JP" sz="2400" b="1" dirty="0"/>
          </a:p>
          <a:p>
            <a:pPr lvl="1"/>
            <a:r>
              <a:rPr lang="ja-JP" altLang="en-US" sz="2400" b="1" dirty="0"/>
              <a:t> 線形近似型</a:t>
            </a:r>
            <a:endParaRPr lang="en-US" altLang="ja-JP" sz="2400" b="1" dirty="0"/>
          </a:p>
          <a:p>
            <a:pPr lvl="1"/>
            <a:r>
              <a:rPr lang="en-US" altLang="ja-JP" sz="2400" b="1" dirty="0"/>
              <a:t> XGBoost</a:t>
            </a:r>
            <a:r>
              <a:rPr lang="ja-JP" altLang="en-US" sz="2400" b="1" dirty="0"/>
              <a:t>型</a:t>
            </a:r>
          </a:p>
          <a:p>
            <a:endParaRPr kumimoji="1" lang="ja-JP" altLang="en-US"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2</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9277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a:t>
            </a:r>
            <a:r>
              <a:rPr lang="ja-JP" altLang="en-US" dirty="0"/>
              <a:t>考察（テーブル型　線形近似型）</a:t>
            </a:r>
            <a:endParaRPr kumimoji="1" lang="ja-JP" altLang="en-US" dirty="0"/>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10058400" cy="4694540"/>
          </a:xfrm>
        </p:spPr>
        <p:txBody>
          <a:bodyPr>
            <a:normAutofit/>
          </a:bodyPr>
          <a:lstStyle/>
          <a:p>
            <a:pPr>
              <a:buFont typeface="Wingdings" panose="05000000000000000000" pitchFamily="2" charset="2"/>
              <a:buChar char="l"/>
            </a:pPr>
            <a:r>
              <a:rPr lang="ja-JP" altLang="en-US" sz="2800"/>
              <a:t> 「各牌残り枚数無限型」（常に等確率で牌を引けると仮定したもの）の</a:t>
            </a:r>
            <a:r>
              <a:rPr lang="ja-JP" altLang="en-US" sz="2800" dirty="0"/>
              <a:t>計算時間についての表（上の結果を出すまでの時間）</a:t>
            </a:r>
            <a:endParaRPr lang="en-US" altLang="ja-JP" sz="2800" dirty="0"/>
          </a:p>
          <a:p>
            <a:pPr>
              <a:buFont typeface="Wingdings" panose="05000000000000000000" pitchFamily="2" charset="2"/>
              <a:buChar char="l"/>
            </a:pPr>
            <a:endParaRPr lang="en-US" altLang="ja-JP" sz="2800"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20</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1" name="表 10">
            <a:extLst>
              <a:ext uri="{FF2B5EF4-FFF2-40B4-BE49-F238E27FC236}">
                <a16:creationId xmlns:a16="http://schemas.microsoft.com/office/drawing/2014/main" id="{6BCF08A2-5157-4B1E-998D-0506158A792C}"/>
              </a:ext>
            </a:extLst>
          </p:cNvPr>
          <p:cNvGraphicFramePr>
            <a:graphicFrameLocks noGrp="1"/>
          </p:cNvGraphicFramePr>
          <p:nvPr>
            <p:extLst>
              <p:ext uri="{D42A27DB-BD31-4B8C-83A1-F6EECF244321}">
                <p14:modId xmlns:p14="http://schemas.microsoft.com/office/powerpoint/2010/main" val="1426513809"/>
              </p:ext>
            </p:extLst>
          </p:nvPr>
        </p:nvGraphicFramePr>
        <p:xfrm>
          <a:off x="1241659" y="2698362"/>
          <a:ext cx="6497053" cy="3068103"/>
        </p:xfrm>
        <a:graphic>
          <a:graphicData uri="http://schemas.openxmlformats.org/drawingml/2006/table">
            <a:tbl>
              <a:tblPr firstRow="1" bandRow="1">
                <a:tableStyleId>{5C22544A-7EE6-4342-B048-85BDC9FD1C3A}</a:tableStyleId>
              </a:tblPr>
              <a:tblGrid>
                <a:gridCol w="2375974">
                  <a:extLst>
                    <a:ext uri="{9D8B030D-6E8A-4147-A177-3AD203B41FA5}">
                      <a16:colId xmlns:a16="http://schemas.microsoft.com/office/drawing/2014/main" val="3012496006"/>
                    </a:ext>
                  </a:extLst>
                </a:gridCol>
                <a:gridCol w="1973199">
                  <a:extLst>
                    <a:ext uri="{9D8B030D-6E8A-4147-A177-3AD203B41FA5}">
                      <a16:colId xmlns:a16="http://schemas.microsoft.com/office/drawing/2014/main" val="3936843125"/>
                    </a:ext>
                  </a:extLst>
                </a:gridCol>
                <a:gridCol w="2147880">
                  <a:extLst>
                    <a:ext uri="{9D8B030D-6E8A-4147-A177-3AD203B41FA5}">
                      <a16:colId xmlns:a16="http://schemas.microsoft.com/office/drawing/2014/main" val="1165853975"/>
                    </a:ext>
                  </a:extLst>
                </a:gridCol>
              </a:tblGrid>
              <a:tr h="678522">
                <a:tc>
                  <a:txBody>
                    <a:bodyPr/>
                    <a:lstStyle/>
                    <a:p>
                      <a:pPr algn="ctr"/>
                      <a:r>
                        <a:rPr kumimoji="1" lang="ja-JP" altLang="en-US" sz="2800" dirty="0"/>
                        <a:t>型</a:t>
                      </a:r>
                      <a:endParaRPr kumimoji="1" lang="en-US" altLang="ja-JP" sz="2800" dirty="0"/>
                    </a:p>
                  </a:txBody>
                  <a:tcPr/>
                </a:tc>
                <a:tc>
                  <a:txBody>
                    <a:bodyPr/>
                    <a:lstStyle/>
                    <a:p>
                      <a:pPr algn="ctr"/>
                      <a:r>
                        <a:rPr kumimoji="1" lang="ja-JP" altLang="en-US" sz="2800" dirty="0"/>
                        <a:t>テーブル型</a:t>
                      </a:r>
                    </a:p>
                  </a:txBody>
                  <a:tcPr/>
                </a:tc>
                <a:tc>
                  <a:txBody>
                    <a:bodyPr/>
                    <a:lstStyle/>
                    <a:p>
                      <a:pPr algn="ctr"/>
                      <a:r>
                        <a:rPr kumimoji="1" lang="ja-JP" altLang="en-US" sz="2800" dirty="0"/>
                        <a:t>線形近似型</a:t>
                      </a:r>
                    </a:p>
                  </a:txBody>
                  <a:tcPr/>
                </a:tc>
                <a:extLst>
                  <a:ext uri="{0D108BD9-81ED-4DB2-BD59-A6C34878D82A}">
                    <a16:rowId xmlns:a16="http://schemas.microsoft.com/office/drawing/2014/main" val="3081058180"/>
                  </a:ext>
                </a:extLst>
              </a:tr>
              <a:tr h="796527">
                <a:tc>
                  <a:txBody>
                    <a:bodyPr/>
                    <a:lstStyle/>
                    <a:p>
                      <a:pPr algn="ctr"/>
                      <a:r>
                        <a:rPr kumimoji="1" lang="en-US" altLang="ja-JP" sz="3200" dirty="0"/>
                        <a:t>4</a:t>
                      </a:r>
                      <a:r>
                        <a:rPr kumimoji="1" lang="ja-JP" altLang="en-US" sz="3200" dirty="0"/>
                        <a:t>種</a:t>
                      </a:r>
                      <a:r>
                        <a:rPr kumimoji="1" lang="en-US" altLang="ja-JP" sz="3200" dirty="0"/>
                        <a:t>3</a:t>
                      </a:r>
                      <a:r>
                        <a:rPr kumimoji="1" lang="ja-JP" altLang="en-US" sz="3200" dirty="0"/>
                        <a:t>枚麻雀</a:t>
                      </a:r>
                      <a:endParaRPr kumimoji="1" lang="en-US" altLang="ja-JP" sz="3200" dirty="0"/>
                    </a:p>
                  </a:txBody>
                  <a:tcPr/>
                </a:tc>
                <a:tc>
                  <a:txBody>
                    <a:bodyPr/>
                    <a:lstStyle/>
                    <a:p>
                      <a:pPr algn="ctr"/>
                      <a:r>
                        <a:rPr kumimoji="1" lang="en-US" altLang="ja-JP" sz="3600" dirty="0"/>
                        <a:t>382</a:t>
                      </a:r>
                      <a:r>
                        <a:rPr kumimoji="1" lang="ja-JP" altLang="en-US" sz="3600" dirty="0"/>
                        <a:t>秒</a:t>
                      </a:r>
                    </a:p>
                  </a:txBody>
                  <a:tcPr/>
                </a:tc>
                <a:tc>
                  <a:txBody>
                    <a:bodyPr/>
                    <a:lstStyle/>
                    <a:p>
                      <a:pPr algn="ctr"/>
                      <a:r>
                        <a:rPr kumimoji="1" lang="en-US" altLang="ja-JP" sz="3600" dirty="0"/>
                        <a:t>679</a:t>
                      </a:r>
                      <a:r>
                        <a:rPr kumimoji="1" lang="ja-JP" altLang="en-US" sz="3600" dirty="0"/>
                        <a:t>秒</a:t>
                      </a:r>
                    </a:p>
                  </a:txBody>
                  <a:tcPr/>
                </a:tc>
                <a:extLst>
                  <a:ext uri="{0D108BD9-81ED-4DB2-BD59-A6C34878D82A}">
                    <a16:rowId xmlns:a16="http://schemas.microsoft.com/office/drawing/2014/main" val="297132666"/>
                  </a:ext>
                </a:extLst>
              </a:tr>
              <a:tr h="796527">
                <a:tc>
                  <a:txBody>
                    <a:bodyPr/>
                    <a:lstStyle/>
                    <a:p>
                      <a:pPr algn="ctr"/>
                      <a:r>
                        <a:rPr kumimoji="1" lang="en-US" altLang="ja-JP" sz="3200" dirty="0"/>
                        <a:t>9</a:t>
                      </a:r>
                      <a:r>
                        <a:rPr kumimoji="1" lang="ja-JP" altLang="en-US" sz="3200" dirty="0"/>
                        <a:t>種</a:t>
                      </a:r>
                      <a:r>
                        <a:rPr kumimoji="1" lang="en-US" altLang="ja-JP" sz="3200" dirty="0"/>
                        <a:t>3</a:t>
                      </a:r>
                      <a:r>
                        <a:rPr kumimoji="1" lang="ja-JP" altLang="en-US" sz="3200" dirty="0"/>
                        <a:t>枚麻雀</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dirty="0"/>
                        <a:t>1828</a:t>
                      </a:r>
                      <a:r>
                        <a:rPr kumimoji="1" lang="ja-JP" altLang="en-US" sz="3600" dirty="0"/>
                        <a:t>秒</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dirty="0"/>
                        <a:t>7601</a:t>
                      </a:r>
                      <a:r>
                        <a:rPr kumimoji="1" lang="ja-JP" altLang="en-US" sz="3600" dirty="0"/>
                        <a:t>秒</a:t>
                      </a:r>
                    </a:p>
                  </a:txBody>
                  <a:tcPr/>
                </a:tc>
                <a:extLst>
                  <a:ext uri="{0D108BD9-81ED-4DB2-BD59-A6C34878D82A}">
                    <a16:rowId xmlns:a16="http://schemas.microsoft.com/office/drawing/2014/main" val="4042468049"/>
                  </a:ext>
                </a:extLst>
              </a:tr>
              <a:tr h="7965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dirty="0"/>
                        <a:t>9</a:t>
                      </a:r>
                      <a:r>
                        <a:rPr kumimoji="1" lang="ja-JP" altLang="en-US" sz="3200" dirty="0"/>
                        <a:t>種</a:t>
                      </a:r>
                      <a:r>
                        <a:rPr kumimoji="1" lang="en-US" altLang="ja-JP" sz="3200" dirty="0"/>
                        <a:t>5</a:t>
                      </a:r>
                      <a:r>
                        <a:rPr kumimoji="1" lang="ja-JP" altLang="en-US" sz="3200" dirty="0"/>
                        <a:t>枚麻雀</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dirty="0"/>
                        <a:t>10157</a:t>
                      </a:r>
                      <a:r>
                        <a:rPr kumimoji="1" lang="ja-JP" altLang="en-US" sz="3600" dirty="0"/>
                        <a:t>秒</a:t>
                      </a:r>
                      <a:endParaRPr kumimoji="1" lang="en-US" altLang="ja-JP" sz="3600" dirty="0"/>
                    </a:p>
                  </a:txBody>
                  <a:tcPr/>
                </a:tc>
                <a:tc>
                  <a:txBody>
                    <a:bodyPr/>
                    <a:lstStyle/>
                    <a:p>
                      <a:pPr algn="ctr"/>
                      <a:r>
                        <a:rPr kumimoji="1" lang="en-US" altLang="ja-JP" sz="3600" dirty="0"/>
                        <a:t>82010</a:t>
                      </a:r>
                      <a:r>
                        <a:rPr kumimoji="1" lang="ja-JP" altLang="en-US" sz="3600" dirty="0"/>
                        <a:t>秒</a:t>
                      </a:r>
                      <a:endParaRPr kumimoji="1" lang="en-US" altLang="ja-JP" sz="3600" dirty="0"/>
                    </a:p>
                  </a:txBody>
                  <a:tcPr/>
                </a:tc>
                <a:extLst>
                  <a:ext uri="{0D108BD9-81ED-4DB2-BD59-A6C34878D82A}">
                    <a16:rowId xmlns:a16="http://schemas.microsoft.com/office/drawing/2014/main" val="4028304036"/>
                  </a:ext>
                </a:extLst>
              </a:tr>
            </a:tbl>
          </a:graphicData>
        </a:graphic>
      </p:graphicFrame>
      <p:sp>
        <p:nvSpPr>
          <p:cNvPr id="6" name="楕円 5">
            <a:extLst>
              <a:ext uri="{FF2B5EF4-FFF2-40B4-BE49-F238E27FC236}">
                <a16:creationId xmlns:a16="http://schemas.microsoft.com/office/drawing/2014/main" id="{EBF4EDBE-FD37-4233-9C88-129392512CBC}"/>
              </a:ext>
            </a:extLst>
          </p:cNvPr>
          <p:cNvSpPr/>
          <p:nvPr/>
        </p:nvSpPr>
        <p:spPr>
          <a:xfrm>
            <a:off x="5552388" y="3242821"/>
            <a:ext cx="2186324" cy="27243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円形 7">
            <a:extLst>
              <a:ext uri="{FF2B5EF4-FFF2-40B4-BE49-F238E27FC236}">
                <a16:creationId xmlns:a16="http://schemas.microsoft.com/office/drawing/2014/main" id="{7F17169D-DC67-45B8-9408-FFB9364CAD9F}"/>
              </a:ext>
            </a:extLst>
          </p:cNvPr>
          <p:cNvSpPr/>
          <p:nvPr/>
        </p:nvSpPr>
        <p:spPr>
          <a:xfrm>
            <a:off x="8737246" y="2884602"/>
            <a:ext cx="2908141" cy="2181588"/>
          </a:xfrm>
          <a:prstGeom prst="wedgeEllipseCallout">
            <a:avLst>
              <a:gd name="adj1" fmla="val -84036"/>
              <a:gd name="adj2" fmla="val 15030"/>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テーブル型より悪い</a:t>
            </a:r>
          </a:p>
        </p:txBody>
      </p:sp>
    </p:spTree>
    <p:extLst>
      <p:ext uri="{BB962C8B-B14F-4D97-AF65-F5344CB8AC3E}">
        <p14:creationId xmlns:p14="http://schemas.microsoft.com/office/powerpoint/2010/main" val="170775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a:t>
            </a:r>
            <a:r>
              <a:rPr lang="ja-JP" altLang="en-US" dirty="0"/>
              <a:t>考察（テーブル型　線形近似型）</a:t>
            </a:r>
            <a:endParaRPr kumimoji="1" lang="ja-JP" altLang="en-US" dirty="0"/>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517347"/>
            <a:ext cx="9997439" cy="1508948"/>
          </a:xfrm>
        </p:spPr>
        <p:txBody>
          <a:bodyPr>
            <a:normAutofit/>
          </a:bodyPr>
          <a:lstStyle/>
          <a:p>
            <a:pPr>
              <a:buFont typeface="Wingdings" pitchFamily="2" charset="2"/>
              <a:buChar char="l"/>
            </a:pPr>
            <a:r>
              <a:rPr lang="en-US" altLang="ja-JP" sz="3200" dirty="0"/>
              <a:t> </a:t>
            </a:r>
            <a:r>
              <a:rPr lang="ja-JP" altLang="en-US" sz="3200"/>
              <a:t>つまり</a:t>
            </a:r>
            <a:r>
              <a:rPr lang="ja-JP" altLang="en-US" sz="3200" dirty="0"/>
              <a:t>、線形近似型は</a:t>
            </a:r>
            <a:r>
              <a:rPr lang="ja-JP" altLang="en-US" sz="3200" b="1" dirty="0">
                <a:solidFill>
                  <a:schemeClr val="tx1"/>
                </a:solidFill>
              </a:rPr>
              <a:t>あがりまでの平均手数</a:t>
            </a:r>
            <a:r>
              <a:rPr lang="ja-JP" altLang="en-US" sz="3200" dirty="0"/>
              <a:t>において</a:t>
            </a:r>
            <a:r>
              <a:rPr lang="ja-JP" altLang="en-US" sz="3200"/>
              <a:t>も、</a:t>
            </a:r>
            <a:r>
              <a:rPr lang="ja-JP" altLang="en-US" sz="3200" b="1">
                <a:solidFill>
                  <a:schemeClr val="tx1"/>
                </a:solidFill>
              </a:rPr>
              <a:t>状態価値関数値の収束の速さ</a:t>
            </a:r>
            <a:r>
              <a:rPr lang="ja-JP" altLang="en-US" sz="3200"/>
              <a:t>に</a:t>
            </a:r>
            <a:r>
              <a:rPr lang="ja-JP" altLang="en-US" sz="3200" dirty="0"/>
              <a:t>おいても</a:t>
            </a:r>
            <a:r>
              <a:rPr lang="ja-JP" altLang="en-US" sz="3200"/>
              <a:t>テーブル型に</a:t>
            </a:r>
            <a:r>
              <a:rPr lang="en-US" altLang="ja-JP" sz="3200" dirty="0"/>
              <a:t>  </a:t>
            </a:r>
            <a:r>
              <a:rPr lang="ja-JP" altLang="en-US" sz="3200" b="1" u="sng">
                <a:solidFill>
                  <a:schemeClr val="tx1"/>
                </a:solidFill>
              </a:rPr>
              <a:t>負けている</a:t>
            </a:r>
            <a:endParaRPr lang="en-US" altLang="ja-JP" sz="3200" b="1" u="sng" dirty="0">
              <a:solidFill>
                <a:schemeClr val="tx1"/>
              </a:solidFill>
            </a:endParaRPr>
          </a:p>
          <a:p>
            <a:pPr marL="0" indent="0">
              <a:buNone/>
            </a:pPr>
            <a:endParaRPr lang="en-US" altLang="ja-JP" sz="2800" b="1" u="sng" dirty="0">
              <a:solidFill>
                <a:schemeClr val="tx1"/>
              </a:solidFill>
            </a:endParaRPr>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21</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41420"/>
            <a:ext cx="10115203" cy="0"/>
          </a:xfrm>
          <a:prstGeom prst="line">
            <a:avLst/>
          </a:prstGeom>
        </p:spPr>
        <p:style>
          <a:lnRef idx="1">
            <a:schemeClr val="dk1"/>
          </a:lnRef>
          <a:fillRef idx="0">
            <a:schemeClr val="dk1"/>
          </a:fillRef>
          <a:effectRef idx="0">
            <a:schemeClr val="dk1"/>
          </a:effectRef>
          <a:fontRef idx="minor">
            <a:schemeClr val="tx1"/>
          </a:fontRef>
        </p:style>
      </p:cxnSp>
      <p:sp>
        <p:nvSpPr>
          <p:cNvPr id="11" name="コンテンツ プレースホルダー 2">
            <a:extLst>
              <a:ext uri="{FF2B5EF4-FFF2-40B4-BE49-F238E27FC236}">
                <a16:creationId xmlns:a16="http://schemas.microsoft.com/office/drawing/2014/main" id="{07809BAD-7D45-4B22-8E3D-3C6165A85C8A}"/>
              </a:ext>
            </a:extLst>
          </p:cNvPr>
          <p:cNvSpPr txBox="1">
            <a:spLocks/>
          </p:cNvSpPr>
          <p:nvPr/>
        </p:nvSpPr>
        <p:spPr>
          <a:xfrm>
            <a:off x="1097280" y="3068135"/>
            <a:ext cx="10346860" cy="196180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Wingdings" pitchFamily="2" charset="2"/>
              <a:buChar char="l"/>
            </a:pPr>
            <a:r>
              <a:rPr lang="en-US" altLang="ja-JP" sz="3200" dirty="0"/>
              <a:t> </a:t>
            </a:r>
            <a:r>
              <a:rPr lang="ja-JP" altLang="en-US" sz="3200"/>
              <a:t>線形関数近似では、特徴量同士が影響を与えあうような　状況をうまく表現できないからだと考えられる</a:t>
            </a:r>
            <a:endParaRPr lang="en-US" altLang="ja-JP" sz="3200" dirty="0"/>
          </a:p>
          <a:p>
            <a:pPr marL="0" indent="0">
              <a:buNone/>
            </a:pPr>
            <a:r>
              <a:rPr lang="ja-JP" altLang="en-US" sz="3200"/>
              <a:t>（</a:t>
            </a:r>
            <a:r>
              <a:rPr lang="en-US" altLang="ja-JP" sz="3200" dirty="0"/>
              <a:t>1</a:t>
            </a:r>
            <a:r>
              <a:rPr lang="ja-JP" altLang="en-US" sz="3200"/>
              <a:t>の対子があるときの「</a:t>
            </a:r>
            <a:r>
              <a:rPr lang="en-US" altLang="ja-JP" sz="3200" dirty="0"/>
              <a:t>8</a:t>
            </a:r>
            <a:r>
              <a:rPr lang="ja-JP" altLang="en-US" sz="3200"/>
              <a:t>の対子がある価値」は、何も対子がない時の「</a:t>
            </a:r>
            <a:r>
              <a:rPr lang="en-US" altLang="ja-JP" sz="3200" dirty="0"/>
              <a:t>8</a:t>
            </a:r>
            <a:r>
              <a:rPr lang="ja-JP" altLang="en-US" sz="3200"/>
              <a:t>の対子がある価値」とは異なる！）</a:t>
            </a:r>
            <a:endParaRPr lang="en-US" altLang="ja-JP" sz="3200" dirty="0"/>
          </a:p>
        </p:txBody>
      </p:sp>
      <p:pic>
        <p:nvPicPr>
          <p:cNvPr id="9" name="図 8">
            <a:extLst>
              <a:ext uri="{FF2B5EF4-FFF2-40B4-BE49-F238E27FC236}">
                <a16:creationId xmlns:a16="http://schemas.microsoft.com/office/drawing/2014/main" id="{9388CA68-915A-EF42-8894-AC64F73CB6C5}"/>
              </a:ext>
            </a:extLst>
          </p:cNvPr>
          <p:cNvPicPr>
            <a:picLocks noChangeAspect="1"/>
          </p:cNvPicPr>
          <p:nvPr/>
        </p:nvPicPr>
        <p:blipFill>
          <a:blip r:embed="rId2"/>
          <a:stretch>
            <a:fillRect/>
          </a:stretch>
        </p:blipFill>
        <p:spPr>
          <a:xfrm>
            <a:off x="3807282" y="5076578"/>
            <a:ext cx="581008" cy="880883"/>
          </a:xfrm>
          <a:prstGeom prst="rect">
            <a:avLst/>
          </a:prstGeom>
        </p:spPr>
      </p:pic>
      <p:pic>
        <p:nvPicPr>
          <p:cNvPr id="10" name="図 9">
            <a:extLst>
              <a:ext uri="{FF2B5EF4-FFF2-40B4-BE49-F238E27FC236}">
                <a16:creationId xmlns:a16="http://schemas.microsoft.com/office/drawing/2014/main" id="{E2BFE085-A693-5645-B58E-866306693194}"/>
              </a:ext>
            </a:extLst>
          </p:cNvPr>
          <p:cNvPicPr>
            <a:picLocks noChangeAspect="1"/>
          </p:cNvPicPr>
          <p:nvPr/>
        </p:nvPicPr>
        <p:blipFill>
          <a:blip r:embed="rId2"/>
          <a:stretch>
            <a:fillRect/>
          </a:stretch>
        </p:blipFill>
        <p:spPr>
          <a:xfrm>
            <a:off x="4386883" y="5074178"/>
            <a:ext cx="581008" cy="880883"/>
          </a:xfrm>
          <a:prstGeom prst="rect">
            <a:avLst/>
          </a:prstGeom>
        </p:spPr>
      </p:pic>
      <p:pic>
        <p:nvPicPr>
          <p:cNvPr id="12" name="図 11">
            <a:extLst>
              <a:ext uri="{FF2B5EF4-FFF2-40B4-BE49-F238E27FC236}">
                <a16:creationId xmlns:a16="http://schemas.microsoft.com/office/drawing/2014/main" id="{726BC8FE-9CD9-B64A-9BAD-4AC7E7DAEB9D}"/>
              </a:ext>
            </a:extLst>
          </p:cNvPr>
          <p:cNvPicPr>
            <a:picLocks noChangeAspect="1"/>
          </p:cNvPicPr>
          <p:nvPr/>
        </p:nvPicPr>
        <p:blipFill>
          <a:blip r:embed="rId3"/>
          <a:stretch>
            <a:fillRect/>
          </a:stretch>
        </p:blipFill>
        <p:spPr>
          <a:xfrm>
            <a:off x="2068473" y="5078979"/>
            <a:ext cx="581008" cy="880883"/>
          </a:xfrm>
          <a:prstGeom prst="rect">
            <a:avLst/>
          </a:prstGeom>
        </p:spPr>
      </p:pic>
      <p:pic>
        <p:nvPicPr>
          <p:cNvPr id="15" name="図 14">
            <a:extLst>
              <a:ext uri="{FF2B5EF4-FFF2-40B4-BE49-F238E27FC236}">
                <a16:creationId xmlns:a16="http://schemas.microsoft.com/office/drawing/2014/main" id="{09381DA5-EAEA-8240-A6A5-8BAEBB6837A2}"/>
              </a:ext>
            </a:extLst>
          </p:cNvPr>
          <p:cNvPicPr>
            <a:picLocks noChangeAspect="1"/>
          </p:cNvPicPr>
          <p:nvPr/>
        </p:nvPicPr>
        <p:blipFill>
          <a:blip r:embed="rId3"/>
          <a:stretch>
            <a:fillRect/>
          </a:stretch>
        </p:blipFill>
        <p:spPr>
          <a:xfrm>
            <a:off x="2648076" y="5069378"/>
            <a:ext cx="581008" cy="880883"/>
          </a:xfrm>
          <a:prstGeom prst="rect">
            <a:avLst/>
          </a:prstGeom>
        </p:spPr>
      </p:pic>
      <p:pic>
        <p:nvPicPr>
          <p:cNvPr id="16" name="図 15">
            <a:extLst>
              <a:ext uri="{FF2B5EF4-FFF2-40B4-BE49-F238E27FC236}">
                <a16:creationId xmlns:a16="http://schemas.microsoft.com/office/drawing/2014/main" id="{5FC15CEA-424A-5449-8DB6-B1D27CB746FD}"/>
              </a:ext>
            </a:extLst>
          </p:cNvPr>
          <p:cNvPicPr>
            <a:picLocks noChangeAspect="1"/>
          </p:cNvPicPr>
          <p:nvPr/>
        </p:nvPicPr>
        <p:blipFill>
          <a:blip r:embed="rId4"/>
          <a:stretch>
            <a:fillRect/>
          </a:stretch>
        </p:blipFill>
        <p:spPr>
          <a:xfrm>
            <a:off x="3227679" y="5071778"/>
            <a:ext cx="581008" cy="880883"/>
          </a:xfrm>
          <a:prstGeom prst="rect">
            <a:avLst/>
          </a:prstGeom>
        </p:spPr>
      </p:pic>
      <p:pic>
        <p:nvPicPr>
          <p:cNvPr id="17" name="図 16">
            <a:extLst>
              <a:ext uri="{FF2B5EF4-FFF2-40B4-BE49-F238E27FC236}">
                <a16:creationId xmlns:a16="http://schemas.microsoft.com/office/drawing/2014/main" id="{8B43397F-B7A6-F847-9E78-2E45B83987DB}"/>
              </a:ext>
            </a:extLst>
          </p:cNvPr>
          <p:cNvPicPr>
            <a:picLocks noChangeAspect="1"/>
          </p:cNvPicPr>
          <p:nvPr/>
        </p:nvPicPr>
        <p:blipFill>
          <a:blip r:embed="rId2"/>
          <a:stretch>
            <a:fillRect/>
          </a:stretch>
        </p:blipFill>
        <p:spPr>
          <a:xfrm>
            <a:off x="8383312" y="5076578"/>
            <a:ext cx="581008" cy="880883"/>
          </a:xfrm>
          <a:prstGeom prst="rect">
            <a:avLst/>
          </a:prstGeom>
        </p:spPr>
      </p:pic>
      <p:pic>
        <p:nvPicPr>
          <p:cNvPr id="18" name="図 17">
            <a:extLst>
              <a:ext uri="{FF2B5EF4-FFF2-40B4-BE49-F238E27FC236}">
                <a16:creationId xmlns:a16="http://schemas.microsoft.com/office/drawing/2014/main" id="{E724D855-6771-3941-B2A8-79514D358E0F}"/>
              </a:ext>
            </a:extLst>
          </p:cNvPr>
          <p:cNvPicPr>
            <a:picLocks noChangeAspect="1"/>
          </p:cNvPicPr>
          <p:nvPr/>
        </p:nvPicPr>
        <p:blipFill>
          <a:blip r:embed="rId2"/>
          <a:stretch>
            <a:fillRect/>
          </a:stretch>
        </p:blipFill>
        <p:spPr>
          <a:xfrm>
            <a:off x="8962916" y="5076578"/>
            <a:ext cx="581008" cy="880883"/>
          </a:xfrm>
          <a:prstGeom prst="rect">
            <a:avLst/>
          </a:prstGeom>
        </p:spPr>
      </p:pic>
      <p:pic>
        <p:nvPicPr>
          <p:cNvPr id="19" name="図 18">
            <a:extLst>
              <a:ext uri="{FF2B5EF4-FFF2-40B4-BE49-F238E27FC236}">
                <a16:creationId xmlns:a16="http://schemas.microsoft.com/office/drawing/2014/main" id="{3E3A22EA-C1C1-8C47-A322-F779DB245F85}"/>
              </a:ext>
            </a:extLst>
          </p:cNvPr>
          <p:cNvPicPr>
            <a:picLocks noChangeAspect="1"/>
          </p:cNvPicPr>
          <p:nvPr/>
        </p:nvPicPr>
        <p:blipFill>
          <a:blip r:embed="rId3"/>
          <a:stretch>
            <a:fillRect/>
          </a:stretch>
        </p:blipFill>
        <p:spPr>
          <a:xfrm>
            <a:off x="6644506" y="5076578"/>
            <a:ext cx="581008" cy="880883"/>
          </a:xfrm>
          <a:prstGeom prst="rect">
            <a:avLst/>
          </a:prstGeom>
        </p:spPr>
      </p:pic>
      <p:pic>
        <p:nvPicPr>
          <p:cNvPr id="20" name="図 19">
            <a:extLst>
              <a:ext uri="{FF2B5EF4-FFF2-40B4-BE49-F238E27FC236}">
                <a16:creationId xmlns:a16="http://schemas.microsoft.com/office/drawing/2014/main" id="{8BBA647D-3DEE-F840-BE38-6FB96D60B703}"/>
              </a:ext>
            </a:extLst>
          </p:cNvPr>
          <p:cNvPicPr>
            <a:picLocks noChangeAspect="1"/>
          </p:cNvPicPr>
          <p:nvPr/>
        </p:nvPicPr>
        <p:blipFill>
          <a:blip r:embed="rId5"/>
          <a:stretch>
            <a:fillRect/>
          </a:stretch>
        </p:blipFill>
        <p:spPr>
          <a:xfrm>
            <a:off x="7224108" y="5076578"/>
            <a:ext cx="581008" cy="880883"/>
          </a:xfrm>
          <a:prstGeom prst="rect">
            <a:avLst/>
          </a:prstGeom>
        </p:spPr>
      </p:pic>
      <p:pic>
        <p:nvPicPr>
          <p:cNvPr id="22" name="図 21">
            <a:extLst>
              <a:ext uri="{FF2B5EF4-FFF2-40B4-BE49-F238E27FC236}">
                <a16:creationId xmlns:a16="http://schemas.microsoft.com/office/drawing/2014/main" id="{40F6BBB6-AB83-464D-A2B5-354CEF59388F}"/>
              </a:ext>
            </a:extLst>
          </p:cNvPr>
          <p:cNvPicPr>
            <a:picLocks noChangeAspect="1"/>
          </p:cNvPicPr>
          <p:nvPr/>
        </p:nvPicPr>
        <p:blipFill>
          <a:blip r:embed="rId6"/>
          <a:stretch>
            <a:fillRect/>
          </a:stretch>
        </p:blipFill>
        <p:spPr>
          <a:xfrm>
            <a:off x="7803710" y="5076578"/>
            <a:ext cx="581008" cy="880883"/>
          </a:xfrm>
          <a:prstGeom prst="rect">
            <a:avLst/>
          </a:prstGeom>
        </p:spPr>
      </p:pic>
    </p:spTree>
    <p:extLst>
      <p:ext uri="{BB962C8B-B14F-4D97-AF65-F5344CB8AC3E}">
        <p14:creationId xmlns:p14="http://schemas.microsoft.com/office/powerpoint/2010/main" val="174715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a:t>
            </a:r>
            <a:r>
              <a:rPr lang="ja-JP" altLang="en-US" dirty="0"/>
              <a:t>考察（テーブル型　線形近似型）</a:t>
            </a:r>
            <a:endParaRPr kumimoji="1" lang="ja-JP" altLang="en-US"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22</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41420"/>
            <a:ext cx="10115203" cy="0"/>
          </a:xfrm>
          <a:prstGeom prst="line">
            <a:avLst/>
          </a:prstGeom>
        </p:spPr>
        <p:style>
          <a:lnRef idx="1">
            <a:schemeClr val="dk1"/>
          </a:lnRef>
          <a:fillRef idx="0">
            <a:schemeClr val="dk1"/>
          </a:fillRef>
          <a:effectRef idx="0">
            <a:schemeClr val="dk1"/>
          </a:effectRef>
          <a:fontRef idx="minor">
            <a:schemeClr val="tx1"/>
          </a:fontRef>
        </p:style>
      </p:cxnSp>
      <p:sp>
        <p:nvSpPr>
          <p:cNvPr id="12" name="コンテンツ プレースホルダー 2">
            <a:extLst>
              <a:ext uri="{FF2B5EF4-FFF2-40B4-BE49-F238E27FC236}">
                <a16:creationId xmlns:a16="http://schemas.microsoft.com/office/drawing/2014/main" id="{E37DF9B1-2036-3E44-9558-810458291BE1}"/>
              </a:ext>
            </a:extLst>
          </p:cNvPr>
          <p:cNvSpPr txBox="1">
            <a:spLocks/>
          </p:cNvSpPr>
          <p:nvPr/>
        </p:nvSpPr>
        <p:spPr>
          <a:xfrm>
            <a:off x="1097280" y="1611983"/>
            <a:ext cx="10635441" cy="452280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Wingdings" pitchFamily="2" charset="2"/>
              <a:buChar char="l"/>
            </a:pPr>
            <a:r>
              <a:rPr lang="en-US" altLang="ja-JP" sz="3200" dirty="0"/>
              <a:t> </a:t>
            </a:r>
            <a:r>
              <a:rPr lang="ja-JP" altLang="en-US" sz="3200"/>
              <a:t>線形関数近似ではなく、特徴量同士の関係を考慮に入れた関数近似を行いたい！</a:t>
            </a:r>
            <a:endParaRPr lang="en-US" altLang="ja-JP" sz="3200" dirty="0"/>
          </a:p>
          <a:p>
            <a:pPr>
              <a:buFont typeface="Wingdings" pitchFamily="2" charset="2"/>
              <a:buChar char="l"/>
            </a:pPr>
            <a:endParaRPr lang="en-US" altLang="ja-JP" sz="3200" dirty="0"/>
          </a:p>
          <a:p>
            <a:pPr>
              <a:buFont typeface="Wingdings" pitchFamily="2" charset="2"/>
              <a:buChar char="l"/>
            </a:pPr>
            <a:r>
              <a:rPr lang="en-US" altLang="ja-JP" sz="3200" dirty="0"/>
              <a:t> </a:t>
            </a:r>
            <a:r>
              <a:rPr lang="ja-JP" altLang="en-US" sz="3200"/>
              <a:t>ここで目をつけたのが</a:t>
            </a:r>
            <a:r>
              <a:rPr lang="en-US" altLang="ja-JP" sz="3200" dirty="0" err="1"/>
              <a:t>XGBoost</a:t>
            </a:r>
            <a:endParaRPr lang="en-US" altLang="ja-JP" sz="3200" dirty="0"/>
          </a:p>
          <a:p>
            <a:pPr lvl="1">
              <a:buFont typeface="Arial" panose="020B0604020202020204" pitchFamily="34" charset="0"/>
              <a:buChar char="•"/>
            </a:pPr>
            <a:r>
              <a:rPr lang="en-US" altLang="ja-JP" sz="3000" dirty="0"/>
              <a:t> Kaggle</a:t>
            </a:r>
            <a:r>
              <a:rPr lang="ja-JP" altLang="en-US" sz="3000"/>
              <a:t>などのデータ解析の場でよく用いられる手法</a:t>
            </a:r>
            <a:endParaRPr lang="en-US" altLang="ja-JP" sz="3000" dirty="0"/>
          </a:p>
          <a:p>
            <a:pPr lvl="1">
              <a:buFont typeface="Arial" panose="020B0604020202020204" pitchFamily="34" charset="0"/>
              <a:buChar char="•"/>
            </a:pPr>
            <a:r>
              <a:rPr lang="en-US" altLang="ja-JP" sz="3000" dirty="0"/>
              <a:t> </a:t>
            </a:r>
            <a:r>
              <a:rPr lang="ja-JP" altLang="en-US" sz="3000"/>
              <a:t>勾配ブースティングと決定木を組み合わせている</a:t>
            </a:r>
            <a:endParaRPr lang="en-US" altLang="ja-JP" sz="3000" dirty="0"/>
          </a:p>
          <a:p>
            <a:pPr lvl="1">
              <a:buFont typeface="Arial" panose="020B0604020202020204" pitchFamily="34" charset="0"/>
              <a:buChar char="•"/>
            </a:pPr>
            <a:r>
              <a:rPr lang="en-US" altLang="ja-JP" sz="3000" dirty="0"/>
              <a:t> </a:t>
            </a:r>
            <a:r>
              <a:rPr lang="ja-JP" altLang="en-US" sz="3000"/>
              <a:t>場合分けに強い</a:t>
            </a:r>
            <a:endParaRPr lang="en-US" altLang="ja-JP" sz="3000" dirty="0"/>
          </a:p>
        </p:txBody>
      </p:sp>
    </p:spTree>
    <p:extLst>
      <p:ext uri="{BB962C8B-B14F-4D97-AF65-F5344CB8AC3E}">
        <p14:creationId xmlns:p14="http://schemas.microsoft.com/office/powerpoint/2010/main" val="76108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lang="ja-JP" altLang="en-US" dirty="0"/>
              <a:t>用いた強化学習手法（</a:t>
            </a:r>
            <a:r>
              <a:rPr lang="en-US" altLang="ja-JP" dirty="0"/>
              <a:t>XGBoost</a:t>
            </a:r>
            <a:r>
              <a:rPr lang="ja-JP" altLang="en-US" dirty="0"/>
              <a:t>型）</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8"/>
                <a:ext cx="10058400" cy="4843033"/>
              </a:xfrm>
            </p:spPr>
            <p:txBody>
              <a:bodyPr>
                <a:normAutofit lnSpcReduction="10000"/>
              </a:bodyPr>
              <a:lstStyle/>
              <a:p>
                <a:pPr>
                  <a:buFont typeface="Wingdings" panose="05000000000000000000" pitchFamily="2" charset="2"/>
                  <a:buChar char="l"/>
                </a:pPr>
                <a:r>
                  <a:rPr lang="ja-JP" altLang="en-US" sz="2800" dirty="0"/>
                  <a:t> 価値関数を近似する方法として</a:t>
                </a:r>
                <a:r>
                  <a:rPr lang="en-US" altLang="ja-JP" sz="2800" dirty="0"/>
                  <a:t>XGBoost</a:t>
                </a:r>
                <a:r>
                  <a:rPr lang="ja-JP" altLang="en-US" sz="2800" dirty="0"/>
                  <a:t>を用いる方法も行った。　これを「</a:t>
                </a:r>
                <a:r>
                  <a:rPr lang="en-US" altLang="ja-JP" sz="3600" b="1" u="sng" dirty="0"/>
                  <a:t>XGBoost</a:t>
                </a:r>
                <a:r>
                  <a:rPr lang="ja-JP" altLang="en-US" sz="3600" b="1" u="sng" dirty="0"/>
                  <a:t>型</a:t>
                </a:r>
                <a:r>
                  <a:rPr lang="ja-JP" altLang="en-US" sz="2800" dirty="0"/>
                  <a:t>」とする。</a:t>
                </a:r>
                <a:endParaRPr lang="en-US" altLang="ja-JP" sz="2800" dirty="0"/>
              </a:p>
              <a:p>
                <a:endParaRPr lang="en-US" altLang="ja-JP" sz="2800" dirty="0"/>
              </a:p>
              <a:p>
                <a:pPr>
                  <a:buFont typeface="Wingdings" panose="05000000000000000000" pitchFamily="2" charset="2"/>
                  <a:buChar char="l"/>
                </a:pPr>
                <a:r>
                  <a:rPr lang="ja-JP" altLang="en-US" sz="2800" dirty="0"/>
                  <a:t> 提案アルゴリズムの概略（①から③を繰り返す）</a:t>
                </a:r>
                <a:endParaRPr lang="en-US" altLang="ja-JP" sz="2800" dirty="0"/>
              </a:p>
              <a:p>
                <a:r>
                  <a:rPr lang="ja-JP" altLang="en-US" sz="2800" dirty="0"/>
                  <a:t>①</a:t>
                </a:r>
                <a:r>
                  <a:rPr lang="en-US" altLang="ja-JP" sz="2800" dirty="0"/>
                  <a:t> </a:t>
                </a:r>
                <a:r>
                  <a:rPr lang="ja-JP" altLang="en-US" sz="2800" dirty="0"/>
                  <a:t>状態、行動、報酬の</a:t>
                </a:r>
                <a:r>
                  <a:rPr lang="ja-JP" altLang="en-US" sz="2800"/>
                  <a:t>系列をたくさん作る</a:t>
                </a:r>
                <a:endParaRPr lang="en-US" altLang="ja-JP" sz="2800" dirty="0"/>
              </a:p>
              <a:p>
                <a:r>
                  <a:rPr lang="ja-JP" altLang="en-US" sz="2600" dirty="0">
                    <a:ea typeface="Cambria Math" panose="02040503050406030204" pitchFamily="18" charset="0"/>
                  </a:rPr>
                  <a:t>　　　</a:t>
                </a:r>
                <a14:m>
                  <m:oMath xmlns:m="http://schemas.openxmlformats.org/officeDocument/2006/math">
                    <m:sSub>
                      <m:sSubPr>
                        <m:ctrlPr>
                          <a:rPr lang="en-US" altLang="ja-JP" sz="2600" i="1" dirty="0">
                            <a:latin typeface="Cambria Math" panose="02040503050406030204" pitchFamily="18" charset="0"/>
                            <a:ea typeface="Cambria Math" panose="02040503050406030204" pitchFamily="18" charset="0"/>
                          </a:rPr>
                        </m:ctrlPr>
                      </m:sSubPr>
                      <m:e>
                        <m:r>
                          <a:rPr lang="en-US" altLang="ja-JP" sz="2600" i="1" dirty="0">
                            <a:latin typeface="Cambria Math" panose="02040503050406030204" pitchFamily="18" charset="0"/>
                            <a:ea typeface="Cambria Math" panose="02040503050406030204" pitchFamily="18" charset="0"/>
                          </a:rPr>
                          <m:t>𝑆</m:t>
                        </m:r>
                      </m:e>
                      <m:sub>
                        <m:r>
                          <a:rPr lang="en-US" altLang="ja-JP" sz="2600" b="0" i="1" dirty="0" smtClean="0">
                            <a:latin typeface="Cambria Math" panose="02040503050406030204" pitchFamily="18" charset="0"/>
                            <a:ea typeface="Cambria Math" panose="02040503050406030204" pitchFamily="18" charset="0"/>
                          </a:rPr>
                          <m:t>0</m:t>
                        </m:r>
                      </m:sub>
                    </m:sSub>
                    <m:r>
                      <a:rPr lang="en-US" altLang="ja-JP" sz="2600" i="1" dirty="0">
                        <a:latin typeface="Cambria Math" panose="02040503050406030204" pitchFamily="18" charset="0"/>
                        <a:ea typeface="Cambria Math" panose="02040503050406030204" pitchFamily="18" charset="0"/>
                      </a:rPr>
                      <m:t>,</m:t>
                    </m:r>
                    <m:sSub>
                      <m:sSubPr>
                        <m:ctrlPr>
                          <a:rPr lang="en-US" altLang="ja-JP" sz="2600" i="1" dirty="0">
                            <a:latin typeface="Cambria Math" panose="02040503050406030204" pitchFamily="18" charset="0"/>
                            <a:ea typeface="Cambria Math" panose="02040503050406030204" pitchFamily="18" charset="0"/>
                          </a:rPr>
                        </m:ctrlPr>
                      </m:sSubPr>
                      <m:e>
                        <m:r>
                          <a:rPr lang="en-US" altLang="ja-JP" sz="2600" i="1" dirty="0">
                            <a:latin typeface="Cambria Math" panose="02040503050406030204" pitchFamily="18" charset="0"/>
                            <a:ea typeface="Cambria Math" panose="02040503050406030204" pitchFamily="18" charset="0"/>
                          </a:rPr>
                          <m:t>𝐴</m:t>
                        </m:r>
                      </m:e>
                      <m:sub>
                        <m:r>
                          <a:rPr lang="en-US" altLang="ja-JP" sz="2600" b="0" i="1" dirty="0" smtClean="0">
                            <a:latin typeface="Cambria Math" panose="02040503050406030204" pitchFamily="18" charset="0"/>
                            <a:ea typeface="Cambria Math" panose="02040503050406030204" pitchFamily="18" charset="0"/>
                          </a:rPr>
                          <m:t>0</m:t>
                        </m:r>
                      </m:sub>
                    </m:sSub>
                    <m:r>
                      <a:rPr lang="en-US" altLang="ja-JP" sz="2600" i="1" dirty="0">
                        <a:latin typeface="Cambria Math" panose="02040503050406030204" pitchFamily="18" charset="0"/>
                        <a:ea typeface="Cambria Math" panose="02040503050406030204" pitchFamily="18" charset="0"/>
                      </a:rPr>
                      <m:t>,</m:t>
                    </m:r>
                    <m:sSub>
                      <m:sSubPr>
                        <m:ctrlPr>
                          <a:rPr lang="en-US" altLang="ja-JP" sz="2600" i="1" dirty="0">
                            <a:latin typeface="Cambria Math" panose="02040503050406030204" pitchFamily="18" charset="0"/>
                            <a:ea typeface="Cambria Math" panose="02040503050406030204" pitchFamily="18" charset="0"/>
                          </a:rPr>
                        </m:ctrlPr>
                      </m:sSubPr>
                      <m:e>
                        <m:r>
                          <a:rPr lang="en-US" altLang="ja-JP" sz="2600" b="0" i="1" dirty="0" smtClean="0">
                            <a:latin typeface="Cambria Math" panose="02040503050406030204" pitchFamily="18" charset="0"/>
                            <a:ea typeface="Cambria Math" panose="02040503050406030204" pitchFamily="18" charset="0"/>
                          </a:rPr>
                          <m:t>𝑅</m:t>
                        </m:r>
                      </m:e>
                      <m:sub>
                        <m:r>
                          <a:rPr lang="en-US" altLang="ja-JP" sz="2600" b="0" i="1" dirty="0" smtClean="0">
                            <a:latin typeface="Cambria Math" panose="02040503050406030204" pitchFamily="18" charset="0"/>
                            <a:ea typeface="Cambria Math" panose="02040503050406030204" pitchFamily="18" charset="0"/>
                          </a:rPr>
                          <m:t>0</m:t>
                        </m:r>
                      </m:sub>
                    </m:sSub>
                    <m:r>
                      <a:rPr lang="en-US" altLang="ja-JP" sz="2600" b="0" i="0" dirty="0" smtClean="0">
                        <a:latin typeface="Cambria Math" panose="02040503050406030204" pitchFamily="18" charset="0"/>
                        <a:ea typeface="Cambria Math" panose="02040503050406030204" pitchFamily="18" charset="0"/>
                      </a:rPr>
                      <m:t>,</m:t>
                    </m:r>
                    <m:sSub>
                      <m:sSubPr>
                        <m:ctrlPr>
                          <a:rPr lang="en-US" altLang="ja-JP" sz="2600" i="1" dirty="0">
                            <a:latin typeface="Cambria Math" panose="02040503050406030204" pitchFamily="18" charset="0"/>
                            <a:ea typeface="Cambria Math" panose="02040503050406030204" pitchFamily="18" charset="0"/>
                          </a:rPr>
                        </m:ctrlPr>
                      </m:sSubPr>
                      <m:e>
                        <m:r>
                          <a:rPr lang="en-US" altLang="ja-JP" sz="2600" i="1" dirty="0">
                            <a:latin typeface="Cambria Math" panose="02040503050406030204" pitchFamily="18" charset="0"/>
                            <a:ea typeface="Cambria Math" panose="02040503050406030204" pitchFamily="18" charset="0"/>
                          </a:rPr>
                          <m:t>𝑆</m:t>
                        </m:r>
                      </m:e>
                      <m:sub>
                        <m:r>
                          <a:rPr lang="en-US" altLang="ja-JP" sz="2600" b="0" i="1" dirty="0" smtClean="0">
                            <a:latin typeface="Cambria Math" panose="02040503050406030204" pitchFamily="18" charset="0"/>
                            <a:ea typeface="Cambria Math" panose="02040503050406030204" pitchFamily="18" charset="0"/>
                          </a:rPr>
                          <m:t>1</m:t>
                        </m:r>
                      </m:sub>
                    </m:sSub>
                    <m:r>
                      <a:rPr lang="en-US" altLang="ja-JP" sz="2600" i="1" dirty="0">
                        <a:latin typeface="Cambria Math" panose="02040503050406030204" pitchFamily="18" charset="0"/>
                        <a:ea typeface="Cambria Math" panose="02040503050406030204" pitchFamily="18" charset="0"/>
                      </a:rPr>
                      <m:t>,</m:t>
                    </m:r>
                    <m:sSub>
                      <m:sSubPr>
                        <m:ctrlPr>
                          <a:rPr lang="en-US" altLang="ja-JP" sz="2600" i="1" dirty="0">
                            <a:latin typeface="Cambria Math" panose="02040503050406030204" pitchFamily="18" charset="0"/>
                            <a:ea typeface="Cambria Math" panose="02040503050406030204" pitchFamily="18" charset="0"/>
                          </a:rPr>
                        </m:ctrlPr>
                      </m:sSubPr>
                      <m:e>
                        <m:r>
                          <a:rPr lang="en-US" altLang="ja-JP" sz="2600" i="1" dirty="0">
                            <a:latin typeface="Cambria Math" panose="02040503050406030204" pitchFamily="18" charset="0"/>
                            <a:ea typeface="Cambria Math" panose="02040503050406030204" pitchFamily="18" charset="0"/>
                          </a:rPr>
                          <m:t>𝐴</m:t>
                        </m:r>
                      </m:e>
                      <m:sub>
                        <m:r>
                          <a:rPr lang="en-US" altLang="ja-JP" sz="2600" b="0" i="1" dirty="0" smtClean="0">
                            <a:latin typeface="Cambria Math" panose="02040503050406030204" pitchFamily="18" charset="0"/>
                            <a:ea typeface="Cambria Math" panose="02040503050406030204" pitchFamily="18" charset="0"/>
                          </a:rPr>
                          <m:t>1</m:t>
                        </m:r>
                      </m:sub>
                    </m:sSub>
                    <m:r>
                      <a:rPr lang="en-US" altLang="ja-JP" sz="2600" i="1" dirty="0">
                        <a:latin typeface="Cambria Math" panose="02040503050406030204" pitchFamily="18" charset="0"/>
                        <a:ea typeface="Cambria Math" panose="02040503050406030204" pitchFamily="18" charset="0"/>
                      </a:rPr>
                      <m:t>,</m:t>
                    </m:r>
                    <m:sSub>
                      <m:sSubPr>
                        <m:ctrlPr>
                          <a:rPr lang="en-US" altLang="ja-JP" sz="2600" i="1" dirty="0">
                            <a:latin typeface="Cambria Math" panose="02040503050406030204" pitchFamily="18" charset="0"/>
                            <a:ea typeface="Cambria Math" panose="02040503050406030204" pitchFamily="18" charset="0"/>
                          </a:rPr>
                        </m:ctrlPr>
                      </m:sSubPr>
                      <m:e>
                        <m:r>
                          <a:rPr lang="en-US" altLang="ja-JP" sz="2600" b="0" i="1" dirty="0" smtClean="0">
                            <a:latin typeface="Cambria Math" panose="02040503050406030204" pitchFamily="18" charset="0"/>
                            <a:ea typeface="Cambria Math" panose="02040503050406030204" pitchFamily="18" charset="0"/>
                          </a:rPr>
                          <m:t>𝑅</m:t>
                        </m:r>
                      </m:e>
                      <m:sub>
                        <m:r>
                          <a:rPr lang="en-US" altLang="ja-JP" sz="2600" b="0" i="1" dirty="0" smtClean="0">
                            <a:latin typeface="Cambria Math" panose="02040503050406030204" pitchFamily="18" charset="0"/>
                            <a:ea typeface="Cambria Math" panose="02040503050406030204" pitchFamily="18" charset="0"/>
                          </a:rPr>
                          <m:t>1</m:t>
                        </m:r>
                      </m:sub>
                    </m:sSub>
                    <m:r>
                      <a:rPr lang="en-US" altLang="ja-JP" sz="2600" b="0" i="1" dirty="0" smtClean="0">
                        <a:latin typeface="Cambria Math" panose="02040503050406030204" pitchFamily="18" charset="0"/>
                        <a:ea typeface="Cambria Math" panose="02040503050406030204" pitchFamily="18" charset="0"/>
                      </a:rPr>
                      <m:t>,</m:t>
                    </m:r>
                    <m:sSub>
                      <m:sSubPr>
                        <m:ctrlPr>
                          <a:rPr lang="en-US" altLang="ja-JP" sz="2600" i="1" dirty="0">
                            <a:latin typeface="Cambria Math" panose="02040503050406030204" pitchFamily="18" charset="0"/>
                            <a:ea typeface="Cambria Math" panose="02040503050406030204" pitchFamily="18" charset="0"/>
                          </a:rPr>
                        </m:ctrlPr>
                      </m:sSubPr>
                      <m:e>
                        <m:r>
                          <a:rPr lang="en-US" altLang="ja-JP" sz="2600" i="1" dirty="0">
                            <a:latin typeface="Cambria Math" panose="02040503050406030204" pitchFamily="18" charset="0"/>
                            <a:ea typeface="Cambria Math" panose="02040503050406030204" pitchFamily="18" charset="0"/>
                          </a:rPr>
                          <m:t>𝑆</m:t>
                        </m:r>
                      </m:e>
                      <m:sub>
                        <m:r>
                          <a:rPr lang="en-US" altLang="ja-JP" sz="2600" b="0" i="1" dirty="0" smtClean="0">
                            <a:latin typeface="Cambria Math" panose="02040503050406030204" pitchFamily="18" charset="0"/>
                            <a:ea typeface="Cambria Math" panose="02040503050406030204" pitchFamily="18" charset="0"/>
                          </a:rPr>
                          <m:t>2</m:t>
                        </m:r>
                      </m:sub>
                    </m:sSub>
                    <m:r>
                      <a:rPr lang="en-US" altLang="ja-JP" sz="2600" b="0" i="1" dirty="0" smtClean="0">
                        <a:latin typeface="Cambria Math" panose="02040503050406030204" pitchFamily="18" charset="0"/>
                        <a:ea typeface="Cambria Math" panose="02040503050406030204" pitchFamily="18" charset="0"/>
                      </a:rPr>
                      <m:t>,…</m:t>
                    </m:r>
                  </m:oMath>
                </a14:m>
                <a:endParaRPr lang="en-US" altLang="ja-JP" sz="2600" dirty="0"/>
              </a:p>
              <a:p>
                <a:endParaRPr lang="en-US" altLang="ja-JP" sz="100" dirty="0"/>
              </a:p>
              <a:p>
                <a:pPr marL="201168" lvl="1" indent="0" algn="ctr">
                  <a:buNone/>
                </a:pPr>
                <a:r>
                  <a:rPr lang="ja-JP" altLang="en-US" sz="2800"/>
                  <a:t>（例えば４種３枚麻雀なら、あがり回数</a:t>
                </a:r>
                <a14:m>
                  <m:oMath xmlns:m="http://schemas.openxmlformats.org/officeDocument/2006/math">
                    <m:sSup>
                      <m:sSupPr>
                        <m:ctrlPr>
                          <a:rPr lang="en-US" altLang="ja-JP" sz="2800" i="1" dirty="0" smtClean="0">
                            <a:latin typeface="Cambria Math" panose="02040503050406030204" pitchFamily="18" charset="0"/>
                          </a:rPr>
                        </m:ctrlPr>
                      </m:sSupPr>
                      <m:e>
                        <m:r>
                          <a:rPr lang="en-US" altLang="ja-JP" sz="2800" b="0" i="1" dirty="0" smtClean="0">
                            <a:latin typeface="Cambria Math" panose="02040503050406030204" pitchFamily="18" charset="0"/>
                          </a:rPr>
                          <m:t>10</m:t>
                        </m:r>
                      </m:e>
                      <m:sup>
                        <m:r>
                          <a:rPr lang="en-US" altLang="ja-JP" sz="2800" b="0" i="1" dirty="0" smtClean="0">
                            <a:latin typeface="Cambria Math" panose="02040503050406030204" pitchFamily="18" charset="0"/>
                          </a:rPr>
                          <m:t>4</m:t>
                        </m:r>
                      </m:sup>
                    </m:sSup>
                  </m:oMath>
                </a14:m>
                <a:r>
                  <a:rPr lang="ja-JP" altLang="en-US" sz="2800"/>
                  <a:t>回分作る）</a:t>
                </a:r>
                <a:endParaRPr lang="en-US" altLang="ja-JP" sz="2800" b="0" dirty="0">
                  <a:ea typeface="Cambria Math" panose="02040503050406030204" pitchFamily="18" charset="0"/>
                </a:endParaRPr>
              </a:p>
              <a:p>
                <a:r>
                  <a:rPr lang="ja-JP" altLang="en-US" sz="2800" dirty="0"/>
                  <a:t>②</a:t>
                </a:r>
                <a:r>
                  <a:rPr lang="en-US" altLang="ja-JP" sz="2800" dirty="0">
                    <a:ea typeface="Cambria Math" panose="02040503050406030204" pitchFamily="18" charset="0"/>
                  </a:rPr>
                  <a:t> </a:t>
                </a:r>
                <a14:m>
                  <m:oMath xmlns:m="http://schemas.openxmlformats.org/officeDocument/2006/math">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𝑆</m:t>
                        </m:r>
                      </m:e>
                      <m:sub>
                        <m:r>
                          <a:rPr lang="en-US" altLang="ja-JP" sz="2800" i="1" dirty="0">
                            <a:latin typeface="Cambria Math" panose="02040503050406030204" pitchFamily="18" charset="0"/>
                            <a:ea typeface="Cambria Math" panose="02040503050406030204" pitchFamily="18" charset="0"/>
                          </a:rPr>
                          <m:t>𝑖</m:t>
                        </m:r>
                      </m:sub>
                    </m:sSub>
                  </m:oMath>
                </a14:m>
                <a:r>
                  <a:rPr lang="ja-JP" altLang="en-US" sz="2800" dirty="0"/>
                  <a:t>と</a:t>
                </a:r>
                <a14:m>
                  <m:oMath xmlns:m="http://schemas.openxmlformats.org/officeDocument/2006/math">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𝐴</m:t>
                        </m:r>
                      </m:e>
                      <m:sub>
                        <m:r>
                          <a:rPr lang="en-US" altLang="ja-JP" sz="2800" b="0" i="1" dirty="0" smtClean="0">
                            <a:latin typeface="Cambria Math" panose="02040503050406030204" pitchFamily="18" charset="0"/>
                            <a:ea typeface="Cambria Math" panose="02040503050406030204" pitchFamily="18" charset="0"/>
                          </a:rPr>
                          <m:t>𝑖</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𝑅</m:t>
                        </m:r>
                      </m:e>
                      <m:sub>
                        <m:r>
                          <a:rPr lang="en-US" altLang="ja-JP" sz="2800" b="0" i="1" dirty="0" smtClean="0">
                            <a:latin typeface="Cambria Math" panose="02040503050406030204" pitchFamily="18" charset="0"/>
                            <a:ea typeface="Cambria Math" panose="02040503050406030204" pitchFamily="18" charset="0"/>
                          </a:rPr>
                          <m:t>𝑖</m:t>
                        </m:r>
                      </m:sub>
                    </m:sSub>
                    <m:r>
                      <a:rPr lang="en-US" altLang="ja-JP" sz="2800" b="0" i="0" dirty="0" smtClean="0">
                        <a:latin typeface="Cambria Math" panose="02040503050406030204" pitchFamily="18" charset="0"/>
                        <a:ea typeface="Cambria Math" panose="02040503050406030204" pitchFamily="18" charset="0"/>
                      </a:rPr>
                      <m:t>+</m:t>
                    </m:r>
                    <m:r>
                      <a:rPr lang="ja-JP" altLang="en-US" sz="2800" i="1" dirty="0">
                        <a:latin typeface="Cambria Math" panose="02040503050406030204" pitchFamily="18" charset="0"/>
                        <a:ea typeface="Cambria Math" panose="02040503050406030204" pitchFamily="18" charset="0"/>
                      </a:rPr>
                      <m:t>𝛾</m:t>
                    </m:r>
                    <m:r>
                      <a:rPr lang="en-US" altLang="ja-JP" sz="2800" b="0" i="1" dirty="0" smtClean="0">
                        <a:latin typeface="Cambria Math" panose="02040503050406030204" pitchFamily="18" charset="0"/>
                        <a:ea typeface="Cambria Math" panose="02040503050406030204" pitchFamily="18" charset="0"/>
                      </a:rPr>
                      <m:t>𝑄</m:t>
                    </m:r>
                    <m:r>
                      <a:rPr lang="en-US" altLang="ja-JP" sz="2800" b="0" i="0" dirty="0" smtClean="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𝑆</m:t>
                        </m:r>
                      </m:e>
                      <m:sub>
                        <m:r>
                          <a:rPr lang="en-US" altLang="ja-JP" sz="2800" b="0" i="1" dirty="0" smtClean="0">
                            <a:latin typeface="Cambria Math" panose="02040503050406030204" pitchFamily="18" charset="0"/>
                            <a:ea typeface="Cambria Math" panose="02040503050406030204" pitchFamily="18" charset="0"/>
                          </a:rPr>
                          <m:t>𝑖</m:t>
                        </m:r>
                        <m:r>
                          <a:rPr lang="en-US" altLang="ja-JP" sz="2800" b="0" i="1" dirty="0" smtClean="0">
                            <a:latin typeface="Cambria Math" panose="02040503050406030204" pitchFamily="18" charset="0"/>
                            <a:ea typeface="Cambria Math" panose="02040503050406030204" pitchFamily="18" charset="0"/>
                          </a:rPr>
                          <m:t>+1</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𝐴</m:t>
                        </m:r>
                      </m:e>
                      <m:sub>
                        <m:r>
                          <a:rPr lang="en-US" altLang="ja-JP" sz="2800" b="0" i="1" dirty="0" smtClean="0">
                            <a:latin typeface="Cambria Math" panose="02040503050406030204" pitchFamily="18" charset="0"/>
                            <a:ea typeface="Cambria Math" panose="02040503050406030204" pitchFamily="18" charset="0"/>
                          </a:rPr>
                          <m:t>𝑖</m:t>
                        </m:r>
                        <m:r>
                          <a:rPr lang="en-US" altLang="ja-JP" sz="2800" b="0" i="1" dirty="0" smtClean="0">
                            <a:latin typeface="Cambria Math" panose="02040503050406030204" pitchFamily="18" charset="0"/>
                            <a:ea typeface="Cambria Math" panose="02040503050406030204" pitchFamily="18" charset="0"/>
                          </a:rPr>
                          <m:t>+1</m:t>
                        </m:r>
                      </m:sub>
                    </m:sSub>
                    <m:r>
                      <a:rPr lang="en-US" altLang="ja-JP" sz="2800" b="0" i="1" dirty="0" smtClean="0">
                        <a:latin typeface="Cambria Math" panose="02040503050406030204" pitchFamily="18" charset="0"/>
                        <a:ea typeface="Cambria Math" panose="02040503050406030204" pitchFamily="18" charset="0"/>
                      </a:rPr>
                      <m:t>)</m:t>
                    </m:r>
                  </m:oMath>
                </a14:m>
                <a:r>
                  <a:rPr lang="ja-JP" altLang="en-US" sz="2800" dirty="0"/>
                  <a:t>の組を保存する</a:t>
                </a:r>
                <a:endParaRPr lang="en-US" altLang="ja-JP" sz="2800" dirty="0"/>
              </a:p>
              <a:p>
                <a:r>
                  <a:rPr lang="ja-JP" altLang="en-US" sz="2800" dirty="0"/>
                  <a:t>③ </a:t>
                </a:r>
                <a:r>
                  <a:rPr lang="en-US" altLang="ja-JP" sz="2800" dirty="0"/>
                  <a:t>XGBoost</a:t>
                </a:r>
                <a:r>
                  <a:rPr lang="ja-JP" altLang="en-US" sz="2800" dirty="0"/>
                  <a:t>を使って、</a:t>
                </a:r>
                <a14:m>
                  <m:oMath xmlns:m="http://schemas.openxmlformats.org/officeDocument/2006/math">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𝑆</m:t>
                        </m:r>
                      </m:e>
                      <m:sub>
                        <m:r>
                          <a:rPr lang="en-US" altLang="ja-JP" sz="2800" i="1" dirty="0">
                            <a:latin typeface="Cambria Math" panose="02040503050406030204" pitchFamily="18" charset="0"/>
                            <a:ea typeface="Cambria Math" panose="02040503050406030204" pitchFamily="18" charset="0"/>
                          </a:rPr>
                          <m:t>𝑖</m:t>
                        </m:r>
                      </m:sub>
                    </m:sSub>
                  </m:oMath>
                </a14:m>
                <a:r>
                  <a:rPr lang="ja-JP" altLang="en-US" sz="2800" dirty="0"/>
                  <a:t>と</a:t>
                </a:r>
                <a14:m>
                  <m:oMath xmlns:m="http://schemas.openxmlformats.org/officeDocument/2006/math">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𝐴</m:t>
                        </m:r>
                      </m:e>
                      <m:sub>
                        <m:r>
                          <a:rPr lang="en-US" altLang="ja-JP" sz="2800" i="1" dirty="0">
                            <a:latin typeface="Cambria Math" panose="02040503050406030204" pitchFamily="18" charset="0"/>
                            <a:ea typeface="Cambria Math" panose="02040503050406030204" pitchFamily="18" charset="0"/>
                          </a:rPr>
                          <m:t>𝑖</m:t>
                        </m:r>
                      </m:sub>
                    </m:sSub>
                  </m:oMath>
                </a14:m>
                <a:r>
                  <a:rPr lang="ja-JP" altLang="en-US" sz="2800" dirty="0"/>
                  <a:t>から</a:t>
                </a:r>
                <a14:m>
                  <m:oMath xmlns:m="http://schemas.openxmlformats.org/officeDocument/2006/math">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𝑅</m:t>
                        </m:r>
                      </m:e>
                      <m:sub>
                        <m:r>
                          <a:rPr lang="en-US" altLang="ja-JP" sz="2800" i="1" dirty="0">
                            <a:latin typeface="Cambria Math" panose="02040503050406030204" pitchFamily="18" charset="0"/>
                            <a:ea typeface="Cambria Math" panose="02040503050406030204" pitchFamily="18" charset="0"/>
                          </a:rPr>
                          <m:t>𝑖</m:t>
                        </m:r>
                      </m:sub>
                    </m:sSub>
                    <m:r>
                      <a:rPr lang="en-US" altLang="ja-JP" sz="2800" dirty="0">
                        <a:latin typeface="Cambria Math" panose="02040503050406030204" pitchFamily="18" charset="0"/>
                        <a:ea typeface="Cambria Math" panose="02040503050406030204" pitchFamily="18" charset="0"/>
                      </a:rPr>
                      <m:t>+</m:t>
                    </m:r>
                    <m:r>
                      <a:rPr lang="ja-JP" altLang="en-US" sz="2800" i="1" dirty="0">
                        <a:latin typeface="Cambria Math" panose="02040503050406030204" pitchFamily="18" charset="0"/>
                        <a:ea typeface="Cambria Math" panose="02040503050406030204" pitchFamily="18" charset="0"/>
                      </a:rPr>
                      <m:t>𝛾</m:t>
                    </m:r>
                    <m:r>
                      <a:rPr lang="en-US" altLang="ja-JP" sz="2800" i="1" dirty="0">
                        <a:latin typeface="Cambria Math" panose="02040503050406030204" pitchFamily="18" charset="0"/>
                        <a:ea typeface="Cambria Math" panose="02040503050406030204" pitchFamily="18" charset="0"/>
                      </a:rPr>
                      <m:t>𝑄</m:t>
                    </m:r>
                    <m:r>
                      <a:rPr lang="en-US" altLang="ja-JP" sz="2800" dirty="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𝑆</m:t>
                        </m:r>
                      </m:e>
                      <m:sub>
                        <m:r>
                          <a:rPr lang="en-US" altLang="ja-JP" sz="2800" i="1" dirty="0">
                            <a:latin typeface="Cambria Math" panose="02040503050406030204" pitchFamily="18" charset="0"/>
                            <a:ea typeface="Cambria Math" panose="02040503050406030204" pitchFamily="18" charset="0"/>
                          </a:rPr>
                          <m:t>𝑖</m:t>
                        </m:r>
                        <m:r>
                          <a:rPr lang="en-US" altLang="ja-JP" sz="2800" i="1" dirty="0">
                            <a:latin typeface="Cambria Math" panose="02040503050406030204" pitchFamily="18" charset="0"/>
                            <a:ea typeface="Cambria Math" panose="02040503050406030204" pitchFamily="18" charset="0"/>
                          </a:rPr>
                          <m:t>+1</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𝐴</m:t>
                        </m:r>
                      </m:e>
                      <m:sub>
                        <m:r>
                          <a:rPr lang="en-US" altLang="ja-JP" sz="2800" i="1" dirty="0">
                            <a:latin typeface="Cambria Math" panose="02040503050406030204" pitchFamily="18" charset="0"/>
                            <a:ea typeface="Cambria Math" panose="02040503050406030204" pitchFamily="18" charset="0"/>
                          </a:rPr>
                          <m:t>𝑖</m:t>
                        </m:r>
                        <m:r>
                          <a:rPr lang="en-US" altLang="ja-JP" sz="2800" i="1" dirty="0">
                            <a:latin typeface="Cambria Math" panose="02040503050406030204" pitchFamily="18" charset="0"/>
                            <a:ea typeface="Cambria Math" panose="02040503050406030204" pitchFamily="18" charset="0"/>
                          </a:rPr>
                          <m:t>+1</m:t>
                        </m:r>
                      </m:sub>
                    </m:sSub>
                    <m:r>
                      <a:rPr lang="en-US" altLang="ja-JP" sz="2800" i="1" dirty="0">
                        <a:latin typeface="Cambria Math" panose="02040503050406030204" pitchFamily="18" charset="0"/>
                        <a:ea typeface="Cambria Math" panose="02040503050406030204" pitchFamily="18" charset="0"/>
                      </a:rPr>
                      <m:t>)</m:t>
                    </m:r>
                  </m:oMath>
                </a14:m>
                <a:r>
                  <a:rPr lang="ja-JP" altLang="en-US" sz="2800" dirty="0"/>
                  <a:t>を予測させる</a:t>
                </a:r>
                <a:endParaRPr lang="en-US" altLang="ja-JP" sz="2800" dirty="0"/>
              </a:p>
            </p:txBody>
          </p:sp>
        </mc:Choice>
        <mc:Fallback xmlns="">
          <p:sp>
            <p:nvSpPr>
              <p:cNvPr id="3" name="コンテンツ プレースホルダー 2">
                <a:extLst>
                  <a:ext uri="{FF2B5EF4-FFF2-40B4-BE49-F238E27FC236}">
                    <a16:creationId xmlns:a16="http://schemas.microsoft.com/office/drawing/2014/main" id="{3960D17E-689E-4908-81A2-99C450316147}"/>
                  </a:ext>
                </a:extLst>
              </p:cNvPr>
              <p:cNvSpPr>
                <a:spLocks noGrp="1" noRot="1" noChangeAspect="1" noMove="1" noResize="1" noEditPoints="1" noAdjustHandles="1" noChangeArrowheads="1" noChangeShapeType="1" noTextEdit="1"/>
              </p:cNvSpPr>
              <p:nvPr>
                <p:ph idx="1"/>
              </p:nvPr>
            </p:nvSpPr>
            <p:spPr>
              <a:xfrm>
                <a:off x="1097280" y="1489878"/>
                <a:ext cx="10058400" cy="4843033"/>
              </a:xfrm>
              <a:blipFill>
                <a:blip r:embed="rId2"/>
                <a:stretch>
                  <a:fillRect l="-1892" t="-3394"/>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23</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942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lang="ja-JP" altLang="en-US" dirty="0"/>
              <a:t>用いた強化学習手法（</a:t>
            </a:r>
            <a:r>
              <a:rPr lang="en-US" altLang="ja-JP" dirty="0"/>
              <a:t>XGBoost</a:t>
            </a:r>
            <a:r>
              <a:rPr lang="ja-JP" altLang="en-US" dirty="0"/>
              <a:t>型）</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79" y="1489878"/>
                <a:ext cx="10346859" cy="4646969"/>
              </a:xfrm>
            </p:spPr>
            <p:txBody>
              <a:bodyPr tIns="36000" bIns="36000">
                <a:normAutofit/>
              </a:bodyPr>
              <a:lstStyle/>
              <a:p>
                <a:pPr>
                  <a:buFont typeface="Wingdings" panose="05000000000000000000" pitchFamily="2" charset="2"/>
                  <a:buChar char="l"/>
                </a:pPr>
                <a:r>
                  <a:rPr lang="ja-JP" altLang="en-US" sz="2800" dirty="0"/>
                  <a:t> </a:t>
                </a:r>
                <a:r>
                  <a:rPr lang="en-US" altLang="ja-JP" sz="2800" dirty="0"/>
                  <a:t>XGBoost</a:t>
                </a:r>
                <a:r>
                  <a:rPr lang="ja-JP" altLang="en-US" sz="2800" dirty="0"/>
                  <a:t>型においては二つのパターンを作成</a:t>
                </a:r>
                <a:endParaRPr lang="en-US" altLang="ja-JP" sz="2800" dirty="0"/>
              </a:p>
              <a:p>
                <a:endParaRPr lang="en-US" altLang="ja-JP" sz="2800" dirty="0"/>
              </a:p>
              <a:p>
                <a:r>
                  <a:rPr lang="ja-JP" altLang="en-US" sz="2800" dirty="0"/>
                  <a:t>① 手牌と捨て牌をそのまま</a:t>
                </a:r>
                <a14:m>
                  <m:oMath xmlns:m="http://schemas.openxmlformats.org/officeDocument/2006/math">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𝑆</m:t>
                        </m:r>
                      </m:e>
                      <m:sub>
                        <m:r>
                          <a:rPr lang="en-US" altLang="ja-JP" sz="2800" i="1" dirty="0">
                            <a:latin typeface="Cambria Math" panose="02040503050406030204" pitchFamily="18" charset="0"/>
                            <a:ea typeface="Cambria Math" panose="02040503050406030204" pitchFamily="18" charset="0"/>
                          </a:rPr>
                          <m:t>𝑖</m:t>
                        </m:r>
                      </m:sub>
                    </m:sSub>
                  </m:oMath>
                </a14:m>
                <a:r>
                  <a:rPr lang="ja-JP" altLang="en-US" sz="2800" dirty="0"/>
                  <a:t>と</a:t>
                </a:r>
                <a14:m>
                  <m:oMath xmlns:m="http://schemas.openxmlformats.org/officeDocument/2006/math">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𝐴</m:t>
                        </m:r>
                      </m:e>
                      <m:sub>
                        <m:r>
                          <a:rPr lang="en-US" altLang="ja-JP" sz="2800" i="1" dirty="0">
                            <a:latin typeface="Cambria Math" panose="02040503050406030204" pitchFamily="18" charset="0"/>
                            <a:ea typeface="Cambria Math" panose="02040503050406030204" pitchFamily="18" charset="0"/>
                          </a:rPr>
                          <m:t>𝑖</m:t>
                        </m:r>
                      </m:sub>
                    </m:sSub>
                  </m:oMath>
                </a14:m>
                <a:r>
                  <a:rPr lang="ja-JP" altLang="en-US" sz="2800" dirty="0"/>
                  <a:t>に割り当てて学習する</a:t>
                </a:r>
                <a:endParaRPr lang="en-US" altLang="ja-JP" sz="2800" dirty="0"/>
              </a:p>
              <a:p>
                <a:r>
                  <a:rPr lang="ja-JP" altLang="en-US" sz="2800" dirty="0"/>
                  <a:t>→ 「手牌そのまま型」</a:t>
                </a:r>
                <a:endParaRPr lang="en-US" altLang="ja-JP" sz="2800" dirty="0"/>
              </a:p>
              <a:p>
                <a:r>
                  <a:rPr lang="ja-JP" altLang="en-US" sz="2800" dirty="0"/>
                  <a:t>② 手牌と捨て牌を特徴ベクトルで変換し、それを入力として学習する</a:t>
                </a:r>
                <a:endParaRPr lang="en-US" altLang="ja-JP" sz="2800" dirty="0"/>
              </a:p>
              <a:p>
                <a:r>
                  <a:rPr lang="ja-JP" altLang="en-US" sz="2800" dirty="0"/>
                  <a:t>→ 「特徴量型」</a:t>
                </a:r>
                <a:endParaRPr lang="en-US" altLang="ja-JP" sz="2800" dirty="0"/>
              </a:p>
              <a:p>
                <a:endParaRPr lang="en-US" altLang="ja-JP" sz="2800" dirty="0"/>
              </a:p>
              <a:p>
                <a:r>
                  <a:rPr lang="ja-JP" altLang="en-US" sz="2800" dirty="0"/>
                  <a:t>これらはテーブル型、線形近似型との比較で作成</a:t>
                </a:r>
                <a:endParaRPr lang="en-US" altLang="ja-JP" sz="2800" dirty="0"/>
              </a:p>
              <a:p>
                <a:pPr marL="0" indent="0">
                  <a:buNone/>
                </a:pPr>
                <a:endParaRPr lang="en-US" altLang="ja-JP" sz="2800" dirty="0"/>
              </a:p>
              <a:p>
                <a:endParaRPr lang="en-US" altLang="ja-JP" sz="2800" dirty="0"/>
              </a:p>
            </p:txBody>
          </p:sp>
        </mc:Choice>
        <mc:Fallback xmlns="">
          <p:sp>
            <p:nvSpPr>
              <p:cNvPr id="3" name="コンテンツ プレースホルダー 2">
                <a:extLst>
                  <a:ext uri="{FF2B5EF4-FFF2-40B4-BE49-F238E27FC236}">
                    <a16:creationId xmlns:a16="http://schemas.microsoft.com/office/drawing/2014/main" id="{3960D17E-689E-4908-81A2-99C450316147}"/>
                  </a:ext>
                </a:extLst>
              </p:cNvPr>
              <p:cNvSpPr>
                <a:spLocks noGrp="1" noRot="1" noChangeAspect="1" noMove="1" noResize="1" noEditPoints="1" noAdjustHandles="1" noChangeArrowheads="1" noChangeShapeType="1" noTextEdit="1"/>
              </p:cNvSpPr>
              <p:nvPr>
                <p:ph idx="1"/>
              </p:nvPr>
            </p:nvSpPr>
            <p:spPr>
              <a:xfrm>
                <a:off x="1097279" y="1489878"/>
                <a:ext cx="10346859" cy="4646969"/>
              </a:xfrm>
              <a:blipFill>
                <a:blip r:embed="rId2"/>
                <a:stretch>
                  <a:fillRect l="-1886" t="-3014" r="-884"/>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24</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19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anim calcmode="lin" valueType="num">
                                      <p:cBhvr>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anim calcmode="lin" valueType="num">
                                      <p:cBhvr>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a:t>
            </a:r>
            <a:r>
              <a:rPr lang="ja-JP" altLang="en-US" dirty="0"/>
              <a:t>（</a:t>
            </a:r>
            <a:r>
              <a:rPr lang="en-US" altLang="ja-JP" dirty="0"/>
              <a:t>XGBoost</a:t>
            </a:r>
            <a:r>
              <a:rPr lang="ja-JP" altLang="en-US" dirty="0"/>
              <a:t>型）</a:t>
            </a:r>
            <a:endParaRPr kumimoji="1" lang="ja-JP" altLang="en-US" dirty="0"/>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10115202" cy="4694540"/>
          </a:xfrm>
        </p:spPr>
        <p:txBody>
          <a:bodyPr>
            <a:normAutofit/>
          </a:bodyPr>
          <a:lstStyle/>
          <a:p>
            <a:pPr>
              <a:buFont typeface="Wingdings" panose="05000000000000000000" pitchFamily="2" charset="2"/>
              <a:buChar char="l"/>
            </a:pPr>
            <a:r>
              <a:rPr lang="en-US" altLang="ja-JP" sz="2800" dirty="0"/>
              <a:t> 4</a:t>
            </a:r>
            <a:r>
              <a:rPr lang="ja-JP" altLang="en-US" sz="2800" dirty="0"/>
              <a:t>種</a:t>
            </a:r>
            <a:r>
              <a:rPr lang="en-US" altLang="ja-JP" sz="2800" dirty="0"/>
              <a:t>3</a:t>
            </a:r>
            <a:r>
              <a:rPr lang="ja-JP" altLang="en-US" sz="2800" dirty="0"/>
              <a:t>枚</a:t>
            </a:r>
            <a:r>
              <a:rPr lang="ja-JP" altLang="en-US" sz="2800"/>
              <a:t>麻雀の「各牌残り枚数無限型」 （</a:t>
            </a:r>
            <a:r>
              <a:rPr lang="ja-JP" altLang="en-US" sz="2800" dirty="0"/>
              <a:t>常に等確率で牌を引けると仮定したもの）について、理論値との平均二乗誤差の図</a:t>
            </a:r>
            <a:endParaRPr lang="en-US" altLang="ja-JP" sz="2800" dirty="0"/>
          </a:p>
          <a:p>
            <a:pPr>
              <a:buFont typeface="Wingdings" panose="05000000000000000000" pitchFamily="2" charset="2"/>
              <a:buChar char="l"/>
            </a:pPr>
            <a:r>
              <a:rPr lang="ja-JP" altLang="en-US" sz="2800" dirty="0"/>
              <a:t> 左の「特徴量」の値が</a:t>
            </a:r>
            <a:r>
              <a:rPr lang="en-US" altLang="ja-JP" sz="2800" b="1" dirty="0"/>
              <a:t>1.395</a:t>
            </a:r>
            <a:r>
              <a:rPr lang="ja-JP" altLang="en-US" sz="2800" b="1" dirty="0"/>
              <a:t>　</a:t>
            </a:r>
            <a:r>
              <a:rPr lang="ja-JP" altLang="en-US" sz="2800" dirty="0"/>
              <a:t>右の「手牌そのまま」が</a:t>
            </a:r>
            <a:r>
              <a:rPr lang="en-US" altLang="ja-JP" sz="2800" b="1" dirty="0"/>
              <a:t>1.823</a:t>
            </a:r>
            <a:endParaRPr lang="en-US" altLang="ja-JP" sz="2800"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25</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pic>
        <p:nvPicPr>
          <p:cNvPr id="8" name="図 7">
            <a:extLst>
              <a:ext uri="{FF2B5EF4-FFF2-40B4-BE49-F238E27FC236}">
                <a16:creationId xmlns:a16="http://schemas.microsoft.com/office/drawing/2014/main" id="{19F1F08C-86E2-4517-B507-07B262B4D323}"/>
              </a:ext>
            </a:extLst>
          </p:cNvPr>
          <p:cNvPicPr>
            <a:picLocks noChangeAspect="1"/>
          </p:cNvPicPr>
          <p:nvPr/>
        </p:nvPicPr>
        <p:blipFill>
          <a:blip r:embed="rId2"/>
          <a:stretch>
            <a:fillRect/>
          </a:stretch>
        </p:blipFill>
        <p:spPr>
          <a:xfrm>
            <a:off x="1179677" y="2941163"/>
            <a:ext cx="4564841" cy="3243256"/>
          </a:xfrm>
          <a:prstGeom prst="rect">
            <a:avLst/>
          </a:prstGeom>
        </p:spPr>
      </p:pic>
      <p:pic>
        <p:nvPicPr>
          <p:cNvPr id="10" name="図 9">
            <a:extLst>
              <a:ext uri="{FF2B5EF4-FFF2-40B4-BE49-F238E27FC236}">
                <a16:creationId xmlns:a16="http://schemas.microsoft.com/office/drawing/2014/main" id="{4F319C35-8660-4CFB-BE88-A678BC42D264}"/>
              </a:ext>
            </a:extLst>
          </p:cNvPr>
          <p:cNvPicPr>
            <a:picLocks noChangeAspect="1"/>
          </p:cNvPicPr>
          <p:nvPr/>
        </p:nvPicPr>
        <p:blipFill>
          <a:blip r:embed="rId3"/>
          <a:stretch>
            <a:fillRect/>
          </a:stretch>
        </p:blipFill>
        <p:spPr>
          <a:xfrm>
            <a:off x="6225919" y="2934809"/>
            <a:ext cx="4564843" cy="3243257"/>
          </a:xfrm>
          <a:prstGeom prst="rect">
            <a:avLst/>
          </a:prstGeom>
        </p:spPr>
      </p:pic>
      <p:sp>
        <p:nvSpPr>
          <p:cNvPr id="6" name="テキスト ボックス 5">
            <a:extLst>
              <a:ext uri="{FF2B5EF4-FFF2-40B4-BE49-F238E27FC236}">
                <a16:creationId xmlns:a16="http://schemas.microsoft.com/office/drawing/2014/main" id="{EE3F63F2-672F-46A6-A433-FDE2B0E84123}"/>
              </a:ext>
            </a:extLst>
          </p:cNvPr>
          <p:cNvSpPr txBox="1"/>
          <p:nvPr/>
        </p:nvSpPr>
        <p:spPr>
          <a:xfrm rot="16200000">
            <a:off x="839296" y="4271205"/>
            <a:ext cx="977636" cy="461665"/>
          </a:xfrm>
          <a:prstGeom prst="rect">
            <a:avLst/>
          </a:prstGeom>
          <a:solidFill>
            <a:schemeClr val="bg1"/>
          </a:solidFill>
        </p:spPr>
        <p:txBody>
          <a:bodyPr wrap="square" rtlCol="0">
            <a:spAutoFit/>
          </a:bodyPr>
          <a:lstStyle/>
          <a:p>
            <a:r>
              <a:rPr kumimoji="1" lang="en-US" altLang="ja-JP" sz="2400" dirty="0"/>
              <a:t>RMSE</a:t>
            </a:r>
            <a:endParaRPr kumimoji="1" lang="ja-JP" altLang="en-US" sz="2400" dirty="0"/>
          </a:p>
        </p:txBody>
      </p:sp>
      <p:sp>
        <p:nvSpPr>
          <p:cNvPr id="11" name="テキスト ボックス 10">
            <a:extLst>
              <a:ext uri="{FF2B5EF4-FFF2-40B4-BE49-F238E27FC236}">
                <a16:creationId xmlns:a16="http://schemas.microsoft.com/office/drawing/2014/main" id="{88A5A55E-8268-44C2-B9B2-941C5894BAF3}"/>
              </a:ext>
            </a:extLst>
          </p:cNvPr>
          <p:cNvSpPr txBox="1"/>
          <p:nvPr/>
        </p:nvSpPr>
        <p:spPr>
          <a:xfrm rot="16200000">
            <a:off x="5861646" y="4331958"/>
            <a:ext cx="930373" cy="461665"/>
          </a:xfrm>
          <a:prstGeom prst="rect">
            <a:avLst/>
          </a:prstGeom>
          <a:solidFill>
            <a:schemeClr val="bg1"/>
          </a:solidFill>
        </p:spPr>
        <p:txBody>
          <a:bodyPr wrap="square" rtlCol="0">
            <a:spAutoFit/>
          </a:bodyPr>
          <a:lstStyle/>
          <a:p>
            <a:r>
              <a:rPr kumimoji="1" lang="en-US" altLang="ja-JP" sz="2400" dirty="0"/>
              <a:t>RMSE</a:t>
            </a:r>
            <a:endParaRPr kumimoji="1" lang="ja-JP" altLang="en-US" sz="2400" dirty="0"/>
          </a:p>
        </p:txBody>
      </p:sp>
      <p:sp>
        <p:nvSpPr>
          <p:cNvPr id="9" name="テキスト ボックス 8">
            <a:extLst>
              <a:ext uri="{FF2B5EF4-FFF2-40B4-BE49-F238E27FC236}">
                <a16:creationId xmlns:a16="http://schemas.microsoft.com/office/drawing/2014/main" id="{94D7B11F-ABA5-4AB6-B216-0307DD276D4C}"/>
              </a:ext>
            </a:extLst>
          </p:cNvPr>
          <p:cNvSpPr txBox="1"/>
          <p:nvPr/>
        </p:nvSpPr>
        <p:spPr>
          <a:xfrm>
            <a:off x="2727016" y="5994359"/>
            <a:ext cx="1762813" cy="338554"/>
          </a:xfrm>
          <a:prstGeom prst="rect">
            <a:avLst/>
          </a:prstGeom>
          <a:solidFill>
            <a:schemeClr val="bg1"/>
          </a:solidFill>
        </p:spPr>
        <p:txBody>
          <a:bodyPr wrap="square" rtlCol="0">
            <a:spAutoFit/>
          </a:bodyPr>
          <a:lstStyle/>
          <a:p>
            <a:r>
              <a:rPr kumimoji="1" lang="ja-JP" altLang="en-US" sz="1600" dirty="0"/>
              <a:t>イテレーション数</a:t>
            </a:r>
          </a:p>
        </p:txBody>
      </p:sp>
      <p:sp>
        <p:nvSpPr>
          <p:cNvPr id="12" name="テキスト ボックス 11">
            <a:extLst>
              <a:ext uri="{FF2B5EF4-FFF2-40B4-BE49-F238E27FC236}">
                <a16:creationId xmlns:a16="http://schemas.microsoft.com/office/drawing/2014/main" id="{BA8D45B9-265E-4F25-938F-598C9B206D72}"/>
              </a:ext>
            </a:extLst>
          </p:cNvPr>
          <p:cNvSpPr txBox="1"/>
          <p:nvPr/>
        </p:nvSpPr>
        <p:spPr>
          <a:xfrm>
            <a:off x="7722546" y="5978283"/>
            <a:ext cx="1762813" cy="338554"/>
          </a:xfrm>
          <a:prstGeom prst="rect">
            <a:avLst/>
          </a:prstGeom>
          <a:solidFill>
            <a:schemeClr val="bg1"/>
          </a:solidFill>
        </p:spPr>
        <p:txBody>
          <a:bodyPr wrap="square" rtlCol="0">
            <a:spAutoFit/>
          </a:bodyPr>
          <a:lstStyle/>
          <a:p>
            <a:r>
              <a:rPr kumimoji="1" lang="ja-JP" altLang="en-US" sz="1600" dirty="0"/>
              <a:t>イテレーション数</a:t>
            </a:r>
          </a:p>
        </p:txBody>
      </p:sp>
      <p:sp>
        <p:nvSpPr>
          <p:cNvPr id="13" name="テキスト ボックス 12">
            <a:extLst>
              <a:ext uri="{FF2B5EF4-FFF2-40B4-BE49-F238E27FC236}">
                <a16:creationId xmlns:a16="http://schemas.microsoft.com/office/drawing/2014/main" id="{E54DADCC-71BD-4F92-925B-C754F8F538FD}"/>
              </a:ext>
            </a:extLst>
          </p:cNvPr>
          <p:cNvSpPr txBox="1"/>
          <p:nvPr/>
        </p:nvSpPr>
        <p:spPr>
          <a:xfrm>
            <a:off x="7722546" y="3348932"/>
            <a:ext cx="2686638" cy="954107"/>
          </a:xfrm>
          <a:prstGeom prst="rect">
            <a:avLst/>
          </a:prstGeom>
          <a:noFill/>
        </p:spPr>
        <p:txBody>
          <a:bodyPr wrap="square" rtlCol="0">
            <a:spAutoFit/>
          </a:bodyPr>
          <a:lstStyle/>
          <a:p>
            <a:pPr algn="ctr"/>
            <a:r>
              <a:rPr kumimoji="1" lang="en-US" altLang="ja-JP" sz="2800" b="1" dirty="0"/>
              <a:t>XGBoost</a:t>
            </a:r>
            <a:r>
              <a:rPr kumimoji="1" lang="ja-JP" altLang="en-US" sz="2800" b="1" dirty="0"/>
              <a:t>型</a:t>
            </a:r>
            <a:endParaRPr kumimoji="1" lang="en-US" altLang="ja-JP" sz="2800" b="1" dirty="0"/>
          </a:p>
          <a:p>
            <a:pPr algn="ctr"/>
            <a:r>
              <a:rPr kumimoji="1" lang="ja-JP" altLang="en-US" sz="2800" b="1" dirty="0"/>
              <a:t>（手牌そのまま）</a:t>
            </a:r>
          </a:p>
        </p:txBody>
      </p:sp>
      <p:sp>
        <p:nvSpPr>
          <p:cNvPr id="14" name="テキスト ボックス 13">
            <a:extLst>
              <a:ext uri="{FF2B5EF4-FFF2-40B4-BE49-F238E27FC236}">
                <a16:creationId xmlns:a16="http://schemas.microsoft.com/office/drawing/2014/main" id="{1B9BA1E9-4724-470E-9F82-3BA71AA2F32F}"/>
              </a:ext>
            </a:extLst>
          </p:cNvPr>
          <p:cNvSpPr txBox="1"/>
          <p:nvPr/>
        </p:nvSpPr>
        <p:spPr>
          <a:xfrm>
            <a:off x="3157705" y="3360095"/>
            <a:ext cx="2177591" cy="954107"/>
          </a:xfrm>
          <a:prstGeom prst="rect">
            <a:avLst/>
          </a:prstGeom>
          <a:noFill/>
        </p:spPr>
        <p:txBody>
          <a:bodyPr wrap="square" rtlCol="0">
            <a:spAutoFit/>
          </a:bodyPr>
          <a:lstStyle/>
          <a:p>
            <a:pPr algn="ctr"/>
            <a:r>
              <a:rPr kumimoji="1" lang="en-US" altLang="ja-JP" sz="2800" b="1" dirty="0"/>
              <a:t>XGBoost</a:t>
            </a:r>
            <a:r>
              <a:rPr kumimoji="1" lang="ja-JP" altLang="en-US" sz="2800" b="1" dirty="0"/>
              <a:t>型（特徴量）</a:t>
            </a:r>
          </a:p>
        </p:txBody>
      </p:sp>
    </p:spTree>
    <p:extLst>
      <p:ext uri="{BB962C8B-B14F-4D97-AF65-F5344CB8AC3E}">
        <p14:creationId xmlns:p14="http://schemas.microsoft.com/office/powerpoint/2010/main" val="185307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9" grpId="0" animBg="1"/>
      <p:bldP spid="12" grpId="0" animBg="1"/>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79" y="1489879"/>
            <a:ext cx="10346859" cy="4694540"/>
          </a:xfrm>
        </p:spPr>
        <p:txBody>
          <a:bodyPr>
            <a:normAutofit/>
          </a:bodyPr>
          <a:lstStyle/>
          <a:p>
            <a:pPr>
              <a:buFont typeface="Wingdings" panose="05000000000000000000" pitchFamily="2" charset="2"/>
              <a:buChar char="l"/>
            </a:pPr>
            <a:r>
              <a:rPr lang="ja-JP" altLang="en-US" sz="2800"/>
              <a:t>「各牌残り枚数無限型」 （</a:t>
            </a:r>
            <a:r>
              <a:rPr lang="ja-JP" altLang="en-US" sz="2800" dirty="0"/>
              <a:t>常に等確率で牌を引けると仮定したもの）の平均手数についての表</a:t>
            </a:r>
            <a:endParaRPr lang="en-US" altLang="ja-JP" sz="2800"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26</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1" name="表 10">
            <a:extLst>
              <a:ext uri="{FF2B5EF4-FFF2-40B4-BE49-F238E27FC236}">
                <a16:creationId xmlns:a16="http://schemas.microsoft.com/office/drawing/2014/main" id="{6BCF08A2-5157-4B1E-998D-0506158A792C}"/>
              </a:ext>
            </a:extLst>
          </p:cNvPr>
          <p:cNvGraphicFramePr>
            <a:graphicFrameLocks noGrp="1"/>
          </p:cNvGraphicFramePr>
          <p:nvPr>
            <p:extLst>
              <p:ext uri="{D42A27DB-BD31-4B8C-83A1-F6EECF244321}">
                <p14:modId xmlns:p14="http://schemas.microsoft.com/office/powerpoint/2010/main" val="3226673336"/>
              </p:ext>
            </p:extLst>
          </p:nvPr>
        </p:nvGraphicFramePr>
        <p:xfrm>
          <a:off x="1097280" y="2644540"/>
          <a:ext cx="8174196" cy="3091722"/>
        </p:xfrm>
        <a:graphic>
          <a:graphicData uri="http://schemas.openxmlformats.org/drawingml/2006/table">
            <a:tbl>
              <a:tblPr firstRow="1" bandRow="1">
                <a:tableStyleId>{5C22544A-7EE6-4342-B048-85BDC9FD1C3A}</a:tableStyleId>
              </a:tblPr>
              <a:tblGrid>
                <a:gridCol w="1750692">
                  <a:extLst>
                    <a:ext uri="{9D8B030D-6E8A-4147-A177-3AD203B41FA5}">
                      <a16:colId xmlns:a16="http://schemas.microsoft.com/office/drawing/2014/main" val="3012496006"/>
                    </a:ext>
                  </a:extLst>
                </a:gridCol>
                <a:gridCol w="1470367">
                  <a:extLst>
                    <a:ext uri="{9D8B030D-6E8A-4147-A177-3AD203B41FA5}">
                      <a16:colId xmlns:a16="http://schemas.microsoft.com/office/drawing/2014/main" val="3936843125"/>
                    </a:ext>
                  </a:extLst>
                </a:gridCol>
                <a:gridCol w="1554121">
                  <a:extLst>
                    <a:ext uri="{9D8B030D-6E8A-4147-A177-3AD203B41FA5}">
                      <a16:colId xmlns:a16="http://schemas.microsoft.com/office/drawing/2014/main" val="1165853975"/>
                    </a:ext>
                  </a:extLst>
                </a:gridCol>
                <a:gridCol w="1470366">
                  <a:extLst>
                    <a:ext uri="{9D8B030D-6E8A-4147-A177-3AD203B41FA5}">
                      <a16:colId xmlns:a16="http://schemas.microsoft.com/office/drawing/2014/main" val="3876137191"/>
                    </a:ext>
                  </a:extLst>
                </a:gridCol>
                <a:gridCol w="1928650">
                  <a:extLst>
                    <a:ext uri="{9D8B030D-6E8A-4147-A177-3AD203B41FA5}">
                      <a16:colId xmlns:a16="http://schemas.microsoft.com/office/drawing/2014/main" val="3057884005"/>
                    </a:ext>
                  </a:extLst>
                </a:gridCol>
              </a:tblGrid>
              <a:tr h="671387">
                <a:tc>
                  <a:txBody>
                    <a:bodyPr/>
                    <a:lstStyle/>
                    <a:p>
                      <a:pPr algn="ctr"/>
                      <a:r>
                        <a:rPr kumimoji="1" lang="ja-JP" altLang="en-US" sz="2000" dirty="0"/>
                        <a:t>型</a:t>
                      </a:r>
                      <a:endParaRPr kumimoji="1" lang="en-US" altLang="ja-JP" sz="2000" dirty="0"/>
                    </a:p>
                  </a:txBody>
                  <a:tcPr/>
                </a:tc>
                <a:tc>
                  <a:txBody>
                    <a:bodyPr/>
                    <a:lstStyle/>
                    <a:p>
                      <a:pPr algn="ctr"/>
                      <a:r>
                        <a:rPr kumimoji="1" lang="ja-JP" altLang="en-US" sz="2000" dirty="0"/>
                        <a:t>テーブル型</a:t>
                      </a:r>
                    </a:p>
                  </a:txBody>
                  <a:tcPr/>
                </a:tc>
                <a:tc>
                  <a:txBody>
                    <a:bodyPr/>
                    <a:lstStyle/>
                    <a:p>
                      <a:pPr algn="ctr"/>
                      <a:r>
                        <a:rPr kumimoji="1" lang="ja-JP" altLang="en-US" sz="2000" dirty="0"/>
                        <a:t>線形近似型</a:t>
                      </a:r>
                    </a:p>
                  </a:txBody>
                  <a:tcPr/>
                </a:tc>
                <a:tc>
                  <a:txBody>
                    <a:bodyPr/>
                    <a:lstStyle/>
                    <a:p>
                      <a:pPr algn="ctr"/>
                      <a:r>
                        <a:rPr kumimoji="1" lang="en-US" altLang="ja-JP" sz="2000" dirty="0"/>
                        <a:t>XGBoost</a:t>
                      </a:r>
                      <a:r>
                        <a:rPr kumimoji="1" lang="ja-JP" altLang="en-US" sz="2000" dirty="0"/>
                        <a:t>型</a:t>
                      </a:r>
                      <a:endParaRPr kumimoji="1" lang="en-US" altLang="ja-JP" sz="2000" dirty="0"/>
                    </a:p>
                    <a:p>
                      <a:pPr algn="ctr"/>
                      <a:r>
                        <a:rPr kumimoji="1" lang="ja-JP" altLang="en-US" sz="2000" dirty="0"/>
                        <a:t>（特徴量）</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XGBoost</a:t>
                      </a:r>
                      <a:r>
                        <a:rPr kumimoji="1" lang="ja-JP" altLang="en-US" sz="2000" dirty="0"/>
                        <a:t>型</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（手牌そのまま）</a:t>
                      </a:r>
                    </a:p>
                  </a:txBody>
                  <a:tcPr/>
                </a:tc>
                <a:extLst>
                  <a:ext uri="{0D108BD9-81ED-4DB2-BD59-A6C34878D82A}">
                    <a16:rowId xmlns:a16="http://schemas.microsoft.com/office/drawing/2014/main" val="3081058180"/>
                  </a:ext>
                </a:extLst>
              </a:tr>
              <a:tr h="792787">
                <a:tc>
                  <a:txBody>
                    <a:bodyPr/>
                    <a:lstStyle/>
                    <a:p>
                      <a:pPr algn="ctr"/>
                      <a:r>
                        <a:rPr kumimoji="1" lang="en-US" altLang="ja-JP" sz="2400" dirty="0"/>
                        <a:t>4</a:t>
                      </a:r>
                      <a:r>
                        <a:rPr kumimoji="1" lang="ja-JP" altLang="en-US" sz="2400" dirty="0"/>
                        <a:t>種</a:t>
                      </a:r>
                      <a:r>
                        <a:rPr kumimoji="1" lang="en-US" altLang="ja-JP" sz="2400" dirty="0"/>
                        <a:t>3</a:t>
                      </a:r>
                      <a:r>
                        <a:rPr kumimoji="1" lang="ja-JP" altLang="en-US" sz="2400" dirty="0"/>
                        <a:t>枚麻雀</a:t>
                      </a:r>
                      <a:endParaRPr kumimoji="1" lang="en-US" altLang="ja-JP" sz="2400" dirty="0"/>
                    </a:p>
                  </a:txBody>
                  <a:tcPr/>
                </a:tc>
                <a:tc>
                  <a:txBody>
                    <a:bodyPr/>
                    <a:lstStyle/>
                    <a:p>
                      <a:pPr algn="ctr"/>
                      <a:r>
                        <a:rPr kumimoji="1" lang="en-US" altLang="ja-JP" sz="3200" dirty="0">
                          <a:solidFill>
                            <a:schemeClr val="tx1">
                              <a:lumMod val="50000"/>
                              <a:lumOff val="50000"/>
                            </a:schemeClr>
                          </a:solidFill>
                        </a:rPr>
                        <a:t>3.40</a:t>
                      </a:r>
                      <a:endParaRPr kumimoji="1" lang="ja-JP" altLang="en-US" sz="3200" dirty="0">
                        <a:solidFill>
                          <a:schemeClr val="tx1">
                            <a:lumMod val="50000"/>
                            <a:lumOff val="50000"/>
                          </a:schemeClr>
                        </a:solidFill>
                      </a:endParaRPr>
                    </a:p>
                  </a:txBody>
                  <a:tcPr/>
                </a:tc>
                <a:tc>
                  <a:txBody>
                    <a:bodyPr/>
                    <a:lstStyle/>
                    <a:p>
                      <a:pPr algn="ctr"/>
                      <a:r>
                        <a:rPr kumimoji="1" lang="en-US" altLang="ja-JP" sz="3200" dirty="0">
                          <a:solidFill>
                            <a:schemeClr val="tx1">
                              <a:lumMod val="50000"/>
                              <a:lumOff val="50000"/>
                            </a:schemeClr>
                          </a:solidFill>
                        </a:rPr>
                        <a:t>3.41</a:t>
                      </a:r>
                      <a:endParaRPr kumimoji="1" lang="ja-JP" altLang="en-US" sz="3200" dirty="0">
                        <a:solidFill>
                          <a:schemeClr val="tx1">
                            <a:lumMod val="50000"/>
                            <a:lumOff val="50000"/>
                          </a:schemeClr>
                        </a:solidFill>
                      </a:endParaRPr>
                    </a:p>
                  </a:txBody>
                  <a:tcPr/>
                </a:tc>
                <a:tc>
                  <a:txBody>
                    <a:bodyPr/>
                    <a:lstStyle/>
                    <a:p>
                      <a:pPr algn="ctr"/>
                      <a:r>
                        <a:rPr kumimoji="1" lang="en-US" altLang="ja-JP" sz="3200" dirty="0"/>
                        <a:t>3.41</a:t>
                      </a:r>
                      <a:endParaRPr kumimoji="1" lang="ja-JP" altLang="en-US" sz="3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dirty="0"/>
                        <a:t>3.38</a:t>
                      </a:r>
                      <a:endParaRPr kumimoji="1" lang="ja-JP" altLang="en-US" sz="3200" dirty="0"/>
                    </a:p>
                  </a:txBody>
                  <a:tcPr/>
                </a:tc>
                <a:extLst>
                  <a:ext uri="{0D108BD9-81ED-4DB2-BD59-A6C34878D82A}">
                    <a16:rowId xmlns:a16="http://schemas.microsoft.com/office/drawing/2014/main" val="297132666"/>
                  </a:ext>
                </a:extLst>
              </a:tr>
              <a:tr h="809744">
                <a:tc>
                  <a:txBody>
                    <a:bodyPr/>
                    <a:lstStyle/>
                    <a:p>
                      <a:pPr algn="ctr"/>
                      <a:r>
                        <a:rPr kumimoji="1" lang="en-US" altLang="ja-JP" sz="2400" dirty="0"/>
                        <a:t>9</a:t>
                      </a:r>
                      <a:r>
                        <a:rPr kumimoji="1" lang="ja-JP" altLang="en-US" sz="2400" dirty="0"/>
                        <a:t>種</a:t>
                      </a:r>
                      <a:r>
                        <a:rPr kumimoji="1" lang="en-US" altLang="ja-JP" sz="2400" dirty="0"/>
                        <a:t>3</a:t>
                      </a:r>
                      <a:r>
                        <a:rPr kumimoji="1" lang="ja-JP" altLang="en-US" sz="2400" dirty="0"/>
                        <a:t>枚麻雀</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dirty="0">
                          <a:solidFill>
                            <a:schemeClr val="tx1">
                              <a:lumMod val="50000"/>
                              <a:lumOff val="50000"/>
                            </a:schemeClr>
                          </a:solidFill>
                        </a:rPr>
                        <a:t>6.43</a:t>
                      </a:r>
                      <a:endParaRPr kumimoji="1" lang="ja-JP" altLang="en-US" sz="3200" dirty="0">
                        <a:solidFill>
                          <a:schemeClr val="tx1">
                            <a:lumMod val="50000"/>
                            <a:lumOff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dirty="0">
                          <a:solidFill>
                            <a:schemeClr val="tx1">
                              <a:lumMod val="50000"/>
                              <a:lumOff val="50000"/>
                            </a:schemeClr>
                          </a:solidFill>
                        </a:rPr>
                        <a:t>6.54</a:t>
                      </a:r>
                      <a:endParaRPr kumimoji="1" lang="ja-JP" altLang="en-US" sz="3200" dirty="0">
                        <a:solidFill>
                          <a:schemeClr val="tx1">
                            <a:lumMod val="50000"/>
                            <a:lumOff val="50000"/>
                          </a:schemeClr>
                        </a:solidFill>
                      </a:endParaRPr>
                    </a:p>
                  </a:txBody>
                  <a:tcPr/>
                </a:tc>
                <a:tc>
                  <a:txBody>
                    <a:bodyPr/>
                    <a:lstStyle/>
                    <a:p>
                      <a:pPr algn="ctr"/>
                      <a:r>
                        <a:rPr kumimoji="1" lang="en-US" altLang="ja-JP" sz="3200" dirty="0"/>
                        <a:t>6.40</a:t>
                      </a:r>
                      <a:endParaRPr kumimoji="1" lang="ja-JP" altLang="en-US" sz="3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dirty="0"/>
                        <a:t>7.24</a:t>
                      </a:r>
                      <a:endParaRPr kumimoji="1" lang="ja-JP" altLang="en-US" sz="3200" dirty="0"/>
                    </a:p>
                  </a:txBody>
                  <a:tcPr/>
                </a:tc>
                <a:extLst>
                  <a:ext uri="{0D108BD9-81ED-4DB2-BD59-A6C34878D82A}">
                    <a16:rowId xmlns:a16="http://schemas.microsoft.com/office/drawing/2014/main" val="4042468049"/>
                  </a:ext>
                </a:extLst>
              </a:tr>
              <a:tr h="788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9</a:t>
                      </a:r>
                      <a:r>
                        <a:rPr kumimoji="1" lang="ja-JP" altLang="en-US" sz="2400" dirty="0"/>
                        <a:t>種</a:t>
                      </a:r>
                      <a:r>
                        <a:rPr kumimoji="1" lang="en-US" altLang="ja-JP" sz="2400" dirty="0"/>
                        <a:t>5</a:t>
                      </a:r>
                      <a:r>
                        <a:rPr kumimoji="1" lang="ja-JP" altLang="en-US" sz="2400" dirty="0"/>
                        <a:t>枚麻雀</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dirty="0">
                          <a:solidFill>
                            <a:schemeClr val="tx1">
                              <a:lumMod val="50000"/>
                              <a:lumOff val="50000"/>
                            </a:schemeClr>
                          </a:solidFill>
                        </a:rPr>
                        <a:t>5.76</a:t>
                      </a:r>
                    </a:p>
                  </a:txBody>
                  <a:tcPr/>
                </a:tc>
                <a:tc>
                  <a:txBody>
                    <a:bodyPr/>
                    <a:lstStyle/>
                    <a:p>
                      <a:pPr algn="ctr"/>
                      <a:r>
                        <a:rPr kumimoji="1" lang="en-US" altLang="ja-JP" sz="3200" dirty="0">
                          <a:solidFill>
                            <a:schemeClr val="tx1">
                              <a:lumMod val="50000"/>
                              <a:lumOff val="50000"/>
                            </a:schemeClr>
                          </a:solidFill>
                        </a:rPr>
                        <a:t>6.31</a:t>
                      </a:r>
                    </a:p>
                  </a:txBody>
                  <a:tcPr/>
                </a:tc>
                <a:tc>
                  <a:txBody>
                    <a:bodyPr/>
                    <a:lstStyle/>
                    <a:p>
                      <a:pPr algn="ctr"/>
                      <a:r>
                        <a:rPr kumimoji="1" lang="en-US" altLang="ja-JP" sz="3200" dirty="0"/>
                        <a:t>5.82</a:t>
                      </a:r>
                      <a:endParaRPr kumimoji="1" lang="ja-JP" altLang="en-US" sz="3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dirty="0"/>
                        <a:t>6.40</a:t>
                      </a:r>
                      <a:endParaRPr kumimoji="1" lang="ja-JP" altLang="en-US" sz="3200" dirty="0"/>
                    </a:p>
                  </a:txBody>
                  <a:tcPr/>
                </a:tc>
                <a:extLst>
                  <a:ext uri="{0D108BD9-81ED-4DB2-BD59-A6C34878D82A}">
                    <a16:rowId xmlns:a16="http://schemas.microsoft.com/office/drawing/2014/main" val="4028304036"/>
                  </a:ext>
                </a:extLst>
              </a:tr>
            </a:tbl>
          </a:graphicData>
        </a:graphic>
      </p:graphicFrame>
      <p:sp>
        <p:nvSpPr>
          <p:cNvPr id="8" name="楕円 7">
            <a:extLst>
              <a:ext uri="{FF2B5EF4-FFF2-40B4-BE49-F238E27FC236}">
                <a16:creationId xmlns:a16="http://schemas.microsoft.com/office/drawing/2014/main" id="{5245C6FC-D146-42BF-B601-3CAECD214347}"/>
              </a:ext>
            </a:extLst>
          </p:cNvPr>
          <p:cNvSpPr/>
          <p:nvPr/>
        </p:nvSpPr>
        <p:spPr>
          <a:xfrm>
            <a:off x="5836926" y="3978753"/>
            <a:ext cx="1513840" cy="17590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1B42B20-C0B7-4BEB-A57B-CCD787D3E6DE}"/>
              </a:ext>
            </a:extLst>
          </p:cNvPr>
          <p:cNvSpPr/>
          <p:nvPr/>
        </p:nvSpPr>
        <p:spPr>
          <a:xfrm>
            <a:off x="2859413" y="2646858"/>
            <a:ext cx="2977513" cy="3087086"/>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円形 9">
            <a:extLst>
              <a:ext uri="{FF2B5EF4-FFF2-40B4-BE49-F238E27FC236}">
                <a16:creationId xmlns:a16="http://schemas.microsoft.com/office/drawing/2014/main" id="{1D2427DF-0D65-45EB-9AD9-A43D83E6CE3C}"/>
              </a:ext>
            </a:extLst>
          </p:cNvPr>
          <p:cNvSpPr/>
          <p:nvPr/>
        </p:nvSpPr>
        <p:spPr>
          <a:xfrm>
            <a:off x="8961744" y="3429000"/>
            <a:ext cx="3189452" cy="2676068"/>
          </a:xfrm>
          <a:prstGeom prst="wedgeEllipseCallout">
            <a:avLst>
              <a:gd name="adj1" fmla="val -99717"/>
              <a:gd name="adj2" fmla="val 4531"/>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t>線形近似型や</a:t>
            </a:r>
            <a:endParaRPr kumimoji="1" lang="en-US" altLang="ja-JP" sz="2400" dirty="0"/>
          </a:p>
          <a:p>
            <a:pPr algn="ctr"/>
            <a:r>
              <a:rPr kumimoji="1" lang="ja-JP" altLang="en-US" sz="2400" dirty="0"/>
              <a:t>手牌そのまま型</a:t>
            </a:r>
            <a:endParaRPr kumimoji="1" lang="en-US" altLang="ja-JP" sz="2400" dirty="0"/>
          </a:p>
          <a:p>
            <a:pPr algn="ctr"/>
            <a:r>
              <a:rPr kumimoji="1" lang="ja-JP" altLang="en-US" sz="2400" dirty="0"/>
              <a:t>より良い</a:t>
            </a:r>
          </a:p>
        </p:txBody>
      </p:sp>
    </p:spTree>
    <p:extLst>
      <p:ext uri="{BB962C8B-B14F-4D97-AF65-F5344CB8AC3E}">
        <p14:creationId xmlns:p14="http://schemas.microsoft.com/office/powerpoint/2010/main" val="28988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結果と考察（線形近似型）</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10058400" cy="4694540"/>
          </a:xfrm>
        </p:spPr>
        <p:txBody>
          <a:bodyPr>
            <a:normAutofit lnSpcReduction="10000"/>
          </a:bodyPr>
          <a:lstStyle/>
          <a:p>
            <a:pPr>
              <a:buFont typeface="Wingdings" panose="05000000000000000000" pitchFamily="2" charset="2"/>
              <a:buChar char="l"/>
            </a:pPr>
            <a:r>
              <a:rPr lang="en-US" altLang="ja-JP" sz="2800" dirty="0"/>
              <a:t> </a:t>
            </a:r>
            <a:r>
              <a:rPr lang="ja-JP" altLang="en-US" sz="2800"/>
              <a:t>「各牌残り枚数無限型」に</a:t>
            </a:r>
            <a:r>
              <a:rPr lang="ja-JP" altLang="en-US" sz="2800" dirty="0"/>
              <a:t>おいて得られた具体例（</a:t>
            </a:r>
            <a:r>
              <a:rPr lang="en-US" altLang="ja-JP" sz="2800" dirty="0"/>
              <a:t>9</a:t>
            </a:r>
            <a:r>
              <a:rPr lang="ja-JP" altLang="en-US" sz="2800" dirty="0"/>
              <a:t>種</a:t>
            </a:r>
            <a:r>
              <a:rPr lang="en-US" altLang="ja-JP" sz="2800" dirty="0"/>
              <a:t>5</a:t>
            </a:r>
            <a:r>
              <a:rPr lang="ja-JP" altLang="en-US" sz="2800" dirty="0"/>
              <a:t>枚麻雀）</a:t>
            </a:r>
            <a:endParaRPr lang="en-US" altLang="ja-JP" sz="2800" dirty="0"/>
          </a:p>
          <a:p>
            <a:pPr>
              <a:buFont typeface="Wingdings" panose="05000000000000000000" pitchFamily="2" charset="2"/>
              <a:buChar char="l"/>
            </a:pPr>
            <a:r>
              <a:rPr lang="ja-JP" altLang="en-US" sz="2800"/>
              <a:t> </a:t>
            </a:r>
            <a:r>
              <a:rPr lang="en-US" altLang="ja-JP" sz="2800" dirty="0"/>
              <a:t>3</a:t>
            </a:r>
            <a:r>
              <a:rPr lang="ja-JP" altLang="en-US" sz="2800"/>
              <a:t>切り</a:t>
            </a:r>
            <a:r>
              <a:rPr lang="ja-JP" altLang="en-US" sz="2800" dirty="0"/>
              <a:t>が</a:t>
            </a:r>
            <a:r>
              <a:rPr lang="ja-JP" altLang="en-US" sz="2800"/>
              <a:t>正解（</a:t>
            </a:r>
            <a:r>
              <a:rPr lang="en-US" altLang="ja-JP" sz="2800" dirty="0"/>
              <a:t>6</a:t>
            </a:r>
            <a:r>
              <a:rPr lang="ja-JP" altLang="en-US" sz="2800"/>
              <a:t>と</a:t>
            </a:r>
            <a:r>
              <a:rPr lang="en-US" altLang="ja-JP" sz="2800" dirty="0"/>
              <a:t>9</a:t>
            </a:r>
            <a:r>
              <a:rPr lang="ja-JP" altLang="en-US" sz="2800"/>
              <a:t>待ち</a:t>
            </a:r>
            <a:r>
              <a:rPr lang="ja-JP" altLang="en-US" sz="2800" dirty="0"/>
              <a:t>）</a:t>
            </a: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r>
              <a:rPr lang="en-US" altLang="ja-JP" sz="2800" dirty="0"/>
              <a:t> </a:t>
            </a:r>
            <a:r>
              <a:rPr lang="ja-JP" altLang="en-US" sz="2800" dirty="0"/>
              <a:t>線形近似型</a:t>
            </a:r>
            <a:r>
              <a:rPr lang="ja-JP" altLang="en-US" sz="2800"/>
              <a:t>では</a:t>
            </a:r>
            <a:r>
              <a:rPr lang="en-US" altLang="ja-JP" sz="3200" b="1" u="sng" dirty="0"/>
              <a:t>7</a:t>
            </a:r>
            <a:r>
              <a:rPr lang="ja-JP" altLang="en-US" sz="3200" b="1" u="sng"/>
              <a:t>切り</a:t>
            </a:r>
            <a:r>
              <a:rPr lang="ja-JP" altLang="en-US" sz="2800" dirty="0"/>
              <a:t>が良い</a:t>
            </a:r>
            <a:r>
              <a:rPr lang="ja-JP" altLang="en-US" sz="2800"/>
              <a:t>と判断</a:t>
            </a:r>
            <a:endParaRPr lang="en-US" altLang="ja-JP" sz="2800" dirty="0"/>
          </a:p>
          <a:p>
            <a:pPr>
              <a:buFont typeface="Wingdings" panose="05000000000000000000" pitchFamily="2" charset="2"/>
              <a:buChar char="l"/>
            </a:pPr>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27</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a:extLst>
              <a:ext uri="{FF2B5EF4-FFF2-40B4-BE49-F238E27FC236}">
                <a16:creationId xmlns:a16="http://schemas.microsoft.com/office/drawing/2014/main" id="{8EA138E3-C127-42DC-B2C0-24DC1890EAD1}"/>
              </a:ext>
            </a:extLst>
          </p:cNvPr>
          <p:cNvGraphicFramePr>
            <a:graphicFrameLocks noGrp="1"/>
          </p:cNvGraphicFramePr>
          <p:nvPr>
            <p:extLst>
              <p:ext uri="{D42A27DB-BD31-4B8C-83A1-F6EECF244321}">
                <p14:modId xmlns:p14="http://schemas.microsoft.com/office/powerpoint/2010/main" val="2665776925"/>
              </p:ext>
            </p:extLst>
          </p:nvPr>
        </p:nvGraphicFramePr>
        <p:xfrm>
          <a:off x="1641356" y="2598977"/>
          <a:ext cx="3679342" cy="2800809"/>
        </p:xfrm>
        <a:graphic>
          <a:graphicData uri="http://schemas.openxmlformats.org/drawingml/2006/table">
            <a:tbl>
              <a:tblPr firstRow="1" bandRow="1">
                <a:tableStyleId>{00A15C55-8517-42AA-B614-E9B94910E393}</a:tableStyleId>
              </a:tblPr>
              <a:tblGrid>
                <a:gridCol w="1750692">
                  <a:extLst>
                    <a:ext uri="{9D8B030D-6E8A-4147-A177-3AD203B41FA5}">
                      <a16:colId xmlns:a16="http://schemas.microsoft.com/office/drawing/2014/main" val="3012496006"/>
                    </a:ext>
                  </a:extLst>
                </a:gridCol>
                <a:gridCol w="1928650">
                  <a:extLst>
                    <a:ext uri="{9D8B030D-6E8A-4147-A177-3AD203B41FA5}">
                      <a16:colId xmlns:a16="http://schemas.microsoft.com/office/drawing/2014/main" val="3057884005"/>
                    </a:ext>
                  </a:extLst>
                </a:gridCol>
              </a:tblGrid>
              <a:tr h="483553">
                <a:tc>
                  <a:txBody>
                    <a:bodyPr/>
                    <a:lstStyle/>
                    <a:p>
                      <a:pPr algn="ctr"/>
                      <a:r>
                        <a:rPr kumimoji="1" lang="ja-JP" altLang="en-US" sz="2000" dirty="0"/>
                        <a:t>捨て牌</a:t>
                      </a:r>
                      <a:endParaRPr kumimoji="1" lang="en-US" altLang="ja-JP"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状態行動価値</a:t>
                      </a:r>
                    </a:p>
                  </a:txBody>
                  <a:tcPr/>
                </a:tc>
                <a:extLst>
                  <a:ext uri="{0D108BD9-81ED-4DB2-BD59-A6C34878D82A}">
                    <a16:rowId xmlns:a16="http://schemas.microsoft.com/office/drawing/2014/main" val="3081058180"/>
                  </a:ext>
                </a:extLst>
              </a:tr>
              <a:tr h="567650">
                <a:tc>
                  <a:txBody>
                    <a:bodyPr/>
                    <a:lstStyle/>
                    <a:p>
                      <a:pPr algn="ctr"/>
                      <a:r>
                        <a:rPr kumimoji="1" lang="en-US" altLang="ja-JP" sz="2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50.4</a:t>
                      </a:r>
                      <a:endParaRPr kumimoji="1" lang="ja-JP" altLang="en-US" sz="2800" dirty="0"/>
                    </a:p>
                  </a:txBody>
                  <a:tcPr/>
                </a:tc>
                <a:extLst>
                  <a:ext uri="{0D108BD9-81ED-4DB2-BD59-A6C34878D82A}">
                    <a16:rowId xmlns:a16="http://schemas.microsoft.com/office/drawing/2014/main" val="297132666"/>
                  </a:ext>
                </a:extLst>
              </a:tr>
              <a:tr h="583202">
                <a:tc>
                  <a:txBody>
                    <a:bodyPr/>
                    <a:lstStyle/>
                    <a:p>
                      <a:pPr algn="ctr"/>
                      <a:r>
                        <a:rPr kumimoji="1" lang="en-US" altLang="ja-JP" sz="2400" dirty="0"/>
                        <a:t>4</a:t>
                      </a:r>
                      <a:endParaRPr kumimoji="1" lang="ja-JP"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34.4</a:t>
                      </a:r>
                      <a:endParaRPr kumimoji="1" lang="ja-JP" altLang="en-US" sz="2800" dirty="0"/>
                    </a:p>
                  </a:txBody>
                  <a:tcPr/>
                </a:tc>
                <a:extLst>
                  <a:ext uri="{0D108BD9-81ED-4DB2-BD59-A6C34878D82A}">
                    <a16:rowId xmlns:a16="http://schemas.microsoft.com/office/drawing/2014/main" val="4042468049"/>
                  </a:ext>
                </a:extLst>
              </a:tr>
              <a:tr h="583202">
                <a:tc>
                  <a:txBody>
                    <a:bodyPr/>
                    <a:lstStyle/>
                    <a:p>
                      <a:pPr algn="ctr"/>
                      <a:r>
                        <a:rPr kumimoji="1" lang="en-US" altLang="ja-JP" sz="2400" dirty="0"/>
                        <a:t>7</a:t>
                      </a:r>
                      <a:endParaRPr kumimoji="1" lang="ja-JP"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54.8</a:t>
                      </a:r>
                      <a:endParaRPr kumimoji="1" lang="ja-JP" altLang="en-US" sz="2800" dirty="0"/>
                    </a:p>
                  </a:txBody>
                  <a:tcPr/>
                </a:tc>
                <a:extLst>
                  <a:ext uri="{0D108BD9-81ED-4DB2-BD59-A6C34878D82A}">
                    <a16:rowId xmlns:a16="http://schemas.microsoft.com/office/drawing/2014/main" val="3337788074"/>
                  </a:ext>
                </a:extLst>
              </a:tr>
              <a:tr h="583202">
                <a:tc>
                  <a:txBody>
                    <a:bodyPr/>
                    <a:lstStyle/>
                    <a:p>
                      <a:pPr algn="ctr"/>
                      <a:r>
                        <a:rPr kumimoji="1" lang="en-US" altLang="ja-JP" sz="2400" dirty="0"/>
                        <a:t>8</a:t>
                      </a:r>
                      <a:endParaRPr kumimoji="1" lang="ja-JP"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54.7</a:t>
                      </a:r>
                      <a:endParaRPr kumimoji="1" lang="ja-JP" altLang="en-US" sz="2800" dirty="0"/>
                    </a:p>
                  </a:txBody>
                  <a:tcPr/>
                </a:tc>
                <a:extLst>
                  <a:ext uri="{0D108BD9-81ED-4DB2-BD59-A6C34878D82A}">
                    <a16:rowId xmlns:a16="http://schemas.microsoft.com/office/drawing/2014/main" val="2946214511"/>
                  </a:ext>
                </a:extLst>
              </a:tr>
            </a:tbl>
          </a:graphicData>
        </a:graphic>
      </p:graphicFrame>
      <p:sp>
        <p:nvSpPr>
          <p:cNvPr id="10" name="吹き出し: 円形 9">
            <a:extLst>
              <a:ext uri="{FF2B5EF4-FFF2-40B4-BE49-F238E27FC236}">
                <a16:creationId xmlns:a16="http://schemas.microsoft.com/office/drawing/2014/main" id="{304A332B-3145-4E63-A13A-BC8448E9B4A2}"/>
              </a:ext>
            </a:extLst>
          </p:cNvPr>
          <p:cNvSpPr/>
          <p:nvPr/>
        </p:nvSpPr>
        <p:spPr>
          <a:xfrm>
            <a:off x="6355435" y="3745423"/>
            <a:ext cx="4728308" cy="1941387"/>
          </a:xfrm>
          <a:prstGeom prst="wedgeEllipseCallout">
            <a:avLst>
              <a:gd name="adj1" fmla="val -81797"/>
              <a:gd name="adj2" fmla="val -12262"/>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状態行動価値が最も</a:t>
            </a:r>
            <a:endParaRPr kumimoji="1" lang="en-US" altLang="ja-JP" sz="2800" dirty="0"/>
          </a:p>
          <a:p>
            <a:pPr algn="ctr"/>
            <a:r>
              <a:rPr kumimoji="1" lang="ja-JP" altLang="en-US" sz="2800" dirty="0"/>
              <a:t>高い</a:t>
            </a:r>
            <a:r>
              <a:rPr kumimoji="1" lang="ja-JP" altLang="en-US" sz="2800"/>
              <a:t>のは</a:t>
            </a:r>
            <a:r>
              <a:rPr kumimoji="1" lang="en-US" altLang="ja-JP" sz="3200" b="1" u="sng" dirty="0"/>
              <a:t>7</a:t>
            </a:r>
            <a:r>
              <a:rPr kumimoji="1" lang="ja-JP" altLang="en-US" sz="3200" b="1" u="sng"/>
              <a:t>切り</a:t>
            </a:r>
            <a:endParaRPr kumimoji="1" lang="en-US" altLang="ja-JP" sz="2800" b="1" u="sng" dirty="0"/>
          </a:p>
        </p:txBody>
      </p:sp>
      <p:sp>
        <p:nvSpPr>
          <p:cNvPr id="6" name="テキスト ボックス 5">
            <a:extLst>
              <a:ext uri="{FF2B5EF4-FFF2-40B4-BE49-F238E27FC236}">
                <a16:creationId xmlns:a16="http://schemas.microsoft.com/office/drawing/2014/main" id="{4B1EF3E5-59DB-4C4B-8711-FD34D4B3D037}"/>
              </a:ext>
            </a:extLst>
          </p:cNvPr>
          <p:cNvSpPr txBox="1"/>
          <p:nvPr/>
        </p:nvSpPr>
        <p:spPr>
          <a:xfrm>
            <a:off x="8279344" y="3126330"/>
            <a:ext cx="2139885" cy="523220"/>
          </a:xfrm>
          <a:prstGeom prst="rect">
            <a:avLst/>
          </a:prstGeom>
          <a:noFill/>
        </p:spPr>
        <p:txBody>
          <a:bodyPr wrap="square" rtlCol="0">
            <a:spAutoFit/>
          </a:bodyPr>
          <a:lstStyle/>
          <a:p>
            <a:r>
              <a:rPr kumimoji="1" lang="ja-JP" altLang="en-US" sz="2800" b="1" dirty="0"/>
              <a:t>手牌</a:t>
            </a:r>
          </a:p>
        </p:txBody>
      </p:sp>
      <p:pic>
        <p:nvPicPr>
          <p:cNvPr id="19" name="図 18">
            <a:extLst>
              <a:ext uri="{FF2B5EF4-FFF2-40B4-BE49-F238E27FC236}">
                <a16:creationId xmlns:a16="http://schemas.microsoft.com/office/drawing/2014/main" id="{F4FDE5BB-A2D9-E541-8894-62037CE03233}"/>
              </a:ext>
            </a:extLst>
          </p:cNvPr>
          <p:cNvPicPr>
            <a:picLocks noChangeAspect="1"/>
          </p:cNvPicPr>
          <p:nvPr/>
        </p:nvPicPr>
        <p:blipFill>
          <a:blip r:embed="rId2"/>
          <a:stretch>
            <a:fillRect/>
          </a:stretch>
        </p:blipFill>
        <p:spPr>
          <a:xfrm>
            <a:off x="6846097" y="2020438"/>
            <a:ext cx="706624" cy="1071333"/>
          </a:xfrm>
          <a:prstGeom prst="rect">
            <a:avLst/>
          </a:prstGeom>
        </p:spPr>
      </p:pic>
      <p:pic>
        <p:nvPicPr>
          <p:cNvPr id="20" name="図 19">
            <a:extLst>
              <a:ext uri="{FF2B5EF4-FFF2-40B4-BE49-F238E27FC236}">
                <a16:creationId xmlns:a16="http://schemas.microsoft.com/office/drawing/2014/main" id="{A4C8D5D5-F453-EE49-ABD4-DCAA52A48469}"/>
              </a:ext>
            </a:extLst>
          </p:cNvPr>
          <p:cNvPicPr>
            <a:picLocks noChangeAspect="1"/>
          </p:cNvPicPr>
          <p:nvPr/>
        </p:nvPicPr>
        <p:blipFill>
          <a:blip r:embed="rId3"/>
          <a:stretch>
            <a:fillRect/>
          </a:stretch>
        </p:blipFill>
        <p:spPr>
          <a:xfrm>
            <a:off x="7532900" y="2027206"/>
            <a:ext cx="706624" cy="1071333"/>
          </a:xfrm>
          <a:prstGeom prst="rect">
            <a:avLst/>
          </a:prstGeom>
        </p:spPr>
      </p:pic>
      <p:pic>
        <p:nvPicPr>
          <p:cNvPr id="21" name="図 20">
            <a:extLst>
              <a:ext uri="{FF2B5EF4-FFF2-40B4-BE49-F238E27FC236}">
                <a16:creationId xmlns:a16="http://schemas.microsoft.com/office/drawing/2014/main" id="{3459706F-1F12-6F4D-BFDA-900CABD01383}"/>
              </a:ext>
            </a:extLst>
          </p:cNvPr>
          <p:cNvPicPr>
            <a:picLocks noChangeAspect="1"/>
          </p:cNvPicPr>
          <p:nvPr/>
        </p:nvPicPr>
        <p:blipFill>
          <a:blip r:embed="rId3"/>
          <a:stretch>
            <a:fillRect/>
          </a:stretch>
        </p:blipFill>
        <p:spPr>
          <a:xfrm>
            <a:off x="8251775" y="2027206"/>
            <a:ext cx="706624" cy="1071333"/>
          </a:xfrm>
          <a:prstGeom prst="rect">
            <a:avLst/>
          </a:prstGeom>
        </p:spPr>
      </p:pic>
      <p:pic>
        <p:nvPicPr>
          <p:cNvPr id="22" name="図 21">
            <a:extLst>
              <a:ext uri="{FF2B5EF4-FFF2-40B4-BE49-F238E27FC236}">
                <a16:creationId xmlns:a16="http://schemas.microsoft.com/office/drawing/2014/main" id="{DAA2BD18-8145-A344-A489-917FECE4D6C1}"/>
              </a:ext>
            </a:extLst>
          </p:cNvPr>
          <p:cNvPicPr>
            <a:picLocks noChangeAspect="1"/>
          </p:cNvPicPr>
          <p:nvPr/>
        </p:nvPicPr>
        <p:blipFill>
          <a:blip r:embed="rId4"/>
          <a:stretch>
            <a:fillRect/>
          </a:stretch>
        </p:blipFill>
        <p:spPr>
          <a:xfrm>
            <a:off x="8958399" y="2012773"/>
            <a:ext cx="706624" cy="1071333"/>
          </a:xfrm>
          <a:prstGeom prst="rect">
            <a:avLst/>
          </a:prstGeom>
        </p:spPr>
      </p:pic>
      <p:pic>
        <p:nvPicPr>
          <p:cNvPr id="24" name="図 23">
            <a:extLst>
              <a:ext uri="{FF2B5EF4-FFF2-40B4-BE49-F238E27FC236}">
                <a16:creationId xmlns:a16="http://schemas.microsoft.com/office/drawing/2014/main" id="{44B79794-29A9-2A49-B7C5-256520BE1F18}"/>
              </a:ext>
            </a:extLst>
          </p:cNvPr>
          <p:cNvPicPr>
            <a:picLocks noChangeAspect="1"/>
          </p:cNvPicPr>
          <p:nvPr/>
        </p:nvPicPr>
        <p:blipFill>
          <a:blip r:embed="rId5"/>
          <a:stretch>
            <a:fillRect/>
          </a:stretch>
        </p:blipFill>
        <p:spPr>
          <a:xfrm>
            <a:off x="9657453" y="2012773"/>
            <a:ext cx="706624" cy="1071333"/>
          </a:xfrm>
          <a:prstGeom prst="rect">
            <a:avLst/>
          </a:prstGeom>
        </p:spPr>
      </p:pic>
    </p:spTree>
    <p:extLst>
      <p:ext uri="{BB962C8B-B14F-4D97-AF65-F5344CB8AC3E}">
        <p14:creationId xmlns:p14="http://schemas.microsoft.com/office/powerpoint/2010/main" val="15316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a:t>
            </a:r>
            <a:r>
              <a:rPr kumimoji="1" lang="en-US" altLang="ja-JP" dirty="0"/>
              <a:t>XGBoost</a:t>
            </a:r>
            <a:r>
              <a:rPr kumimoji="1" lang="ja-JP" altLang="en-US" dirty="0"/>
              <a:t>型）</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10058400" cy="4694540"/>
          </a:xfrm>
        </p:spPr>
        <p:txBody>
          <a:bodyPr>
            <a:normAutofit lnSpcReduction="10000"/>
          </a:bodyPr>
          <a:lstStyle/>
          <a:p>
            <a:pPr>
              <a:buFont typeface="Wingdings" panose="05000000000000000000" pitchFamily="2" charset="2"/>
              <a:buChar char="l"/>
            </a:pPr>
            <a:r>
              <a:rPr lang="en-US" altLang="ja-JP" sz="2800" dirty="0"/>
              <a:t> </a:t>
            </a:r>
            <a:r>
              <a:rPr lang="ja-JP" altLang="en-US" sz="2800"/>
              <a:t>「各牌残り枚数無限型」に</a:t>
            </a:r>
            <a:r>
              <a:rPr lang="ja-JP" altLang="en-US" sz="2800" dirty="0"/>
              <a:t>おいて得られた具体例（</a:t>
            </a:r>
            <a:r>
              <a:rPr lang="en-US" altLang="ja-JP" sz="2800" dirty="0"/>
              <a:t>9</a:t>
            </a:r>
            <a:r>
              <a:rPr lang="ja-JP" altLang="en-US" sz="2800" dirty="0"/>
              <a:t>種</a:t>
            </a:r>
            <a:r>
              <a:rPr lang="en-US" altLang="ja-JP" sz="2800" dirty="0"/>
              <a:t>5</a:t>
            </a:r>
            <a:r>
              <a:rPr lang="ja-JP" altLang="en-US" sz="2800" dirty="0"/>
              <a:t>枚麻雀）</a:t>
            </a:r>
            <a:endParaRPr lang="en-US" altLang="ja-JP" sz="2800" dirty="0"/>
          </a:p>
          <a:p>
            <a:pPr>
              <a:buFont typeface="Wingdings" panose="05000000000000000000" pitchFamily="2" charset="2"/>
              <a:buChar char="l"/>
            </a:pPr>
            <a:r>
              <a:rPr lang="ja-JP" altLang="en-US" sz="2800"/>
              <a:t> </a:t>
            </a:r>
            <a:r>
              <a:rPr lang="en-US" altLang="ja-JP" sz="2800" dirty="0"/>
              <a:t>3</a:t>
            </a:r>
            <a:r>
              <a:rPr lang="ja-JP" altLang="en-US" sz="2800"/>
              <a:t>切り</a:t>
            </a:r>
            <a:r>
              <a:rPr lang="ja-JP" altLang="en-US" sz="2800" dirty="0"/>
              <a:t>が</a:t>
            </a:r>
            <a:r>
              <a:rPr lang="ja-JP" altLang="en-US" sz="2800"/>
              <a:t>正解（</a:t>
            </a:r>
            <a:r>
              <a:rPr lang="en-US" altLang="ja-JP" sz="2800" dirty="0"/>
              <a:t>6</a:t>
            </a:r>
            <a:r>
              <a:rPr lang="ja-JP" altLang="en-US" sz="2800"/>
              <a:t>と</a:t>
            </a:r>
            <a:r>
              <a:rPr lang="en-US" altLang="ja-JP" sz="2800" dirty="0"/>
              <a:t>9</a:t>
            </a:r>
            <a:r>
              <a:rPr lang="ja-JP" altLang="en-US" sz="2800"/>
              <a:t>待ち</a:t>
            </a:r>
            <a:r>
              <a:rPr lang="ja-JP" altLang="en-US" sz="2800" dirty="0"/>
              <a:t>）</a:t>
            </a: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r>
              <a:rPr lang="en-US" altLang="ja-JP" sz="2800" dirty="0"/>
              <a:t> XGBoost</a:t>
            </a:r>
            <a:r>
              <a:rPr lang="ja-JP" altLang="en-US" sz="2800" dirty="0"/>
              <a:t>型</a:t>
            </a:r>
            <a:r>
              <a:rPr lang="ja-JP" altLang="en-US" sz="2800"/>
              <a:t>では</a:t>
            </a:r>
            <a:r>
              <a:rPr lang="en-US" altLang="ja-JP" sz="3200" b="1" u="sng" dirty="0"/>
              <a:t>3</a:t>
            </a:r>
            <a:r>
              <a:rPr lang="ja-JP" altLang="en-US" sz="3200" b="1" u="sng"/>
              <a:t>切り</a:t>
            </a:r>
            <a:r>
              <a:rPr lang="ja-JP" altLang="en-US" sz="2800" dirty="0"/>
              <a:t>が良いと判断</a:t>
            </a:r>
            <a:endParaRPr lang="en-US" altLang="ja-JP" sz="2800" dirty="0"/>
          </a:p>
          <a:p>
            <a:pPr>
              <a:buFont typeface="Wingdings" panose="05000000000000000000" pitchFamily="2" charset="2"/>
              <a:buChar char="l"/>
            </a:pPr>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28</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449C7258-BF9F-41D4-8DC7-A43B75D9581B}"/>
              </a:ext>
            </a:extLst>
          </p:cNvPr>
          <p:cNvSpPr txBox="1"/>
          <p:nvPr/>
        </p:nvSpPr>
        <p:spPr>
          <a:xfrm>
            <a:off x="8279344" y="3126330"/>
            <a:ext cx="2139885" cy="523220"/>
          </a:xfrm>
          <a:prstGeom prst="rect">
            <a:avLst/>
          </a:prstGeom>
          <a:noFill/>
        </p:spPr>
        <p:txBody>
          <a:bodyPr wrap="square" rtlCol="0">
            <a:spAutoFit/>
          </a:bodyPr>
          <a:lstStyle/>
          <a:p>
            <a:r>
              <a:rPr kumimoji="1" lang="ja-JP" altLang="en-US" sz="2800" b="1" dirty="0"/>
              <a:t>手牌</a:t>
            </a:r>
          </a:p>
        </p:txBody>
      </p:sp>
      <p:graphicFrame>
        <p:nvGraphicFramePr>
          <p:cNvPr id="27" name="表 26">
            <a:extLst>
              <a:ext uri="{FF2B5EF4-FFF2-40B4-BE49-F238E27FC236}">
                <a16:creationId xmlns:a16="http://schemas.microsoft.com/office/drawing/2014/main" id="{6F980BBF-DA7D-E94E-86B6-6528F02062E7}"/>
              </a:ext>
            </a:extLst>
          </p:cNvPr>
          <p:cNvGraphicFramePr>
            <a:graphicFrameLocks noGrp="1"/>
          </p:cNvGraphicFramePr>
          <p:nvPr>
            <p:extLst>
              <p:ext uri="{D42A27DB-BD31-4B8C-83A1-F6EECF244321}">
                <p14:modId xmlns:p14="http://schemas.microsoft.com/office/powerpoint/2010/main" val="3652191373"/>
              </p:ext>
            </p:extLst>
          </p:nvPr>
        </p:nvGraphicFramePr>
        <p:xfrm>
          <a:off x="1641356" y="2598977"/>
          <a:ext cx="3679342" cy="2800809"/>
        </p:xfrm>
        <a:graphic>
          <a:graphicData uri="http://schemas.openxmlformats.org/drawingml/2006/table">
            <a:tbl>
              <a:tblPr firstRow="1" bandRow="1">
                <a:tableStyleId>{00A15C55-8517-42AA-B614-E9B94910E393}</a:tableStyleId>
              </a:tblPr>
              <a:tblGrid>
                <a:gridCol w="1750692">
                  <a:extLst>
                    <a:ext uri="{9D8B030D-6E8A-4147-A177-3AD203B41FA5}">
                      <a16:colId xmlns:a16="http://schemas.microsoft.com/office/drawing/2014/main" val="3012496006"/>
                    </a:ext>
                  </a:extLst>
                </a:gridCol>
                <a:gridCol w="1928650">
                  <a:extLst>
                    <a:ext uri="{9D8B030D-6E8A-4147-A177-3AD203B41FA5}">
                      <a16:colId xmlns:a16="http://schemas.microsoft.com/office/drawing/2014/main" val="3057884005"/>
                    </a:ext>
                  </a:extLst>
                </a:gridCol>
              </a:tblGrid>
              <a:tr h="483553">
                <a:tc>
                  <a:txBody>
                    <a:bodyPr/>
                    <a:lstStyle/>
                    <a:p>
                      <a:pPr algn="ctr"/>
                      <a:r>
                        <a:rPr kumimoji="1" lang="ja-JP" altLang="en-US" sz="2000" dirty="0"/>
                        <a:t>捨て牌</a:t>
                      </a:r>
                      <a:endParaRPr kumimoji="1" lang="en-US" altLang="ja-JP"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状態行動価値</a:t>
                      </a:r>
                    </a:p>
                  </a:txBody>
                  <a:tcPr/>
                </a:tc>
                <a:extLst>
                  <a:ext uri="{0D108BD9-81ED-4DB2-BD59-A6C34878D82A}">
                    <a16:rowId xmlns:a16="http://schemas.microsoft.com/office/drawing/2014/main" val="3081058180"/>
                  </a:ext>
                </a:extLst>
              </a:tr>
              <a:tr h="567650">
                <a:tc>
                  <a:txBody>
                    <a:bodyPr/>
                    <a:lstStyle/>
                    <a:p>
                      <a:pPr algn="ctr"/>
                      <a:r>
                        <a:rPr kumimoji="1" lang="en-US" altLang="ja-JP" sz="2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58.6</a:t>
                      </a:r>
                      <a:endParaRPr kumimoji="1" lang="ja-JP" altLang="en-US" sz="2800" dirty="0"/>
                    </a:p>
                  </a:txBody>
                  <a:tcPr/>
                </a:tc>
                <a:extLst>
                  <a:ext uri="{0D108BD9-81ED-4DB2-BD59-A6C34878D82A}">
                    <a16:rowId xmlns:a16="http://schemas.microsoft.com/office/drawing/2014/main" val="297132666"/>
                  </a:ext>
                </a:extLst>
              </a:tr>
              <a:tr h="583202">
                <a:tc>
                  <a:txBody>
                    <a:bodyPr/>
                    <a:lstStyle/>
                    <a:p>
                      <a:pPr algn="ctr"/>
                      <a:r>
                        <a:rPr kumimoji="1" lang="en-US" altLang="ja-JP" sz="2400" dirty="0"/>
                        <a:t>4</a:t>
                      </a:r>
                      <a:endParaRPr kumimoji="1" lang="ja-JP"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56.2</a:t>
                      </a:r>
                      <a:endParaRPr kumimoji="1" lang="ja-JP" altLang="en-US" sz="2800" dirty="0"/>
                    </a:p>
                  </a:txBody>
                  <a:tcPr/>
                </a:tc>
                <a:extLst>
                  <a:ext uri="{0D108BD9-81ED-4DB2-BD59-A6C34878D82A}">
                    <a16:rowId xmlns:a16="http://schemas.microsoft.com/office/drawing/2014/main" val="4042468049"/>
                  </a:ext>
                </a:extLst>
              </a:tr>
              <a:tr h="583202">
                <a:tc>
                  <a:txBody>
                    <a:bodyPr/>
                    <a:lstStyle/>
                    <a:p>
                      <a:pPr algn="ctr"/>
                      <a:r>
                        <a:rPr kumimoji="1" lang="en-US" altLang="ja-JP" sz="2400" dirty="0"/>
                        <a:t>7</a:t>
                      </a:r>
                      <a:endParaRPr kumimoji="1" lang="ja-JP"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56.5</a:t>
                      </a:r>
                      <a:endParaRPr kumimoji="1" lang="ja-JP" altLang="en-US" sz="2800" dirty="0"/>
                    </a:p>
                  </a:txBody>
                  <a:tcPr/>
                </a:tc>
                <a:extLst>
                  <a:ext uri="{0D108BD9-81ED-4DB2-BD59-A6C34878D82A}">
                    <a16:rowId xmlns:a16="http://schemas.microsoft.com/office/drawing/2014/main" val="3337788074"/>
                  </a:ext>
                </a:extLst>
              </a:tr>
              <a:tr h="583202">
                <a:tc>
                  <a:txBody>
                    <a:bodyPr/>
                    <a:lstStyle/>
                    <a:p>
                      <a:pPr algn="ctr"/>
                      <a:r>
                        <a:rPr kumimoji="1" lang="en-US" altLang="ja-JP" sz="2400" dirty="0"/>
                        <a:t>8</a:t>
                      </a:r>
                      <a:endParaRPr kumimoji="1" lang="ja-JP"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58.4</a:t>
                      </a:r>
                      <a:endParaRPr kumimoji="1" lang="ja-JP" altLang="en-US" sz="2800" dirty="0"/>
                    </a:p>
                  </a:txBody>
                  <a:tcPr/>
                </a:tc>
                <a:extLst>
                  <a:ext uri="{0D108BD9-81ED-4DB2-BD59-A6C34878D82A}">
                    <a16:rowId xmlns:a16="http://schemas.microsoft.com/office/drawing/2014/main" val="2946214511"/>
                  </a:ext>
                </a:extLst>
              </a:tr>
            </a:tbl>
          </a:graphicData>
        </a:graphic>
      </p:graphicFrame>
      <p:sp>
        <p:nvSpPr>
          <p:cNvPr id="10" name="吹き出し: 円形 9">
            <a:extLst>
              <a:ext uri="{FF2B5EF4-FFF2-40B4-BE49-F238E27FC236}">
                <a16:creationId xmlns:a16="http://schemas.microsoft.com/office/drawing/2014/main" id="{304A332B-3145-4E63-A13A-BC8448E9B4A2}"/>
              </a:ext>
            </a:extLst>
          </p:cNvPr>
          <p:cNvSpPr/>
          <p:nvPr/>
        </p:nvSpPr>
        <p:spPr>
          <a:xfrm>
            <a:off x="6355435" y="3781969"/>
            <a:ext cx="4728308" cy="1904842"/>
          </a:xfrm>
          <a:prstGeom prst="wedgeEllipseCallout">
            <a:avLst>
              <a:gd name="adj1" fmla="val -80017"/>
              <a:gd name="adj2" fmla="val -68591"/>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状態行動価値が最も</a:t>
            </a:r>
            <a:endParaRPr kumimoji="1" lang="en-US" altLang="ja-JP" sz="2800" dirty="0"/>
          </a:p>
          <a:p>
            <a:pPr algn="ctr"/>
            <a:r>
              <a:rPr kumimoji="1" lang="ja-JP" altLang="en-US" sz="2800" dirty="0"/>
              <a:t>高い</a:t>
            </a:r>
            <a:r>
              <a:rPr kumimoji="1" lang="ja-JP" altLang="en-US" sz="2800"/>
              <a:t>のは</a:t>
            </a:r>
            <a:r>
              <a:rPr kumimoji="1" lang="en-US" altLang="ja-JP" sz="3200" b="1" u="sng" dirty="0"/>
              <a:t>3</a:t>
            </a:r>
            <a:r>
              <a:rPr kumimoji="1" lang="ja-JP" altLang="en-US" sz="3200" b="1" u="sng"/>
              <a:t>切り</a:t>
            </a:r>
            <a:endParaRPr kumimoji="1" lang="en-US" altLang="ja-JP" sz="2800" b="1" u="sng" dirty="0"/>
          </a:p>
        </p:txBody>
      </p:sp>
      <p:pic>
        <p:nvPicPr>
          <p:cNvPr id="28" name="図 27">
            <a:extLst>
              <a:ext uri="{FF2B5EF4-FFF2-40B4-BE49-F238E27FC236}">
                <a16:creationId xmlns:a16="http://schemas.microsoft.com/office/drawing/2014/main" id="{DB6AE329-438F-834C-ADC8-1CBD46FA971B}"/>
              </a:ext>
            </a:extLst>
          </p:cNvPr>
          <p:cNvPicPr>
            <a:picLocks noChangeAspect="1"/>
          </p:cNvPicPr>
          <p:nvPr/>
        </p:nvPicPr>
        <p:blipFill>
          <a:blip r:embed="rId2"/>
          <a:stretch>
            <a:fillRect/>
          </a:stretch>
        </p:blipFill>
        <p:spPr>
          <a:xfrm>
            <a:off x="6846097" y="2020438"/>
            <a:ext cx="706624" cy="1071333"/>
          </a:xfrm>
          <a:prstGeom prst="rect">
            <a:avLst/>
          </a:prstGeom>
        </p:spPr>
      </p:pic>
      <p:pic>
        <p:nvPicPr>
          <p:cNvPr id="29" name="図 28">
            <a:extLst>
              <a:ext uri="{FF2B5EF4-FFF2-40B4-BE49-F238E27FC236}">
                <a16:creationId xmlns:a16="http://schemas.microsoft.com/office/drawing/2014/main" id="{EEFA6A97-C713-B343-A7A9-180DA7EE1E63}"/>
              </a:ext>
            </a:extLst>
          </p:cNvPr>
          <p:cNvPicPr>
            <a:picLocks noChangeAspect="1"/>
          </p:cNvPicPr>
          <p:nvPr/>
        </p:nvPicPr>
        <p:blipFill>
          <a:blip r:embed="rId3"/>
          <a:stretch>
            <a:fillRect/>
          </a:stretch>
        </p:blipFill>
        <p:spPr>
          <a:xfrm>
            <a:off x="7532900" y="2027206"/>
            <a:ext cx="706624" cy="1071333"/>
          </a:xfrm>
          <a:prstGeom prst="rect">
            <a:avLst/>
          </a:prstGeom>
        </p:spPr>
      </p:pic>
      <p:pic>
        <p:nvPicPr>
          <p:cNvPr id="30" name="図 29">
            <a:extLst>
              <a:ext uri="{FF2B5EF4-FFF2-40B4-BE49-F238E27FC236}">
                <a16:creationId xmlns:a16="http://schemas.microsoft.com/office/drawing/2014/main" id="{73618341-A0C7-1141-95D6-4713601D75D2}"/>
              </a:ext>
            </a:extLst>
          </p:cNvPr>
          <p:cNvPicPr>
            <a:picLocks noChangeAspect="1"/>
          </p:cNvPicPr>
          <p:nvPr/>
        </p:nvPicPr>
        <p:blipFill>
          <a:blip r:embed="rId3"/>
          <a:stretch>
            <a:fillRect/>
          </a:stretch>
        </p:blipFill>
        <p:spPr>
          <a:xfrm>
            <a:off x="8251775" y="2027206"/>
            <a:ext cx="706624" cy="1071333"/>
          </a:xfrm>
          <a:prstGeom prst="rect">
            <a:avLst/>
          </a:prstGeom>
        </p:spPr>
      </p:pic>
      <p:pic>
        <p:nvPicPr>
          <p:cNvPr id="31" name="図 30">
            <a:extLst>
              <a:ext uri="{FF2B5EF4-FFF2-40B4-BE49-F238E27FC236}">
                <a16:creationId xmlns:a16="http://schemas.microsoft.com/office/drawing/2014/main" id="{7A1C4AAD-BD8D-3C4A-9C52-926F6C4E8037}"/>
              </a:ext>
            </a:extLst>
          </p:cNvPr>
          <p:cNvPicPr>
            <a:picLocks noChangeAspect="1"/>
          </p:cNvPicPr>
          <p:nvPr/>
        </p:nvPicPr>
        <p:blipFill>
          <a:blip r:embed="rId4"/>
          <a:stretch>
            <a:fillRect/>
          </a:stretch>
        </p:blipFill>
        <p:spPr>
          <a:xfrm>
            <a:off x="8958399" y="2012773"/>
            <a:ext cx="706624" cy="1071333"/>
          </a:xfrm>
          <a:prstGeom prst="rect">
            <a:avLst/>
          </a:prstGeom>
        </p:spPr>
      </p:pic>
      <p:pic>
        <p:nvPicPr>
          <p:cNvPr id="32" name="図 31">
            <a:extLst>
              <a:ext uri="{FF2B5EF4-FFF2-40B4-BE49-F238E27FC236}">
                <a16:creationId xmlns:a16="http://schemas.microsoft.com/office/drawing/2014/main" id="{89B51CE2-92CD-E241-A634-B742A173DE88}"/>
              </a:ext>
            </a:extLst>
          </p:cNvPr>
          <p:cNvPicPr>
            <a:picLocks noChangeAspect="1"/>
          </p:cNvPicPr>
          <p:nvPr/>
        </p:nvPicPr>
        <p:blipFill>
          <a:blip r:embed="rId5"/>
          <a:stretch>
            <a:fillRect/>
          </a:stretch>
        </p:blipFill>
        <p:spPr>
          <a:xfrm>
            <a:off x="9657453" y="2012773"/>
            <a:ext cx="706624" cy="1071333"/>
          </a:xfrm>
          <a:prstGeom prst="rect">
            <a:avLst/>
          </a:prstGeom>
        </p:spPr>
      </p:pic>
    </p:spTree>
    <p:extLst>
      <p:ext uri="{BB962C8B-B14F-4D97-AF65-F5344CB8AC3E}">
        <p14:creationId xmlns:p14="http://schemas.microsoft.com/office/powerpoint/2010/main" val="70426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79" y="1489879"/>
            <a:ext cx="10249593" cy="4694540"/>
          </a:xfrm>
        </p:spPr>
        <p:txBody>
          <a:bodyPr>
            <a:normAutofit/>
          </a:bodyPr>
          <a:lstStyle/>
          <a:p>
            <a:pPr>
              <a:buFont typeface="Wingdings" panose="05000000000000000000" pitchFamily="2" charset="2"/>
              <a:buChar char="l"/>
            </a:pPr>
            <a:r>
              <a:rPr lang="ja-JP" altLang="en-US" sz="2800"/>
              <a:t> 「各牌残り枚数無限型」 （</a:t>
            </a:r>
            <a:r>
              <a:rPr lang="ja-JP" altLang="en-US" sz="2800" dirty="0"/>
              <a:t>常に等確率で牌を引けると仮定したもの）の計算時間についての表（上の結果を出すまでの時間）</a:t>
            </a:r>
            <a:endParaRPr lang="en-US" altLang="ja-JP" sz="2800" dirty="0"/>
          </a:p>
          <a:p>
            <a:pPr>
              <a:buFont typeface="Wingdings" panose="05000000000000000000" pitchFamily="2" charset="2"/>
              <a:buChar char="l"/>
            </a:pPr>
            <a:endParaRPr lang="en-US" altLang="ja-JP" sz="2800"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29</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1" name="表 10">
            <a:extLst>
              <a:ext uri="{FF2B5EF4-FFF2-40B4-BE49-F238E27FC236}">
                <a16:creationId xmlns:a16="http://schemas.microsoft.com/office/drawing/2014/main" id="{6BCF08A2-5157-4B1E-998D-0506158A792C}"/>
              </a:ext>
            </a:extLst>
          </p:cNvPr>
          <p:cNvGraphicFramePr>
            <a:graphicFrameLocks noGrp="1"/>
          </p:cNvGraphicFramePr>
          <p:nvPr>
            <p:extLst>
              <p:ext uri="{D42A27DB-BD31-4B8C-83A1-F6EECF244321}">
                <p14:modId xmlns:p14="http://schemas.microsoft.com/office/powerpoint/2010/main" val="2352759760"/>
              </p:ext>
            </p:extLst>
          </p:nvPr>
        </p:nvGraphicFramePr>
        <p:xfrm>
          <a:off x="1097280" y="2644540"/>
          <a:ext cx="8174196" cy="3091722"/>
        </p:xfrm>
        <a:graphic>
          <a:graphicData uri="http://schemas.openxmlformats.org/drawingml/2006/table">
            <a:tbl>
              <a:tblPr firstRow="1" bandRow="1">
                <a:tableStyleId>{5C22544A-7EE6-4342-B048-85BDC9FD1C3A}</a:tableStyleId>
              </a:tblPr>
              <a:tblGrid>
                <a:gridCol w="1750692">
                  <a:extLst>
                    <a:ext uri="{9D8B030D-6E8A-4147-A177-3AD203B41FA5}">
                      <a16:colId xmlns:a16="http://schemas.microsoft.com/office/drawing/2014/main" val="3012496006"/>
                    </a:ext>
                  </a:extLst>
                </a:gridCol>
                <a:gridCol w="1470367">
                  <a:extLst>
                    <a:ext uri="{9D8B030D-6E8A-4147-A177-3AD203B41FA5}">
                      <a16:colId xmlns:a16="http://schemas.microsoft.com/office/drawing/2014/main" val="3936843125"/>
                    </a:ext>
                  </a:extLst>
                </a:gridCol>
                <a:gridCol w="1554121">
                  <a:extLst>
                    <a:ext uri="{9D8B030D-6E8A-4147-A177-3AD203B41FA5}">
                      <a16:colId xmlns:a16="http://schemas.microsoft.com/office/drawing/2014/main" val="1165853975"/>
                    </a:ext>
                  </a:extLst>
                </a:gridCol>
                <a:gridCol w="1470366">
                  <a:extLst>
                    <a:ext uri="{9D8B030D-6E8A-4147-A177-3AD203B41FA5}">
                      <a16:colId xmlns:a16="http://schemas.microsoft.com/office/drawing/2014/main" val="3876137191"/>
                    </a:ext>
                  </a:extLst>
                </a:gridCol>
                <a:gridCol w="1928650">
                  <a:extLst>
                    <a:ext uri="{9D8B030D-6E8A-4147-A177-3AD203B41FA5}">
                      <a16:colId xmlns:a16="http://schemas.microsoft.com/office/drawing/2014/main" val="3057884005"/>
                    </a:ext>
                  </a:extLst>
                </a:gridCol>
              </a:tblGrid>
              <a:tr h="671387">
                <a:tc>
                  <a:txBody>
                    <a:bodyPr/>
                    <a:lstStyle/>
                    <a:p>
                      <a:pPr algn="ctr"/>
                      <a:r>
                        <a:rPr kumimoji="1" lang="ja-JP" altLang="en-US" sz="2000" dirty="0"/>
                        <a:t>型</a:t>
                      </a:r>
                      <a:endParaRPr kumimoji="1" lang="en-US" altLang="ja-JP" sz="2000" dirty="0"/>
                    </a:p>
                  </a:txBody>
                  <a:tcPr/>
                </a:tc>
                <a:tc>
                  <a:txBody>
                    <a:bodyPr/>
                    <a:lstStyle/>
                    <a:p>
                      <a:pPr algn="ctr"/>
                      <a:r>
                        <a:rPr kumimoji="1" lang="ja-JP" altLang="en-US" sz="2000" dirty="0"/>
                        <a:t>テーブル型</a:t>
                      </a:r>
                    </a:p>
                  </a:txBody>
                  <a:tcPr/>
                </a:tc>
                <a:tc>
                  <a:txBody>
                    <a:bodyPr/>
                    <a:lstStyle/>
                    <a:p>
                      <a:pPr algn="ctr"/>
                      <a:r>
                        <a:rPr kumimoji="1" lang="ja-JP" altLang="en-US" sz="2000" dirty="0"/>
                        <a:t>線形近似型</a:t>
                      </a:r>
                    </a:p>
                  </a:txBody>
                  <a:tcPr/>
                </a:tc>
                <a:tc>
                  <a:txBody>
                    <a:bodyPr/>
                    <a:lstStyle/>
                    <a:p>
                      <a:pPr algn="ctr"/>
                      <a:r>
                        <a:rPr kumimoji="1" lang="en-US" altLang="ja-JP" sz="2000" dirty="0"/>
                        <a:t>XGBoost</a:t>
                      </a:r>
                      <a:r>
                        <a:rPr kumimoji="1" lang="ja-JP" altLang="en-US" sz="2000" dirty="0"/>
                        <a:t>型</a:t>
                      </a:r>
                      <a:endParaRPr kumimoji="1" lang="en-US" altLang="ja-JP" sz="2000" dirty="0"/>
                    </a:p>
                    <a:p>
                      <a:pPr algn="ctr"/>
                      <a:r>
                        <a:rPr kumimoji="1" lang="ja-JP" altLang="en-US" sz="2000" dirty="0"/>
                        <a:t>（特徴量）</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XGBoost</a:t>
                      </a:r>
                      <a:r>
                        <a:rPr kumimoji="1" lang="ja-JP" altLang="en-US" sz="2000" dirty="0"/>
                        <a:t>型</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（手牌そのまま）</a:t>
                      </a:r>
                    </a:p>
                  </a:txBody>
                  <a:tcPr/>
                </a:tc>
                <a:extLst>
                  <a:ext uri="{0D108BD9-81ED-4DB2-BD59-A6C34878D82A}">
                    <a16:rowId xmlns:a16="http://schemas.microsoft.com/office/drawing/2014/main" val="3081058180"/>
                  </a:ext>
                </a:extLst>
              </a:tr>
              <a:tr h="792787">
                <a:tc>
                  <a:txBody>
                    <a:bodyPr/>
                    <a:lstStyle/>
                    <a:p>
                      <a:pPr algn="ctr"/>
                      <a:r>
                        <a:rPr kumimoji="1" lang="en-US" altLang="ja-JP" sz="2400" dirty="0"/>
                        <a:t>4</a:t>
                      </a:r>
                      <a:r>
                        <a:rPr kumimoji="1" lang="ja-JP" altLang="en-US" sz="2400" dirty="0"/>
                        <a:t>種</a:t>
                      </a:r>
                      <a:r>
                        <a:rPr kumimoji="1" lang="en-US" altLang="ja-JP" sz="2400" dirty="0"/>
                        <a:t>3</a:t>
                      </a:r>
                      <a:r>
                        <a:rPr kumimoji="1" lang="ja-JP" altLang="en-US" sz="2400" dirty="0"/>
                        <a:t>枚麻雀</a:t>
                      </a:r>
                      <a:endParaRPr kumimoji="1" lang="en-US" altLang="ja-JP" sz="2400" dirty="0"/>
                    </a:p>
                  </a:txBody>
                  <a:tcPr/>
                </a:tc>
                <a:tc>
                  <a:txBody>
                    <a:bodyPr/>
                    <a:lstStyle/>
                    <a:p>
                      <a:pPr algn="ctr"/>
                      <a:r>
                        <a:rPr kumimoji="1" lang="en-US" altLang="ja-JP" sz="2800" dirty="0">
                          <a:solidFill>
                            <a:schemeClr val="tx1">
                              <a:lumMod val="50000"/>
                              <a:lumOff val="50000"/>
                            </a:schemeClr>
                          </a:solidFill>
                        </a:rPr>
                        <a:t>382</a:t>
                      </a:r>
                      <a:r>
                        <a:rPr kumimoji="1" lang="ja-JP" altLang="en-US" sz="2800" dirty="0">
                          <a:solidFill>
                            <a:schemeClr val="tx1">
                              <a:lumMod val="50000"/>
                              <a:lumOff val="50000"/>
                            </a:schemeClr>
                          </a:solidFill>
                        </a:rPr>
                        <a:t>秒</a:t>
                      </a:r>
                    </a:p>
                  </a:txBody>
                  <a:tcPr/>
                </a:tc>
                <a:tc>
                  <a:txBody>
                    <a:bodyPr/>
                    <a:lstStyle/>
                    <a:p>
                      <a:pPr algn="ctr"/>
                      <a:r>
                        <a:rPr kumimoji="1" lang="en-US" altLang="ja-JP" sz="2800" dirty="0">
                          <a:solidFill>
                            <a:schemeClr val="tx1">
                              <a:lumMod val="50000"/>
                              <a:lumOff val="50000"/>
                            </a:schemeClr>
                          </a:solidFill>
                        </a:rPr>
                        <a:t>679</a:t>
                      </a:r>
                      <a:r>
                        <a:rPr kumimoji="1" lang="ja-JP" altLang="en-US" sz="2800" dirty="0">
                          <a:solidFill>
                            <a:schemeClr val="tx1">
                              <a:lumMod val="50000"/>
                              <a:lumOff val="50000"/>
                            </a:schemeClr>
                          </a:solidFill>
                        </a:rPr>
                        <a:t>秒</a:t>
                      </a:r>
                    </a:p>
                  </a:txBody>
                  <a:tcPr/>
                </a:tc>
                <a:tc>
                  <a:txBody>
                    <a:bodyPr/>
                    <a:lstStyle/>
                    <a:p>
                      <a:pPr algn="ctr"/>
                      <a:r>
                        <a:rPr kumimoji="1" lang="en-US" altLang="ja-JP" sz="2800" dirty="0"/>
                        <a:t>36</a:t>
                      </a:r>
                      <a:r>
                        <a:rPr kumimoji="1" lang="ja-JP" altLang="en-US" sz="2800" dirty="0"/>
                        <a:t>秒</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31</a:t>
                      </a:r>
                      <a:r>
                        <a:rPr kumimoji="1" lang="ja-JP" altLang="en-US" sz="2800" dirty="0"/>
                        <a:t>秒</a:t>
                      </a:r>
                    </a:p>
                  </a:txBody>
                  <a:tcPr/>
                </a:tc>
                <a:extLst>
                  <a:ext uri="{0D108BD9-81ED-4DB2-BD59-A6C34878D82A}">
                    <a16:rowId xmlns:a16="http://schemas.microsoft.com/office/drawing/2014/main" val="297132666"/>
                  </a:ext>
                </a:extLst>
              </a:tr>
              <a:tr h="809744">
                <a:tc>
                  <a:txBody>
                    <a:bodyPr/>
                    <a:lstStyle/>
                    <a:p>
                      <a:pPr algn="ctr"/>
                      <a:r>
                        <a:rPr kumimoji="1" lang="en-US" altLang="ja-JP" sz="2400" dirty="0"/>
                        <a:t>9</a:t>
                      </a:r>
                      <a:r>
                        <a:rPr kumimoji="1" lang="ja-JP" altLang="en-US" sz="2400" dirty="0"/>
                        <a:t>種</a:t>
                      </a:r>
                      <a:r>
                        <a:rPr kumimoji="1" lang="en-US" altLang="ja-JP" sz="2400" dirty="0"/>
                        <a:t>3</a:t>
                      </a:r>
                      <a:r>
                        <a:rPr kumimoji="1" lang="ja-JP" altLang="en-US" sz="2400" dirty="0"/>
                        <a:t>枚麻雀</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solidFill>
                            <a:schemeClr val="tx1">
                              <a:lumMod val="50000"/>
                              <a:lumOff val="50000"/>
                            </a:schemeClr>
                          </a:solidFill>
                        </a:rPr>
                        <a:t>1828</a:t>
                      </a:r>
                      <a:r>
                        <a:rPr kumimoji="1" lang="ja-JP" altLang="en-US" sz="2800" dirty="0">
                          <a:solidFill>
                            <a:schemeClr val="tx1">
                              <a:lumMod val="50000"/>
                              <a:lumOff val="50000"/>
                            </a:schemeClr>
                          </a:solidFill>
                        </a:rPr>
                        <a:t>秒</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solidFill>
                            <a:schemeClr val="tx1">
                              <a:lumMod val="50000"/>
                              <a:lumOff val="50000"/>
                            </a:schemeClr>
                          </a:solidFill>
                        </a:rPr>
                        <a:t>7601</a:t>
                      </a:r>
                      <a:r>
                        <a:rPr kumimoji="1" lang="ja-JP" altLang="en-US" sz="2800" dirty="0">
                          <a:solidFill>
                            <a:schemeClr val="tx1">
                              <a:lumMod val="50000"/>
                              <a:lumOff val="50000"/>
                            </a:schemeClr>
                          </a:solidFill>
                        </a:rPr>
                        <a:t>秒</a:t>
                      </a:r>
                    </a:p>
                  </a:txBody>
                  <a:tcPr/>
                </a:tc>
                <a:tc>
                  <a:txBody>
                    <a:bodyPr/>
                    <a:lstStyle/>
                    <a:p>
                      <a:pPr algn="ctr"/>
                      <a:r>
                        <a:rPr kumimoji="1" lang="en-US" altLang="ja-JP" sz="2800" dirty="0"/>
                        <a:t>645</a:t>
                      </a:r>
                      <a:r>
                        <a:rPr kumimoji="1" lang="ja-JP" altLang="en-US" sz="2800" dirty="0"/>
                        <a:t>秒</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394</a:t>
                      </a:r>
                      <a:r>
                        <a:rPr kumimoji="1" lang="ja-JP" altLang="en-US" sz="2800" dirty="0"/>
                        <a:t>秒</a:t>
                      </a:r>
                    </a:p>
                  </a:txBody>
                  <a:tcPr/>
                </a:tc>
                <a:extLst>
                  <a:ext uri="{0D108BD9-81ED-4DB2-BD59-A6C34878D82A}">
                    <a16:rowId xmlns:a16="http://schemas.microsoft.com/office/drawing/2014/main" val="4042468049"/>
                  </a:ext>
                </a:extLst>
              </a:tr>
              <a:tr h="788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9</a:t>
                      </a:r>
                      <a:r>
                        <a:rPr kumimoji="1" lang="ja-JP" altLang="en-US" sz="2400" dirty="0"/>
                        <a:t>種</a:t>
                      </a:r>
                      <a:r>
                        <a:rPr kumimoji="1" lang="en-US" altLang="ja-JP" sz="2400" dirty="0"/>
                        <a:t>5</a:t>
                      </a:r>
                      <a:r>
                        <a:rPr kumimoji="1" lang="ja-JP" altLang="en-US" sz="2400" dirty="0"/>
                        <a:t>枚麻雀</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solidFill>
                            <a:schemeClr val="tx1">
                              <a:lumMod val="50000"/>
                              <a:lumOff val="50000"/>
                            </a:schemeClr>
                          </a:solidFill>
                        </a:rPr>
                        <a:t>10157</a:t>
                      </a:r>
                      <a:r>
                        <a:rPr kumimoji="1" lang="ja-JP" altLang="en-US" sz="2800" dirty="0">
                          <a:solidFill>
                            <a:schemeClr val="tx1">
                              <a:lumMod val="50000"/>
                              <a:lumOff val="50000"/>
                            </a:schemeClr>
                          </a:solidFill>
                        </a:rPr>
                        <a:t>秒</a:t>
                      </a:r>
                      <a:endParaRPr kumimoji="1" lang="en-US" altLang="ja-JP" sz="2800" dirty="0">
                        <a:solidFill>
                          <a:schemeClr val="tx1">
                            <a:lumMod val="50000"/>
                            <a:lumOff val="50000"/>
                          </a:schemeClr>
                        </a:solidFill>
                      </a:endParaRPr>
                    </a:p>
                  </a:txBody>
                  <a:tcPr/>
                </a:tc>
                <a:tc>
                  <a:txBody>
                    <a:bodyPr/>
                    <a:lstStyle/>
                    <a:p>
                      <a:pPr algn="ctr"/>
                      <a:r>
                        <a:rPr kumimoji="1" lang="en-US" altLang="ja-JP" sz="2800" dirty="0">
                          <a:solidFill>
                            <a:schemeClr val="tx1">
                              <a:lumMod val="50000"/>
                              <a:lumOff val="50000"/>
                            </a:schemeClr>
                          </a:solidFill>
                        </a:rPr>
                        <a:t>82010</a:t>
                      </a:r>
                      <a:r>
                        <a:rPr kumimoji="1" lang="ja-JP" altLang="en-US" sz="2800" dirty="0">
                          <a:solidFill>
                            <a:schemeClr val="tx1">
                              <a:lumMod val="50000"/>
                              <a:lumOff val="50000"/>
                            </a:schemeClr>
                          </a:solidFill>
                        </a:rPr>
                        <a:t>秒</a:t>
                      </a:r>
                      <a:endParaRPr kumimoji="1" lang="en-US" altLang="ja-JP" sz="2800" dirty="0">
                        <a:solidFill>
                          <a:schemeClr val="tx1">
                            <a:lumMod val="50000"/>
                            <a:lumOff val="50000"/>
                          </a:schemeClr>
                        </a:solidFill>
                      </a:endParaRPr>
                    </a:p>
                  </a:txBody>
                  <a:tcPr/>
                </a:tc>
                <a:tc>
                  <a:txBody>
                    <a:bodyPr/>
                    <a:lstStyle/>
                    <a:p>
                      <a:pPr algn="ctr"/>
                      <a:r>
                        <a:rPr kumimoji="1" lang="en-US" altLang="ja-JP" sz="2800" dirty="0"/>
                        <a:t>899</a:t>
                      </a:r>
                      <a:r>
                        <a:rPr kumimoji="1" lang="ja-JP" altLang="en-US" sz="2800" dirty="0"/>
                        <a:t>秒</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522</a:t>
                      </a:r>
                      <a:r>
                        <a:rPr kumimoji="1" lang="ja-JP" altLang="en-US" sz="2800" dirty="0"/>
                        <a:t>秒</a:t>
                      </a:r>
                    </a:p>
                  </a:txBody>
                  <a:tcPr/>
                </a:tc>
                <a:extLst>
                  <a:ext uri="{0D108BD9-81ED-4DB2-BD59-A6C34878D82A}">
                    <a16:rowId xmlns:a16="http://schemas.microsoft.com/office/drawing/2014/main" val="4028304036"/>
                  </a:ext>
                </a:extLst>
              </a:tr>
            </a:tbl>
          </a:graphicData>
        </a:graphic>
      </p:graphicFrame>
      <p:sp>
        <p:nvSpPr>
          <p:cNvPr id="8" name="楕円 7">
            <a:extLst>
              <a:ext uri="{FF2B5EF4-FFF2-40B4-BE49-F238E27FC236}">
                <a16:creationId xmlns:a16="http://schemas.microsoft.com/office/drawing/2014/main" id="{5245C6FC-D146-42BF-B601-3CAECD214347}"/>
              </a:ext>
            </a:extLst>
          </p:cNvPr>
          <p:cNvSpPr/>
          <p:nvPr/>
        </p:nvSpPr>
        <p:spPr>
          <a:xfrm>
            <a:off x="5714456" y="2972043"/>
            <a:ext cx="3516197" cy="29882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F1B42B20-C0B7-4BEB-A57B-CCD787D3E6DE}"/>
              </a:ext>
            </a:extLst>
          </p:cNvPr>
          <p:cNvSpPr/>
          <p:nvPr/>
        </p:nvSpPr>
        <p:spPr>
          <a:xfrm>
            <a:off x="2859413" y="2646858"/>
            <a:ext cx="2977513" cy="3087086"/>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円形 9">
            <a:extLst>
              <a:ext uri="{FF2B5EF4-FFF2-40B4-BE49-F238E27FC236}">
                <a16:creationId xmlns:a16="http://schemas.microsoft.com/office/drawing/2014/main" id="{1D2427DF-0D65-45EB-9AD9-A43D83E6CE3C}"/>
              </a:ext>
            </a:extLst>
          </p:cNvPr>
          <p:cNvSpPr/>
          <p:nvPr/>
        </p:nvSpPr>
        <p:spPr>
          <a:xfrm>
            <a:off x="9794449" y="3429000"/>
            <a:ext cx="2356746" cy="2071540"/>
          </a:xfrm>
          <a:prstGeom prst="wedgeEllipseCallout">
            <a:avLst>
              <a:gd name="adj1" fmla="val -75208"/>
              <a:gd name="adj2" fmla="val -856"/>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他の型</a:t>
            </a:r>
            <a:endParaRPr kumimoji="1" lang="en-US" altLang="ja-JP" sz="2800" dirty="0"/>
          </a:p>
          <a:p>
            <a:pPr algn="ctr"/>
            <a:r>
              <a:rPr kumimoji="1" lang="ja-JP" altLang="en-US" sz="2800" dirty="0"/>
              <a:t>より良い</a:t>
            </a:r>
          </a:p>
        </p:txBody>
      </p:sp>
    </p:spTree>
    <p:extLst>
      <p:ext uri="{BB962C8B-B14F-4D97-AF65-F5344CB8AC3E}">
        <p14:creationId xmlns:p14="http://schemas.microsoft.com/office/powerpoint/2010/main" val="28598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lang="ja-JP" altLang="en-US" dirty="0"/>
              <a:t>はじめに</a:t>
            </a:r>
            <a:endParaRPr kumimoji="1" lang="ja-JP" altLang="en-US" dirty="0"/>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79" y="1526659"/>
            <a:ext cx="10507287" cy="4508380"/>
          </a:xfrm>
        </p:spPr>
        <p:txBody>
          <a:bodyPr>
            <a:normAutofit/>
          </a:bodyPr>
          <a:lstStyle/>
          <a:p>
            <a:pPr>
              <a:buFont typeface="Wingdings" panose="05000000000000000000" pitchFamily="2" charset="2"/>
              <a:buChar char="l"/>
            </a:pPr>
            <a:r>
              <a:rPr lang="ja-JP" altLang="en-US" sz="2800" dirty="0"/>
              <a:t> </a:t>
            </a:r>
            <a:r>
              <a:rPr lang="en-US" altLang="ja-JP" sz="2800" dirty="0"/>
              <a:t>AlphaGo</a:t>
            </a:r>
            <a:r>
              <a:rPr lang="ja-JP" altLang="en-US" sz="2800" dirty="0"/>
              <a:t>が</a:t>
            </a:r>
            <a:r>
              <a:rPr lang="en-US" altLang="ja-JP" sz="2800" dirty="0"/>
              <a:t>2017</a:t>
            </a:r>
            <a:r>
              <a:rPr lang="ja-JP" altLang="en-US" sz="2800" dirty="0"/>
              <a:t>年囲碁で人間のトッププロを破る</a:t>
            </a:r>
            <a:endParaRPr lang="en-US" altLang="ja-JP" sz="2800" dirty="0"/>
          </a:p>
          <a:p>
            <a:r>
              <a:rPr lang="ja-JP" altLang="en-US" sz="2800" dirty="0"/>
              <a:t>→ 深層強化学習やモンテカルロ木探索を組み合わせて作られたＡＩ</a:t>
            </a:r>
            <a:endParaRPr lang="en-US" altLang="ja-JP" sz="2800" dirty="0"/>
          </a:p>
          <a:p>
            <a:pPr marL="0" indent="0">
              <a:buNone/>
            </a:pPr>
            <a:endParaRPr lang="en-US" altLang="ja-JP" sz="2800" dirty="0"/>
          </a:p>
          <a:p>
            <a:pPr>
              <a:buFont typeface="Wingdings" pitchFamily="2" charset="2"/>
              <a:buChar char="l"/>
            </a:pPr>
            <a:r>
              <a:rPr lang="ja-JP" altLang="en-US" sz="2800" dirty="0"/>
              <a:t> 完全情報ゲーム（チェス・囲碁など）においては人間はもう勝てないとわかっている</a:t>
            </a:r>
            <a:endParaRPr lang="en-US" altLang="ja-JP" sz="2800" dirty="0"/>
          </a:p>
          <a:p>
            <a:r>
              <a:rPr lang="ja-JP" altLang="en-US" sz="2800"/>
              <a:t>→</a:t>
            </a:r>
            <a:r>
              <a:rPr lang="en-US" altLang="ja-JP" sz="2800" dirty="0"/>
              <a:t> </a:t>
            </a:r>
            <a:r>
              <a:rPr lang="ja-JP" altLang="en-US" sz="2800"/>
              <a:t>研究テーマとして</a:t>
            </a:r>
            <a:r>
              <a:rPr lang="ja-JP" altLang="en-US" sz="3200"/>
              <a:t>強化</a:t>
            </a:r>
            <a:r>
              <a:rPr lang="ja-JP" altLang="en-US" sz="3200" dirty="0"/>
              <a:t>学習で不完全情報ゲーム</a:t>
            </a:r>
            <a:r>
              <a:rPr lang="ja-JP" altLang="en-US" sz="2800" dirty="0"/>
              <a:t>を</a:t>
            </a:r>
            <a:r>
              <a:rPr lang="ja-JP" altLang="en-US" sz="2800"/>
              <a:t>やりたい！</a:t>
            </a:r>
            <a:endParaRPr lang="en-US" altLang="ja-JP" sz="2800" dirty="0"/>
          </a:p>
          <a:p>
            <a:pPr marL="0" indent="0">
              <a:buNone/>
            </a:pPr>
            <a:endParaRPr lang="en-US" altLang="ja-JP" sz="3200" dirty="0"/>
          </a:p>
          <a:p>
            <a:endParaRPr lang="en-US" altLang="ja-JP" sz="32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3</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410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a:t>
            </a:r>
            <a:r>
              <a:rPr lang="ja-JP" altLang="en-US" dirty="0"/>
              <a:t>考察</a:t>
            </a:r>
            <a:endParaRPr kumimoji="1" lang="ja-JP" altLang="en-US" dirty="0"/>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650316"/>
            <a:ext cx="10346860" cy="1731917"/>
          </a:xfrm>
        </p:spPr>
        <p:txBody>
          <a:bodyPr>
            <a:normAutofit/>
          </a:bodyPr>
          <a:lstStyle/>
          <a:p>
            <a:pPr marL="0" indent="0">
              <a:buNone/>
            </a:pPr>
            <a:r>
              <a:rPr lang="ja-JP" altLang="en-US" sz="3200"/>
              <a:t>「各牌残り枚数無限型」</a:t>
            </a:r>
            <a:r>
              <a:rPr lang="ja-JP" altLang="en-US" sz="3200" dirty="0"/>
              <a:t>で提案手法の</a:t>
            </a:r>
            <a:r>
              <a:rPr lang="en-US" altLang="ja-JP" sz="3200" dirty="0"/>
              <a:t>XGBoost</a:t>
            </a:r>
            <a:r>
              <a:rPr lang="ja-JP" altLang="en-US" sz="3200" dirty="0"/>
              <a:t>型（特徴量）は</a:t>
            </a:r>
            <a:r>
              <a:rPr lang="ja-JP" altLang="en-US" sz="3200" b="1" dirty="0"/>
              <a:t>あがりまでの平均手数</a:t>
            </a:r>
            <a:r>
              <a:rPr lang="ja-JP" altLang="en-US" sz="3200" dirty="0"/>
              <a:t>において</a:t>
            </a:r>
            <a:r>
              <a:rPr lang="ja-JP" altLang="en-US" sz="3200"/>
              <a:t>も、</a:t>
            </a:r>
            <a:r>
              <a:rPr lang="ja-JP" altLang="en-US" sz="3200" b="1">
                <a:solidFill>
                  <a:schemeClr val="tx1"/>
                </a:solidFill>
              </a:rPr>
              <a:t>状態価値関数値の収束の速さ</a:t>
            </a:r>
            <a:r>
              <a:rPr lang="ja-JP" altLang="en-US" sz="3200"/>
              <a:t>に</a:t>
            </a:r>
            <a:r>
              <a:rPr lang="ja-JP" altLang="en-US" sz="3200" dirty="0"/>
              <a:t>おいても他の型より</a:t>
            </a:r>
            <a:r>
              <a:rPr lang="ja-JP" altLang="en-US" sz="3200" b="1" u="sng" dirty="0">
                <a:solidFill>
                  <a:schemeClr val="tx1"/>
                </a:solidFill>
              </a:rPr>
              <a:t>良い結果がでた</a:t>
            </a:r>
            <a:endParaRPr lang="en-US" altLang="ja-JP" sz="3200" b="1" u="sng" dirty="0">
              <a:solidFill>
                <a:schemeClr val="tx1"/>
              </a:solidFill>
            </a:endParaRPr>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30</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41420"/>
            <a:ext cx="10115203" cy="0"/>
          </a:xfrm>
          <a:prstGeom prst="line">
            <a:avLst/>
          </a:prstGeom>
        </p:spPr>
        <p:style>
          <a:lnRef idx="1">
            <a:schemeClr val="dk1"/>
          </a:lnRef>
          <a:fillRef idx="0">
            <a:schemeClr val="dk1"/>
          </a:fillRef>
          <a:effectRef idx="0">
            <a:schemeClr val="dk1"/>
          </a:effectRef>
          <a:fontRef idx="minor">
            <a:schemeClr val="tx1"/>
          </a:fontRef>
        </p:style>
      </p:cxnSp>
      <p:sp>
        <p:nvSpPr>
          <p:cNvPr id="9" name="矢印: 下 8">
            <a:extLst>
              <a:ext uri="{FF2B5EF4-FFF2-40B4-BE49-F238E27FC236}">
                <a16:creationId xmlns:a16="http://schemas.microsoft.com/office/drawing/2014/main" id="{9EF1B18B-405E-49F6-8211-F02072506C5F}"/>
              </a:ext>
            </a:extLst>
          </p:cNvPr>
          <p:cNvSpPr/>
          <p:nvPr/>
        </p:nvSpPr>
        <p:spPr>
          <a:xfrm>
            <a:off x="5328020" y="3382233"/>
            <a:ext cx="1347537" cy="644893"/>
          </a:xfrm>
          <a:prstGeom prst="down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コンテンツ プレースホルダー 2">
            <a:extLst>
              <a:ext uri="{FF2B5EF4-FFF2-40B4-BE49-F238E27FC236}">
                <a16:creationId xmlns:a16="http://schemas.microsoft.com/office/drawing/2014/main" id="{CCCB3CCD-7BB5-485B-B0EF-C5FC783D950C}"/>
              </a:ext>
            </a:extLst>
          </p:cNvPr>
          <p:cNvSpPr txBox="1">
            <a:spLocks/>
          </p:cNvSpPr>
          <p:nvPr/>
        </p:nvSpPr>
        <p:spPr>
          <a:xfrm>
            <a:off x="1097279" y="4278070"/>
            <a:ext cx="9809018" cy="162129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sz="3200"/>
              <a:t>より実際の形に近づけるために、「各牌残り枚数有限型」（高々各牌４枚のみ使用）で実験を行う</a:t>
            </a:r>
            <a:endParaRPr lang="en-US" altLang="ja-JP" sz="3200" dirty="0"/>
          </a:p>
        </p:txBody>
      </p:sp>
    </p:spTree>
    <p:extLst>
      <p:ext uri="{BB962C8B-B14F-4D97-AF65-F5344CB8AC3E}">
        <p14:creationId xmlns:p14="http://schemas.microsoft.com/office/powerpoint/2010/main" val="366492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9889375" cy="4694540"/>
          </a:xfrm>
        </p:spPr>
        <p:txBody>
          <a:bodyPr>
            <a:normAutofit/>
          </a:bodyPr>
          <a:lstStyle/>
          <a:p>
            <a:pPr>
              <a:buFont typeface="Wingdings" panose="05000000000000000000" pitchFamily="2" charset="2"/>
              <a:buChar char="l"/>
            </a:pPr>
            <a:r>
              <a:rPr lang="ja-JP" altLang="en-US" sz="2800"/>
              <a:t> 「各牌残り枚数有限型」</a:t>
            </a:r>
            <a:r>
              <a:rPr lang="ja-JP" altLang="en-US" sz="2800" dirty="0"/>
              <a:t>（通常の麻雀牌と同じ数）の平均手数についての表</a:t>
            </a:r>
            <a:endParaRPr lang="en-US" altLang="ja-JP" sz="2800"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31</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a:extLst>
              <a:ext uri="{FF2B5EF4-FFF2-40B4-BE49-F238E27FC236}">
                <a16:creationId xmlns:a16="http://schemas.microsoft.com/office/drawing/2014/main" id="{F8F03EED-34D3-4B3C-9DF1-A80C0BB95DA6}"/>
              </a:ext>
            </a:extLst>
          </p:cNvPr>
          <p:cNvGraphicFramePr>
            <a:graphicFrameLocks noGrp="1"/>
          </p:cNvGraphicFramePr>
          <p:nvPr>
            <p:extLst>
              <p:ext uri="{D42A27DB-BD31-4B8C-83A1-F6EECF244321}">
                <p14:modId xmlns:p14="http://schemas.microsoft.com/office/powerpoint/2010/main" val="2303785372"/>
              </p:ext>
            </p:extLst>
          </p:nvPr>
        </p:nvGraphicFramePr>
        <p:xfrm>
          <a:off x="1036320" y="2444508"/>
          <a:ext cx="7606905" cy="3056032"/>
        </p:xfrm>
        <a:graphic>
          <a:graphicData uri="http://schemas.openxmlformats.org/drawingml/2006/table">
            <a:tbl>
              <a:tblPr firstRow="1" bandRow="1">
                <a:tableStyleId>{5C22544A-7EE6-4342-B048-85BDC9FD1C3A}</a:tableStyleId>
              </a:tblPr>
              <a:tblGrid>
                <a:gridCol w="1650319">
                  <a:extLst>
                    <a:ext uri="{9D8B030D-6E8A-4147-A177-3AD203B41FA5}">
                      <a16:colId xmlns:a16="http://schemas.microsoft.com/office/drawing/2014/main" val="3012496006"/>
                    </a:ext>
                  </a:extLst>
                </a:gridCol>
                <a:gridCol w="1319753">
                  <a:extLst>
                    <a:ext uri="{9D8B030D-6E8A-4147-A177-3AD203B41FA5}">
                      <a16:colId xmlns:a16="http://schemas.microsoft.com/office/drawing/2014/main" val="3936843125"/>
                    </a:ext>
                  </a:extLst>
                </a:gridCol>
                <a:gridCol w="1432874">
                  <a:extLst>
                    <a:ext uri="{9D8B030D-6E8A-4147-A177-3AD203B41FA5}">
                      <a16:colId xmlns:a16="http://schemas.microsoft.com/office/drawing/2014/main" val="1165853975"/>
                    </a:ext>
                  </a:extLst>
                </a:gridCol>
                <a:gridCol w="1385740">
                  <a:extLst>
                    <a:ext uri="{9D8B030D-6E8A-4147-A177-3AD203B41FA5}">
                      <a16:colId xmlns:a16="http://schemas.microsoft.com/office/drawing/2014/main" val="3876137191"/>
                    </a:ext>
                  </a:extLst>
                </a:gridCol>
                <a:gridCol w="1818219">
                  <a:extLst>
                    <a:ext uri="{9D8B030D-6E8A-4147-A177-3AD203B41FA5}">
                      <a16:colId xmlns:a16="http://schemas.microsoft.com/office/drawing/2014/main" val="210274878"/>
                    </a:ext>
                  </a:extLst>
                </a:gridCol>
              </a:tblGrid>
              <a:tr h="698245">
                <a:tc>
                  <a:txBody>
                    <a:bodyPr/>
                    <a:lstStyle/>
                    <a:p>
                      <a:pPr algn="ctr"/>
                      <a:r>
                        <a:rPr kumimoji="1" lang="ja-JP" altLang="en-US" sz="2000" dirty="0"/>
                        <a:t>型</a:t>
                      </a:r>
                      <a:endParaRPr kumimoji="1" lang="en-US" altLang="ja-JP" sz="2000" dirty="0"/>
                    </a:p>
                  </a:txBody>
                  <a:tcPr/>
                </a:tc>
                <a:tc>
                  <a:txBody>
                    <a:bodyPr/>
                    <a:lstStyle/>
                    <a:p>
                      <a:pPr algn="ctr"/>
                      <a:r>
                        <a:rPr kumimoji="1" lang="ja-JP" altLang="en-US" dirty="0"/>
                        <a:t>テーブル型</a:t>
                      </a:r>
                    </a:p>
                  </a:txBody>
                  <a:tcPr/>
                </a:tc>
                <a:tc>
                  <a:txBody>
                    <a:bodyPr/>
                    <a:lstStyle/>
                    <a:p>
                      <a:pPr algn="ctr"/>
                      <a:r>
                        <a:rPr kumimoji="1" lang="ja-JP" altLang="en-US" dirty="0"/>
                        <a:t>線形近似型</a:t>
                      </a:r>
                    </a:p>
                  </a:txBody>
                  <a:tcPr/>
                </a:tc>
                <a:tc>
                  <a:txBody>
                    <a:bodyPr/>
                    <a:lstStyle/>
                    <a:p>
                      <a:pPr algn="ctr"/>
                      <a:r>
                        <a:rPr kumimoji="1" lang="en-US" altLang="ja-JP" dirty="0"/>
                        <a:t>XGBoost</a:t>
                      </a:r>
                      <a:r>
                        <a:rPr kumimoji="1" lang="ja-JP" altLang="en-US" dirty="0"/>
                        <a:t>型</a:t>
                      </a:r>
                      <a:endParaRPr kumimoji="1" lang="en-US" altLang="ja-JP" dirty="0"/>
                    </a:p>
                    <a:p>
                      <a:pPr algn="ctr"/>
                      <a:r>
                        <a:rPr kumimoji="1" lang="ja-JP" altLang="en-US" dirty="0"/>
                        <a:t>（特徴量）</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XGBoost</a:t>
                      </a:r>
                      <a:r>
                        <a:rPr kumimoji="1" lang="ja-JP" altLang="en-US" dirty="0"/>
                        <a:t>型</a:t>
                      </a: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（手牌そのまま）</a:t>
                      </a:r>
                    </a:p>
                  </a:txBody>
                  <a:tcPr/>
                </a:tc>
                <a:extLst>
                  <a:ext uri="{0D108BD9-81ED-4DB2-BD59-A6C34878D82A}">
                    <a16:rowId xmlns:a16="http://schemas.microsoft.com/office/drawing/2014/main" val="3081058180"/>
                  </a:ext>
                </a:extLst>
              </a:tr>
              <a:tr h="776236">
                <a:tc>
                  <a:txBody>
                    <a:bodyPr/>
                    <a:lstStyle/>
                    <a:p>
                      <a:pPr algn="ctr"/>
                      <a:r>
                        <a:rPr kumimoji="1" lang="en-US" altLang="ja-JP" sz="2200" dirty="0"/>
                        <a:t>4</a:t>
                      </a:r>
                      <a:r>
                        <a:rPr kumimoji="1" lang="ja-JP" altLang="en-US" sz="2200" dirty="0"/>
                        <a:t>種</a:t>
                      </a:r>
                      <a:r>
                        <a:rPr kumimoji="1" lang="en-US" altLang="ja-JP" sz="2200" dirty="0"/>
                        <a:t>3</a:t>
                      </a:r>
                      <a:r>
                        <a:rPr kumimoji="1" lang="ja-JP" altLang="en-US" sz="2200" dirty="0"/>
                        <a:t>枚麻雀</a:t>
                      </a:r>
                      <a:endParaRPr kumimoji="1" lang="en-US" altLang="ja-JP" sz="2200" dirty="0"/>
                    </a:p>
                  </a:txBody>
                  <a:tcPr/>
                </a:tc>
                <a:tc>
                  <a:txBody>
                    <a:bodyPr/>
                    <a:lstStyle/>
                    <a:p>
                      <a:pPr algn="ctr"/>
                      <a:r>
                        <a:rPr kumimoji="1" lang="en-US" altLang="ja-JP" sz="3200" dirty="0"/>
                        <a:t>3.01</a:t>
                      </a:r>
                    </a:p>
                  </a:txBody>
                  <a:tcPr/>
                </a:tc>
                <a:tc>
                  <a:txBody>
                    <a:bodyPr/>
                    <a:lstStyle/>
                    <a:p>
                      <a:pPr algn="ctr"/>
                      <a:r>
                        <a:rPr kumimoji="1" lang="en-US" altLang="ja-JP" sz="3200" dirty="0"/>
                        <a:t>3.01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dirty="0"/>
                        <a:t>3.02</a:t>
                      </a:r>
                      <a:endParaRPr kumimoji="1" lang="ja-JP" altLang="en-US" sz="3200" dirty="0"/>
                    </a:p>
                  </a:txBody>
                  <a:tcPr/>
                </a:tc>
                <a:tc>
                  <a:txBody>
                    <a:bodyPr/>
                    <a:lstStyle/>
                    <a:p>
                      <a:pPr algn="ctr"/>
                      <a:r>
                        <a:rPr kumimoji="1" lang="en-US" altLang="ja-JP" sz="3200" dirty="0"/>
                        <a:t>3.04</a:t>
                      </a:r>
                      <a:endParaRPr kumimoji="1" lang="ja-JP" altLang="en-US" sz="3200" dirty="0"/>
                    </a:p>
                  </a:txBody>
                  <a:tcPr/>
                </a:tc>
                <a:extLst>
                  <a:ext uri="{0D108BD9-81ED-4DB2-BD59-A6C34878D82A}">
                    <a16:rowId xmlns:a16="http://schemas.microsoft.com/office/drawing/2014/main" val="297132666"/>
                  </a:ext>
                </a:extLst>
              </a:tr>
              <a:tr h="790186">
                <a:tc>
                  <a:txBody>
                    <a:bodyPr/>
                    <a:lstStyle/>
                    <a:p>
                      <a:pPr algn="ctr"/>
                      <a:r>
                        <a:rPr kumimoji="1" lang="en-US" altLang="ja-JP" sz="2200" dirty="0"/>
                        <a:t>9</a:t>
                      </a:r>
                      <a:r>
                        <a:rPr kumimoji="1" lang="ja-JP" altLang="en-US" sz="2200" dirty="0"/>
                        <a:t>種</a:t>
                      </a:r>
                      <a:r>
                        <a:rPr kumimoji="1" lang="en-US" altLang="ja-JP" sz="2200" dirty="0"/>
                        <a:t>3</a:t>
                      </a:r>
                      <a:r>
                        <a:rPr kumimoji="1" lang="ja-JP" altLang="en-US" sz="2200" dirty="0"/>
                        <a:t>枚麻雀</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dirty="0"/>
                        <a:t>5.66</a:t>
                      </a:r>
                    </a:p>
                  </a:txBody>
                  <a:tcPr/>
                </a:tc>
                <a:tc>
                  <a:txBody>
                    <a:bodyPr/>
                    <a:lstStyle/>
                    <a:p>
                      <a:pPr algn="ctr"/>
                      <a:r>
                        <a:rPr kumimoji="1" lang="en-US" altLang="ja-JP" sz="3200" dirty="0"/>
                        <a:t>5.79</a:t>
                      </a:r>
                    </a:p>
                  </a:txBody>
                  <a:tcPr/>
                </a:tc>
                <a:tc>
                  <a:txBody>
                    <a:bodyPr/>
                    <a:lstStyle/>
                    <a:p>
                      <a:pPr algn="ctr"/>
                      <a:r>
                        <a:rPr kumimoji="1" lang="en-US" altLang="ja-JP" sz="3200" dirty="0"/>
                        <a:t>5.73</a:t>
                      </a:r>
                      <a:endParaRPr kumimoji="1" lang="ja-JP" altLang="en-US" sz="3200" dirty="0"/>
                    </a:p>
                  </a:txBody>
                  <a:tcPr/>
                </a:tc>
                <a:tc>
                  <a:txBody>
                    <a:bodyPr/>
                    <a:lstStyle/>
                    <a:p>
                      <a:pPr algn="ctr"/>
                      <a:r>
                        <a:rPr kumimoji="1" lang="en-US" altLang="ja-JP" sz="3200" dirty="0"/>
                        <a:t>6.42</a:t>
                      </a:r>
                      <a:endParaRPr kumimoji="1" lang="ja-JP" altLang="en-US" sz="3200" dirty="0"/>
                    </a:p>
                  </a:txBody>
                  <a:tcPr/>
                </a:tc>
                <a:extLst>
                  <a:ext uri="{0D108BD9-81ED-4DB2-BD59-A6C34878D82A}">
                    <a16:rowId xmlns:a16="http://schemas.microsoft.com/office/drawing/2014/main" val="4042468049"/>
                  </a:ext>
                </a:extLst>
              </a:tr>
              <a:tr h="791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200" dirty="0"/>
                        <a:t>9</a:t>
                      </a:r>
                      <a:r>
                        <a:rPr kumimoji="1" lang="ja-JP" altLang="en-US" sz="2200" dirty="0"/>
                        <a:t>種</a:t>
                      </a:r>
                      <a:r>
                        <a:rPr kumimoji="1" lang="en-US" altLang="ja-JP" sz="2200" dirty="0"/>
                        <a:t>5</a:t>
                      </a:r>
                      <a:r>
                        <a:rPr kumimoji="1" lang="ja-JP" altLang="en-US" sz="2200" dirty="0"/>
                        <a:t>枚麻雀</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dirty="0"/>
                        <a:t>5.65</a:t>
                      </a:r>
                    </a:p>
                  </a:txBody>
                  <a:tcPr/>
                </a:tc>
                <a:tc>
                  <a:txBody>
                    <a:bodyPr/>
                    <a:lstStyle/>
                    <a:p>
                      <a:pPr algn="ctr"/>
                      <a:r>
                        <a:rPr kumimoji="1" lang="en-US" altLang="ja-JP" sz="3200" dirty="0"/>
                        <a:t>6.42</a:t>
                      </a:r>
                    </a:p>
                  </a:txBody>
                  <a:tcPr/>
                </a:tc>
                <a:tc>
                  <a:txBody>
                    <a:bodyPr/>
                    <a:lstStyle/>
                    <a:p>
                      <a:pPr algn="ctr"/>
                      <a:r>
                        <a:rPr kumimoji="1" lang="en-US" altLang="ja-JP" sz="3200" dirty="0"/>
                        <a:t>5.72</a:t>
                      </a:r>
                      <a:endParaRPr kumimoji="1" lang="ja-JP" altLang="en-US" sz="3200" dirty="0"/>
                    </a:p>
                  </a:txBody>
                  <a:tcPr/>
                </a:tc>
                <a:tc>
                  <a:txBody>
                    <a:bodyPr/>
                    <a:lstStyle/>
                    <a:p>
                      <a:pPr algn="ctr"/>
                      <a:r>
                        <a:rPr kumimoji="1" lang="en-US" altLang="ja-JP" sz="3200" dirty="0"/>
                        <a:t>6.74</a:t>
                      </a:r>
                      <a:endParaRPr kumimoji="1" lang="ja-JP" altLang="en-US" sz="3200" dirty="0"/>
                    </a:p>
                  </a:txBody>
                  <a:tcPr/>
                </a:tc>
                <a:extLst>
                  <a:ext uri="{0D108BD9-81ED-4DB2-BD59-A6C34878D82A}">
                    <a16:rowId xmlns:a16="http://schemas.microsoft.com/office/drawing/2014/main" val="4028304036"/>
                  </a:ext>
                </a:extLst>
              </a:tr>
            </a:tbl>
          </a:graphicData>
        </a:graphic>
      </p:graphicFrame>
      <p:sp>
        <p:nvSpPr>
          <p:cNvPr id="9" name="楕円 8">
            <a:extLst>
              <a:ext uri="{FF2B5EF4-FFF2-40B4-BE49-F238E27FC236}">
                <a16:creationId xmlns:a16="http://schemas.microsoft.com/office/drawing/2014/main" id="{1BFA3433-1B58-4992-8A46-98C538BFD118}"/>
              </a:ext>
            </a:extLst>
          </p:cNvPr>
          <p:cNvSpPr/>
          <p:nvPr/>
        </p:nvSpPr>
        <p:spPr>
          <a:xfrm>
            <a:off x="5473150" y="3837149"/>
            <a:ext cx="1304722" cy="16633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吹き出し: 円形 12">
            <a:extLst>
              <a:ext uri="{FF2B5EF4-FFF2-40B4-BE49-F238E27FC236}">
                <a16:creationId xmlns:a16="http://schemas.microsoft.com/office/drawing/2014/main" id="{1BEC058B-4D6B-4620-84D1-00F2A987DDE8}"/>
              </a:ext>
            </a:extLst>
          </p:cNvPr>
          <p:cNvSpPr/>
          <p:nvPr/>
        </p:nvSpPr>
        <p:spPr>
          <a:xfrm>
            <a:off x="8476710" y="3244367"/>
            <a:ext cx="3641158" cy="2531539"/>
          </a:xfrm>
          <a:prstGeom prst="wedgeEllipseCallout">
            <a:avLst>
              <a:gd name="adj1" fmla="val -96156"/>
              <a:gd name="adj2" fmla="val 6218"/>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線形近似型や</a:t>
            </a:r>
            <a:r>
              <a:rPr kumimoji="1" lang="en-US" altLang="ja-JP" sz="2800" dirty="0"/>
              <a:t>   </a:t>
            </a:r>
            <a:r>
              <a:rPr kumimoji="1" lang="ja-JP" altLang="en-US" sz="2800" dirty="0"/>
              <a:t>手牌そのまま型</a:t>
            </a:r>
            <a:endParaRPr kumimoji="1" lang="en-US" altLang="ja-JP" sz="2800" dirty="0"/>
          </a:p>
          <a:p>
            <a:pPr algn="ctr"/>
            <a:r>
              <a:rPr kumimoji="1" lang="ja-JP" altLang="en-US" sz="2800" dirty="0"/>
              <a:t>より良い</a:t>
            </a:r>
          </a:p>
        </p:txBody>
      </p:sp>
    </p:spTree>
    <p:extLst>
      <p:ext uri="{BB962C8B-B14F-4D97-AF65-F5344CB8AC3E}">
        <p14:creationId xmlns:p14="http://schemas.microsoft.com/office/powerpoint/2010/main" val="269385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結果と考察（線形近似型）</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10058400" cy="4694540"/>
          </a:xfrm>
        </p:spPr>
        <p:txBody>
          <a:bodyPr>
            <a:normAutofit lnSpcReduction="10000"/>
          </a:bodyPr>
          <a:lstStyle/>
          <a:p>
            <a:pPr>
              <a:buFont typeface="Wingdings" panose="05000000000000000000" pitchFamily="2" charset="2"/>
              <a:buChar char="l"/>
            </a:pPr>
            <a:r>
              <a:rPr lang="en-US" altLang="ja-JP" sz="2800" dirty="0"/>
              <a:t> </a:t>
            </a:r>
            <a:r>
              <a:rPr lang="ja-JP" altLang="en-US" sz="2800"/>
              <a:t>「各牌残り枚数有限型」</a:t>
            </a:r>
            <a:r>
              <a:rPr lang="ja-JP" altLang="en-US" sz="2800" dirty="0"/>
              <a:t>において得られた具体例（</a:t>
            </a:r>
            <a:r>
              <a:rPr lang="en-US" altLang="ja-JP" sz="2800" dirty="0"/>
              <a:t>9</a:t>
            </a:r>
            <a:r>
              <a:rPr lang="ja-JP" altLang="en-US" sz="2800" dirty="0"/>
              <a:t>種</a:t>
            </a:r>
            <a:r>
              <a:rPr lang="en-US" altLang="ja-JP" sz="2800" dirty="0"/>
              <a:t>5</a:t>
            </a:r>
            <a:r>
              <a:rPr lang="ja-JP" altLang="en-US" sz="2800" dirty="0"/>
              <a:t>枚麻雀）</a:t>
            </a:r>
            <a:endParaRPr lang="en-US" altLang="ja-JP" sz="2800" dirty="0"/>
          </a:p>
          <a:p>
            <a:pPr>
              <a:buFont typeface="Wingdings" panose="05000000000000000000" pitchFamily="2" charset="2"/>
              <a:buChar char="l"/>
            </a:pPr>
            <a:r>
              <a:rPr lang="ja-JP" altLang="en-US" sz="2800" dirty="0"/>
              <a:t> </a:t>
            </a:r>
            <a:r>
              <a:rPr lang="en-US" altLang="ja-JP" sz="2800" dirty="0"/>
              <a:t>7</a:t>
            </a:r>
            <a:r>
              <a:rPr lang="ja-JP" altLang="en-US" sz="2800" dirty="0"/>
              <a:t>切りが正解（</a:t>
            </a:r>
            <a:r>
              <a:rPr lang="en-US" altLang="ja-JP" sz="2800" dirty="0"/>
              <a:t>3</a:t>
            </a:r>
            <a:r>
              <a:rPr lang="ja-JP" altLang="en-US" sz="2800" dirty="0"/>
              <a:t>と</a:t>
            </a:r>
            <a:r>
              <a:rPr lang="en-US" altLang="ja-JP" sz="2800" dirty="0"/>
              <a:t>6</a:t>
            </a:r>
            <a:r>
              <a:rPr lang="ja-JP" altLang="en-US" sz="2800" dirty="0"/>
              <a:t>待ち）</a:t>
            </a: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r>
              <a:rPr lang="en-US" altLang="ja-JP" sz="2800" dirty="0"/>
              <a:t> </a:t>
            </a:r>
            <a:r>
              <a:rPr lang="ja-JP" altLang="en-US" sz="2800" dirty="0"/>
              <a:t>線形近似型では</a:t>
            </a:r>
            <a:r>
              <a:rPr lang="en-US" altLang="ja-JP" sz="3200" b="1" u="sng" dirty="0"/>
              <a:t>1</a:t>
            </a:r>
            <a:r>
              <a:rPr lang="ja-JP" altLang="en-US" sz="3200" b="1" u="sng" dirty="0"/>
              <a:t>切り</a:t>
            </a:r>
            <a:r>
              <a:rPr lang="ja-JP" altLang="en-US" sz="2800" dirty="0"/>
              <a:t>が良いと判断</a:t>
            </a:r>
            <a:endParaRPr lang="en-US" altLang="ja-JP" sz="2800" dirty="0"/>
          </a:p>
          <a:p>
            <a:pPr>
              <a:buFont typeface="Wingdings" panose="05000000000000000000" pitchFamily="2" charset="2"/>
              <a:buChar char="l"/>
            </a:pPr>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32</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a:extLst>
              <a:ext uri="{FF2B5EF4-FFF2-40B4-BE49-F238E27FC236}">
                <a16:creationId xmlns:a16="http://schemas.microsoft.com/office/drawing/2014/main" id="{8EA138E3-C127-42DC-B2C0-24DC1890EAD1}"/>
              </a:ext>
            </a:extLst>
          </p:cNvPr>
          <p:cNvGraphicFramePr>
            <a:graphicFrameLocks noGrp="1"/>
          </p:cNvGraphicFramePr>
          <p:nvPr>
            <p:extLst/>
          </p:nvPr>
        </p:nvGraphicFramePr>
        <p:xfrm>
          <a:off x="1703303" y="2582864"/>
          <a:ext cx="3679342" cy="2785257"/>
        </p:xfrm>
        <a:graphic>
          <a:graphicData uri="http://schemas.openxmlformats.org/drawingml/2006/table">
            <a:tbl>
              <a:tblPr firstRow="1" bandRow="1">
                <a:tableStyleId>{00A15C55-8517-42AA-B614-E9B94910E393}</a:tableStyleId>
              </a:tblPr>
              <a:tblGrid>
                <a:gridCol w="1750692">
                  <a:extLst>
                    <a:ext uri="{9D8B030D-6E8A-4147-A177-3AD203B41FA5}">
                      <a16:colId xmlns:a16="http://schemas.microsoft.com/office/drawing/2014/main" val="3012496006"/>
                    </a:ext>
                  </a:extLst>
                </a:gridCol>
                <a:gridCol w="1928650">
                  <a:extLst>
                    <a:ext uri="{9D8B030D-6E8A-4147-A177-3AD203B41FA5}">
                      <a16:colId xmlns:a16="http://schemas.microsoft.com/office/drawing/2014/main" val="3057884005"/>
                    </a:ext>
                  </a:extLst>
                </a:gridCol>
              </a:tblGrid>
              <a:tr h="483553">
                <a:tc>
                  <a:txBody>
                    <a:bodyPr/>
                    <a:lstStyle/>
                    <a:p>
                      <a:pPr algn="ctr"/>
                      <a:r>
                        <a:rPr kumimoji="1" lang="ja-JP" altLang="en-US" sz="2000" dirty="0"/>
                        <a:t>捨て牌</a:t>
                      </a:r>
                      <a:endParaRPr kumimoji="1" lang="en-US" altLang="ja-JP"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状態行動価値</a:t>
                      </a:r>
                    </a:p>
                  </a:txBody>
                  <a:tcPr/>
                </a:tc>
                <a:extLst>
                  <a:ext uri="{0D108BD9-81ED-4DB2-BD59-A6C34878D82A}">
                    <a16:rowId xmlns:a16="http://schemas.microsoft.com/office/drawing/2014/main" val="3081058180"/>
                  </a:ext>
                </a:extLst>
              </a:tr>
              <a:tr h="567650">
                <a:tc>
                  <a:txBody>
                    <a:bodyPr/>
                    <a:lstStyle/>
                    <a:p>
                      <a:pPr algn="ctr"/>
                      <a:r>
                        <a:rPr kumimoji="1" lang="en-US" altLang="ja-JP" sz="2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52.2</a:t>
                      </a:r>
                      <a:endParaRPr kumimoji="1" lang="ja-JP" altLang="en-US" sz="2800" dirty="0"/>
                    </a:p>
                  </a:txBody>
                  <a:tcPr/>
                </a:tc>
                <a:extLst>
                  <a:ext uri="{0D108BD9-81ED-4DB2-BD59-A6C34878D82A}">
                    <a16:rowId xmlns:a16="http://schemas.microsoft.com/office/drawing/2014/main" val="297132666"/>
                  </a:ext>
                </a:extLst>
              </a:tr>
              <a:tr h="583202">
                <a:tc>
                  <a:txBody>
                    <a:bodyPr/>
                    <a:lstStyle/>
                    <a:p>
                      <a:pPr algn="ctr"/>
                      <a:r>
                        <a:rPr kumimoji="1" lang="en-US" altLang="ja-JP" sz="2400" dirty="0"/>
                        <a:t>4</a:t>
                      </a:r>
                      <a:endParaRPr kumimoji="1" lang="ja-JP"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41.2</a:t>
                      </a:r>
                      <a:endParaRPr kumimoji="1" lang="ja-JP" altLang="en-US" sz="2800" dirty="0"/>
                    </a:p>
                  </a:txBody>
                  <a:tcPr/>
                </a:tc>
                <a:extLst>
                  <a:ext uri="{0D108BD9-81ED-4DB2-BD59-A6C34878D82A}">
                    <a16:rowId xmlns:a16="http://schemas.microsoft.com/office/drawing/2014/main" val="4042468049"/>
                  </a:ext>
                </a:extLst>
              </a:tr>
              <a:tr h="583202">
                <a:tc>
                  <a:txBody>
                    <a:bodyPr/>
                    <a:lstStyle/>
                    <a:p>
                      <a:pPr algn="ctr"/>
                      <a:r>
                        <a:rPr kumimoji="1" lang="en-US" altLang="ja-JP" sz="2400" dirty="0"/>
                        <a:t>5</a:t>
                      </a:r>
                      <a:endParaRPr kumimoji="1" lang="ja-JP"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49.3</a:t>
                      </a:r>
                      <a:endParaRPr kumimoji="1" lang="ja-JP" altLang="en-US" sz="2800" dirty="0"/>
                    </a:p>
                  </a:txBody>
                  <a:tcPr/>
                </a:tc>
                <a:extLst>
                  <a:ext uri="{0D108BD9-81ED-4DB2-BD59-A6C34878D82A}">
                    <a16:rowId xmlns:a16="http://schemas.microsoft.com/office/drawing/2014/main" val="3337788074"/>
                  </a:ext>
                </a:extLst>
              </a:tr>
              <a:tr h="567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7</a:t>
                      </a:r>
                      <a:endParaRPr kumimoji="1" lang="ja-JP"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49.9</a:t>
                      </a:r>
                      <a:endParaRPr kumimoji="1" lang="ja-JP" altLang="en-US" sz="2800" dirty="0"/>
                    </a:p>
                  </a:txBody>
                  <a:tcPr/>
                </a:tc>
                <a:extLst>
                  <a:ext uri="{0D108BD9-81ED-4DB2-BD59-A6C34878D82A}">
                    <a16:rowId xmlns:a16="http://schemas.microsoft.com/office/drawing/2014/main" val="4028304036"/>
                  </a:ext>
                </a:extLst>
              </a:tr>
            </a:tbl>
          </a:graphicData>
        </a:graphic>
      </p:graphicFrame>
      <p:sp>
        <p:nvSpPr>
          <p:cNvPr id="10" name="吹き出し: 円形 9">
            <a:extLst>
              <a:ext uri="{FF2B5EF4-FFF2-40B4-BE49-F238E27FC236}">
                <a16:creationId xmlns:a16="http://schemas.microsoft.com/office/drawing/2014/main" id="{304A332B-3145-4E63-A13A-BC8448E9B4A2}"/>
              </a:ext>
            </a:extLst>
          </p:cNvPr>
          <p:cNvSpPr/>
          <p:nvPr/>
        </p:nvSpPr>
        <p:spPr>
          <a:xfrm>
            <a:off x="6355435" y="3745423"/>
            <a:ext cx="4728308" cy="1941387"/>
          </a:xfrm>
          <a:prstGeom prst="wedgeEllipseCallout">
            <a:avLst>
              <a:gd name="adj1" fmla="val -77226"/>
              <a:gd name="adj2" fmla="val -68782"/>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状態行動価値が最も</a:t>
            </a:r>
            <a:endParaRPr kumimoji="1" lang="en-US" altLang="ja-JP" sz="2800" dirty="0"/>
          </a:p>
          <a:p>
            <a:pPr algn="ctr"/>
            <a:r>
              <a:rPr kumimoji="1" lang="ja-JP" altLang="en-US" sz="2800" dirty="0"/>
              <a:t>高いのは</a:t>
            </a:r>
            <a:r>
              <a:rPr kumimoji="1" lang="en-US" altLang="ja-JP" sz="3200" b="1" u="sng" dirty="0"/>
              <a:t>1</a:t>
            </a:r>
            <a:r>
              <a:rPr kumimoji="1" lang="ja-JP" altLang="en-US" sz="3200" b="1" u="sng" dirty="0"/>
              <a:t>切り</a:t>
            </a:r>
            <a:endParaRPr kumimoji="1" lang="en-US" altLang="ja-JP" sz="2800" b="1" u="sng" dirty="0"/>
          </a:p>
        </p:txBody>
      </p:sp>
      <p:pic>
        <p:nvPicPr>
          <p:cNvPr id="11" name="図 10">
            <a:extLst>
              <a:ext uri="{FF2B5EF4-FFF2-40B4-BE49-F238E27FC236}">
                <a16:creationId xmlns:a16="http://schemas.microsoft.com/office/drawing/2014/main" id="{A6BAFC3C-0A2A-4F7D-BE5C-EADE426B5CF2}"/>
              </a:ext>
            </a:extLst>
          </p:cNvPr>
          <p:cNvPicPr>
            <a:picLocks noChangeAspect="1"/>
          </p:cNvPicPr>
          <p:nvPr/>
        </p:nvPicPr>
        <p:blipFill>
          <a:blip r:embed="rId2"/>
          <a:stretch>
            <a:fillRect/>
          </a:stretch>
        </p:blipFill>
        <p:spPr>
          <a:xfrm>
            <a:off x="9076572" y="2053148"/>
            <a:ext cx="698770" cy="1059427"/>
          </a:xfrm>
          <a:prstGeom prst="rect">
            <a:avLst/>
          </a:prstGeom>
        </p:spPr>
      </p:pic>
      <p:pic>
        <p:nvPicPr>
          <p:cNvPr id="12" name="図 11">
            <a:extLst>
              <a:ext uri="{FF2B5EF4-FFF2-40B4-BE49-F238E27FC236}">
                <a16:creationId xmlns:a16="http://schemas.microsoft.com/office/drawing/2014/main" id="{62CF08CA-D21F-4309-A4FE-C80E46726856}"/>
              </a:ext>
            </a:extLst>
          </p:cNvPr>
          <p:cNvPicPr>
            <a:picLocks noChangeAspect="1"/>
          </p:cNvPicPr>
          <p:nvPr/>
        </p:nvPicPr>
        <p:blipFill>
          <a:blip r:embed="rId3"/>
          <a:stretch>
            <a:fillRect/>
          </a:stretch>
        </p:blipFill>
        <p:spPr>
          <a:xfrm>
            <a:off x="9789927" y="2053147"/>
            <a:ext cx="698770" cy="1059427"/>
          </a:xfrm>
          <a:prstGeom prst="rect">
            <a:avLst/>
          </a:prstGeom>
        </p:spPr>
      </p:pic>
      <p:pic>
        <p:nvPicPr>
          <p:cNvPr id="13" name="図 12">
            <a:extLst>
              <a:ext uri="{FF2B5EF4-FFF2-40B4-BE49-F238E27FC236}">
                <a16:creationId xmlns:a16="http://schemas.microsoft.com/office/drawing/2014/main" id="{1AA2DB21-3685-4BAE-BE28-3015D3828166}"/>
              </a:ext>
            </a:extLst>
          </p:cNvPr>
          <p:cNvPicPr>
            <a:picLocks noChangeAspect="1"/>
          </p:cNvPicPr>
          <p:nvPr/>
        </p:nvPicPr>
        <p:blipFill>
          <a:blip r:embed="rId4"/>
          <a:stretch>
            <a:fillRect/>
          </a:stretch>
        </p:blipFill>
        <p:spPr>
          <a:xfrm>
            <a:off x="6965676" y="2053148"/>
            <a:ext cx="698771" cy="1059427"/>
          </a:xfrm>
          <a:prstGeom prst="rect">
            <a:avLst/>
          </a:prstGeom>
        </p:spPr>
      </p:pic>
      <p:pic>
        <p:nvPicPr>
          <p:cNvPr id="14" name="図 13">
            <a:extLst>
              <a:ext uri="{FF2B5EF4-FFF2-40B4-BE49-F238E27FC236}">
                <a16:creationId xmlns:a16="http://schemas.microsoft.com/office/drawing/2014/main" id="{A9DC65B6-99C8-4C6C-AE69-7125867CDD28}"/>
              </a:ext>
            </a:extLst>
          </p:cNvPr>
          <p:cNvPicPr>
            <a:picLocks noChangeAspect="1"/>
          </p:cNvPicPr>
          <p:nvPr/>
        </p:nvPicPr>
        <p:blipFill>
          <a:blip r:embed="rId4"/>
          <a:stretch>
            <a:fillRect/>
          </a:stretch>
        </p:blipFill>
        <p:spPr>
          <a:xfrm>
            <a:off x="7664447" y="2053150"/>
            <a:ext cx="698770" cy="1059427"/>
          </a:xfrm>
          <a:prstGeom prst="rect">
            <a:avLst/>
          </a:prstGeom>
        </p:spPr>
      </p:pic>
      <p:pic>
        <p:nvPicPr>
          <p:cNvPr id="15" name="図 14">
            <a:extLst>
              <a:ext uri="{FF2B5EF4-FFF2-40B4-BE49-F238E27FC236}">
                <a16:creationId xmlns:a16="http://schemas.microsoft.com/office/drawing/2014/main" id="{5C06A5DE-84B1-4F2A-96F4-57AE0E3CD1AA}"/>
              </a:ext>
            </a:extLst>
          </p:cNvPr>
          <p:cNvPicPr>
            <a:picLocks noChangeAspect="1"/>
          </p:cNvPicPr>
          <p:nvPr/>
        </p:nvPicPr>
        <p:blipFill>
          <a:blip r:embed="rId5"/>
          <a:stretch>
            <a:fillRect/>
          </a:stretch>
        </p:blipFill>
        <p:spPr>
          <a:xfrm>
            <a:off x="8363217" y="2053148"/>
            <a:ext cx="698770" cy="1059427"/>
          </a:xfrm>
          <a:prstGeom prst="rect">
            <a:avLst/>
          </a:prstGeom>
        </p:spPr>
      </p:pic>
      <p:sp>
        <p:nvSpPr>
          <p:cNvPr id="6" name="テキスト ボックス 5">
            <a:extLst>
              <a:ext uri="{FF2B5EF4-FFF2-40B4-BE49-F238E27FC236}">
                <a16:creationId xmlns:a16="http://schemas.microsoft.com/office/drawing/2014/main" id="{4B1EF3E5-59DB-4C4B-8711-FD34D4B3D037}"/>
              </a:ext>
            </a:extLst>
          </p:cNvPr>
          <p:cNvSpPr txBox="1"/>
          <p:nvPr/>
        </p:nvSpPr>
        <p:spPr>
          <a:xfrm>
            <a:off x="8279344" y="3126330"/>
            <a:ext cx="2139885" cy="523220"/>
          </a:xfrm>
          <a:prstGeom prst="rect">
            <a:avLst/>
          </a:prstGeom>
          <a:noFill/>
        </p:spPr>
        <p:txBody>
          <a:bodyPr wrap="square" rtlCol="0">
            <a:spAutoFit/>
          </a:bodyPr>
          <a:lstStyle/>
          <a:p>
            <a:r>
              <a:rPr kumimoji="1" lang="ja-JP" altLang="en-US" sz="2800" b="1" dirty="0"/>
              <a:t>手牌</a:t>
            </a:r>
          </a:p>
        </p:txBody>
      </p:sp>
    </p:spTree>
    <p:extLst>
      <p:ext uri="{BB962C8B-B14F-4D97-AF65-F5344CB8AC3E}">
        <p14:creationId xmlns:p14="http://schemas.microsoft.com/office/powerpoint/2010/main" val="389109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a:t>
            </a:r>
            <a:r>
              <a:rPr kumimoji="1" lang="en-US" altLang="ja-JP" dirty="0"/>
              <a:t>XGBoost</a:t>
            </a:r>
            <a:r>
              <a:rPr kumimoji="1" lang="ja-JP" altLang="en-US" dirty="0"/>
              <a:t>型）</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10058400" cy="4694540"/>
          </a:xfrm>
        </p:spPr>
        <p:txBody>
          <a:bodyPr>
            <a:normAutofit lnSpcReduction="10000"/>
          </a:bodyPr>
          <a:lstStyle/>
          <a:p>
            <a:pPr>
              <a:buFont typeface="Wingdings" panose="05000000000000000000" pitchFamily="2" charset="2"/>
              <a:buChar char="l"/>
            </a:pPr>
            <a:r>
              <a:rPr lang="en-US" altLang="ja-JP" sz="2800" dirty="0"/>
              <a:t> </a:t>
            </a:r>
            <a:r>
              <a:rPr lang="ja-JP" altLang="en-US" sz="2800"/>
              <a:t>「各牌残り枚数有限型」</a:t>
            </a:r>
            <a:r>
              <a:rPr lang="ja-JP" altLang="en-US" sz="2800" dirty="0"/>
              <a:t>において得られた具体例（</a:t>
            </a:r>
            <a:r>
              <a:rPr lang="en-US" altLang="ja-JP" sz="2800" dirty="0"/>
              <a:t>9</a:t>
            </a:r>
            <a:r>
              <a:rPr lang="ja-JP" altLang="en-US" sz="2800" dirty="0"/>
              <a:t>種</a:t>
            </a:r>
            <a:r>
              <a:rPr lang="en-US" altLang="ja-JP" sz="2800" dirty="0"/>
              <a:t>5</a:t>
            </a:r>
            <a:r>
              <a:rPr lang="ja-JP" altLang="en-US" sz="2800" dirty="0"/>
              <a:t>枚麻雀）</a:t>
            </a:r>
            <a:endParaRPr lang="en-US" altLang="ja-JP" sz="2800" dirty="0"/>
          </a:p>
          <a:p>
            <a:pPr>
              <a:buFont typeface="Wingdings" panose="05000000000000000000" pitchFamily="2" charset="2"/>
              <a:buChar char="l"/>
            </a:pPr>
            <a:r>
              <a:rPr lang="ja-JP" altLang="en-US" sz="2800" dirty="0"/>
              <a:t> </a:t>
            </a:r>
            <a:r>
              <a:rPr lang="en-US" altLang="ja-JP" sz="2800" dirty="0"/>
              <a:t>7</a:t>
            </a:r>
            <a:r>
              <a:rPr lang="ja-JP" altLang="en-US" sz="2800" dirty="0"/>
              <a:t>切りが正解（</a:t>
            </a:r>
            <a:r>
              <a:rPr lang="en-US" altLang="ja-JP" sz="2800" dirty="0"/>
              <a:t>3</a:t>
            </a:r>
            <a:r>
              <a:rPr lang="ja-JP" altLang="en-US" sz="2800" dirty="0"/>
              <a:t>と</a:t>
            </a:r>
            <a:r>
              <a:rPr lang="en-US" altLang="ja-JP" sz="2800" dirty="0"/>
              <a:t>6</a:t>
            </a:r>
            <a:r>
              <a:rPr lang="ja-JP" altLang="en-US" sz="2800" dirty="0"/>
              <a:t>待ち）</a:t>
            </a: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r>
              <a:rPr lang="en-US" altLang="ja-JP" sz="2800" dirty="0"/>
              <a:t> XGBoost</a:t>
            </a:r>
            <a:r>
              <a:rPr lang="ja-JP" altLang="en-US" sz="2800" dirty="0"/>
              <a:t>型では</a:t>
            </a:r>
            <a:r>
              <a:rPr lang="en-US" altLang="ja-JP" sz="3200" b="1" u="sng" dirty="0"/>
              <a:t>7</a:t>
            </a:r>
            <a:r>
              <a:rPr lang="ja-JP" altLang="en-US" sz="3200" b="1" u="sng" dirty="0"/>
              <a:t>切り</a:t>
            </a:r>
            <a:r>
              <a:rPr lang="ja-JP" altLang="en-US" sz="2800" dirty="0"/>
              <a:t>が良いと判断</a:t>
            </a:r>
            <a:endParaRPr lang="en-US" altLang="ja-JP" sz="2800" dirty="0"/>
          </a:p>
          <a:p>
            <a:pPr>
              <a:buFont typeface="Wingdings" panose="05000000000000000000" pitchFamily="2" charset="2"/>
              <a:buChar char="l"/>
            </a:pPr>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33</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a:extLst>
              <a:ext uri="{FF2B5EF4-FFF2-40B4-BE49-F238E27FC236}">
                <a16:creationId xmlns:a16="http://schemas.microsoft.com/office/drawing/2014/main" id="{8EA138E3-C127-42DC-B2C0-24DC1890EAD1}"/>
              </a:ext>
            </a:extLst>
          </p:cNvPr>
          <p:cNvGraphicFramePr>
            <a:graphicFrameLocks noGrp="1"/>
          </p:cNvGraphicFramePr>
          <p:nvPr>
            <p:extLst/>
          </p:nvPr>
        </p:nvGraphicFramePr>
        <p:xfrm>
          <a:off x="1703303" y="2582864"/>
          <a:ext cx="3679342" cy="2785257"/>
        </p:xfrm>
        <a:graphic>
          <a:graphicData uri="http://schemas.openxmlformats.org/drawingml/2006/table">
            <a:tbl>
              <a:tblPr firstRow="1" bandRow="1">
                <a:tableStyleId>{00A15C55-8517-42AA-B614-E9B94910E393}</a:tableStyleId>
              </a:tblPr>
              <a:tblGrid>
                <a:gridCol w="1750692">
                  <a:extLst>
                    <a:ext uri="{9D8B030D-6E8A-4147-A177-3AD203B41FA5}">
                      <a16:colId xmlns:a16="http://schemas.microsoft.com/office/drawing/2014/main" val="3012496006"/>
                    </a:ext>
                  </a:extLst>
                </a:gridCol>
                <a:gridCol w="1928650">
                  <a:extLst>
                    <a:ext uri="{9D8B030D-6E8A-4147-A177-3AD203B41FA5}">
                      <a16:colId xmlns:a16="http://schemas.microsoft.com/office/drawing/2014/main" val="3057884005"/>
                    </a:ext>
                  </a:extLst>
                </a:gridCol>
              </a:tblGrid>
              <a:tr h="483553">
                <a:tc>
                  <a:txBody>
                    <a:bodyPr/>
                    <a:lstStyle/>
                    <a:p>
                      <a:pPr algn="ctr"/>
                      <a:r>
                        <a:rPr kumimoji="1" lang="ja-JP" altLang="en-US" sz="2000" dirty="0"/>
                        <a:t>捨て牌</a:t>
                      </a:r>
                      <a:endParaRPr kumimoji="1" lang="en-US" altLang="ja-JP"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状態行動価値</a:t>
                      </a:r>
                    </a:p>
                  </a:txBody>
                  <a:tcPr/>
                </a:tc>
                <a:extLst>
                  <a:ext uri="{0D108BD9-81ED-4DB2-BD59-A6C34878D82A}">
                    <a16:rowId xmlns:a16="http://schemas.microsoft.com/office/drawing/2014/main" val="3081058180"/>
                  </a:ext>
                </a:extLst>
              </a:tr>
              <a:tr h="567650">
                <a:tc>
                  <a:txBody>
                    <a:bodyPr/>
                    <a:lstStyle/>
                    <a:p>
                      <a:pPr algn="ctr"/>
                      <a:r>
                        <a:rPr kumimoji="1" lang="en-US" altLang="ja-JP" sz="2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37.5</a:t>
                      </a:r>
                      <a:endParaRPr kumimoji="1" lang="ja-JP" altLang="en-US" sz="2800" dirty="0"/>
                    </a:p>
                  </a:txBody>
                  <a:tcPr/>
                </a:tc>
                <a:extLst>
                  <a:ext uri="{0D108BD9-81ED-4DB2-BD59-A6C34878D82A}">
                    <a16:rowId xmlns:a16="http://schemas.microsoft.com/office/drawing/2014/main" val="297132666"/>
                  </a:ext>
                </a:extLst>
              </a:tr>
              <a:tr h="583202">
                <a:tc>
                  <a:txBody>
                    <a:bodyPr/>
                    <a:lstStyle/>
                    <a:p>
                      <a:pPr algn="ctr"/>
                      <a:r>
                        <a:rPr kumimoji="1" lang="en-US" altLang="ja-JP" sz="2400" dirty="0"/>
                        <a:t>4</a:t>
                      </a:r>
                      <a:endParaRPr kumimoji="1" lang="ja-JP"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46.3</a:t>
                      </a:r>
                      <a:endParaRPr kumimoji="1" lang="ja-JP" altLang="en-US" sz="2800" dirty="0"/>
                    </a:p>
                  </a:txBody>
                  <a:tcPr/>
                </a:tc>
                <a:extLst>
                  <a:ext uri="{0D108BD9-81ED-4DB2-BD59-A6C34878D82A}">
                    <a16:rowId xmlns:a16="http://schemas.microsoft.com/office/drawing/2014/main" val="4042468049"/>
                  </a:ext>
                </a:extLst>
              </a:tr>
              <a:tr h="583202">
                <a:tc>
                  <a:txBody>
                    <a:bodyPr/>
                    <a:lstStyle/>
                    <a:p>
                      <a:pPr algn="ctr"/>
                      <a:r>
                        <a:rPr kumimoji="1" lang="en-US" altLang="ja-JP" sz="2400" dirty="0"/>
                        <a:t>5</a:t>
                      </a:r>
                      <a:endParaRPr kumimoji="1" lang="ja-JP"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41.5</a:t>
                      </a:r>
                      <a:endParaRPr kumimoji="1" lang="ja-JP" altLang="en-US" sz="2800" dirty="0"/>
                    </a:p>
                  </a:txBody>
                  <a:tcPr/>
                </a:tc>
                <a:extLst>
                  <a:ext uri="{0D108BD9-81ED-4DB2-BD59-A6C34878D82A}">
                    <a16:rowId xmlns:a16="http://schemas.microsoft.com/office/drawing/2014/main" val="3337788074"/>
                  </a:ext>
                </a:extLst>
              </a:tr>
              <a:tr h="567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7</a:t>
                      </a:r>
                      <a:endParaRPr kumimoji="1" lang="ja-JP"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62.9</a:t>
                      </a:r>
                      <a:endParaRPr kumimoji="1" lang="ja-JP" altLang="en-US" sz="2800" dirty="0"/>
                    </a:p>
                  </a:txBody>
                  <a:tcPr/>
                </a:tc>
                <a:extLst>
                  <a:ext uri="{0D108BD9-81ED-4DB2-BD59-A6C34878D82A}">
                    <a16:rowId xmlns:a16="http://schemas.microsoft.com/office/drawing/2014/main" val="4028304036"/>
                  </a:ext>
                </a:extLst>
              </a:tr>
            </a:tbl>
          </a:graphicData>
        </a:graphic>
      </p:graphicFrame>
      <p:sp>
        <p:nvSpPr>
          <p:cNvPr id="10" name="吹き出し: 円形 9">
            <a:extLst>
              <a:ext uri="{FF2B5EF4-FFF2-40B4-BE49-F238E27FC236}">
                <a16:creationId xmlns:a16="http://schemas.microsoft.com/office/drawing/2014/main" id="{304A332B-3145-4E63-A13A-BC8448E9B4A2}"/>
              </a:ext>
            </a:extLst>
          </p:cNvPr>
          <p:cNvSpPr/>
          <p:nvPr/>
        </p:nvSpPr>
        <p:spPr>
          <a:xfrm>
            <a:off x="6355435" y="3781969"/>
            <a:ext cx="4728308" cy="1904842"/>
          </a:xfrm>
          <a:prstGeom prst="wedgeEllipseCallout">
            <a:avLst>
              <a:gd name="adj1" fmla="val -80017"/>
              <a:gd name="adj2" fmla="val 17816"/>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状態行動価値が最も</a:t>
            </a:r>
            <a:endParaRPr kumimoji="1" lang="en-US" altLang="ja-JP" sz="2800" dirty="0"/>
          </a:p>
          <a:p>
            <a:pPr algn="ctr"/>
            <a:r>
              <a:rPr kumimoji="1" lang="ja-JP" altLang="en-US" sz="2800" dirty="0"/>
              <a:t>高いのは</a:t>
            </a:r>
            <a:r>
              <a:rPr kumimoji="1" lang="en-US" altLang="ja-JP" sz="3200" b="1" u="sng" dirty="0"/>
              <a:t>7</a:t>
            </a:r>
            <a:r>
              <a:rPr kumimoji="1" lang="ja-JP" altLang="en-US" sz="3200" b="1" u="sng" dirty="0"/>
              <a:t>切り</a:t>
            </a:r>
            <a:endParaRPr kumimoji="1" lang="en-US" altLang="ja-JP" sz="2800" b="1" u="sng" dirty="0"/>
          </a:p>
        </p:txBody>
      </p:sp>
      <p:pic>
        <p:nvPicPr>
          <p:cNvPr id="16" name="図 15">
            <a:extLst>
              <a:ext uri="{FF2B5EF4-FFF2-40B4-BE49-F238E27FC236}">
                <a16:creationId xmlns:a16="http://schemas.microsoft.com/office/drawing/2014/main" id="{64DC9152-F7BC-4A29-9C00-CC2F9C09AC15}"/>
              </a:ext>
            </a:extLst>
          </p:cNvPr>
          <p:cNvPicPr>
            <a:picLocks noChangeAspect="1"/>
          </p:cNvPicPr>
          <p:nvPr/>
        </p:nvPicPr>
        <p:blipFill>
          <a:blip r:embed="rId2"/>
          <a:stretch>
            <a:fillRect/>
          </a:stretch>
        </p:blipFill>
        <p:spPr>
          <a:xfrm>
            <a:off x="9076572" y="2053148"/>
            <a:ext cx="698770" cy="1059427"/>
          </a:xfrm>
          <a:prstGeom prst="rect">
            <a:avLst/>
          </a:prstGeom>
        </p:spPr>
      </p:pic>
      <p:pic>
        <p:nvPicPr>
          <p:cNvPr id="17" name="図 16">
            <a:extLst>
              <a:ext uri="{FF2B5EF4-FFF2-40B4-BE49-F238E27FC236}">
                <a16:creationId xmlns:a16="http://schemas.microsoft.com/office/drawing/2014/main" id="{A21E3926-A3B6-4452-BDA9-6139240F52BF}"/>
              </a:ext>
            </a:extLst>
          </p:cNvPr>
          <p:cNvPicPr>
            <a:picLocks noChangeAspect="1"/>
          </p:cNvPicPr>
          <p:nvPr/>
        </p:nvPicPr>
        <p:blipFill>
          <a:blip r:embed="rId3"/>
          <a:stretch>
            <a:fillRect/>
          </a:stretch>
        </p:blipFill>
        <p:spPr>
          <a:xfrm>
            <a:off x="9789927" y="2053147"/>
            <a:ext cx="698770" cy="1059427"/>
          </a:xfrm>
          <a:prstGeom prst="rect">
            <a:avLst/>
          </a:prstGeom>
        </p:spPr>
      </p:pic>
      <p:pic>
        <p:nvPicPr>
          <p:cNvPr id="18" name="図 17">
            <a:extLst>
              <a:ext uri="{FF2B5EF4-FFF2-40B4-BE49-F238E27FC236}">
                <a16:creationId xmlns:a16="http://schemas.microsoft.com/office/drawing/2014/main" id="{CD041865-423A-4C55-B938-3EE41F8C41E0}"/>
              </a:ext>
            </a:extLst>
          </p:cNvPr>
          <p:cNvPicPr>
            <a:picLocks noChangeAspect="1"/>
          </p:cNvPicPr>
          <p:nvPr/>
        </p:nvPicPr>
        <p:blipFill>
          <a:blip r:embed="rId4"/>
          <a:stretch>
            <a:fillRect/>
          </a:stretch>
        </p:blipFill>
        <p:spPr>
          <a:xfrm>
            <a:off x="6965676" y="2053148"/>
            <a:ext cx="698771" cy="1059427"/>
          </a:xfrm>
          <a:prstGeom prst="rect">
            <a:avLst/>
          </a:prstGeom>
        </p:spPr>
      </p:pic>
      <p:pic>
        <p:nvPicPr>
          <p:cNvPr id="19" name="図 18">
            <a:extLst>
              <a:ext uri="{FF2B5EF4-FFF2-40B4-BE49-F238E27FC236}">
                <a16:creationId xmlns:a16="http://schemas.microsoft.com/office/drawing/2014/main" id="{4EFF6ABE-AD5F-4942-AB1E-9A873BD872B0}"/>
              </a:ext>
            </a:extLst>
          </p:cNvPr>
          <p:cNvPicPr>
            <a:picLocks noChangeAspect="1"/>
          </p:cNvPicPr>
          <p:nvPr/>
        </p:nvPicPr>
        <p:blipFill>
          <a:blip r:embed="rId4"/>
          <a:stretch>
            <a:fillRect/>
          </a:stretch>
        </p:blipFill>
        <p:spPr>
          <a:xfrm>
            <a:off x="7664447" y="2053150"/>
            <a:ext cx="698770" cy="1059427"/>
          </a:xfrm>
          <a:prstGeom prst="rect">
            <a:avLst/>
          </a:prstGeom>
        </p:spPr>
      </p:pic>
      <p:pic>
        <p:nvPicPr>
          <p:cNvPr id="20" name="図 19">
            <a:extLst>
              <a:ext uri="{FF2B5EF4-FFF2-40B4-BE49-F238E27FC236}">
                <a16:creationId xmlns:a16="http://schemas.microsoft.com/office/drawing/2014/main" id="{013603AD-DD79-4699-8F29-83FBDED12F45}"/>
              </a:ext>
            </a:extLst>
          </p:cNvPr>
          <p:cNvPicPr>
            <a:picLocks noChangeAspect="1"/>
          </p:cNvPicPr>
          <p:nvPr/>
        </p:nvPicPr>
        <p:blipFill>
          <a:blip r:embed="rId5"/>
          <a:stretch>
            <a:fillRect/>
          </a:stretch>
        </p:blipFill>
        <p:spPr>
          <a:xfrm>
            <a:off x="8363217" y="2053148"/>
            <a:ext cx="698770" cy="1059427"/>
          </a:xfrm>
          <a:prstGeom prst="rect">
            <a:avLst/>
          </a:prstGeom>
        </p:spPr>
      </p:pic>
      <p:sp>
        <p:nvSpPr>
          <p:cNvPr id="21" name="テキスト ボックス 20">
            <a:extLst>
              <a:ext uri="{FF2B5EF4-FFF2-40B4-BE49-F238E27FC236}">
                <a16:creationId xmlns:a16="http://schemas.microsoft.com/office/drawing/2014/main" id="{449C7258-BF9F-41D4-8DC7-A43B75D9581B}"/>
              </a:ext>
            </a:extLst>
          </p:cNvPr>
          <p:cNvSpPr txBox="1"/>
          <p:nvPr/>
        </p:nvSpPr>
        <p:spPr>
          <a:xfrm>
            <a:off x="8279344" y="3126330"/>
            <a:ext cx="2139885" cy="523220"/>
          </a:xfrm>
          <a:prstGeom prst="rect">
            <a:avLst/>
          </a:prstGeom>
          <a:noFill/>
        </p:spPr>
        <p:txBody>
          <a:bodyPr wrap="square" rtlCol="0">
            <a:spAutoFit/>
          </a:bodyPr>
          <a:lstStyle/>
          <a:p>
            <a:r>
              <a:rPr kumimoji="1" lang="ja-JP" altLang="en-US" sz="2800" b="1" dirty="0"/>
              <a:t>手牌</a:t>
            </a:r>
          </a:p>
        </p:txBody>
      </p:sp>
    </p:spTree>
    <p:extLst>
      <p:ext uri="{BB962C8B-B14F-4D97-AF65-F5344CB8AC3E}">
        <p14:creationId xmlns:p14="http://schemas.microsoft.com/office/powerpoint/2010/main" val="297759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9519260" cy="4694540"/>
          </a:xfrm>
        </p:spPr>
        <p:txBody>
          <a:bodyPr>
            <a:normAutofit/>
          </a:bodyPr>
          <a:lstStyle/>
          <a:p>
            <a:pPr>
              <a:buFont typeface="Wingdings" panose="05000000000000000000" pitchFamily="2" charset="2"/>
              <a:buChar char="l"/>
            </a:pPr>
            <a:r>
              <a:rPr lang="ja-JP" altLang="en-US" sz="2800"/>
              <a:t> 「各牌残り枚数有限型」（通常の麻雀牌と同じ数）</a:t>
            </a:r>
            <a:r>
              <a:rPr lang="ja-JP" altLang="en-US" sz="2800" dirty="0"/>
              <a:t>の計算時間について</a:t>
            </a:r>
            <a:r>
              <a:rPr lang="ja-JP" altLang="en-US" sz="2800"/>
              <a:t>の表（</a:t>
            </a:r>
            <a:r>
              <a:rPr lang="ja-JP" altLang="en-US" sz="2800" dirty="0"/>
              <a:t>上の結果を出すまでの時間）</a:t>
            </a:r>
            <a:endParaRPr lang="en-US" altLang="ja-JP" sz="2800" dirty="0"/>
          </a:p>
          <a:p>
            <a:pPr>
              <a:buFont typeface="Wingdings" panose="05000000000000000000" pitchFamily="2" charset="2"/>
              <a:buChar char="l"/>
            </a:pPr>
            <a:endParaRPr lang="en-US" altLang="ja-JP" sz="2800"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34</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1" name="表 10">
            <a:extLst>
              <a:ext uri="{FF2B5EF4-FFF2-40B4-BE49-F238E27FC236}">
                <a16:creationId xmlns:a16="http://schemas.microsoft.com/office/drawing/2014/main" id="{6BCF08A2-5157-4B1E-998D-0506158A792C}"/>
              </a:ext>
            </a:extLst>
          </p:cNvPr>
          <p:cNvGraphicFramePr>
            <a:graphicFrameLocks noGrp="1"/>
          </p:cNvGraphicFramePr>
          <p:nvPr>
            <p:extLst>
              <p:ext uri="{D42A27DB-BD31-4B8C-83A1-F6EECF244321}">
                <p14:modId xmlns:p14="http://schemas.microsoft.com/office/powerpoint/2010/main" val="3268611181"/>
              </p:ext>
            </p:extLst>
          </p:nvPr>
        </p:nvGraphicFramePr>
        <p:xfrm>
          <a:off x="1097280" y="2644540"/>
          <a:ext cx="8174196" cy="3091722"/>
        </p:xfrm>
        <a:graphic>
          <a:graphicData uri="http://schemas.openxmlformats.org/drawingml/2006/table">
            <a:tbl>
              <a:tblPr firstRow="1" bandRow="1">
                <a:tableStyleId>{5C22544A-7EE6-4342-B048-85BDC9FD1C3A}</a:tableStyleId>
              </a:tblPr>
              <a:tblGrid>
                <a:gridCol w="1750692">
                  <a:extLst>
                    <a:ext uri="{9D8B030D-6E8A-4147-A177-3AD203B41FA5}">
                      <a16:colId xmlns:a16="http://schemas.microsoft.com/office/drawing/2014/main" val="3012496006"/>
                    </a:ext>
                  </a:extLst>
                </a:gridCol>
                <a:gridCol w="1470367">
                  <a:extLst>
                    <a:ext uri="{9D8B030D-6E8A-4147-A177-3AD203B41FA5}">
                      <a16:colId xmlns:a16="http://schemas.microsoft.com/office/drawing/2014/main" val="3936843125"/>
                    </a:ext>
                  </a:extLst>
                </a:gridCol>
                <a:gridCol w="1554121">
                  <a:extLst>
                    <a:ext uri="{9D8B030D-6E8A-4147-A177-3AD203B41FA5}">
                      <a16:colId xmlns:a16="http://schemas.microsoft.com/office/drawing/2014/main" val="1165853975"/>
                    </a:ext>
                  </a:extLst>
                </a:gridCol>
                <a:gridCol w="1470366">
                  <a:extLst>
                    <a:ext uri="{9D8B030D-6E8A-4147-A177-3AD203B41FA5}">
                      <a16:colId xmlns:a16="http://schemas.microsoft.com/office/drawing/2014/main" val="3876137191"/>
                    </a:ext>
                  </a:extLst>
                </a:gridCol>
                <a:gridCol w="1928650">
                  <a:extLst>
                    <a:ext uri="{9D8B030D-6E8A-4147-A177-3AD203B41FA5}">
                      <a16:colId xmlns:a16="http://schemas.microsoft.com/office/drawing/2014/main" val="3057884005"/>
                    </a:ext>
                  </a:extLst>
                </a:gridCol>
              </a:tblGrid>
              <a:tr h="671387">
                <a:tc>
                  <a:txBody>
                    <a:bodyPr/>
                    <a:lstStyle/>
                    <a:p>
                      <a:pPr algn="ctr"/>
                      <a:r>
                        <a:rPr kumimoji="1" lang="ja-JP" altLang="en-US" sz="2000" dirty="0"/>
                        <a:t>型</a:t>
                      </a:r>
                      <a:endParaRPr kumimoji="1" lang="en-US" altLang="ja-JP" sz="2000" dirty="0"/>
                    </a:p>
                  </a:txBody>
                  <a:tcPr/>
                </a:tc>
                <a:tc>
                  <a:txBody>
                    <a:bodyPr/>
                    <a:lstStyle/>
                    <a:p>
                      <a:pPr algn="ctr"/>
                      <a:r>
                        <a:rPr kumimoji="1" lang="ja-JP" altLang="en-US" sz="2000" dirty="0"/>
                        <a:t>テーブル型</a:t>
                      </a:r>
                    </a:p>
                  </a:txBody>
                  <a:tcPr/>
                </a:tc>
                <a:tc>
                  <a:txBody>
                    <a:bodyPr/>
                    <a:lstStyle/>
                    <a:p>
                      <a:pPr algn="ctr"/>
                      <a:r>
                        <a:rPr kumimoji="1" lang="ja-JP" altLang="en-US" sz="2000" dirty="0"/>
                        <a:t>線形近似型</a:t>
                      </a:r>
                    </a:p>
                  </a:txBody>
                  <a:tcPr/>
                </a:tc>
                <a:tc>
                  <a:txBody>
                    <a:bodyPr/>
                    <a:lstStyle/>
                    <a:p>
                      <a:pPr algn="ctr"/>
                      <a:r>
                        <a:rPr kumimoji="1" lang="en-US" altLang="ja-JP" sz="2000" dirty="0"/>
                        <a:t>XGBoost</a:t>
                      </a:r>
                      <a:r>
                        <a:rPr kumimoji="1" lang="ja-JP" altLang="en-US" sz="2000" dirty="0"/>
                        <a:t>型</a:t>
                      </a:r>
                      <a:endParaRPr kumimoji="1" lang="en-US" altLang="ja-JP" sz="2000" dirty="0"/>
                    </a:p>
                    <a:p>
                      <a:pPr algn="ctr"/>
                      <a:r>
                        <a:rPr kumimoji="1" lang="ja-JP" altLang="en-US" sz="2000" dirty="0"/>
                        <a:t>（特徴量）</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XGBoost</a:t>
                      </a:r>
                      <a:r>
                        <a:rPr kumimoji="1" lang="ja-JP" altLang="en-US" sz="2000" dirty="0"/>
                        <a:t>型</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（手牌そのまま）</a:t>
                      </a:r>
                    </a:p>
                  </a:txBody>
                  <a:tcPr/>
                </a:tc>
                <a:extLst>
                  <a:ext uri="{0D108BD9-81ED-4DB2-BD59-A6C34878D82A}">
                    <a16:rowId xmlns:a16="http://schemas.microsoft.com/office/drawing/2014/main" val="3081058180"/>
                  </a:ext>
                </a:extLst>
              </a:tr>
              <a:tr h="792787">
                <a:tc>
                  <a:txBody>
                    <a:bodyPr/>
                    <a:lstStyle/>
                    <a:p>
                      <a:pPr algn="ctr"/>
                      <a:r>
                        <a:rPr kumimoji="1" lang="en-US" altLang="ja-JP" sz="2400" dirty="0"/>
                        <a:t>4</a:t>
                      </a:r>
                      <a:r>
                        <a:rPr kumimoji="1" lang="ja-JP" altLang="en-US" sz="2400" dirty="0"/>
                        <a:t>種</a:t>
                      </a:r>
                      <a:r>
                        <a:rPr kumimoji="1" lang="en-US" altLang="ja-JP" sz="2400" dirty="0"/>
                        <a:t>3</a:t>
                      </a:r>
                      <a:r>
                        <a:rPr kumimoji="1" lang="ja-JP" altLang="en-US" sz="2400" dirty="0"/>
                        <a:t>枚麻雀</a:t>
                      </a:r>
                      <a:endParaRPr kumimoji="1" lang="en-US" altLang="ja-JP" sz="2400" dirty="0"/>
                    </a:p>
                  </a:txBody>
                  <a:tcPr/>
                </a:tc>
                <a:tc>
                  <a:txBody>
                    <a:bodyPr/>
                    <a:lstStyle/>
                    <a:p>
                      <a:pPr algn="ctr"/>
                      <a:r>
                        <a:rPr kumimoji="1" lang="en-US" altLang="ja-JP" sz="2800" dirty="0">
                          <a:solidFill>
                            <a:schemeClr val="tx1"/>
                          </a:solidFill>
                        </a:rPr>
                        <a:t>264</a:t>
                      </a:r>
                      <a:r>
                        <a:rPr kumimoji="1" lang="ja-JP" altLang="en-US" sz="2800">
                          <a:solidFill>
                            <a:schemeClr val="tx1"/>
                          </a:solidFill>
                        </a:rPr>
                        <a:t>秒</a:t>
                      </a:r>
                      <a:endParaRPr kumimoji="1" lang="ja-JP" altLang="en-US" sz="2800" dirty="0">
                        <a:solidFill>
                          <a:schemeClr val="tx1"/>
                        </a:solidFill>
                      </a:endParaRPr>
                    </a:p>
                  </a:txBody>
                  <a:tcPr/>
                </a:tc>
                <a:tc>
                  <a:txBody>
                    <a:bodyPr/>
                    <a:lstStyle/>
                    <a:p>
                      <a:pPr algn="ctr"/>
                      <a:r>
                        <a:rPr kumimoji="1" lang="en-US" altLang="ja-JP" sz="2800" dirty="0">
                          <a:solidFill>
                            <a:schemeClr val="tx1"/>
                          </a:solidFill>
                        </a:rPr>
                        <a:t>647</a:t>
                      </a:r>
                      <a:r>
                        <a:rPr kumimoji="1" lang="ja-JP" altLang="en-US" sz="2800">
                          <a:solidFill>
                            <a:schemeClr val="tx1"/>
                          </a:solidFill>
                        </a:rPr>
                        <a:t>秒</a:t>
                      </a:r>
                      <a:endParaRPr kumimoji="1" lang="ja-JP" altLang="en-US" sz="2800" dirty="0">
                        <a:solidFill>
                          <a:schemeClr val="tx1"/>
                        </a:solidFill>
                      </a:endParaRPr>
                    </a:p>
                  </a:txBody>
                  <a:tcPr/>
                </a:tc>
                <a:tc>
                  <a:txBody>
                    <a:bodyPr/>
                    <a:lstStyle/>
                    <a:p>
                      <a:pPr algn="ctr"/>
                      <a:r>
                        <a:rPr kumimoji="1" lang="en-US" altLang="ja-JP" sz="2800" dirty="0"/>
                        <a:t>15</a:t>
                      </a:r>
                      <a:r>
                        <a:rPr kumimoji="1" lang="ja-JP" altLang="en-US" sz="2800"/>
                        <a:t>秒</a:t>
                      </a:r>
                      <a:endParaRPr kumimoji="1" lang="ja-JP" alt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14</a:t>
                      </a:r>
                      <a:r>
                        <a:rPr kumimoji="1" lang="ja-JP" altLang="en-US" sz="2800"/>
                        <a:t>秒</a:t>
                      </a:r>
                      <a:endParaRPr kumimoji="1" lang="ja-JP" altLang="en-US" sz="2800" dirty="0"/>
                    </a:p>
                  </a:txBody>
                  <a:tcPr/>
                </a:tc>
                <a:extLst>
                  <a:ext uri="{0D108BD9-81ED-4DB2-BD59-A6C34878D82A}">
                    <a16:rowId xmlns:a16="http://schemas.microsoft.com/office/drawing/2014/main" val="297132666"/>
                  </a:ext>
                </a:extLst>
              </a:tr>
              <a:tr h="809744">
                <a:tc>
                  <a:txBody>
                    <a:bodyPr/>
                    <a:lstStyle/>
                    <a:p>
                      <a:pPr algn="ctr"/>
                      <a:r>
                        <a:rPr kumimoji="1" lang="en-US" altLang="ja-JP" sz="2400" dirty="0"/>
                        <a:t>9</a:t>
                      </a:r>
                      <a:r>
                        <a:rPr kumimoji="1" lang="ja-JP" altLang="en-US" sz="2400" dirty="0"/>
                        <a:t>種</a:t>
                      </a:r>
                      <a:r>
                        <a:rPr kumimoji="1" lang="en-US" altLang="ja-JP" sz="2400" dirty="0"/>
                        <a:t>3</a:t>
                      </a:r>
                      <a:r>
                        <a:rPr kumimoji="1" lang="ja-JP" altLang="en-US" sz="2400" dirty="0"/>
                        <a:t>枚麻雀</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solidFill>
                            <a:schemeClr val="tx1"/>
                          </a:solidFill>
                        </a:rPr>
                        <a:t>1890</a:t>
                      </a:r>
                      <a:r>
                        <a:rPr kumimoji="1" lang="ja-JP" altLang="en-US" sz="2800">
                          <a:solidFill>
                            <a:schemeClr val="tx1"/>
                          </a:solidFill>
                        </a:rPr>
                        <a:t>秒</a:t>
                      </a:r>
                      <a:endParaRPr kumimoji="1" lang="ja-JP" altLang="en-US" sz="28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solidFill>
                            <a:schemeClr val="tx1"/>
                          </a:solidFill>
                        </a:rPr>
                        <a:t>7563</a:t>
                      </a:r>
                      <a:r>
                        <a:rPr kumimoji="1" lang="ja-JP" altLang="en-US" sz="2800">
                          <a:solidFill>
                            <a:schemeClr val="tx1"/>
                          </a:solidFill>
                        </a:rPr>
                        <a:t>秒</a:t>
                      </a:r>
                      <a:endParaRPr kumimoji="1" lang="ja-JP" altLang="en-US" sz="2800" dirty="0">
                        <a:solidFill>
                          <a:schemeClr val="tx1"/>
                        </a:solidFill>
                      </a:endParaRPr>
                    </a:p>
                  </a:txBody>
                  <a:tcPr/>
                </a:tc>
                <a:tc>
                  <a:txBody>
                    <a:bodyPr/>
                    <a:lstStyle/>
                    <a:p>
                      <a:pPr algn="ctr"/>
                      <a:r>
                        <a:rPr kumimoji="1" lang="en-US" altLang="ja-JP" sz="2800" dirty="0"/>
                        <a:t>660</a:t>
                      </a:r>
                      <a:r>
                        <a:rPr kumimoji="1" lang="ja-JP" altLang="en-US" sz="2800"/>
                        <a:t>秒</a:t>
                      </a:r>
                      <a:endParaRPr kumimoji="1" lang="ja-JP" alt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421</a:t>
                      </a:r>
                      <a:r>
                        <a:rPr kumimoji="1" lang="ja-JP" altLang="en-US" sz="2800"/>
                        <a:t>秒</a:t>
                      </a:r>
                      <a:endParaRPr kumimoji="1" lang="ja-JP" altLang="en-US" sz="2800" dirty="0"/>
                    </a:p>
                  </a:txBody>
                  <a:tcPr/>
                </a:tc>
                <a:extLst>
                  <a:ext uri="{0D108BD9-81ED-4DB2-BD59-A6C34878D82A}">
                    <a16:rowId xmlns:a16="http://schemas.microsoft.com/office/drawing/2014/main" val="4042468049"/>
                  </a:ext>
                </a:extLst>
              </a:tr>
              <a:tr h="788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9</a:t>
                      </a:r>
                      <a:r>
                        <a:rPr kumimoji="1" lang="ja-JP" altLang="en-US" sz="2400" dirty="0"/>
                        <a:t>種</a:t>
                      </a:r>
                      <a:r>
                        <a:rPr kumimoji="1" lang="en-US" altLang="ja-JP" sz="2400" dirty="0"/>
                        <a:t>5</a:t>
                      </a:r>
                      <a:r>
                        <a:rPr kumimoji="1" lang="ja-JP" altLang="en-US" sz="2400" dirty="0"/>
                        <a:t>枚麻雀</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solidFill>
                            <a:schemeClr val="tx1"/>
                          </a:solidFill>
                        </a:rPr>
                        <a:t>14591</a:t>
                      </a:r>
                      <a:r>
                        <a:rPr kumimoji="1" lang="ja-JP" altLang="en-US" sz="2800">
                          <a:solidFill>
                            <a:schemeClr val="tx1"/>
                          </a:solidFill>
                        </a:rPr>
                        <a:t>秒</a:t>
                      </a:r>
                      <a:endParaRPr kumimoji="1" lang="en-US" altLang="ja-JP" sz="2800" dirty="0">
                        <a:solidFill>
                          <a:schemeClr val="tx1"/>
                        </a:solidFill>
                      </a:endParaRPr>
                    </a:p>
                  </a:txBody>
                  <a:tcPr/>
                </a:tc>
                <a:tc>
                  <a:txBody>
                    <a:bodyPr/>
                    <a:lstStyle/>
                    <a:p>
                      <a:pPr algn="ctr"/>
                      <a:r>
                        <a:rPr kumimoji="1" lang="en-US" altLang="ja-JP" sz="2800" dirty="0">
                          <a:solidFill>
                            <a:schemeClr val="tx1"/>
                          </a:solidFill>
                        </a:rPr>
                        <a:t>83455</a:t>
                      </a:r>
                      <a:r>
                        <a:rPr kumimoji="1" lang="ja-JP" altLang="en-US" sz="2800">
                          <a:solidFill>
                            <a:schemeClr val="tx1"/>
                          </a:solidFill>
                        </a:rPr>
                        <a:t>秒</a:t>
                      </a:r>
                      <a:endParaRPr kumimoji="1" lang="en-US" altLang="ja-JP" sz="2800" dirty="0">
                        <a:solidFill>
                          <a:schemeClr val="tx1"/>
                        </a:solidFill>
                      </a:endParaRPr>
                    </a:p>
                  </a:txBody>
                  <a:tcPr/>
                </a:tc>
                <a:tc>
                  <a:txBody>
                    <a:bodyPr/>
                    <a:lstStyle/>
                    <a:p>
                      <a:pPr algn="ctr"/>
                      <a:r>
                        <a:rPr kumimoji="1" lang="en-US" altLang="ja-JP" sz="2800" dirty="0"/>
                        <a:t>1221</a:t>
                      </a:r>
                      <a:r>
                        <a:rPr kumimoji="1" lang="ja-JP" altLang="en-US" sz="2800"/>
                        <a:t>秒</a:t>
                      </a:r>
                      <a:endParaRPr kumimoji="1" lang="ja-JP" alt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575</a:t>
                      </a:r>
                      <a:r>
                        <a:rPr kumimoji="1" lang="ja-JP" altLang="en-US" sz="2800"/>
                        <a:t>秒</a:t>
                      </a:r>
                      <a:endParaRPr kumimoji="1" lang="ja-JP" altLang="en-US" sz="2800" dirty="0"/>
                    </a:p>
                  </a:txBody>
                  <a:tcPr/>
                </a:tc>
                <a:extLst>
                  <a:ext uri="{0D108BD9-81ED-4DB2-BD59-A6C34878D82A}">
                    <a16:rowId xmlns:a16="http://schemas.microsoft.com/office/drawing/2014/main" val="4028304036"/>
                  </a:ext>
                </a:extLst>
              </a:tr>
            </a:tbl>
          </a:graphicData>
        </a:graphic>
      </p:graphicFrame>
      <p:sp>
        <p:nvSpPr>
          <p:cNvPr id="8" name="楕円 7">
            <a:extLst>
              <a:ext uri="{FF2B5EF4-FFF2-40B4-BE49-F238E27FC236}">
                <a16:creationId xmlns:a16="http://schemas.microsoft.com/office/drawing/2014/main" id="{5245C6FC-D146-42BF-B601-3CAECD214347}"/>
              </a:ext>
            </a:extLst>
          </p:cNvPr>
          <p:cNvSpPr/>
          <p:nvPr/>
        </p:nvSpPr>
        <p:spPr>
          <a:xfrm>
            <a:off x="5714456" y="2972043"/>
            <a:ext cx="3516197" cy="29882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吹き出し: 円形 9">
            <a:extLst>
              <a:ext uri="{FF2B5EF4-FFF2-40B4-BE49-F238E27FC236}">
                <a16:creationId xmlns:a16="http://schemas.microsoft.com/office/drawing/2014/main" id="{1D2427DF-0D65-45EB-9AD9-A43D83E6CE3C}"/>
              </a:ext>
            </a:extLst>
          </p:cNvPr>
          <p:cNvSpPr/>
          <p:nvPr/>
        </p:nvSpPr>
        <p:spPr>
          <a:xfrm>
            <a:off x="9794449" y="3429000"/>
            <a:ext cx="2356746" cy="2071540"/>
          </a:xfrm>
          <a:prstGeom prst="wedgeEllipseCallout">
            <a:avLst>
              <a:gd name="adj1" fmla="val -75208"/>
              <a:gd name="adj2" fmla="val -856"/>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他の型</a:t>
            </a:r>
            <a:endParaRPr kumimoji="1" lang="en-US" altLang="ja-JP" sz="2800" dirty="0"/>
          </a:p>
          <a:p>
            <a:pPr algn="ctr"/>
            <a:r>
              <a:rPr kumimoji="1" lang="ja-JP" altLang="en-US" sz="2800" dirty="0"/>
              <a:t>より良い</a:t>
            </a:r>
          </a:p>
        </p:txBody>
      </p:sp>
    </p:spTree>
    <p:extLst>
      <p:ext uri="{BB962C8B-B14F-4D97-AF65-F5344CB8AC3E}">
        <p14:creationId xmlns:p14="http://schemas.microsoft.com/office/powerpoint/2010/main" val="5428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a:t>
            </a:r>
            <a:r>
              <a:rPr lang="ja-JP" altLang="en-US" dirty="0"/>
              <a:t>考察</a:t>
            </a:r>
            <a:endParaRPr kumimoji="1" lang="ja-JP" altLang="en-US" dirty="0"/>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823034" y="1611983"/>
            <a:ext cx="10389449" cy="1802585"/>
          </a:xfrm>
        </p:spPr>
        <p:txBody>
          <a:bodyPr>
            <a:noAutofit/>
          </a:bodyPr>
          <a:lstStyle/>
          <a:p>
            <a:pPr marL="0" indent="0">
              <a:buNone/>
            </a:pPr>
            <a:r>
              <a:rPr lang="ja-JP" altLang="en-US" sz="3200"/>
              <a:t>「各牌残り枚数無限型」だけでなく、「各牌残り枚数有限型」でも提案</a:t>
            </a:r>
            <a:r>
              <a:rPr lang="ja-JP" altLang="en-US" sz="3200" dirty="0"/>
              <a:t>手法の</a:t>
            </a:r>
            <a:r>
              <a:rPr lang="en-US" altLang="ja-JP" sz="3200" dirty="0"/>
              <a:t>XGBoost</a:t>
            </a:r>
            <a:r>
              <a:rPr lang="ja-JP" altLang="en-US" sz="3200" dirty="0"/>
              <a:t>型（特徴量）は</a:t>
            </a:r>
            <a:r>
              <a:rPr lang="ja-JP" altLang="en-US" sz="3200" b="1" dirty="0"/>
              <a:t>あがりまでの平均手数</a:t>
            </a:r>
            <a:r>
              <a:rPr lang="ja-JP" altLang="en-US" sz="3200" dirty="0"/>
              <a:t>において</a:t>
            </a:r>
            <a:r>
              <a:rPr lang="ja-JP" altLang="en-US" sz="3200"/>
              <a:t>も、</a:t>
            </a:r>
            <a:r>
              <a:rPr lang="ja-JP" altLang="en-US" sz="3200" b="1">
                <a:solidFill>
                  <a:schemeClr val="tx1"/>
                </a:solidFill>
              </a:rPr>
              <a:t>状態価値関数値の収束の速さ</a:t>
            </a:r>
            <a:r>
              <a:rPr lang="ja-JP" altLang="en-US" sz="3200"/>
              <a:t>に</a:t>
            </a:r>
            <a:r>
              <a:rPr lang="ja-JP" altLang="en-US" sz="3200" dirty="0"/>
              <a:t>おいても他の型より</a:t>
            </a:r>
            <a:r>
              <a:rPr lang="ja-JP" altLang="en-US" sz="3200" b="1" u="sng" dirty="0">
                <a:solidFill>
                  <a:schemeClr val="tx1"/>
                </a:solidFill>
              </a:rPr>
              <a:t>良い結果がでた</a:t>
            </a:r>
            <a:endParaRPr lang="en-US" altLang="ja-JP" sz="3200" b="1" u="sng" dirty="0">
              <a:solidFill>
                <a:schemeClr val="tx1"/>
              </a:solidFill>
            </a:endParaRPr>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35</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41420"/>
            <a:ext cx="10115203" cy="0"/>
          </a:xfrm>
          <a:prstGeom prst="line">
            <a:avLst/>
          </a:prstGeom>
        </p:spPr>
        <p:style>
          <a:lnRef idx="1">
            <a:schemeClr val="dk1"/>
          </a:lnRef>
          <a:fillRef idx="0">
            <a:schemeClr val="dk1"/>
          </a:fillRef>
          <a:effectRef idx="0">
            <a:schemeClr val="dk1"/>
          </a:effectRef>
          <a:fontRef idx="minor">
            <a:schemeClr val="tx1"/>
          </a:fontRef>
        </p:style>
      </p:cxnSp>
      <p:sp>
        <p:nvSpPr>
          <p:cNvPr id="9" name="矢印: 下 8">
            <a:extLst>
              <a:ext uri="{FF2B5EF4-FFF2-40B4-BE49-F238E27FC236}">
                <a16:creationId xmlns:a16="http://schemas.microsoft.com/office/drawing/2014/main" id="{9EF1B18B-405E-49F6-8211-F02072506C5F}"/>
              </a:ext>
            </a:extLst>
          </p:cNvPr>
          <p:cNvSpPr/>
          <p:nvPr/>
        </p:nvSpPr>
        <p:spPr>
          <a:xfrm>
            <a:off x="5343989" y="3767407"/>
            <a:ext cx="1347537" cy="644893"/>
          </a:xfrm>
          <a:prstGeom prst="down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コンテンツ プレースホルダー 2">
            <a:extLst>
              <a:ext uri="{FF2B5EF4-FFF2-40B4-BE49-F238E27FC236}">
                <a16:creationId xmlns:a16="http://schemas.microsoft.com/office/drawing/2014/main" id="{CCCB3CCD-7BB5-485B-B0EF-C5FC783D950C}"/>
              </a:ext>
            </a:extLst>
          </p:cNvPr>
          <p:cNvSpPr txBox="1">
            <a:spLocks/>
          </p:cNvSpPr>
          <p:nvPr/>
        </p:nvSpPr>
        <p:spPr>
          <a:xfrm>
            <a:off x="1330036" y="4765140"/>
            <a:ext cx="10114103" cy="9617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sz="3200"/>
              <a:t>各牌の残り枚数を考慮した打牌ができるかどうかを調べた</a:t>
            </a:r>
            <a:endParaRPr lang="en-US" altLang="ja-JP" sz="3200" dirty="0"/>
          </a:p>
          <a:p>
            <a:pPr marL="0" indent="0">
              <a:buFont typeface="Calibri" panose="020F0502020204030204" pitchFamily="34" charset="0"/>
              <a:buNone/>
            </a:pPr>
            <a:endParaRPr lang="en-US" altLang="ja-JP" sz="3200" dirty="0"/>
          </a:p>
        </p:txBody>
      </p:sp>
    </p:spTree>
    <p:extLst>
      <p:ext uri="{BB962C8B-B14F-4D97-AF65-F5344CB8AC3E}">
        <p14:creationId xmlns:p14="http://schemas.microsoft.com/office/powerpoint/2010/main" val="303401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10058400" cy="4694540"/>
              </a:xfrm>
            </p:spPr>
            <p:txBody>
              <a:bodyPr>
                <a:noAutofit/>
              </a:bodyPr>
              <a:lstStyle/>
              <a:p>
                <a:pPr>
                  <a:buFont typeface="Wingdings" panose="05000000000000000000" pitchFamily="2" charset="2"/>
                  <a:buChar char="l"/>
                </a:pPr>
                <a:r>
                  <a:rPr lang="ja-JP" altLang="en-US" sz="2800"/>
                  <a:t> 「各牌残り枚数有限型」では</a:t>
                </a:r>
                <a:r>
                  <a:rPr lang="en-US" altLang="ja-JP" sz="2800" dirty="0"/>
                  <a:t>2</a:t>
                </a:r>
                <a:r>
                  <a:rPr lang="ja-JP" altLang="en-US" sz="2800"/>
                  <a:t>つの実験設定</a:t>
                </a:r>
                <a:endParaRPr lang="en-US" altLang="ja-JP" sz="2800" dirty="0"/>
              </a:p>
              <a:p>
                <a:endParaRPr lang="en-US" altLang="ja-JP" sz="1600" dirty="0"/>
              </a:p>
              <a:p>
                <a:pPr>
                  <a:buFont typeface="Wingdings" panose="05000000000000000000" pitchFamily="2" charset="2"/>
                  <a:buChar char="l"/>
                </a:pPr>
                <a:r>
                  <a:rPr lang="ja-JP" altLang="en-US" sz="2800" dirty="0"/>
                  <a:t> 状態</a:t>
                </a:r>
                <a14:m>
                  <m:oMath xmlns:m="http://schemas.openxmlformats.org/officeDocument/2006/math">
                    <m:r>
                      <a:rPr lang="en-US" altLang="ja-JP" sz="2800" i="1">
                        <a:latin typeface="Cambria Math" panose="02040503050406030204" pitchFamily="18" charset="0"/>
                      </a:rPr>
                      <m:t>𝑆</m:t>
                    </m:r>
                  </m:oMath>
                </a14:m>
                <a:r>
                  <a:rPr lang="ja-JP" altLang="en-US" sz="2800" dirty="0" err="1"/>
                  <a:t>には</a:t>
                </a:r>
                <a:r>
                  <a:rPr lang="ja-JP" altLang="en-US" sz="2800" dirty="0"/>
                  <a:t>手牌の情報だけのもの（先ほどと同じ）</a:t>
                </a:r>
                <a:endParaRPr lang="en-US" altLang="ja-JP" sz="2800" dirty="0"/>
              </a:p>
              <a:p>
                <a:pPr marL="0" indent="0">
                  <a:buNone/>
                </a:pPr>
                <a:r>
                  <a:rPr lang="ja-JP" altLang="en-US" sz="2800"/>
                  <a:t>→ 「残数情報なし</a:t>
                </a:r>
                <a:r>
                  <a:rPr lang="ja-JP" altLang="en-US" sz="2800" dirty="0"/>
                  <a:t>」</a:t>
                </a:r>
                <a:endParaRPr lang="en-US" altLang="ja-JP" sz="2800" dirty="0"/>
              </a:p>
              <a:p>
                <a:pPr>
                  <a:buFont typeface="Wingdings" panose="05000000000000000000" pitchFamily="2" charset="2"/>
                  <a:buChar char="l"/>
                </a:pPr>
                <a:r>
                  <a:rPr lang="ja-JP" altLang="en-US" sz="2800" dirty="0"/>
                  <a:t> 状態</a:t>
                </a:r>
                <a14:m>
                  <m:oMath xmlns:m="http://schemas.openxmlformats.org/officeDocument/2006/math">
                    <m:r>
                      <a:rPr lang="en-US" altLang="ja-JP" sz="2800" i="1">
                        <a:latin typeface="Cambria Math" panose="02040503050406030204" pitchFamily="18" charset="0"/>
                      </a:rPr>
                      <m:t>𝑆</m:t>
                    </m:r>
                  </m:oMath>
                </a14:m>
                <a:r>
                  <a:rPr lang="ja-JP" altLang="en-US" sz="2800" dirty="0"/>
                  <a:t>に各牌の</a:t>
                </a:r>
                <a:r>
                  <a:rPr lang="ja-JP" altLang="en-US" sz="2800"/>
                  <a:t>残り枚数（自分の手牌と全員の捨て牌の合計をカウントして算出する）を</a:t>
                </a:r>
                <a:r>
                  <a:rPr lang="ja-JP" altLang="en-US" sz="2800" dirty="0"/>
                  <a:t>追加したもの</a:t>
                </a:r>
                <a:endParaRPr lang="en-US" altLang="ja-JP" sz="2800" dirty="0"/>
              </a:p>
              <a:p>
                <a:pPr marL="0" indent="0">
                  <a:buNone/>
                </a:pPr>
                <a:r>
                  <a:rPr lang="ja-JP" altLang="en-US" sz="2800"/>
                  <a:t>→ 「残数情報あり</a:t>
                </a:r>
                <a:r>
                  <a:rPr lang="ja-JP" altLang="en-US" sz="2800" dirty="0"/>
                  <a:t>」</a:t>
                </a:r>
                <a:endParaRPr lang="en-US" altLang="ja-JP" sz="2800" dirty="0"/>
              </a:p>
              <a:p>
                <a:pPr marL="0" indent="0">
                  <a:buNone/>
                </a:pPr>
                <a:endParaRPr lang="en-US" altLang="ja-JP" sz="1400" dirty="0"/>
              </a:p>
              <a:p>
                <a:pPr>
                  <a:buFont typeface="Wingdings" panose="05000000000000000000" pitchFamily="2" charset="2"/>
                  <a:buChar char="l"/>
                </a:pPr>
                <a:r>
                  <a:rPr lang="ja-JP" altLang="en-US" sz="2800" dirty="0"/>
                  <a:t> 各牌の残り枚数がわかる方が効率的なプレイができるはず</a:t>
                </a:r>
                <a:endParaRPr lang="en-US" altLang="ja-JP" sz="2800" dirty="0"/>
              </a:p>
              <a:p>
                <a:endParaRPr lang="en-US" altLang="ja-JP" sz="2800" dirty="0"/>
              </a:p>
            </p:txBody>
          </p:sp>
        </mc:Choice>
        <mc:Fallback>
          <p:sp>
            <p:nvSpPr>
              <p:cNvPr id="3" name="コンテンツ プレースホルダー 2">
                <a:extLst>
                  <a:ext uri="{FF2B5EF4-FFF2-40B4-BE49-F238E27FC236}">
                    <a16:creationId xmlns:a16="http://schemas.microsoft.com/office/drawing/2014/main" id="{3960D17E-689E-4908-81A2-99C450316147}"/>
                  </a:ext>
                </a:extLst>
              </p:cNvPr>
              <p:cNvSpPr>
                <a:spLocks noGrp="1" noRot="1" noChangeAspect="1" noMove="1" noResize="1" noEditPoints="1" noAdjustHandles="1" noChangeArrowheads="1" noChangeShapeType="1" noTextEdit="1"/>
              </p:cNvSpPr>
              <p:nvPr>
                <p:ph idx="1"/>
              </p:nvPr>
            </p:nvSpPr>
            <p:spPr>
              <a:xfrm>
                <a:off x="1097280" y="1489879"/>
                <a:ext cx="10058400" cy="4694540"/>
              </a:xfrm>
              <a:blipFill>
                <a:blip r:embed="rId2"/>
                <a:stretch>
                  <a:fillRect l="-2018" t="-2695" r="-1387"/>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36</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524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8"/>
            <a:ext cx="10058400" cy="4843031"/>
          </a:xfrm>
        </p:spPr>
        <p:txBody>
          <a:bodyPr>
            <a:normAutofit lnSpcReduction="10000"/>
          </a:bodyPr>
          <a:lstStyle/>
          <a:p>
            <a:pPr>
              <a:buFont typeface="Wingdings" panose="05000000000000000000" pitchFamily="2" charset="2"/>
              <a:buChar char="l"/>
            </a:pPr>
            <a:r>
              <a:rPr lang="ja-JP" altLang="en-US" sz="2800"/>
              <a:t> 「各牌残り枚数有限型」の</a:t>
            </a:r>
            <a:r>
              <a:rPr lang="ja-JP" altLang="en-US" sz="2800" dirty="0"/>
              <a:t>平均手数についての表</a:t>
            </a:r>
            <a:endParaRPr lang="en-US" altLang="ja-JP" sz="2800" dirty="0"/>
          </a:p>
          <a:p>
            <a:pPr>
              <a:buFont typeface="Wingdings" panose="05000000000000000000" pitchFamily="2" charset="2"/>
              <a:buChar char="l"/>
            </a:pPr>
            <a:endParaRPr lang="en-US" altLang="ja-JP" sz="2800" dirty="0"/>
          </a:p>
          <a:p>
            <a:pPr marL="0" indent="0">
              <a:buNone/>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r>
              <a:rPr lang="ja-JP" altLang="en-US" sz="2800" dirty="0"/>
              <a:t> 各牌の残り枚数を入れても値が良くならなかった</a:t>
            </a:r>
          </a:p>
          <a:p>
            <a:pPr>
              <a:buFont typeface="Wingdings" panose="05000000000000000000" pitchFamily="2" charset="2"/>
              <a:buChar char="l"/>
            </a:pPr>
            <a:endParaRPr lang="en-US" altLang="ja-JP" sz="2800"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37</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a:extLst>
              <a:ext uri="{FF2B5EF4-FFF2-40B4-BE49-F238E27FC236}">
                <a16:creationId xmlns:a16="http://schemas.microsoft.com/office/drawing/2014/main" id="{F8F03EED-34D3-4B3C-9DF1-A80C0BB95DA6}"/>
              </a:ext>
            </a:extLst>
          </p:cNvPr>
          <p:cNvGraphicFramePr>
            <a:graphicFrameLocks noGrp="1"/>
          </p:cNvGraphicFramePr>
          <p:nvPr>
            <p:extLst>
              <p:ext uri="{D42A27DB-BD31-4B8C-83A1-F6EECF244321}">
                <p14:modId xmlns:p14="http://schemas.microsoft.com/office/powerpoint/2010/main" val="4254273306"/>
              </p:ext>
            </p:extLst>
          </p:nvPr>
        </p:nvGraphicFramePr>
        <p:xfrm>
          <a:off x="1097281" y="2053301"/>
          <a:ext cx="9997438" cy="3314822"/>
        </p:xfrm>
        <a:graphic>
          <a:graphicData uri="http://schemas.openxmlformats.org/drawingml/2006/table">
            <a:tbl>
              <a:tblPr firstRow="1" bandRow="1">
                <a:tableStyleId>{5C22544A-7EE6-4342-B048-85BDC9FD1C3A}</a:tableStyleId>
              </a:tblPr>
              <a:tblGrid>
                <a:gridCol w="2095017">
                  <a:extLst>
                    <a:ext uri="{9D8B030D-6E8A-4147-A177-3AD203B41FA5}">
                      <a16:colId xmlns:a16="http://schemas.microsoft.com/office/drawing/2014/main" val="3012496006"/>
                    </a:ext>
                  </a:extLst>
                </a:gridCol>
                <a:gridCol w="2036065">
                  <a:extLst>
                    <a:ext uri="{9D8B030D-6E8A-4147-A177-3AD203B41FA5}">
                      <a16:colId xmlns:a16="http://schemas.microsoft.com/office/drawing/2014/main" val="3876137191"/>
                    </a:ext>
                  </a:extLst>
                </a:gridCol>
                <a:gridCol w="1927764">
                  <a:extLst>
                    <a:ext uri="{9D8B030D-6E8A-4147-A177-3AD203B41FA5}">
                      <a16:colId xmlns:a16="http://schemas.microsoft.com/office/drawing/2014/main" val="1541789937"/>
                    </a:ext>
                  </a:extLst>
                </a:gridCol>
                <a:gridCol w="1943275">
                  <a:extLst>
                    <a:ext uri="{9D8B030D-6E8A-4147-A177-3AD203B41FA5}">
                      <a16:colId xmlns:a16="http://schemas.microsoft.com/office/drawing/2014/main" val="210274878"/>
                    </a:ext>
                  </a:extLst>
                </a:gridCol>
                <a:gridCol w="1995317">
                  <a:extLst>
                    <a:ext uri="{9D8B030D-6E8A-4147-A177-3AD203B41FA5}">
                      <a16:colId xmlns:a16="http://schemas.microsoft.com/office/drawing/2014/main" val="3014767180"/>
                    </a:ext>
                  </a:extLst>
                </a:gridCol>
              </a:tblGrid>
              <a:tr h="464312">
                <a:tc>
                  <a:txBody>
                    <a:bodyPr/>
                    <a:lstStyle/>
                    <a:p>
                      <a:pPr algn="ctr"/>
                      <a:r>
                        <a:rPr kumimoji="1" lang="ja-JP" altLang="en-US" sz="2200" dirty="0"/>
                        <a:t>型</a:t>
                      </a:r>
                      <a:endParaRPr kumimoji="1" lang="en-US" altLang="ja-JP" sz="2200" dirty="0"/>
                    </a:p>
                  </a:txBody>
                  <a:tcPr/>
                </a:tc>
                <a:tc gridSpan="2">
                  <a:txBody>
                    <a:bodyPr/>
                    <a:lstStyle/>
                    <a:p>
                      <a:pPr algn="ctr"/>
                      <a:r>
                        <a:rPr kumimoji="1" lang="en-US" altLang="ja-JP" sz="2200" dirty="0"/>
                        <a:t>XGBoost</a:t>
                      </a:r>
                      <a:r>
                        <a:rPr kumimoji="1" lang="ja-JP" altLang="en-US" sz="2200" dirty="0"/>
                        <a:t>型（特徴量）</a:t>
                      </a:r>
                    </a:p>
                  </a:txBody>
                  <a:tcPr/>
                </a:tc>
                <a:tc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200" dirty="0"/>
                        <a:t>XGBoost</a:t>
                      </a:r>
                      <a:r>
                        <a:rPr kumimoji="1" lang="ja-JP" altLang="en-US" sz="2200" dirty="0"/>
                        <a:t>型（手牌そのまま）</a:t>
                      </a:r>
                    </a:p>
                  </a:txBody>
                  <a:tcPr/>
                </a:tc>
                <a:tc hMerge="1">
                  <a:txBody>
                    <a:bodyPr/>
                    <a:lstStyle/>
                    <a:p>
                      <a:endParaRPr kumimoji="1" lang="ja-JP" altLang="en-US" dirty="0"/>
                    </a:p>
                  </a:txBody>
                  <a:tcPr/>
                </a:tc>
                <a:extLst>
                  <a:ext uri="{0D108BD9-81ED-4DB2-BD59-A6C34878D82A}">
                    <a16:rowId xmlns:a16="http://schemas.microsoft.com/office/drawing/2014/main" val="3081058180"/>
                  </a:ext>
                </a:extLst>
              </a:tr>
              <a:tr h="630945">
                <a:tc>
                  <a:txBody>
                    <a:bodyPr/>
                    <a:lstStyle/>
                    <a:p>
                      <a:pPr algn="ctr"/>
                      <a:r>
                        <a:rPr kumimoji="1" lang="ja-JP" altLang="en-US" sz="2200"/>
                        <a:t>種類</a:t>
                      </a:r>
                      <a:endParaRPr kumimoji="1" lang="ja-JP" altLang="en-US" sz="2200" dirty="0"/>
                    </a:p>
                  </a:txBody>
                  <a:tcPr/>
                </a:tc>
                <a:tc>
                  <a:txBody>
                    <a:bodyPr/>
                    <a:lstStyle/>
                    <a:p>
                      <a:pPr algn="ctr"/>
                      <a:r>
                        <a:rPr kumimoji="1" lang="ja-JP" altLang="en-US" sz="2200"/>
                        <a:t>残数情報なし</a:t>
                      </a:r>
                      <a:endParaRPr kumimoji="1" lang="en-US" altLang="ja-JP" sz="2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a:t>残数情報あり</a:t>
                      </a:r>
                      <a:endParaRPr kumimoji="1" lang="ja-JP" altLang="en-US" sz="2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a:t>残数情報なし</a:t>
                      </a:r>
                      <a:endParaRPr kumimoji="1" lang="ja-JP" altLang="en-US" sz="2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a:t>残数情報あり</a:t>
                      </a:r>
                      <a:endParaRPr kumimoji="1" lang="en-US" altLang="ja-JP" sz="2200" dirty="0"/>
                    </a:p>
                  </a:txBody>
                  <a:tcPr/>
                </a:tc>
                <a:extLst>
                  <a:ext uri="{0D108BD9-81ED-4DB2-BD59-A6C34878D82A}">
                    <a16:rowId xmlns:a16="http://schemas.microsoft.com/office/drawing/2014/main" val="4108270365"/>
                  </a:ext>
                </a:extLst>
              </a:tr>
              <a:tr h="730731">
                <a:tc>
                  <a:txBody>
                    <a:bodyPr/>
                    <a:lstStyle/>
                    <a:p>
                      <a:pPr algn="ctr"/>
                      <a:r>
                        <a:rPr kumimoji="1" lang="en-US" altLang="ja-JP" sz="2800" dirty="0"/>
                        <a:t>4</a:t>
                      </a:r>
                      <a:r>
                        <a:rPr kumimoji="1" lang="ja-JP" altLang="en-US" sz="2800" dirty="0"/>
                        <a:t>種</a:t>
                      </a:r>
                      <a:r>
                        <a:rPr kumimoji="1" lang="en-US" altLang="ja-JP" sz="2800" dirty="0"/>
                        <a:t>3</a:t>
                      </a:r>
                      <a:r>
                        <a:rPr kumimoji="1" lang="ja-JP" altLang="en-US" sz="2800" dirty="0"/>
                        <a:t>枚麻雀</a:t>
                      </a:r>
                      <a:endParaRPr kumimoji="1" lang="en-US" altLang="ja-JP"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dirty="0"/>
                        <a:t>3.02</a:t>
                      </a:r>
                      <a:endParaRPr kumimoji="1" lang="ja-JP" altLang="en-US" sz="3200" dirty="0"/>
                    </a:p>
                  </a:txBody>
                  <a:tcPr/>
                </a:tc>
                <a:tc>
                  <a:txBody>
                    <a:bodyPr/>
                    <a:lstStyle/>
                    <a:p>
                      <a:pPr algn="ctr"/>
                      <a:r>
                        <a:rPr kumimoji="1" lang="en-US" altLang="ja-JP" sz="3200" dirty="0"/>
                        <a:t>3.00</a:t>
                      </a:r>
                      <a:endParaRPr kumimoji="1" lang="ja-JP" altLang="en-US" sz="3200" dirty="0"/>
                    </a:p>
                  </a:txBody>
                  <a:tcPr/>
                </a:tc>
                <a:tc>
                  <a:txBody>
                    <a:bodyPr/>
                    <a:lstStyle/>
                    <a:p>
                      <a:pPr algn="ctr"/>
                      <a:r>
                        <a:rPr kumimoji="1" lang="en-US" altLang="ja-JP" sz="3200" dirty="0"/>
                        <a:t>3.04</a:t>
                      </a:r>
                      <a:endParaRPr kumimoji="1" lang="ja-JP" altLang="en-US" sz="3200" dirty="0"/>
                    </a:p>
                  </a:txBody>
                  <a:tcPr/>
                </a:tc>
                <a:tc>
                  <a:txBody>
                    <a:bodyPr/>
                    <a:lstStyle/>
                    <a:p>
                      <a:pPr algn="ctr"/>
                      <a:r>
                        <a:rPr kumimoji="1" lang="en-US" altLang="ja-JP" sz="3200" dirty="0"/>
                        <a:t>3.06</a:t>
                      </a:r>
                      <a:endParaRPr kumimoji="1" lang="ja-JP" altLang="en-US" sz="3200" dirty="0"/>
                    </a:p>
                  </a:txBody>
                  <a:tcPr/>
                </a:tc>
                <a:extLst>
                  <a:ext uri="{0D108BD9-81ED-4DB2-BD59-A6C34878D82A}">
                    <a16:rowId xmlns:a16="http://schemas.microsoft.com/office/drawing/2014/main" val="297132666"/>
                  </a:ext>
                </a:extLst>
              </a:tr>
              <a:tr h="743862">
                <a:tc>
                  <a:txBody>
                    <a:bodyPr/>
                    <a:lstStyle/>
                    <a:p>
                      <a:pPr algn="ctr"/>
                      <a:r>
                        <a:rPr kumimoji="1" lang="en-US" altLang="ja-JP" sz="2800" dirty="0"/>
                        <a:t>9</a:t>
                      </a:r>
                      <a:r>
                        <a:rPr kumimoji="1" lang="ja-JP" altLang="en-US" sz="2800" dirty="0"/>
                        <a:t>種</a:t>
                      </a:r>
                      <a:r>
                        <a:rPr kumimoji="1" lang="en-US" altLang="ja-JP" sz="2800" dirty="0"/>
                        <a:t>3</a:t>
                      </a:r>
                      <a:r>
                        <a:rPr kumimoji="1" lang="ja-JP" altLang="en-US" sz="2800" dirty="0"/>
                        <a:t>枚麻雀</a:t>
                      </a:r>
                    </a:p>
                  </a:txBody>
                  <a:tcPr/>
                </a:tc>
                <a:tc>
                  <a:txBody>
                    <a:bodyPr/>
                    <a:lstStyle/>
                    <a:p>
                      <a:pPr algn="ctr"/>
                      <a:r>
                        <a:rPr kumimoji="1" lang="en-US" altLang="ja-JP" sz="3200" dirty="0"/>
                        <a:t>5.73</a:t>
                      </a:r>
                      <a:endParaRPr kumimoji="1" lang="ja-JP" altLang="en-US" sz="3200" dirty="0"/>
                    </a:p>
                  </a:txBody>
                  <a:tcPr/>
                </a:tc>
                <a:tc>
                  <a:txBody>
                    <a:bodyPr/>
                    <a:lstStyle/>
                    <a:p>
                      <a:pPr algn="ctr"/>
                      <a:r>
                        <a:rPr kumimoji="1" lang="en-US" altLang="ja-JP" sz="3200" dirty="0"/>
                        <a:t>5.77</a:t>
                      </a:r>
                      <a:endParaRPr kumimoji="1" lang="ja-JP" altLang="en-US" sz="3200" dirty="0"/>
                    </a:p>
                  </a:txBody>
                  <a:tcPr/>
                </a:tc>
                <a:tc>
                  <a:txBody>
                    <a:bodyPr/>
                    <a:lstStyle/>
                    <a:p>
                      <a:pPr algn="ctr"/>
                      <a:r>
                        <a:rPr kumimoji="1" lang="en-US" altLang="ja-JP" sz="3200" dirty="0"/>
                        <a:t>6.42</a:t>
                      </a:r>
                      <a:endParaRPr kumimoji="1" lang="ja-JP" altLang="en-US" sz="3200" dirty="0"/>
                    </a:p>
                  </a:txBody>
                  <a:tcPr/>
                </a:tc>
                <a:tc>
                  <a:txBody>
                    <a:bodyPr/>
                    <a:lstStyle/>
                    <a:p>
                      <a:pPr algn="ctr"/>
                      <a:r>
                        <a:rPr kumimoji="1" lang="en-US" altLang="ja-JP" sz="3200" dirty="0"/>
                        <a:t>7.36</a:t>
                      </a:r>
                      <a:endParaRPr kumimoji="1" lang="ja-JP" altLang="en-US" sz="3200" dirty="0"/>
                    </a:p>
                  </a:txBody>
                  <a:tcPr/>
                </a:tc>
                <a:extLst>
                  <a:ext uri="{0D108BD9-81ED-4DB2-BD59-A6C34878D82A}">
                    <a16:rowId xmlns:a16="http://schemas.microsoft.com/office/drawing/2014/main" val="4042468049"/>
                  </a:ext>
                </a:extLst>
              </a:tr>
              <a:tr h="744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9</a:t>
                      </a:r>
                      <a:r>
                        <a:rPr kumimoji="1" lang="ja-JP" altLang="en-US" sz="2800" dirty="0"/>
                        <a:t>種</a:t>
                      </a:r>
                      <a:r>
                        <a:rPr kumimoji="1" lang="en-US" altLang="ja-JP" sz="2800" dirty="0"/>
                        <a:t>5</a:t>
                      </a:r>
                      <a:r>
                        <a:rPr kumimoji="1" lang="ja-JP" altLang="en-US" sz="2800" dirty="0"/>
                        <a:t>枚麻雀</a:t>
                      </a:r>
                    </a:p>
                  </a:txBody>
                  <a:tcPr/>
                </a:tc>
                <a:tc>
                  <a:txBody>
                    <a:bodyPr/>
                    <a:lstStyle/>
                    <a:p>
                      <a:pPr algn="ctr"/>
                      <a:r>
                        <a:rPr kumimoji="1" lang="en-US" altLang="ja-JP" sz="3200" dirty="0"/>
                        <a:t>5.72</a:t>
                      </a:r>
                      <a:endParaRPr kumimoji="1" lang="ja-JP" altLang="en-US" sz="3200" dirty="0"/>
                    </a:p>
                  </a:txBody>
                  <a:tcPr/>
                </a:tc>
                <a:tc>
                  <a:txBody>
                    <a:bodyPr/>
                    <a:lstStyle/>
                    <a:p>
                      <a:pPr algn="ctr"/>
                      <a:r>
                        <a:rPr kumimoji="1" lang="en-US" altLang="ja-JP" sz="3200" dirty="0"/>
                        <a:t>5.82</a:t>
                      </a:r>
                      <a:endParaRPr kumimoji="1" lang="ja-JP" altLang="en-US" sz="3200" dirty="0"/>
                    </a:p>
                  </a:txBody>
                  <a:tcPr/>
                </a:tc>
                <a:tc>
                  <a:txBody>
                    <a:bodyPr/>
                    <a:lstStyle/>
                    <a:p>
                      <a:pPr algn="ctr"/>
                      <a:r>
                        <a:rPr kumimoji="1" lang="en-US" altLang="ja-JP" sz="3200" dirty="0"/>
                        <a:t>6.74</a:t>
                      </a:r>
                      <a:endParaRPr kumimoji="1" lang="ja-JP" altLang="en-US" sz="3200" dirty="0"/>
                    </a:p>
                  </a:txBody>
                  <a:tcPr/>
                </a:tc>
                <a:tc>
                  <a:txBody>
                    <a:bodyPr/>
                    <a:lstStyle/>
                    <a:p>
                      <a:pPr algn="ctr"/>
                      <a:r>
                        <a:rPr kumimoji="1" lang="en-US" altLang="ja-JP" sz="3200" dirty="0"/>
                        <a:t>6.84</a:t>
                      </a:r>
                      <a:endParaRPr kumimoji="1" lang="ja-JP" altLang="en-US" sz="3200" dirty="0"/>
                    </a:p>
                  </a:txBody>
                  <a:tcPr/>
                </a:tc>
                <a:extLst>
                  <a:ext uri="{0D108BD9-81ED-4DB2-BD59-A6C34878D82A}">
                    <a16:rowId xmlns:a16="http://schemas.microsoft.com/office/drawing/2014/main" val="4028304036"/>
                  </a:ext>
                </a:extLst>
              </a:tr>
            </a:tbl>
          </a:graphicData>
        </a:graphic>
      </p:graphicFrame>
      <p:sp>
        <p:nvSpPr>
          <p:cNvPr id="9" name="楕円 8">
            <a:extLst>
              <a:ext uri="{FF2B5EF4-FFF2-40B4-BE49-F238E27FC236}">
                <a16:creationId xmlns:a16="http://schemas.microsoft.com/office/drawing/2014/main" id="{1BFA3433-1B58-4992-8A46-98C538BFD118}"/>
              </a:ext>
            </a:extLst>
          </p:cNvPr>
          <p:cNvSpPr/>
          <p:nvPr/>
        </p:nvSpPr>
        <p:spPr>
          <a:xfrm>
            <a:off x="3582345" y="3785480"/>
            <a:ext cx="1245700" cy="15826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9378E2E-4053-4D36-9545-9B705118BFFD}"/>
              </a:ext>
            </a:extLst>
          </p:cNvPr>
          <p:cNvSpPr/>
          <p:nvPr/>
        </p:nvSpPr>
        <p:spPr>
          <a:xfrm>
            <a:off x="5540804" y="3785481"/>
            <a:ext cx="1244600" cy="15826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AEB98A31-F21E-4786-A46F-81B53698C0D7}"/>
              </a:ext>
            </a:extLst>
          </p:cNvPr>
          <p:cNvSpPr/>
          <p:nvPr/>
        </p:nvSpPr>
        <p:spPr>
          <a:xfrm>
            <a:off x="7479581" y="3785480"/>
            <a:ext cx="1244600" cy="1603956"/>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8D609B06-2815-487C-ACE5-8D52A321EC07}"/>
              </a:ext>
            </a:extLst>
          </p:cNvPr>
          <p:cNvSpPr/>
          <p:nvPr/>
        </p:nvSpPr>
        <p:spPr>
          <a:xfrm>
            <a:off x="9470920" y="3806795"/>
            <a:ext cx="1244599" cy="158264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56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79" y="1489878"/>
            <a:ext cx="10115203" cy="4843031"/>
          </a:xfrm>
        </p:spPr>
        <p:txBody>
          <a:bodyPr>
            <a:normAutofit/>
          </a:bodyPr>
          <a:lstStyle/>
          <a:p>
            <a:pPr>
              <a:buFont typeface="Wingdings" panose="05000000000000000000" pitchFamily="2" charset="2"/>
              <a:buChar char="l"/>
            </a:pPr>
            <a:r>
              <a:rPr lang="ja-JP" altLang="en-US" sz="2800"/>
              <a:t> 各牌の残り枚数を特徴量に入れても値がよくならなかった</a:t>
            </a:r>
            <a:endParaRPr lang="en-US" altLang="ja-JP" sz="2800" dirty="0"/>
          </a:p>
          <a:p>
            <a:pPr marL="0" indent="0">
              <a:buNone/>
            </a:pPr>
            <a:r>
              <a:rPr lang="ja-JP" altLang="en-US" sz="2800"/>
              <a:t>　→</a:t>
            </a:r>
            <a:r>
              <a:rPr lang="en-US" altLang="ja-JP" sz="2800" dirty="0"/>
              <a:t> </a:t>
            </a:r>
            <a:r>
              <a:rPr lang="ja-JP" altLang="en-US" sz="2800"/>
              <a:t>ゲームが単純すぎて、残り枚数を考慮しなくても手牌から最善手が打てるのでは？</a:t>
            </a:r>
            <a:endParaRPr lang="en-US" altLang="ja-JP" sz="2800" dirty="0"/>
          </a:p>
          <a:p>
            <a:pPr marL="0" indent="0">
              <a:buNone/>
            </a:pPr>
            <a:endParaRPr lang="en-US" altLang="ja-JP" sz="1800" dirty="0"/>
          </a:p>
          <a:p>
            <a:pPr>
              <a:buFont typeface="Wingdings" pitchFamily="2" charset="2"/>
              <a:buChar char="l"/>
            </a:pPr>
            <a:r>
              <a:rPr lang="en-US" altLang="ja-JP" sz="2800" dirty="0"/>
              <a:t> </a:t>
            </a:r>
            <a:r>
              <a:rPr lang="ja-JP" altLang="en-US" sz="2800"/>
              <a:t>例えば４種３枚麻雀において　　　　　　　　　　から　　　　　を打たな</a:t>
            </a:r>
            <a:endParaRPr lang="en-US" altLang="ja-JP" sz="2800" dirty="0"/>
          </a:p>
          <a:p>
            <a:pPr marL="0" indent="0">
              <a:buNone/>
            </a:pPr>
            <a:r>
              <a:rPr lang="ja-JP" altLang="en-US" sz="1800"/>
              <a:t>　</a:t>
            </a:r>
            <a:endParaRPr lang="en-US" altLang="ja-JP" sz="1800" dirty="0"/>
          </a:p>
          <a:p>
            <a:pPr marL="0" indent="0">
              <a:buNone/>
            </a:pPr>
            <a:r>
              <a:rPr lang="ja-JP" altLang="en-US" sz="2800"/>
              <a:t>　いといけない場面がほとんど起きない。ほとんどの山の状況に</a:t>
            </a:r>
            <a:endParaRPr lang="en-US" altLang="ja-JP" sz="2800" dirty="0"/>
          </a:p>
          <a:p>
            <a:pPr marL="0" indent="0">
              <a:buNone/>
            </a:pPr>
            <a:r>
              <a:rPr lang="ja-JP" altLang="en-US" sz="1800"/>
              <a:t>　</a:t>
            </a:r>
            <a:endParaRPr lang="en-US" altLang="ja-JP" sz="1800" dirty="0"/>
          </a:p>
          <a:p>
            <a:pPr marL="0" indent="0">
              <a:buNone/>
            </a:pPr>
            <a:r>
              <a:rPr lang="ja-JP" altLang="en-US" sz="2800"/>
              <a:t>　おいて　　　　切りが正解となる。</a:t>
            </a:r>
            <a:endParaRPr lang="en-US" altLang="ja-JP" sz="2800"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38</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
        <p:nvSpPr>
          <p:cNvPr id="14" name="コンテンツ プレースホルダー 2">
            <a:extLst>
              <a:ext uri="{FF2B5EF4-FFF2-40B4-BE49-F238E27FC236}">
                <a16:creationId xmlns:a16="http://schemas.microsoft.com/office/drawing/2014/main" id="{5F7B8A3B-1896-794E-BD73-DDFC5376B7F9}"/>
              </a:ext>
            </a:extLst>
          </p:cNvPr>
          <p:cNvSpPr txBox="1">
            <a:spLocks/>
          </p:cNvSpPr>
          <p:nvPr/>
        </p:nvSpPr>
        <p:spPr>
          <a:xfrm>
            <a:off x="2446317" y="4554828"/>
            <a:ext cx="5245201" cy="9617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altLang="ja-JP" sz="3200" dirty="0"/>
          </a:p>
          <a:p>
            <a:pPr marL="0" indent="0">
              <a:buFont typeface="Calibri" panose="020F0502020204030204" pitchFamily="34" charset="0"/>
              <a:buNone/>
            </a:pPr>
            <a:endParaRPr lang="en-US" altLang="ja-JP" sz="3200" dirty="0"/>
          </a:p>
        </p:txBody>
      </p:sp>
      <p:pic>
        <p:nvPicPr>
          <p:cNvPr id="16" name="図 15">
            <a:extLst>
              <a:ext uri="{FF2B5EF4-FFF2-40B4-BE49-F238E27FC236}">
                <a16:creationId xmlns:a16="http://schemas.microsoft.com/office/drawing/2014/main" id="{983DBA1C-977C-E14A-84AE-806439366CA1}"/>
              </a:ext>
            </a:extLst>
          </p:cNvPr>
          <p:cNvPicPr>
            <a:picLocks noChangeAspect="1"/>
          </p:cNvPicPr>
          <p:nvPr/>
        </p:nvPicPr>
        <p:blipFill>
          <a:blip r:embed="rId2"/>
          <a:stretch>
            <a:fillRect/>
          </a:stretch>
        </p:blipFill>
        <p:spPr>
          <a:xfrm>
            <a:off x="5773168" y="3082586"/>
            <a:ext cx="706624" cy="1071333"/>
          </a:xfrm>
          <a:prstGeom prst="rect">
            <a:avLst/>
          </a:prstGeom>
        </p:spPr>
      </p:pic>
      <p:pic>
        <p:nvPicPr>
          <p:cNvPr id="17" name="図 16">
            <a:extLst>
              <a:ext uri="{FF2B5EF4-FFF2-40B4-BE49-F238E27FC236}">
                <a16:creationId xmlns:a16="http://schemas.microsoft.com/office/drawing/2014/main" id="{C62DD20B-4807-5640-BDD3-CB814FB40384}"/>
              </a:ext>
            </a:extLst>
          </p:cNvPr>
          <p:cNvPicPr>
            <a:picLocks noChangeAspect="1"/>
          </p:cNvPicPr>
          <p:nvPr/>
        </p:nvPicPr>
        <p:blipFill>
          <a:blip r:embed="rId3"/>
          <a:stretch>
            <a:fillRect/>
          </a:stretch>
        </p:blipFill>
        <p:spPr>
          <a:xfrm>
            <a:off x="7173230" y="3082586"/>
            <a:ext cx="706624" cy="1071333"/>
          </a:xfrm>
          <a:prstGeom prst="rect">
            <a:avLst/>
          </a:prstGeom>
        </p:spPr>
      </p:pic>
      <p:pic>
        <p:nvPicPr>
          <p:cNvPr id="18" name="図 17">
            <a:extLst>
              <a:ext uri="{FF2B5EF4-FFF2-40B4-BE49-F238E27FC236}">
                <a16:creationId xmlns:a16="http://schemas.microsoft.com/office/drawing/2014/main" id="{F3221B76-C95A-6642-A513-EA6F61D77835}"/>
              </a:ext>
            </a:extLst>
          </p:cNvPr>
          <p:cNvPicPr>
            <a:picLocks noChangeAspect="1"/>
          </p:cNvPicPr>
          <p:nvPr/>
        </p:nvPicPr>
        <p:blipFill>
          <a:blip r:embed="rId2"/>
          <a:stretch>
            <a:fillRect/>
          </a:stretch>
        </p:blipFill>
        <p:spPr>
          <a:xfrm>
            <a:off x="6453890" y="3082586"/>
            <a:ext cx="706624" cy="1071333"/>
          </a:xfrm>
          <a:prstGeom prst="rect">
            <a:avLst/>
          </a:prstGeom>
        </p:spPr>
      </p:pic>
      <p:pic>
        <p:nvPicPr>
          <p:cNvPr id="19" name="図 18">
            <a:extLst>
              <a:ext uri="{FF2B5EF4-FFF2-40B4-BE49-F238E27FC236}">
                <a16:creationId xmlns:a16="http://schemas.microsoft.com/office/drawing/2014/main" id="{8AFB308C-9976-854A-AC9A-36BEE1CF797C}"/>
              </a:ext>
            </a:extLst>
          </p:cNvPr>
          <p:cNvPicPr>
            <a:picLocks noChangeAspect="1"/>
          </p:cNvPicPr>
          <p:nvPr/>
        </p:nvPicPr>
        <p:blipFill>
          <a:blip r:embed="rId3"/>
          <a:stretch>
            <a:fillRect/>
          </a:stretch>
        </p:blipFill>
        <p:spPr>
          <a:xfrm>
            <a:off x="8816417" y="3071255"/>
            <a:ext cx="706624" cy="1071333"/>
          </a:xfrm>
          <a:prstGeom prst="rect">
            <a:avLst/>
          </a:prstGeom>
        </p:spPr>
      </p:pic>
      <p:pic>
        <p:nvPicPr>
          <p:cNvPr id="20" name="図 19">
            <a:extLst>
              <a:ext uri="{FF2B5EF4-FFF2-40B4-BE49-F238E27FC236}">
                <a16:creationId xmlns:a16="http://schemas.microsoft.com/office/drawing/2014/main" id="{60E74FE5-509A-2E43-87A5-5EF9F9B0C0AB}"/>
              </a:ext>
            </a:extLst>
          </p:cNvPr>
          <p:cNvPicPr>
            <a:picLocks noChangeAspect="1"/>
          </p:cNvPicPr>
          <p:nvPr/>
        </p:nvPicPr>
        <p:blipFill>
          <a:blip r:embed="rId2"/>
          <a:stretch>
            <a:fillRect/>
          </a:stretch>
        </p:blipFill>
        <p:spPr>
          <a:xfrm>
            <a:off x="2463908" y="5044352"/>
            <a:ext cx="706624" cy="1071333"/>
          </a:xfrm>
          <a:prstGeom prst="rect">
            <a:avLst/>
          </a:prstGeom>
        </p:spPr>
      </p:pic>
    </p:spTree>
    <p:extLst>
      <p:ext uri="{BB962C8B-B14F-4D97-AF65-F5344CB8AC3E}">
        <p14:creationId xmlns:p14="http://schemas.microsoft.com/office/powerpoint/2010/main" val="34126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8"/>
            <a:ext cx="10058400" cy="4843031"/>
          </a:xfrm>
        </p:spPr>
        <p:txBody>
          <a:bodyPr>
            <a:normAutofit/>
          </a:bodyPr>
          <a:lstStyle/>
          <a:p>
            <a:pPr>
              <a:buFont typeface="Wingdings" panose="05000000000000000000" pitchFamily="2" charset="2"/>
              <a:buChar char="l"/>
            </a:pPr>
            <a:r>
              <a:rPr lang="en-US" altLang="ja-JP" sz="2800" dirty="0"/>
              <a:t> </a:t>
            </a:r>
            <a:r>
              <a:rPr lang="ja-JP" altLang="en-US" sz="3000"/>
              <a:t>ゲームを複雑にする</a:t>
            </a:r>
            <a:endParaRPr lang="en-US" altLang="ja-JP" sz="3000" dirty="0"/>
          </a:p>
          <a:p>
            <a:pPr lvl="1">
              <a:buFont typeface="Arial" panose="020B0604020202020204" pitchFamily="34" charset="0"/>
              <a:buChar char="•"/>
            </a:pPr>
            <a:r>
              <a:rPr lang="ja-JP" altLang="en-US" sz="2600"/>
              <a:t> </a:t>
            </a:r>
            <a:r>
              <a:rPr lang="ja-JP" altLang="en-US" sz="2800"/>
              <a:t>牌の種類を</a:t>
            </a:r>
            <a:r>
              <a:rPr lang="en-US" altLang="ja-JP" sz="2800" dirty="0"/>
              <a:t>3</a:t>
            </a:r>
            <a:r>
              <a:rPr lang="ja-JP" altLang="en-US" sz="2800"/>
              <a:t>色（萬子、筒子、索子）に増やす</a:t>
            </a:r>
            <a:endParaRPr lang="en-US" altLang="ja-JP" sz="2800" dirty="0"/>
          </a:p>
          <a:p>
            <a:pPr lvl="1">
              <a:buFont typeface="Arial" panose="020B0604020202020204" pitchFamily="34" charset="0"/>
              <a:buChar char="•"/>
            </a:pPr>
            <a:r>
              <a:rPr lang="en-US" altLang="ja-JP" sz="2800" dirty="0"/>
              <a:t> </a:t>
            </a:r>
            <a:r>
              <a:rPr lang="ja-JP" altLang="en-US" sz="2800"/>
              <a:t>手牌の枚数を</a:t>
            </a:r>
            <a:r>
              <a:rPr lang="en-US" altLang="ja-JP" sz="2800" dirty="0"/>
              <a:t>8</a:t>
            </a:r>
            <a:r>
              <a:rPr lang="ja-JP" altLang="en-US" sz="2800"/>
              <a:t>枚に増やす</a:t>
            </a:r>
            <a:endParaRPr lang="en-US" altLang="ja-JP" sz="2800" dirty="0"/>
          </a:p>
          <a:p>
            <a:pPr lvl="1">
              <a:buFont typeface="Arial" panose="020B0604020202020204" pitchFamily="34" charset="0"/>
              <a:buChar char="•"/>
            </a:pPr>
            <a:r>
              <a:rPr lang="en-US" altLang="ja-JP" sz="2800" dirty="0"/>
              <a:t> </a:t>
            </a:r>
            <a:r>
              <a:rPr lang="ja-JP" altLang="en-US" sz="2800"/>
              <a:t>人数を二人、三人、四人と増やす</a:t>
            </a:r>
            <a:endParaRPr lang="en-US" altLang="ja-JP" sz="2800" dirty="0"/>
          </a:p>
          <a:p>
            <a:pPr>
              <a:buFont typeface="Wingdings" panose="05000000000000000000" pitchFamily="2" charset="2"/>
              <a:buChar char="l"/>
            </a:pPr>
            <a:endParaRPr lang="en-US" altLang="ja-JP" dirty="0"/>
          </a:p>
          <a:p>
            <a:pPr>
              <a:buFont typeface="Wingdings" panose="05000000000000000000" pitchFamily="2" charset="2"/>
              <a:buChar char="l"/>
            </a:pPr>
            <a:r>
              <a:rPr lang="en-US" altLang="ja-JP" sz="3000" dirty="0"/>
              <a:t> </a:t>
            </a:r>
            <a:r>
              <a:rPr lang="ja-JP" altLang="en-US" sz="3000"/>
              <a:t>複数人ルールとして</a:t>
            </a:r>
            <a:endParaRPr lang="en-US" altLang="ja-JP" sz="3000" dirty="0"/>
          </a:p>
          <a:p>
            <a:pPr lvl="1">
              <a:buFont typeface="Arial" panose="020B0604020202020204" pitchFamily="34" charset="0"/>
              <a:buChar char="•"/>
            </a:pPr>
            <a:r>
              <a:rPr lang="en-US" altLang="ja-JP" sz="2800" dirty="0"/>
              <a:t> </a:t>
            </a:r>
            <a:r>
              <a:rPr lang="ja-JP" altLang="en-US" sz="2800"/>
              <a:t>ロンあがりあり</a:t>
            </a:r>
            <a:endParaRPr lang="en-US" altLang="ja-JP" sz="2800" dirty="0"/>
          </a:p>
          <a:p>
            <a:pPr lvl="1">
              <a:buFont typeface="Arial" panose="020B0604020202020204" pitchFamily="34" charset="0"/>
              <a:buChar char="•"/>
            </a:pPr>
            <a:r>
              <a:rPr lang="en-US" altLang="ja-JP" sz="2800" dirty="0"/>
              <a:t> </a:t>
            </a:r>
            <a:r>
              <a:rPr lang="ja-JP" altLang="en-US" sz="2800"/>
              <a:t>鳴きは考慮しない</a:t>
            </a:r>
            <a:endParaRPr lang="en-US" altLang="ja-JP" sz="2800" dirty="0"/>
          </a:p>
          <a:p>
            <a:pPr lvl="1">
              <a:buFont typeface="Arial" panose="020B0604020202020204" pitchFamily="34" charset="0"/>
              <a:buChar char="•"/>
            </a:pPr>
            <a:r>
              <a:rPr lang="en-US" altLang="ja-JP" sz="2800" dirty="0"/>
              <a:t> </a:t>
            </a:r>
            <a:r>
              <a:rPr lang="ja-JP" altLang="en-US" sz="2800"/>
              <a:t>役は考慮しない（報酬はあがったら</a:t>
            </a:r>
            <a:r>
              <a:rPr lang="en-US" altLang="ja-JP" sz="2800" dirty="0"/>
              <a:t>100</a:t>
            </a:r>
            <a:r>
              <a:rPr lang="ja-JP" altLang="en-US" sz="2800"/>
              <a:t>）</a:t>
            </a: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marL="0" indent="0">
              <a:buNone/>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39</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
        <p:nvSpPr>
          <p:cNvPr id="14" name="コンテンツ プレースホルダー 2">
            <a:extLst>
              <a:ext uri="{FF2B5EF4-FFF2-40B4-BE49-F238E27FC236}">
                <a16:creationId xmlns:a16="http://schemas.microsoft.com/office/drawing/2014/main" id="{5F7B8A3B-1896-794E-BD73-DDFC5376B7F9}"/>
              </a:ext>
            </a:extLst>
          </p:cNvPr>
          <p:cNvSpPr txBox="1">
            <a:spLocks/>
          </p:cNvSpPr>
          <p:nvPr/>
        </p:nvSpPr>
        <p:spPr>
          <a:xfrm>
            <a:off x="2446317" y="4554828"/>
            <a:ext cx="5245201" cy="9617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altLang="ja-JP" sz="3200" dirty="0"/>
          </a:p>
          <a:p>
            <a:pPr marL="0" indent="0">
              <a:buFont typeface="Calibri" panose="020F0502020204030204" pitchFamily="34" charset="0"/>
              <a:buNone/>
            </a:pPr>
            <a:endParaRPr lang="en-US" altLang="ja-JP" sz="3200" dirty="0"/>
          </a:p>
        </p:txBody>
      </p:sp>
    </p:spTree>
    <p:extLst>
      <p:ext uri="{BB962C8B-B14F-4D97-AF65-F5344CB8AC3E}">
        <p14:creationId xmlns:p14="http://schemas.microsoft.com/office/powerpoint/2010/main" val="238958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lang="ja-JP" altLang="en-US" dirty="0"/>
              <a:t>はじめに</a:t>
            </a:r>
            <a:endParaRPr kumimoji="1" lang="ja-JP" altLang="en-US" dirty="0"/>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79" y="1595943"/>
            <a:ext cx="10895799" cy="4273151"/>
          </a:xfrm>
        </p:spPr>
        <p:txBody>
          <a:bodyPr>
            <a:normAutofit/>
          </a:bodyPr>
          <a:lstStyle/>
          <a:p>
            <a:pPr>
              <a:buFont typeface="Wingdings" panose="05000000000000000000" pitchFamily="2" charset="2"/>
              <a:buChar char="l"/>
            </a:pPr>
            <a:r>
              <a:rPr lang="en-US" altLang="ja-JP" sz="2800" dirty="0"/>
              <a:t> </a:t>
            </a:r>
            <a:r>
              <a:rPr lang="ja-JP" altLang="en-US" sz="2800" dirty="0"/>
              <a:t>不完全情報ゲームの例</a:t>
            </a:r>
            <a:endParaRPr lang="en-US" altLang="ja-JP" sz="2800" dirty="0"/>
          </a:p>
          <a:p>
            <a:pPr>
              <a:buFont typeface="Wingdings" panose="05000000000000000000" pitchFamily="2" charset="2"/>
              <a:buChar char="l"/>
            </a:pPr>
            <a:endParaRPr lang="en-US" altLang="ja-JP" sz="2800" dirty="0"/>
          </a:p>
          <a:p>
            <a:pPr marL="0" indent="0">
              <a:buNone/>
            </a:pPr>
            <a:r>
              <a:rPr lang="ja-JP" altLang="en-US" sz="2800" dirty="0"/>
              <a:t>・ ポーカー　　・ 大富豪　　　　・ 麻雀　　　　　 ・ 人狼</a:t>
            </a:r>
            <a:r>
              <a:rPr lang="en-US" altLang="ja-JP" sz="2800" dirty="0"/>
              <a:t>(</a:t>
            </a:r>
            <a:r>
              <a:rPr lang="ja-JP" altLang="en-US" sz="2800" dirty="0"/>
              <a:t>汝は人狼なりや</a:t>
            </a:r>
            <a:r>
              <a:rPr lang="en-US" altLang="ja-JP" sz="2800" dirty="0"/>
              <a:t>?)</a:t>
            </a:r>
          </a:p>
          <a:p>
            <a:pPr marL="0" indent="0">
              <a:buNone/>
            </a:pPr>
            <a:endParaRPr lang="en-US" altLang="ja-JP" sz="32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4</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pic>
        <p:nvPicPr>
          <p:cNvPr id="8" name="図 7" descr="人形, おもちゃ が含まれている画像&#10;&#10;高い精度で生成された説明">
            <a:extLst>
              <a:ext uri="{FF2B5EF4-FFF2-40B4-BE49-F238E27FC236}">
                <a16:creationId xmlns:a16="http://schemas.microsoft.com/office/drawing/2014/main" id="{4C81B354-9503-4921-8A4F-9B14C95607A1}"/>
              </a:ext>
            </a:extLst>
          </p:cNvPr>
          <p:cNvPicPr>
            <a:picLocks noChangeAspect="1"/>
          </p:cNvPicPr>
          <p:nvPr/>
        </p:nvPicPr>
        <p:blipFill>
          <a:blip r:embed="rId2"/>
          <a:stretch>
            <a:fillRect/>
          </a:stretch>
        </p:blipFill>
        <p:spPr>
          <a:xfrm>
            <a:off x="1344557" y="3438431"/>
            <a:ext cx="2493382" cy="2549539"/>
          </a:xfrm>
          <a:prstGeom prst="rect">
            <a:avLst/>
          </a:prstGeom>
        </p:spPr>
      </p:pic>
      <p:pic>
        <p:nvPicPr>
          <p:cNvPr id="10" name="図 9" descr="おもちゃ が含まれている画像&#10;&#10;非常に高い精度で生成された説明">
            <a:extLst>
              <a:ext uri="{FF2B5EF4-FFF2-40B4-BE49-F238E27FC236}">
                <a16:creationId xmlns:a16="http://schemas.microsoft.com/office/drawing/2014/main" id="{2394EB19-E0E5-46DB-8035-B0F33CCB8787}"/>
              </a:ext>
            </a:extLst>
          </p:cNvPr>
          <p:cNvPicPr>
            <a:picLocks noChangeAspect="1"/>
          </p:cNvPicPr>
          <p:nvPr/>
        </p:nvPicPr>
        <p:blipFill>
          <a:blip r:embed="rId3"/>
          <a:stretch>
            <a:fillRect/>
          </a:stretch>
        </p:blipFill>
        <p:spPr>
          <a:xfrm>
            <a:off x="4716382" y="3687119"/>
            <a:ext cx="2680507" cy="2198016"/>
          </a:xfrm>
          <a:prstGeom prst="rect">
            <a:avLst/>
          </a:prstGeom>
        </p:spPr>
      </p:pic>
      <p:pic>
        <p:nvPicPr>
          <p:cNvPr id="12" name="図 11" descr="動物, 哺乳動物 が含まれている画像&#10;&#10;非常に高い精度で生成された説明">
            <a:extLst>
              <a:ext uri="{FF2B5EF4-FFF2-40B4-BE49-F238E27FC236}">
                <a16:creationId xmlns:a16="http://schemas.microsoft.com/office/drawing/2014/main" id="{69AB50A1-2A52-455B-A1C4-9EC29FADC9E5}"/>
              </a:ext>
            </a:extLst>
          </p:cNvPr>
          <p:cNvPicPr>
            <a:picLocks noChangeAspect="1"/>
          </p:cNvPicPr>
          <p:nvPr/>
        </p:nvPicPr>
        <p:blipFill>
          <a:blip r:embed="rId4"/>
          <a:stretch>
            <a:fillRect/>
          </a:stretch>
        </p:blipFill>
        <p:spPr>
          <a:xfrm>
            <a:off x="8236426" y="3557307"/>
            <a:ext cx="2504435" cy="2311786"/>
          </a:xfrm>
          <a:prstGeom prst="rect">
            <a:avLst/>
          </a:prstGeom>
        </p:spPr>
      </p:pic>
    </p:spTree>
    <p:extLst>
      <p:ext uri="{BB962C8B-B14F-4D97-AF65-F5344CB8AC3E}">
        <p14:creationId xmlns:p14="http://schemas.microsoft.com/office/powerpoint/2010/main" val="2705009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結果と考察</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8"/>
            <a:ext cx="10058400" cy="4969904"/>
          </a:xfrm>
        </p:spPr>
        <p:txBody>
          <a:bodyPr>
            <a:normAutofit lnSpcReduction="10000"/>
          </a:bodyPr>
          <a:lstStyle/>
          <a:p>
            <a:pPr>
              <a:buFont typeface="Wingdings" panose="05000000000000000000" pitchFamily="2" charset="2"/>
              <a:buChar char="l"/>
            </a:pPr>
            <a:r>
              <a:rPr lang="ja-JP" altLang="en-US" sz="2800"/>
              <a:t> 「各牌残り枚数有限型」の</a:t>
            </a:r>
            <a:r>
              <a:rPr lang="ja-JP" altLang="en-US" sz="2800" dirty="0"/>
              <a:t>平均手数について</a:t>
            </a:r>
            <a:r>
              <a:rPr lang="ja-JP" altLang="en-US" sz="2800"/>
              <a:t>の表</a:t>
            </a: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3600" dirty="0"/>
          </a:p>
          <a:p>
            <a:pPr>
              <a:buFont typeface="Wingdings" panose="05000000000000000000" pitchFamily="2" charset="2"/>
              <a:buChar char="l"/>
            </a:pPr>
            <a:r>
              <a:rPr lang="en-US" altLang="ja-JP" sz="2800" dirty="0"/>
              <a:t> </a:t>
            </a:r>
            <a:r>
              <a:rPr lang="ja-JP" altLang="en-US" sz="2800"/>
              <a:t>四人麻雀では「残数情報あり」の方が値が良くなった</a:t>
            </a:r>
            <a:endParaRPr lang="en-US" altLang="ja-JP" sz="2800" dirty="0"/>
          </a:p>
          <a:p>
            <a:pPr marL="0" indent="0">
              <a:buNone/>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lang="en-US" altLang="ja-JP" sz="2800" dirty="0"/>
          </a:p>
          <a:p>
            <a:pPr marL="0" indent="0">
              <a:buNone/>
            </a:pPr>
            <a:endParaRPr lang="ja-JP" altLang="en-US" sz="2800" dirty="0"/>
          </a:p>
          <a:p>
            <a:pPr>
              <a:buFont typeface="Wingdings" panose="05000000000000000000" pitchFamily="2" charset="2"/>
              <a:buChar char="l"/>
            </a:pPr>
            <a:endParaRPr lang="en-US" altLang="ja-JP" sz="2800"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40</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a:extLst>
              <a:ext uri="{FF2B5EF4-FFF2-40B4-BE49-F238E27FC236}">
                <a16:creationId xmlns:a16="http://schemas.microsoft.com/office/drawing/2014/main" id="{F8F03EED-34D3-4B3C-9DF1-A80C0BB95DA6}"/>
              </a:ext>
            </a:extLst>
          </p:cNvPr>
          <p:cNvGraphicFramePr>
            <a:graphicFrameLocks noGrp="1"/>
          </p:cNvGraphicFramePr>
          <p:nvPr>
            <p:extLst>
              <p:ext uri="{D42A27DB-BD31-4B8C-83A1-F6EECF244321}">
                <p14:modId xmlns:p14="http://schemas.microsoft.com/office/powerpoint/2010/main" val="3040196926"/>
              </p:ext>
            </p:extLst>
          </p:nvPr>
        </p:nvGraphicFramePr>
        <p:xfrm>
          <a:off x="1097280" y="2089708"/>
          <a:ext cx="9997440" cy="3426721"/>
        </p:xfrm>
        <a:graphic>
          <a:graphicData uri="http://schemas.openxmlformats.org/drawingml/2006/table">
            <a:tbl>
              <a:tblPr firstRow="1" bandRow="1">
                <a:tableStyleId>{5C22544A-7EE6-4342-B048-85BDC9FD1C3A}</a:tableStyleId>
              </a:tblPr>
              <a:tblGrid>
                <a:gridCol w="2095017">
                  <a:extLst>
                    <a:ext uri="{9D8B030D-6E8A-4147-A177-3AD203B41FA5}">
                      <a16:colId xmlns:a16="http://schemas.microsoft.com/office/drawing/2014/main" val="3012496006"/>
                    </a:ext>
                  </a:extLst>
                </a:gridCol>
                <a:gridCol w="2036065">
                  <a:extLst>
                    <a:ext uri="{9D8B030D-6E8A-4147-A177-3AD203B41FA5}">
                      <a16:colId xmlns:a16="http://schemas.microsoft.com/office/drawing/2014/main" val="3876137191"/>
                    </a:ext>
                  </a:extLst>
                </a:gridCol>
                <a:gridCol w="1927765">
                  <a:extLst>
                    <a:ext uri="{9D8B030D-6E8A-4147-A177-3AD203B41FA5}">
                      <a16:colId xmlns:a16="http://schemas.microsoft.com/office/drawing/2014/main" val="1541789937"/>
                    </a:ext>
                  </a:extLst>
                </a:gridCol>
                <a:gridCol w="1986469">
                  <a:extLst>
                    <a:ext uri="{9D8B030D-6E8A-4147-A177-3AD203B41FA5}">
                      <a16:colId xmlns:a16="http://schemas.microsoft.com/office/drawing/2014/main" val="210274878"/>
                    </a:ext>
                  </a:extLst>
                </a:gridCol>
                <a:gridCol w="1952124">
                  <a:extLst>
                    <a:ext uri="{9D8B030D-6E8A-4147-A177-3AD203B41FA5}">
                      <a16:colId xmlns:a16="http://schemas.microsoft.com/office/drawing/2014/main" val="3014767180"/>
                    </a:ext>
                  </a:extLst>
                </a:gridCol>
              </a:tblGrid>
              <a:tr h="598074">
                <a:tc>
                  <a:txBody>
                    <a:bodyPr/>
                    <a:lstStyle/>
                    <a:p>
                      <a:pPr algn="ctr"/>
                      <a:r>
                        <a:rPr kumimoji="1" lang="ja-JP" altLang="en-US" sz="2000" dirty="0"/>
                        <a:t>型</a:t>
                      </a:r>
                      <a:endParaRPr kumimoji="1" lang="en-US" altLang="ja-JP" sz="2000" dirty="0"/>
                    </a:p>
                  </a:txBody>
                  <a:tcPr/>
                </a:tc>
                <a:tc gridSpan="2">
                  <a:txBody>
                    <a:bodyPr/>
                    <a:lstStyle/>
                    <a:p>
                      <a:pPr algn="ctr"/>
                      <a:r>
                        <a:rPr kumimoji="1" lang="en-US" altLang="ja-JP" sz="2200" dirty="0"/>
                        <a:t>XGBoost</a:t>
                      </a:r>
                      <a:r>
                        <a:rPr kumimoji="1" lang="ja-JP" altLang="en-US" sz="2200" dirty="0"/>
                        <a:t>型（特徴量）</a:t>
                      </a:r>
                    </a:p>
                  </a:txBody>
                  <a:tcPr/>
                </a:tc>
                <a:tc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200" dirty="0"/>
                        <a:t>XGBoost</a:t>
                      </a:r>
                      <a:r>
                        <a:rPr kumimoji="1" lang="ja-JP" altLang="en-US" sz="2200" dirty="0"/>
                        <a:t>型（手牌そのまま）</a:t>
                      </a:r>
                    </a:p>
                  </a:txBody>
                  <a:tcPr/>
                </a:tc>
                <a:tc hMerge="1">
                  <a:txBody>
                    <a:bodyPr/>
                    <a:lstStyle/>
                    <a:p>
                      <a:endParaRPr kumimoji="1" lang="ja-JP" altLang="en-US" dirty="0"/>
                    </a:p>
                  </a:txBody>
                  <a:tcPr/>
                </a:tc>
                <a:extLst>
                  <a:ext uri="{0D108BD9-81ED-4DB2-BD59-A6C34878D82A}">
                    <a16:rowId xmlns:a16="http://schemas.microsoft.com/office/drawing/2014/main" val="3081058180"/>
                  </a:ext>
                </a:extLst>
              </a:tr>
              <a:tr h="678873">
                <a:tc>
                  <a:txBody>
                    <a:bodyPr/>
                    <a:lstStyle/>
                    <a:p>
                      <a:pPr algn="ctr"/>
                      <a:r>
                        <a:rPr kumimoji="1" lang="ja-JP" altLang="en-US" sz="2000"/>
                        <a:t>種類</a:t>
                      </a:r>
                      <a:endParaRPr kumimoji="1" lang="ja-JP" altLang="en-US" sz="2000" dirty="0"/>
                    </a:p>
                  </a:txBody>
                  <a:tcPr/>
                </a:tc>
                <a:tc>
                  <a:txBody>
                    <a:bodyPr/>
                    <a:lstStyle/>
                    <a:p>
                      <a:pPr algn="ctr"/>
                      <a:r>
                        <a:rPr kumimoji="1" lang="ja-JP" altLang="en-US" sz="2400"/>
                        <a:t>残数情報なし</a:t>
                      </a:r>
                      <a:endParaRPr kumimoji="1" lang="en-US" altLang="ja-JP"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t>残数情報あり</a:t>
                      </a:r>
                      <a:endParaRPr kumimoji="1" lang="en-US" altLang="ja-JP"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t>残数情報なし</a:t>
                      </a:r>
                      <a:endParaRPr kumimoji="1" lang="en-US" altLang="ja-JP"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t>残数情報あり</a:t>
                      </a:r>
                      <a:endParaRPr kumimoji="1" lang="ja-JP" altLang="en-US" sz="2400" dirty="0"/>
                    </a:p>
                  </a:txBody>
                  <a:tcPr/>
                </a:tc>
                <a:extLst>
                  <a:ext uri="{0D108BD9-81ED-4DB2-BD59-A6C34878D82A}">
                    <a16:rowId xmlns:a16="http://schemas.microsoft.com/office/drawing/2014/main" val="4108270365"/>
                  </a:ext>
                </a:extLst>
              </a:tr>
              <a:tr h="715880">
                <a:tc>
                  <a:txBody>
                    <a:bodyPr/>
                    <a:lstStyle/>
                    <a:p>
                      <a:pPr algn="ctr"/>
                      <a:r>
                        <a:rPr kumimoji="1" lang="ja-JP" altLang="en-US" sz="2400"/>
                        <a:t>二人麻雀</a:t>
                      </a:r>
                      <a:endParaRPr kumimoji="1" lang="ja-JP" altLang="en-US" sz="2400" dirty="0"/>
                    </a:p>
                  </a:txBody>
                  <a:tcPr/>
                </a:tc>
                <a:tc>
                  <a:txBody>
                    <a:bodyPr/>
                    <a:lstStyle/>
                    <a:p>
                      <a:pPr algn="ctr"/>
                      <a:r>
                        <a:rPr kumimoji="1" lang="en-US" altLang="ja-JP" sz="3200" dirty="0"/>
                        <a:t>17.14</a:t>
                      </a:r>
                      <a:endParaRPr kumimoji="1" lang="ja-JP" altLang="en-US" sz="3200" dirty="0"/>
                    </a:p>
                  </a:txBody>
                  <a:tcPr/>
                </a:tc>
                <a:tc>
                  <a:txBody>
                    <a:bodyPr/>
                    <a:lstStyle/>
                    <a:p>
                      <a:pPr algn="ctr"/>
                      <a:r>
                        <a:rPr kumimoji="1" lang="en-US" altLang="ja-JP" sz="3200" dirty="0"/>
                        <a:t>17.22</a:t>
                      </a:r>
                      <a:endParaRPr kumimoji="1" lang="ja-JP" altLang="en-US" sz="3200" dirty="0"/>
                    </a:p>
                  </a:txBody>
                  <a:tcPr/>
                </a:tc>
                <a:tc>
                  <a:txBody>
                    <a:bodyPr/>
                    <a:lstStyle/>
                    <a:p>
                      <a:pPr algn="ctr"/>
                      <a:r>
                        <a:rPr kumimoji="1" lang="en-US" altLang="ja-JP" sz="3200" dirty="0"/>
                        <a:t>17.16</a:t>
                      </a:r>
                      <a:endParaRPr kumimoji="1" lang="ja-JP" altLang="en-US" sz="3200" dirty="0"/>
                    </a:p>
                  </a:txBody>
                  <a:tcPr/>
                </a:tc>
                <a:tc>
                  <a:txBody>
                    <a:bodyPr/>
                    <a:lstStyle/>
                    <a:p>
                      <a:pPr algn="ctr"/>
                      <a:r>
                        <a:rPr kumimoji="1" lang="en-US" altLang="ja-JP" sz="3200" dirty="0"/>
                        <a:t>17.17</a:t>
                      </a:r>
                      <a:endParaRPr kumimoji="1" lang="ja-JP" altLang="en-US" sz="3200" dirty="0"/>
                    </a:p>
                  </a:txBody>
                  <a:tcPr/>
                </a:tc>
                <a:extLst>
                  <a:ext uri="{0D108BD9-81ED-4DB2-BD59-A6C34878D82A}">
                    <a16:rowId xmlns:a16="http://schemas.microsoft.com/office/drawing/2014/main" val="4042468049"/>
                  </a:ext>
                </a:extLst>
              </a:tr>
              <a:tr h="716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t>三人麻雀</a:t>
                      </a:r>
                      <a:endParaRPr kumimoji="1" lang="ja-JP" altLang="en-US" sz="2400" dirty="0"/>
                    </a:p>
                  </a:txBody>
                  <a:tcPr/>
                </a:tc>
                <a:tc>
                  <a:txBody>
                    <a:bodyPr/>
                    <a:lstStyle/>
                    <a:p>
                      <a:pPr algn="ctr"/>
                      <a:r>
                        <a:rPr kumimoji="1" lang="en-US" altLang="ja-JP" sz="3200" dirty="0"/>
                        <a:t>12.71</a:t>
                      </a:r>
                      <a:endParaRPr kumimoji="1" lang="ja-JP" altLang="en-US" sz="3200" dirty="0"/>
                    </a:p>
                  </a:txBody>
                  <a:tcPr/>
                </a:tc>
                <a:tc>
                  <a:txBody>
                    <a:bodyPr/>
                    <a:lstStyle/>
                    <a:p>
                      <a:pPr algn="ctr"/>
                      <a:r>
                        <a:rPr kumimoji="1" lang="en-US" altLang="ja-JP" sz="3200" dirty="0"/>
                        <a:t>12.69</a:t>
                      </a:r>
                      <a:endParaRPr kumimoji="1" lang="ja-JP" altLang="en-US" sz="3200" dirty="0"/>
                    </a:p>
                  </a:txBody>
                  <a:tcPr/>
                </a:tc>
                <a:tc>
                  <a:txBody>
                    <a:bodyPr/>
                    <a:lstStyle/>
                    <a:p>
                      <a:pPr algn="ctr"/>
                      <a:r>
                        <a:rPr kumimoji="1" lang="en-US" altLang="ja-JP" sz="3200" dirty="0"/>
                        <a:t>12.16</a:t>
                      </a:r>
                      <a:endParaRPr kumimoji="1" lang="ja-JP" altLang="en-US" sz="3200" dirty="0"/>
                    </a:p>
                  </a:txBody>
                  <a:tcPr/>
                </a:tc>
                <a:tc>
                  <a:txBody>
                    <a:bodyPr/>
                    <a:lstStyle/>
                    <a:p>
                      <a:pPr algn="ctr"/>
                      <a:r>
                        <a:rPr kumimoji="1" lang="en-US" altLang="ja-JP" sz="3200" dirty="0"/>
                        <a:t>12.15</a:t>
                      </a:r>
                      <a:endParaRPr kumimoji="1" lang="ja-JP" altLang="en-US" sz="3200" dirty="0"/>
                    </a:p>
                  </a:txBody>
                  <a:tcPr/>
                </a:tc>
                <a:extLst>
                  <a:ext uri="{0D108BD9-81ED-4DB2-BD59-A6C34878D82A}">
                    <a16:rowId xmlns:a16="http://schemas.microsoft.com/office/drawing/2014/main" val="4028304036"/>
                  </a:ext>
                </a:extLst>
              </a:tr>
              <a:tr h="716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t>四人麻雀</a:t>
                      </a:r>
                      <a:endParaRPr kumimoji="1" lang="ja-JP" altLang="en-US" sz="2400" dirty="0"/>
                    </a:p>
                  </a:txBody>
                  <a:tcPr/>
                </a:tc>
                <a:tc>
                  <a:txBody>
                    <a:bodyPr/>
                    <a:lstStyle/>
                    <a:p>
                      <a:pPr algn="ctr"/>
                      <a:r>
                        <a:rPr kumimoji="1" lang="en-US" altLang="ja-JP" sz="3200" dirty="0"/>
                        <a:t>9.95</a:t>
                      </a:r>
                      <a:endParaRPr kumimoji="1" lang="ja-JP" altLang="en-US" sz="3200" dirty="0"/>
                    </a:p>
                  </a:txBody>
                  <a:tcPr/>
                </a:tc>
                <a:tc>
                  <a:txBody>
                    <a:bodyPr/>
                    <a:lstStyle/>
                    <a:p>
                      <a:pPr algn="ctr"/>
                      <a:r>
                        <a:rPr kumimoji="1" lang="en-US" altLang="ja-JP" sz="3200" dirty="0"/>
                        <a:t>9.75</a:t>
                      </a:r>
                      <a:endParaRPr kumimoji="1" lang="ja-JP" altLang="en-US" sz="3200" dirty="0"/>
                    </a:p>
                  </a:txBody>
                  <a:tcPr/>
                </a:tc>
                <a:tc>
                  <a:txBody>
                    <a:bodyPr/>
                    <a:lstStyle/>
                    <a:p>
                      <a:pPr algn="ctr"/>
                      <a:r>
                        <a:rPr kumimoji="1" lang="en-US" altLang="ja-JP" sz="3200" dirty="0"/>
                        <a:t>9.85</a:t>
                      </a:r>
                      <a:endParaRPr kumimoji="1" lang="ja-JP" altLang="en-US" sz="3200" dirty="0"/>
                    </a:p>
                  </a:txBody>
                  <a:tcPr/>
                </a:tc>
                <a:tc>
                  <a:txBody>
                    <a:bodyPr/>
                    <a:lstStyle/>
                    <a:p>
                      <a:pPr algn="ctr"/>
                      <a:r>
                        <a:rPr kumimoji="1" lang="en-US" altLang="ja-JP" sz="3200" dirty="0"/>
                        <a:t>9.45</a:t>
                      </a:r>
                      <a:endParaRPr kumimoji="1" lang="ja-JP" altLang="en-US" sz="3200" dirty="0"/>
                    </a:p>
                  </a:txBody>
                  <a:tcPr/>
                </a:tc>
                <a:extLst>
                  <a:ext uri="{0D108BD9-81ED-4DB2-BD59-A6C34878D82A}">
                    <a16:rowId xmlns:a16="http://schemas.microsoft.com/office/drawing/2014/main" val="56819358"/>
                  </a:ext>
                </a:extLst>
              </a:tr>
            </a:tbl>
          </a:graphicData>
        </a:graphic>
      </p:graphicFrame>
      <p:sp>
        <p:nvSpPr>
          <p:cNvPr id="9" name="楕円 8">
            <a:extLst>
              <a:ext uri="{FF2B5EF4-FFF2-40B4-BE49-F238E27FC236}">
                <a16:creationId xmlns:a16="http://schemas.microsoft.com/office/drawing/2014/main" id="{1BFA3433-1B58-4992-8A46-98C538BFD118}"/>
              </a:ext>
            </a:extLst>
          </p:cNvPr>
          <p:cNvSpPr/>
          <p:nvPr/>
        </p:nvSpPr>
        <p:spPr>
          <a:xfrm>
            <a:off x="3566061" y="4630642"/>
            <a:ext cx="1189651" cy="9681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9378E2E-4053-4D36-9545-9B705118BFFD}"/>
              </a:ext>
            </a:extLst>
          </p:cNvPr>
          <p:cNvSpPr/>
          <p:nvPr/>
        </p:nvSpPr>
        <p:spPr>
          <a:xfrm>
            <a:off x="5532581" y="4589447"/>
            <a:ext cx="1244600" cy="9681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AEB98A31-F21E-4786-A46F-81B53698C0D7}"/>
              </a:ext>
            </a:extLst>
          </p:cNvPr>
          <p:cNvSpPr/>
          <p:nvPr/>
        </p:nvSpPr>
        <p:spPr>
          <a:xfrm>
            <a:off x="7540191" y="4554666"/>
            <a:ext cx="1244600" cy="100937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8D609B06-2815-487C-ACE5-8D52A321EC07}"/>
              </a:ext>
            </a:extLst>
          </p:cNvPr>
          <p:cNvSpPr/>
          <p:nvPr/>
        </p:nvSpPr>
        <p:spPr>
          <a:xfrm>
            <a:off x="9547801" y="4630642"/>
            <a:ext cx="1244600" cy="979609"/>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965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おわりに</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489879"/>
            <a:ext cx="10186604" cy="4694540"/>
          </a:xfrm>
        </p:spPr>
        <p:txBody>
          <a:bodyPr>
            <a:normAutofit/>
          </a:bodyPr>
          <a:lstStyle/>
          <a:p>
            <a:pPr>
              <a:buFont typeface="Wingdings" panose="05000000000000000000" pitchFamily="2" charset="2"/>
              <a:buChar char="l"/>
            </a:pPr>
            <a:r>
              <a:rPr lang="en-US" altLang="ja-JP" sz="2800" dirty="0"/>
              <a:t> </a:t>
            </a:r>
            <a:r>
              <a:rPr lang="ja-JP" altLang="en-US" sz="2800" dirty="0"/>
              <a:t>麻雀に強化学習を適用して、テーブル型、線形近似型、</a:t>
            </a:r>
            <a:r>
              <a:rPr lang="en-US" altLang="ja-JP" sz="2800" dirty="0"/>
              <a:t>XGBoost</a:t>
            </a:r>
            <a:r>
              <a:rPr lang="ja-JP" altLang="en-US" sz="2800" dirty="0"/>
              <a:t>型の三つの方法を行った</a:t>
            </a:r>
            <a:endParaRPr lang="en-US" altLang="ja-JP" sz="2800" dirty="0"/>
          </a:p>
          <a:p>
            <a:pPr>
              <a:buFont typeface="Wingdings" panose="05000000000000000000" pitchFamily="2" charset="2"/>
              <a:buChar char="l"/>
            </a:pPr>
            <a:r>
              <a:rPr lang="ja-JP" altLang="en-US" sz="2800" dirty="0"/>
              <a:t> どの型においても</a:t>
            </a:r>
            <a:r>
              <a:rPr lang="en-US" altLang="ja-JP" sz="2800" dirty="0"/>
              <a:t>4</a:t>
            </a:r>
            <a:r>
              <a:rPr lang="ja-JP" altLang="en-US" sz="2800" dirty="0"/>
              <a:t>種</a:t>
            </a:r>
            <a:r>
              <a:rPr lang="en-US" altLang="ja-JP" sz="2800" dirty="0"/>
              <a:t>3</a:t>
            </a:r>
            <a:r>
              <a:rPr lang="ja-JP" altLang="en-US" sz="2800" dirty="0"/>
              <a:t>枚麻雀では理論値と近い値が求まり、適切な価値関数を求めることができた</a:t>
            </a:r>
            <a:endParaRPr lang="en-US" altLang="ja-JP" sz="2800" dirty="0"/>
          </a:p>
          <a:p>
            <a:pPr>
              <a:buFont typeface="Wingdings" panose="05000000000000000000" pitchFamily="2" charset="2"/>
              <a:buChar char="l"/>
            </a:pPr>
            <a:r>
              <a:rPr lang="ja-JP" altLang="en-US" sz="2800" dirty="0"/>
              <a:t> 提案手法の</a:t>
            </a:r>
            <a:r>
              <a:rPr lang="en-US" altLang="ja-JP" sz="2800" dirty="0"/>
              <a:t>XGBoost</a:t>
            </a:r>
            <a:r>
              <a:rPr lang="ja-JP" altLang="en-US" sz="2800" dirty="0"/>
              <a:t>型について、同じ特徴量を用いることで線形近似型より良い結果を出すことができた</a:t>
            </a:r>
            <a:endParaRPr lang="en-US" altLang="ja-JP" sz="2800" dirty="0"/>
          </a:p>
          <a:p>
            <a:pPr>
              <a:buFont typeface="Wingdings" panose="05000000000000000000" pitchFamily="2" charset="2"/>
              <a:buChar char="l"/>
            </a:pPr>
            <a:r>
              <a:rPr lang="ja-JP" altLang="en-US" sz="2800"/>
              <a:t> ゲームを複雑にすることで、各牌の残り枚数を考慮に入れた打牌ができるようになった</a:t>
            </a:r>
            <a:endParaRPr lang="en-US" altLang="ja-JP" sz="2800" dirty="0"/>
          </a:p>
          <a:p>
            <a:pPr marL="0" indent="0">
              <a:buNone/>
            </a:pPr>
            <a:endParaRPr lang="en-US" altLang="ja-JP" sz="1400" dirty="0"/>
          </a:p>
          <a:p>
            <a:r>
              <a:rPr lang="ja-JP" altLang="en-US" dirty="0"/>
              <a:t>牌画は天鳳（</a:t>
            </a:r>
            <a:r>
              <a:rPr lang="en-US" altLang="ja-JP" dirty="0"/>
              <a:t>https://tenhou.net/</a:t>
            </a:r>
            <a:r>
              <a:rPr lang="ja-JP" altLang="en-US" dirty="0"/>
              <a:t>）からいただきました</a:t>
            </a:r>
            <a:endParaRPr lang="en-US" altLang="ja-JP" dirty="0"/>
          </a:p>
          <a:p>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41</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018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lang="ja-JP" altLang="en-US"/>
              <a:t>はじめに</a:t>
            </a:r>
            <a:endParaRPr kumimoji="1" lang="ja-JP" altLang="en-US" dirty="0"/>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3098076" y="2291926"/>
            <a:ext cx="6802382" cy="1348033"/>
          </a:xfrm>
        </p:spPr>
        <p:txBody>
          <a:bodyPr>
            <a:normAutofit fontScale="92500"/>
          </a:bodyPr>
          <a:lstStyle/>
          <a:p>
            <a:r>
              <a:rPr lang="ja-JP" altLang="en-US" sz="6000" dirty="0"/>
              <a:t>麻雀　　＋　強化学習</a:t>
            </a:r>
            <a:endParaRPr lang="en-US" altLang="ja-JP" sz="60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5</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pic>
        <p:nvPicPr>
          <p:cNvPr id="8" name="図 7" descr="おもちゃ が含まれている画像&#10;&#10;非常に高い精度で生成された説明">
            <a:extLst>
              <a:ext uri="{FF2B5EF4-FFF2-40B4-BE49-F238E27FC236}">
                <a16:creationId xmlns:a16="http://schemas.microsoft.com/office/drawing/2014/main" id="{3EA241F5-D4EA-4B07-92A7-6B248ED60BDE}"/>
              </a:ext>
            </a:extLst>
          </p:cNvPr>
          <p:cNvPicPr>
            <a:picLocks noChangeAspect="1"/>
          </p:cNvPicPr>
          <p:nvPr/>
        </p:nvPicPr>
        <p:blipFill>
          <a:blip r:embed="rId2"/>
          <a:stretch>
            <a:fillRect/>
          </a:stretch>
        </p:blipFill>
        <p:spPr>
          <a:xfrm>
            <a:off x="2582667" y="3294247"/>
            <a:ext cx="2829957" cy="2320565"/>
          </a:xfrm>
          <a:prstGeom prst="rect">
            <a:avLst/>
          </a:prstGeom>
        </p:spPr>
      </p:pic>
      <p:pic>
        <p:nvPicPr>
          <p:cNvPr id="9" name="図 8" descr="室内 が含まれている画像&#10;&#10;高い精度で生成された説明">
            <a:extLst>
              <a:ext uri="{FF2B5EF4-FFF2-40B4-BE49-F238E27FC236}">
                <a16:creationId xmlns:a16="http://schemas.microsoft.com/office/drawing/2014/main" id="{D9E5DA33-7BE0-4845-9A56-D134AEBEAB52}"/>
              </a:ext>
            </a:extLst>
          </p:cNvPr>
          <p:cNvPicPr>
            <a:picLocks noChangeAspect="1"/>
          </p:cNvPicPr>
          <p:nvPr/>
        </p:nvPicPr>
        <p:blipFill>
          <a:blip r:embed="rId3"/>
          <a:stretch>
            <a:fillRect/>
          </a:stretch>
        </p:blipFill>
        <p:spPr>
          <a:xfrm>
            <a:off x="7381167" y="3294247"/>
            <a:ext cx="1741279" cy="2311950"/>
          </a:xfrm>
          <a:prstGeom prst="rect">
            <a:avLst/>
          </a:prstGeom>
        </p:spPr>
      </p:pic>
    </p:spTree>
    <p:extLst>
      <p:ext uri="{BB962C8B-B14F-4D97-AF65-F5344CB8AC3E}">
        <p14:creationId xmlns:p14="http://schemas.microsoft.com/office/powerpoint/2010/main" val="63521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normAutofit/>
          </a:bodyPr>
          <a:lstStyle/>
          <a:p>
            <a:r>
              <a:rPr kumimoji="1" lang="ja-JP" altLang="en-US"/>
              <a:t>本研究の位置付け</a:t>
            </a:r>
            <a:endParaRPr kumimoji="1" lang="ja-JP" altLang="en-US"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6</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sp>
        <p:nvSpPr>
          <p:cNvPr id="11" name="コンテンツ プレースホルダー 2">
            <a:extLst>
              <a:ext uri="{FF2B5EF4-FFF2-40B4-BE49-F238E27FC236}">
                <a16:creationId xmlns:a16="http://schemas.microsoft.com/office/drawing/2014/main" id="{C8FE7EAA-9FDF-6440-8DAE-8AEAF0C920C5}"/>
              </a:ext>
            </a:extLst>
          </p:cNvPr>
          <p:cNvSpPr txBox="1">
            <a:spLocks/>
          </p:cNvSpPr>
          <p:nvPr/>
        </p:nvSpPr>
        <p:spPr>
          <a:xfrm>
            <a:off x="1097280" y="1611983"/>
            <a:ext cx="10346859" cy="436130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Wingdings" pitchFamily="2" charset="2"/>
              <a:buChar char="l"/>
            </a:pPr>
            <a:r>
              <a:rPr lang="en-US" altLang="ja-JP" sz="2800" dirty="0"/>
              <a:t> </a:t>
            </a:r>
            <a:r>
              <a:rPr lang="ja-JP" altLang="en-US" sz="2800"/>
              <a:t>強い麻雀</a:t>
            </a:r>
            <a:r>
              <a:rPr lang="en-US" altLang="ja-JP" sz="2800" dirty="0"/>
              <a:t>AI</a:t>
            </a:r>
            <a:r>
              <a:rPr lang="ja-JP" altLang="en-US" sz="2800"/>
              <a:t>を作りたい</a:t>
            </a:r>
            <a:endParaRPr lang="en-US" altLang="ja-JP" sz="2800" dirty="0"/>
          </a:p>
          <a:p>
            <a:pPr marL="0" indent="0">
              <a:buNone/>
            </a:pPr>
            <a:r>
              <a:rPr lang="en-US" altLang="ja-JP" sz="2800" dirty="0"/>
              <a:t>   </a:t>
            </a:r>
            <a:r>
              <a:rPr lang="ja-JP" altLang="en-US" sz="2800"/>
              <a:t>→</a:t>
            </a:r>
            <a:r>
              <a:rPr lang="en-US" altLang="ja-JP" sz="2800" dirty="0"/>
              <a:t> </a:t>
            </a:r>
            <a:r>
              <a:rPr lang="ja-JP" altLang="en-US" sz="2800"/>
              <a:t>前段階として強化学習のみを用いた</a:t>
            </a:r>
            <a:r>
              <a:rPr lang="en-US" altLang="ja-JP" sz="2800" dirty="0"/>
              <a:t>AI</a:t>
            </a:r>
            <a:r>
              <a:rPr lang="ja-JP" altLang="en-US" sz="2800"/>
              <a:t>を作成した</a:t>
            </a:r>
            <a:endParaRPr lang="en-US" altLang="ja-JP" sz="2800" dirty="0"/>
          </a:p>
          <a:p>
            <a:pPr>
              <a:buFont typeface="Wingdings" pitchFamily="2" charset="2"/>
              <a:buChar char="l"/>
            </a:pPr>
            <a:r>
              <a:rPr lang="en-US" altLang="ja-JP" sz="2800" dirty="0"/>
              <a:t> </a:t>
            </a:r>
            <a:r>
              <a:rPr lang="ja-JP" altLang="en-US" sz="2800"/>
              <a:t>先行研究としては水上らの「爆打」</a:t>
            </a:r>
            <a:r>
              <a:rPr lang="en-US" altLang="ja-JP" sz="2800" dirty="0"/>
              <a:t>[2015]</a:t>
            </a:r>
            <a:r>
              <a:rPr lang="ja-JP" altLang="en-US" sz="2800"/>
              <a:t>が有名</a:t>
            </a:r>
            <a:endParaRPr lang="en-US" altLang="ja-JP" sz="2800" dirty="0"/>
          </a:p>
          <a:p>
            <a:pPr marL="0" indent="0">
              <a:buNone/>
            </a:pPr>
            <a:r>
              <a:rPr lang="en-US" altLang="ja-JP" sz="2800" dirty="0"/>
              <a:t>   </a:t>
            </a:r>
            <a:r>
              <a:rPr lang="ja-JP" altLang="en-US" sz="2800"/>
              <a:t>→</a:t>
            </a:r>
            <a:r>
              <a:rPr lang="en-US" altLang="ja-JP" sz="2800" dirty="0"/>
              <a:t> </a:t>
            </a:r>
            <a:r>
              <a:rPr lang="ja-JP" altLang="en-US" sz="2800"/>
              <a:t>最も強いバージョンでは強化学習を用いていない</a:t>
            </a:r>
            <a:endParaRPr lang="en-US" altLang="ja-JP" sz="2800" dirty="0"/>
          </a:p>
          <a:p>
            <a:pPr>
              <a:buFont typeface="Wingdings" pitchFamily="2" charset="2"/>
              <a:buChar char="l"/>
            </a:pPr>
            <a:r>
              <a:rPr lang="en-US" altLang="ja-JP" sz="2800" dirty="0"/>
              <a:t> </a:t>
            </a:r>
            <a:r>
              <a:rPr lang="ja-JP" altLang="en-US" sz="2800"/>
              <a:t>「麻雀＋強化学習」としては山田の先行研究</a:t>
            </a:r>
            <a:r>
              <a:rPr lang="en-US" altLang="ja-JP" sz="2800" dirty="0"/>
              <a:t>[2018]</a:t>
            </a:r>
          </a:p>
          <a:p>
            <a:pPr marL="0" indent="0">
              <a:buNone/>
            </a:pPr>
            <a:r>
              <a:rPr lang="en-US" altLang="ja-JP" sz="2800" dirty="0"/>
              <a:t>   </a:t>
            </a:r>
            <a:r>
              <a:rPr lang="ja-JP" altLang="en-US" sz="2800"/>
              <a:t>→</a:t>
            </a:r>
            <a:r>
              <a:rPr lang="en-US" altLang="ja-JP" sz="2800" dirty="0"/>
              <a:t> </a:t>
            </a:r>
            <a:r>
              <a:rPr lang="ja-JP" altLang="en-US" sz="2800"/>
              <a:t>単純化された一人麻雀に話を絞っている</a:t>
            </a:r>
            <a:endParaRPr lang="en-US" altLang="ja-JP" sz="2800" dirty="0"/>
          </a:p>
          <a:p>
            <a:pPr marL="0" indent="0">
              <a:buNone/>
            </a:pPr>
            <a:endParaRPr lang="en-US" altLang="ja-JP" sz="2800" dirty="0"/>
          </a:p>
          <a:p>
            <a:pPr>
              <a:buFont typeface="Wingdings" pitchFamily="2" charset="2"/>
              <a:buChar char="l"/>
            </a:pPr>
            <a:r>
              <a:rPr lang="en-US" altLang="ja-JP" sz="3600" dirty="0"/>
              <a:t> </a:t>
            </a:r>
            <a:r>
              <a:rPr lang="ja-JP" altLang="en-US" sz="3600"/>
              <a:t>より実際の麻雀に近い形での学習を行った</a:t>
            </a:r>
            <a:endParaRPr lang="en-US" altLang="ja-JP" sz="3600" dirty="0"/>
          </a:p>
          <a:p>
            <a:pPr marL="0" indent="0">
              <a:buFont typeface="Calibri" panose="020F0502020204030204" pitchFamily="34" charset="0"/>
              <a:buNone/>
            </a:pPr>
            <a:endParaRPr lang="en-US" altLang="ja-JP" sz="3200" dirty="0"/>
          </a:p>
          <a:p>
            <a:endParaRPr lang="en-US" altLang="ja-JP" sz="3200" dirty="0"/>
          </a:p>
        </p:txBody>
      </p:sp>
      <p:pic>
        <p:nvPicPr>
          <p:cNvPr id="15" name="図 14">
            <a:extLst>
              <a:ext uri="{FF2B5EF4-FFF2-40B4-BE49-F238E27FC236}">
                <a16:creationId xmlns:a16="http://schemas.microsoft.com/office/drawing/2014/main" id="{0F37901D-4B30-984A-AA81-C49ADC4259ED}"/>
              </a:ext>
            </a:extLst>
          </p:cNvPr>
          <p:cNvPicPr>
            <a:picLocks noChangeAspect="1"/>
          </p:cNvPicPr>
          <p:nvPr/>
        </p:nvPicPr>
        <p:blipFill>
          <a:blip r:embed="rId2"/>
          <a:stretch>
            <a:fillRect/>
          </a:stretch>
        </p:blipFill>
        <p:spPr>
          <a:xfrm>
            <a:off x="9616398" y="2149311"/>
            <a:ext cx="2092672" cy="3077459"/>
          </a:xfrm>
          <a:prstGeom prst="rect">
            <a:avLst/>
          </a:prstGeom>
        </p:spPr>
      </p:pic>
    </p:spTree>
    <p:extLst>
      <p:ext uri="{BB962C8B-B14F-4D97-AF65-F5344CB8AC3E}">
        <p14:creationId xmlns:p14="http://schemas.microsoft.com/office/powerpoint/2010/main" val="30963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lang="ja-JP" altLang="en-US"/>
              <a:t>はじめに</a:t>
            </a:r>
            <a:endParaRPr kumimoji="1" lang="ja-JP" altLang="en-US" dirty="0"/>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3098076" y="2291926"/>
            <a:ext cx="6802382" cy="1348033"/>
          </a:xfrm>
        </p:spPr>
        <p:txBody>
          <a:bodyPr>
            <a:normAutofit fontScale="92500"/>
          </a:bodyPr>
          <a:lstStyle/>
          <a:p>
            <a:r>
              <a:rPr lang="ja-JP" altLang="en-US" sz="6000" dirty="0"/>
              <a:t>麻雀　　＋　強化学習</a:t>
            </a:r>
            <a:endParaRPr lang="en-US" altLang="ja-JP" sz="60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7</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pic>
        <p:nvPicPr>
          <p:cNvPr id="8" name="図 7" descr="おもちゃ が含まれている画像&#10;&#10;非常に高い精度で生成された説明">
            <a:extLst>
              <a:ext uri="{FF2B5EF4-FFF2-40B4-BE49-F238E27FC236}">
                <a16:creationId xmlns:a16="http://schemas.microsoft.com/office/drawing/2014/main" id="{3EA241F5-D4EA-4B07-92A7-6B248ED60BDE}"/>
              </a:ext>
            </a:extLst>
          </p:cNvPr>
          <p:cNvPicPr>
            <a:picLocks noChangeAspect="1"/>
          </p:cNvPicPr>
          <p:nvPr/>
        </p:nvPicPr>
        <p:blipFill>
          <a:blip r:embed="rId2"/>
          <a:stretch>
            <a:fillRect/>
          </a:stretch>
        </p:blipFill>
        <p:spPr>
          <a:xfrm>
            <a:off x="2582667" y="3294247"/>
            <a:ext cx="2829957" cy="2320565"/>
          </a:xfrm>
          <a:prstGeom prst="rect">
            <a:avLst/>
          </a:prstGeom>
        </p:spPr>
      </p:pic>
      <p:pic>
        <p:nvPicPr>
          <p:cNvPr id="9" name="図 8" descr="室内 が含まれている画像&#10;&#10;高い精度で生成された説明">
            <a:extLst>
              <a:ext uri="{FF2B5EF4-FFF2-40B4-BE49-F238E27FC236}">
                <a16:creationId xmlns:a16="http://schemas.microsoft.com/office/drawing/2014/main" id="{D9E5DA33-7BE0-4845-9A56-D134AEBEAB52}"/>
              </a:ext>
            </a:extLst>
          </p:cNvPr>
          <p:cNvPicPr>
            <a:picLocks noChangeAspect="1"/>
          </p:cNvPicPr>
          <p:nvPr/>
        </p:nvPicPr>
        <p:blipFill>
          <a:blip r:embed="rId3"/>
          <a:stretch>
            <a:fillRect/>
          </a:stretch>
        </p:blipFill>
        <p:spPr>
          <a:xfrm>
            <a:off x="7381167" y="3294247"/>
            <a:ext cx="1741279" cy="2311950"/>
          </a:xfrm>
          <a:prstGeom prst="rect">
            <a:avLst/>
          </a:prstGeom>
        </p:spPr>
      </p:pic>
      <p:sp>
        <p:nvSpPr>
          <p:cNvPr id="10" name="楕円 9">
            <a:extLst>
              <a:ext uri="{FF2B5EF4-FFF2-40B4-BE49-F238E27FC236}">
                <a16:creationId xmlns:a16="http://schemas.microsoft.com/office/drawing/2014/main" id="{41269EC0-AC4D-4F0C-9365-D03705D6C627}"/>
              </a:ext>
            </a:extLst>
          </p:cNvPr>
          <p:cNvSpPr/>
          <p:nvPr/>
        </p:nvSpPr>
        <p:spPr>
          <a:xfrm>
            <a:off x="1990777" y="1753386"/>
            <a:ext cx="4013735" cy="4283517"/>
          </a:xfrm>
          <a:prstGeom prst="ellipse">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37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麻雀について</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1097280" y="1595955"/>
            <a:ext cx="10058400" cy="4273140"/>
          </a:xfrm>
        </p:spPr>
        <p:txBody>
          <a:bodyPr/>
          <a:lstStyle/>
          <a:p>
            <a:pPr>
              <a:buFont typeface="Wingdings" panose="05000000000000000000" pitchFamily="2" charset="2"/>
              <a:buChar char="l"/>
            </a:pPr>
            <a:r>
              <a:rPr lang="ja-JP" altLang="en-US" sz="2800" dirty="0"/>
              <a:t> </a:t>
            </a:r>
            <a:r>
              <a:rPr kumimoji="1" lang="ja-JP" altLang="en-US" sz="2800" dirty="0"/>
              <a:t>麻雀</a:t>
            </a:r>
            <a:r>
              <a:rPr lang="ja-JP" altLang="en-US" sz="2800" dirty="0"/>
              <a:t>は、</a:t>
            </a:r>
            <a:r>
              <a:rPr kumimoji="1" lang="ja-JP" altLang="en-US" sz="2800" dirty="0"/>
              <a:t>麻雀牌を用いて複数人で得点を競うゲーム</a:t>
            </a:r>
            <a:endParaRPr kumimoji="1" lang="en-US" altLang="ja-JP" sz="2800" dirty="0"/>
          </a:p>
          <a:p>
            <a:endParaRPr lang="en-US" altLang="ja-JP" sz="2800" dirty="0"/>
          </a:p>
          <a:p>
            <a:endParaRPr lang="en-US" altLang="ja-JP" sz="2800" dirty="0"/>
          </a:p>
          <a:p>
            <a:endParaRPr lang="en-US" altLang="ja-JP" sz="2800" dirty="0"/>
          </a:p>
          <a:p>
            <a:pPr>
              <a:buFont typeface="Wingdings" panose="05000000000000000000" pitchFamily="2" charset="2"/>
              <a:buChar char="l"/>
            </a:pPr>
            <a:r>
              <a:rPr lang="ja-JP" altLang="en-US" sz="2800" dirty="0"/>
              <a:t> それぞれ</a:t>
            </a:r>
            <a:r>
              <a:rPr lang="en-US" altLang="ja-JP" sz="2800" dirty="0"/>
              <a:t>4</a:t>
            </a:r>
            <a:r>
              <a:rPr lang="ja-JP" altLang="en-US" sz="2800" dirty="0"/>
              <a:t>枚ずつ使う</a:t>
            </a:r>
            <a:endParaRPr lang="en-US" altLang="ja-JP" sz="2800" dirty="0"/>
          </a:p>
          <a:p>
            <a:pPr>
              <a:buFont typeface="Wingdings" panose="05000000000000000000" pitchFamily="2" charset="2"/>
              <a:buChar char="l"/>
            </a:pPr>
            <a:r>
              <a:rPr lang="ja-JP" altLang="en-US" sz="2800" dirty="0"/>
              <a:t> 「一枚山から持ってきて一枚要らない牌を捨てる」を繰り返して　</a:t>
            </a:r>
            <a:r>
              <a:rPr lang="ja-JP" altLang="en-US" sz="3600" b="1" u="sng" dirty="0"/>
              <a:t>あがりの形</a:t>
            </a:r>
            <a:r>
              <a:rPr lang="ja-JP" altLang="en-US" sz="2800" dirty="0"/>
              <a:t>をめざす</a:t>
            </a:r>
            <a:endParaRPr lang="en-US" altLang="ja-JP" sz="28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8</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pic>
        <p:nvPicPr>
          <p:cNvPr id="8" name="図 7">
            <a:extLst>
              <a:ext uri="{FF2B5EF4-FFF2-40B4-BE49-F238E27FC236}">
                <a16:creationId xmlns:a16="http://schemas.microsoft.com/office/drawing/2014/main" id="{5EDC18A5-7CD6-4985-BC94-EA6D86945CAE}"/>
              </a:ext>
            </a:extLst>
          </p:cNvPr>
          <p:cNvPicPr>
            <a:picLocks noChangeAspect="1"/>
          </p:cNvPicPr>
          <p:nvPr/>
        </p:nvPicPr>
        <p:blipFill>
          <a:blip r:embed="rId2"/>
          <a:stretch>
            <a:fillRect/>
          </a:stretch>
        </p:blipFill>
        <p:spPr>
          <a:xfrm>
            <a:off x="1894056" y="2355888"/>
            <a:ext cx="706624" cy="1071333"/>
          </a:xfrm>
          <a:prstGeom prst="rect">
            <a:avLst/>
          </a:prstGeom>
        </p:spPr>
      </p:pic>
      <p:pic>
        <p:nvPicPr>
          <p:cNvPr id="10" name="図 9">
            <a:extLst>
              <a:ext uri="{FF2B5EF4-FFF2-40B4-BE49-F238E27FC236}">
                <a16:creationId xmlns:a16="http://schemas.microsoft.com/office/drawing/2014/main" id="{D739E2B5-3070-4114-8796-DE5C3EB548E1}"/>
              </a:ext>
            </a:extLst>
          </p:cNvPr>
          <p:cNvPicPr>
            <a:picLocks noChangeAspect="1"/>
          </p:cNvPicPr>
          <p:nvPr/>
        </p:nvPicPr>
        <p:blipFill>
          <a:blip r:embed="rId3"/>
          <a:stretch>
            <a:fillRect/>
          </a:stretch>
        </p:blipFill>
        <p:spPr>
          <a:xfrm>
            <a:off x="2866779" y="2360528"/>
            <a:ext cx="706624" cy="1071333"/>
          </a:xfrm>
          <a:prstGeom prst="rect">
            <a:avLst/>
          </a:prstGeom>
        </p:spPr>
      </p:pic>
      <p:pic>
        <p:nvPicPr>
          <p:cNvPr id="12" name="図 11">
            <a:extLst>
              <a:ext uri="{FF2B5EF4-FFF2-40B4-BE49-F238E27FC236}">
                <a16:creationId xmlns:a16="http://schemas.microsoft.com/office/drawing/2014/main" id="{84EF2959-9425-4A11-9717-195055C16074}"/>
              </a:ext>
            </a:extLst>
          </p:cNvPr>
          <p:cNvPicPr>
            <a:picLocks noChangeAspect="1"/>
          </p:cNvPicPr>
          <p:nvPr/>
        </p:nvPicPr>
        <p:blipFill>
          <a:blip r:embed="rId4"/>
          <a:stretch>
            <a:fillRect/>
          </a:stretch>
        </p:blipFill>
        <p:spPr>
          <a:xfrm>
            <a:off x="3839502" y="2362848"/>
            <a:ext cx="706624" cy="1071333"/>
          </a:xfrm>
          <a:prstGeom prst="rect">
            <a:avLst/>
          </a:prstGeom>
        </p:spPr>
      </p:pic>
      <p:pic>
        <p:nvPicPr>
          <p:cNvPr id="14" name="図 13">
            <a:extLst>
              <a:ext uri="{FF2B5EF4-FFF2-40B4-BE49-F238E27FC236}">
                <a16:creationId xmlns:a16="http://schemas.microsoft.com/office/drawing/2014/main" id="{905C6251-60B1-486E-ADAF-E93DEF0CA406}"/>
              </a:ext>
            </a:extLst>
          </p:cNvPr>
          <p:cNvPicPr>
            <a:picLocks noChangeAspect="1"/>
          </p:cNvPicPr>
          <p:nvPr/>
        </p:nvPicPr>
        <p:blipFill>
          <a:blip r:embed="rId5"/>
          <a:stretch>
            <a:fillRect/>
          </a:stretch>
        </p:blipFill>
        <p:spPr>
          <a:xfrm>
            <a:off x="4812225" y="2365168"/>
            <a:ext cx="706624" cy="1071333"/>
          </a:xfrm>
          <a:prstGeom prst="rect">
            <a:avLst/>
          </a:prstGeom>
        </p:spPr>
      </p:pic>
      <p:pic>
        <p:nvPicPr>
          <p:cNvPr id="16" name="図 15">
            <a:extLst>
              <a:ext uri="{FF2B5EF4-FFF2-40B4-BE49-F238E27FC236}">
                <a16:creationId xmlns:a16="http://schemas.microsoft.com/office/drawing/2014/main" id="{B659B3BE-61F8-4F5C-995D-BBB504DC26B1}"/>
              </a:ext>
            </a:extLst>
          </p:cNvPr>
          <p:cNvPicPr>
            <a:picLocks noChangeAspect="1"/>
          </p:cNvPicPr>
          <p:nvPr/>
        </p:nvPicPr>
        <p:blipFill>
          <a:blip r:embed="rId6"/>
          <a:stretch>
            <a:fillRect/>
          </a:stretch>
        </p:blipFill>
        <p:spPr>
          <a:xfrm>
            <a:off x="5784948" y="2367488"/>
            <a:ext cx="706624" cy="1071333"/>
          </a:xfrm>
          <a:prstGeom prst="rect">
            <a:avLst/>
          </a:prstGeom>
        </p:spPr>
      </p:pic>
      <p:pic>
        <p:nvPicPr>
          <p:cNvPr id="18" name="図 17">
            <a:extLst>
              <a:ext uri="{FF2B5EF4-FFF2-40B4-BE49-F238E27FC236}">
                <a16:creationId xmlns:a16="http://schemas.microsoft.com/office/drawing/2014/main" id="{07C6A416-43D8-4F6E-A571-A2AED2F21684}"/>
              </a:ext>
            </a:extLst>
          </p:cNvPr>
          <p:cNvPicPr>
            <a:picLocks noChangeAspect="1"/>
          </p:cNvPicPr>
          <p:nvPr/>
        </p:nvPicPr>
        <p:blipFill>
          <a:blip r:embed="rId7"/>
          <a:stretch>
            <a:fillRect/>
          </a:stretch>
        </p:blipFill>
        <p:spPr>
          <a:xfrm>
            <a:off x="6757671" y="2358208"/>
            <a:ext cx="706624" cy="1071333"/>
          </a:xfrm>
          <a:prstGeom prst="rect">
            <a:avLst/>
          </a:prstGeom>
        </p:spPr>
      </p:pic>
      <p:pic>
        <p:nvPicPr>
          <p:cNvPr id="20" name="図 19">
            <a:extLst>
              <a:ext uri="{FF2B5EF4-FFF2-40B4-BE49-F238E27FC236}">
                <a16:creationId xmlns:a16="http://schemas.microsoft.com/office/drawing/2014/main" id="{BFD8CD0A-7898-4B7A-8D6E-9D7B553DF98C}"/>
              </a:ext>
            </a:extLst>
          </p:cNvPr>
          <p:cNvPicPr>
            <a:picLocks noChangeAspect="1"/>
          </p:cNvPicPr>
          <p:nvPr/>
        </p:nvPicPr>
        <p:blipFill>
          <a:blip r:embed="rId8"/>
          <a:stretch>
            <a:fillRect/>
          </a:stretch>
        </p:blipFill>
        <p:spPr>
          <a:xfrm>
            <a:off x="7730394" y="2369812"/>
            <a:ext cx="706624" cy="1071333"/>
          </a:xfrm>
          <a:prstGeom prst="rect">
            <a:avLst/>
          </a:prstGeom>
        </p:spPr>
      </p:pic>
      <p:pic>
        <p:nvPicPr>
          <p:cNvPr id="22" name="図 21">
            <a:extLst>
              <a:ext uri="{FF2B5EF4-FFF2-40B4-BE49-F238E27FC236}">
                <a16:creationId xmlns:a16="http://schemas.microsoft.com/office/drawing/2014/main" id="{E205543E-A228-4974-87CF-73E68CD124F5}"/>
              </a:ext>
            </a:extLst>
          </p:cNvPr>
          <p:cNvPicPr>
            <a:picLocks noChangeAspect="1"/>
          </p:cNvPicPr>
          <p:nvPr/>
        </p:nvPicPr>
        <p:blipFill>
          <a:blip r:embed="rId9"/>
          <a:stretch>
            <a:fillRect/>
          </a:stretch>
        </p:blipFill>
        <p:spPr>
          <a:xfrm>
            <a:off x="8703117" y="2353568"/>
            <a:ext cx="706624" cy="1071333"/>
          </a:xfrm>
          <a:prstGeom prst="rect">
            <a:avLst/>
          </a:prstGeom>
        </p:spPr>
      </p:pic>
      <p:pic>
        <p:nvPicPr>
          <p:cNvPr id="24" name="図 23">
            <a:extLst>
              <a:ext uri="{FF2B5EF4-FFF2-40B4-BE49-F238E27FC236}">
                <a16:creationId xmlns:a16="http://schemas.microsoft.com/office/drawing/2014/main" id="{C72643BA-0C7C-4414-B861-EA535746B19D}"/>
              </a:ext>
            </a:extLst>
          </p:cNvPr>
          <p:cNvPicPr>
            <a:picLocks noChangeAspect="1"/>
          </p:cNvPicPr>
          <p:nvPr/>
        </p:nvPicPr>
        <p:blipFill>
          <a:blip r:embed="rId10"/>
          <a:stretch>
            <a:fillRect/>
          </a:stretch>
        </p:blipFill>
        <p:spPr>
          <a:xfrm>
            <a:off x="9675837" y="2351248"/>
            <a:ext cx="706624" cy="1071333"/>
          </a:xfrm>
          <a:prstGeom prst="rect">
            <a:avLst/>
          </a:prstGeom>
        </p:spPr>
      </p:pic>
    </p:spTree>
    <p:extLst>
      <p:ext uri="{BB962C8B-B14F-4D97-AF65-F5344CB8AC3E}">
        <p14:creationId xmlns:p14="http://schemas.microsoft.com/office/powerpoint/2010/main" val="36144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4F765D-194C-4427-A971-6F50F0D4B0DC}"/>
              </a:ext>
            </a:extLst>
          </p:cNvPr>
          <p:cNvSpPr/>
          <p:nvPr/>
        </p:nvSpPr>
        <p:spPr>
          <a:xfrm>
            <a:off x="1097280" y="1611984"/>
            <a:ext cx="10346860"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F15AAA-4AAA-4565-B493-F2513C5197D9}"/>
              </a:ext>
            </a:extLst>
          </p:cNvPr>
          <p:cNvSpPr>
            <a:spLocks noGrp="1"/>
          </p:cNvSpPr>
          <p:nvPr>
            <p:ph type="title"/>
          </p:nvPr>
        </p:nvSpPr>
        <p:spPr>
          <a:xfrm>
            <a:off x="1097280" y="525087"/>
            <a:ext cx="10058400" cy="816333"/>
          </a:xfrm>
        </p:spPr>
        <p:txBody>
          <a:bodyPr/>
          <a:lstStyle/>
          <a:p>
            <a:r>
              <a:rPr kumimoji="1" lang="ja-JP" altLang="en-US" dirty="0"/>
              <a:t>強化学習について</a:t>
            </a:r>
          </a:p>
        </p:txBody>
      </p:sp>
      <p:sp>
        <p:nvSpPr>
          <p:cNvPr id="3" name="コンテンツ プレースホルダー 2">
            <a:extLst>
              <a:ext uri="{FF2B5EF4-FFF2-40B4-BE49-F238E27FC236}">
                <a16:creationId xmlns:a16="http://schemas.microsoft.com/office/drawing/2014/main" id="{3960D17E-689E-4908-81A2-99C450316147}"/>
              </a:ext>
            </a:extLst>
          </p:cNvPr>
          <p:cNvSpPr>
            <a:spLocks noGrp="1"/>
          </p:cNvSpPr>
          <p:nvPr>
            <p:ph idx="1"/>
          </p:nvPr>
        </p:nvSpPr>
        <p:spPr>
          <a:xfrm>
            <a:off x="3098076" y="2291926"/>
            <a:ext cx="6802382" cy="1348033"/>
          </a:xfrm>
        </p:spPr>
        <p:txBody>
          <a:bodyPr>
            <a:normAutofit fontScale="92500"/>
          </a:bodyPr>
          <a:lstStyle/>
          <a:p>
            <a:r>
              <a:rPr lang="ja-JP" altLang="en-US" sz="6000" dirty="0"/>
              <a:t>麻雀　　＋　強化学習</a:t>
            </a:r>
            <a:endParaRPr lang="en-US" altLang="ja-JP" sz="6000" dirty="0"/>
          </a:p>
        </p:txBody>
      </p:sp>
      <p:sp>
        <p:nvSpPr>
          <p:cNvPr id="4" name="スライド番号プレースホルダー 3">
            <a:extLst>
              <a:ext uri="{FF2B5EF4-FFF2-40B4-BE49-F238E27FC236}">
                <a16:creationId xmlns:a16="http://schemas.microsoft.com/office/drawing/2014/main" id="{C0229F00-3C06-4962-B7EA-FCEDADA10137}"/>
              </a:ext>
            </a:extLst>
          </p:cNvPr>
          <p:cNvSpPr>
            <a:spLocks noGrp="1"/>
          </p:cNvSpPr>
          <p:nvPr>
            <p:ph type="sldNum" sz="quarter" idx="12"/>
          </p:nvPr>
        </p:nvSpPr>
        <p:spPr/>
        <p:txBody>
          <a:bodyPr/>
          <a:lstStyle/>
          <a:p>
            <a:fld id="{629637A9-119A-49DA-BD12-AAC58B377D80}" type="slidenum">
              <a:rPr lang="en-US" smtClean="0"/>
              <a:t>9</a:t>
            </a:fld>
            <a:endParaRPr lang="en-US" dirty="0"/>
          </a:p>
        </p:txBody>
      </p:sp>
      <p:cxnSp>
        <p:nvCxnSpPr>
          <p:cNvPr id="7" name="直線コネクタ 6">
            <a:extLst>
              <a:ext uri="{FF2B5EF4-FFF2-40B4-BE49-F238E27FC236}">
                <a16:creationId xmlns:a16="http://schemas.microsoft.com/office/drawing/2014/main" id="{7A92FC6B-F42B-422F-A83D-6F2C79A920D0}"/>
              </a:ext>
            </a:extLst>
          </p:cNvPr>
          <p:cNvCxnSpPr/>
          <p:nvPr/>
        </p:nvCxnSpPr>
        <p:spPr>
          <a:xfrm>
            <a:off x="1097280" y="1357460"/>
            <a:ext cx="10115203" cy="0"/>
          </a:xfrm>
          <a:prstGeom prst="line">
            <a:avLst/>
          </a:prstGeom>
        </p:spPr>
        <p:style>
          <a:lnRef idx="1">
            <a:schemeClr val="dk1"/>
          </a:lnRef>
          <a:fillRef idx="0">
            <a:schemeClr val="dk1"/>
          </a:fillRef>
          <a:effectRef idx="0">
            <a:schemeClr val="dk1"/>
          </a:effectRef>
          <a:fontRef idx="minor">
            <a:schemeClr val="tx1"/>
          </a:fontRef>
        </p:style>
      </p:cxnSp>
      <p:pic>
        <p:nvPicPr>
          <p:cNvPr id="8" name="図 7" descr="おもちゃ が含まれている画像&#10;&#10;非常に高い精度で生成された説明">
            <a:extLst>
              <a:ext uri="{FF2B5EF4-FFF2-40B4-BE49-F238E27FC236}">
                <a16:creationId xmlns:a16="http://schemas.microsoft.com/office/drawing/2014/main" id="{3EA241F5-D4EA-4B07-92A7-6B248ED60BDE}"/>
              </a:ext>
            </a:extLst>
          </p:cNvPr>
          <p:cNvPicPr>
            <a:picLocks noChangeAspect="1"/>
          </p:cNvPicPr>
          <p:nvPr/>
        </p:nvPicPr>
        <p:blipFill>
          <a:blip r:embed="rId2"/>
          <a:stretch>
            <a:fillRect/>
          </a:stretch>
        </p:blipFill>
        <p:spPr>
          <a:xfrm>
            <a:off x="2582667" y="3294247"/>
            <a:ext cx="2829957" cy="2320565"/>
          </a:xfrm>
          <a:prstGeom prst="rect">
            <a:avLst/>
          </a:prstGeom>
        </p:spPr>
      </p:pic>
      <p:pic>
        <p:nvPicPr>
          <p:cNvPr id="9" name="図 8" descr="室内 が含まれている画像&#10;&#10;高い精度で生成された説明">
            <a:extLst>
              <a:ext uri="{FF2B5EF4-FFF2-40B4-BE49-F238E27FC236}">
                <a16:creationId xmlns:a16="http://schemas.microsoft.com/office/drawing/2014/main" id="{D9E5DA33-7BE0-4845-9A56-D134AEBEAB52}"/>
              </a:ext>
            </a:extLst>
          </p:cNvPr>
          <p:cNvPicPr>
            <a:picLocks noChangeAspect="1"/>
          </p:cNvPicPr>
          <p:nvPr/>
        </p:nvPicPr>
        <p:blipFill>
          <a:blip r:embed="rId3"/>
          <a:stretch>
            <a:fillRect/>
          </a:stretch>
        </p:blipFill>
        <p:spPr>
          <a:xfrm>
            <a:off x="7381167" y="3294247"/>
            <a:ext cx="1741279" cy="2311950"/>
          </a:xfrm>
          <a:prstGeom prst="rect">
            <a:avLst/>
          </a:prstGeom>
        </p:spPr>
      </p:pic>
      <p:sp>
        <p:nvSpPr>
          <p:cNvPr id="10" name="楕円 9">
            <a:extLst>
              <a:ext uri="{FF2B5EF4-FFF2-40B4-BE49-F238E27FC236}">
                <a16:creationId xmlns:a16="http://schemas.microsoft.com/office/drawing/2014/main" id="{41269EC0-AC4D-4F0C-9365-D03705D6C627}"/>
              </a:ext>
            </a:extLst>
          </p:cNvPr>
          <p:cNvSpPr/>
          <p:nvPr/>
        </p:nvSpPr>
        <p:spPr>
          <a:xfrm>
            <a:off x="6270710" y="1638941"/>
            <a:ext cx="4013735" cy="4283517"/>
          </a:xfrm>
          <a:prstGeom prst="ellipse">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679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9865</TotalTime>
  <Words>2453</Words>
  <Application>Microsoft Macintosh PowerPoint</Application>
  <PresentationFormat>ワイド画面</PresentationFormat>
  <Paragraphs>552</Paragraphs>
  <Slides>41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41</vt:i4>
      </vt:variant>
    </vt:vector>
  </HeadingPairs>
  <TitlesOfParts>
    <vt:vector size="49" baseType="lpstr">
      <vt:lpstr>ＭＳ Ｐゴシック</vt:lpstr>
      <vt:lpstr>游ゴシック</vt:lpstr>
      <vt:lpstr>Arial</vt:lpstr>
      <vt:lpstr>Calibri</vt:lpstr>
      <vt:lpstr>Calibri Light</vt:lpstr>
      <vt:lpstr>Cambria Math</vt:lpstr>
      <vt:lpstr>Wingdings</vt:lpstr>
      <vt:lpstr>レトロスペクト</vt:lpstr>
      <vt:lpstr>強化学習を適用した麻雀プレイヤにおける関数近似の妥当性の検証</vt:lpstr>
      <vt:lpstr>目次</vt:lpstr>
      <vt:lpstr>はじめに</vt:lpstr>
      <vt:lpstr>はじめに</vt:lpstr>
      <vt:lpstr>はじめに</vt:lpstr>
      <vt:lpstr>本研究の位置付け</vt:lpstr>
      <vt:lpstr>はじめに</vt:lpstr>
      <vt:lpstr>麻雀について</vt:lpstr>
      <vt:lpstr>強化学習について</vt:lpstr>
      <vt:lpstr>強化学習について</vt:lpstr>
      <vt:lpstr>用いた強化学習手法（テーブル型）</vt:lpstr>
      <vt:lpstr>用いた強化学習手法（線形近似型）</vt:lpstr>
      <vt:lpstr>用いた強化学習手法（線形近似型）</vt:lpstr>
      <vt:lpstr>実験説明</vt:lpstr>
      <vt:lpstr>実験説明</vt:lpstr>
      <vt:lpstr>実験説明</vt:lpstr>
      <vt:lpstr>実験説明</vt:lpstr>
      <vt:lpstr>結果と考察（テーブル型　線形近似型）</vt:lpstr>
      <vt:lpstr>結果と考察（テーブル型　線形近似型）</vt:lpstr>
      <vt:lpstr>結果と考察（テーブル型　線形近似型）</vt:lpstr>
      <vt:lpstr>結果と考察（テーブル型　線形近似型）</vt:lpstr>
      <vt:lpstr>結果と考察（テーブル型　線形近似型）</vt:lpstr>
      <vt:lpstr>用いた強化学習手法（XGBoost型）</vt:lpstr>
      <vt:lpstr>用いた強化学習手法（XGBoost型）</vt:lpstr>
      <vt:lpstr>結果と考察（XGBoost型）</vt:lpstr>
      <vt:lpstr>結果と考察</vt:lpstr>
      <vt:lpstr>結果と考察（線形近似型）</vt:lpstr>
      <vt:lpstr>結果と考察（XGBoost型）</vt:lpstr>
      <vt:lpstr>結果と考察</vt:lpstr>
      <vt:lpstr>結果と考察</vt:lpstr>
      <vt:lpstr>結果と考察</vt:lpstr>
      <vt:lpstr>結果と考察（線形近似型）</vt:lpstr>
      <vt:lpstr>結果と考察（XGBoost型）</vt:lpstr>
      <vt:lpstr>結果と考察</vt:lpstr>
      <vt:lpstr>結果と考察</vt:lpstr>
      <vt:lpstr>結果と考察</vt:lpstr>
      <vt:lpstr>結果と考察</vt:lpstr>
      <vt:lpstr>結果と考察</vt:lpstr>
      <vt:lpstr>結果と考察</vt:lpstr>
      <vt:lpstr>結果と考察</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清水 大志</dc:creator>
  <cp:lastModifiedBy>清水 大志 TAISHI SHIMIZU</cp:lastModifiedBy>
  <cp:revision>259</cp:revision>
  <cp:lastPrinted>2019-03-08T05:42:31Z</cp:lastPrinted>
  <dcterms:created xsi:type="dcterms:W3CDTF">2019-01-31T03:08:47Z</dcterms:created>
  <dcterms:modified xsi:type="dcterms:W3CDTF">2019-03-11T00:05:30Z</dcterms:modified>
</cp:coreProperties>
</file>