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7"/>
  </p:normalViewPr>
  <p:slideViewPr>
    <p:cSldViewPr snapToGrid="0" snapToObjects="1">
      <p:cViewPr varScale="1">
        <p:scale>
          <a:sx n="154" d="100"/>
          <a:sy n="154" d="100"/>
        </p:scale>
        <p:origin x="16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99C7-0C23-024C-8303-9A5B1E7156EF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813F-421A-3544-B469-7BE712858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56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0A395-B404-194B-8C9C-BBE3FC2B35BF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DE4B5-7148-B147-9BCC-EC8323C71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29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探偵：田村裕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DE4B5-7148-B147-9BCC-EC8323C713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60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BDACF32-8397-FD40-B548-FA8C90EA4D33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9B2FC27-1EF6-5242-8DB1-B87F7F4A23F7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1A5DFEA-9482-9A40-A7C0-32A8697ED681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3A0E8F7-3F92-5446-BD1A-52AF6FBA8272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96C3E5-96CA-8D42-87D9-4184B1FCD491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BA17940-8FC9-B744-B241-2996DD7FB6E4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34F7706-D37C-9C4D-BAF5-641C4B66D49C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DAA675E-B1F8-B14D-83C4-D2FB454CD7FC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599FD80-530A-D944-A2A1-8C07CBE16F47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8EF656E-F08B-BD44-BFCA-48ABB11B7326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/>
              <a:t>プレースホルダーまでドラッグするかアイコンをクリックして図を追加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8640564-FDD5-2D4D-BDBC-427FC477021D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正方形/長方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2D63F7B3-2B7A-564E-97D6-FA09A7607A4D}" type="datetime1">
              <a:rPr lang="ja-JP" altLang="en-US" smtClean="0"/>
              <a:t>2023/7/6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937C-4296-4F09-BFBF-208432D16C49}" type="slidenum">
              <a:rPr kumimoji="0" lang="en-US" smtClean="0"/>
              <a:pPr eaLnBrk="1" latinLnBrk="0" hangingPunct="1"/>
              <a:t>‹#›</a:t>
            </a:fld>
            <a:endParaRPr kumimoji="0" lang="zh-CN" alt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505105" y="6413698"/>
            <a:ext cx="430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/14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1">
          <a:solidFill>
            <a:schemeClr val="tx2"/>
          </a:solidFill>
        </a:defRPr>
      </a:lvl2pPr>
      <a:lvl3pPr eaLnBrk="1" latinLnBrk="0" hangingPunct="1">
        <a:defRPr kumimoji="1">
          <a:solidFill>
            <a:schemeClr val="tx2"/>
          </a:solidFill>
        </a:defRPr>
      </a:lvl3pPr>
      <a:lvl4pPr eaLnBrk="1" latinLnBrk="0" hangingPunct="1">
        <a:defRPr kumimoji="1">
          <a:solidFill>
            <a:schemeClr val="tx2"/>
          </a:solidFill>
        </a:defRPr>
      </a:lvl4pPr>
      <a:lvl5pPr eaLnBrk="1" latinLnBrk="0" hangingPunct="1">
        <a:defRPr kumimoji="1">
          <a:solidFill>
            <a:schemeClr val="tx2"/>
          </a:solidFill>
        </a:defRPr>
      </a:lvl5pPr>
      <a:lvl6pPr eaLnBrk="1" latinLnBrk="0" hangingPunct="1">
        <a:defRPr kumimoji="1">
          <a:solidFill>
            <a:schemeClr val="tx2"/>
          </a:solidFill>
        </a:defRPr>
      </a:lvl6pPr>
      <a:lvl7pPr eaLnBrk="1" latinLnBrk="0" hangingPunct="1">
        <a:defRPr kumimoji="1">
          <a:solidFill>
            <a:schemeClr val="tx2"/>
          </a:solidFill>
        </a:defRPr>
      </a:lvl7pPr>
      <a:lvl8pPr eaLnBrk="1" latinLnBrk="0" hangingPunct="1">
        <a:defRPr kumimoji="1">
          <a:solidFill>
            <a:schemeClr val="tx2"/>
          </a:solidFill>
        </a:defRPr>
      </a:lvl8pPr>
      <a:lvl9pPr eaLnBrk="1" latinLnBrk="0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098" y="980902"/>
            <a:ext cx="6687714" cy="164592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雨中走行濡量</a:t>
            </a:r>
            <a:r>
              <a:rPr kumimoji="1" lang="ja-JP" altLang="en-US">
                <a:solidFill>
                  <a:srgbClr val="000000"/>
                </a:solidFill>
              </a:rPr>
              <a:t>の公式</a:t>
            </a:r>
            <a:br>
              <a:rPr kumimoji="1" lang="en-US" altLang="ja-JP" dirty="0">
                <a:solidFill>
                  <a:srgbClr val="000000"/>
                </a:solidFill>
              </a:rPr>
            </a:br>
            <a:r>
              <a:rPr kumimoji="1" lang="en-US" altLang="ja-JP" dirty="0">
                <a:solidFill>
                  <a:srgbClr val="000000"/>
                </a:solidFill>
              </a:rPr>
              <a:t>〜</a:t>
            </a:r>
            <a:r>
              <a:rPr kumimoji="1" lang="ja-JP" altLang="en-US">
                <a:solidFill>
                  <a:srgbClr val="000000"/>
                </a:solidFill>
              </a:rPr>
              <a:t>雨に走れば公式</a:t>
            </a:r>
            <a:r>
              <a:rPr kumimoji="1" lang="en-US" altLang="ja-JP" dirty="0">
                <a:solidFill>
                  <a:srgbClr val="000000"/>
                </a:solidFill>
              </a:rPr>
              <a:t>〜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2581" y="3628229"/>
            <a:ext cx="3241252" cy="1426807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伊藤大雄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電気通信大学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1912"/>
          </a:xfrm>
        </p:spPr>
        <p:txBody>
          <a:bodyPr/>
          <a:lstStyle/>
          <a:p>
            <a:r>
              <a:rPr kumimoji="1" lang="ja-JP" altLang="en-US" dirty="0"/>
              <a:t>実際の数値を入れると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298" y="2791840"/>
            <a:ext cx="7071690" cy="657562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この式に</a:t>
            </a:r>
            <a:r>
              <a:rPr kumimoji="1" lang="en-US" altLang="ja-JP" sz="2400" dirty="0"/>
              <a:t> </a:t>
            </a:r>
            <a:r>
              <a:rPr kumimoji="1" lang="en-US" altLang="ja-JP" sz="2400" i="1" dirty="0"/>
              <a:t>a,</a:t>
            </a:r>
            <a:r>
              <a:rPr kumimoji="1" lang="ja-JP" altLang="en-US" sz="2400" i="1" dirty="0"/>
              <a:t> </a:t>
            </a:r>
            <a:r>
              <a:rPr kumimoji="1" lang="en-US" altLang="ja-JP" sz="2400" i="1" dirty="0"/>
              <a:t>b,</a:t>
            </a:r>
            <a:r>
              <a:rPr kumimoji="1" lang="ja-JP" altLang="en-US" sz="2400" i="1" dirty="0"/>
              <a:t> </a:t>
            </a:r>
            <a:r>
              <a:rPr kumimoji="1" lang="en-US" altLang="ja-JP" sz="2400" i="1" dirty="0"/>
              <a:t>v,</a:t>
            </a:r>
            <a:r>
              <a:rPr kumimoji="1" lang="ja-JP" altLang="en-US" sz="2400" i="1" dirty="0"/>
              <a:t> </a:t>
            </a:r>
            <a:r>
              <a:rPr kumimoji="1" lang="en-US" altLang="ja-JP" sz="2400" i="1" dirty="0"/>
              <a:t>w</a:t>
            </a:r>
            <a:r>
              <a:rPr kumimoji="1" lang="en-US" altLang="ja-JP" sz="2400" baseline="-25000" dirty="0"/>
              <a:t>0</a:t>
            </a:r>
            <a:r>
              <a:rPr kumimoji="1" lang="ja-JP" altLang="en-US" sz="2400" dirty="0"/>
              <a:t> の実際の値を入れてみる。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2348" y="3449402"/>
            <a:ext cx="4755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a</a:t>
            </a:r>
            <a:r>
              <a:rPr kumimoji="1" lang="en-US" altLang="ja-JP" sz="2000" dirty="0"/>
              <a:t> </a:t>
            </a:r>
            <a:r>
              <a:rPr kumimoji="1" lang="ja-JP" altLang="en-US" sz="2000" dirty="0"/>
              <a:t>（身長）</a:t>
            </a:r>
            <a:r>
              <a:rPr kumimoji="1" lang="en-US" altLang="ja-JP" sz="2000" dirty="0"/>
              <a:t>: 150〜180cm -&gt; 165cm = 1.65m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2348" y="3881452"/>
            <a:ext cx="4664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b</a:t>
            </a:r>
            <a:r>
              <a:rPr kumimoji="1" lang="en-US" altLang="ja-JP" sz="2000" dirty="0"/>
              <a:t> </a:t>
            </a:r>
            <a:r>
              <a:rPr kumimoji="1" lang="ja-JP" altLang="en-US" sz="2000" dirty="0"/>
              <a:t>（体厚）</a:t>
            </a:r>
            <a:r>
              <a:rPr kumimoji="1" lang="en-US" altLang="ja-JP" sz="2000" dirty="0"/>
              <a:t>: 25〜30cm -&gt; 27.5cm = 0.275m</a:t>
            </a:r>
            <a:endParaRPr kumimoji="1" lang="ja-JP" altLang="en-US" sz="2000" dirty="0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100105"/>
              </p:ext>
            </p:extLst>
          </p:nvPr>
        </p:nvGraphicFramePr>
        <p:xfrm>
          <a:off x="2016564" y="1773716"/>
          <a:ext cx="2836863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346200" imgH="469900" progId="Equation.3">
                  <p:embed/>
                </p:oleObj>
              </mc:Choice>
              <mc:Fallback>
                <p:oleObj name="数式" r:id="rId2" imgW="1346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564" y="1773716"/>
                        <a:ext cx="2836863" cy="995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72348" y="4290283"/>
            <a:ext cx="4006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w</a:t>
            </a:r>
            <a:r>
              <a:rPr kumimoji="1" lang="en-US" altLang="ja-JP" sz="2000" baseline="-25000" dirty="0"/>
              <a:t>0</a:t>
            </a:r>
            <a:r>
              <a:rPr kumimoji="1" lang="en-US" altLang="ja-JP" sz="2000" dirty="0"/>
              <a:t> </a:t>
            </a:r>
            <a:r>
              <a:rPr kumimoji="1" lang="ja-JP" altLang="en-US" sz="2000" dirty="0"/>
              <a:t>（歩行速度）</a:t>
            </a:r>
            <a:r>
              <a:rPr kumimoji="1" lang="en-US" altLang="ja-JP" sz="2000" dirty="0"/>
              <a:t>: 4km/h -&gt; 1.11m/s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2348" y="4690393"/>
            <a:ext cx="4198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v</a:t>
            </a:r>
            <a:r>
              <a:rPr kumimoji="1" lang="en-US" altLang="ja-JP" sz="2000" dirty="0"/>
              <a:t> </a:t>
            </a:r>
            <a:r>
              <a:rPr kumimoji="1" lang="ja-JP" altLang="en-US" sz="2000" dirty="0"/>
              <a:t>（雨の落下速度）</a:t>
            </a:r>
            <a:r>
              <a:rPr kumimoji="1" lang="en-US" altLang="ja-JP" sz="2000" dirty="0"/>
              <a:t>: 6〜8m/s -&gt; 7m/s</a:t>
            </a:r>
            <a:endParaRPr kumimoji="1" lang="ja-JP" altLang="en-US" sz="2000" dirty="0"/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278506"/>
              </p:ext>
            </p:extLst>
          </p:nvPr>
        </p:nvGraphicFramePr>
        <p:xfrm>
          <a:off x="663575" y="5165725"/>
          <a:ext cx="7431088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124200" imgH="469900" progId="Equation.3">
                  <p:embed/>
                </p:oleObj>
              </mc:Choice>
              <mc:Fallback>
                <p:oleObj name="数式" r:id="rId4" imgW="3124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3575" y="5165725"/>
                        <a:ext cx="7431088" cy="1120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14753" y="1336550"/>
            <a:ext cx="4427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w</a:t>
            </a:r>
            <a:r>
              <a:rPr kumimoji="1" lang="en-US" altLang="ja-JP" sz="2000" baseline="-25000" dirty="0"/>
              <a:t>0</a:t>
            </a:r>
            <a:r>
              <a:rPr kumimoji="1" lang="en-US" altLang="ja-JP" sz="2000" dirty="0"/>
              <a:t>: </a:t>
            </a:r>
            <a:r>
              <a:rPr kumimoji="1" lang="ja-JP" altLang="en-US" sz="2000" dirty="0"/>
              <a:t>通常の歩行速度とし、</a:t>
            </a:r>
            <a:r>
              <a:rPr kumimoji="1" lang="en-US" altLang="ja-JP" sz="2000" i="1" dirty="0"/>
              <a:t>w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=</a:t>
            </a:r>
            <a:r>
              <a:rPr kumimoji="1" lang="ja-JP" altLang="en-US" sz="2000" dirty="0"/>
              <a:t> </a:t>
            </a:r>
            <a:r>
              <a:rPr kumimoji="1" lang="en-US" altLang="ja-JP" sz="2000" i="1" dirty="0"/>
              <a:t>xw</a:t>
            </a:r>
            <a:r>
              <a:rPr kumimoji="1" lang="en-US" altLang="ja-JP" sz="2000" baseline="-25000" dirty="0"/>
              <a:t>0</a:t>
            </a:r>
            <a:r>
              <a:rPr kumimoji="1" lang="ja-JP" altLang="en-US" sz="2000" dirty="0"/>
              <a:t>とする</a:t>
            </a:r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9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180188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4484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まだ問題点はあるか？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9722"/>
            <a:ext cx="8229600" cy="1094421"/>
          </a:xfrm>
        </p:spPr>
        <p:txBody>
          <a:bodyPr>
            <a:noAutofit/>
          </a:bodyPr>
          <a:lstStyle/>
          <a:p>
            <a:r>
              <a:rPr kumimoji="1" lang="ja-JP" altLang="en-US" sz="2800" b="1" dirty="0"/>
              <a:t>疑問１： </a:t>
            </a:r>
            <a:r>
              <a:rPr kumimoji="1" lang="ja-JP" altLang="en-US" sz="2800" dirty="0"/>
              <a:t>長方形近似で良いのか？</a:t>
            </a:r>
            <a:endParaRPr kumimoji="1" lang="en-US" altLang="ja-JP" sz="2800" dirty="0"/>
          </a:p>
          <a:p>
            <a:r>
              <a:rPr lang="ja-JP" altLang="en-US" sz="2800" b="1" dirty="0"/>
              <a:t>回答：</a:t>
            </a:r>
            <a:r>
              <a:rPr lang="en-US" altLang="ja-JP" sz="2800" b="1" dirty="0"/>
              <a:t> </a:t>
            </a:r>
            <a:r>
              <a:rPr lang="ja-JP" altLang="en-US" sz="2800" dirty="0"/>
              <a:t>体の形はあまり影響しない。</a:t>
            </a:r>
            <a:endParaRPr kumimoji="1" lang="ja-JP" altLang="en-US" sz="2800" dirty="0"/>
          </a:p>
        </p:txBody>
      </p:sp>
      <p:grpSp>
        <p:nvGrpSpPr>
          <p:cNvPr id="17" name="図形グループ 16"/>
          <p:cNvGrpSpPr/>
          <p:nvPr/>
        </p:nvGrpSpPr>
        <p:grpSpPr>
          <a:xfrm>
            <a:off x="3489939" y="5738799"/>
            <a:ext cx="1697901" cy="946321"/>
            <a:chOff x="3489939" y="5738799"/>
            <a:chExt cx="1697901" cy="946321"/>
          </a:xfrm>
        </p:grpSpPr>
        <p:sp>
          <p:nvSpPr>
            <p:cNvPr id="51" name="テキスト ボックス 50"/>
            <p:cNvSpPr txBox="1"/>
            <p:nvPr/>
          </p:nvSpPr>
          <p:spPr>
            <a:xfrm>
              <a:off x="3489939" y="6100344"/>
              <a:ext cx="169790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問題なし</a:t>
              </a:r>
            </a:p>
          </p:txBody>
        </p:sp>
        <p:sp>
          <p:nvSpPr>
            <p:cNvPr id="52" name="下矢印 51"/>
            <p:cNvSpPr/>
            <p:nvPr/>
          </p:nvSpPr>
          <p:spPr>
            <a:xfrm>
              <a:off x="3937971" y="5738799"/>
              <a:ext cx="766826" cy="36154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1237651" y="2510337"/>
            <a:ext cx="6207137" cy="3214609"/>
            <a:chOff x="1237651" y="2510337"/>
            <a:chExt cx="6207137" cy="3214609"/>
          </a:xfrm>
        </p:grpSpPr>
        <p:grpSp>
          <p:nvGrpSpPr>
            <p:cNvPr id="4" name="図形グループ 3"/>
            <p:cNvGrpSpPr/>
            <p:nvPr/>
          </p:nvGrpSpPr>
          <p:grpSpPr>
            <a:xfrm>
              <a:off x="1237651" y="2624987"/>
              <a:ext cx="2187772" cy="3099959"/>
              <a:chOff x="5186449" y="2397024"/>
              <a:chExt cx="2741775" cy="3884952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5233097" y="5229573"/>
                <a:ext cx="354159" cy="7969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" name="直線コネクタ 5"/>
              <p:cNvCxnSpPr/>
              <p:nvPr/>
            </p:nvCxnSpPr>
            <p:spPr>
              <a:xfrm>
                <a:off x="5186449" y="6026555"/>
                <a:ext cx="268189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/>
              <p:cNvCxnSpPr/>
              <p:nvPr/>
            </p:nvCxnSpPr>
            <p:spPr>
              <a:xfrm flipV="1">
                <a:off x="5583365" y="6026555"/>
                <a:ext cx="3891" cy="255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矢印コネクタ 7"/>
              <p:cNvCxnSpPr/>
              <p:nvPr/>
            </p:nvCxnSpPr>
            <p:spPr>
              <a:xfrm flipV="1">
                <a:off x="7574065" y="6026555"/>
                <a:ext cx="0" cy="255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7574065" y="3294606"/>
                <a:ext cx="0" cy="273314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平行四辺形 9"/>
              <p:cNvSpPr/>
              <p:nvPr/>
            </p:nvSpPr>
            <p:spPr>
              <a:xfrm rot="16200000" flipH="1">
                <a:off x="4986790" y="3439280"/>
                <a:ext cx="3187741" cy="1986809"/>
              </a:xfrm>
              <a:prstGeom prst="parallelogram">
                <a:avLst>
                  <a:gd name="adj" fmla="val 121011"/>
                </a:avLst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7574065" y="2397024"/>
                <a:ext cx="354159" cy="79698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" name="直線コネクタ 11"/>
              <p:cNvCxnSpPr/>
              <p:nvPr/>
            </p:nvCxnSpPr>
            <p:spPr>
              <a:xfrm flipH="1">
                <a:off x="5587256" y="3194006"/>
                <a:ext cx="2340968" cy="283254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 flipH="1">
                <a:off x="5233097" y="2397024"/>
                <a:ext cx="2340968" cy="283254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平行四辺形 13"/>
              <p:cNvSpPr/>
              <p:nvPr/>
            </p:nvSpPr>
            <p:spPr>
              <a:xfrm rot="16200000" flipH="1">
                <a:off x="5164386" y="2819894"/>
                <a:ext cx="2832549" cy="1986809"/>
              </a:xfrm>
              <a:prstGeom prst="parallelogram">
                <a:avLst>
                  <a:gd name="adj" fmla="val 121011"/>
                </a:avLst>
              </a:prstGeom>
              <a:solidFill>
                <a:schemeClr val="tx2">
                  <a:lumMod val="50000"/>
                  <a:lumOff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" name="直線コネクタ 14"/>
              <p:cNvCxnSpPr/>
              <p:nvPr/>
            </p:nvCxnSpPr>
            <p:spPr>
              <a:xfrm flipH="1">
                <a:off x="5587256" y="2397024"/>
                <a:ext cx="2340968" cy="283254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直線コネクタ 33"/>
            <p:cNvCxnSpPr/>
            <p:nvPr/>
          </p:nvCxnSpPr>
          <p:spPr>
            <a:xfrm>
              <a:off x="5219791" y="5516872"/>
              <a:ext cx="213999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flipV="1">
              <a:off x="5536506" y="5516872"/>
              <a:ext cx="3105" cy="2038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flipV="1">
              <a:off x="7124965" y="5516872"/>
              <a:ext cx="0" cy="2038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7124965" y="3336941"/>
              <a:ext cx="0" cy="218088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平行四辺形 37"/>
            <p:cNvSpPr/>
            <p:nvPr/>
          </p:nvSpPr>
          <p:spPr>
            <a:xfrm rot="16200000" flipH="1">
              <a:off x="5060475" y="3452382"/>
              <a:ext cx="2543627" cy="1585354"/>
            </a:xfrm>
            <a:prstGeom prst="parallelogram">
              <a:avLst>
                <a:gd name="adj" fmla="val 121011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直線コネクタ 39"/>
            <p:cNvCxnSpPr/>
            <p:nvPr/>
          </p:nvCxnSpPr>
          <p:spPr>
            <a:xfrm flipH="1">
              <a:off x="5539612" y="3202075"/>
              <a:ext cx="1905176" cy="231479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5164958" y="2620724"/>
              <a:ext cx="1960009" cy="234540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平行四辺形 41"/>
            <p:cNvSpPr/>
            <p:nvPr/>
          </p:nvSpPr>
          <p:spPr>
            <a:xfrm rot="16200000" flipH="1">
              <a:off x="5202186" y="2958149"/>
              <a:ext cx="2260205" cy="1585354"/>
            </a:xfrm>
            <a:prstGeom prst="parallelogram">
              <a:avLst>
                <a:gd name="adj" fmla="val 121011"/>
              </a:avLst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3" name="直線コネクタ 42"/>
            <p:cNvCxnSpPr/>
            <p:nvPr/>
          </p:nvCxnSpPr>
          <p:spPr>
            <a:xfrm flipH="1">
              <a:off x="5539611" y="2620724"/>
              <a:ext cx="1867952" cy="2260205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爆発 1 48"/>
            <p:cNvSpPr/>
            <p:nvPr/>
          </p:nvSpPr>
          <p:spPr>
            <a:xfrm>
              <a:off x="5256872" y="4815924"/>
              <a:ext cx="194069" cy="778407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爆発 1 52"/>
            <p:cNvSpPr/>
            <p:nvPr/>
          </p:nvSpPr>
          <p:spPr>
            <a:xfrm>
              <a:off x="7165712" y="2510337"/>
              <a:ext cx="194069" cy="778407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スライド番号プレースホルダー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10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100593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5269"/>
          </a:xfrm>
        </p:spPr>
        <p:txBody>
          <a:bodyPr/>
          <a:lstStyle/>
          <a:p>
            <a:r>
              <a:rPr kumimoji="1" lang="ja-JP" altLang="en-US" dirty="0"/>
              <a:t>まだ問題点はあるか？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29779"/>
            <a:ext cx="8229600" cy="1250083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疑問</a:t>
            </a:r>
            <a:r>
              <a:rPr lang="ja-JP" altLang="en-US" sz="2800" b="1" dirty="0"/>
              <a:t>２</a:t>
            </a:r>
            <a:r>
              <a:rPr kumimoji="1" lang="ja-JP" altLang="en-US" sz="2800" b="1" dirty="0"/>
              <a:t>： </a:t>
            </a:r>
            <a:r>
              <a:rPr kumimoji="1" lang="ja-JP" altLang="en-US" sz="2800" dirty="0"/>
              <a:t>走ると体は前のめりになるのでは？</a:t>
            </a:r>
            <a:endParaRPr kumimoji="1" lang="en-US" altLang="ja-JP" sz="2800" dirty="0"/>
          </a:p>
          <a:p>
            <a:r>
              <a:rPr lang="ja-JP" altLang="en-US" sz="2800" b="1" dirty="0"/>
              <a:t>回答：</a:t>
            </a:r>
            <a:r>
              <a:rPr lang="en-US" altLang="ja-JP" sz="2800" b="1" dirty="0"/>
              <a:t> </a:t>
            </a:r>
            <a:r>
              <a:rPr lang="ja-JP" altLang="en-US" sz="2800" dirty="0"/>
              <a:t>実はほぼ直立している。</a:t>
            </a:r>
            <a:endParaRPr kumimoji="1" lang="ja-JP" altLang="en-US" sz="2800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3749758" y="5751474"/>
            <a:ext cx="1697901" cy="932581"/>
            <a:chOff x="3749758" y="5751474"/>
            <a:chExt cx="1697901" cy="932581"/>
          </a:xfrm>
        </p:grpSpPr>
        <p:sp>
          <p:nvSpPr>
            <p:cNvPr id="51" name="テキスト ボックス 50"/>
            <p:cNvSpPr txBox="1"/>
            <p:nvPr/>
          </p:nvSpPr>
          <p:spPr>
            <a:xfrm>
              <a:off x="3749758" y="6099279"/>
              <a:ext cx="169790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問題なし</a:t>
              </a:r>
            </a:p>
          </p:txBody>
        </p:sp>
        <p:sp>
          <p:nvSpPr>
            <p:cNvPr id="52" name="下矢印 51"/>
            <p:cNvSpPr/>
            <p:nvPr/>
          </p:nvSpPr>
          <p:spPr>
            <a:xfrm>
              <a:off x="4189803" y="5751474"/>
              <a:ext cx="766826" cy="361545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11</a:t>
            </a:fld>
            <a:endParaRPr kumimoji="0" lang="zh-CN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700946" y="2823716"/>
            <a:ext cx="5975988" cy="24381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リオ五輪の男子</a:t>
            </a:r>
            <a:r>
              <a:rPr kumimoji="1" lang="en-US" altLang="ja-JP" dirty="0"/>
              <a:t>100m</a:t>
            </a:r>
            <a:r>
              <a:rPr kumimoji="1" lang="ja-JP" altLang="en-US" dirty="0"/>
              <a:t>走決勝の画像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権利の関係で画像削除</a:t>
            </a:r>
          </a:p>
        </p:txBody>
      </p:sp>
    </p:spTree>
    <p:extLst>
      <p:ext uri="{BB962C8B-B14F-4D97-AF65-F5344CB8AC3E}">
        <p14:creationId xmlns:p14="http://schemas.microsoft.com/office/powerpoint/2010/main" val="325878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27356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雨</a:t>
            </a:r>
            <a:r>
              <a:rPr kumimoji="1" lang="ja-JP" altLang="en-US"/>
              <a:t>に走れば公式</a:t>
            </a:r>
            <a:br>
              <a:rPr kumimoji="1" lang="en-US" altLang="ja-JP" dirty="0"/>
            </a:br>
            <a:r>
              <a:rPr kumimoji="1" lang="en-US" altLang="ja-JP" sz="4000" dirty="0"/>
              <a:t>(</a:t>
            </a:r>
            <a:r>
              <a:rPr kumimoji="1" lang="en-US" altLang="ja-JP" sz="4000" dirty="0" err="1"/>
              <a:t>Runnin</a:t>
            </a:r>
            <a:r>
              <a:rPr kumimoji="1" lang="en-US" altLang="ja-JP" sz="4000" dirty="0"/>
              <a:t>’ in the Rain Formula)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891223"/>
            <a:ext cx="8229600" cy="1381334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（霧雨でない）雨の中、普通の体型の人間が、普通の速さで歩くときの濡れる量を１とすると、その</a:t>
            </a:r>
            <a:r>
              <a:rPr kumimoji="1" lang="en-US" altLang="ja-JP" sz="2400"/>
              <a:t> </a:t>
            </a:r>
            <a:r>
              <a:rPr kumimoji="1" lang="en-US" altLang="ja-JP" sz="2400" i="1"/>
              <a:t>x </a:t>
            </a:r>
            <a:r>
              <a:rPr kumimoji="1" lang="ja-JP" altLang="en-US" sz="2400"/>
              <a:t>倍</a:t>
            </a:r>
            <a:r>
              <a:rPr kumimoji="1" lang="ja-JP" altLang="en-US" sz="2400" dirty="0"/>
              <a:t>の速さで歩く・走る場合の濡れる量は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3791"/>
              </p:ext>
            </p:extLst>
          </p:nvPr>
        </p:nvGraphicFramePr>
        <p:xfrm>
          <a:off x="2674938" y="2908300"/>
          <a:ext cx="389255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397000" imgH="469900" progId="Equation.3">
                  <p:embed/>
                </p:oleObj>
              </mc:Choice>
              <mc:Fallback>
                <p:oleObj name="数式" r:id="rId2" imgW="13970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74938" y="2908300"/>
                        <a:ext cx="3892550" cy="131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457200" y="1891221"/>
            <a:ext cx="8433025" cy="2428925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12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1923424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46826"/>
            <a:ext cx="8229600" cy="995448"/>
          </a:xfrm>
        </p:spPr>
        <p:txBody>
          <a:bodyPr/>
          <a:lstStyle/>
          <a:p>
            <a:r>
              <a:rPr kumimoji="1" lang="ja-JP" altLang="en-US" dirty="0"/>
              <a:t>既存研究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4496" y="1231235"/>
            <a:ext cx="8229600" cy="4933780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ウェブページ</a:t>
            </a:r>
            <a:r>
              <a:rPr kumimoji="1" lang="en-US" altLang="ja-JP" sz="2000" dirty="0"/>
              <a:t>: </a:t>
            </a:r>
            <a:r>
              <a:rPr kumimoji="1" lang="ja-JP" altLang="en-US" sz="2000" dirty="0"/>
              <a:t>「</a:t>
            </a:r>
            <a:r>
              <a:rPr lang="ja-JP" altLang="en-US" sz="2000" dirty="0"/>
              <a:t>雨のときは「歩く」「走る」のどちらが、ぬれにくいの？　同じかと思いきやまったく違う結果に」（こーじ／</a:t>
            </a:r>
            <a:r>
              <a:rPr lang="en-US" altLang="ja-JP" sz="2000" dirty="0"/>
              <a:t>YouTube</a:t>
            </a:r>
            <a:r>
              <a:rPr lang="ja-JP" altLang="en-US" sz="2000" dirty="0"/>
              <a:t>チャンネル）</a:t>
            </a:r>
            <a:endParaRPr lang="en-US" altLang="ja-JP" sz="2000" dirty="0"/>
          </a:p>
          <a:p>
            <a:r>
              <a:rPr lang="en-US" altLang="ja-JP" sz="2000" dirty="0"/>
              <a:t>https://nlab.itmedia.co.jp/nl/articles/1801/24/news105.html</a:t>
            </a:r>
          </a:p>
          <a:p>
            <a:r>
              <a:rPr kumimoji="1" lang="ja-JP" altLang="en-US" sz="2000" dirty="0"/>
              <a:t>でシミュレーション：歩行</a:t>
            </a:r>
            <a:r>
              <a:rPr kumimoji="1" lang="en-US" altLang="ja-JP" sz="2000" dirty="0"/>
              <a:t>(4km/h)</a:t>
            </a:r>
            <a:r>
              <a:rPr kumimoji="1" lang="ja-JP" altLang="en-US" sz="2000" dirty="0"/>
              <a:t>と走行</a:t>
            </a:r>
            <a:r>
              <a:rPr kumimoji="1" lang="en-US" altLang="ja-JP" sz="2000" dirty="0"/>
              <a:t>(16km/h)</a:t>
            </a:r>
            <a:r>
              <a:rPr kumimoji="1" lang="ja-JP" altLang="en-US" sz="2000" dirty="0"/>
              <a:t>を比較（つまり</a:t>
            </a:r>
            <a:r>
              <a:rPr kumimoji="1" lang="en-US" altLang="ja-JP" sz="2000" i="1" dirty="0"/>
              <a:t>x</a:t>
            </a:r>
            <a:r>
              <a:rPr kumimoji="1" lang="en-US" altLang="ja-JP" sz="2000" dirty="0"/>
              <a:t>=4</a:t>
            </a:r>
            <a:r>
              <a:rPr kumimoji="1" lang="ja-JP" altLang="en-US" sz="2000" dirty="0"/>
              <a:t>）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結果：</a:t>
            </a:r>
            <a:endParaRPr lang="en-US" altLang="ja-JP" sz="2000" dirty="0"/>
          </a:p>
          <a:p>
            <a:r>
              <a:rPr kumimoji="1" lang="ja-JP" altLang="en-US" sz="2000" dirty="0"/>
              <a:t>歩行</a:t>
            </a:r>
            <a:r>
              <a:rPr lang="en-US" altLang="ja-JP" sz="2000" dirty="0"/>
              <a:t>: 246+328=574(</a:t>
            </a:r>
            <a:r>
              <a:rPr lang="ja-JP" altLang="en-US" sz="2000" dirty="0"/>
              <a:t>粒</a:t>
            </a:r>
            <a:r>
              <a:rPr lang="en-US" altLang="ja-JP" sz="2000" dirty="0"/>
              <a:t>)</a:t>
            </a:r>
          </a:p>
          <a:p>
            <a:r>
              <a:rPr kumimoji="1" lang="ja-JP" altLang="en-US" sz="2000" dirty="0"/>
              <a:t>走行</a:t>
            </a:r>
            <a:r>
              <a:rPr kumimoji="1" lang="en-US" altLang="ja-JP" sz="2000" dirty="0"/>
              <a:t>(x=4): 252+99=341</a:t>
            </a:r>
            <a:r>
              <a:rPr lang="en-US" altLang="ja-JP" sz="2000" dirty="0"/>
              <a:t>(</a:t>
            </a:r>
            <a:r>
              <a:rPr lang="ja-JP" altLang="en-US" sz="2000" dirty="0"/>
              <a:t>粒</a:t>
            </a:r>
            <a:r>
              <a:rPr lang="en-US" altLang="ja-JP" sz="2000" dirty="0"/>
              <a:t>)</a:t>
            </a:r>
            <a:endParaRPr kumimoji="1" lang="en-US" altLang="ja-JP" sz="2000" dirty="0"/>
          </a:p>
          <a:p>
            <a:r>
              <a:rPr lang="en-US" altLang="ja-JP" sz="2000" dirty="0"/>
              <a:t>341/574=</a:t>
            </a:r>
            <a:r>
              <a:rPr lang="en-US" altLang="ja-JP" sz="2400" dirty="0">
                <a:solidFill>
                  <a:srgbClr val="FF0000"/>
                </a:solidFill>
              </a:rPr>
              <a:t>0.594</a:t>
            </a:r>
          </a:p>
          <a:p>
            <a:r>
              <a:rPr lang="ja-JP" altLang="en-US" sz="2000" dirty="0"/>
              <a:t>一方公式によると</a:t>
            </a:r>
            <a:endParaRPr lang="en-US" altLang="ja-JP" sz="2000" dirty="0"/>
          </a:p>
          <a:p>
            <a:r>
              <a:rPr lang="en-US" altLang="ja-JP" sz="2000" dirty="0"/>
              <a:t>0.5(1+1/4)=</a:t>
            </a:r>
            <a:r>
              <a:rPr lang="en-US" altLang="ja-JP" sz="2400" dirty="0">
                <a:solidFill>
                  <a:srgbClr val="FF0000"/>
                </a:solidFill>
              </a:rPr>
              <a:t>0.625</a:t>
            </a:r>
          </a:p>
          <a:p>
            <a:r>
              <a:rPr kumimoji="1" lang="ja-JP" altLang="en-US" sz="2000" dirty="0"/>
              <a:t>あまり違わなくて良かった。</a:t>
            </a:r>
            <a:r>
              <a:rPr kumimoji="1" lang="en-US" altLang="ja-JP" sz="2000" dirty="0"/>
              <a:t>(^^ v</a:t>
            </a:r>
            <a:endParaRPr kumimoji="1" lang="ja-JP" altLang="en-US" sz="2000" dirty="0"/>
          </a:p>
        </p:txBody>
      </p:sp>
      <p:pic>
        <p:nvPicPr>
          <p:cNvPr id="6" name="図 5" descr="スクリーンショット 2019-03-06 20.14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119" y="2775167"/>
            <a:ext cx="1461724" cy="1674769"/>
          </a:xfrm>
          <a:prstGeom prst="rect">
            <a:avLst/>
          </a:prstGeom>
        </p:spPr>
      </p:pic>
      <p:pic>
        <p:nvPicPr>
          <p:cNvPr id="4" name="図 3" descr="l_mach_180123ame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913" y="3797333"/>
            <a:ext cx="3671563" cy="2066565"/>
          </a:xfrm>
          <a:prstGeom prst="rect">
            <a:avLst/>
          </a:prstGeom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13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336382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44731"/>
            <a:ext cx="8229600" cy="5179070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（霧雨でない）雨の中、普通の体型の人間が、普通の速さで歩くときの濡れる量を１とすると、その</a:t>
            </a:r>
            <a:r>
              <a:rPr kumimoji="1" lang="en-US" altLang="ja-JP" sz="2400" i="1" dirty="0"/>
              <a:t>x</a:t>
            </a:r>
            <a:r>
              <a:rPr kumimoji="1" lang="ja-JP" altLang="en-US" sz="2400" dirty="0"/>
              <a:t>倍の速さで歩く・走る場合の濡れる量は</a:t>
            </a:r>
            <a:endParaRPr kumimoji="1"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kumimoji="1" lang="ja-JP" altLang="en-US" sz="2400" dirty="0">
                <a:solidFill>
                  <a:srgbClr val="000000"/>
                </a:solidFill>
              </a:rPr>
              <a:t>どれだけ速く（仮に光速で）走っても、濡れる量は半分ぐらいにしかならない。</a:t>
            </a:r>
            <a:endParaRPr kumimoji="1" lang="en-US" altLang="ja-JP" sz="2400" dirty="0">
              <a:solidFill>
                <a:srgbClr val="000000"/>
              </a:solidFill>
            </a:endParaRPr>
          </a:p>
          <a:p>
            <a:r>
              <a:rPr lang="ja-JP" altLang="en-US" sz="2400" dirty="0"/>
              <a:t>中学２年男子の</a:t>
            </a:r>
            <a:r>
              <a:rPr lang="en-US" altLang="ja-JP" sz="2400" dirty="0"/>
              <a:t>50m</a:t>
            </a:r>
            <a:r>
              <a:rPr lang="ja-JP" altLang="en-US" sz="2400" dirty="0"/>
              <a:t>走平均：</a:t>
            </a:r>
            <a:r>
              <a:rPr lang="en-US" altLang="ja-JP" sz="2400" dirty="0"/>
              <a:t> 50m/7.6s = 6.6m/s -&gt; </a:t>
            </a:r>
            <a:r>
              <a:rPr lang="en-US" altLang="ja-JP" sz="2400" i="1" dirty="0"/>
              <a:t>x</a:t>
            </a:r>
            <a:r>
              <a:rPr lang="en-US" altLang="ja-JP" sz="2400" dirty="0"/>
              <a:t>=6</a:t>
            </a:r>
            <a:r>
              <a:rPr lang="ja-JP" altLang="en-US" sz="2400" dirty="0"/>
              <a:t>なので約</a:t>
            </a:r>
            <a:r>
              <a:rPr lang="en-US" altLang="ja-JP" sz="2400" dirty="0"/>
              <a:t>58</a:t>
            </a:r>
            <a:r>
              <a:rPr lang="ja-JP" altLang="en-US" sz="2400" dirty="0"/>
              <a:t>％にできる。</a:t>
            </a:r>
            <a:endParaRPr kumimoji="1" lang="en-US" altLang="ja-JP" sz="2400" dirty="0"/>
          </a:p>
          <a:p>
            <a:r>
              <a:rPr lang="ja-JP" altLang="en-US" sz="2400" dirty="0"/>
              <a:t>ウサイン・ボルトが本気で走ると： </a:t>
            </a:r>
            <a:r>
              <a:rPr kumimoji="1" lang="en-US" altLang="ja-JP" sz="2400" dirty="0"/>
              <a:t>100m/9s-&gt;11.111</a:t>
            </a:r>
            <a:r>
              <a:rPr lang="en-US" altLang="ja-JP" sz="2400" dirty="0"/>
              <a:t>m/s = 10</a:t>
            </a:r>
            <a:r>
              <a:rPr lang="en-US" altLang="ja-JP" sz="2400" i="1" dirty="0"/>
              <a:t>w</a:t>
            </a:r>
            <a:r>
              <a:rPr lang="en-US" altLang="ja-JP" sz="2400" baseline="-25000" dirty="0"/>
              <a:t>0</a:t>
            </a:r>
            <a:r>
              <a:rPr lang="ja-JP" altLang="en-US" sz="2400" dirty="0"/>
              <a:t>なので、濡れる量は約</a:t>
            </a:r>
            <a:r>
              <a:rPr lang="en-US" altLang="ja-JP" sz="2400" dirty="0"/>
              <a:t>55</a:t>
            </a:r>
            <a:r>
              <a:rPr lang="ja-JP" altLang="en-US" sz="2400"/>
              <a:t>％。</a:t>
            </a:r>
            <a:endParaRPr lang="en-US" altLang="ja-JP" sz="2400" dirty="0"/>
          </a:p>
          <a:p>
            <a:r>
              <a:rPr kumimoji="1" lang="ja-JP" altLang="en-US" sz="2400"/>
              <a:t>ゆっくり走る分にはいくらでも濡れる！∵</a:t>
            </a:r>
            <a:r>
              <a:rPr kumimoji="1" lang="en-US" altLang="ja-JP" sz="2400" dirty="0"/>
              <a:t> </a:t>
            </a:r>
            <a:r>
              <a:rPr kumimoji="1" lang="en-US" altLang="ja-JP" sz="2400" dirty="0" err="1"/>
              <a:t>lim</a:t>
            </a:r>
            <a:r>
              <a:rPr kumimoji="1" lang="en-US" altLang="ja-JP" sz="2400" baseline="-25000" dirty="0" err="1"/>
              <a:t>x</a:t>
            </a:r>
            <a:r>
              <a:rPr kumimoji="1" lang="ja-JP" altLang="en-US" sz="2400" baseline="-25000"/>
              <a:t>→</a:t>
            </a:r>
            <a:r>
              <a:rPr kumimoji="1" lang="en-US" altLang="ja-JP" sz="2400" baseline="-25000" dirty="0"/>
              <a:t>+0 </a:t>
            </a:r>
            <a:r>
              <a:rPr kumimoji="1" lang="en-US" altLang="ja-JP" sz="2400" dirty="0" err="1"/>
              <a:t>RiR</a:t>
            </a:r>
            <a:r>
              <a:rPr kumimoji="1" lang="en-US" altLang="ja-JP" sz="2400" dirty="0"/>
              <a:t>(x)=</a:t>
            </a:r>
            <a:r>
              <a:rPr lang="ja-JP" altLang="en-US" sz="2400"/>
              <a:t>∞</a:t>
            </a:r>
            <a:endParaRPr kumimoji="1" lang="ja-JP" altLang="en-US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05539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雨</a:t>
            </a:r>
            <a:r>
              <a:rPr kumimoji="1" lang="ja-JP" altLang="en-US"/>
              <a:t>に走れば公式</a:t>
            </a:r>
            <a:br>
              <a:rPr kumimoji="1" lang="en-US" altLang="ja-JP" dirty="0"/>
            </a:br>
            <a:r>
              <a:rPr kumimoji="1" lang="en-US" altLang="ja-JP" sz="4000" dirty="0"/>
              <a:t>(</a:t>
            </a:r>
            <a:r>
              <a:rPr kumimoji="1" lang="en-US" altLang="ja-JP" sz="4000" dirty="0" err="1"/>
              <a:t>Runnin</a:t>
            </a:r>
            <a:r>
              <a:rPr kumimoji="1" lang="en-US" altLang="ja-JP" sz="4000" dirty="0"/>
              <a:t>’ in the Rain Formula)</a:t>
            </a:r>
            <a:endParaRPr kumimoji="1" lang="ja-JP" altLang="en-US" sz="4000" dirty="0"/>
          </a:p>
        </p:txBody>
      </p:sp>
      <p:sp>
        <p:nvSpPr>
          <p:cNvPr id="5" name="下矢印 4"/>
          <p:cNvSpPr/>
          <p:nvPr/>
        </p:nvSpPr>
        <p:spPr>
          <a:xfrm>
            <a:off x="3936984" y="3329244"/>
            <a:ext cx="1270032" cy="22428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7200" y="1444731"/>
            <a:ext cx="8433025" cy="1832981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41806"/>
            <a:ext cx="2133600" cy="365125"/>
          </a:xfrm>
        </p:spPr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14</a:t>
            </a:fld>
            <a:endParaRPr kumimoji="0" lang="zh-CN" altLang="en-US" dirty="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654479"/>
              </p:ext>
            </p:extLst>
          </p:nvPr>
        </p:nvGraphicFramePr>
        <p:xfrm>
          <a:off x="3153113" y="2160277"/>
          <a:ext cx="3339127" cy="1127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397000" imgH="469900" progId="Equation.3">
                  <p:embed/>
                </p:oleObj>
              </mc:Choice>
              <mc:Fallback>
                <p:oleObj name="数式" r:id="rId2" imgW="13970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53113" y="2160277"/>
                        <a:ext cx="3339127" cy="1127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71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探偵ナイトスクープで・・・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93776"/>
            <a:ext cx="8229600" cy="167680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「</a:t>
            </a:r>
            <a:r>
              <a:rPr kumimoji="1" lang="en-US" altLang="ja-JP" sz="2800" dirty="0"/>
              <a:t>『</a:t>
            </a:r>
            <a:r>
              <a:rPr kumimoji="1" lang="ja-JP" altLang="en-US" sz="2800" dirty="0"/>
              <a:t>雨の中を走っても歩いても濡れる量は同じ</a:t>
            </a:r>
            <a:r>
              <a:rPr kumimoji="1" lang="en-US" altLang="ja-JP" sz="2800" dirty="0"/>
              <a:t>』</a:t>
            </a:r>
            <a:r>
              <a:rPr kumimoji="1" lang="ja-JP" altLang="en-US" sz="2800" dirty="0"/>
              <a:t>というのは本当ですか？」という依頼が。</a:t>
            </a:r>
            <a:endParaRPr kumimoji="1" lang="en-US" altLang="ja-JP" sz="2800" dirty="0"/>
          </a:p>
          <a:p>
            <a:r>
              <a:rPr lang="ja-JP" altLang="en-US" sz="2800" dirty="0"/>
              <a:t>これはもちろん間違い、例えば</a:t>
            </a:r>
            <a:endParaRPr kumimoji="1" lang="ja-JP" altLang="en-US" sz="2800" dirty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756095" y="3242797"/>
            <a:ext cx="7247344" cy="2806850"/>
            <a:chOff x="756095" y="3242797"/>
            <a:chExt cx="7247344" cy="2806850"/>
          </a:xfrm>
        </p:grpSpPr>
        <p:grpSp>
          <p:nvGrpSpPr>
            <p:cNvPr id="17" name="図形グループ 16"/>
            <p:cNvGrpSpPr/>
            <p:nvPr/>
          </p:nvGrpSpPr>
          <p:grpSpPr>
            <a:xfrm>
              <a:off x="1493529" y="4355349"/>
              <a:ext cx="5461546" cy="1694298"/>
              <a:chOff x="1028339" y="4461774"/>
              <a:chExt cx="5461546" cy="1694298"/>
            </a:xfrm>
          </p:grpSpPr>
          <p:sp>
            <p:nvSpPr>
              <p:cNvPr id="4" name="円/楕円 3"/>
              <p:cNvSpPr/>
              <p:nvPr/>
            </p:nvSpPr>
            <p:spPr>
              <a:xfrm>
                <a:off x="1951193" y="4505190"/>
                <a:ext cx="262507" cy="26250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円/楕円 4"/>
              <p:cNvSpPr/>
              <p:nvPr/>
            </p:nvSpPr>
            <p:spPr>
              <a:xfrm rot="924621">
                <a:off x="1820086" y="4783154"/>
                <a:ext cx="240759" cy="70095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円弧 11"/>
              <p:cNvSpPr/>
              <p:nvPr/>
            </p:nvSpPr>
            <p:spPr>
              <a:xfrm rot="7602879">
                <a:off x="1901712" y="4490172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弧 12"/>
              <p:cNvSpPr/>
              <p:nvPr/>
            </p:nvSpPr>
            <p:spPr>
              <a:xfrm rot="18281457">
                <a:off x="1483785" y="4834952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弧 13"/>
              <p:cNvSpPr/>
              <p:nvPr/>
            </p:nvSpPr>
            <p:spPr>
              <a:xfrm rot="964209">
                <a:off x="1346510" y="5310265"/>
                <a:ext cx="888905" cy="845807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弧 14"/>
              <p:cNvSpPr/>
              <p:nvPr/>
            </p:nvSpPr>
            <p:spPr>
              <a:xfrm rot="6812518">
                <a:off x="1006790" y="4752261"/>
                <a:ext cx="888905" cy="845807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円弧 81"/>
              <p:cNvSpPr/>
              <p:nvPr/>
            </p:nvSpPr>
            <p:spPr>
              <a:xfrm rot="10203049">
                <a:off x="5908075" y="4655803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円弧 82"/>
              <p:cNvSpPr/>
              <p:nvPr/>
            </p:nvSpPr>
            <p:spPr>
              <a:xfrm rot="15730871">
                <a:off x="5666117" y="4961291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直角三角形 24"/>
            <p:cNvSpPr/>
            <p:nvPr/>
          </p:nvSpPr>
          <p:spPr>
            <a:xfrm>
              <a:off x="922390" y="3440970"/>
              <a:ext cx="855421" cy="603056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直角三角形 26"/>
            <p:cNvSpPr/>
            <p:nvPr/>
          </p:nvSpPr>
          <p:spPr>
            <a:xfrm flipH="1">
              <a:off x="3104613" y="3440970"/>
              <a:ext cx="928591" cy="603056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016624" y="4057950"/>
              <a:ext cx="188468" cy="17030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741192" y="4057950"/>
              <a:ext cx="188468" cy="17030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756095" y="5760965"/>
              <a:ext cx="327800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1858469" y="3440970"/>
              <a:ext cx="0" cy="13212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2372894" y="3618991"/>
              <a:ext cx="0" cy="506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1954148" y="4391766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2600632" y="3384212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2945848" y="4945064"/>
              <a:ext cx="0" cy="6323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3042151" y="3636449"/>
              <a:ext cx="0" cy="10248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2196471" y="3618991"/>
              <a:ext cx="0" cy="7727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2929348" y="3242797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2050871" y="3328481"/>
              <a:ext cx="0" cy="92764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" name="図形グループ 48"/>
            <p:cNvGrpSpPr/>
            <p:nvPr/>
          </p:nvGrpSpPr>
          <p:grpSpPr>
            <a:xfrm>
              <a:off x="6257876" y="4412228"/>
              <a:ext cx="264337" cy="1007204"/>
              <a:chOff x="1942268" y="4505190"/>
              <a:chExt cx="264337" cy="1007204"/>
            </a:xfrm>
          </p:grpSpPr>
          <p:sp>
            <p:nvSpPr>
              <p:cNvPr id="50" name="円/楕円 49"/>
              <p:cNvSpPr/>
              <p:nvPr/>
            </p:nvSpPr>
            <p:spPr>
              <a:xfrm>
                <a:off x="1944098" y="4505190"/>
                <a:ext cx="262507" cy="26250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円/楕円 50"/>
              <p:cNvSpPr/>
              <p:nvPr/>
            </p:nvSpPr>
            <p:spPr>
              <a:xfrm rot="175879">
                <a:off x="1942268" y="4811436"/>
                <a:ext cx="240759" cy="70095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0" name="図形グループ 69"/>
            <p:cNvGrpSpPr/>
            <p:nvPr/>
          </p:nvGrpSpPr>
          <p:grpSpPr>
            <a:xfrm>
              <a:off x="4725435" y="3242797"/>
              <a:ext cx="3278004" cy="2518168"/>
              <a:chOff x="4725435" y="3349222"/>
              <a:chExt cx="3278004" cy="2518168"/>
            </a:xfrm>
          </p:grpSpPr>
          <p:sp>
            <p:nvSpPr>
              <p:cNvPr id="56" name="直角三角形 55"/>
              <p:cNvSpPr/>
              <p:nvPr/>
            </p:nvSpPr>
            <p:spPr>
              <a:xfrm>
                <a:off x="4891730" y="3547395"/>
                <a:ext cx="855421" cy="603056"/>
              </a:xfrm>
              <a:prstGeom prst="rt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直角三角形 56"/>
              <p:cNvSpPr/>
              <p:nvPr/>
            </p:nvSpPr>
            <p:spPr>
              <a:xfrm flipH="1">
                <a:off x="7073953" y="3547395"/>
                <a:ext cx="928591" cy="603056"/>
              </a:xfrm>
              <a:prstGeom prst="rt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4985964" y="4164375"/>
                <a:ext cx="188468" cy="17030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7710532" y="4164375"/>
                <a:ext cx="188468" cy="17030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0" name="直線コネクタ 59"/>
              <p:cNvCxnSpPr/>
              <p:nvPr/>
            </p:nvCxnSpPr>
            <p:spPr>
              <a:xfrm>
                <a:off x="4725435" y="5867390"/>
                <a:ext cx="327800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5827809" y="3547395"/>
                <a:ext cx="0" cy="13212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6342234" y="3725416"/>
                <a:ext cx="0" cy="5066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5923488" y="4498191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6569972" y="3490637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6915188" y="5051489"/>
                <a:ext cx="0" cy="63231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7011491" y="3742874"/>
                <a:ext cx="0" cy="102482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>
                <a:off x="6165811" y="3725416"/>
                <a:ext cx="0" cy="77277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>
                <a:off x="6898688" y="3349222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>
                <a:off x="6020211" y="3434906"/>
                <a:ext cx="0" cy="92764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直線コネクタ 71"/>
            <p:cNvCxnSpPr>
              <a:stCxn id="51" idx="5"/>
            </p:cNvCxnSpPr>
            <p:nvPr/>
          </p:nvCxnSpPr>
          <p:spPr>
            <a:xfrm>
              <a:off x="6450592" y="5320808"/>
              <a:ext cx="65809" cy="4401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>
              <a:stCxn id="51" idx="3"/>
            </p:cNvCxnSpPr>
            <p:nvPr/>
          </p:nvCxnSpPr>
          <p:spPr>
            <a:xfrm flipH="1">
              <a:off x="6240110" y="5312102"/>
              <a:ext cx="40462" cy="4488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1784814" y="3568878"/>
              <a:ext cx="1251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駆け抜ける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798849" y="3568878"/>
              <a:ext cx="130095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じりじり進む</a:t>
              </a: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1437144" y="5925320"/>
            <a:ext cx="5659579" cy="461665"/>
            <a:chOff x="1437144" y="5925320"/>
            <a:chExt cx="5659579" cy="461665"/>
          </a:xfrm>
        </p:grpSpPr>
        <p:sp>
          <p:nvSpPr>
            <p:cNvPr id="86" name="テキスト ボックス 85"/>
            <p:cNvSpPr txBox="1"/>
            <p:nvPr/>
          </p:nvSpPr>
          <p:spPr>
            <a:xfrm>
              <a:off x="1437144" y="5925320"/>
              <a:ext cx="208903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/>
                <a:t>あまり濡れない</a:t>
              </a: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685760" y="5925320"/>
              <a:ext cx="141096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/>
                <a:t>ずぶ濡れ</a:t>
              </a:r>
            </a:p>
          </p:txBody>
        </p: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1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158827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なぜこのような俗信が？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/>
              <a:t>「同じ」というのが気になる・・・。</a:t>
            </a:r>
            <a:r>
              <a:rPr lang="ja-JP" altLang="en-US" sz="2800" dirty="0"/>
              <a:t>根拠がありそう。</a:t>
            </a:r>
            <a:endParaRPr lang="en-US" altLang="ja-JP" sz="2800" dirty="0"/>
          </a:p>
          <a:p>
            <a:endParaRPr kumimoji="1"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/>
              <a:t>考えてみました。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歩く（走る）速さと濡れる量の公式を作りました。</a:t>
            </a:r>
            <a:endParaRPr kumimoji="1" lang="en-US" altLang="ja-JP" sz="2800" dirty="0"/>
          </a:p>
          <a:p>
            <a:r>
              <a:rPr kumimoji="1" lang="ja-JP" altLang="en-US" sz="2800" dirty="0"/>
              <a:t>（というだけの話です。）</a:t>
            </a:r>
            <a:endParaRPr kumimoji="1" lang="en-US" altLang="ja-JP" sz="2800" dirty="0"/>
          </a:p>
        </p:txBody>
      </p:sp>
      <p:sp>
        <p:nvSpPr>
          <p:cNvPr id="5" name="下矢印 4"/>
          <p:cNvSpPr/>
          <p:nvPr/>
        </p:nvSpPr>
        <p:spPr>
          <a:xfrm>
            <a:off x="2454684" y="3931940"/>
            <a:ext cx="4323172" cy="54949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その結果</a:t>
            </a:r>
          </a:p>
        </p:txBody>
      </p:sp>
      <p:sp>
        <p:nvSpPr>
          <p:cNvPr id="6" name="下矢印 5"/>
          <p:cNvSpPr/>
          <p:nvPr/>
        </p:nvSpPr>
        <p:spPr>
          <a:xfrm>
            <a:off x="2454684" y="2381144"/>
            <a:ext cx="4323172" cy="54949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それで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2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316945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2610235" y="4716126"/>
            <a:ext cx="2755737" cy="88854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一番簡単なモデル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8788"/>
            <a:ext cx="8229600" cy="3541189"/>
          </a:xfrm>
        </p:spPr>
        <p:txBody>
          <a:bodyPr/>
          <a:lstStyle/>
          <a:p>
            <a:r>
              <a:rPr kumimoji="1" lang="ja-JP" altLang="en-US" dirty="0"/>
              <a:t>人を線分で表現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/>
              <a:t>もし一瞬で駆け抜けたら</a:t>
            </a:r>
            <a:endParaRPr kumimoji="1" lang="en-US" altLang="ja-JP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2610235" y="2127566"/>
            <a:ext cx="0" cy="876338"/>
          </a:xfrm>
          <a:prstGeom prst="line">
            <a:avLst/>
          </a:prstGeom>
          <a:ln w="57150" cmpd="sng">
            <a:solidFill>
              <a:srgbClr val="E89A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173798" y="3003904"/>
            <a:ext cx="41654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16" idx="0"/>
          </p:cNvCxnSpPr>
          <p:nvPr/>
        </p:nvCxnSpPr>
        <p:spPr>
          <a:xfrm flipV="1">
            <a:off x="2610235" y="3003904"/>
            <a:ext cx="4278" cy="280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260357" y="3284758"/>
            <a:ext cx="699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start</a:t>
            </a:r>
            <a:endParaRPr kumimoji="1" lang="ja-JP" altLang="en-US" sz="2000" dirty="0"/>
          </a:p>
        </p:txBody>
      </p:sp>
      <p:cxnSp>
        <p:nvCxnSpPr>
          <p:cNvPr id="18" name="直線矢印コネクタ 17"/>
          <p:cNvCxnSpPr>
            <a:stCxn id="19" idx="0"/>
          </p:cNvCxnSpPr>
          <p:nvPr/>
        </p:nvCxnSpPr>
        <p:spPr>
          <a:xfrm flipV="1">
            <a:off x="5365972" y="3003904"/>
            <a:ext cx="0" cy="280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044773" y="3284758"/>
            <a:ext cx="642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goal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0636" y="2234614"/>
            <a:ext cx="94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human</a:t>
            </a:r>
            <a:endParaRPr kumimoji="1" lang="ja-JP" altLang="en-US" sz="2000" dirty="0"/>
          </a:p>
        </p:txBody>
      </p:sp>
      <p:sp>
        <p:nvSpPr>
          <p:cNvPr id="22" name="右矢印 21"/>
          <p:cNvSpPr/>
          <p:nvPr/>
        </p:nvSpPr>
        <p:spPr>
          <a:xfrm>
            <a:off x="2894325" y="2320092"/>
            <a:ext cx="2211508" cy="2535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図形グループ 7"/>
          <p:cNvGrpSpPr/>
          <p:nvPr/>
        </p:nvGrpSpPr>
        <p:grpSpPr>
          <a:xfrm>
            <a:off x="5365972" y="4566917"/>
            <a:ext cx="2791880" cy="707886"/>
            <a:chOff x="5365972" y="4566917"/>
            <a:chExt cx="2791880" cy="70788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6143884" y="4566917"/>
              <a:ext cx="2013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/>
                <a:t>この部分にある雨にだけ濡れる</a:t>
              </a:r>
            </a:p>
          </p:txBody>
        </p:sp>
        <p:cxnSp>
          <p:nvCxnSpPr>
            <p:cNvPr id="36" name="直線矢印コネクタ 35"/>
            <p:cNvCxnSpPr>
              <a:stCxn id="34" idx="1"/>
              <a:endCxn id="33" idx="3"/>
            </p:cNvCxnSpPr>
            <p:nvPr/>
          </p:nvCxnSpPr>
          <p:spPr>
            <a:xfrm flipH="1">
              <a:off x="5365972" y="4920860"/>
              <a:ext cx="777912" cy="2395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図形グループ 6"/>
          <p:cNvGrpSpPr/>
          <p:nvPr/>
        </p:nvGrpSpPr>
        <p:grpSpPr>
          <a:xfrm>
            <a:off x="1660636" y="4716126"/>
            <a:ext cx="4678645" cy="1569511"/>
            <a:chOff x="1660636" y="4716126"/>
            <a:chExt cx="4678645" cy="1569511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2173798" y="5604673"/>
              <a:ext cx="41654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>
              <a:stCxn id="27" idx="0"/>
            </p:cNvCxnSpPr>
            <p:nvPr/>
          </p:nvCxnSpPr>
          <p:spPr>
            <a:xfrm flipV="1">
              <a:off x="2610235" y="5604673"/>
              <a:ext cx="4278" cy="2808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2260357" y="5885527"/>
              <a:ext cx="6997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/>
                <a:t>start</a:t>
              </a:r>
              <a:endParaRPr kumimoji="1" lang="ja-JP" altLang="en-US" sz="2000" dirty="0"/>
            </a:p>
          </p:txBody>
        </p:sp>
        <p:cxnSp>
          <p:nvCxnSpPr>
            <p:cNvPr id="28" name="直線矢印コネクタ 27"/>
            <p:cNvCxnSpPr>
              <a:stCxn id="29" idx="0"/>
            </p:cNvCxnSpPr>
            <p:nvPr/>
          </p:nvCxnSpPr>
          <p:spPr>
            <a:xfrm flipV="1">
              <a:off x="5365972" y="5604673"/>
              <a:ext cx="0" cy="2808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5044773" y="5885527"/>
              <a:ext cx="6423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/>
                <a:t>goal</a:t>
              </a:r>
              <a:endParaRPr kumimoji="1" lang="ja-JP" altLang="en-US" sz="20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660636" y="4835383"/>
              <a:ext cx="9495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/>
                <a:t>human</a:t>
              </a:r>
              <a:endParaRPr kumimoji="1" lang="ja-JP" altLang="en-US" sz="2000" dirty="0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2610235" y="4716126"/>
              <a:ext cx="0" cy="876338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365972" y="4716126"/>
              <a:ext cx="0" cy="876338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3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226925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47834"/>
            <a:ext cx="8229600" cy="5568213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仮に雨の落下速度と同じ速さで歩いたら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歩く（走る）速さに関わらず（平行四辺形の面積は同じなので）濡れる量は同じ。</a:t>
            </a:r>
            <a:endParaRPr lang="en-US" altLang="ja-JP" sz="2800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657517" y="1782808"/>
            <a:ext cx="2847703" cy="3604023"/>
            <a:chOff x="657517" y="1782808"/>
            <a:chExt cx="2847703" cy="3604023"/>
          </a:xfrm>
        </p:grpSpPr>
        <p:cxnSp>
          <p:nvCxnSpPr>
            <p:cNvPr id="31" name="直線コネクタ 30"/>
            <p:cNvCxnSpPr/>
            <p:nvPr/>
          </p:nvCxnSpPr>
          <p:spPr>
            <a:xfrm>
              <a:off x="3497856" y="1782808"/>
              <a:ext cx="0" cy="3150932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平行四辺形 7"/>
            <p:cNvSpPr/>
            <p:nvPr/>
          </p:nvSpPr>
          <p:spPr>
            <a:xfrm rot="16200000" flipH="1">
              <a:off x="708828" y="2174158"/>
              <a:ext cx="3187741" cy="2405043"/>
            </a:xfrm>
            <a:prstGeom prst="parallelogram">
              <a:avLst>
                <a:gd name="adj" fmla="val 99492"/>
              </a:avLst>
            </a:prstGeom>
            <a:solidFill>
              <a:srgbClr val="1B8D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弧 9"/>
            <p:cNvSpPr/>
            <p:nvPr/>
          </p:nvSpPr>
          <p:spPr>
            <a:xfrm>
              <a:off x="657517" y="4514423"/>
              <a:ext cx="872639" cy="872408"/>
            </a:xfrm>
            <a:prstGeom prst="arc">
              <a:avLst>
                <a:gd name="adj1" fmla="val 18880694"/>
                <a:gd name="adj2" fmla="val 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30156" y="4514423"/>
              <a:ext cx="491411" cy="3187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π/4</a:t>
              </a:r>
              <a:endParaRPr kumimoji="1" lang="ja-JP" altLang="en-US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3196"/>
          </a:xfrm>
        </p:spPr>
        <p:txBody>
          <a:bodyPr/>
          <a:lstStyle/>
          <a:p>
            <a:r>
              <a:rPr kumimoji="1" lang="ja-JP" altLang="en-US" dirty="0"/>
              <a:t>一番簡単なモデル</a:t>
            </a:r>
          </a:p>
        </p:txBody>
      </p:sp>
      <p:grpSp>
        <p:nvGrpSpPr>
          <p:cNvPr id="5" name="図形グループ 4"/>
          <p:cNvGrpSpPr/>
          <p:nvPr/>
        </p:nvGrpSpPr>
        <p:grpSpPr>
          <a:xfrm>
            <a:off x="739659" y="4177414"/>
            <a:ext cx="3215645" cy="1009255"/>
            <a:chOff x="739659" y="4177414"/>
            <a:chExt cx="3215645" cy="1009255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739659" y="4944277"/>
              <a:ext cx="321564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V="1">
              <a:off x="1116327" y="4944277"/>
              <a:ext cx="3692" cy="2423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flipV="1">
              <a:off x="3494674" y="4944277"/>
              <a:ext cx="0" cy="2423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1116327" y="4177414"/>
              <a:ext cx="0" cy="756326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3494674" y="4177414"/>
              <a:ext cx="0" cy="756326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図形グループ 6"/>
          <p:cNvGrpSpPr/>
          <p:nvPr/>
        </p:nvGrpSpPr>
        <p:grpSpPr>
          <a:xfrm>
            <a:off x="5044136" y="4177414"/>
            <a:ext cx="3226237" cy="1009255"/>
            <a:chOff x="5044136" y="4177414"/>
            <a:chExt cx="3226237" cy="1009255"/>
          </a:xfrm>
        </p:grpSpPr>
        <p:sp>
          <p:nvSpPr>
            <p:cNvPr id="35" name="正方形/長方形 34"/>
            <p:cNvSpPr/>
            <p:nvPr/>
          </p:nvSpPr>
          <p:spPr>
            <a:xfrm>
              <a:off x="5420804" y="4177414"/>
              <a:ext cx="2378346" cy="766863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7" name="直線コネクタ 36"/>
            <p:cNvCxnSpPr/>
            <p:nvPr/>
          </p:nvCxnSpPr>
          <p:spPr>
            <a:xfrm flipV="1">
              <a:off x="5044136" y="4933740"/>
              <a:ext cx="3226237" cy="1053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 flipV="1">
              <a:off x="5420804" y="4944277"/>
              <a:ext cx="3692" cy="2423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 flipV="1">
              <a:off x="7799151" y="4944277"/>
              <a:ext cx="0" cy="2423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5420804" y="4177414"/>
              <a:ext cx="0" cy="756326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7799151" y="4177414"/>
              <a:ext cx="0" cy="756326"/>
            </a:xfrm>
            <a:prstGeom prst="line">
              <a:avLst/>
            </a:prstGeom>
            <a:ln w="57150" cmpd="sng">
              <a:solidFill>
                <a:srgbClr val="E89A5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図形グループ 8"/>
          <p:cNvGrpSpPr/>
          <p:nvPr/>
        </p:nvGrpSpPr>
        <p:grpSpPr>
          <a:xfrm>
            <a:off x="3505220" y="2180267"/>
            <a:ext cx="3104757" cy="1997147"/>
            <a:chOff x="3505220" y="2180267"/>
            <a:chExt cx="3104757" cy="1997147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934224" y="2414775"/>
              <a:ext cx="1544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/>
                <a:t>同じ面積</a:t>
              </a:r>
            </a:p>
          </p:txBody>
        </p:sp>
        <p:cxnSp>
          <p:nvCxnSpPr>
            <p:cNvPr id="45" name="直線矢印コネクタ 44"/>
            <p:cNvCxnSpPr>
              <a:stCxn id="24" idx="1"/>
              <a:endCxn id="8" idx="3"/>
            </p:cNvCxnSpPr>
            <p:nvPr/>
          </p:nvCxnSpPr>
          <p:spPr>
            <a:xfrm flipH="1" flipV="1">
              <a:off x="3505220" y="2180267"/>
              <a:ext cx="1429004" cy="49611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>
              <a:stCxn id="24" idx="2"/>
              <a:endCxn id="35" idx="0"/>
            </p:cNvCxnSpPr>
            <p:nvPr/>
          </p:nvCxnSpPr>
          <p:spPr>
            <a:xfrm>
              <a:off x="5706230" y="2937995"/>
              <a:ext cx="903747" cy="12394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下矢印 59"/>
          <p:cNvSpPr/>
          <p:nvPr/>
        </p:nvSpPr>
        <p:spPr>
          <a:xfrm>
            <a:off x="3955304" y="5260837"/>
            <a:ext cx="1184598" cy="36933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4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270343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98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このモデルは（もちろん）不十分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57732"/>
            <a:ext cx="8229600" cy="4868431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豪雨の中一日中動かずに立っていても、まったく濡れないことになる。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lang="ja-JP" altLang="en-US" sz="2800" dirty="0"/>
              <a:t>この反例と同じ原因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4390031" y="2246822"/>
            <a:ext cx="0" cy="876338"/>
          </a:xfrm>
          <a:prstGeom prst="line">
            <a:avLst/>
          </a:prstGeom>
          <a:ln w="57150" cmpd="sng">
            <a:solidFill>
              <a:srgbClr val="E89A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2610235" y="3123160"/>
            <a:ext cx="41654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3046672" y="3123160"/>
            <a:ext cx="4278" cy="280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5802409" y="3123160"/>
            <a:ext cx="0" cy="280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図形グループ 12"/>
          <p:cNvGrpSpPr/>
          <p:nvPr/>
        </p:nvGrpSpPr>
        <p:grpSpPr>
          <a:xfrm>
            <a:off x="1730898" y="4407704"/>
            <a:ext cx="5232936" cy="2337022"/>
            <a:chOff x="756095" y="3242797"/>
            <a:chExt cx="7247344" cy="3236654"/>
          </a:xfrm>
        </p:grpSpPr>
        <p:grpSp>
          <p:nvGrpSpPr>
            <p:cNvPr id="14" name="図形グループ 13"/>
            <p:cNvGrpSpPr/>
            <p:nvPr/>
          </p:nvGrpSpPr>
          <p:grpSpPr>
            <a:xfrm>
              <a:off x="1493529" y="4355349"/>
              <a:ext cx="5461546" cy="1694298"/>
              <a:chOff x="1028339" y="4461774"/>
              <a:chExt cx="5461546" cy="1694298"/>
            </a:xfrm>
          </p:grpSpPr>
          <p:sp>
            <p:nvSpPr>
              <p:cNvPr id="53" name="円/楕円 52"/>
              <p:cNvSpPr/>
              <p:nvPr/>
            </p:nvSpPr>
            <p:spPr>
              <a:xfrm>
                <a:off x="1951193" y="4505190"/>
                <a:ext cx="262507" cy="26250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円/楕円 53"/>
              <p:cNvSpPr/>
              <p:nvPr/>
            </p:nvSpPr>
            <p:spPr>
              <a:xfrm rot="924621">
                <a:off x="1820086" y="4783154"/>
                <a:ext cx="240759" cy="70095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円弧 54"/>
              <p:cNvSpPr/>
              <p:nvPr/>
            </p:nvSpPr>
            <p:spPr>
              <a:xfrm rot="7602879">
                <a:off x="1901712" y="4490172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円弧 55"/>
              <p:cNvSpPr/>
              <p:nvPr/>
            </p:nvSpPr>
            <p:spPr>
              <a:xfrm rot="18281457">
                <a:off x="1483785" y="4834952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円弧 56"/>
              <p:cNvSpPr/>
              <p:nvPr/>
            </p:nvSpPr>
            <p:spPr>
              <a:xfrm rot="964209">
                <a:off x="1346510" y="5310265"/>
                <a:ext cx="888905" cy="845807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円弧 57"/>
              <p:cNvSpPr/>
              <p:nvPr/>
            </p:nvSpPr>
            <p:spPr>
              <a:xfrm rot="6812518">
                <a:off x="1006790" y="4752261"/>
                <a:ext cx="888905" cy="845807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円弧 58"/>
              <p:cNvSpPr/>
              <p:nvPr/>
            </p:nvSpPr>
            <p:spPr>
              <a:xfrm rot="10203049">
                <a:off x="5908075" y="4655803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弧 59"/>
              <p:cNvSpPr/>
              <p:nvPr/>
            </p:nvSpPr>
            <p:spPr>
              <a:xfrm rot="15730871">
                <a:off x="5666117" y="4961291"/>
                <a:ext cx="581810" cy="525014"/>
              </a:xfrm>
              <a:prstGeom prst="arc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直角三角形 14"/>
            <p:cNvSpPr/>
            <p:nvPr/>
          </p:nvSpPr>
          <p:spPr>
            <a:xfrm>
              <a:off x="922390" y="3440970"/>
              <a:ext cx="855421" cy="603056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直角三角形 15"/>
            <p:cNvSpPr/>
            <p:nvPr/>
          </p:nvSpPr>
          <p:spPr>
            <a:xfrm flipH="1">
              <a:off x="3104613" y="3440970"/>
              <a:ext cx="928591" cy="603056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016624" y="4057950"/>
              <a:ext cx="188468" cy="17030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741192" y="4057950"/>
              <a:ext cx="188468" cy="17030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756095" y="5760965"/>
              <a:ext cx="327800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1858469" y="3440970"/>
              <a:ext cx="0" cy="13212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372894" y="3618991"/>
              <a:ext cx="0" cy="506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1954148" y="4391766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2600632" y="3384212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2945848" y="4945064"/>
              <a:ext cx="0" cy="6323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042151" y="3636449"/>
              <a:ext cx="0" cy="10248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2196471" y="3618991"/>
              <a:ext cx="0" cy="7727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929348" y="3242797"/>
              <a:ext cx="0" cy="8151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2050871" y="3328481"/>
              <a:ext cx="0" cy="92764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図形グループ 28"/>
            <p:cNvGrpSpPr/>
            <p:nvPr/>
          </p:nvGrpSpPr>
          <p:grpSpPr>
            <a:xfrm>
              <a:off x="6257876" y="4412228"/>
              <a:ext cx="264337" cy="1007204"/>
              <a:chOff x="1942268" y="4505190"/>
              <a:chExt cx="264337" cy="1007204"/>
            </a:xfrm>
          </p:grpSpPr>
          <p:sp>
            <p:nvSpPr>
              <p:cNvPr id="51" name="円/楕円 50"/>
              <p:cNvSpPr/>
              <p:nvPr/>
            </p:nvSpPr>
            <p:spPr>
              <a:xfrm>
                <a:off x="1944098" y="4505190"/>
                <a:ext cx="262507" cy="26250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円/楕円 51"/>
              <p:cNvSpPr/>
              <p:nvPr/>
            </p:nvSpPr>
            <p:spPr>
              <a:xfrm rot="175879">
                <a:off x="1942268" y="4811436"/>
                <a:ext cx="240759" cy="70095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" name="図形グループ 29"/>
            <p:cNvGrpSpPr/>
            <p:nvPr/>
          </p:nvGrpSpPr>
          <p:grpSpPr>
            <a:xfrm>
              <a:off x="4725435" y="3242797"/>
              <a:ext cx="3278004" cy="2518168"/>
              <a:chOff x="4725435" y="3349222"/>
              <a:chExt cx="3278004" cy="2518168"/>
            </a:xfrm>
          </p:grpSpPr>
          <p:sp>
            <p:nvSpPr>
              <p:cNvPr id="37" name="直角三角形 36"/>
              <p:cNvSpPr/>
              <p:nvPr/>
            </p:nvSpPr>
            <p:spPr>
              <a:xfrm>
                <a:off x="4891730" y="3547395"/>
                <a:ext cx="855421" cy="603056"/>
              </a:xfrm>
              <a:prstGeom prst="rt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直角三角形 37"/>
              <p:cNvSpPr/>
              <p:nvPr/>
            </p:nvSpPr>
            <p:spPr>
              <a:xfrm flipH="1">
                <a:off x="7073953" y="3547395"/>
                <a:ext cx="928591" cy="603056"/>
              </a:xfrm>
              <a:prstGeom prst="rt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4985964" y="4164375"/>
                <a:ext cx="188468" cy="17030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7710532" y="4164375"/>
                <a:ext cx="188468" cy="17030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1" name="直線コネクタ 40"/>
              <p:cNvCxnSpPr/>
              <p:nvPr/>
            </p:nvCxnSpPr>
            <p:spPr>
              <a:xfrm>
                <a:off x="4725435" y="5867390"/>
                <a:ext cx="327800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5827809" y="3547395"/>
                <a:ext cx="0" cy="132125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6342234" y="3725416"/>
                <a:ext cx="0" cy="5066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5923488" y="4498191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6569972" y="3490637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>
                <a:off x="6915188" y="5051489"/>
                <a:ext cx="0" cy="63231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7011491" y="3742874"/>
                <a:ext cx="0" cy="102482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6165811" y="3725416"/>
                <a:ext cx="0" cy="77277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6898688" y="3349222"/>
                <a:ext cx="0" cy="8151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>
                <a:off x="6020211" y="3434906"/>
                <a:ext cx="0" cy="92764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/>
            <p:cNvCxnSpPr>
              <a:stCxn id="52" idx="5"/>
            </p:cNvCxnSpPr>
            <p:nvPr/>
          </p:nvCxnSpPr>
          <p:spPr>
            <a:xfrm>
              <a:off x="6450592" y="5320808"/>
              <a:ext cx="65809" cy="4401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>
              <a:stCxn id="52" idx="3"/>
            </p:cNvCxnSpPr>
            <p:nvPr/>
          </p:nvCxnSpPr>
          <p:spPr>
            <a:xfrm flipH="1">
              <a:off x="6240110" y="5312102"/>
              <a:ext cx="40462" cy="4488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/>
            <p:cNvSpPr txBox="1"/>
            <p:nvPr/>
          </p:nvSpPr>
          <p:spPr>
            <a:xfrm>
              <a:off x="1784814" y="3568877"/>
              <a:ext cx="1568927" cy="46888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駆け抜ける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798848" y="3568877"/>
              <a:ext cx="1629980" cy="46888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じりじり進む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437145" y="5925319"/>
              <a:ext cx="2453628" cy="5541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/>
                <a:t>あまり濡れない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5685760" y="5925319"/>
              <a:ext cx="1676601" cy="5541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/>
                <a:t>ずぶ濡れ</a:t>
              </a:r>
            </a:p>
          </p:txBody>
        </p: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5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404173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328497" y="5229573"/>
            <a:ext cx="354159" cy="7969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駄目</a:t>
            </a:r>
            <a:r>
              <a:rPr kumimoji="1" lang="ja-JP" altLang="en-US" dirty="0"/>
              <a:t>な理由（明らかですが）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76873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人間には厚みがある。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2499476" y="2506521"/>
            <a:ext cx="0" cy="796982"/>
          </a:xfrm>
          <a:prstGeom prst="line">
            <a:avLst/>
          </a:prstGeom>
          <a:ln w="57150" cmpd="sng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880848" y="3303503"/>
            <a:ext cx="32793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1277764" y="3303503"/>
            <a:ext cx="3891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3783957" y="3303503"/>
            <a:ext cx="0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868813" y="6026555"/>
            <a:ext cx="32793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1265729" y="6026555"/>
            <a:ext cx="3891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3771922" y="6026555"/>
            <a:ext cx="0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下矢印 20"/>
          <p:cNvSpPr/>
          <p:nvPr/>
        </p:nvSpPr>
        <p:spPr>
          <a:xfrm>
            <a:off x="1101161" y="3956362"/>
            <a:ext cx="2796629" cy="720449"/>
          </a:xfrm>
          <a:prstGeom prst="downArrow">
            <a:avLst>
              <a:gd name="adj1" fmla="val 64847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+mj-ea"/>
                <a:ea typeface="+mj-ea"/>
              </a:rPr>
              <a:t>こちらが近い</a:t>
            </a:r>
          </a:p>
        </p:txBody>
      </p:sp>
      <p:grpSp>
        <p:nvGrpSpPr>
          <p:cNvPr id="9" name="図形グループ 8"/>
          <p:cNvGrpSpPr/>
          <p:nvPr/>
        </p:nvGrpSpPr>
        <p:grpSpPr>
          <a:xfrm>
            <a:off x="6271533" y="1306576"/>
            <a:ext cx="2687937" cy="3922997"/>
            <a:chOff x="6271533" y="1306576"/>
            <a:chExt cx="2687937" cy="3922997"/>
          </a:xfrm>
        </p:grpSpPr>
        <p:sp>
          <p:nvSpPr>
            <p:cNvPr id="35" name="正方形/長方形 34"/>
            <p:cNvSpPr/>
            <p:nvPr/>
          </p:nvSpPr>
          <p:spPr>
            <a:xfrm>
              <a:off x="6271533" y="1306576"/>
              <a:ext cx="354159" cy="3922997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7" name="直線矢印コネクタ 36"/>
            <p:cNvCxnSpPr/>
            <p:nvPr/>
          </p:nvCxnSpPr>
          <p:spPr>
            <a:xfrm>
              <a:off x="7056873" y="1306576"/>
              <a:ext cx="0" cy="392299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テキスト ボックス 37"/>
            <p:cNvSpPr txBox="1"/>
            <p:nvPr/>
          </p:nvSpPr>
          <p:spPr>
            <a:xfrm>
              <a:off x="7222884" y="2684663"/>
              <a:ext cx="173658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= </a:t>
              </a:r>
              <a:r>
                <a:rPr kumimoji="1" lang="ja-JP" altLang="en-US" dirty="0"/>
                <a:t>立ち止まっ</a:t>
              </a:r>
              <a:endParaRPr kumimoji="1" lang="en-US" altLang="ja-JP" dirty="0"/>
            </a:p>
            <a:p>
              <a:r>
                <a:rPr kumimoji="1" lang="en-US" altLang="ja-JP" dirty="0"/>
                <a:t>   </a:t>
              </a:r>
              <a:r>
                <a:rPr kumimoji="1" lang="ja-JP" altLang="en-US" dirty="0"/>
                <a:t>ていた時間</a:t>
              </a:r>
              <a:endParaRPr kumimoji="1" lang="en-US" altLang="ja-JP" dirty="0"/>
            </a:p>
            <a:p>
              <a:r>
                <a:rPr kumimoji="1" lang="en-US" altLang="ja-JP" dirty="0"/>
                <a:t>× </a:t>
              </a:r>
              <a:r>
                <a:rPr kumimoji="1" lang="ja-JP" altLang="en-US" dirty="0"/>
                <a:t>雨の落下速度</a:t>
              </a:r>
            </a:p>
          </p:txBody>
        </p:sp>
      </p:grpSp>
      <p:sp>
        <p:nvSpPr>
          <p:cNvPr id="39" name="右矢印 38"/>
          <p:cNvSpPr/>
          <p:nvPr/>
        </p:nvSpPr>
        <p:spPr>
          <a:xfrm>
            <a:off x="3897790" y="4765141"/>
            <a:ext cx="1664395" cy="1072792"/>
          </a:xfrm>
          <a:prstGeom prst="rightArrow">
            <a:avLst>
              <a:gd name="adj1" fmla="val 69012"/>
              <a:gd name="adj2" fmla="val 335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+mj-ea"/>
                <a:ea typeface="+mj-ea"/>
              </a:rPr>
              <a:t>立ち止まっていると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6</a:t>
            </a:fld>
            <a:endParaRPr kumimoji="0" lang="zh-CN" altLang="en-US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4811849" y="5229573"/>
            <a:ext cx="3279328" cy="1052403"/>
            <a:chOff x="4811849" y="5229573"/>
            <a:chExt cx="3279328" cy="1052403"/>
          </a:xfrm>
        </p:grpSpPr>
        <p:sp>
          <p:nvSpPr>
            <p:cNvPr id="31" name="正方形/長方形 30"/>
            <p:cNvSpPr/>
            <p:nvPr/>
          </p:nvSpPr>
          <p:spPr>
            <a:xfrm>
              <a:off x="6271533" y="5229573"/>
              <a:ext cx="354159" cy="7969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811849" y="6026555"/>
              <a:ext cx="327932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 flipV="1">
              <a:off x="5208765" y="6026555"/>
              <a:ext cx="3891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V="1">
              <a:off x="7714958" y="6026555"/>
              <a:ext cx="0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873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長方形モデル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8"/>
            <a:ext cx="4296947" cy="76873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人間を長方形で近似。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153760" y="5229573"/>
            <a:ext cx="354159" cy="7969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cxnSp>
        <p:nvCxnSpPr>
          <p:cNvPr id="32" name="直線コネクタ 31"/>
          <p:cNvCxnSpPr/>
          <p:nvPr/>
        </p:nvCxnSpPr>
        <p:spPr>
          <a:xfrm>
            <a:off x="1107112" y="6026555"/>
            <a:ext cx="26818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1504028" y="6026555"/>
            <a:ext cx="3891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3494728" y="6026555"/>
            <a:ext cx="0" cy="25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494728" y="3294606"/>
            <a:ext cx="0" cy="273314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平行四辺形 23"/>
          <p:cNvSpPr/>
          <p:nvPr/>
        </p:nvSpPr>
        <p:spPr>
          <a:xfrm rot="16200000" flipH="1">
            <a:off x="907453" y="3439280"/>
            <a:ext cx="3187741" cy="1986809"/>
          </a:xfrm>
          <a:prstGeom prst="parallelogram">
            <a:avLst>
              <a:gd name="adj" fmla="val 121011"/>
            </a:avLst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494728" y="2397024"/>
            <a:ext cx="354159" cy="7969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1507919" y="3194006"/>
            <a:ext cx="2340968" cy="2832549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>
            <a:off x="1153760" y="2397024"/>
            <a:ext cx="2340968" cy="2832549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平行四辺形 35"/>
          <p:cNvSpPr/>
          <p:nvPr/>
        </p:nvSpPr>
        <p:spPr>
          <a:xfrm rot="16200000" flipH="1">
            <a:off x="1085049" y="2819894"/>
            <a:ext cx="2832549" cy="1986809"/>
          </a:xfrm>
          <a:prstGeom prst="parallelogram">
            <a:avLst>
              <a:gd name="adj" fmla="val 121011"/>
            </a:avLst>
          </a:prstGeom>
          <a:solidFill>
            <a:schemeClr val="tx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flipH="1">
            <a:off x="1507919" y="2397024"/>
            <a:ext cx="2340968" cy="2832549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90520" y="2336556"/>
            <a:ext cx="1735850" cy="830997"/>
          </a:xfrm>
          <a:prstGeom prst="rect">
            <a:avLst/>
          </a:prstGeom>
          <a:solidFill>
            <a:srgbClr val="1B8D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+mj-ea"/>
                <a:ea typeface="+mj-ea"/>
              </a:rPr>
              <a:t>この面積分増加</a:t>
            </a:r>
          </a:p>
        </p:txBody>
      </p:sp>
      <p:cxnSp>
        <p:nvCxnSpPr>
          <p:cNvPr id="13" name="直線矢印コネクタ 12"/>
          <p:cNvCxnSpPr>
            <a:stCxn id="41" idx="2"/>
            <a:endCxn id="36" idx="5"/>
          </p:cNvCxnSpPr>
          <p:nvPr/>
        </p:nvCxnSpPr>
        <p:spPr>
          <a:xfrm>
            <a:off x="1458445" y="3167553"/>
            <a:ext cx="1042879" cy="43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図形グループ 22"/>
          <p:cNvGrpSpPr/>
          <p:nvPr/>
        </p:nvGrpSpPr>
        <p:grpSpPr>
          <a:xfrm>
            <a:off x="5264094" y="1223036"/>
            <a:ext cx="2741775" cy="3884952"/>
            <a:chOff x="5186449" y="2397024"/>
            <a:chExt cx="2741775" cy="3884952"/>
          </a:xfrm>
        </p:grpSpPr>
        <p:sp>
          <p:nvSpPr>
            <p:cNvPr id="42" name="正方形/長方形 41"/>
            <p:cNvSpPr/>
            <p:nvPr/>
          </p:nvSpPr>
          <p:spPr>
            <a:xfrm>
              <a:off x="5233097" y="5229573"/>
              <a:ext cx="354159" cy="7969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3" name="直線コネクタ 42"/>
            <p:cNvCxnSpPr/>
            <p:nvPr/>
          </p:nvCxnSpPr>
          <p:spPr>
            <a:xfrm>
              <a:off x="5186449" y="6026555"/>
              <a:ext cx="268189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5583365" y="6026555"/>
              <a:ext cx="3891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flipV="1">
              <a:off x="7574065" y="6026555"/>
              <a:ext cx="0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7574065" y="3294606"/>
              <a:ext cx="0" cy="2733147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平行四辺形 46"/>
            <p:cNvSpPr/>
            <p:nvPr/>
          </p:nvSpPr>
          <p:spPr>
            <a:xfrm rot="16200000" flipH="1">
              <a:off x="4986790" y="3439280"/>
              <a:ext cx="3187741" cy="1986809"/>
            </a:xfrm>
            <a:prstGeom prst="parallelogram">
              <a:avLst>
                <a:gd name="adj" fmla="val 121011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574065" y="2397024"/>
              <a:ext cx="354159" cy="7969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 flipH="1">
              <a:off x="5587256" y="3194006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233097" y="2397024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平行四辺形 50"/>
            <p:cNvSpPr/>
            <p:nvPr/>
          </p:nvSpPr>
          <p:spPr>
            <a:xfrm rot="16200000" flipH="1">
              <a:off x="5164386" y="2819894"/>
              <a:ext cx="2832549" cy="1986809"/>
            </a:xfrm>
            <a:prstGeom prst="parallelogram">
              <a:avLst>
                <a:gd name="adj" fmla="val 121011"/>
              </a:avLst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コネクタ 51"/>
            <p:cNvCxnSpPr/>
            <p:nvPr/>
          </p:nvCxnSpPr>
          <p:spPr>
            <a:xfrm flipH="1">
              <a:off x="5587256" y="2397024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直線矢印コネクタ 66"/>
          <p:cNvCxnSpPr/>
          <p:nvPr/>
        </p:nvCxnSpPr>
        <p:spPr>
          <a:xfrm>
            <a:off x="1504028" y="6277905"/>
            <a:ext cx="1986809" cy="81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1153760" y="6277905"/>
            <a:ext cx="35026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2326370" y="6282508"/>
            <a:ext cx="326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87657" y="6302328"/>
            <a:ext cx="390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b</a:t>
            </a:r>
            <a:endParaRPr kumimoji="1" lang="ja-JP" altLang="en-US" sz="2000" i="1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924010" y="5234632"/>
            <a:ext cx="0" cy="7969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27291" y="5415461"/>
            <a:ext cx="391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a</a:t>
            </a:r>
            <a:endParaRPr kumimoji="1" lang="ja-JP" altLang="en-US" sz="2000" i="1" dirty="0"/>
          </a:p>
        </p:txBody>
      </p:sp>
      <p:sp>
        <p:nvSpPr>
          <p:cNvPr id="73" name="下矢印 72"/>
          <p:cNvSpPr/>
          <p:nvPr/>
        </p:nvSpPr>
        <p:spPr>
          <a:xfrm>
            <a:off x="3590342" y="4194030"/>
            <a:ext cx="397327" cy="7245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8" name="図形グループ 77"/>
          <p:cNvGrpSpPr/>
          <p:nvPr/>
        </p:nvGrpSpPr>
        <p:grpSpPr>
          <a:xfrm>
            <a:off x="3920910" y="3720613"/>
            <a:ext cx="492443" cy="1852367"/>
            <a:chOff x="3783384" y="3720613"/>
            <a:chExt cx="492443" cy="1852367"/>
          </a:xfrm>
        </p:grpSpPr>
        <p:sp>
          <p:nvSpPr>
            <p:cNvPr id="74" name="テキスト ボックス 73"/>
            <p:cNvSpPr txBox="1"/>
            <p:nvPr/>
          </p:nvSpPr>
          <p:spPr>
            <a:xfrm>
              <a:off x="3783384" y="3720613"/>
              <a:ext cx="492443" cy="158112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000" dirty="0"/>
                <a:t>雨の落下速度</a:t>
              </a: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890898" y="5172870"/>
              <a:ext cx="3746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/>
                <a:t>v</a:t>
              </a:r>
              <a:endParaRPr kumimoji="1" lang="ja-JP" altLang="en-US" sz="2000" i="1" dirty="0"/>
            </a:p>
          </p:txBody>
        </p:sp>
      </p:grpSp>
      <p:sp>
        <p:nvSpPr>
          <p:cNvPr id="76" name="右矢印 75"/>
          <p:cNvSpPr/>
          <p:nvPr/>
        </p:nvSpPr>
        <p:spPr>
          <a:xfrm>
            <a:off x="1518506" y="5603774"/>
            <a:ext cx="545425" cy="3303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004382" y="5571210"/>
            <a:ext cx="1582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歩行速度</a:t>
            </a:r>
            <a:r>
              <a:rPr kumimoji="1" lang="en-US" altLang="ja-JP" sz="2000" dirty="0"/>
              <a:t> </a:t>
            </a:r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sp>
        <p:nvSpPr>
          <p:cNvPr id="80" name="円弧 79"/>
          <p:cNvSpPr/>
          <p:nvPr/>
        </p:nvSpPr>
        <p:spPr>
          <a:xfrm>
            <a:off x="5224690" y="4425716"/>
            <a:ext cx="872639" cy="872408"/>
          </a:xfrm>
          <a:prstGeom prst="arc">
            <a:avLst>
              <a:gd name="adj1" fmla="val 1846899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097329" y="4419293"/>
            <a:ext cx="395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err="1"/>
              <a:t>θ</a:t>
            </a:r>
            <a:endParaRPr kumimoji="1" lang="ja-JP" altLang="en-US" sz="2000" i="1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85815" y="5571210"/>
            <a:ext cx="1425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/>
              <a:t>tan</a:t>
            </a:r>
            <a:r>
              <a:rPr kumimoji="1" lang="en-US" altLang="ja-JP" sz="2000" i="1" dirty="0" err="1"/>
              <a:t>θ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v</a:t>
            </a:r>
            <a:r>
              <a:rPr kumimoji="1" lang="en-US" altLang="ja-JP" sz="2000" dirty="0"/>
              <a:t>/</a:t>
            </a:r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8315733" y="1223036"/>
            <a:ext cx="0" cy="4417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>
            <a:off x="7651710" y="1223035"/>
            <a:ext cx="836372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H="1">
            <a:off x="7651710" y="1664825"/>
            <a:ext cx="836372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8431097" y="1223036"/>
            <a:ext cx="367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c</a:t>
            </a:r>
            <a:endParaRPr kumimoji="1" lang="ja-JP" altLang="en-US" sz="2000" i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285815" y="6021686"/>
            <a:ext cx="213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c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b</a:t>
            </a:r>
            <a:r>
              <a:rPr kumimoji="1" lang="en-US" altLang="ja-JP" sz="2000" dirty="0"/>
              <a:t> </a:t>
            </a:r>
            <a:r>
              <a:rPr kumimoji="1" lang="en-US" altLang="ja-JP" sz="2000" dirty="0" err="1"/>
              <a:t>tan</a:t>
            </a:r>
            <a:r>
              <a:rPr kumimoji="1" lang="en-US" altLang="ja-JP" sz="2000" i="1" dirty="0" err="1"/>
              <a:t>θ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 err="1"/>
              <a:t>bv</a:t>
            </a:r>
            <a:r>
              <a:rPr kumimoji="1" lang="en-US" altLang="ja-JP" sz="2000" dirty="0"/>
              <a:t>/</a:t>
            </a:r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5670883" y="5117889"/>
            <a:ext cx="1986809" cy="81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5320615" y="5117889"/>
            <a:ext cx="35026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493225" y="5122492"/>
            <a:ext cx="326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354512" y="5142312"/>
            <a:ext cx="390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b</a:t>
            </a:r>
            <a:endParaRPr kumimoji="1" lang="ja-JP" altLang="en-US" sz="2000" i="1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5091571" y="4044832"/>
            <a:ext cx="0" cy="7969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794852" y="4225661"/>
            <a:ext cx="391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a</a:t>
            </a:r>
            <a:endParaRPr kumimoji="1" lang="ja-JP" altLang="en-US" sz="2000" i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398987" y="3952574"/>
            <a:ext cx="44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260678" y="3796552"/>
            <a:ext cx="374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v</a:t>
            </a:r>
            <a:endParaRPr kumimoji="1" lang="ja-JP" altLang="en-US" sz="2000" i="1" dirty="0"/>
          </a:p>
        </p:txBody>
      </p:sp>
      <p:sp>
        <p:nvSpPr>
          <p:cNvPr id="62" name="右矢印 61"/>
          <p:cNvSpPr/>
          <p:nvPr/>
        </p:nvSpPr>
        <p:spPr>
          <a:xfrm>
            <a:off x="5824616" y="4111443"/>
            <a:ext cx="545425" cy="1651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63" name="下矢印 62"/>
          <p:cNvSpPr/>
          <p:nvPr/>
        </p:nvSpPr>
        <p:spPr>
          <a:xfrm>
            <a:off x="7319383" y="3136418"/>
            <a:ext cx="198663" cy="7245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7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226944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長方形モデル</a:t>
            </a:r>
          </a:p>
        </p:txBody>
      </p:sp>
      <p:grpSp>
        <p:nvGrpSpPr>
          <p:cNvPr id="23" name="図形グループ 22"/>
          <p:cNvGrpSpPr/>
          <p:nvPr/>
        </p:nvGrpSpPr>
        <p:grpSpPr>
          <a:xfrm>
            <a:off x="887286" y="2254186"/>
            <a:ext cx="2741775" cy="3884952"/>
            <a:chOff x="5186449" y="2397024"/>
            <a:chExt cx="2741775" cy="3884952"/>
          </a:xfrm>
        </p:grpSpPr>
        <p:sp>
          <p:nvSpPr>
            <p:cNvPr id="42" name="正方形/長方形 41"/>
            <p:cNvSpPr/>
            <p:nvPr/>
          </p:nvSpPr>
          <p:spPr>
            <a:xfrm>
              <a:off x="5233097" y="5229573"/>
              <a:ext cx="354159" cy="7969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3" name="直線コネクタ 42"/>
            <p:cNvCxnSpPr/>
            <p:nvPr/>
          </p:nvCxnSpPr>
          <p:spPr>
            <a:xfrm>
              <a:off x="5186449" y="6026555"/>
              <a:ext cx="268189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5583365" y="6026555"/>
              <a:ext cx="3891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flipV="1">
              <a:off x="7574065" y="6026555"/>
              <a:ext cx="0" cy="255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7574065" y="3294606"/>
              <a:ext cx="0" cy="2733147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平行四辺形 46"/>
            <p:cNvSpPr/>
            <p:nvPr/>
          </p:nvSpPr>
          <p:spPr>
            <a:xfrm rot="16200000" flipH="1">
              <a:off x="4986790" y="3439280"/>
              <a:ext cx="3187741" cy="1986809"/>
            </a:xfrm>
            <a:prstGeom prst="parallelogram">
              <a:avLst>
                <a:gd name="adj" fmla="val 121011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574065" y="2397024"/>
              <a:ext cx="354159" cy="7969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 flipH="1">
              <a:off x="5587256" y="3194006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H="1">
              <a:off x="5233097" y="2397024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平行四辺形 50"/>
            <p:cNvSpPr/>
            <p:nvPr/>
          </p:nvSpPr>
          <p:spPr>
            <a:xfrm rot="16200000" flipH="1">
              <a:off x="5164386" y="2819894"/>
              <a:ext cx="2832549" cy="1986809"/>
            </a:xfrm>
            <a:prstGeom prst="parallelogram">
              <a:avLst>
                <a:gd name="adj" fmla="val 121011"/>
              </a:avLst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コネクタ 51"/>
            <p:cNvCxnSpPr/>
            <p:nvPr/>
          </p:nvCxnSpPr>
          <p:spPr>
            <a:xfrm flipH="1">
              <a:off x="5587256" y="2397024"/>
              <a:ext cx="2340968" cy="283254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円弧 79"/>
          <p:cNvSpPr/>
          <p:nvPr/>
        </p:nvSpPr>
        <p:spPr>
          <a:xfrm>
            <a:off x="847882" y="5456866"/>
            <a:ext cx="872639" cy="872408"/>
          </a:xfrm>
          <a:prstGeom prst="arc">
            <a:avLst>
              <a:gd name="adj1" fmla="val 18468990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720521" y="5450443"/>
            <a:ext cx="395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err="1"/>
              <a:t>θ</a:t>
            </a:r>
            <a:endParaRPr kumimoji="1" lang="ja-JP" altLang="en-US" sz="2000" i="1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02097" y="1854076"/>
            <a:ext cx="1425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/>
              <a:t>tan</a:t>
            </a:r>
            <a:r>
              <a:rPr kumimoji="1" lang="en-US" altLang="ja-JP" sz="2000" i="1" dirty="0" err="1"/>
              <a:t>θ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v</a:t>
            </a:r>
            <a:r>
              <a:rPr kumimoji="1" lang="en-US" altLang="ja-JP" sz="2000" dirty="0"/>
              <a:t>/</a:t>
            </a:r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938925" y="2254186"/>
            <a:ext cx="0" cy="4417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>
            <a:off x="3274902" y="2254185"/>
            <a:ext cx="836372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H="1">
            <a:off x="3274902" y="2695975"/>
            <a:ext cx="836372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054289" y="2254186"/>
            <a:ext cx="367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c</a:t>
            </a:r>
            <a:endParaRPr kumimoji="1" lang="ja-JP" altLang="en-US" sz="2000" i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102097" y="2304552"/>
            <a:ext cx="213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c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b</a:t>
            </a:r>
            <a:r>
              <a:rPr kumimoji="1" lang="en-US" altLang="ja-JP" sz="2000" dirty="0"/>
              <a:t> </a:t>
            </a:r>
            <a:r>
              <a:rPr kumimoji="1" lang="en-US" altLang="ja-JP" sz="2000" dirty="0" err="1"/>
              <a:t>tan</a:t>
            </a:r>
            <a:r>
              <a:rPr kumimoji="1" lang="en-US" altLang="ja-JP" sz="2000" i="1" dirty="0" err="1"/>
              <a:t>θ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 err="1"/>
              <a:t>bv</a:t>
            </a:r>
            <a:r>
              <a:rPr kumimoji="1" lang="en-US" altLang="ja-JP" sz="2000" dirty="0"/>
              <a:t>/</a:t>
            </a:r>
            <a:r>
              <a:rPr kumimoji="1" lang="en-US" altLang="ja-JP" sz="2000" i="1" dirty="0"/>
              <a:t>w</a:t>
            </a:r>
            <a:endParaRPr kumimoji="1" lang="ja-JP" altLang="en-US" sz="2000" i="1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1294075" y="6149039"/>
            <a:ext cx="1986809" cy="81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943807" y="6149039"/>
            <a:ext cx="35026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116417" y="6153642"/>
            <a:ext cx="326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89850" y="6133884"/>
            <a:ext cx="390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b</a:t>
            </a:r>
            <a:endParaRPr kumimoji="1" lang="ja-JP" altLang="en-US" sz="2000" i="1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714763" y="5075982"/>
            <a:ext cx="0" cy="7969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18044" y="5256811"/>
            <a:ext cx="391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a</a:t>
            </a:r>
            <a:endParaRPr kumimoji="1" lang="ja-JP" altLang="en-US" sz="2000" i="1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22179" y="4983724"/>
            <a:ext cx="951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w=xw</a:t>
            </a:r>
            <a:r>
              <a:rPr kumimoji="1" lang="en-US" altLang="ja-JP" sz="2000" baseline="-25000" dirty="0"/>
              <a:t>0</a:t>
            </a:r>
            <a:endParaRPr kumimoji="1" lang="ja-JP" altLang="en-US" sz="2000" baseline="-25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83870" y="4827702"/>
            <a:ext cx="374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v</a:t>
            </a:r>
            <a:endParaRPr kumimoji="1" lang="ja-JP" altLang="en-US" sz="2000" i="1" dirty="0"/>
          </a:p>
        </p:txBody>
      </p:sp>
      <p:sp>
        <p:nvSpPr>
          <p:cNvPr id="62" name="右矢印 61"/>
          <p:cNvSpPr/>
          <p:nvPr/>
        </p:nvSpPr>
        <p:spPr>
          <a:xfrm>
            <a:off x="1447808" y="5142593"/>
            <a:ext cx="545425" cy="16517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63" name="下矢印 62"/>
          <p:cNvSpPr/>
          <p:nvPr/>
        </p:nvSpPr>
        <p:spPr>
          <a:xfrm>
            <a:off x="2942575" y="4167568"/>
            <a:ext cx="198663" cy="7245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23406" y="3327548"/>
            <a:ext cx="474094" cy="461665"/>
          </a:xfrm>
          <a:prstGeom prst="rect">
            <a:avLst/>
          </a:prstGeom>
          <a:solidFill>
            <a:srgbClr val="1B8DFF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i="1" dirty="0">
                <a:solidFill>
                  <a:srgbClr val="FFFFFF"/>
                </a:solidFill>
              </a:rPr>
              <a:t>S</a:t>
            </a:r>
            <a:r>
              <a:rPr kumimoji="1" lang="en-US" altLang="ja-JP" sz="2400" baseline="-25000" dirty="0">
                <a:solidFill>
                  <a:srgbClr val="FFFFFF"/>
                </a:solidFill>
              </a:rPr>
              <a:t>2</a:t>
            </a:r>
            <a:endParaRPr kumimoji="1" lang="ja-JP" altLang="en-US" sz="2400" baseline="-25000" dirty="0">
              <a:solidFill>
                <a:srgbClr val="FFFFFF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24910" y="3816930"/>
            <a:ext cx="4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/>
              <a:t>S</a:t>
            </a:r>
            <a:r>
              <a:rPr kumimoji="1" lang="en-US" altLang="ja-JP" sz="2400" baseline="-25000" dirty="0"/>
              <a:t>1</a:t>
            </a:r>
            <a:endParaRPr kumimoji="1" lang="ja-JP" altLang="en-US" sz="2400" baseline="-25000" dirty="0"/>
          </a:p>
        </p:txBody>
      </p:sp>
      <p:cxnSp>
        <p:nvCxnSpPr>
          <p:cNvPr id="6" name="直線矢印コネクタ 5"/>
          <p:cNvCxnSpPr>
            <a:stCxn id="64" idx="3"/>
            <a:endCxn id="51" idx="0"/>
          </p:cNvCxnSpPr>
          <p:nvPr/>
        </p:nvCxnSpPr>
        <p:spPr>
          <a:xfrm>
            <a:off x="1697500" y="3558381"/>
            <a:ext cx="407034" cy="112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5102097" y="2818936"/>
            <a:ext cx="87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S</a:t>
            </a:r>
            <a:r>
              <a:rPr kumimoji="1" lang="en-US" altLang="ja-JP" sz="2000" baseline="-25000" dirty="0"/>
              <a:t>1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a</a:t>
            </a:r>
            <a:endParaRPr kumimoji="1" lang="ja-JP" altLang="en-US" sz="2000" i="1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102097" y="3269517"/>
            <a:ext cx="1664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S</a:t>
            </a:r>
            <a:r>
              <a:rPr kumimoji="1" lang="en-US" altLang="ja-JP" sz="2000" baseline="-25000" dirty="0"/>
              <a:t>2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= </a:t>
            </a:r>
            <a:r>
              <a:rPr kumimoji="1" lang="en-US" altLang="ja-JP" sz="2000" i="1" dirty="0"/>
              <a:t>c </a:t>
            </a:r>
            <a:r>
              <a:rPr kumimoji="1" lang="en-US" altLang="ja-JP" sz="2000" dirty="0"/>
              <a:t>=</a:t>
            </a:r>
            <a:r>
              <a:rPr kumimoji="1" lang="en-US" altLang="ja-JP" sz="2000" i="1" dirty="0"/>
              <a:t> </a:t>
            </a:r>
            <a:r>
              <a:rPr kumimoji="1" lang="en-US" altLang="ja-JP" sz="2000" i="1" dirty="0" err="1"/>
              <a:t>bv</a:t>
            </a:r>
            <a:r>
              <a:rPr kumimoji="1" lang="en-US" altLang="ja-JP" sz="2000" i="1" dirty="0"/>
              <a:t>/w</a:t>
            </a:r>
            <a:endParaRPr kumimoji="1" lang="ja-JP" altLang="en-US" sz="2000" i="1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126061" y="3758701"/>
            <a:ext cx="2539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S </a:t>
            </a:r>
            <a:r>
              <a:rPr kumimoji="1" lang="en-US" altLang="ja-JP" sz="2000" dirty="0"/>
              <a:t>=</a:t>
            </a:r>
            <a:r>
              <a:rPr kumimoji="1" lang="en-US" altLang="ja-JP" sz="2000" i="1" dirty="0"/>
              <a:t> S</a:t>
            </a:r>
            <a:r>
              <a:rPr kumimoji="1" lang="en-US" altLang="ja-JP" sz="2000" baseline="-25000" dirty="0"/>
              <a:t>1</a:t>
            </a:r>
            <a:r>
              <a:rPr kumimoji="1" lang="en-US" altLang="ja-JP" sz="2000" i="1" dirty="0"/>
              <a:t> </a:t>
            </a:r>
            <a:r>
              <a:rPr kumimoji="1" lang="en-US" altLang="ja-JP" sz="2000" dirty="0"/>
              <a:t>+ </a:t>
            </a:r>
            <a:r>
              <a:rPr kumimoji="1" lang="en-US" altLang="ja-JP" sz="2000" i="1" dirty="0"/>
              <a:t>S</a:t>
            </a:r>
            <a:r>
              <a:rPr kumimoji="1" lang="en-US" altLang="ja-JP" sz="2000" baseline="-25000" dirty="0"/>
              <a:t>2</a:t>
            </a:r>
            <a:r>
              <a:rPr kumimoji="1" lang="en-US" altLang="ja-JP" sz="2000" dirty="0"/>
              <a:t> = </a:t>
            </a:r>
            <a:r>
              <a:rPr kumimoji="1" lang="en-US" altLang="ja-JP" sz="2000" i="1" dirty="0"/>
              <a:t>a </a:t>
            </a:r>
            <a:r>
              <a:rPr kumimoji="1" lang="en-US" altLang="ja-JP" sz="2000" dirty="0"/>
              <a:t>+</a:t>
            </a:r>
            <a:r>
              <a:rPr kumimoji="1" lang="en-US" altLang="ja-JP" sz="2000" i="1" dirty="0"/>
              <a:t> </a:t>
            </a:r>
            <a:r>
              <a:rPr kumimoji="1" lang="en-US" altLang="ja-JP" sz="2000" i="1" dirty="0" err="1"/>
              <a:t>bv</a:t>
            </a:r>
            <a:r>
              <a:rPr kumimoji="1" lang="en-US" altLang="ja-JP" sz="2000" i="1" dirty="0"/>
              <a:t>/w</a:t>
            </a:r>
            <a:endParaRPr kumimoji="1" lang="ja-JP" altLang="en-US" sz="2000" i="1" dirty="0"/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385788"/>
              </p:ext>
            </p:extLst>
          </p:nvPr>
        </p:nvGraphicFramePr>
        <p:xfrm>
          <a:off x="5151403" y="4242585"/>
          <a:ext cx="2365696" cy="75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473200" imgH="469900" progId="Equation.3">
                  <p:embed/>
                </p:oleObj>
              </mc:Choice>
              <mc:Fallback>
                <p:oleObj name="数式" r:id="rId2" imgW="1473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1403" y="4242585"/>
                        <a:ext cx="2365696" cy="75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図形グループ 4"/>
          <p:cNvGrpSpPr/>
          <p:nvPr/>
        </p:nvGrpSpPr>
        <p:grpSpPr>
          <a:xfrm>
            <a:off x="5205661" y="5430000"/>
            <a:ext cx="1695773" cy="983713"/>
            <a:chOff x="5205661" y="5430000"/>
            <a:chExt cx="1695773" cy="983713"/>
          </a:xfrm>
        </p:grpSpPr>
        <p:sp>
          <p:nvSpPr>
            <p:cNvPr id="87" name="正方形/長方形 86"/>
            <p:cNvSpPr/>
            <p:nvPr/>
          </p:nvSpPr>
          <p:spPr>
            <a:xfrm>
              <a:off x="5205661" y="5430000"/>
              <a:ext cx="1695773" cy="98371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3" name="オブジェクト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9830132"/>
                </p:ext>
              </p:extLst>
            </p:nvPr>
          </p:nvGraphicFramePr>
          <p:xfrm>
            <a:off x="5255510" y="5430000"/>
            <a:ext cx="1444582" cy="8859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4" imgW="685800" imgH="419100" progId="Equation.3">
                    <p:embed/>
                  </p:oleObj>
                </mc:Choice>
                <mc:Fallback>
                  <p:oleObj name="数式" r:id="rId4" imgW="685800" imgH="4191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255510" y="5430000"/>
                          <a:ext cx="1444582" cy="8859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乗算記号 11"/>
          <p:cNvSpPr/>
          <p:nvPr/>
        </p:nvSpPr>
        <p:spPr>
          <a:xfrm>
            <a:off x="6338392" y="4471226"/>
            <a:ext cx="331397" cy="382971"/>
          </a:xfrm>
          <a:prstGeom prst="mathMultiply">
            <a:avLst>
              <a:gd name="adj1" fmla="val 9317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5697992" y="5075982"/>
            <a:ext cx="640400" cy="23178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3236937C-4296-4F09-BFBF-208432D16C49}" type="slidenum">
              <a:rPr kumimoji="0" lang="en-US" smtClean="0"/>
              <a:pPr eaLnBrk="1" latinLnBrk="0" hangingPunct="1"/>
              <a:t>8</a:t>
            </a:fld>
            <a:endParaRPr kumimoji="0" lang="zh-CN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3000"/>
          </a:xfrm>
        </p:spPr>
        <p:txBody>
          <a:bodyPr>
            <a:normAutofit fontScale="70000" lnSpcReduction="20000"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71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ドラゴン">
  <a:themeElements>
    <a:clrScheme name="Dragon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Dragon">
      <a:majorFont>
        <a:latin typeface="Harrington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ago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ドラゴン.thmx</Template>
  <TotalTime>959</TotalTime>
  <Words>848</Words>
  <Application>Microsoft Macintosh PowerPoint</Application>
  <PresentationFormat>画面に合わせる (4:3)</PresentationFormat>
  <Paragraphs>152</Paragraphs>
  <Slides>15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Cambria</vt:lpstr>
      <vt:lpstr>Harrington</vt:lpstr>
      <vt:lpstr>Wingdings 2</vt:lpstr>
      <vt:lpstr>ドラゴン</vt:lpstr>
      <vt:lpstr>数式</vt:lpstr>
      <vt:lpstr>雨中走行濡量の公式 〜雨に走れば公式〜</vt:lpstr>
      <vt:lpstr>探偵ナイトスクープで・・・</vt:lpstr>
      <vt:lpstr>なぜこのような俗信が？</vt:lpstr>
      <vt:lpstr>一番簡単なモデル</vt:lpstr>
      <vt:lpstr>一番簡単なモデル</vt:lpstr>
      <vt:lpstr>このモデルは（もちろん）不十分</vt:lpstr>
      <vt:lpstr>駄目な理由（明らかですが）</vt:lpstr>
      <vt:lpstr>長方形モデル</vt:lpstr>
      <vt:lpstr>長方形モデル</vt:lpstr>
      <vt:lpstr>実際の数値を入れると</vt:lpstr>
      <vt:lpstr>まだ問題点はあるか？</vt:lpstr>
      <vt:lpstr>まだ問題点はあるか？</vt:lpstr>
      <vt:lpstr>雨に走れば公式 (Runnin’ in the Rain Formula)</vt:lpstr>
      <vt:lpstr>既存研究</vt:lpstr>
      <vt:lpstr>雨に走れば公式 (Runnin’ in the Rain Formula)</vt:lpstr>
    </vt:vector>
  </TitlesOfParts>
  <Company>京都大学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雨中走行濡量の公式</dc:title>
  <dc:creator>大雄 伊藤</dc:creator>
  <cp:lastModifiedBy>Hiro 大雄 Ito 伊藤</cp:lastModifiedBy>
  <cp:revision>220</cp:revision>
  <dcterms:created xsi:type="dcterms:W3CDTF">2019-03-05T01:11:22Z</dcterms:created>
  <dcterms:modified xsi:type="dcterms:W3CDTF">2023-07-06T12:39:00Z</dcterms:modified>
</cp:coreProperties>
</file>