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8" r:id="rId3"/>
    <p:sldId id="294" r:id="rId4"/>
    <p:sldId id="257" r:id="rId5"/>
    <p:sldId id="258" r:id="rId6"/>
    <p:sldId id="281" r:id="rId7"/>
    <p:sldId id="259" r:id="rId8"/>
    <p:sldId id="280" r:id="rId9"/>
    <p:sldId id="261" r:id="rId10"/>
    <p:sldId id="260" r:id="rId11"/>
    <p:sldId id="262" r:id="rId12"/>
    <p:sldId id="263" r:id="rId13"/>
    <p:sldId id="289" r:id="rId14"/>
    <p:sldId id="264" r:id="rId15"/>
    <p:sldId id="290" r:id="rId16"/>
    <p:sldId id="272" r:id="rId17"/>
    <p:sldId id="265" r:id="rId18"/>
    <p:sldId id="287" r:id="rId19"/>
    <p:sldId id="266" r:id="rId20"/>
    <p:sldId id="267" r:id="rId21"/>
    <p:sldId id="268" r:id="rId22"/>
    <p:sldId id="269" r:id="rId23"/>
    <p:sldId id="270" r:id="rId24"/>
    <p:sldId id="271" r:id="rId25"/>
    <p:sldId id="291" r:id="rId26"/>
    <p:sldId id="273" r:id="rId27"/>
    <p:sldId id="274" r:id="rId28"/>
    <p:sldId id="275" r:id="rId29"/>
    <p:sldId id="276" r:id="rId30"/>
    <p:sldId id="292" r:id="rId31"/>
    <p:sldId id="278" r:id="rId32"/>
    <p:sldId id="277" r:id="rId33"/>
    <p:sldId id="293" r:id="rId34"/>
    <p:sldId id="279" r:id="rId35"/>
    <p:sldId id="295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DA81-F691-4DD5-842C-14A99A1B37F7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46A4-7AD2-4725-A03F-485A16BC47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39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46A4-7AD2-4725-A03F-485A16BC477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18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46A4-7AD2-4725-A03F-485A16BC477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14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46A4-7AD2-4725-A03F-485A16BC477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46A4-7AD2-4725-A03F-485A16BC477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36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46A4-7AD2-4725-A03F-485A16BC477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32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0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45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59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0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9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1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0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36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19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6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09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2D19-D4AB-480B-85AB-5B6A376B3B8D}" type="datetimeFigureOut">
              <a:rPr kumimoji="1" lang="ja-JP" altLang="en-US" smtClean="0"/>
              <a:t>2018/3/7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71D1-2C09-47C7-8620-70F7C579AF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70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iz-puzzle.com/make10/answer/lis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z-puzzle.com/make10/answer/lis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make10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の一般化について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80726"/>
            <a:ext cx="9144000" cy="217068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佐伯元春，西村治道</a:t>
            </a:r>
            <a:endParaRPr kumimoji="1" lang="en-US" altLang="ja-JP" dirty="0" smtClean="0"/>
          </a:p>
          <a:p>
            <a:r>
              <a:rPr lang="ja-JP" altLang="en-US" dirty="0" smtClean="0"/>
              <a:t>名古屋大学情報文化学部</a:t>
            </a:r>
            <a:endParaRPr lang="en-US" altLang="ja-JP" dirty="0" smtClean="0"/>
          </a:p>
          <a:p>
            <a:r>
              <a:rPr kumimoji="1" lang="en-US" altLang="ja-JP" dirty="0" smtClean="0"/>
              <a:t>2018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/>
              <a:t>7</a:t>
            </a:r>
            <a:r>
              <a:rPr kumimoji="1" lang="ja-JP" altLang="en-US" dirty="0" smtClean="0"/>
              <a:t>日</a:t>
            </a:r>
            <a:endParaRPr kumimoji="1" lang="en-US" altLang="ja-JP" dirty="0" smtClean="0"/>
          </a:p>
          <a:p>
            <a:r>
              <a:rPr lang="ja-JP" altLang="en-US" dirty="0" smtClean="0"/>
              <a:t>第</a:t>
            </a:r>
            <a:r>
              <a:rPr lang="en-US" altLang="ja-JP" dirty="0"/>
              <a:t>13</a:t>
            </a:r>
            <a:r>
              <a:rPr lang="ja-JP" altLang="en-US" dirty="0" smtClean="0"/>
              <a:t>回組合せゲーム・パズル研究集会</a:t>
            </a:r>
            <a:r>
              <a:rPr lang="ja-JP" altLang="en-US" dirty="0"/>
              <a:t>（</a:t>
            </a:r>
            <a:r>
              <a:rPr lang="ja-JP" altLang="en-US" dirty="0" smtClean="0"/>
              <a:t>大阪府立大学）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5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関連研究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99" y="254957"/>
            <a:ext cx="8467725" cy="67532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7094" y="6059052"/>
            <a:ext cx="476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https://math.stackexchange.com/questions/631/is-the-24-game-np-complete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1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m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ake10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の一般化（演算を制約）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(+,−,×,÷)</m:t>
                    </m:r>
                  </m:oMath>
                </a14:m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入力：</a:t>
                </a:r>
                <a:r>
                  <a:rPr lang="en-US" altLang="ja-JP" dirty="0" smtClean="0"/>
                  <a:t>n</a:t>
                </a:r>
                <a:r>
                  <a:rPr lang="ja-JP" altLang="en-US" dirty="0" smtClean="0"/>
                  <a:t>個の正整数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から四則演算を使って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ja-JP" altLang="en-US" dirty="0" smtClean="0"/>
                  <a:t>が作れるとき</a:t>
                </a:r>
                <a:r>
                  <a:rPr kumimoji="1" lang="en-US" altLang="ja-JP" dirty="0" smtClean="0"/>
                  <a:t>YES</a:t>
                </a:r>
                <a:r>
                  <a:rPr kumimoji="1" lang="ja-JP" altLang="en-US" dirty="0" err="1" smtClean="0"/>
                  <a:t>，</a:t>
                </a:r>
                <a:r>
                  <a:rPr kumimoji="1" lang="ja-JP" altLang="en-US" dirty="0" smtClean="0"/>
                  <a:t>そうでないとき</a:t>
                </a:r>
                <a:r>
                  <a:rPr kumimoji="1" lang="en-US" altLang="ja-JP" dirty="0" smtClean="0"/>
                  <a:t>NO</a:t>
                </a:r>
              </a:p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(+,×)</m:t>
                    </m:r>
                  </m:oMath>
                </a14:m>
                <a:endParaRPr lang="en-US" altLang="ja-JP" dirty="0">
                  <a:solidFill>
                    <a:schemeClr val="accent6"/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dirty="0"/>
                  <a:t>入力：</a:t>
                </a:r>
                <a:r>
                  <a:rPr lang="en-US" altLang="ja-JP" dirty="0"/>
                  <a:t>n</a:t>
                </a:r>
                <a:r>
                  <a:rPr lang="ja-JP" altLang="en-US" dirty="0"/>
                  <a:t>個の正整数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dirty="0"/>
              </a:p>
              <a:p>
                <a:pPr marL="457200" lvl="1" indent="0">
                  <a:buNone/>
                </a:pPr>
                <a:r>
                  <a:rPr lang="ja-JP" altLang="en-US" dirty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から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+,×</m:t>
                    </m:r>
                  </m:oMath>
                </a14:m>
                <a:r>
                  <a:rPr lang="ja-JP" altLang="en-US" dirty="0" smtClean="0"/>
                  <a:t>を</a:t>
                </a:r>
                <a:r>
                  <a:rPr lang="ja-JP" altLang="en-US" dirty="0"/>
                  <a:t>使って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dirty="0"/>
                  <a:t>が作れるとき</a:t>
                </a:r>
                <a:r>
                  <a:rPr lang="en-US" altLang="ja-JP" dirty="0"/>
                  <a:t>YES</a:t>
                </a:r>
                <a:r>
                  <a:rPr lang="ja-JP" altLang="en-US" dirty="0" err="1"/>
                  <a:t>，</a:t>
                </a:r>
                <a:r>
                  <a:rPr lang="ja-JP" altLang="en-US" dirty="0"/>
                  <a:t>そうでないとき</a:t>
                </a:r>
                <a:r>
                  <a:rPr lang="en-US" altLang="ja-JP" dirty="0"/>
                  <a:t>NO</a:t>
                </a:r>
              </a:p>
              <a:p>
                <a:endParaRPr kumimoji="1" lang="en-US" altLang="ja-JP" dirty="0" smtClean="0"/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0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m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ake10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の一般化</a:t>
            </a:r>
            <a:r>
              <a:rPr lang="ja-JP" altLang="en-US" dirty="0" smtClean="0">
                <a:solidFill>
                  <a:schemeClr val="accent6"/>
                </a:solidFill>
              </a:rPr>
              <a:t>（</a:t>
            </a:r>
            <a:r>
              <a:rPr lang="ja-JP" altLang="en-US" dirty="0">
                <a:solidFill>
                  <a:schemeClr val="accent6"/>
                </a:solidFill>
              </a:rPr>
              <a:t>目標値</a:t>
            </a:r>
            <a:r>
              <a:rPr lang="ja-JP" altLang="en-US" dirty="0" smtClean="0">
                <a:solidFill>
                  <a:schemeClr val="accent6"/>
                </a:solidFill>
              </a:rPr>
              <a:t>は</a:t>
            </a:r>
            <a:r>
              <a:rPr lang="en-US" altLang="ja-JP" dirty="0">
                <a:solidFill>
                  <a:schemeClr val="accent6"/>
                </a:solidFill>
              </a:rPr>
              <a:t>10</a:t>
            </a:r>
            <a:r>
              <a:rPr lang="ja-JP" altLang="en-US" dirty="0" smtClean="0">
                <a:solidFill>
                  <a:schemeClr val="accent6"/>
                </a:solidFill>
              </a:rPr>
              <a:t>のま</a:t>
            </a:r>
            <a:r>
              <a:rPr lang="ja-JP" altLang="en-US" dirty="0">
                <a:solidFill>
                  <a:schemeClr val="accent6"/>
                </a:solidFill>
              </a:rPr>
              <a:t>ま</a:t>
            </a:r>
            <a:r>
              <a:rPr lang="ja-JP" altLang="en-US" dirty="0" smtClean="0">
                <a:solidFill>
                  <a:schemeClr val="accent6"/>
                </a:solidFill>
              </a:rPr>
              <a:t>）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+,−,×,÷</m:t>
                            </m:r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入力：</a:t>
                </a:r>
                <a:r>
                  <a:rPr lang="en-US" altLang="ja-JP" dirty="0" smtClean="0"/>
                  <a:t>n</a:t>
                </a:r>
                <a:r>
                  <a:rPr lang="ja-JP" altLang="en-US" dirty="0" smtClean="0"/>
                  <a:t>個の正整数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から四則演算を使って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kumimoji="1" lang="ja-JP" altLang="en-US" dirty="0" smtClean="0"/>
                  <a:t>が作れるとき</a:t>
                </a:r>
                <a:r>
                  <a:rPr kumimoji="1" lang="en-US" altLang="ja-JP" dirty="0" smtClean="0"/>
                  <a:t>YES</a:t>
                </a:r>
                <a:r>
                  <a:rPr kumimoji="1" lang="ja-JP" altLang="en-US" dirty="0" err="1" smtClean="0"/>
                  <a:t>，</a:t>
                </a:r>
                <a:r>
                  <a:rPr kumimoji="1" lang="ja-JP" altLang="en-US" dirty="0" smtClean="0"/>
                  <a:t>そうでないとき</a:t>
                </a:r>
                <a:r>
                  <a:rPr kumimoji="1" lang="en-US" altLang="ja-JP" dirty="0" smtClean="0"/>
                  <a:t>NO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+,−,×,÷</m:t>
                            </m:r>
                          </m:e>
                        </m:d>
                      </m:e>
                      <m:sub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[1,9]</m:t>
                        </m:r>
                      </m:sup>
                    </m:sSubSup>
                  </m:oMath>
                </a14:m>
                <a:endParaRPr lang="en-US" altLang="ja-JP" dirty="0"/>
              </a:p>
              <a:p>
                <a:pPr marL="457200" lvl="1" indent="0">
                  <a:buNone/>
                </a:pPr>
                <a:r>
                  <a:rPr lang="ja-JP" altLang="en-US" dirty="0"/>
                  <a:t>入力：</a:t>
                </a:r>
                <a:r>
                  <a:rPr lang="en-US" altLang="ja-JP" dirty="0"/>
                  <a:t>n</a:t>
                </a:r>
                <a:r>
                  <a:rPr lang="ja-JP" altLang="en-US" dirty="0"/>
                  <a:t>個</a:t>
                </a:r>
                <a:r>
                  <a:rPr lang="ja-JP" altLang="en-US" dirty="0" smtClean="0"/>
                  <a:t>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1,9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:={1,2,…,9}</m:t>
                    </m:r>
                  </m:oMath>
                </a14:m>
                <a:endParaRPr lang="en-US" altLang="ja-JP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dirty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から四則演算を使って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ja-JP" altLang="en-US" dirty="0" smtClean="0"/>
                  <a:t>が</a:t>
                </a:r>
                <a:r>
                  <a:rPr lang="ja-JP" altLang="en-US" dirty="0"/>
                  <a:t>作れるとき</a:t>
                </a:r>
                <a:r>
                  <a:rPr lang="en-US" altLang="ja-JP" dirty="0"/>
                  <a:t>YES</a:t>
                </a:r>
                <a:r>
                  <a:rPr lang="ja-JP" altLang="en-US" dirty="0" err="1"/>
                  <a:t>，</a:t>
                </a:r>
                <a:r>
                  <a:rPr lang="ja-JP" altLang="en-US" dirty="0"/>
                  <a:t>そうでないとき</a:t>
                </a:r>
                <a:r>
                  <a:rPr lang="en-US" altLang="ja-JP" dirty="0"/>
                  <a:t>NO</a:t>
                </a:r>
              </a:p>
              <a:p>
                <a:endParaRPr kumimoji="1" lang="en-US" altLang="ja-JP" dirty="0" smtClean="0"/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問題</a:t>
            </a:r>
            <a:r>
              <a:rPr lang="ja-JP" altLang="en-US" dirty="0" smtClean="0"/>
              <a:t>の定式化，動機ほか</a:t>
            </a:r>
            <a:endParaRPr lang="en-US" altLang="ja-JP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示</a:t>
            </a:r>
            <a:r>
              <a:rPr lang="ja-JP" altLang="en-US" dirty="0" smtClean="0">
                <a:solidFill>
                  <a:srgbClr val="FF0000"/>
                </a:solidFill>
              </a:rPr>
              <a:t>せたこ</a:t>
            </a:r>
            <a:r>
              <a:rPr lang="ja-JP" altLang="en-US" dirty="0">
                <a:solidFill>
                  <a:srgbClr val="FF0000"/>
                </a:solidFill>
              </a:rPr>
              <a:t>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証明の概略</a:t>
            </a:r>
            <a:endParaRPr lang="en-US" altLang="ja-JP" dirty="0" smtClean="0"/>
          </a:p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7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示せたこと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138868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47491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×,÷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96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ℕ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(+,−,×,÷)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[1,9]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138868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116000" r="-3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116000" r="-1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216000" r="-3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216000" r="-1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316000" r="-3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316000" r="-1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410526" r="-3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410526" r="-1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517333" r="-3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517333" r="-1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617333" r="-3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617333" r="-1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717333" r="-3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717333" r="-1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17333" r="-3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17333" r="-1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917333" r="-3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917333" r="-1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38462" r="-3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38462" r="-1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40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問題</a:t>
                </a:r>
                <a:r>
                  <a:rPr lang="ja-JP" altLang="en-US" dirty="0" smtClean="0"/>
                  <a:t>の定式化，動機ほか</a:t>
                </a:r>
                <a:endParaRPr lang="en-US" altLang="ja-JP" dirty="0" smtClean="0"/>
              </a:p>
              <a:p>
                <a:r>
                  <a:rPr lang="ja-JP" altLang="en-US" dirty="0"/>
                  <a:t>示</a:t>
                </a:r>
                <a:r>
                  <a:rPr lang="ja-JP" altLang="en-US" dirty="0" smtClean="0"/>
                  <a:t>せたこ</a:t>
                </a:r>
                <a:r>
                  <a:rPr lang="ja-JP" altLang="en-US" dirty="0"/>
                  <a:t>と</a:t>
                </a:r>
                <a:endParaRPr lang="en-US" altLang="ja-JP" dirty="0" smtClean="0"/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証明の概略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[1,9]</m:t>
                        </m:r>
                      </m:sup>
                    </m:sSubSup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endParaRPr lang="ja-JP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(×,÷)</m:t>
                    </m:r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dirty="0" smtClean="0"/>
                  <a:t>まと</a:t>
                </a:r>
                <a:r>
                  <a:rPr lang="ja-JP" altLang="en-US" dirty="0"/>
                  <a:t>め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8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6"/>
                </a:solidFill>
              </a:rPr>
              <a:t>示</a:t>
            </a:r>
            <a:r>
              <a:rPr lang="ja-JP" altLang="en-US" dirty="0" smtClean="0">
                <a:solidFill>
                  <a:schemeClr val="accent6"/>
                </a:solidFill>
              </a:rPr>
              <a:t>せたこ</a:t>
            </a:r>
            <a:r>
              <a:rPr lang="ja-JP" altLang="en-US" dirty="0">
                <a:solidFill>
                  <a:schemeClr val="accent6"/>
                </a:solidFill>
              </a:rPr>
              <a:t>と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4678938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47491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×,÷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96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ℕ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(+,−,×,÷)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[1,9]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4678938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116000" r="-3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116000" r="-1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216000" r="-3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216000" r="-1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316000" r="-3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316000" r="-1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410526" r="-3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410526" r="-1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517333" r="-3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517333" r="-1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617333" r="-3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617333" r="-1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717333" r="-3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717333" r="-1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17333" r="-3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17333" r="-1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917333" r="-3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917333" r="-1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38462" r="-3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38462" r="-1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P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95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>
                    <a:solidFill>
                      <a:schemeClr val="accent6"/>
                    </a:solidFill>
                  </a:rPr>
                  <a:t>基本アイデア</a:t>
                </a:r>
                <a:endParaRPr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kumimoji="1" lang="ja-JP" altLang="en-US" dirty="0" smtClean="0"/>
                  <a:t>１から９がたくさんあれば１０と０が作れる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 smtClean="0"/>
                  <a:t>個あれば作れるとわかれば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dirty="0" smtClean="0"/>
                  <a:t>なら</a:t>
                </a:r>
                <a:r>
                  <a:rPr kumimoji="1" lang="en-US" altLang="ja-JP" dirty="0" smtClean="0"/>
                  <a:t>YES</a:t>
                </a:r>
                <a:r>
                  <a:rPr lang="ja-JP" altLang="en-US" dirty="0" smtClean="0"/>
                  <a:t>と判定．</a:t>
                </a:r>
                <a:r>
                  <a:rPr kumimoji="1" lang="ja-JP" altLang="en-US" dirty="0" smtClean="0"/>
                  <a:t>そうでないなら有限なのでしらみつぶし</a:t>
                </a:r>
                <a:endParaRPr kumimoji="1" lang="en-US" altLang="ja-JP" dirty="0" smtClean="0"/>
              </a:p>
              <a:p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ではどの程度あればよいか？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lang="ja-JP" altLang="en-US" dirty="0" smtClean="0"/>
                  <a:t>もとの</a:t>
                </a:r>
                <a:r>
                  <a:rPr lang="en-US" altLang="ja-JP" dirty="0" smtClean="0"/>
                  <a:t>make10</a:t>
                </a:r>
                <a:r>
                  <a:rPr lang="ja-JP" altLang="en-US" dirty="0" smtClean="0"/>
                  <a:t>の解答一覧をベースに検討すると７個あれば１０が作れることがわかる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出現する数の種類の個数による場合分けにより，７個あれば</a:t>
                </a:r>
                <a:r>
                  <a:rPr lang="ja-JP" altLang="en-US" dirty="0"/>
                  <a:t>大抵</a:t>
                </a:r>
                <a:r>
                  <a:rPr lang="ja-JP" altLang="en-US" dirty="0" smtClean="0"/>
                  <a:t>は</a:t>
                </a:r>
                <a:r>
                  <a:rPr kumimoji="1" lang="ja-JP" altLang="en-US" dirty="0" smtClean="0"/>
                  <a:t>０も同時に作れることがわかる（「</a:t>
                </a:r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が</a:t>
                </a:r>
                <a:r>
                  <a:rPr lang="ja-JP" altLang="en-US" dirty="0"/>
                  <a:t>７</a:t>
                </a:r>
                <a:r>
                  <a:rPr kumimoji="1" lang="ja-JP" altLang="en-US" dirty="0" smtClean="0"/>
                  <a:t>個」などの一部は例外処理）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941" r="-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>
                    <a:solidFill>
                      <a:schemeClr val="accent6"/>
                    </a:solidFill>
                  </a:rPr>
                  <a:t>基本アイデア</a:t>
                </a:r>
                <a:endParaRPr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kumimoji="1" lang="ja-JP" altLang="en-US" dirty="0" smtClean="0"/>
                  <a:t>１から９がたくさんあれば１０と０が作れる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 smtClean="0"/>
                  <a:t>個あれば作れるとわかれば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dirty="0" smtClean="0"/>
                  <a:t>なら</a:t>
                </a:r>
                <a:r>
                  <a:rPr kumimoji="1" lang="en-US" altLang="ja-JP" dirty="0" smtClean="0"/>
                  <a:t>YES</a:t>
                </a:r>
                <a:r>
                  <a:rPr lang="ja-JP" altLang="en-US" dirty="0" smtClean="0"/>
                  <a:t>と判定．</a:t>
                </a:r>
                <a:r>
                  <a:rPr kumimoji="1" lang="ja-JP" altLang="en-US" dirty="0" smtClean="0"/>
                  <a:t>そうでないなら有限なのでしらみつぶし</a:t>
                </a:r>
                <a:endParaRPr kumimoji="1" lang="en-US" altLang="ja-JP" dirty="0" smtClean="0"/>
              </a:p>
              <a:p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ではどの程度あればよいか？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lang="ja-JP" altLang="en-US" dirty="0" smtClean="0">
                    <a:solidFill>
                      <a:srgbClr val="FF0000"/>
                    </a:solidFill>
                  </a:rPr>
                  <a:t>もとの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make10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の解答一覧をベースに検討すると７個あれば１０が作れることがわかる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kumimoji="1" lang="ja-JP" altLang="en-US" dirty="0" smtClean="0"/>
                  <a:t>出現する数の種類の個数による場合分けにより，７個あれば</a:t>
                </a:r>
                <a:r>
                  <a:rPr lang="ja-JP" altLang="en-US" dirty="0"/>
                  <a:t>大抵</a:t>
                </a:r>
                <a:r>
                  <a:rPr lang="ja-JP" altLang="en-US" dirty="0" smtClean="0"/>
                  <a:t>は</a:t>
                </a:r>
                <a:r>
                  <a:rPr kumimoji="1" lang="ja-JP" altLang="en-US" dirty="0" smtClean="0"/>
                  <a:t>０も同時に作れることがわかる（「</a:t>
                </a:r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が</a:t>
                </a:r>
                <a:r>
                  <a:rPr lang="ja-JP" altLang="en-US" dirty="0"/>
                  <a:t>７</a:t>
                </a:r>
                <a:r>
                  <a:rPr kumimoji="1" lang="ja-JP" altLang="en-US" dirty="0" smtClean="0"/>
                  <a:t>個」などの一部は例外処理）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941" r="-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ake10</a:t>
            </a:r>
            <a:r>
              <a:rPr lang="ja-JP" altLang="en-US" dirty="0" smtClean="0"/>
              <a:t>の解答一覧より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が作れないのは以下の</a:t>
            </a:r>
            <a:r>
              <a:rPr lang="en-US" altLang="ja-JP" dirty="0" smtClean="0"/>
              <a:t>48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(1,1,1,1),(1,1,1,2),(1,1,1,3),(1,1,2,2),(1,1,5,9),(1,1,6,9),(1,1,7,7),(1,1,7,8), (1,1,7,9),(1,1,8,8),(1,3,9,9),(1,4,4,4),(1,4,9,9),(1,6,6,6),(1,6,6,7),(1,6,7,7), (1,6,9,9),(1,7,7,7),(2,2,5,7),(3,4,4,4),(3,6,6,9),(3,7,7,9),(3,9,9,9),(4,4,4,4), (4,4,5,9),(4,4,7,7),(4,5,5,8),(4,8,9,9),(4,9,9,9),(5,6,6,8),(5,7,8,8),(5,7,9,9), (5,8,9,9),(6,6,6,6),(6,6,6,7),(6,6,7,7),(6,7,7,7),(6,7,7,8),(6,8,8,8),(6,8,9,9), (6,9,9,9),(7,7,7,7),(7,7,8,8),(7,7,8,9),(7,7,9,9),(7,8,8,8),(7,9,9,9),(8,8,9,9)</a:t>
            </a:r>
          </a:p>
        </p:txBody>
      </p:sp>
    </p:spTree>
    <p:extLst>
      <p:ext uri="{BB962C8B-B14F-4D97-AF65-F5344CB8AC3E}">
        <p14:creationId xmlns:p14="http://schemas.microsoft.com/office/powerpoint/2010/main" val="22343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問題</a:t>
            </a:r>
            <a:r>
              <a:rPr lang="ja-JP" altLang="en-US" dirty="0" smtClean="0"/>
              <a:t>の定式化，動機ほか</a:t>
            </a:r>
            <a:endParaRPr lang="en-US" altLang="ja-JP" dirty="0" smtClean="0"/>
          </a:p>
          <a:p>
            <a:r>
              <a:rPr lang="ja-JP" altLang="en-US" dirty="0"/>
              <a:t>示</a:t>
            </a:r>
            <a:r>
              <a:rPr lang="ja-JP" altLang="en-US" dirty="0" smtClean="0"/>
              <a:t>せたこ</a:t>
            </a:r>
            <a:r>
              <a:rPr lang="ja-JP" altLang="en-US" dirty="0"/>
              <a:t>と</a:t>
            </a:r>
            <a:endParaRPr lang="en-US" altLang="ja-JP" dirty="0" smtClean="0"/>
          </a:p>
          <a:p>
            <a:r>
              <a:rPr lang="ja-JP" altLang="en-US" dirty="0" smtClean="0"/>
              <a:t>証明の概略</a:t>
            </a:r>
            <a:endParaRPr lang="en-US" altLang="ja-JP" dirty="0" smtClean="0"/>
          </a:p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5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2"/>
                </a:solidFill>
              </a:rPr>
              <a:t>m</a:t>
            </a:r>
            <a:r>
              <a:rPr lang="en-US" altLang="ja-JP" dirty="0" smtClean="0">
                <a:solidFill>
                  <a:schemeClr val="bg2"/>
                </a:solidFill>
              </a:rPr>
              <a:t>ake10</a:t>
            </a:r>
            <a:r>
              <a:rPr lang="ja-JP" altLang="en-US" dirty="0" smtClean="0">
                <a:solidFill>
                  <a:schemeClr val="bg2"/>
                </a:solidFill>
              </a:rPr>
              <a:t>の解答一覧より</a:t>
            </a:r>
            <a:r>
              <a:rPr lang="en-US" altLang="ja-JP" dirty="0" smtClean="0">
                <a:solidFill>
                  <a:schemeClr val="bg2"/>
                </a:solidFill>
              </a:rPr>
              <a:t>10</a:t>
            </a:r>
            <a:r>
              <a:rPr lang="ja-JP" altLang="en-US" dirty="0" smtClean="0">
                <a:solidFill>
                  <a:schemeClr val="bg2"/>
                </a:solidFill>
              </a:rPr>
              <a:t>が作れないのは以下の</a:t>
            </a:r>
            <a:r>
              <a:rPr lang="en-US" altLang="ja-JP" dirty="0" smtClean="0">
                <a:solidFill>
                  <a:schemeClr val="bg2"/>
                </a:solidFill>
              </a:rPr>
              <a:t>48</a:t>
            </a:r>
            <a:r>
              <a:rPr lang="ja-JP" altLang="en-US" dirty="0" smtClean="0">
                <a:solidFill>
                  <a:schemeClr val="bg2"/>
                </a:solidFill>
              </a:rPr>
              <a:t>パターン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(1,1,1,1),(1,1,1,2),(1,1,1,3),(1,1,2,2),</a:t>
            </a:r>
            <a:r>
              <a:rPr lang="en-US" altLang="ja-JP" dirty="0" smtClean="0">
                <a:solidFill>
                  <a:schemeClr val="bg2"/>
                </a:solidFill>
              </a:rPr>
              <a:t>(1,1,5,9),(1,1,6,9),</a:t>
            </a:r>
            <a:r>
              <a:rPr lang="en-US" altLang="ja-JP" dirty="0" smtClean="0"/>
              <a:t>(1,1,7,7),</a:t>
            </a:r>
            <a:r>
              <a:rPr lang="en-US" altLang="ja-JP" dirty="0" smtClean="0">
                <a:solidFill>
                  <a:schemeClr val="bg2"/>
                </a:solidFill>
              </a:rPr>
              <a:t>(1,1,7,8), (1,1,7,9),(1,1,8,8),(1,3,9,9),</a:t>
            </a:r>
            <a:r>
              <a:rPr lang="en-US" altLang="ja-JP" dirty="0" smtClean="0"/>
              <a:t>(1,4,4,4),</a:t>
            </a:r>
            <a:r>
              <a:rPr lang="en-US" altLang="ja-JP" dirty="0" smtClean="0">
                <a:solidFill>
                  <a:schemeClr val="bg2"/>
                </a:solidFill>
              </a:rPr>
              <a:t>(1,4,9,9),</a:t>
            </a:r>
            <a:r>
              <a:rPr lang="en-US" altLang="ja-JP" dirty="0" smtClean="0"/>
              <a:t>(1,6,6,6),(1,6,6,7),(1,6,7,7), </a:t>
            </a:r>
            <a:r>
              <a:rPr lang="en-US" altLang="ja-JP" dirty="0" smtClean="0">
                <a:solidFill>
                  <a:schemeClr val="bg2"/>
                </a:solidFill>
              </a:rPr>
              <a:t>(1,6,9,9),</a:t>
            </a:r>
            <a:r>
              <a:rPr lang="en-US" altLang="ja-JP" dirty="0" smtClean="0"/>
              <a:t>(1,7,7,7),</a:t>
            </a:r>
            <a:r>
              <a:rPr lang="en-US" altLang="ja-JP" dirty="0" smtClean="0">
                <a:solidFill>
                  <a:schemeClr val="bg2"/>
                </a:solidFill>
              </a:rPr>
              <a:t>(2,2,5,7),</a:t>
            </a:r>
            <a:r>
              <a:rPr lang="en-US" altLang="ja-JP" dirty="0" smtClean="0"/>
              <a:t>(3,4,4,4),</a:t>
            </a:r>
            <a:r>
              <a:rPr lang="en-US" altLang="ja-JP" dirty="0" smtClean="0">
                <a:solidFill>
                  <a:schemeClr val="bg2"/>
                </a:solidFill>
              </a:rPr>
              <a:t>(3,6,6,9),(3,7,7,9),(3,9,9,9),</a:t>
            </a:r>
            <a:r>
              <a:rPr lang="en-US" altLang="ja-JP" dirty="0" smtClean="0"/>
              <a:t>(4,4,4,4), </a:t>
            </a:r>
            <a:r>
              <a:rPr lang="en-US" altLang="ja-JP" dirty="0" smtClean="0">
                <a:solidFill>
                  <a:schemeClr val="bg2"/>
                </a:solidFill>
              </a:rPr>
              <a:t>(4,4,5,9),</a:t>
            </a:r>
            <a:r>
              <a:rPr lang="en-US" altLang="ja-JP" dirty="0" smtClean="0"/>
              <a:t>(4,4,7,7),</a:t>
            </a:r>
            <a:r>
              <a:rPr lang="en-US" altLang="ja-JP" dirty="0" smtClean="0">
                <a:solidFill>
                  <a:schemeClr val="bg2"/>
                </a:solidFill>
              </a:rPr>
              <a:t>(4,5,5,8),(4,8,9,9),(4,9,9,9),(5,6,6,8),(5,7,8,8),(5,7,9,9), (5,8,9,9),</a:t>
            </a:r>
            <a:r>
              <a:rPr lang="en-US" altLang="ja-JP" dirty="0" smtClean="0"/>
              <a:t>(6,6,6,6),(6,6,6,7),(6,6,7,7),(6,7,7,7),(6,7,7,8),</a:t>
            </a:r>
            <a:r>
              <a:rPr lang="en-US" altLang="ja-JP" dirty="0" smtClean="0">
                <a:solidFill>
                  <a:schemeClr val="bg2"/>
                </a:solidFill>
              </a:rPr>
              <a:t>(6,8,8,8),(6,8,9,9), (6,9,9,9),</a:t>
            </a:r>
            <a:r>
              <a:rPr lang="en-US" altLang="ja-JP" dirty="0" smtClean="0"/>
              <a:t>(7,7,7,7),(7,7,8,8),</a:t>
            </a:r>
            <a:r>
              <a:rPr lang="en-US" altLang="ja-JP" dirty="0" smtClean="0">
                <a:solidFill>
                  <a:schemeClr val="bg2"/>
                </a:solidFill>
              </a:rPr>
              <a:t>(7,7,8,9),(7,7,9,9),</a:t>
            </a:r>
            <a:r>
              <a:rPr lang="en-US" altLang="ja-JP" dirty="0" smtClean="0"/>
              <a:t>(7,8,8,8)</a:t>
            </a:r>
            <a:r>
              <a:rPr lang="en-US" altLang="ja-JP" dirty="0" smtClean="0">
                <a:solidFill>
                  <a:schemeClr val="bg2"/>
                </a:solidFill>
              </a:rPr>
              <a:t>,(7,9,9,9),(8,8,9,9)</a:t>
            </a:r>
          </a:p>
          <a:p>
            <a:r>
              <a:rPr lang="en-US" altLang="ja-JP" dirty="0" smtClean="0"/>
              <a:t>3</a:t>
            </a:r>
            <a:r>
              <a:rPr lang="ja-JP" altLang="en-US" dirty="0" smtClean="0"/>
              <a:t>個以下で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が作れるものを除くと上記の</a:t>
            </a:r>
            <a:r>
              <a:rPr lang="en-US" altLang="ja-JP" dirty="0" smtClean="0"/>
              <a:t>21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22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276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2"/>
                </a:solidFill>
              </a:rPr>
              <a:t>m</a:t>
            </a:r>
            <a:r>
              <a:rPr lang="en-US" altLang="ja-JP" dirty="0" smtClean="0">
                <a:solidFill>
                  <a:schemeClr val="bg2"/>
                </a:solidFill>
              </a:rPr>
              <a:t>ake10</a:t>
            </a:r>
            <a:r>
              <a:rPr lang="ja-JP" altLang="en-US" dirty="0" smtClean="0">
                <a:solidFill>
                  <a:schemeClr val="bg2"/>
                </a:solidFill>
              </a:rPr>
              <a:t>の解答一覧より</a:t>
            </a:r>
            <a:r>
              <a:rPr lang="en-US" altLang="ja-JP" dirty="0" smtClean="0">
                <a:solidFill>
                  <a:schemeClr val="bg2"/>
                </a:solidFill>
              </a:rPr>
              <a:t>10</a:t>
            </a:r>
            <a:r>
              <a:rPr lang="ja-JP" altLang="en-US" dirty="0" smtClean="0">
                <a:solidFill>
                  <a:schemeClr val="bg2"/>
                </a:solidFill>
              </a:rPr>
              <a:t>が作れないのは以下の</a:t>
            </a:r>
            <a:r>
              <a:rPr lang="en-US" altLang="ja-JP" dirty="0" smtClean="0">
                <a:solidFill>
                  <a:schemeClr val="bg2"/>
                </a:solidFill>
              </a:rPr>
              <a:t>48</a:t>
            </a:r>
            <a:r>
              <a:rPr lang="ja-JP" altLang="en-US" dirty="0" smtClean="0">
                <a:solidFill>
                  <a:schemeClr val="bg2"/>
                </a:solidFill>
              </a:rPr>
              <a:t>パターン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(1,1,1,1),(1,1,1,2),(1,1,1,3),(1,1,2,2),</a:t>
            </a:r>
            <a:r>
              <a:rPr lang="en-US" altLang="ja-JP" dirty="0" smtClean="0">
                <a:solidFill>
                  <a:schemeClr val="bg2"/>
                </a:solidFill>
              </a:rPr>
              <a:t>(1,1,5,9),(1,1,6,9),</a:t>
            </a:r>
            <a:r>
              <a:rPr lang="en-US" altLang="ja-JP" dirty="0" smtClean="0"/>
              <a:t>(1,1,7,7),</a:t>
            </a:r>
            <a:r>
              <a:rPr lang="en-US" altLang="ja-JP" dirty="0" smtClean="0">
                <a:solidFill>
                  <a:schemeClr val="bg2"/>
                </a:solidFill>
              </a:rPr>
              <a:t>(1,1,7,8), (1,1,7,9),(1,1,8,8),(1,3,9,9),</a:t>
            </a:r>
            <a:r>
              <a:rPr lang="en-US" altLang="ja-JP" dirty="0" smtClean="0"/>
              <a:t>(1,4,4,4),</a:t>
            </a:r>
            <a:r>
              <a:rPr lang="en-US" altLang="ja-JP" dirty="0" smtClean="0">
                <a:solidFill>
                  <a:schemeClr val="bg2"/>
                </a:solidFill>
              </a:rPr>
              <a:t>(1,4,9,9),</a:t>
            </a:r>
            <a:r>
              <a:rPr lang="en-US" altLang="ja-JP" dirty="0" smtClean="0"/>
              <a:t>(1,6,6,6),(1,6,6,7),(1,6,7,7), </a:t>
            </a:r>
            <a:r>
              <a:rPr lang="en-US" altLang="ja-JP" dirty="0" smtClean="0">
                <a:solidFill>
                  <a:schemeClr val="bg2"/>
                </a:solidFill>
              </a:rPr>
              <a:t>(1,6,9,9),</a:t>
            </a:r>
            <a:r>
              <a:rPr lang="en-US" altLang="ja-JP" dirty="0" smtClean="0"/>
              <a:t>(1,7,7,7),</a:t>
            </a:r>
            <a:r>
              <a:rPr lang="en-US" altLang="ja-JP" dirty="0" smtClean="0">
                <a:solidFill>
                  <a:schemeClr val="bg2"/>
                </a:solidFill>
              </a:rPr>
              <a:t>(2,2,5,7),</a:t>
            </a:r>
            <a:r>
              <a:rPr lang="en-US" altLang="ja-JP" dirty="0" smtClean="0"/>
              <a:t>(3,4,4,4),</a:t>
            </a:r>
            <a:r>
              <a:rPr lang="en-US" altLang="ja-JP" dirty="0" smtClean="0">
                <a:solidFill>
                  <a:schemeClr val="bg2"/>
                </a:solidFill>
              </a:rPr>
              <a:t>(3,6,6,9),(3,7,7,9),(3,9,9,9),</a:t>
            </a:r>
            <a:r>
              <a:rPr lang="en-US" altLang="ja-JP" dirty="0" smtClean="0"/>
              <a:t>(4,4,4,4), </a:t>
            </a:r>
            <a:r>
              <a:rPr lang="en-US" altLang="ja-JP" dirty="0" smtClean="0">
                <a:solidFill>
                  <a:schemeClr val="bg2"/>
                </a:solidFill>
              </a:rPr>
              <a:t>(4,4,5,9),</a:t>
            </a:r>
            <a:r>
              <a:rPr lang="en-US" altLang="ja-JP" dirty="0" smtClean="0"/>
              <a:t>(4,4,7,7),</a:t>
            </a:r>
            <a:r>
              <a:rPr lang="en-US" altLang="ja-JP" dirty="0" smtClean="0">
                <a:solidFill>
                  <a:schemeClr val="bg2"/>
                </a:solidFill>
              </a:rPr>
              <a:t>(4,5,5,8),(4,8,9,9),(4,9,9,9),(5,6,6,8),(5,7,8,8),(5,7,9,9), (5,8,9,9),</a:t>
            </a:r>
            <a:r>
              <a:rPr lang="en-US" altLang="ja-JP" dirty="0" smtClean="0"/>
              <a:t>(6,6,6,6),(6,6,6,7),(6,6,7,7),(6,7,7,7),(6,7,7,8),</a:t>
            </a:r>
            <a:r>
              <a:rPr lang="en-US" altLang="ja-JP" dirty="0" smtClean="0">
                <a:solidFill>
                  <a:schemeClr val="bg2"/>
                </a:solidFill>
              </a:rPr>
              <a:t>(6,8,8,8),(6,8,9,9), (6,9,9,9),</a:t>
            </a:r>
            <a:r>
              <a:rPr lang="en-US" altLang="ja-JP" dirty="0" smtClean="0"/>
              <a:t>(7,7,7,7),(7,7,8,8),</a:t>
            </a:r>
            <a:r>
              <a:rPr lang="en-US" altLang="ja-JP" dirty="0" smtClean="0">
                <a:solidFill>
                  <a:schemeClr val="bg2"/>
                </a:solidFill>
              </a:rPr>
              <a:t>(7,7,8,9),(7,7,9,9),</a:t>
            </a:r>
            <a:r>
              <a:rPr lang="en-US" altLang="ja-JP" dirty="0" smtClean="0"/>
              <a:t>(7,8,8,8)</a:t>
            </a:r>
            <a:r>
              <a:rPr lang="en-US" altLang="ja-JP" dirty="0" smtClean="0">
                <a:solidFill>
                  <a:schemeClr val="bg2"/>
                </a:solidFill>
              </a:rPr>
              <a:t>,(7,9,9,9),(8,8,9,9)</a:t>
            </a:r>
          </a:p>
          <a:p>
            <a:r>
              <a:rPr lang="en-US" altLang="ja-JP" dirty="0" smtClean="0"/>
              <a:t>3</a:t>
            </a:r>
            <a:r>
              <a:rPr lang="ja-JP" altLang="en-US" dirty="0" smtClean="0"/>
              <a:t>個以下で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が作れるものを除くと上記の</a:t>
            </a:r>
            <a:r>
              <a:rPr lang="en-US" altLang="ja-JP" dirty="0" smtClean="0"/>
              <a:t>21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  <a:p>
            <a:r>
              <a:rPr lang="en-US" altLang="ja-JP" dirty="0"/>
              <a:t>5</a:t>
            </a:r>
            <a:r>
              <a:rPr lang="ja-JP" altLang="en-US" dirty="0" smtClean="0"/>
              <a:t>個</a:t>
            </a:r>
            <a:r>
              <a:rPr lang="ja-JP" altLang="en-US" dirty="0"/>
              <a:t>目</a:t>
            </a:r>
            <a:r>
              <a:rPr lang="ja-JP" altLang="en-US" dirty="0" smtClean="0"/>
              <a:t>の数字を加えても</a:t>
            </a:r>
            <a:r>
              <a:rPr lang="en-US" altLang="ja-JP" dirty="0" smtClean="0"/>
              <a:t>10</a:t>
            </a:r>
            <a:r>
              <a:rPr lang="ja-JP" altLang="en-US" dirty="0" smtClean="0"/>
              <a:t>を作れないのは以下の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(1,1,1,1,1),(1,1,1,1,2),(6,6,6,7,7),(6,7,7,7,7)</a:t>
            </a:r>
          </a:p>
        </p:txBody>
      </p:sp>
    </p:spTree>
    <p:extLst>
      <p:ext uri="{BB962C8B-B14F-4D97-AF65-F5344CB8AC3E}">
        <p14:creationId xmlns:p14="http://schemas.microsoft.com/office/powerpoint/2010/main" val="20614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27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5</a:t>
            </a:r>
            <a:r>
              <a:rPr lang="ja-JP" altLang="en-US" dirty="0" smtClean="0"/>
              <a:t>個</a:t>
            </a:r>
            <a:r>
              <a:rPr lang="ja-JP" altLang="en-US" dirty="0"/>
              <a:t>目</a:t>
            </a:r>
            <a:r>
              <a:rPr lang="ja-JP" altLang="en-US" dirty="0" smtClean="0"/>
              <a:t>の数字を加えても</a:t>
            </a:r>
            <a:r>
              <a:rPr lang="en-US" altLang="ja-JP" dirty="0" smtClean="0"/>
              <a:t>10</a:t>
            </a:r>
            <a:r>
              <a:rPr lang="ja-JP" altLang="en-US" dirty="0" smtClean="0"/>
              <a:t>を作れないのは以下の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(1,1,1,1,1),(1,1,1,1,2),(6,6,6,7,7),(6,7,7,7,7)</a:t>
            </a:r>
          </a:p>
          <a:p>
            <a:r>
              <a:rPr lang="en-US" altLang="ja-JP" dirty="0" smtClean="0"/>
              <a:t>6</a:t>
            </a:r>
            <a:r>
              <a:rPr lang="ja-JP" altLang="en-US" dirty="0" smtClean="0"/>
              <a:t>個目の数字を加えても</a:t>
            </a:r>
            <a:r>
              <a:rPr lang="en-US" altLang="ja-JP" dirty="0" smtClean="0"/>
              <a:t>10</a:t>
            </a:r>
            <a:r>
              <a:rPr lang="ja-JP" altLang="en-US" dirty="0" smtClean="0"/>
              <a:t>を作れないのは以下の</a:t>
            </a:r>
            <a:r>
              <a:rPr lang="en-US" altLang="ja-JP" dirty="0" smtClean="0"/>
              <a:t>1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(1,1,1,1,1,1)</a:t>
            </a:r>
          </a:p>
          <a:p>
            <a:r>
              <a:rPr lang="en-US" altLang="ja-JP" dirty="0" smtClean="0"/>
              <a:t>7</a:t>
            </a:r>
            <a:r>
              <a:rPr lang="ja-JP" altLang="en-US" dirty="0" smtClean="0"/>
              <a:t>個目にどんな数字が来ても</a:t>
            </a:r>
            <a:r>
              <a:rPr lang="en-US" altLang="ja-JP" dirty="0" smtClean="0"/>
              <a:t>10</a:t>
            </a:r>
            <a:r>
              <a:rPr lang="ja-JP" altLang="en-US" dirty="0" smtClean="0"/>
              <a:t>が作れる</a:t>
            </a:r>
            <a:r>
              <a:rPr lang="en-US" altLang="ja-JP" dirty="0" smtClean="0"/>
              <a:t>!</a:t>
            </a:r>
          </a:p>
          <a:p>
            <a:pPr lvl="1"/>
            <a:r>
              <a:rPr lang="en-US" altLang="ja-JP" dirty="0" smtClean="0"/>
              <a:t>(1+1+1)×(1+1+1)+1=10</a:t>
            </a:r>
          </a:p>
        </p:txBody>
      </p:sp>
    </p:spTree>
    <p:extLst>
      <p:ext uri="{BB962C8B-B14F-4D97-AF65-F5344CB8AC3E}">
        <p14:creationId xmlns:p14="http://schemas.microsoft.com/office/powerpoint/2010/main" val="27279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dirty="0" smtClean="0">
                    <a:solidFill>
                      <a:schemeClr val="accent6"/>
                    </a:solidFill>
                  </a:rPr>
                  <a:t>基本アイデア</a:t>
                </a:r>
                <a:endParaRPr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kumimoji="1" lang="ja-JP" altLang="en-US" dirty="0" smtClean="0"/>
                  <a:t>１から９がたくさんあれば１０と０が作れる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 smtClean="0"/>
                  <a:t>個あれば作れるとわかれば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1" lang="ja-JP" altLang="en-US" dirty="0" smtClean="0"/>
                  <a:t>なら</a:t>
                </a:r>
                <a:r>
                  <a:rPr kumimoji="1" lang="en-US" altLang="ja-JP" dirty="0" smtClean="0"/>
                  <a:t>YES</a:t>
                </a:r>
                <a:r>
                  <a:rPr lang="ja-JP" altLang="en-US" dirty="0" smtClean="0"/>
                  <a:t>と判定．</a:t>
                </a:r>
                <a:r>
                  <a:rPr kumimoji="1" lang="ja-JP" altLang="en-US" dirty="0" smtClean="0"/>
                  <a:t>そうでないなら有限なのでしらみつぶし</a:t>
                </a:r>
                <a:endParaRPr kumimoji="1" lang="en-US" altLang="ja-JP" dirty="0" smtClean="0"/>
              </a:p>
              <a:p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ではどの程度あればよいか？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lang="ja-JP" altLang="en-US" dirty="0" smtClean="0"/>
                  <a:t>もとの</a:t>
                </a:r>
                <a:r>
                  <a:rPr lang="en-US" altLang="ja-JP" dirty="0" smtClean="0"/>
                  <a:t>make10</a:t>
                </a:r>
                <a:r>
                  <a:rPr lang="ja-JP" altLang="en-US" dirty="0" smtClean="0"/>
                  <a:t>の解答一覧をベースに検討すると７個あれば１０が作れることがわかる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>
                    <a:solidFill>
                      <a:srgbClr val="FF0000"/>
                    </a:solidFill>
                  </a:rPr>
                  <a:t>出現する数の種類の個数による場合分けにより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，７個あれば大抵は０も同時に作れることがわかる（「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1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が７個」などの一部は例外処理</a:t>
                </a:r>
                <a:r>
                  <a:rPr lang="ja-JP" altLang="en-US" dirty="0" smtClean="0">
                    <a:solidFill>
                      <a:srgbClr val="FF0000"/>
                    </a:solidFill>
                  </a:rPr>
                  <a:t>）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dirty="0">
                    <a:solidFill>
                      <a:schemeClr val="accent6"/>
                    </a:solidFill>
                  </a:rPr>
                  <a:t>補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題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A.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5</a:t>
                </a:r>
                <a:r>
                  <a:rPr lang="ja-JP" altLang="en-US" dirty="0" smtClean="0"/>
                  <a:t>種類の数があれば</a:t>
                </a:r>
                <a:r>
                  <a:rPr lang="en-US" altLang="ja-JP" dirty="0" smtClean="0"/>
                  <a:t>0</a:t>
                </a:r>
                <a:r>
                  <a:rPr lang="ja-JP" altLang="en-US" dirty="0" smtClean="0"/>
                  <a:t>が作れる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>
                    <a:solidFill>
                      <a:schemeClr val="accent6"/>
                    </a:solidFill>
                  </a:rPr>
                  <a:t>補</a:t>
                </a:r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題</a:t>
                </a:r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B.</a:t>
                </a:r>
                <a:r>
                  <a:rPr kumimoji="1" lang="ja-JP" altLang="en-US" dirty="0" smtClean="0"/>
                  <a:t>　</a:t>
                </a:r>
                <a:r>
                  <a:rPr kumimoji="1" lang="en-US" altLang="ja-JP" dirty="0" smtClean="0"/>
                  <a:t>3</a:t>
                </a:r>
                <a:r>
                  <a:rPr kumimoji="1" lang="ja-JP" altLang="en-US" dirty="0" smtClean="0"/>
                  <a:t>種類の数が合わせて</a:t>
                </a:r>
                <a:r>
                  <a:rPr kumimoji="1" lang="en-US" altLang="ja-JP" dirty="0" smtClean="0"/>
                  <a:t>5</a:t>
                </a:r>
                <a:r>
                  <a:rPr kumimoji="1" lang="ja-JP" altLang="en-US" dirty="0" smtClean="0"/>
                  <a:t>個あれば</a:t>
                </a:r>
                <a:r>
                  <a:rPr kumimoji="1" lang="en-US" altLang="ja-JP" dirty="0" smtClean="0"/>
                  <a:t>10</a:t>
                </a:r>
                <a:r>
                  <a:rPr kumimoji="1" lang="ja-JP" altLang="en-US" dirty="0" smtClean="0"/>
                  <a:t>が作れる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941" r="-174" b="-28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P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ja-JP" altLang="en-US" dirty="0"/>
              <a:t>出現する数の種類の個数による場合分けにより，７個あれば大抵は０も同時に作れることがわかる（「</a:t>
            </a:r>
            <a:r>
              <a:rPr lang="en-US" altLang="ja-JP" dirty="0"/>
              <a:t>1</a:t>
            </a:r>
            <a:r>
              <a:rPr lang="ja-JP" altLang="en-US" dirty="0"/>
              <a:t>が７個」などの一部は例外処理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補題</a:t>
            </a:r>
            <a:r>
              <a:rPr lang="en-US" altLang="ja-JP" dirty="0" smtClean="0">
                <a:solidFill>
                  <a:schemeClr val="accent6"/>
                </a:solidFill>
              </a:rPr>
              <a:t>A.</a:t>
            </a:r>
            <a:r>
              <a:rPr lang="ja-JP" altLang="en-US" dirty="0" smtClean="0"/>
              <a:t>　</a:t>
            </a:r>
            <a:r>
              <a:rPr lang="en-US" altLang="ja-JP" dirty="0" smtClean="0"/>
              <a:t>5</a:t>
            </a:r>
            <a:r>
              <a:rPr lang="ja-JP" altLang="en-US" dirty="0" smtClean="0"/>
              <a:t>種類の数があれば</a:t>
            </a:r>
            <a:r>
              <a:rPr lang="en-US" altLang="ja-JP" dirty="0" smtClean="0"/>
              <a:t>0</a:t>
            </a:r>
            <a:r>
              <a:rPr lang="ja-JP" altLang="en-US" dirty="0" smtClean="0"/>
              <a:t>が作れる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補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題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B.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種類の数が合わせて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個あれば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が作れる</a:t>
            </a:r>
            <a:endParaRPr kumimoji="1"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例：種類数＝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のとき</a:t>
            </a:r>
            <a:r>
              <a:rPr kumimoji="1" lang="en-US" altLang="ja-JP" dirty="0" smtClean="0"/>
              <a:t>; </a:t>
            </a:r>
            <a:r>
              <a:rPr kumimoji="1" lang="ja-JP" altLang="en-US" dirty="0" smtClean="0"/>
              <a:t>その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種類を</a:t>
            </a:r>
            <a:r>
              <a:rPr kumimoji="1" lang="en-US" altLang="ja-JP" dirty="0" err="1" smtClean="0"/>
              <a:t>a,b,c</a:t>
            </a:r>
            <a:r>
              <a:rPr kumimoji="1" lang="ja-JP" altLang="en-US" dirty="0" smtClean="0"/>
              <a:t>とすると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a,b,c</a:t>
            </a:r>
            <a:r>
              <a:rPr lang="en-US" altLang="ja-JP" dirty="0" smtClean="0"/>
              <a:t>,#,#,#,#)</a:t>
            </a:r>
            <a:r>
              <a:rPr lang="ja-JP" altLang="en-US" dirty="0" smtClean="0"/>
              <a:t>となるが</a:t>
            </a:r>
            <a:r>
              <a:rPr lang="en-US" altLang="ja-JP" dirty="0" smtClean="0"/>
              <a:t>, 4</a:t>
            </a:r>
            <a:r>
              <a:rPr lang="ja-JP" altLang="en-US" dirty="0" err="1" smtClean="0"/>
              <a:t>つの</a:t>
            </a:r>
            <a:r>
              <a:rPr lang="en-US" altLang="ja-JP" dirty="0" smtClean="0"/>
              <a:t>#</a:t>
            </a:r>
            <a:r>
              <a:rPr lang="ja-JP" altLang="en-US" dirty="0" smtClean="0"/>
              <a:t>も</a:t>
            </a:r>
            <a:r>
              <a:rPr lang="en-US" altLang="ja-JP" dirty="0" err="1" smtClean="0"/>
              <a:t>a,b,c</a:t>
            </a:r>
            <a:r>
              <a:rPr lang="ja-JP" altLang="en-US" dirty="0" smtClean="0"/>
              <a:t>のどれか</a:t>
            </a:r>
            <a:r>
              <a:rPr lang="ja-JP" altLang="en-US" dirty="0" err="1" smtClean="0"/>
              <a:t>なので</a:t>
            </a:r>
            <a:r>
              <a:rPr lang="ja-JP" altLang="en-US" dirty="0" smtClean="0"/>
              <a:t>必ず</a:t>
            </a:r>
            <a:r>
              <a:rPr lang="en-US" altLang="ja-JP" dirty="0" smtClean="0"/>
              <a:t>3</a:t>
            </a:r>
            <a:r>
              <a:rPr lang="ja-JP" altLang="en-US" dirty="0" smtClean="0"/>
              <a:t>回出現するものがあり，そのうち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つを</a:t>
            </a:r>
            <a:r>
              <a:rPr lang="ja-JP" altLang="en-US" dirty="0" smtClean="0"/>
              <a:t>使って</a:t>
            </a:r>
            <a:r>
              <a:rPr lang="en-US" altLang="ja-JP" dirty="0" smtClean="0"/>
              <a:t>0</a:t>
            </a:r>
            <a:r>
              <a:rPr lang="ja-JP" altLang="en-US" dirty="0" smtClean="0"/>
              <a:t>を作る．残る</a:t>
            </a:r>
            <a:r>
              <a:rPr lang="en-US" altLang="ja-JP" dirty="0" smtClean="0"/>
              <a:t>5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数は</a:t>
            </a:r>
            <a:r>
              <a:rPr lang="en-US" altLang="ja-JP" dirty="0" smtClean="0"/>
              <a:t>3</a:t>
            </a:r>
            <a:r>
              <a:rPr lang="ja-JP" altLang="en-US" dirty="0" smtClean="0"/>
              <a:t>種類含むので補題</a:t>
            </a:r>
            <a:r>
              <a:rPr lang="en-US" altLang="ja-JP" dirty="0" smtClean="0"/>
              <a:t>B</a:t>
            </a:r>
            <a:r>
              <a:rPr lang="ja-JP" altLang="en-US" dirty="0" smtClean="0"/>
              <a:t>適用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29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問題</a:t>
                </a:r>
                <a:r>
                  <a:rPr lang="ja-JP" altLang="en-US" dirty="0" smtClean="0"/>
                  <a:t>の定式化，動機ほか</a:t>
                </a:r>
                <a:endParaRPr lang="en-US" altLang="ja-JP" dirty="0" smtClean="0"/>
              </a:p>
              <a:p>
                <a:r>
                  <a:rPr lang="ja-JP" altLang="en-US" dirty="0"/>
                  <a:t>示</a:t>
                </a:r>
                <a:r>
                  <a:rPr lang="ja-JP" altLang="en-US" dirty="0" smtClean="0"/>
                  <a:t>せたこ</a:t>
                </a:r>
                <a:r>
                  <a:rPr lang="ja-JP" altLang="en-US" dirty="0"/>
                  <a:t>と</a:t>
                </a:r>
                <a:endParaRPr lang="en-US" altLang="ja-JP" dirty="0" smtClean="0"/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証明の概略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[1,9]</m:t>
                        </m:r>
                      </m:sup>
                    </m:sSubSup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endParaRPr lang="ja-JP" alt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(×,÷)</m:t>
                    </m:r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dirty="0" smtClean="0"/>
                  <a:t>まと</a:t>
                </a:r>
                <a:r>
                  <a:rPr lang="ja-JP" altLang="en-US" dirty="0"/>
                  <a:t>め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6"/>
                </a:solidFill>
              </a:rPr>
              <a:t>示</a:t>
            </a:r>
            <a:r>
              <a:rPr lang="ja-JP" altLang="en-US" dirty="0" smtClean="0">
                <a:solidFill>
                  <a:schemeClr val="accent6"/>
                </a:solidFill>
              </a:rPr>
              <a:t>せたこ</a:t>
            </a:r>
            <a:r>
              <a:rPr lang="ja-JP" altLang="en-US" dirty="0">
                <a:solidFill>
                  <a:schemeClr val="accent6"/>
                </a:solidFill>
              </a:rPr>
              <a:t>と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0081722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47491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×,÷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(+,−,×)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NP</a:t>
                          </a:r>
                          <a:r>
                            <a:rPr kumimoji="1" lang="ja-JP" altLang="en-US" sz="2400" dirty="0" smtClean="0">
                              <a:solidFill>
                                <a:srgbClr val="FF0000"/>
                              </a:solidFill>
                            </a:rPr>
                            <a:t>完全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96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ℕ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(+,−,×,÷)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[1,9]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0081722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116000" r="-3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116000" r="-1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216000" r="-3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216000" r="-1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316000" r="-3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316000" r="-1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410526" r="-3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410526" r="-1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517333" r="-3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517333" r="-1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617333" r="-3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617333" r="-1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717333" r="-3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717333" r="-1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17333" r="-3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17333" r="-1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917333" r="-3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NP</a:t>
                          </a:r>
                          <a:r>
                            <a:rPr kumimoji="1" lang="ja-JP" altLang="en-US" sz="2400" dirty="0" smtClean="0">
                              <a:solidFill>
                                <a:srgbClr val="FF0000"/>
                              </a:solidFill>
                            </a:rPr>
                            <a:t>完全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917333" r="-1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38462" r="-3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38462" r="-1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63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r>
                  <a:rPr lang="ja-JP" altLang="en-US" dirty="0" smtClean="0">
                    <a:solidFill>
                      <a:schemeClr val="accent6"/>
                    </a:solidFill>
                  </a:rPr>
                  <a:t>の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NP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完全性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基本アイデア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(+,−)</m:t>
                    </m:r>
                  </m:oMath>
                </a14:m>
                <a:r>
                  <a:rPr kumimoji="1" lang="ja-JP" altLang="en-US" dirty="0" smtClean="0"/>
                  <a:t>は本質的に</a:t>
                </a:r>
                <a:r>
                  <a:rPr kumimoji="1" lang="en-US" altLang="ja-JP" dirty="0" smtClean="0"/>
                  <a:t>PARTITION</a:t>
                </a:r>
                <a:r>
                  <a:rPr kumimoji="1" lang="ja-JP" altLang="en-US" dirty="0" smtClean="0"/>
                  <a:t>と等価ゆえ</a:t>
                </a:r>
                <a:r>
                  <a:rPr kumimoji="1" lang="en-US" altLang="ja-JP" dirty="0" smtClean="0"/>
                  <a:t>NP</a:t>
                </a:r>
                <a:r>
                  <a:rPr kumimoji="1" lang="ja-JP" altLang="en-US" dirty="0" smtClean="0"/>
                  <a:t>完全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×</a:t>
                </a:r>
                <a:r>
                  <a:rPr lang="ja-JP" altLang="en-US" dirty="0" smtClean="0"/>
                  <a:t>を大きな数かけて使えなくすればよさそう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(+,−)</m:t>
                    </m:r>
                  </m:oMath>
                </a14:m>
                <a:r>
                  <a:rPr lang="ja-JP" altLang="en-US" dirty="0" smtClean="0"/>
                  <a:t>の入力</a:t>
                </a:r>
                <a:r>
                  <a:rPr lang="en-US" altLang="ja-JP" dirty="0" smtClean="0"/>
                  <a:t>x</a:t>
                </a:r>
                <a:r>
                  <a:rPr lang="ja-JP" altLang="en-US" dirty="0" smtClean="0"/>
                  <a:t>：</a:t>
                </a:r>
                <a:r>
                  <a:rPr lang="en-US" altLang="ja-JP" dirty="0" smtClean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入力</a:t>
                </a:r>
                <a:r>
                  <a:rPr lang="en-US" altLang="ja-JP" dirty="0" smtClean="0"/>
                  <a:t>R(x):=(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𝐾𝑏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r>
                  <a:rPr lang="ja-JP" altLang="en-US" dirty="0">
                    <a:solidFill>
                      <a:schemeClr val="accent6"/>
                    </a:solidFill>
                  </a:rPr>
                  <a:t>若干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の問題点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: x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が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NO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でも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R(x)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が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YES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となりうる可能性</a:t>
                </a:r>
                <a:endParaRPr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altLang="ja-JP" dirty="0"/>
                  <a:t>x</a:t>
                </a:r>
                <a:r>
                  <a:rPr lang="en-US" altLang="ja-JP" b="0" dirty="0" smtClean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=6,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ja-JP" altLang="en-US" dirty="0" smtClean="0"/>
                  <a:t>および目標値</a:t>
                </a:r>
                <a:r>
                  <a:rPr lang="en-US" altLang="ja-JP" dirty="0" smtClean="0"/>
                  <a:t>0)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NO</a:t>
                </a:r>
                <a:r>
                  <a:rPr lang="ja-JP" altLang="en-US" dirty="0" smtClean="0"/>
                  <a:t>だが，</a:t>
                </a:r>
                <a:r>
                  <a:rPr lang="en-US" altLang="ja-JP" dirty="0" smtClean="0"/>
                  <a:t>R(x)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YES</a:t>
                </a:r>
              </a:p>
              <a:p>
                <a:pPr marL="457200" lvl="1" indent="0">
                  <a:buNone/>
                </a:pPr>
                <a:r>
                  <a:rPr lang="en-US" altLang="ja-JP" b="0" dirty="0" smtClean="0"/>
                  <a:t>∵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 </a:t>
                </a:r>
              </a:p>
              <a:p>
                <a:pPr lvl="1"/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r>
                  <a:rPr lang="ja-JP" altLang="en-US" dirty="0" smtClean="0">
                    <a:solidFill>
                      <a:schemeClr val="accent6"/>
                    </a:solidFill>
                  </a:rPr>
                  <a:t>の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NP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完全性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基本アイデア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(+,−)</m:t>
                    </m:r>
                  </m:oMath>
                </a14:m>
                <a:r>
                  <a:rPr kumimoji="1" lang="ja-JP" altLang="en-US" dirty="0" smtClean="0"/>
                  <a:t>は本質的に</a:t>
                </a:r>
                <a:r>
                  <a:rPr kumimoji="1" lang="en-US" altLang="ja-JP" dirty="0" smtClean="0"/>
                  <a:t>PARTITION</a:t>
                </a:r>
                <a:r>
                  <a:rPr kumimoji="1" lang="ja-JP" altLang="en-US" dirty="0" smtClean="0"/>
                  <a:t>と等価ゆえ</a:t>
                </a:r>
                <a:r>
                  <a:rPr kumimoji="1" lang="en-US" altLang="ja-JP" dirty="0" smtClean="0"/>
                  <a:t>NP</a:t>
                </a:r>
                <a:r>
                  <a:rPr kumimoji="1" lang="ja-JP" altLang="en-US" dirty="0" smtClean="0"/>
                  <a:t>完全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×</a:t>
                </a:r>
                <a:r>
                  <a:rPr lang="ja-JP" altLang="en-US" dirty="0" smtClean="0"/>
                  <a:t>を大きな数かけて使えなくすればよさそう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(+,−)</m:t>
                    </m:r>
                  </m:oMath>
                </a14:m>
                <a:r>
                  <a:rPr lang="ja-JP" altLang="en-US" dirty="0" smtClean="0"/>
                  <a:t>の入力</a:t>
                </a:r>
                <a:r>
                  <a:rPr lang="en-US" altLang="ja-JP" dirty="0" smtClean="0"/>
                  <a:t>x</a:t>
                </a:r>
                <a:r>
                  <a:rPr lang="ja-JP" altLang="en-US" dirty="0" smtClean="0"/>
                  <a:t>：</a:t>
                </a:r>
                <a:r>
                  <a:rPr lang="en-US" altLang="ja-JP" dirty="0" smtClean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入力</a:t>
                </a:r>
                <a:r>
                  <a:rPr lang="en-US" altLang="ja-JP" dirty="0" smtClean="0"/>
                  <a:t>R(x):=(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𝐾𝑏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r>
                  <a:rPr lang="ja-JP" altLang="en-US" dirty="0">
                    <a:solidFill>
                      <a:schemeClr val="accent6"/>
                    </a:solidFill>
                  </a:rPr>
                  <a:t>若干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の問題点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: x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が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NO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でも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R(x)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が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YES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となりうる可能性</a:t>
                </a:r>
                <a:endParaRPr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altLang="ja-JP" dirty="0"/>
                  <a:t>x</a:t>
                </a:r>
                <a:r>
                  <a:rPr lang="en-US" altLang="ja-JP" b="0" dirty="0" smtClean="0"/>
                  <a:t>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=6,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ja-JP" altLang="en-US" dirty="0" smtClean="0"/>
                  <a:t>および目標値</a:t>
                </a:r>
                <a:r>
                  <a:rPr lang="en-US" altLang="ja-JP" dirty="0" smtClean="0"/>
                  <a:t>0)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NO</a:t>
                </a:r>
                <a:r>
                  <a:rPr lang="ja-JP" altLang="en-US" dirty="0" smtClean="0"/>
                  <a:t>だが，</a:t>
                </a:r>
                <a:r>
                  <a:rPr lang="en-US" altLang="ja-JP" dirty="0" smtClean="0"/>
                  <a:t>R(x)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YES</a:t>
                </a:r>
              </a:p>
              <a:p>
                <a:pPr marL="457200" lvl="1" indent="0">
                  <a:buNone/>
                </a:pPr>
                <a:r>
                  <a:rPr lang="en-US" altLang="ja-JP" b="0" dirty="0" smtClean="0"/>
                  <a:t>∵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 smtClean="0"/>
                  <a:t> </a:t>
                </a:r>
              </a:p>
              <a:p>
                <a:r>
                  <a:rPr lang="en-US" altLang="ja-JP" dirty="0" smtClean="0">
                    <a:solidFill>
                      <a:schemeClr val="accent6"/>
                    </a:solidFill>
                  </a:rPr>
                  <a:t>SUBSET(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en-US" altLang="ja-JP" dirty="0" smtClean="0">
                    <a:solidFill>
                      <a:schemeClr val="accent6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入力：正整数の集合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出力：</a:t>
                </a:r>
                <a:r>
                  <a:rPr lang="en-US" altLang="ja-JP" dirty="0" smtClean="0"/>
                  <a:t>YES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dirty="0" smtClean="0"/>
                  <a:t>の要素から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ja-JP" altLang="en-US" dirty="0" smtClean="0"/>
                  <a:t>で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dirty="0" smtClean="0"/>
                  <a:t>が作れる</a:t>
                </a:r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3"/>
                <a:stretch>
                  <a:fillRect l="-1043" t="-2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r>
                  <a:rPr lang="ja-JP" altLang="en-US" dirty="0" smtClean="0">
                    <a:solidFill>
                      <a:schemeClr val="accent6"/>
                    </a:solidFill>
                  </a:rPr>
                  <a:t>の</a:t>
                </a:r>
                <a:r>
                  <a:rPr lang="en-US" altLang="ja-JP" dirty="0" smtClean="0">
                    <a:solidFill>
                      <a:schemeClr val="accent6"/>
                    </a:solidFill>
                  </a:rPr>
                  <a:t>NP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完全性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>
                    <a:solidFill>
                      <a:schemeClr val="accent6"/>
                    </a:solidFill>
                  </a:rPr>
                  <a:t>SUBSET(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en-US" altLang="ja-JP" dirty="0" smtClean="0">
                    <a:solidFill>
                      <a:schemeClr val="accent6"/>
                    </a:solidFill>
                  </a:rPr>
                  <a:t>)</a:t>
                </a: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入力：正整数の集合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出力：</a:t>
                </a:r>
                <a:r>
                  <a:rPr lang="en-US" altLang="ja-JP" dirty="0" smtClean="0"/>
                  <a:t>YES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ja-JP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ja-JP" altLang="en-US" dirty="0" smtClean="0"/>
                  <a:t>の要素から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ja-JP" altLang="en-US" dirty="0" smtClean="0"/>
                  <a:t>で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dirty="0" smtClean="0"/>
                  <a:t>が作れる</a:t>
                </a:r>
                <a:endParaRPr lang="en-US" altLang="ja-JP" dirty="0" smtClean="0"/>
              </a:p>
              <a:p>
                <a:r>
                  <a:rPr lang="en-US" altLang="ja-JP" dirty="0" smtClean="0"/>
                  <a:t>SUBSET(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NP</a:t>
                </a:r>
                <a:r>
                  <a:rPr lang="ja-JP" altLang="en-US" dirty="0" smtClean="0"/>
                  <a:t>完全</a:t>
                </a:r>
                <a:endParaRPr lang="en-US" altLang="ja-JP" dirty="0" smtClean="0"/>
              </a:p>
              <a:p>
                <a:r>
                  <a:rPr lang="en-US" altLang="ja-JP" dirty="0" smtClean="0">
                    <a:solidFill>
                      <a:schemeClr val="accent6"/>
                    </a:solidFill>
                  </a:rPr>
                  <a:t>SUBSET(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en-US" altLang="ja-JP" dirty="0" smtClean="0">
                    <a:solidFill>
                      <a:schemeClr val="accent6"/>
                    </a:solidFill>
                  </a:rPr>
                  <a:t>)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か</a:t>
                </a:r>
                <a:r>
                  <a:rPr lang="ja-JP" altLang="en-US" dirty="0">
                    <a:solidFill>
                      <a:schemeClr val="accent6"/>
                    </a:solidFill>
                  </a:rPr>
                  <a:t>ら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帰着</a:t>
                </a:r>
                <a:endParaRPr lang="en-US" altLang="ja-JP" dirty="0" smtClean="0">
                  <a:solidFill>
                    <a:schemeClr val="accent6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SUBSET(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+,−</m:t>
                    </m:r>
                  </m:oMath>
                </a14:m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の入力 </a:t>
                </a:r>
                <a:r>
                  <a:rPr lang="en-US" altLang="ja-JP" dirty="0" smtClean="0"/>
                  <a:t>x:=(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dirty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r>
                  <a:rPr lang="ja-JP" altLang="en-US" dirty="0" smtClean="0"/>
                  <a:t>の入力 </a:t>
                </a:r>
                <a:r>
                  <a:rPr lang="en-US" altLang="ja-JP" dirty="0" smtClean="0"/>
                  <a:t>R(x):=(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𝐾𝑏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lang="ja-JP" altLang="en-US" b="0" i="1" dirty="0">
                        <a:latin typeface="Cambria Math" panose="02040503050406030204" pitchFamily="18" charset="0"/>
                      </a:rPr>
                      <m:t>２つの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ja-JP" altLang="en-US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ja-JP" altLang="en-US" dirty="0" smtClean="0"/>
                  <a:t>よりはるかに大きく，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dirty="0" smtClean="0"/>
                  <a:t>を作るための数）</a:t>
                </a:r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3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</a:rPr>
              <a:t>問題</a:t>
            </a:r>
            <a:r>
              <a:rPr lang="ja-JP" altLang="en-US" dirty="0" smtClean="0">
                <a:solidFill>
                  <a:srgbClr val="FF0000"/>
                </a:solidFill>
              </a:rPr>
              <a:t>の定式化，動機ほか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示</a:t>
            </a:r>
            <a:r>
              <a:rPr lang="ja-JP" altLang="en-US" dirty="0" smtClean="0"/>
              <a:t>せたこ</a:t>
            </a:r>
            <a:r>
              <a:rPr lang="ja-JP" altLang="en-US" dirty="0"/>
              <a:t>と</a:t>
            </a:r>
            <a:endParaRPr lang="en-US" altLang="ja-JP" dirty="0" smtClean="0"/>
          </a:p>
          <a:p>
            <a:r>
              <a:rPr lang="ja-JP" altLang="en-US" dirty="0" smtClean="0"/>
              <a:t>証明の概略</a:t>
            </a:r>
            <a:endParaRPr lang="en-US" altLang="ja-JP" dirty="0" smtClean="0"/>
          </a:p>
          <a:p>
            <a:r>
              <a:rPr lang="ja-JP" altLang="en-US" dirty="0" smtClean="0"/>
              <a:t>まと</a:t>
            </a:r>
            <a:r>
              <a:rPr lang="ja-JP" altLang="en-US" dirty="0"/>
              <a:t>め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87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問題</a:t>
                </a:r>
                <a:r>
                  <a:rPr lang="ja-JP" altLang="en-US" dirty="0" smtClean="0"/>
                  <a:t>の定式化，動機ほか</a:t>
                </a:r>
                <a:endParaRPr lang="en-US" altLang="ja-JP" dirty="0" smtClean="0"/>
              </a:p>
              <a:p>
                <a:r>
                  <a:rPr lang="ja-JP" altLang="en-US" dirty="0"/>
                  <a:t>示</a:t>
                </a:r>
                <a:r>
                  <a:rPr lang="ja-JP" altLang="en-US" dirty="0" smtClean="0"/>
                  <a:t>せたこ</a:t>
                </a:r>
                <a:r>
                  <a:rPr lang="ja-JP" altLang="en-US" dirty="0"/>
                  <a:t>と</a:t>
                </a:r>
                <a:endParaRPr lang="en-US" altLang="ja-JP" dirty="0" smtClean="0"/>
              </a:p>
              <a:p>
                <a:r>
                  <a:rPr lang="ja-JP" altLang="en-US" dirty="0" smtClean="0">
                    <a:solidFill>
                      <a:srgbClr val="FF0000"/>
                    </a:solidFill>
                  </a:rPr>
                  <a:t>証明の概略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[1,9]</m:t>
                        </m:r>
                      </m:sup>
                    </m:sSubSup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(+,−,×)</m:t>
                    </m:r>
                  </m:oMath>
                </a14:m>
                <a:endParaRPr lang="ja-JP" alt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(×,÷)</m:t>
                    </m:r>
                  </m:oMath>
                </a14:m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r>
                  <a:rPr lang="ja-JP" altLang="en-US" dirty="0" smtClean="0"/>
                  <a:t>まと</a:t>
                </a:r>
                <a:r>
                  <a:rPr lang="ja-JP" altLang="en-US" dirty="0"/>
                  <a:t>め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6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6"/>
                </a:solidFill>
              </a:rPr>
              <a:t>示</a:t>
            </a:r>
            <a:r>
              <a:rPr lang="ja-JP" altLang="en-US" dirty="0" smtClean="0">
                <a:solidFill>
                  <a:schemeClr val="accent6"/>
                </a:solidFill>
              </a:rPr>
              <a:t>せたこ</a:t>
            </a:r>
            <a:r>
              <a:rPr lang="ja-JP" altLang="en-US" dirty="0">
                <a:solidFill>
                  <a:schemeClr val="accent6"/>
                </a:solidFill>
              </a:rPr>
              <a:t>と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88178682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47491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(×,÷)</m:t>
                                </m:r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NP</a:t>
                          </a:r>
                          <a:r>
                            <a:rPr kumimoji="1" lang="ja-JP" altLang="en-US" sz="2400" dirty="0" smtClean="0">
                              <a:solidFill>
                                <a:srgbClr val="FF0000"/>
                              </a:solidFill>
                            </a:rPr>
                            <a:t>完全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×,÷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96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ℕ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(+,−,×,÷)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[1,9]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88178682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116000" r="-3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116000" r="-1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216000" r="-3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216000" r="-1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316000" r="-3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316000" r="-1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410526" r="-3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410526" r="-1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517333" r="-3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517333" r="-1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617333" r="-3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617333" r="-1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717333" r="-3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717333" r="-1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17333" r="-3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NP</a:t>
                          </a:r>
                          <a:r>
                            <a:rPr kumimoji="1" lang="ja-JP" altLang="en-US" sz="2400" dirty="0" smtClean="0">
                              <a:solidFill>
                                <a:srgbClr val="FF0000"/>
                              </a:solidFill>
                            </a:rPr>
                            <a:t>完全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17333" r="-1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917333" r="-3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917333" r="-1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40" t="-838462" r="-3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0" t="-838462" r="-1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894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(×,÷)</m:t>
                    </m:r>
                  </m:oMath>
                </a14:m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の</a:t>
                </a:r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NP</a:t>
                </a:r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完全性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4664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基本アイデア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(+,−)</m:t>
                    </m:r>
                  </m:oMath>
                </a14:m>
                <a:r>
                  <a:rPr kumimoji="1" lang="ja-JP" altLang="en-US" dirty="0" smtClean="0"/>
                  <a:t>が本質的に</a:t>
                </a:r>
                <a:r>
                  <a:rPr kumimoji="1" lang="en-US" altLang="ja-JP" dirty="0" smtClean="0"/>
                  <a:t>PARTITION</a:t>
                </a:r>
                <a:r>
                  <a:rPr kumimoji="1" lang="ja-JP" altLang="en-US" dirty="0" smtClean="0"/>
                  <a:t>と等価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(×,÷)</m:t>
                    </m:r>
                  </m:oMath>
                </a14:m>
                <a:r>
                  <a:rPr kumimoji="1" lang="ja-JP" altLang="en-US" dirty="0" smtClean="0"/>
                  <a:t>も</a:t>
                </a:r>
                <a:r>
                  <a:rPr kumimoji="1" lang="en-US" altLang="ja-JP" dirty="0" smtClean="0"/>
                  <a:t>PARTITION</a:t>
                </a:r>
                <a:r>
                  <a:rPr kumimoji="1" lang="ja-JP" altLang="en-US" dirty="0" smtClean="0"/>
                  <a:t>の掛け算バージョンを考えればよさそう</a:t>
                </a:r>
                <a:endParaRPr kumimoji="1" lang="en-US" altLang="ja-JP" dirty="0" smtClean="0"/>
              </a:p>
              <a:p>
                <a:r>
                  <a:rPr lang="en-US" altLang="ja-JP" dirty="0" smtClean="0">
                    <a:solidFill>
                      <a:schemeClr val="accent6"/>
                    </a:solidFill>
                  </a:rPr>
                  <a:t>X-PARTITION</a:t>
                </a:r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入力：正整数の集合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ja-JP" altLang="en-US" dirty="0" smtClean="0"/>
                  <a:t>（ただし，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ja-JP" altLang="en-US" dirty="0" smtClean="0"/>
                  <a:t>は偶数）</a:t>
                </a:r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出力：</a:t>
                </a:r>
                <a:r>
                  <a:rPr lang="en-US" altLang="ja-JP" dirty="0" smtClean="0"/>
                  <a:t>YES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ja-JP" altLang="en-US" dirty="0" smtClean="0">
                    <a:solidFill>
                      <a:srgbClr val="FF0000"/>
                    </a:solidFill>
                  </a:rPr>
                  <a:t>同じサイズ</a:t>
                </a:r>
                <a:r>
                  <a:rPr lang="ja-JP" altLang="en-US" dirty="0" smtClean="0"/>
                  <a:t>の分割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⊆[1,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dirty="0" err="1" smtClean="0"/>
                  <a:t>が存</a:t>
                </a:r>
                <a:r>
                  <a:rPr kumimoji="1" lang="ja-JP" altLang="en-US" dirty="0" smtClean="0"/>
                  <a:t>在して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kumimoji="1" lang="ja-JP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（同じ</a:t>
                </a:r>
                <a:r>
                  <a:rPr lang="ja-JP" altLang="en-US" dirty="0"/>
                  <a:t>サイズ</a:t>
                </a:r>
                <a:r>
                  <a:rPr lang="ja-JP" altLang="en-US" dirty="0" smtClean="0"/>
                  <a:t>という</a:t>
                </a:r>
                <a:r>
                  <a:rPr lang="ja-JP" altLang="en-US" dirty="0"/>
                  <a:t>条件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X-PARTITION</a:t>
                </a:r>
                <a:r>
                  <a:rPr lang="ja-JP" altLang="en-US" dirty="0" smtClean="0"/>
                  <a:t>の</a:t>
                </a:r>
                <a:r>
                  <a:rPr lang="en-US" altLang="ja-JP" dirty="0" smtClean="0"/>
                  <a:t>NP</a:t>
                </a:r>
                <a:r>
                  <a:rPr lang="ja-JP" altLang="en-US" dirty="0" smtClean="0"/>
                  <a:t>完全性を示すため）</a:t>
                </a:r>
                <a:endParaRPr lang="en-US" altLang="ja-JP" dirty="0" smtClean="0"/>
              </a:p>
              <a:p>
                <a:r>
                  <a:rPr kumimoji="1" lang="en-US" altLang="ja-JP" dirty="0" smtClean="0">
                    <a:solidFill>
                      <a:schemeClr val="accent6"/>
                    </a:solidFill>
                  </a:rPr>
                  <a:t>X-PARTITION</a:t>
                </a:r>
                <a:r>
                  <a:rPr lang="ja-JP" altLang="en-US" dirty="0" smtClean="0">
                    <a:solidFill>
                      <a:schemeClr val="accent6"/>
                    </a:solidFill>
                  </a:rPr>
                  <a:t>か</a:t>
                </a:r>
                <a:r>
                  <a:rPr lang="ja-JP" altLang="en-US" dirty="0">
                    <a:solidFill>
                      <a:schemeClr val="accent6"/>
                    </a:solidFill>
                  </a:rPr>
                  <a:t>ら</a:t>
                </a:r>
                <a:r>
                  <a:rPr kumimoji="1" lang="ja-JP" altLang="en-US" dirty="0" smtClean="0">
                    <a:solidFill>
                      <a:schemeClr val="accent6"/>
                    </a:solidFill>
                  </a:rPr>
                  <a:t>帰着</a:t>
                </a:r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X-PARTITION</a:t>
                </a:r>
                <a:r>
                  <a:rPr lang="ja-JP" altLang="en-US" dirty="0" smtClean="0"/>
                  <a:t>の入力 </a:t>
                </a:r>
                <a:r>
                  <a:rPr lang="en-US" altLang="ja-JP" dirty="0" smtClean="0"/>
                  <a:t>x:=(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(×,÷)</m:t>
                    </m:r>
                  </m:oMath>
                </a14:m>
                <a:r>
                  <a:rPr kumimoji="1" lang="ja-JP" altLang="en-US" dirty="0" smtClean="0"/>
                  <a:t>の入力 </a:t>
                </a:r>
                <a:r>
                  <a:rPr kumimoji="1" lang="en-US" altLang="ja-JP" dirty="0" smtClean="0"/>
                  <a:t>R(x):=(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altLang="ja-JP" dirty="0" smtClean="0"/>
                  <a:t>)</a:t>
                </a: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ja-JP" altLang="en-US" dirty="0" smtClean="0"/>
                  <a:t>は大きな</a:t>
                </a:r>
                <a:r>
                  <a:rPr lang="ja-JP" altLang="en-US" dirty="0"/>
                  <a:t>数</a:t>
                </a:r>
                <a:r>
                  <a:rPr lang="ja-JP" altLang="en-US" dirty="0" smtClean="0"/>
                  <a:t>）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4664"/>
              </a:xfrm>
              <a:blipFill rotWithShape="0">
                <a:blip r:embed="rId4"/>
                <a:stretch>
                  <a:fillRect l="-1043" t="-2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1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発表の流れ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問題</a:t>
            </a:r>
            <a:r>
              <a:rPr lang="ja-JP" altLang="en-US" dirty="0" smtClean="0"/>
              <a:t>の定式化，動機ほか</a:t>
            </a:r>
            <a:endParaRPr lang="en-US" altLang="ja-JP" dirty="0" smtClean="0"/>
          </a:p>
          <a:p>
            <a:r>
              <a:rPr lang="ja-JP" altLang="en-US" dirty="0"/>
              <a:t>示</a:t>
            </a:r>
            <a:r>
              <a:rPr lang="ja-JP" altLang="en-US" dirty="0" smtClean="0"/>
              <a:t>せたこ</a:t>
            </a:r>
            <a:r>
              <a:rPr lang="ja-JP" altLang="en-US" dirty="0"/>
              <a:t>と</a:t>
            </a:r>
            <a:endParaRPr lang="en-US" altLang="ja-JP" dirty="0" smtClean="0"/>
          </a:p>
          <a:p>
            <a:r>
              <a:rPr lang="ja-JP" altLang="en-US" dirty="0" smtClean="0"/>
              <a:t>証明の概略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まと</a:t>
            </a:r>
            <a:r>
              <a:rPr lang="ja-JP" altLang="en-US" dirty="0">
                <a:solidFill>
                  <a:srgbClr val="FF0000"/>
                </a:solidFill>
              </a:rPr>
              <a:t>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86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6"/>
                </a:solidFill>
              </a:rPr>
              <a:t>まとめ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3131209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47491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×,÷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74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+,−,×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496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(+,−,×,÷)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ℕ</m:t>
                                    </m:r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(+,−,×,÷)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  <m:sup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[1,9]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73131209"/>
                  </p:ext>
                </p:extLst>
              </p:nvPr>
            </p:nvGraphicFramePr>
            <p:xfrm>
              <a:off x="627962" y="1575410"/>
              <a:ext cx="11093984" cy="51243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3496"/>
                    <a:gridCol w="2773496"/>
                    <a:gridCol w="2773496"/>
                    <a:gridCol w="2773496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問題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sz="2400" dirty="0" smtClean="0"/>
                            <a:t>計算複雑さ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116000" r="-3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116000" r="-101099" b="-9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216000" r="-3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216000" r="-101099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316000" r="-3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316000" r="-101099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410526" r="-3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410526" r="-101099" b="-6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517333" r="-3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517333" r="-101099" b="-5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617333" r="-3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617333" r="-101099" b="-4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717333" r="-3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717333" r="-101099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817333" r="-3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817333" r="-101099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917333" r="-3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917333" r="-101099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NP</a:t>
                          </a:r>
                          <a:r>
                            <a:rPr kumimoji="1" lang="ja-JP" altLang="en-US" sz="2400" dirty="0" smtClean="0"/>
                            <a:t>完全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  <a:tr h="552323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0" t="-838462" r="-3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?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40" t="-838462" r="-101099" b="-6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 smtClean="0"/>
                            <a:t>P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1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6"/>
                </a:solidFill>
              </a:rPr>
              <a:t>他</a:t>
            </a:r>
            <a:r>
              <a:rPr lang="ja-JP" altLang="en-US" dirty="0" smtClean="0">
                <a:solidFill>
                  <a:schemeClr val="accent6"/>
                </a:solidFill>
              </a:rPr>
              <a:t>の</a:t>
            </a:r>
            <a:r>
              <a:rPr lang="ja-JP" altLang="en-US" dirty="0">
                <a:solidFill>
                  <a:schemeClr val="accent6"/>
                </a:solidFill>
              </a:rPr>
              <a:t>課題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kumimoji="1"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(+,−,×,÷)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[1,9]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入力：</a:t>
                </a:r>
                <a:r>
                  <a:rPr lang="en-US" altLang="ja-JP" dirty="0" smtClean="0"/>
                  <a:t>n</a:t>
                </a:r>
                <a:r>
                  <a:rPr lang="ja-JP" altLang="en-US" dirty="0" smtClean="0"/>
                  <a:t>個の正整数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∈[1,9]</m:t>
                    </m:r>
                  </m:oMath>
                </a14:m>
                <a:r>
                  <a:rPr kumimoji="1"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から四則演算を使って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ja-JP" altLang="en-US" dirty="0" smtClean="0"/>
                  <a:t>が作れるとき</a:t>
                </a:r>
                <a:r>
                  <a:rPr kumimoji="1" lang="en-US" altLang="ja-JP" dirty="0" smtClean="0"/>
                  <a:t>YES</a:t>
                </a:r>
                <a:r>
                  <a:rPr kumimoji="1" lang="ja-JP" altLang="en-US" dirty="0" err="1" smtClean="0"/>
                  <a:t>，</a:t>
                </a:r>
                <a:r>
                  <a:rPr kumimoji="1" lang="ja-JP" altLang="en-US" dirty="0" smtClean="0"/>
                  <a:t>そうでないとき</a:t>
                </a:r>
                <a:r>
                  <a:rPr kumimoji="1" lang="en-US" altLang="ja-JP" dirty="0" smtClean="0"/>
                  <a:t>NO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+,−,×,÷</m:t>
                            </m:r>
                          </m:e>
                        </m:d>
                      </m:e>
                      <m:sub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[1,9]</m:t>
                        </m:r>
                      </m:sup>
                    </m:sSubSup>
                  </m:oMath>
                </a14:m>
                <a:endParaRPr lang="en-US" altLang="ja-JP" dirty="0"/>
              </a:p>
              <a:p>
                <a:pPr marL="457200" lvl="1" indent="0">
                  <a:buNone/>
                </a:pPr>
                <a:r>
                  <a:rPr lang="ja-JP" altLang="en-US" dirty="0"/>
                  <a:t>入力：</a:t>
                </a:r>
                <a:r>
                  <a:rPr lang="en-US" altLang="ja-JP" dirty="0"/>
                  <a:t>n</a:t>
                </a:r>
                <a:r>
                  <a:rPr lang="ja-JP" altLang="en-US" dirty="0"/>
                  <a:t>個</a:t>
                </a:r>
                <a:r>
                  <a:rPr lang="ja-JP" altLang="en-US" dirty="0" smtClean="0"/>
                  <a:t>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1,9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marL="457200" lvl="1" indent="0">
                  <a:buNone/>
                </a:pPr>
                <a:r>
                  <a:rPr lang="ja-JP" altLang="en-US" dirty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dirty="0" smtClean="0"/>
                  <a:t>から四則演算を使って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ja-JP" altLang="en-US" dirty="0" smtClean="0"/>
                  <a:t>が作れる</a:t>
                </a:r>
                <a:r>
                  <a:rPr lang="ja-JP" altLang="en-US" dirty="0"/>
                  <a:t>パターン</a:t>
                </a:r>
                <a:r>
                  <a:rPr lang="ja-JP" altLang="en-US" dirty="0" smtClean="0"/>
                  <a:t>の</a:t>
                </a:r>
                <a:r>
                  <a:rPr lang="ja-JP" altLang="en-US" dirty="0"/>
                  <a:t>個数</a:t>
                </a:r>
                <a:endParaRPr lang="en-US" altLang="ja-JP" dirty="0"/>
              </a:p>
              <a:p>
                <a:endParaRPr kumimoji="1" lang="en-US" altLang="ja-JP" dirty="0" smtClean="0"/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When I was young…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大学生</a:t>
            </a:r>
            <a:r>
              <a:rPr lang="ja-JP" altLang="en-US" sz="3600" dirty="0" smtClean="0"/>
              <a:t>だった</a:t>
            </a:r>
            <a:r>
              <a:rPr lang="en-US" altLang="ja-JP" sz="3600" dirty="0" smtClean="0"/>
              <a:t>1991</a:t>
            </a:r>
            <a:r>
              <a:rPr lang="ja-JP" altLang="en-US" sz="3600" dirty="0" smtClean="0"/>
              <a:t>年のある日，なにかの授業の前に友人の</a:t>
            </a:r>
            <a:r>
              <a:rPr lang="en-US" altLang="ja-JP" sz="3600" dirty="0" smtClean="0"/>
              <a:t>F</a:t>
            </a:r>
            <a:r>
              <a:rPr lang="ja-JP" altLang="en-US" sz="3600" dirty="0" smtClean="0"/>
              <a:t>君から</a:t>
            </a:r>
            <a:r>
              <a:rPr lang="ja-JP" altLang="en-US" sz="3600" dirty="0" smtClean="0"/>
              <a:t>次のようなクイズを出された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「四則演算を使って１，９，９，１から１０を作れる？」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137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答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1746" y="2678545"/>
                <a:ext cx="114346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9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9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ja-JP" altLang="en-US" sz="9600" i="1">
                              <a:latin typeface="Cambria Math" panose="02040503050406030204" pitchFamily="18" charset="0"/>
                            </a:rPr>
                            <m:t>＋</m:t>
                          </m:r>
                          <m:r>
                            <a:rPr lang="en-US" altLang="ja-JP" sz="9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sz="9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÷</m:t>
                          </m:r>
                          <m:r>
                            <a:rPr lang="en-US" altLang="ja-JP" sz="9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kumimoji="1" lang="en-US" altLang="ja-JP" sz="9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9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9=10</m:t>
                      </m:r>
                    </m:oMath>
                  </m:oMathPara>
                </a14:m>
                <a:endParaRPr kumimoji="1" lang="ja-JP" altLang="en-US" sz="96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6" y="2678545"/>
                <a:ext cx="11434618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1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m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ake10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（テンパズル，切符パズル）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8184614" cy="4351338"/>
          </a:xfrm>
        </p:spPr>
        <p:txBody>
          <a:bodyPr/>
          <a:lstStyle/>
          <a:p>
            <a:r>
              <a:rPr lang="ja-JP" altLang="en-US" dirty="0" smtClean="0"/>
              <a:t>１から９が４つ与えられたとき，　　　　　　　　　　　　　四則演算（と括弧）を使って　　　　　　　　　　　　　　　１０が作れるか？というパズル</a:t>
            </a:r>
            <a:endParaRPr lang="en-US" altLang="ja-JP" dirty="0" smtClean="0"/>
          </a:p>
          <a:p>
            <a:r>
              <a:rPr kumimoji="1" lang="ja-JP" altLang="en-US" dirty="0"/>
              <a:t>難</a:t>
            </a:r>
            <a:r>
              <a:rPr kumimoji="1" lang="ja-JP" altLang="en-US" dirty="0" smtClean="0"/>
              <a:t>しいとされる例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１，１，５，８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３，４，７，８</a:t>
            </a:r>
            <a:endParaRPr kumimoji="1" lang="en-US" altLang="ja-JP" dirty="0" smtClean="0"/>
          </a:p>
          <a:p>
            <a:r>
              <a:rPr lang="ja-JP" altLang="en-US" dirty="0" smtClean="0"/>
              <a:t>全</a:t>
            </a:r>
            <a:r>
              <a:rPr lang="ja-JP" altLang="en-US" dirty="0"/>
              <a:t>パターン</a:t>
            </a:r>
            <a:r>
              <a:rPr lang="ja-JP" altLang="en-US" dirty="0" smtClean="0"/>
              <a:t>の</a:t>
            </a:r>
            <a:r>
              <a:rPr lang="ja-JP" altLang="en-US" dirty="0"/>
              <a:t>解答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www.quiz-puzzle.com/make10/answer/list.html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make10</a:t>
            </a:r>
            <a:r>
              <a:rPr lang="ja-JP" altLang="en-US" dirty="0" smtClean="0"/>
              <a:t>問題一覧と解答）に列挙されている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m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ake10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（テンパズル</a:t>
            </a:r>
            <a:r>
              <a:rPr lang="ja-JP" altLang="en-US" dirty="0">
                <a:solidFill>
                  <a:schemeClr val="accent6"/>
                </a:solidFill>
              </a:rPr>
              <a:t>）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8184614" cy="4351338"/>
          </a:xfrm>
        </p:spPr>
        <p:txBody>
          <a:bodyPr/>
          <a:lstStyle/>
          <a:p>
            <a:r>
              <a:rPr lang="ja-JP" altLang="en-US" dirty="0" smtClean="0"/>
              <a:t>１から９が４つ与えられたとき，　　　　　　　　　　　　　四則演算（と括弧）を使って　　　　　　　　　　　　　　　１０が作れるか？というパズル</a:t>
            </a:r>
            <a:endParaRPr lang="en-US" altLang="ja-JP" dirty="0" smtClean="0"/>
          </a:p>
          <a:p>
            <a:r>
              <a:rPr kumimoji="1" lang="ja-JP" altLang="en-US" dirty="0"/>
              <a:t>難</a:t>
            </a:r>
            <a:r>
              <a:rPr kumimoji="1" lang="ja-JP" altLang="en-US" dirty="0" smtClean="0"/>
              <a:t>しいとされる例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１，１，５，８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３，４，７，８</a:t>
            </a:r>
            <a:endParaRPr kumimoji="1" lang="en-US" altLang="ja-JP" dirty="0" smtClean="0"/>
          </a:p>
          <a:p>
            <a:r>
              <a:rPr lang="ja-JP" altLang="en-US" dirty="0" smtClean="0"/>
              <a:t>全</a:t>
            </a:r>
            <a:r>
              <a:rPr lang="ja-JP" altLang="en-US" dirty="0"/>
              <a:t>パターン</a:t>
            </a:r>
            <a:r>
              <a:rPr lang="ja-JP" altLang="en-US" dirty="0" smtClean="0"/>
              <a:t>の</a:t>
            </a:r>
            <a:r>
              <a:rPr lang="ja-JP" altLang="en-US" dirty="0"/>
              <a:t>解答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</a:t>
            </a:r>
            <a:r>
              <a:rPr lang="en-US" altLang="ja-JP" dirty="0" smtClean="0">
                <a:hlinkClick r:id="rId3"/>
              </a:rPr>
              <a:t>www.quiz-puzzle.com/make10/answer/list.html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make10</a:t>
            </a:r>
            <a:r>
              <a:rPr lang="ja-JP" altLang="en-US" dirty="0" smtClean="0"/>
              <a:t>問題一覧と解答）に列挙されている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5" y="1682016"/>
            <a:ext cx="2943225" cy="49911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502" y="365125"/>
            <a:ext cx="5391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6"/>
                </a:solidFill>
              </a:rPr>
              <a:t>動機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6058359" cy="435133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>
                <a:solidFill>
                  <a:schemeClr val="accent6"/>
                </a:solidFill>
              </a:rPr>
              <a:t>昔からの素朴な疑問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lvl="1"/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作れるか効率的にチェックする方法</a:t>
            </a:r>
            <a:r>
              <a:rPr lang="ja-JP" altLang="en-US" dirty="0"/>
              <a:t>は</a:t>
            </a:r>
            <a:r>
              <a:rPr kumimoji="1" lang="ja-JP" altLang="en-US" dirty="0" smtClean="0"/>
              <a:t>ないのかな？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何</a:t>
            </a:r>
            <a:r>
              <a:rPr lang="ja-JP" altLang="en-US" dirty="0"/>
              <a:t>パターン</a:t>
            </a:r>
            <a:r>
              <a:rPr lang="ja-JP" altLang="en-US" dirty="0" smtClean="0"/>
              <a:t>くらい</a:t>
            </a:r>
            <a:r>
              <a:rPr lang="ja-JP" altLang="en-US" dirty="0"/>
              <a:t>試</a:t>
            </a:r>
            <a:r>
              <a:rPr lang="ja-JP" altLang="en-US" dirty="0" smtClean="0"/>
              <a:t>さないといけないのかな？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6"/>
                </a:solidFill>
              </a:rPr>
              <a:t>数学コンクール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lvl="1"/>
            <a:r>
              <a:rPr lang="ja-JP" altLang="en-US" dirty="0" smtClean="0"/>
              <a:t>名古屋大学が行っている中学生・高校生対象のイベント</a:t>
            </a:r>
            <a:endParaRPr lang="en-US" altLang="ja-JP" dirty="0" smtClean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年前</a:t>
            </a:r>
            <a:r>
              <a:rPr lang="ja-JP" altLang="en-US" dirty="0" smtClean="0"/>
              <a:t>から委員になった</a:t>
            </a:r>
            <a:endParaRPr lang="en-US" altLang="ja-JP" dirty="0" smtClean="0"/>
          </a:p>
          <a:p>
            <a:pPr lvl="1"/>
            <a:r>
              <a:rPr lang="en-US" altLang="ja-JP" dirty="0"/>
              <a:t>m</a:t>
            </a:r>
            <a:r>
              <a:rPr lang="en-US" altLang="ja-JP" dirty="0" smtClean="0"/>
              <a:t>ake10</a:t>
            </a:r>
            <a:r>
              <a:rPr lang="ja-JP" altLang="en-US" dirty="0" smtClean="0"/>
              <a:t>使った問題考えた</a:t>
            </a:r>
            <a:endParaRPr lang="en-US" altLang="ja-JP" dirty="0" smtClean="0"/>
          </a:p>
          <a:p>
            <a:pPr lvl="1"/>
            <a:r>
              <a:rPr lang="ja-JP" altLang="en-US" dirty="0"/>
              <a:t>問題</a:t>
            </a:r>
            <a:r>
              <a:rPr lang="ja-JP" altLang="en-US" dirty="0" smtClean="0"/>
              <a:t>を</a:t>
            </a:r>
            <a:r>
              <a:rPr lang="ja-JP" altLang="en-US" dirty="0"/>
              <a:t>考</a:t>
            </a:r>
            <a:r>
              <a:rPr lang="ja-JP" altLang="en-US" dirty="0" smtClean="0"/>
              <a:t>えるついでに計算複雑さも考えたくなった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39" y="0"/>
            <a:ext cx="4843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m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ake10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の一般化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kumimoji="1"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(+,−,×,÷)</m:t>
                    </m:r>
                  </m:oMath>
                </a14:m>
                <a:endParaRPr kumimoji="1" lang="en-US" altLang="ja-JP" dirty="0" smtClean="0">
                  <a:solidFill>
                    <a:schemeClr val="accent6"/>
                  </a:solidFill>
                </a:endParaRP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入力：</a:t>
                </a:r>
                <a:r>
                  <a:rPr lang="en-US" altLang="ja-JP" dirty="0" smtClean="0"/>
                  <a:t>n</a:t>
                </a:r>
                <a:r>
                  <a:rPr lang="ja-JP" altLang="en-US" dirty="0" smtClean="0"/>
                  <a:t>個の正整数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および目標値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出力：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から四則演算を使って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ja-JP" altLang="en-US" dirty="0" smtClean="0"/>
                  <a:t>が作れるとき</a:t>
                </a:r>
                <a:r>
                  <a:rPr kumimoji="1" lang="en-US" altLang="ja-JP" dirty="0" smtClean="0"/>
                  <a:t>YES</a:t>
                </a:r>
                <a:r>
                  <a:rPr kumimoji="1" lang="ja-JP" altLang="en-US" dirty="0" err="1" smtClean="0"/>
                  <a:t>，</a:t>
                </a:r>
                <a:r>
                  <a:rPr kumimoji="1" lang="ja-JP" altLang="en-US" dirty="0" smtClean="0"/>
                  <a:t>そうでないとき</a:t>
                </a:r>
                <a:r>
                  <a:rPr kumimoji="1" lang="en-US" altLang="ja-JP" dirty="0" smtClean="0"/>
                  <a:t>NO</a:t>
                </a:r>
              </a:p>
              <a:p>
                <a:pPr marL="457200" lvl="1" indent="0">
                  <a:buNone/>
                </a:pP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Q. </a:t>
                </a:r>
                <a:r>
                  <a:rPr kumimoji="1" lang="ja-JP" altLang="en-US" dirty="0" smtClean="0"/>
                  <a:t>計算複雑さは？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A.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NP</a:t>
                </a:r>
                <a:r>
                  <a:rPr lang="ja-JP" altLang="en-US" dirty="0" smtClean="0"/>
                  <a:t>完全に違いない（？</a:t>
                </a:r>
                <a:r>
                  <a:rPr lang="ja-JP" altLang="en-US" dirty="0"/>
                  <a:t>）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6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1685</Words>
  <Application>Microsoft Office PowerPoint</Application>
  <PresentationFormat>ワイド画面</PresentationFormat>
  <Paragraphs>437</Paragraphs>
  <Slides>35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Cambria Math</vt:lpstr>
      <vt:lpstr>Office テーマ</vt:lpstr>
      <vt:lpstr>make10の一般化について</vt:lpstr>
      <vt:lpstr>発表の流れ</vt:lpstr>
      <vt:lpstr>発表の流れ</vt:lpstr>
      <vt:lpstr>When I was young…</vt:lpstr>
      <vt:lpstr>答</vt:lpstr>
      <vt:lpstr>make10（テンパズル，切符パズル）</vt:lpstr>
      <vt:lpstr>make10（テンパズル）</vt:lpstr>
      <vt:lpstr>動機</vt:lpstr>
      <vt:lpstr>make10の一般化</vt:lpstr>
      <vt:lpstr>関連研究</vt:lpstr>
      <vt:lpstr>make10の一般化（演算を制約）</vt:lpstr>
      <vt:lpstr>make10の一般化（目標値は10のまま）</vt:lpstr>
      <vt:lpstr>発表の流れ</vt:lpstr>
      <vt:lpstr>示せたこと</vt:lpstr>
      <vt:lpstr>発表の流れ</vt:lpstr>
      <vt:lpstr>示せたこと</vt:lpstr>
      <vt:lpstr>〖N(+,-,×,÷)〗_10^([1,9])∈P</vt:lpstr>
      <vt:lpstr>〖N(+,-,×,÷)〗_10^([1,9])∈P</vt:lpstr>
      <vt:lpstr>〖N(+,-,×,÷)〗_10^([1,9])∈P</vt:lpstr>
      <vt:lpstr>〖N(+,-,×,÷)〗_10^([1,9])∈P</vt:lpstr>
      <vt:lpstr>〖N(+,-,×,÷)〗_10^([1,9])∈P</vt:lpstr>
      <vt:lpstr>〖N(+,-,×,÷)〗_10^([1,9])∈P</vt:lpstr>
      <vt:lpstr>〖N(+,-,×,÷)〗_10^([1,9])∈P</vt:lpstr>
      <vt:lpstr>〖N(+,-,×,÷)〗_10^([1,9])∈P</vt:lpstr>
      <vt:lpstr>発表の流れ</vt:lpstr>
      <vt:lpstr>示せたこと</vt:lpstr>
      <vt:lpstr>N(+,-,×)のNP完全性</vt:lpstr>
      <vt:lpstr>N(+,-,×)のNP完全性</vt:lpstr>
      <vt:lpstr>N(+,-,×)のNP完全性</vt:lpstr>
      <vt:lpstr>発表の流れ</vt:lpstr>
      <vt:lpstr>示せたこと</vt:lpstr>
      <vt:lpstr>N(×,÷)のNP完全性</vt:lpstr>
      <vt:lpstr>発表の流れ</vt:lpstr>
      <vt:lpstr>まとめ</vt:lpstr>
      <vt:lpstr>他の課題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西村治道</dc:creator>
  <cp:lastModifiedBy>西村治道</cp:lastModifiedBy>
  <cp:revision>60</cp:revision>
  <dcterms:created xsi:type="dcterms:W3CDTF">2018-02-14T03:48:41Z</dcterms:created>
  <dcterms:modified xsi:type="dcterms:W3CDTF">2018-03-07T12:17:16Z</dcterms:modified>
</cp:coreProperties>
</file>