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20" autoAdjust="0"/>
    <p:restoredTop sz="94660"/>
  </p:normalViewPr>
  <p:slideViewPr>
    <p:cSldViewPr snapToGrid="0">
      <p:cViewPr varScale="1">
        <p:scale>
          <a:sx n="51" d="100"/>
          <a:sy n="51" d="100"/>
        </p:scale>
        <p:origin x="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BCB2BB-AD15-45A0-A694-56CB535774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7B47545B-E672-4B7E-87D9-4BCB9E2169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144365-08E2-4D0E-B74C-4D71CF6F1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AA16-533B-4514-8103-CE36A8403420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DED9C5-7573-468F-998E-F3AE2DE21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DD0FCC6-66CE-4F78-87A8-71A9E29E8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F754D-E177-4D00-A089-669EA3458E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6618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31424F-13E3-4747-A6A8-2A08A4D2C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50F5EB7-E7F8-44D6-A7F4-F6B787BAF5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BE5D0F-AE44-4A9A-AC13-3F9F700F2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AA16-533B-4514-8103-CE36A8403420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51B72D-BB0E-4C34-AE76-26153B56F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765A58-984E-43F1-A48F-A81B1417E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F754D-E177-4D00-A089-669EA3458E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1822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B3B3BB0-DFFA-4BA2-B3D0-53382C8A93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5AE7DAE-D113-4CB4-9C5C-4AD6FE938F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47C743-EAF9-46B5-8A83-41D7DBA9C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AA16-533B-4514-8103-CE36A8403420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FADD2B1-8297-47F5-80BE-C5C00C5CE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56430-1AD4-4F96-B647-5CF0A6DF0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F754D-E177-4D00-A089-669EA3458E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8275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54DBA2-BC11-462E-B04F-712A10E62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B225517-9754-4184-BE04-2CFA8BDA07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2FD5C0-2334-42D1-9E31-43C97C2F4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AA16-533B-4514-8103-CE36A8403420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CCDD4B-56B5-408F-BF8C-EAA5B5151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AF837A4-EC29-43CE-A636-928AED6CF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F754D-E177-4D00-A089-669EA3458E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230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269230-8929-48FE-8202-2AA475B4F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8F5F159-172D-4E24-AEB7-F0725720FD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024DEF-1370-488C-9D0A-2F8CE28A8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AA16-533B-4514-8103-CE36A8403420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407B2D0-A977-4336-8EBF-F3AB74041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6E32A7-9ED8-4A0C-929B-811165453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F754D-E177-4D00-A089-669EA3458E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326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7CA4DE-5803-4C4B-9EA1-2BBDDDD68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71B9449-62A8-4830-B484-95BC079538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F3172FB-444B-42C5-B0E3-FE8A76C76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BD860BA-BD18-49CA-B77B-0A2DAF0B9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AA16-533B-4514-8103-CE36A8403420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42F13F-9A36-4F76-89AA-8432D89E8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B714D0B-8E31-4146-B574-F942957C7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F754D-E177-4D00-A089-669EA3458E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3156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D697F2-FFFF-42EE-B114-D515C2209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383C321-4C67-4B5C-980C-5D1993F85F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738E671-70FD-47F8-902A-DB5FC7E06A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83FA7C2-2C12-4F37-A5EE-868DA8EF77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95E82EA-16CE-4B30-A6B8-EC052605FF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A3A2797-19CD-4D11-A762-350D1D43E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AA16-533B-4514-8103-CE36A8403420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FE49F05-9AE1-4226-96C1-FB6EA7FBB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2B111B6-0D8C-4F37-B6ED-6C7F89DB5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F754D-E177-4D00-A089-669EA3458E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8627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212A58-1F97-4AAA-8674-930E16437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B2A76D0-20BC-4CD6-8439-E178A0246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AA16-533B-4514-8103-CE36A8403420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55A9D18-0C9A-4A01-B53A-6A18BB893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0B87C1C-5A7B-4A91-A37E-862541451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F754D-E177-4D00-A089-669EA3458E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352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9E81D04-DAB3-480D-988E-BE049E8DE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AA16-533B-4514-8103-CE36A8403420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6C60423-E119-46C7-A0E3-7C8BD0EEF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B9BC560-E5E2-4187-847E-4D127D724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F754D-E177-4D00-A089-669EA3458E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453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6D60C1-6E34-4C61-989B-291C7D57E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29AD41-1213-4AC0-86D6-36520C6DCD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BAF28DA-F6D8-45BC-8E07-4C98B67FA5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09BDEBD-5D79-475F-A932-1B1F1D8A9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AA16-533B-4514-8103-CE36A8403420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6F3125-1FEF-4013-9B8D-9D51C795C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850A24B-B1A1-43F2-AF56-42E627762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F754D-E177-4D00-A089-669EA3458E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6718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38A819-ED1D-4648-AB2C-5129CE2DA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23D3F6-C013-4B23-A86D-9D134ABBB6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ACC3A38-F40F-4672-9AEC-3909398FDB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18CDC5D-2A97-4999-8B07-69940C011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AA16-533B-4514-8103-CE36A8403420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DAD9EFE-87F4-4C3D-BA04-C93722EE3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961ED2C-E122-4C8F-8132-81DDD3F46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F754D-E177-4D00-A089-669EA3458E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2401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CD8EF71-47D4-478B-9676-D4EA932D9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BA73863-F52A-47C4-B3F1-61E50E3895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903A13-3106-46D2-B5D9-64C6D3D3E4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8AA16-533B-4514-8103-CE36A8403420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47C430F-3CA4-4406-BCB8-978B4855B0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E2FFD0-6359-4BC5-92A8-177469C926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754D-E177-4D00-A089-669EA3458E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2726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59F2E5-EDDF-4DFA-8E44-D680355F5F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264" y="528700"/>
            <a:ext cx="4452730" cy="652400"/>
          </a:xfrm>
        </p:spPr>
        <p:txBody>
          <a:bodyPr>
            <a:normAutofit fontScale="90000"/>
          </a:bodyPr>
          <a:lstStyle/>
          <a:p>
            <a:pPr algn="l"/>
            <a:r>
              <a:rPr kumimoji="1" lang="ja-JP" altLang="en-US" sz="4000" b="1" dirty="0">
                <a:solidFill>
                  <a:schemeClr val="accent1"/>
                </a:solidFill>
              </a:rPr>
              <a:t>金持ちは誰</a:t>
            </a:r>
            <a:br>
              <a:rPr kumimoji="1" lang="en-US" altLang="ja-JP" sz="4000" b="1" dirty="0">
                <a:solidFill>
                  <a:schemeClr val="accent1"/>
                </a:solidFill>
              </a:rPr>
            </a:br>
            <a:endParaRPr kumimoji="1" lang="ja-JP" altLang="en-US" sz="4000" b="1" dirty="0">
              <a:solidFill>
                <a:schemeClr val="accent1"/>
              </a:solidFill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FABEEF2-B3C3-4F97-BC68-3E2699D26787}"/>
              </a:ext>
            </a:extLst>
          </p:cNvPr>
          <p:cNvSpPr/>
          <p:nvPr/>
        </p:nvSpPr>
        <p:spPr>
          <a:xfrm>
            <a:off x="0" y="1182231"/>
            <a:ext cx="12192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0" indent="63500" algn="just">
              <a:spcAft>
                <a:spcPts val="0"/>
              </a:spcAft>
            </a:pPr>
            <a:r>
              <a:rPr lang="ja-JP" altLang="en-US" sz="2800" b="1" kern="100" dirty="0">
                <a:effectLst/>
                <a:latin typeface="+mn-ea"/>
                <a:cs typeface="Times New Roman" panose="02020603050405020304" pitchFamily="18" charset="0"/>
              </a:rPr>
              <a:t>　　</a:t>
            </a:r>
            <a:r>
              <a:rPr lang="ja-JP" altLang="ja-JP" sz="2800" b="1" kern="100" dirty="0">
                <a:solidFill>
                  <a:schemeClr val="accent1"/>
                </a:solidFill>
                <a:effectLst/>
                <a:latin typeface="+mn-ea"/>
                <a:cs typeface="Times New Roman" panose="02020603050405020304" pitchFamily="18" charset="0"/>
              </a:rPr>
              <a:t>パズル　１</a:t>
            </a:r>
            <a:r>
              <a:rPr lang="ja-JP" altLang="en-US" sz="2800" b="1" kern="100" dirty="0">
                <a:solidFill>
                  <a:schemeClr val="accent1"/>
                </a:solidFill>
                <a:effectLst/>
                <a:latin typeface="+mn-ea"/>
                <a:cs typeface="Times New Roman" panose="02020603050405020304" pitchFamily="18" charset="0"/>
              </a:rPr>
              <a:t>　（既存）</a:t>
            </a:r>
            <a:endParaRPr lang="ja-JP" altLang="ja-JP" sz="2800" kern="100" dirty="0">
              <a:solidFill>
                <a:schemeClr val="accent1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marL="63500" indent="63500" algn="just">
              <a:spcAft>
                <a:spcPts val="0"/>
              </a:spcAft>
            </a:pPr>
            <a:r>
              <a:rPr lang="ja-JP" altLang="ja-JP" sz="2800" b="1" kern="100" dirty="0">
                <a:latin typeface="+mn-ea"/>
                <a:cs typeface="Times New Roman" panose="02020603050405020304" pitchFamily="18" charset="0"/>
              </a:rPr>
              <a:t>正直者</a:t>
            </a:r>
            <a:r>
              <a:rPr lang="ja-JP" altLang="en-US" sz="2800" b="1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（Ｈ）</a:t>
            </a:r>
            <a:r>
              <a:rPr lang="ja-JP" altLang="ja-JP" sz="2800" b="1" kern="100" dirty="0">
                <a:latin typeface="+mn-ea"/>
                <a:cs typeface="Times New Roman" panose="02020603050405020304" pitchFamily="18" charset="0"/>
              </a:rPr>
              <a:t>、嘘つき</a:t>
            </a:r>
            <a:r>
              <a:rPr lang="ja-JP" altLang="en-US" sz="2800" b="1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（Ｌ）</a:t>
            </a:r>
            <a:r>
              <a:rPr lang="ja-JP" altLang="ja-JP" sz="2800" b="1" kern="100" dirty="0">
                <a:latin typeface="+mn-ea"/>
                <a:cs typeface="Times New Roman" panose="02020603050405020304" pitchFamily="18" charset="0"/>
              </a:rPr>
              <a:t>、</a:t>
            </a:r>
            <a:r>
              <a:rPr lang="ja-JP" altLang="en-US" sz="2800" b="1" kern="100" dirty="0">
                <a:latin typeface="+mn-ea"/>
                <a:cs typeface="Times New Roman" panose="02020603050405020304" pitchFamily="18" charset="0"/>
              </a:rPr>
              <a:t>天邪鬼</a:t>
            </a:r>
            <a:r>
              <a:rPr lang="ja-JP" altLang="en-US" sz="2800" b="1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（Ａ）</a:t>
            </a:r>
            <a:r>
              <a:rPr lang="ja-JP" altLang="ja-JP" sz="2800" b="1" kern="100" dirty="0">
                <a:latin typeface="+mn-ea"/>
                <a:cs typeface="Times New Roman" panose="02020603050405020304" pitchFamily="18" charset="0"/>
              </a:rPr>
              <a:t>、の３人がいる。</a:t>
            </a:r>
            <a:endParaRPr lang="en-US" altLang="ja-JP" sz="2800" b="1" kern="100" dirty="0">
              <a:latin typeface="+mn-ea"/>
              <a:cs typeface="Times New Roman" panose="02020603050405020304" pitchFamily="18" charset="0"/>
            </a:endParaRPr>
          </a:p>
          <a:p>
            <a:pPr marL="63500" indent="63500" algn="just">
              <a:spcAft>
                <a:spcPts val="0"/>
              </a:spcAft>
            </a:pPr>
            <a:r>
              <a:rPr lang="ja-JP" altLang="ja-JP" sz="2800" b="1" kern="100" dirty="0">
                <a:latin typeface="+mn-ea"/>
                <a:cs typeface="Times New Roman" panose="02020603050405020304" pitchFamily="18" charset="0"/>
              </a:rPr>
              <a:t>合計３問で、各人の性格を当てよ。</a:t>
            </a:r>
            <a:endParaRPr lang="ja-JP" altLang="ja-JP" sz="2800" b="1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marL="63500" indent="63500" algn="just">
              <a:spcAft>
                <a:spcPts val="0"/>
              </a:spcAft>
            </a:pPr>
            <a:r>
              <a:rPr lang="ja-JP" altLang="ja-JP" sz="2800" b="1" kern="100" dirty="0">
                <a:latin typeface="+mn-ea"/>
                <a:cs typeface="Times New Roman" panose="02020603050405020304" pitchFamily="18" charset="0"/>
              </a:rPr>
              <a:t>どんな質問でも良いが、返答は、ＹＥＳ、ＮＯ、のみ。</a:t>
            </a:r>
            <a:endParaRPr lang="ja-JP" altLang="ja-JP" sz="2800" b="1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marL="63500" indent="63500" algn="just">
              <a:spcAft>
                <a:spcPts val="0"/>
              </a:spcAft>
            </a:pPr>
            <a:r>
              <a:rPr lang="ja-JP" altLang="ja-JP" sz="2800" b="1" kern="100" dirty="0">
                <a:latin typeface="+mn-ea"/>
                <a:cs typeface="Times New Roman" panose="02020603050405020304" pitchFamily="18" charset="0"/>
              </a:rPr>
              <a:t>各人は各々の性格を知っている。</a:t>
            </a:r>
            <a:r>
              <a:rPr lang="ja-JP" altLang="en-US" sz="2800" b="1" kern="100" dirty="0">
                <a:latin typeface="+mn-ea"/>
                <a:cs typeface="Times New Roman" panose="02020603050405020304" pitchFamily="18" charset="0"/>
              </a:rPr>
              <a:t>天邪鬼</a:t>
            </a:r>
            <a:r>
              <a:rPr lang="ja-JP" altLang="ja-JP" sz="2800" b="1" kern="100" dirty="0">
                <a:latin typeface="+mn-ea"/>
                <a:cs typeface="Times New Roman" panose="02020603050405020304" pitchFamily="18" charset="0"/>
              </a:rPr>
              <a:t>は何を答えるか判らない</a:t>
            </a:r>
            <a:r>
              <a:rPr lang="ja-JP" altLang="ja-JP" sz="2800" kern="100" dirty="0">
                <a:latin typeface="+mn-ea"/>
                <a:cs typeface="Times New Roman" panose="02020603050405020304" pitchFamily="18" charset="0"/>
              </a:rPr>
              <a:t>。</a:t>
            </a:r>
            <a:endParaRPr lang="ja-JP" altLang="ja-JP" sz="280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9627587-FABA-4C51-8298-A709D6FCFA13}"/>
              </a:ext>
            </a:extLst>
          </p:cNvPr>
          <p:cNvSpPr/>
          <p:nvPr/>
        </p:nvSpPr>
        <p:spPr>
          <a:xfrm>
            <a:off x="0" y="3925430"/>
            <a:ext cx="12192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0" indent="63500" algn="just">
              <a:spcAft>
                <a:spcPts val="0"/>
              </a:spcAft>
            </a:pPr>
            <a:r>
              <a:rPr lang="ja-JP" altLang="en-US" sz="2800" b="1" kern="100" dirty="0">
                <a:effectLst/>
                <a:latin typeface="+mn-ea"/>
                <a:cs typeface="Times New Roman" panose="02020603050405020304" pitchFamily="18" charset="0"/>
              </a:rPr>
              <a:t>　　</a:t>
            </a:r>
            <a:r>
              <a:rPr lang="ja-JP" altLang="ja-JP" sz="2800" b="1" kern="100" dirty="0">
                <a:solidFill>
                  <a:schemeClr val="accent1"/>
                </a:solidFill>
                <a:effectLst/>
                <a:latin typeface="+mn-ea"/>
                <a:cs typeface="Times New Roman" panose="02020603050405020304" pitchFamily="18" charset="0"/>
              </a:rPr>
              <a:t>パズル</a:t>
            </a:r>
            <a:r>
              <a:rPr lang="ja-JP" altLang="en-US" sz="2800" b="1" kern="100" dirty="0">
                <a:solidFill>
                  <a:schemeClr val="accent1"/>
                </a:solidFill>
                <a:effectLst/>
                <a:latin typeface="+mn-ea"/>
                <a:cs typeface="Times New Roman" panose="02020603050405020304" pitchFamily="18" charset="0"/>
              </a:rPr>
              <a:t>　</a:t>
            </a:r>
            <a:r>
              <a:rPr lang="ja-JP" altLang="ja-JP" sz="2800" b="1" kern="100" dirty="0">
                <a:solidFill>
                  <a:schemeClr val="accent1"/>
                </a:solidFill>
                <a:effectLst/>
                <a:latin typeface="+mn-ea"/>
                <a:cs typeface="Times New Roman" panose="02020603050405020304" pitchFamily="18" charset="0"/>
              </a:rPr>
              <a:t>２</a:t>
            </a:r>
          </a:p>
          <a:p>
            <a:pPr marL="63500" indent="63500" algn="just">
              <a:spcAft>
                <a:spcPts val="0"/>
              </a:spcAft>
            </a:pPr>
            <a:r>
              <a:rPr lang="ja-JP" altLang="ja-JP" sz="2800" b="1" kern="100" dirty="0">
                <a:latin typeface="+mn-ea"/>
                <a:cs typeface="Times New Roman" panose="02020603050405020304" pitchFamily="18" charset="0"/>
              </a:rPr>
              <a:t>パズル１　の３人の中に１人　</a:t>
            </a:r>
            <a:r>
              <a:rPr lang="ja-JP" altLang="en-US" sz="2800" b="1" kern="100" dirty="0">
                <a:latin typeface="+mn-ea"/>
                <a:cs typeface="Times New Roman" panose="02020603050405020304" pitchFamily="18" charset="0"/>
              </a:rPr>
              <a:t>金持ち</a:t>
            </a:r>
            <a:r>
              <a:rPr lang="ja-JP" altLang="en-US" sz="2800" b="1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（</a:t>
            </a:r>
            <a:r>
              <a:rPr lang="ja-JP" altLang="ja-JP" sz="2800" b="1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Ｋ</a:t>
            </a:r>
            <a:r>
              <a:rPr lang="ja-JP" altLang="en-US" sz="2800" b="1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）</a:t>
            </a:r>
            <a:r>
              <a:rPr lang="ja-JP" altLang="ja-JP" sz="2800" b="1" kern="100" dirty="0">
                <a:latin typeface="+mn-ea"/>
                <a:cs typeface="Times New Roman" panose="02020603050405020304" pitchFamily="18" charset="0"/>
              </a:rPr>
              <a:t>　</a:t>
            </a:r>
            <a:r>
              <a:rPr lang="ja-JP" altLang="en-US" sz="2800" b="1" kern="100" dirty="0">
                <a:latin typeface="+mn-ea"/>
                <a:cs typeface="Times New Roman" panose="02020603050405020304" pitchFamily="18" charset="0"/>
              </a:rPr>
              <a:t>が居る。</a:t>
            </a:r>
            <a:endParaRPr lang="ja-JP" altLang="ja-JP" sz="2800" b="1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marL="63500" indent="63500" algn="just">
              <a:spcAft>
                <a:spcPts val="0"/>
              </a:spcAft>
            </a:pPr>
            <a:r>
              <a:rPr lang="ja-JP" altLang="ja-JP" sz="2800" b="1" kern="100" dirty="0">
                <a:latin typeface="+mn-ea"/>
                <a:cs typeface="Times New Roman" panose="02020603050405020304" pitchFamily="18" charset="0"/>
              </a:rPr>
              <a:t>誰が</a:t>
            </a:r>
            <a:r>
              <a:rPr lang="ja-JP" altLang="en-US" sz="2800" b="1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Ｋ</a:t>
            </a:r>
            <a:r>
              <a:rPr lang="ja-JP" altLang="en-US" sz="2800" b="1" kern="100" dirty="0">
                <a:latin typeface="+mn-ea"/>
                <a:cs typeface="Times New Roman" panose="02020603050405020304" pitchFamily="18" charset="0"/>
              </a:rPr>
              <a:t>か</a:t>
            </a:r>
            <a:r>
              <a:rPr lang="ja-JP" altLang="ja-JP" sz="2800" b="1" kern="100" dirty="0">
                <a:latin typeface="+mn-ea"/>
                <a:cs typeface="Times New Roman" panose="02020603050405020304" pitchFamily="18" charset="0"/>
              </a:rPr>
              <a:t>当てよ。</a:t>
            </a:r>
            <a:r>
              <a:rPr lang="ja-JP" altLang="en-US" sz="2800" b="1" kern="100" dirty="0">
                <a:latin typeface="+mn-ea"/>
                <a:cs typeface="Times New Roman" panose="02020603050405020304" pitchFamily="18" charset="0"/>
              </a:rPr>
              <a:t>　</a:t>
            </a:r>
            <a:r>
              <a:rPr lang="ja-JP" altLang="ja-JP" sz="2800" b="1" kern="100" dirty="0">
                <a:latin typeface="+mn-ea"/>
                <a:cs typeface="Times New Roman" panose="02020603050405020304" pitchFamily="18" charset="0"/>
              </a:rPr>
              <a:t>性格は当て無くて良い。</a:t>
            </a:r>
            <a:endParaRPr lang="ja-JP" altLang="ja-JP" sz="2800" b="1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AF680967-0CDD-4478-A489-0B1CE3DB099B}"/>
              </a:ext>
            </a:extLst>
          </p:cNvPr>
          <p:cNvCxnSpPr>
            <a:cxnSpLocks/>
          </p:cNvCxnSpPr>
          <p:nvPr/>
        </p:nvCxnSpPr>
        <p:spPr>
          <a:xfrm>
            <a:off x="247650" y="685800"/>
            <a:ext cx="4382329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星: 5 pt 7">
            <a:extLst>
              <a:ext uri="{FF2B5EF4-FFF2-40B4-BE49-F238E27FC236}">
                <a16:creationId xmlns:a16="http://schemas.microsoft.com/office/drawing/2014/main" id="{E99F8711-57A5-4D76-A1A4-1A5158EBC74F}"/>
              </a:ext>
            </a:extLst>
          </p:cNvPr>
          <p:cNvSpPr/>
          <p:nvPr/>
        </p:nvSpPr>
        <p:spPr>
          <a:xfrm>
            <a:off x="324264" y="1156280"/>
            <a:ext cx="393921" cy="363839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星: 5 pt 8">
            <a:extLst>
              <a:ext uri="{FF2B5EF4-FFF2-40B4-BE49-F238E27FC236}">
                <a16:creationId xmlns:a16="http://schemas.microsoft.com/office/drawing/2014/main" id="{E044B673-145F-43E6-BC60-D72088A822D2}"/>
              </a:ext>
            </a:extLst>
          </p:cNvPr>
          <p:cNvSpPr/>
          <p:nvPr/>
        </p:nvSpPr>
        <p:spPr>
          <a:xfrm>
            <a:off x="337599" y="3909400"/>
            <a:ext cx="393921" cy="363839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3511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5980738-415D-4752-BA71-628D2B42FCE0}"/>
              </a:ext>
            </a:extLst>
          </p:cNvPr>
          <p:cNvSpPr txBox="1"/>
          <p:nvPr/>
        </p:nvSpPr>
        <p:spPr>
          <a:xfrm>
            <a:off x="166254" y="91454"/>
            <a:ext cx="12192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　　</a:t>
            </a:r>
            <a:r>
              <a:rPr kumimoji="1" lang="ja-JP" altLang="en-US" sz="3200" b="1" dirty="0">
                <a:solidFill>
                  <a:schemeClr val="accent1"/>
                </a:solidFill>
              </a:rPr>
              <a:t>パズル１の解答指針</a:t>
            </a:r>
            <a:endParaRPr kumimoji="1" lang="en-US" altLang="ja-JP" sz="3200" b="1" dirty="0">
              <a:solidFill>
                <a:schemeClr val="accent1"/>
              </a:solidFill>
            </a:endParaRPr>
          </a:p>
          <a:p>
            <a:endParaRPr kumimoji="1" lang="en-US" altLang="ja-JP" sz="2800" b="1" dirty="0"/>
          </a:p>
          <a:p>
            <a:r>
              <a:rPr lang="ja-JP" altLang="ja-JP" sz="2800" b="1" dirty="0"/>
              <a:t>＊１ｂｉｔ　２通り以下。２ｂｉｔ　４通り以下。３ｂｉｔ　８通り以下。</a:t>
            </a:r>
          </a:p>
          <a:p>
            <a:r>
              <a:rPr lang="ja-JP" altLang="ja-JP" sz="2800" b="1" dirty="0"/>
              <a:t>＊如何に</a:t>
            </a:r>
            <a:r>
              <a:rPr lang="ja-JP" altLang="en-US" sz="2800" b="1" dirty="0"/>
              <a:t>天邪鬼</a:t>
            </a:r>
            <a:r>
              <a:rPr lang="ja-JP" altLang="ja-JP" sz="2800" b="1" dirty="0"/>
              <a:t>を避けて上記に持って行くか。</a:t>
            </a:r>
          </a:p>
          <a:p>
            <a:r>
              <a:rPr lang="ja-JP" altLang="ja-JP" sz="2800" b="1" dirty="0"/>
              <a:t>１番目を</a:t>
            </a:r>
            <a:r>
              <a:rPr lang="ja-JP" altLang="ja-JP" sz="2800" b="1" dirty="0">
                <a:solidFill>
                  <a:srgbClr val="00B0F0"/>
                </a:solidFill>
              </a:rPr>
              <a:t>①</a:t>
            </a:r>
            <a:r>
              <a:rPr lang="ja-JP" altLang="ja-JP" sz="2800" b="1" dirty="0"/>
              <a:t>、２番目を</a:t>
            </a:r>
            <a:r>
              <a:rPr lang="ja-JP" altLang="ja-JP" sz="2800" b="1" dirty="0">
                <a:solidFill>
                  <a:srgbClr val="00B0F0"/>
                </a:solidFill>
              </a:rPr>
              <a:t>②</a:t>
            </a:r>
            <a:r>
              <a:rPr lang="ja-JP" altLang="ja-JP" sz="2800" b="1" dirty="0"/>
              <a:t>、３番目を</a:t>
            </a:r>
            <a:r>
              <a:rPr lang="ja-JP" altLang="ja-JP" sz="2800" b="1" dirty="0">
                <a:solidFill>
                  <a:srgbClr val="00B0F0"/>
                </a:solidFill>
              </a:rPr>
              <a:t>③</a:t>
            </a:r>
            <a:r>
              <a:rPr lang="ja-JP" altLang="ja-JP" sz="2800" b="1" dirty="0"/>
              <a:t>とする。</a:t>
            </a:r>
          </a:p>
          <a:p>
            <a:endParaRPr kumimoji="1" lang="ja-JP" altLang="en-US" sz="2800" b="1" dirty="0"/>
          </a:p>
        </p:txBody>
      </p:sp>
      <p:sp>
        <p:nvSpPr>
          <p:cNvPr id="4" name="AutoShape 3">
            <a:extLst>
              <a:ext uri="{FF2B5EF4-FFF2-40B4-BE49-F238E27FC236}">
                <a16:creationId xmlns:a16="http://schemas.microsoft.com/office/drawing/2014/main" id="{7D94B07A-04F6-47AB-803D-EEDC0BC7EC21}"/>
              </a:ext>
            </a:extLst>
          </p:cNvPr>
          <p:cNvSpPr>
            <a:spLocks noChangeShapeType="1"/>
          </p:cNvSpPr>
          <p:nvPr/>
        </p:nvSpPr>
        <p:spPr bwMode="auto">
          <a:xfrm>
            <a:off x="3070518" y="3811788"/>
            <a:ext cx="322729" cy="39893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" name="AutoShape 2">
            <a:extLst>
              <a:ext uri="{FF2B5EF4-FFF2-40B4-BE49-F238E27FC236}">
                <a16:creationId xmlns:a16="http://schemas.microsoft.com/office/drawing/2014/main" id="{94E37F83-6382-4DF3-B2DB-D27F54311AF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9153" y="3803934"/>
            <a:ext cx="322729" cy="39893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82DB649-04E1-4DE4-B5F7-EE0591798E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254" y="2920921"/>
            <a:ext cx="9031835" cy="2262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3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ja-JP" altLang="ja-JP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 panose="02020603050405020304" pitchFamily="18" charset="0"/>
              </a:rPr>
              <a:t>質問１</a:t>
            </a:r>
            <a:endParaRPr kumimoji="0" lang="en-US" altLang="ja-JP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Ｐ明朝" panose="02020600040205080304" pitchFamily="18" charset="-128"/>
              <a:ea typeface="ＭＳ Ｐ明朝" panose="02020600040205080304" pitchFamily="18" charset="-128"/>
              <a:cs typeface="Times New Roman" panose="02020603050405020304" pitchFamily="18" charset="0"/>
            </a:endParaRPr>
          </a:p>
          <a:p>
            <a:r>
              <a:rPr kumimoji="0" lang="ja-JP" altLang="ja-JP" sz="28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 panose="02020603050405020304" pitchFamily="18" charset="0"/>
              </a:rPr>
              <a:t>①</a:t>
            </a:r>
            <a:r>
              <a:rPr kumimoji="0" lang="ja-JP" altLang="en-US" sz="28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 panose="02020603050405020304" pitchFamily="18" charset="0"/>
              </a:rPr>
              <a:t>、②、③</a:t>
            </a:r>
            <a:r>
              <a:rPr kumimoji="0" lang="ja-JP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 panose="02020603050405020304" pitchFamily="18" charset="0"/>
              </a:rPr>
              <a:t>、を　</a:t>
            </a:r>
            <a:r>
              <a:rPr kumimoji="0" lang="ja-JP" altLang="en-US" sz="28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 panose="02020603050405020304" pitchFamily="18" charset="0"/>
              </a:rPr>
              <a:t>①</a:t>
            </a:r>
            <a:r>
              <a:rPr kumimoji="0" lang="ja-JP" altLang="ja-JP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 panose="02020603050405020304" pitchFamily="18" charset="0"/>
              </a:rPr>
              <a:t>　　</a:t>
            </a:r>
            <a:r>
              <a:rPr kumimoji="0" lang="ja-JP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 panose="02020603050405020304" pitchFamily="18" charset="0"/>
              </a:rPr>
              <a:t>　</a:t>
            </a:r>
            <a:r>
              <a:rPr kumimoji="0" lang="ja-JP" altLang="ja-JP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 panose="02020603050405020304" pitchFamily="18" charset="0"/>
              </a:rPr>
              <a:t>と３角形に並べ</a:t>
            </a:r>
            <a:endParaRPr kumimoji="0" lang="en-US" altLang="ja-JP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Ｐ明朝" panose="02020600040205080304" pitchFamily="18" charset="-128"/>
              <a:ea typeface="ＭＳ Ｐ明朝" panose="02020600040205080304" pitchFamily="18" charset="-128"/>
              <a:cs typeface="Times New Roman" panose="02020603050405020304" pitchFamily="18" charset="0"/>
            </a:endParaRPr>
          </a:p>
          <a:p>
            <a:endParaRPr kumimoji="0" lang="en-US" altLang="ja-JP" sz="2800" b="1" dirty="0">
              <a:latin typeface="ＭＳ Ｐ明朝" panose="02020600040205080304" pitchFamily="18" charset="-128"/>
              <a:ea typeface="ＭＳ Ｐ明朝" panose="02020600040205080304" pitchFamily="18" charset="-128"/>
              <a:cs typeface="Times New Roman" panose="02020603050405020304" pitchFamily="18" charset="0"/>
            </a:endParaRPr>
          </a:p>
          <a:p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 panose="02020603050405020304" pitchFamily="18" charset="0"/>
              </a:rPr>
              <a:t>		</a:t>
            </a:r>
            <a:r>
              <a:rPr kumimoji="0" lang="ja-JP" altLang="en-US" sz="28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 panose="02020603050405020304" pitchFamily="18" charset="0"/>
              </a:rPr>
              <a:t>③　　　②</a:t>
            </a:r>
            <a:endParaRPr kumimoji="0" lang="ja-JP" altLang="ja-JP" sz="2800" b="1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</a:endParaRPr>
          </a:p>
          <a:p>
            <a:pPr marL="0" marR="0" lvl="0" indent="63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3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15677DB-EDA2-488C-B6A3-9A09CC095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63936"/>
            <a:ext cx="903183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3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63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 panose="02020603050405020304" pitchFamily="18" charset="0"/>
              </a:rPr>
              <a:t>　　　　　　　　　</a:t>
            </a:r>
            <a:endParaRPr kumimoji="0" lang="ja-JP" altLang="ja-JP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3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「</a:t>
            </a:r>
            <a:r>
              <a:rPr kumimoji="0" lang="ja-JP" altLang="ja-JP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Ｈ</a:t>
            </a:r>
            <a:r>
              <a:rPr kumimoji="0" lang="ja-JP" altLang="ja-JP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、の左隣りは</a:t>
            </a:r>
            <a:r>
              <a:rPr kumimoji="0" lang="ja-JP" altLang="ja-JP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Ａ</a:t>
            </a:r>
            <a:r>
              <a:rPr kumimoji="0" lang="ja-JP" altLang="ja-JP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、ですか」（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Clockwise</a:t>
            </a:r>
            <a:r>
              <a:rPr kumimoji="0" lang="ja-JP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）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 panose="02020603050405020304" pitchFamily="18" charset="0"/>
              </a:rPr>
              <a:t>）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EDEF29B6-B281-4648-90B0-2DE6D9D7427E}"/>
              </a:ext>
            </a:extLst>
          </p:cNvPr>
          <p:cNvCxnSpPr>
            <a:cxnSpLocks/>
          </p:cNvCxnSpPr>
          <p:nvPr/>
        </p:nvCxnSpPr>
        <p:spPr>
          <a:xfrm flipH="1">
            <a:off x="2530518" y="4503837"/>
            <a:ext cx="540000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星: 5 pt 7">
            <a:extLst>
              <a:ext uri="{FF2B5EF4-FFF2-40B4-BE49-F238E27FC236}">
                <a16:creationId xmlns:a16="http://schemas.microsoft.com/office/drawing/2014/main" id="{7A1ED4C3-CDA4-4428-986D-6F6A7B521D03}"/>
              </a:ext>
            </a:extLst>
          </p:cNvPr>
          <p:cNvSpPr/>
          <p:nvPr/>
        </p:nvSpPr>
        <p:spPr>
          <a:xfrm>
            <a:off x="343314" y="125082"/>
            <a:ext cx="393921" cy="363839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6621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EA08CD9-331B-49E0-8672-A15352C2EB7B}"/>
              </a:ext>
            </a:extLst>
          </p:cNvPr>
          <p:cNvSpPr txBox="1"/>
          <p:nvPr/>
        </p:nvSpPr>
        <p:spPr>
          <a:xfrm>
            <a:off x="-95693" y="179249"/>
            <a:ext cx="12383386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　</a:t>
            </a:r>
            <a:r>
              <a:rPr lang="ja-JP" altLang="ja-JP" sz="3600" b="1" dirty="0"/>
              <a:t>質問１の別の形：</a:t>
            </a:r>
            <a:endParaRPr lang="ja-JP" altLang="ja-JP" sz="3600" dirty="0"/>
          </a:p>
          <a:p>
            <a:r>
              <a:rPr lang="ja-JP" altLang="en-US" sz="3600" b="1" dirty="0"/>
              <a:t>　</a:t>
            </a:r>
            <a:r>
              <a:rPr lang="ja-JP" altLang="ja-JP" sz="3600" b="1" dirty="0">
                <a:solidFill>
                  <a:srgbClr val="00B0F0"/>
                </a:solidFill>
              </a:rPr>
              <a:t>①、②、③、</a:t>
            </a:r>
            <a:r>
              <a:rPr lang="ja-JP" altLang="ja-JP" sz="3600" b="1" dirty="0"/>
              <a:t>と一列に並べ、</a:t>
            </a:r>
          </a:p>
          <a:p>
            <a:pPr lvl="0"/>
            <a:r>
              <a:rPr lang="ja-JP" altLang="en-US" sz="3600" b="1" dirty="0">
                <a:solidFill>
                  <a:srgbClr val="0070C0"/>
                </a:solidFill>
              </a:rPr>
              <a:t>（イ）　</a:t>
            </a:r>
            <a:r>
              <a:rPr lang="ja-JP" altLang="ja-JP" sz="3600" b="1" dirty="0">
                <a:solidFill>
                  <a:srgbClr val="0070C0"/>
                </a:solidFill>
              </a:rPr>
              <a:t>Ｈ、Ａ、Ｌ、</a:t>
            </a:r>
          </a:p>
          <a:p>
            <a:pPr lvl="0"/>
            <a:r>
              <a:rPr lang="ja-JP" altLang="en-US" sz="3600" b="1" dirty="0">
                <a:solidFill>
                  <a:srgbClr val="0070C0"/>
                </a:solidFill>
              </a:rPr>
              <a:t>（ロ）　</a:t>
            </a:r>
            <a:r>
              <a:rPr lang="ja-JP" altLang="ja-JP" sz="3600" b="1" dirty="0">
                <a:solidFill>
                  <a:srgbClr val="0070C0"/>
                </a:solidFill>
              </a:rPr>
              <a:t>Ｌ、Ｈ、Ａ、</a:t>
            </a:r>
          </a:p>
          <a:p>
            <a:r>
              <a:rPr lang="ja-JP" altLang="ja-JP" sz="3600" b="1" dirty="0">
                <a:solidFill>
                  <a:srgbClr val="0070C0"/>
                </a:solidFill>
              </a:rPr>
              <a:t>（ハ）　Ａ、Ｌ、Ｈ、</a:t>
            </a:r>
          </a:p>
          <a:p>
            <a:r>
              <a:rPr lang="ja-JP" altLang="ja-JP" sz="3600" b="1" dirty="0"/>
              <a:t>（二）　Ｌ、Ａ、Ｈ、</a:t>
            </a:r>
          </a:p>
          <a:p>
            <a:r>
              <a:rPr lang="ja-JP" altLang="ja-JP" sz="3600" b="1" dirty="0"/>
              <a:t>（ホ）　Ｈ、Ｌ、Ａ、</a:t>
            </a:r>
          </a:p>
          <a:p>
            <a:r>
              <a:rPr lang="ja-JP" altLang="ja-JP" sz="3600" b="1" dirty="0"/>
              <a:t>（へ）　Ａ、Ｈ、Ｌ、</a:t>
            </a:r>
            <a:endParaRPr lang="en-US" altLang="ja-JP" sz="3600" b="1" dirty="0"/>
          </a:p>
          <a:p>
            <a:endParaRPr lang="en-US" altLang="ja-JP" sz="3600" b="1" dirty="0"/>
          </a:p>
          <a:p>
            <a:r>
              <a:rPr lang="ja-JP" altLang="en-US" sz="3600" b="1" dirty="0"/>
              <a:t>　</a:t>
            </a:r>
            <a:r>
              <a:rPr lang="ja-JP" altLang="en-US" sz="3600" b="1" dirty="0">
                <a:solidFill>
                  <a:srgbClr val="00B0F0"/>
                </a:solidFill>
              </a:rPr>
              <a:t>①</a:t>
            </a:r>
            <a:r>
              <a:rPr lang="ja-JP" altLang="en-US" sz="3600" b="1" dirty="0"/>
              <a:t>に質問</a:t>
            </a:r>
            <a:endParaRPr lang="ja-JP" altLang="ja-JP" sz="3600" b="1" dirty="0"/>
          </a:p>
          <a:p>
            <a:r>
              <a:rPr lang="ja-JP" altLang="ja-JP" sz="3600" b="1" dirty="0"/>
              <a:t>「並び方は上の（</a:t>
            </a:r>
            <a:r>
              <a:rPr lang="ja-JP" altLang="en-US" sz="3600" b="1" dirty="0"/>
              <a:t>イ）（ロ）</a:t>
            </a:r>
            <a:r>
              <a:rPr lang="en-US" altLang="ja-JP" sz="3600" b="1" dirty="0"/>
              <a:t>(</a:t>
            </a:r>
            <a:r>
              <a:rPr lang="ja-JP" altLang="ja-JP" sz="3600" b="1" dirty="0"/>
              <a:t>ハ</a:t>
            </a:r>
            <a:r>
              <a:rPr lang="en-US" altLang="ja-JP" sz="3600" b="1" dirty="0"/>
              <a:t>)</a:t>
            </a:r>
            <a:r>
              <a:rPr lang="ja-JP" altLang="en-US" sz="3600" b="1" dirty="0"/>
              <a:t>　</a:t>
            </a:r>
            <a:r>
              <a:rPr lang="ja-JP" altLang="ja-JP" sz="3600" b="1" dirty="0"/>
              <a:t>のどれかですか」</a:t>
            </a:r>
          </a:p>
          <a:p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738841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1FFACD5-E0B5-4428-B5D9-B2C372EE553A}"/>
              </a:ext>
            </a:extLst>
          </p:cNvPr>
          <p:cNvSpPr/>
          <p:nvPr/>
        </p:nvSpPr>
        <p:spPr>
          <a:xfrm>
            <a:off x="266700" y="2991927"/>
            <a:ext cx="1219200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b="1" dirty="0"/>
              <a:t>返答</a:t>
            </a:r>
          </a:p>
          <a:p>
            <a:r>
              <a:rPr lang="ja-JP" altLang="en-US" sz="3200" b="1" dirty="0"/>
              <a:t>　Ｙ、の場合の並び		Ｎ、の場合</a:t>
            </a:r>
          </a:p>
          <a:p>
            <a:r>
              <a:rPr lang="ja-JP" altLang="en-US" sz="3200" b="1" dirty="0"/>
              <a:t>　　　　①、②、</a:t>
            </a:r>
            <a:r>
              <a:rPr lang="ja-JP" altLang="en-US" sz="3200" b="1" dirty="0">
                <a:solidFill>
                  <a:srgbClr val="00B0F0"/>
                </a:solidFill>
              </a:rPr>
              <a:t>③、</a:t>
            </a:r>
            <a:r>
              <a:rPr lang="ja-JP" altLang="en-US" sz="3200" b="1" dirty="0"/>
              <a:t>		　　　①、</a:t>
            </a:r>
            <a:r>
              <a:rPr lang="ja-JP" altLang="en-US" sz="3200" b="1" dirty="0">
                <a:solidFill>
                  <a:srgbClr val="00B0F0"/>
                </a:solidFill>
              </a:rPr>
              <a:t>②、</a:t>
            </a:r>
            <a:r>
              <a:rPr lang="ja-JP" altLang="en-US" sz="3200" b="1" dirty="0"/>
              <a:t>③、</a:t>
            </a:r>
          </a:p>
          <a:p>
            <a:r>
              <a:rPr lang="ja-JP" altLang="en-US" sz="3200" b="1" dirty="0"/>
              <a:t>（イ）　Ｈ、Ａ、</a:t>
            </a:r>
            <a:r>
              <a:rPr lang="ja-JP" altLang="en-US" sz="3200" b="1" dirty="0">
                <a:solidFill>
                  <a:srgbClr val="FF0000"/>
                </a:solidFill>
              </a:rPr>
              <a:t>Ｌ、</a:t>
            </a:r>
            <a:r>
              <a:rPr lang="ja-JP" altLang="en-US" sz="3200" b="1" dirty="0"/>
              <a:t>	　（ロ）　Ｌ、</a:t>
            </a:r>
            <a:r>
              <a:rPr lang="ja-JP" altLang="en-US" sz="3200" b="1" dirty="0">
                <a:solidFill>
                  <a:srgbClr val="FF0000"/>
                </a:solidFill>
              </a:rPr>
              <a:t>Ｈ、</a:t>
            </a:r>
            <a:r>
              <a:rPr lang="ja-JP" altLang="en-US" sz="3200" b="1" dirty="0"/>
              <a:t>Ａ、</a:t>
            </a:r>
          </a:p>
          <a:p>
            <a:r>
              <a:rPr lang="ja-JP" altLang="en-US" sz="3200" b="1" dirty="0"/>
              <a:t>（ハ）　Ａ、Ｌ、</a:t>
            </a:r>
            <a:r>
              <a:rPr lang="ja-JP" altLang="en-US" sz="3200" b="1" dirty="0">
                <a:solidFill>
                  <a:srgbClr val="FF0000"/>
                </a:solidFill>
              </a:rPr>
              <a:t>Ｈ、</a:t>
            </a:r>
            <a:r>
              <a:rPr lang="ja-JP" altLang="en-US" sz="3200" b="1" dirty="0"/>
              <a:t>	　（ハ）　Ａ、</a:t>
            </a:r>
            <a:r>
              <a:rPr lang="ja-JP" altLang="en-US" sz="3200" b="1" dirty="0">
                <a:solidFill>
                  <a:srgbClr val="FF0000"/>
                </a:solidFill>
              </a:rPr>
              <a:t>Ｌ、</a:t>
            </a:r>
            <a:r>
              <a:rPr lang="ja-JP" altLang="en-US" sz="3200" b="1" dirty="0"/>
              <a:t>Ｈ、</a:t>
            </a:r>
          </a:p>
          <a:p>
            <a:r>
              <a:rPr lang="ja-JP" altLang="en-US" sz="3200" b="1" dirty="0"/>
              <a:t>（ニ）　Ｌ、Ａ、</a:t>
            </a:r>
            <a:r>
              <a:rPr lang="ja-JP" altLang="en-US" sz="3200" b="1" dirty="0">
                <a:solidFill>
                  <a:srgbClr val="FF0000"/>
                </a:solidFill>
              </a:rPr>
              <a:t>Ｈ、</a:t>
            </a:r>
            <a:r>
              <a:rPr lang="ja-JP" altLang="en-US" sz="3200" b="1" dirty="0"/>
              <a:t>　    （ホ）　Ｈ、</a:t>
            </a:r>
            <a:r>
              <a:rPr lang="ja-JP" altLang="en-US" sz="3200" b="1" dirty="0">
                <a:solidFill>
                  <a:srgbClr val="FF0000"/>
                </a:solidFill>
              </a:rPr>
              <a:t>Ｌ、</a:t>
            </a:r>
            <a:r>
              <a:rPr lang="ja-JP" altLang="en-US" sz="3200" b="1" dirty="0"/>
              <a:t>Ａ、</a:t>
            </a:r>
          </a:p>
          <a:p>
            <a:r>
              <a:rPr lang="ja-JP" altLang="en-US" sz="3200" b="1" dirty="0"/>
              <a:t>（へ）　Ａ、Ｈ、</a:t>
            </a:r>
            <a:r>
              <a:rPr lang="ja-JP" altLang="en-US" sz="3200" b="1" dirty="0">
                <a:solidFill>
                  <a:srgbClr val="FF0000"/>
                </a:solidFill>
              </a:rPr>
              <a:t>Ｌ、</a:t>
            </a:r>
            <a:r>
              <a:rPr lang="ja-JP" altLang="en-US" sz="3200" b="1" dirty="0"/>
              <a:t>	　（へ）　Ａ、</a:t>
            </a:r>
            <a:r>
              <a:rPr lang="ja-JP" altLang="en-US" sz="3200" b="1" dirty="0">
                <a:solidFill>
                  <a:srgbClr val="FF0000"/>
                </a:solidFill>
              </a:rPr>
              <a:t>Ｈ、</a:t>
            </a:r>
            <a:r>
              <a:rPr lang="ja-JP" altLang="en-US" sz="3200" b="1" dirty="0"/>
              <a:t>Ｌ、</a:t>
            </a:r>
            <a:endParaRPr lang="en-US" altLang="ja-JP" sz="3200" b="1" dirty="0"/>
          </a:p>
          <a:p>
            <a:r>
              <a:rPr lang="ja-JP" altLang="en-US" sz="3200" b="1" dirty="0"/>
              <a:t>＊あと　２ｂｉｔ　で　４通り</a:t>
            </a:r>
            <a:endParaRPr lang="en-US" altLang="ja-JP" sz="3200" b="1" dirty="0"/>
          </a:p>
          <a:p>
            <a:endParaRPr lang="ja-JP" altLang="en-US" sz="4000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093785F-922A-40D5-B466-D87836348E44}"/>
              </a:ext>
            </a:extLst>
          </p:cNvPr>
          <p:cNvSpPr txBox="1"/>
          <p:nvPr/>
        </p:nvSpPr>
        <p:spPr>
          <a:xfrm>
            <a:off x="2381250" y="105013"/>
            <a:ext cx="546735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3200" b="1" dirty="0">
                <a:solidFill>
                  <a:srgbClr val="0070C0"/>
                </a:solidFill>
              </a:rPr>
              <a:t>（イ）　</a:t>
            </a:r>
            <a:r>
              <a:rPr lang="ja-JP" altLang="ja-JP" sz="3200" b="1" dirty="0">
                <a:solidFill>
                  <a:srgbClr val="0070C0"/>
                </a:solidFill>
              </a:rPr>
              <a:t>Ｈ、Ａ、Ｌ、</a:t>
            </a:r>
          </a:p>
          <a:p>
            <a:pPr lvl="0"/>
            <a:r>
              <a:rPr lang="ja-JP" altLang="en-US" sz="3200" b="1" dirty="0">
                <a:solidFill>
                  <a:srgbClr val="0070C0"/>
                </a:solidFill>
              </a:rPr>
              <a:t>（ロ）　</a:t>
            </a:r>
            <a:r>
              <a:rPr lang="ja-JP" altLang="ja-JP" sz="3200" b="1" dirty="0">
                <a:solidFill>
                  <a:srgbClr val="0070C0"/>
                </a:solidFill>
              </a:rPr>
              <a:t>Ｌ、Ｈ、Ａ、</a:t>
            </a:r>
          </a:p>
          <a:p>
            <a:r>
              <a:rPr lang="ja-JP" altLang="ja-JP" sz="3200" b="1" dirty="0">
                <a:solidFill>
                  <a:srgbClr val="0070C0"/>
                </a:solidFill>
              </a:rPr>
              <a:t>（ハ）　Ａ、Ｌ、Ｈ、</a:t>
            </a:r>
          </a:p>
          <a:p>
            <a:r>
              <a:rPr lang="ja-JP" altLang="ja-JP" sz="3200" b="1" dirty="0"/>
              <a:t>（二）　Ｌ、Ａ、Ｈ、</a:t>
            </a:r>
          </a:p>
          <a:p>
            <a:r>
              <a:rPr lang="ja-JP" altLang="ja-JP" sz="3200" b="1" dirty="0"/>
              <a:t>（ホ）　Ｈ、Ｌ、Ａ、</a:t>
            </a:r>
          </a:p>
          <a:p>
            <a:r>
              <a:rPr lang="ja-JP" altLang="ja-JP" sz="3200" b="1" dirty="0"/>
              <a:t>（へ）　Ａ、Ｈ、Ｌ、</a:t>
            </a:r>
            <a:endParaRPr lang="en-US" altLang="ja-JP" sz="3200" b="1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44821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74BE06C-B6F0-4A6B-B542-DE0BB5C39B5D}"/>
              </a:ext>
            </a:extLst>
          </p:cNvPr>
          <p:cNvSpPr/>
          <p:nvPr/>
        </p:nvSpPr>
        <p:spPr>
          <a:xfrm>
            <a:off x="279991" y="318447"/>
            <a:ext cx="1163201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0" indent="63500" algn="just">
              <a:spcAft>
                <a:spcPts val="0"/>
              </a:spcAft>
            </a:pPr>
            <a:r>
              <a:rPr lang="ja-JP" altLang="ja-JP" sz="4000" kern="10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　</a:t>
            </a:r>
            <a:r>
              <a:rPr lang="ja-JP" altLang="ja-JP" sz="4000" b="1" kern="10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Ｙ、の場合；</a:t>
            </a:r>
            <a:endParaRPr lang="ja-JP" altLang="ja-JP" sz="40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63500" indent="63500" algn="just">
              <a:spcAft>
                <a:spcPts val="0"/>
              </a:spcAft>
            </a:pPr>
            <a:r>
              <a:rPr lang="ja-JP" altLang="ja-JP" sz="4000" b="1" kern="10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質問２：　</a:t>
            </a:r>
            <a:endParaRPr lang="ja-JP" altLang="ja-JP" sz="40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63500" indent="63500" algn="just">
              <a:spcAft>
                <a:spcPts val="0"/>
              </a:spcAft>
            </a:pPr>
            <a:r>
              <a:rPr lang="ja-JP" altLang="ja-JP" sz="4000" kern="100" dirty="0">
                <a:solidFill>
                  <a:srgbClr val="00B0F0"/>
                </a:solidFill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③</a:t>
            </a:r>
            <a:r>
              <a:rPr lang="ja-JP" altLang="ja-JP" sz="4000" kern="10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に対して、「１＋１＝２　ですか」</a:t>
            </a:r>
            <a:endParaRPr lang="en-US" altLang="ja-JP" sz="4000" kern="100" dirty="0"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  <a:p>
            <a:pPr marL="63500" indent="63500" algn="just">
              <a:spcAft>
                <a:spcPts val="0"/>
              </a:spcAft>
            </a:pPr>
            <a:endParaRPr lang="ja-JP" altLang="ja-JP" sz="40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63500" indent="63500" algn="just">
              <a:spcAft>
                <a:spcPts val="0"/>
              </a:spcAft>
            </a:pPr>
            <a:r>
              <a:rPr lang="ja-JP" altLang="ja-JP" sz="4000" kern="10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　</a:t>
            </a:r>
            <a:r>
              <a:rPr lang="ja-JP" altLang="ja-JP" sz="4000" b="1" kern="10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Ｙ、の場合；</a:t>
            </a:r>
            <a:endParaRPr lang="ja-JP" altLang="ja-JP" sz="40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63500" indent="63500" algn="just">
              <a:spcAft>
                <a:spcPts val="0"/>
              </a:spcAft>
            </a:pPr>
            <a:r>
              <a:rPr lang="ja-JP" altLang="ja-JP" sz="4000" b="1" kern="10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質問３：</a:t>
            </a:r>
            <a:endParaRPr lang="ja-JP" altLang="ja-JP" sz="40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63500" indent="63500" algn="just">
              <a:spcAft>
                <a:spcPts val="0"/>
              </a:spcAft>
            </a:pPr>
            <a:r>
              <a:rPr lang="ja-JP" altLang="ja-JP" sz="4000" kern="100" dirty="0">
                <a:solidFill>
                  <a:srgbClr val="00B0F0"/>
                </a:solidFill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③</a:t>
            </a:r>
            <a:r>
              <a:rPr lang="ja-JP" altLang="ja-JP" sz="4000" kern="10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に対して、「並びは（ハ）ですか」</a:t>
            </a:r>
            <a:endParaRPr lang="ja-JP" altLang="ja-JP" sz="40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63500" indent="63500" algn="just">
              <a:spcAft>
                <a:spcPts val="0"/>
              </a:spcAft>
            </a:pPr>
            <a:r>
              <a:rPr lang="en-US" altLang="ja-JP" sz="4000" kern="100" dirty="0">
                <a:latin typeface="ＭＳ Ｐ明朝" panose="02020600040205080304" pitchFamily="18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ja-JP" sz="40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r>
              <a:rPr lang="ja-JP" altLang="ja-JP" sz="4000" kern="100" dirty="0">
                <a:ea typeface="ＭＳ Ｐ明朝" panose="02020600040205080304" pitchFamily="18" charset="-128"/>
                <a:cs typeface="Times New Roman" panose="02020603050405020304" pitchFamily="18" charset="0"/>
              </a:rPr>
              <a:t>他の場合は同様。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373296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5695823-D95F-4F4A-8955-68C07C12074E}"/>
              </a:ext>
            </a:extLst>
          </p:cNvPr>
          <p:cNvSpPr/>
          <p:nvPr/>
        </p:nvSpPr>
        <p:spPr>
          <a:xfrm>
            <a:off x="74428" y="255496"/>
            <a:ext cx="1204314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0" indent="63500" algn="just">
              <a:spcAft>
                <a:spcPts val="0"/>
              </a:spcAft>
            </a:pPr>
            <a:r>
              <a:rPr lang="ja-JP" altLang="en-US" sz="3600" b="1" kern="100" dirty="0">
                <a:effectLst/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　　</a:t>
            </a:r>
            <a:r>
              <a:rPr lang="ja-JP" altLang="ja-JP" sz="3600" b="1" kern="100" dirty="0">
                <a:solidFill>
                  <a:schemeClr val="accent1"/>
                </a:solidFill>
                <a:effectLst/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パズル２</a:t>
            </a:r>
            <a:endParaRPr lang="ja-JP" altLang="ja-JP" sz="3600" kern="100" dirty="0">
              <a:solidFill>
                <a:schemeClr val="accent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63500" indent="63500" algn="just">
              <a:spcAft>
                <a:spcPts val="0"/>
              </a:spcAft>
            </a:pPr>
            <a:r>
              <a:rPr lang="ja-JP" altLang="ja-JP" sz="3600" kern="10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パズル１　の３人の中</a:t>
            </a:r>
            <a:r>
              <a:rPr lang="ja-JP" altLang="en-US" sz="3600" kern="10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の</a:t>
            </a:r>
            <a:r>
              <a:rPr lang="ja-JP" altLang="ja-JP" sz="3600" kern="10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１人　</a:t>
            </a:r>
            <a:r>
              <a:rPr lang="ja-JP" altLang="en-US" sz="3600" kern="10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が　金持ち</a:t>
            </a:r>
            <a:r>
              <a:rPr lang="ja-JP" altLang="en-US" sz="3600" b="1" kern="100" dirty="0">
                <a:solidFill>
                  <a:srgbClr val="FF0000"/>
                </a:solidFill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（</a:t>
            </a:r>
            <a:r>
              <a:rPr lang="ja-JP" altLang="ja-JP" sz="3600" b="1" kern="100" dirty="0">
                <a:solidFill>
                  <a:srgbClr val="FF0000"/>
                </a:solidFill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Ｋ</a:t>
            </a:r>
            <a:r>
              <a:rPr lang="ja-JP" altLang="en-US" sz="3600" b="1" kern="100" dirty="0">
                <a:solidFill>
                  <a:srgbClr val="FF0000"/>
                </a:solidFill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）</a:t>
            </a:r>
            <a:r>
              <a:rPr lang="ja-JP" altLang="ja-JP" sz="3600" kern="100" dirty="0">
                <a:solidFill>
                  <a:srgbClr val="C00000"/>
                </a:solidFill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　</a:t>
            </a:r>
            <a:r>
              <a:rPr lang="ja-JP" altLang="ja-JP" sz="3600" kern="10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。</a:t>
            </a:r>
            <a:endParaRPr lang="ja-JP" altLang="ja-JP" sz="36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63500" indent="63500" algn="just">
              <a:spcAft>
                <a:spcPts val="0"/>
              </a:spcAft>
            </a:pPr>
            <a:r>
              <a:rPr lang="ja-JP" altLang="ja-JP" sz="3600" kern="10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誰が</a:t>
            </a:r>
            <a:r>
              <a:rPr lang="ja-JP" altLang="en-US" sz="3600" kern="100" dirty="0">
                <a:solidFill>
                  <a:srgbClr val="C00000"/>
                </a:solidFill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3600" b="1" kern="100" dirty="0">
                <a:solidFill>
                  <a:srgbClr val="FF0000"/>
                </a:solidFill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Ｋ</a:t>
            </a:r>
            <a:r>
              <a:rPr lang="ja-JP" altLang="en-US" sz="3600" kern="10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　</a:t>
            </a:r>
            <a:r>
              <a:rPr lang="ja-JP" altLang="ja-JP" sz="3600" kern="10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か</a:t>
            </a:r>
            <a:r>
              <a:rPr lang="ja-JP" altLang="en-US" sz="3600" kern="10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、</a:t>
            </a:r>
            <a:r>
              <a:rPr lang="ja-JP" altLang="ja-JP" sz="3600" kern="10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当てよ。</a:t>
            </a:r>
            <a:r>
              <a:rPr lang="ja-JP" altLang="en-US" sz="3600" kern="10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　</a:t>
            </a:r>
            <a:r>
              <a:rPr lang="ja-JP" altLang="ja-JP" sz="3600" kern="10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性格は当て無くて良い。</a:t>
            </a:r>
            <a:endParaRPr lang="ja-JP" altLang="ja-JP" sz="36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63500" indent="63500" algn="just">
              <a:spcAft>
                <a:spcPts val="0"/>
              </a:spcAft>
            </a:pPr>
            <a:r>
              <a:rPr lang="en-US" altLang="ja-JP" sz="3600" kern="100" dirty="0">
                <a:latin typeface="ＭＳ Ｐ明朝" panose="02020600040205080304" pitchFamily="18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ja-JP" sz="36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63500" indent="63500" algn="just">
              <a:spcAft>
                <a:spcPts val="0"/>
              </a:spcAft>
            </a:pPr>
            <a:r>
              <a:rPr lang="ja-JP" altLang="ja-JP" sz="3600" b="1" kern="100" dirty="0">
                <a:effectLst/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回答</a:t>
            </a:r>
            <a:endParaRPr lang="ja-JP" altLang="ja-JP" sz="36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63500" indent="63500" algn="just">
              <a:spcAft>
                <a:spcPts val="0"/>
              </a:spcAft>
            </a:pPr>
            <a:r>
              <a:rPr lang="ja-JP" altLang="ja-JP" sz="3600" kern="10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質問１：　パズル１の質問１と同じ。</a:t>
            </a:r>
            <a:endParaRPr lang="ja-JP" altLang="ja-JP" sz="36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63500" indent="63500" algn="just">
              <a:spcAft>
                <a:spcPts val="0"/>
              </a:spcAft>
            </a:pPr>
            <a:r>
              <a:rPr lang="ja-JP" altLang="ja-JP" sz="3600" kern="10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質問２で　</a:t>
            </a:r>
            <a:r>
              <a:rPr lang="ja-JP" altLang="ja-JP" sz="3600" kern="0" dirty="0">
                <a:solidFill>
                  <a:srgbClr val="FF0000"/>
                </a:solidFill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Ｈ、</a:t>
            </a:r>
            <a:r>
              <a:rPr lang="ja-JP" altLang="ja-JP" sz="3600" kern="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又は　</a:t>
            </a:r>
            <a:r>
              <a:rPr lang="ja-JP" altLang="ja-JP" sz="3600" kern="0" dirty="0">
                <a:solidFill>
                  <a:srgbClr val="FF0000"/>
                </a:solidFill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Ｌ、</a:t>
            </a:r>
            <a:r>
              <a:rPr lang="ja-JP" altLang="ja-JP" sz="3600" kern="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を特定すると残り１問で</a:t>
            </a:r>
            <a:r>
              <a:rPr lang="ja-JP" altLang="ja-JP" sz="3600" kern="0" dirty="0">
                <a:solidFill>
                  <a:srgbClr val="FF0000"/>
                </a:solidFill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Ｋ</a:t>
            </a:r>
            <a:r>
              <a:rPr lang="ja-JP" altLang="ja-JP" sz="3600" kern="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の</a:t>
            </a:r>
            <a:r>
              <a:rPr lang="ja-JP" altLang="en-US" sz="3600" kern="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特定</a:t>
            </a:r>
            <a:endParaRPr lang="en-US" altLang="ja-JP" sz="3600" kern="0" dirty="0"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  <a:p>
            <a:pPr marL="63500" indent="63500" algn="just">
              <a:spcAft>
                <a:spcPts val="0"/>
              </a:spcAft>
            </a:pPr>
            <a:r>
              <a:rPr lang="ja-JP" altLang="ja-JP" sz="3600" kern="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３通りの特定は不可。</a:t>
            </a:r>
            <a:endParaRPr lang="en-US" altLang="ja-JP" sz="3600" kern="0" dirty="0"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  <a:p>
            <a:pPr marL="63500" indent="63500" algn="just">
              <a:spcAft>
                <a:spcPts val="0"/>
              </a:spcAft>
            </a:pPr>
            <a:endParaRPr lang="ja-JP" altLang="ja-JP" sz="36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3" name="星: 5 pt 2">
            <a:extLst>
              <a:ext uri="{FF2B5EF4-FFF2-40B4-BE49-F238E27FC236}">
                <a16:creationId xmlns:a16="http://schemas.microsoft.com/office/drawing/2014/main" id="{C6FD561C-9EEB-458C-8AC8-0770B53D5B86}"/>
              </a:ext>
            </a:extLst>
          </p:cNvPr>
          <p:cNvSpPr/>
          <p:nvPr/>
        </p:nvSpPr>
        <p:spPr>
          <a:xfrm>
            <a:off x="362364" y="394280"/>
            <a:ext cx="393921" cy="363839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563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正方形/長方形 1">
                <a:extLst>
                  <a:ext uri="{FF2B5EF4-FFF2-40B4-BE49-F238E27FC236}">
                    <a16:creationId xmlns:a16="http://schemas.microsoft.com/office/drawing/2014/main" id="{2F6E7DFE-06B5-4870-AD12-2D22CAAB3153}"/>
                  </a:ext>
                </a:extLst>
              </p:cNvPr>
              <p:cNvSpPr/>
              <p:nvPr/>
            </p:nvSpPr>
            <p:spPr>
              <a:xfrm>
                <a:off x="528084" y="240804"/>
                <a:ext cx="12616416" cy="66787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63500" indent="63500" algn="just">
                  <a:spcAft>
                    <a:spcPts val="0"/>
                  </a:spcAft>
                </a:pPr>
                <a:r>
                  <a:rPr lang="ja-JP" altLang="ja-JP" sz="3600" kern="0" dirty="0">
                    <a:latin typeface="Century" panose="02040604050505020304" pitchFamily="18" charset="0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＊　</a:t>
                </a:r>
                <a:r>
                  <a:rPr lang="ja-JP" altLang="ja-JP" sz="3600" b="1" kern="0" dirty="0">
                    <a:latin typeface="Century" panose="02040604050505020304" pitchFamily="18" charset="0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（－１）×（＋１）＝（－１）　を用いて</a:t>
                </a:r>
                <a:endParaRPr lang="en-US" altLang="ja-JP" sz="3600" b="1" kern="0" dirty="0">
                  <a:latin typeface="Century" panose="02040604050505020304" pitchFamily="18" charset="0"/>
                  <a:ea typeface="ＭＳ Ｐ明朝" panose="02020600040205080304" pitchFamily="18" charset="-128"/>
                  <a:cs typeface="Times New Roman" panose="02020603050405020304" pitchFamily="18" charset="0"/>
                </a:endParaRPr>
              </a:p>
              <a:p>
                <a:pPr marL="63500" indent="63500" algn="just">
                  <a:spcAft>
                    <a:spcPts val="0"/>
                  </a:spcAft>
                </a:pPr>
                <a:r>
                  <a:rPr lang="en-US" altLang="ja-JP" sz="3600" kern="0" dirty="0">
                    <a:latin typeface="Century" panose="02040604050505020304" pitchFamily="18" charset="0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	</a:t>
                </a:r>
                <a:r>
                  <a:rPr lang="ja-JP" altLang="ja-JP" sz="3600" kern="0" dirty="0">
                    <a:latin typeface="Century" panose="02040604050505020304" pitchFamily="18" charset="0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sz="2800" b="1" i="1" kern="0" smtClean="0">
                            <a:latin typeface="Cambria Math" panose="02040503050406030204" pitchFamily="18" charset="0"/>
                            <a:ea typeface="ＭＳ Ｐ明朝" panose="02020600040205080304" pitchFamily="18" charset="-128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ja-JP" altLang="en-US" sz="2800" b="1" i="1" kern="0">
                            <a:latin typeface="Cambria Math" panose="02040503050406030204" pitchFamily="18" charset="0"/>
                            <a:ea typeface="ＭＳ Ｐ明朝" panose="02020600040205080304" pitchFamily="18" charset="-128"/>
                            <a:cs typeface="Times New Roman" panose="02020603050405020304" pitchFamily="18" charset="0"/>
                          </a:rPr>
                          <m:t>（－</m:t>
                        </m:r>
                        <m:r>
                          <a:rPr lang="ja-JP" altLang="en-US" sz="2800" b="1" i="1" kern="0">
                            <a:latin typeface="Cambria Math" panose="02040503050406030204" pitchFamily="18" charset="0"/>
                            <a:ea typeface="ＭＳ Ｐ明朝" panose="02020600040205080304" pitchFamily="18" charset="-128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ja-JP" altLang="en-US" sz="2800" b="1" i="1" kern="0">
                            <a:latin typeface="Cambria Math" panose="02040503050406030204" pitchFamily="18" charset="0"/>
                            <a:ea typeface="ＭＳ Ｐ明朝" panose="02020600040205080304" pitchFamily="18" charset="-128"/>
                            <a:cs typeface="Times New Roman" panose="02020603050405020304" pitchFamily="18" charset="0"/>
                          </a:rPr>
                          <m:t>）</m:t>
                        </m:r>
                      </m:e>
                      <m:sup>
                        <m:r>
                          <a:rPr lang="ja-JP" altLang="en-US" sz="2800" b="1" i="1" kern="0">
                            <a:latin typeface="Cambria Math" panose="02040503050406030204" pitchFamily="18" charset="0"/>
                            <a:ea typeface="ＭＳ Ｐ明朝" panose="02020600040205080304" pitchFamily="18" charset="-128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ja-JP" altLang="en-US" sz="2800" b="1" kern="0" dirty="0">
                    <a:latin typeface="Century" panose="02040604050505020304" pitchFamily="18" charset="0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＝</a:t>
                </a:r>
                <a:r>
                  <a:rPr lang="en-US" altLang="ja-JP" sz="2800" b="1" kern="0" dirty="0"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sz="2800" b="1" i="1" kern="0">
                            <a:latin typeface="Cambria Math" panose="02040503050406030204" pitchFamily="18" charset="0"/>
                            <a:ea typeface="ＭＳ Ｐ明朝" panose="02020600040205080304" pitchFamily="18" charset="-128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ja-JP" altLang="en-US" sz="2800" b="1" i="1" kern="0">
                            <a:latin typeface="Cambria Math" panose="02040503050406030204" pitchFamily="18" charset="0"/>
                            <a:ea typeface="ＭＳ Ｐ明朝" panose="02020600040205080304" pitchFamily="18" charset="-128"/>
                            <a:cs typeface="Times New Roman" panose="02020603050405020304" pitchFamily="18" charset="0"/>
                          </a:rPr>
                          <m:t>（</m:t>
                        </m:r>
                        <m:r>
                          <a:rPr lang="ja-JP" altLang="en-US" sz="2800" b="1" i="1" kern="0">
                            <a:latin typeface="Cambria Math" panose="02040503050406030204" pitchFamily="18" charset="0"/>
                            <a:ea typeface="ＭＳ Ｐ明朝" panose="02020600040205080304" pitchFamily="18" charset="-128"/>
                            <a:cs typeface="Times New Roman" panose="02020603050405020304" pitchFamily="18" charset="0"/>
                          </a:rPr>
                          <m:t>＋</m:t>
                        </m:r>
                        <m:r>
                          <a:rPr lang="ja-JP" altLang="en-US" sz="2800" b="1" i="1" kern="0">
                            <a:latin typeface="Cambria Math" panose="02040503050406030204" pitchFamily="18" charset="0"/>
                            <a:ea typeface="ＭＳ Ｐ明朝" panose="02020600040205080304" pitchFamily="18" charset="-128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ja-JP" altLang="en-US" sz="2800" b="1" i="1" kern="0">
                            <a:latin typeface="Cambria Math" panose="02040503050406030204" pitchFamily="18" charset="0"/>
                            <a:ea typeface="ＭＳ Ｐ明朝" panose="02020600040205080304" pitchFamily="18" charset="-128"/>
                            <a:cs typeface="Times New Roman" panose="02020603050405020304" pitchFamily="18" charset="0"/>
                          </a:rPr>
                          <m:t>）</m:t>
                        </m:r>
                      </m:e>
                      <m:sup>
                        <m:r>
                          <a:rPr lang="ja-JP" altLang="en-US" sz="2800" b="1" i="1" kern="0">
                            <a:latin typeface="Cambria Math" panose="02040503050406030204" pitchFamily="18" charset="0"/>
                            <a:ea typeface="ＭＳ Ｐ明朝" panose="02020600040205080304" pitchFamily="18" charset="-128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ja-JP" altLang="en-US" sz="2800" b="1" kern="0" dirty="0">
                    <a:latin typeface="Century" panose="02040604050505020304" pitchFamily="18" charset="0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＝１　</a:t>
                </a:r>
                <a:r>
                  <a:rPr lang="ja-JP" altLang="en-US" sz="2800" kern="0" dirty="0">
                    <a:latin typeface="Century" panose="02040604050505020304" pitchFamily="18" charset="0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でも良い</a:t>
                </a:r>
                <a:endParaRPr lang="en-US" altLang="ja-JP" sz="2800" kern="0" dirty="0">
                  <a:latin typeface="Century" panose="02040604050505020304" pitchFamily="18" charset="0"/>
                  <a:ea typeface="ＭＳ Ｐ明朝" panose="02020600040205080304" pitchFamily="18" charset="-128"/>
                  <a:cs typeface="Times New Roman" panose="02020603050405020304" pitchFamily="18" charset="0"/>
                </a:endParaRPr>
              </a:p>
              <a:p>
                <a:pPr marL="63500" indent="63500" algn="just">
                  <a:spcAft>
                    <a:spcPts val="0"/>
                  </a:spcAft>
                </a:pPr>
                <a:endParaRPr lang="ja-JP" altLang="ja-JP" sz="3600" kern="100" dirty="0"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 marL="63500" indent="63500" algn="just">
                  <a:spcAft>
                    <a:spcPts val="0"/>
                  </a:spcAft>
                </a:pPr>
                <a:r>
                  <a:rPr lang="ja-JP" altLang="ja-JP" sz="3200" kern="0" dirty="0">
                    <a:latin typeface="Century" panose="02040604050505020304" pitchFamily="18" charset="0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質問１で、</a:t>
                </a:r>
                <a:r>
                  <a:rPr lang="ja-JP" altLang="ja-JP" sz="3200" b="1" kern="0" dirty="0">
                    <a:latin typeface="Century" panose="02040604050505020304" pitchFamily="18" charset="0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Ｙ、の場合；</a:t>
                </a:r>
                <a:endParaRPr lang="ja-JP" altLang="ja-JP" sz="3200" kern="100" dirty="0"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 marL="63500" indent="63500" algn="just">
                  <a:spcAft>
                    <a:spcPts val="0"/>
                  </a:spcAft>
                </a:pPr>
                <a:r>
                  <a:rPr lang="ja-JP" altLang="ja-JP" sz="3200" b="1" kern="0" dirty="0">
                    <a:latin typeface="Century" panose="02040604050505020304" pitchFamily="18" charset="0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質問２：</a:t>
                </a:r>
                <a:endParaRPr lang="ja-JP" altLang="ja-JP" sz="3200" kern="100" dirty="0"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 marL="63500" indent="63500" algn="just">
                  <a:spcAft>
                    <a:spcPts val="0"/>
                  </a:spcAft>
                </a:pPr>
                <a:r>
                  <a:rPr lang="ja-JP" altLang="ja-JP" sz="3200" kern="0" dirty="0">
                    <a:solidFill>
                      <a:srgbClr val="00B0F0"/>
                    </a:solidFill>
                    <a:latin typeface="Century" panose="02040604050505020304" pitchFamily="18" charset="0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③</a:t>
                </a:r>
                <a:r>
                  <a:rPr lang="ja-JP" altLang="ja-JP" sz="3200" kern="0" dirty="0">
                    <a:latin typeface="Century" panose="02040604050505020304" pitchFamily="18" charset="0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に対して、</a:t>
                </a:r>
                <a:endParaRPr lang="en-US" altLang="ja-JP" sz="3200" kern="0" dirty="0">
                  <a:latin typeface="Century" panose="02040604050505020304" pitchFamily="18" charset="0"/>
                  <a:ea typeface="ＭＳ Ｐ明朝" panose="02020600040205080304" pitchFamily="18" charset="-128"/>
                  <a:cs typeface="Times New Roman" panose="02020603050405020304" pitchFamily="18" charset="0"/>
                </a:endParaRPr>
              </a:p>
              <a:p>
                <a:pPr marL="63500" indent="63500" algn="just">
                  <a:spcAft>
                    <a:spcPts val="0"/>
                  </a:spcAft>
                </a:pPr>
                <a:r>
                  <a:rPr lang="ja-JP" altLang="ja-JP" sz="3200" b="1" kern="100" dirty="0">
                    <a:latin typeface="Century" panose="02040604050505020304" pitchFamily="18" charset="0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「他の２人の中、</a:t>
                </a:r>
                <a:r>
                  <a:rPr lang="ja-JP" altLang="ja-JP" sz="3200" b="1" kern="0" dirty="0">
                    <a:solidFill>
                      <a:srgbClr val="FF0000"/>
                    </a:solidFill>
                    <a:latin typeface="Century" panose="02040604050505020304" pitchFamily="18" charset="0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Ａ、</a:t>
                </a:r>
                <a:r>
                  <a:rPr lang="ja-JP" altLang="ja-JP" sz="3200" b="1" kern="0" dirty="0">
                    <a:latin typeface="Century" panose="02040604050505020304" pitchFamily="18" charset="0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でない方に【</a:t>
                </a:r>
                <a:r>
                  <a:rPr lang="ja-JP" altLang="ja-JP" sz="3200" b="1" kern="0" dirty="0">
                    <a:solidFill>
                      <a:srgbClr val="00B0F0"/>
                    </a:solidFill>
                    <a:latin typeface="Century" panose="02040604050505020304" pitchFamily="18" charset="0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③</a:t>
                </a:r>
                <a:r>
                  <a:rPr lang="ja-JP" altLang="ja-JP" sz="3200" b="1" kern="0" dirty="0">
                    <a:latin typeface="Century" panose="02040604050505020304" pitchFamily="18" charset="0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は</a:t>
                </a:r>
                <a:r>
                  <a:rPr lang="ja-JP" altLang="ja-JP" sz="3200" b="1" kern="0" dirty="0">
                    <a:solidFill>
                      <a:srgbClr val="C00000"/>
                    </a:solidFill>
                    <a:latin typeface="Century" panose="02040604050505020304" pitchFamily="18" charset="0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　Ｋ</a:t>
                </a:r>
                <a:r>
                  <a:rPr lang="ja-JP" altLang="ja-JP" sz="3200" b="1" kern="0" dirty="0">
                    <a:latin typeface="Century" panose="02040604050505020304" pitchFamily="18" charset="0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　ですか】</a:t>
                </a:r>
                <a:endParaRPr lang="en-US" altLang="ja-JP" sz="3200" b="1" kern="0" dirty="0">
                  <a:latin typeface="Century" panose="02040604050505020304" pitchFamily="18" charset="0"/>
                  <a:ea typeface="ＭＳ Ｐ明朝" panose="02020600040205080304" pitchFamily="18" charset="-128"/>
                  <a:cs typeface="Times New Roman" panose="02020603050405020304" pitchFamily="18" charset="0"/>
                </a:endParaRPr>
              </a:p>
              <a:p>
                <a:pPr marL="63500" indent="63500" algn="just">
                  <a:spcAft>
                    <a:spcPts val="0"/>
                  </a:spcAft>
                </a:pPr>
                <a:r>
                  <a:rPr lang="ja-JP" altLang="ja-JP" sz="3200" b="1" kern="0" dirty="0">
                    <a:latin typeface="Century" panose="02040604050505020304" pitchFamily="18" charset="0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と聞いたら、Ｙ、と答えますか」</a:t>
                </a:r>
                <a:endParaRPr lang="en-US" altLang="ja-JP" sz="3200" b="1" kern="0" dirty="0">
                  <a:latin typeface="Century" panose="02040604050505020304" pitchFamily="18" charset="0"/>
                  <a:ea typeface="ＭＳ Ｐ明朝" panose="02020600040205080304" pitchFamily="18" charset="-128"/>
                  <a:cs typeface="Times New Roman" panose="02020603050405020304" pitchFamily="18" charset="0"/>
                </a:endParaRPr>
              </a:p>
              <a:p>
                <a:pPr marL="63500" indent="63500" algn="just">
                  <a:spcAft>
                    <a:spcPts val="0"/>
                  </a:spcAft>
                </a:pPr>
                <a:endParaRPr lang="ja-JP" altLang="ja-JP" sz="3200" kern="100" dirty="0"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 marL="63500" indent="63500" algn="just">
                  <a:spcAft>
                    <a:spcPts val="0"/>
                  </a:spcAft>
                </a:pPr>
                <a:r>
                  <a:rPr lang="ja-JP" altLang="ja-JP" sz="3200" b="1" kern="0" dirty="0">
                    <a:latin typeface="Century" panose="02040604050505020304" pitchFamily="18" charset="0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Ｙの場合；　</a:t>
                </a:r>
                <a:endParaRPr lang="ja-JP" altLang="ja-JP" sz="3200" kern="100" dirty="0"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 marL="63500" indent="63500" algn="just">
                  <a:spcAft>
                    <a:spcPts val="0"/>
                  </a:spcAft>
                </a:pPr>
                <a:r>
                  <a:rPr lang="ja-JP" altLang="ja-JP" sz="3200" kern="0" dirty="0">
                    <a:solidFill>
                      <a:srgbClr val="00B0F0"/>
                    </a:solidFill>
                    <a:latin typeface="Century" panose="02040604050505020304" pitchFamily="18" charset="0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③</a:t>
                </a:r>
                <a:r>
                  <a:rPr lang="ja-JP" altLang="ja-JP" sz="3200" kern="0" dirty="0">
                    <a:latin typeface="Century" panose="02040604050505020304" pitchFamily="18" charset="0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は</a:t>
                </a:r>
                <a:r>
                  <a:rPr lang="ja-JP" altLang="en-US" sz="3200" kern="0" dirty="0">
                    <a:latin typeface="Century" panose="02040604050505020304" pitchFamily="18" charset="0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　</a:t>
                </a:r>
                <a:r>
                  <a:rPr lang="ja-JP" altLang="ja-JP" sz="3200" kern="0" dirty="0">
                    <a:solidFill>
                      <a:srgbClr val="C00000"/>
                    </a:solidFill>
                    <a:latin typeface="Century" panose="02040604050505020304" pitchFamily="18" charset="0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Ｋ</a:t>
                </a:r>
                <a:r>
                  <a:rPr lang="ja-JP" altLang="en-US" sz="3200" kern="0" dirty="0">
                    <a:latin typeface="Century" panose="02040604050505020304" pitchFamily="18" charset="0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　</a:t>
                </a:r>
                <a:r>
                  <a:rPr lang="ja-JP" altLang="ja-JP" sz="3200" kern="0" dirty="0">
                    <a:latin typeface="Century" panose="02040604050505020304" pitchFamily="18" charset="0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でない。</a:t>
                </a:r>
                <a:endParaRPr lang="en-US" altLang="ja-JP" sz="3200" kern="0" dirty="0">
                  <a:latin typeface="Century" panose="02040604050505020304" pitchFamily="18" charset="0"/>
                  <a:ea typeface="ＭＳ Ｐ明朝" panose="02020600040205080304" pitchFamily="18" charset="-128"/>
                  <a:cs typeface="Times New Roman" panose="02020603050405020304" pitchFamily="18" charset="0"/>
                </a:endParaRPr>
              </a:p>
              <a:p>
                <a:pPr marL="63500" indent="63500" algn="just">
                  <a:spcAft>
                    <a:spcPts val="0"/>
                  </a:spcAft>
                </a:pPr>
                <a:endParaRPr lang="ja-JP" altLang="ja-JP" sz="3200" kern="100" dirty="0"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 marL="63500" indent="63500" algn="just">
                  <a:spcAft>
                    <a:spcPts val="0"/>
                  </a:spcAft>
                </a:pPr>
                <a:r>
                  <a:rPr lang="ja-JP" altLang="ja-JP" sz="3200" kern="0" dirty="0">
                    <a:latin typeface="Century" panose="02040604050505020304" pitchFamily="18" charset="0"/>
                    <a:ea typeface="ＭＳ Ｐ明朝" panose="02020600040205080304" pitchFamily="18" charset="-128"/>
                    <a:cs typeface="Times New Roman" panose="02020603050405020304" pitchFamily="18" charset="0"/>
                  </a:rPr>
                  <a:t>以下同様</a:t>
                </a:r>
                <a:endParaRPr lang="ja-JP" altLang="ja-JP" sz="3200" kern="100" dirty="0"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正方形/長方形 1">
                <a:extLst>
                  <a:ext uri="{FF2B5EF4-FFF2-40B4-BE49-F238E27FC236}">
                    <a16:creationId xmlns:a16="http://schemas.microsoft.com/office/drawing/2014/main" id="{2F6E7DFE-06B5-4870-AD12-2D22CAAB315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084" y="240804"/>
                <a:ext cx="12616416" cy="6678751"/>
              </a:xfrm>
              <a:prstGeom prst="rect">
                <a:avLst/>
              </a:prstGeom>
              <a:blipFill>
                <a:blip r:embed="rId2"/>
                <a:stretch>
                  <a:fillRect l="-483" t="-1735" b="-182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4392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17</Words>
  <Application>Microsoft Office PowerPoint</Application>
  <PresentationFormat>ワイド画面</PresentationFormat>
  <Paragraphs>75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6" baseType="lpstr">
      <vt:lpstr>ＭＳ Ｐ明朝</vt:lpstr>
      <vt:lpstr>ＭＳ 明朝</vt:lpstr>
      <vt:lpstr>游ゴシック</vt:lpstr>
      <vt:lpstr>游ゴシック Light</vt:lpstr>
      <vt:lpstr>Arial</vt:lpstr>
      <vt:lpstr>Cambria Math</vt:lpstr>
      <vt:lpstr>Century</vt:lpstr>
      <vt:lpstr>Times New Roman</vt:lpstr>
      <vt:lpstr>Office テーマ</vt:lpstr>
      <vt:lpstr>金持ちは誰 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金持ちは誰</dc:title>
  <dc:creator>塚村善弘</dc:creator>
  <cp:lastModifiedBy>塚村善弘</cp:lastModifiedBy>
  <cp:revision>22</cp:revision>
  <cp:lastPrinted>2018-03-02T08:59:10Z</cp:lastPrinted>
  <dcterms:created xsi:type="dcterms:W3CDTF">2018-02-22T13:31:05Z</dcterms:created>
  <dcterms:modified xsi:type="dcterms:W3CDTF">2018-03-12T05:19:08Z</dcterms:modified>
</cp:coreProperties>
</file>