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70" r:id="rId6"/>
    <p:sldId id="267" r:id="rId7"/>
    <p:sldId id="268" r:id="rId8"/>
    <p:sldId id="269" r:id="rId9"/>
    <p:sldId id="265" r:id="rId10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1" d="100"/>
          <a:sy n="51" d="100"/>
        </p:scale>
        <p:origin x="1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ECD7-81A2-444A-B20F-F16E0B9B848E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1856-B1D8-48E8-87F3-073750DE4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25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ECD7-81A2-444A-B20F-F16E0B9B848E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1856-B1D8-48E8-87F3-073750DE4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35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ECD7-81A2-444A-B20F-F16E0B9B848E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1856-B1D8-48E8-87F3-073750DE4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57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ECD7-81A2-444A-B20F-F16E0B9B848E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1856-B1D8-48E8-87F3-073750DE4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82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ECD7-81A2-444A-B20F-F16E0B9B848E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1856-B1D8-48E8-87F3-073750DE4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657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ECD7-81A2-444A-B20F-F16E0B9B848E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1856-B1D8-48E8-87F3-073750DE4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080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ECD7-81A2-444A-B20F-F16E0B9B848E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1856-B1D8-48E8-87F3-073750DE4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19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ECD7-81A2-444A-B20F-F16E0B9B848E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1856-B1D8-48E8-87F3-073750DE4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946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ECD7-81A2-444A-B20F-F16E0B9B848E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1856-B1D8-48E8-87F3-073750DE4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62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ECD7-81A2-444A-B20F-F16E0B9B848E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1856-B1D8-48E8-87F3-073750DE4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0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ECD7-81A2-444A-B20F-F16E0B9B848E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1856-B1D8-48E8-87F3-073750DE4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45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4ECD7-81A2-444A-B20F-F16E0B9B848E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31856-B1D8-48E8-87F3-073750DE4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90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0717301-DA06-4B2A-AAF0-8FBCC24E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2490"/>
            <a:ext cx="10515600" cy="1123109"/>
          </a:xfrm>
        </p:spPr>
        <p:txBody>
          <a:bodyPr/>
          <a:lstStyle/>
          <a:p>
            <a:pPr algn="ctr"/>
            <a:r>
              <a:rPr kumimoji="1" lang="ja-JP" altLang="en-US" b="1" dirty="0"/>
              <a:t>分割制限ニム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E46DF06-C8EC-4B42-BE51-C4F5121E5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018694"/>
            <a:ext cx="10515600" cy="1500187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5CF095F-C657-494F-91B3-1A267793A013}"/>
              </a:ext>
            </a:extLst>
          </p:cNvPr>
          <p:cNvSpPr/>
          <p:nvPr/>
        </p:nvSpPr>
        <p:spPr>
          <a:xfrm>
            <a:off x="3048000" y="3105835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山崎浩一</a:t>
            </a:r>
            <a:r>
              <a:rPr lang="ja-JP" altLang="ja-JP" sz="2800" kern="100" baseline="30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＊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、五十嵐善英</a:t>
            </a:r>
            <a:r>
              <a:rPr lang="ja-JP" altLang="ja-JP" sz="2800" kern="100" baseline="30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＊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、塚村善弘</a:t>
            </a:r>
          </a:p>
          <a:p>
            <a:pPr algn="ctr">
              <a:spcAft>
                <a:spcPts val="0"/>
              </a:spcAft>
            </a:pPr>
            <a:r>
              <a:rPr lang="ja-JP" altLang="ja-JP" sz="2800" kern="100" baseline="30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＊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群馬大学理工学部</a:t>
            </a:r>
            <a:endParaRPr lang="ja-JP" altLang="ja-JP" sz="2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31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EACB61-4C49-4A3F-897F-0088ECBCF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2400" y="995621"/>
            <a:ext cx="10773709" cy="781041"/>
          </a:xfrm>
        </p:spPr>
        <p:txBody>
          <a:bodyPr>
            <a:normAutofit fontScale="90000"/>
          </a:bodyPr>
          <a:lstStyle/>
          <a:p>
            <a:r>
              <a:rPr kumimoji="1" lang="ja-JP" altLang="en-US" sz="4000" b="1" dirty="0">
                <a:solidFill>
                  <a:schemeClr val="accent1"/>
                </a:solidFill>
              </a:rPr>
              <a:t>　　ルール</a:t>
            </a:r>
            <a:br>
              <a:rPr kumimoji="1" lang="en-US" altLang="ja-JP" sz="4000" b="1" dirty="0">
                <a:solidFill>
                  <a:schemeClr val="accent1"/>
                </a:solidFill>
              </a:rPr>
            </a:br>
            <a:endParaRPr kumimoji="1" lang="ja-JP" altLang="en-US" sz="4000" b="1" dirty="0">
              <a:solidFill>
                <a:schemeClr val="accent1"/>
              </a:solidFill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0695297-CF7A-43ED-9C80-23BB55E7D60F}"/>
              </a:ext>
            </a:extLst>
          </p:cNvPr>
          <p:cNvCxnSpPr>
            <a:cxnSpLocks/>
          </p:cNvCxnSpPr>
          <p:nvPr/>
        </p:nvCxnSpPr>
        <p:spPr>
          <a:xfrm>
            <a:off x="259804" y="591669"/>
            <a:ext cx="66675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EAB277B-4EBC-420B-A2A6-B9EE8B328902}"/>
              </a:ext>
            </a:extLst>
          </p:cNvPr>
          <p:cNvSpPr/>
          <p:nvPr/>
        </p:nvSpPr>
        <p:spPr>
          <a:xfrm>
            <a:off x="468319" y="1338064"/>
            <a:ext cx="1154654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3200" dirty="0"/>
              <a:t>（１）隙間なく並べた</a:t>
            </a:r>
            <a:r>
              <a:rPr lang="ja-JP" altLang="ja-JP" sz="3200" b="1" dirty="0">
                <a:solidFill>
                  <a:srgbClr val="FF0000"/>
                </a:solidFill>
              </a:rPr>
              <a:t>「ｋ</a:t>
            </a:r>
            <a:r>
              <a:rPr lang="ja-JP" altLang="ja-JP" sz="3200" b="1" baseline="-25000" dirty="0">
                <a:solidFill>
                  <a:srgbClr val="FF0000"/>
                </a:solidFill>
              </a:rPr>
              <a:t>０</a:t>
            </a:r>
            <a:r>
              <a:rPr lang="ja-JP" altLang="ja-JP" sz="3200" b="1" dirty="0">
                <a:solidFill>
                  <a:srgbClr val="FF0000"/>
                </a:solidFill>
              </a:rPr>
              <a:t>個一列」</a:t>
            </a:r>
            <a:r>
              <a:rPr lang="ja-JP" altLang="ja-JP" sz="3200" dirty="0"/>
              <a:t>をＡ、Ｂ、が交互に取る</a:t>
            </a:r>
            <a:r>
              <a:rPr lang="ja-JP" altLang="en-US" sz="3200" dirty="0"/>
              <a:t>。</a:t>
            </a:r>
            <a:endParaRPr lang="en-US" altLang="ja-JP" sz="3200" dirty="0"/>
          </a:p>
          <a:p>
            <a:r>
              <a:rPr lang="ja-JP" altLang="en-US" sz="3200" dirty="0"/>
              <a:t>　　　</a:t>
            </a:r>
            <a:r>
              <a:rPr lang="ja-JP" altLang="ja-JP" sz="3200" dirty="0"/>
              <a:t>取れる数は</a:t>
            </a:r>
            <a:r>
              <a:rPr lang="ja-JP" altLang="ja-JP" sz="3200" b="1" dirty="0">
                <a:solidFill>
                  <a:srgbClr val="FF0000"/>
                </a:solidFill>
              </a:rPr>
              <a:t>１～ｍ</a:t>
            </a:r>
            <a:r>
              <a:rPr lang="ja-JP" altLang="ja-JP" sz="3200" dirty="0"/>
              <a:t>個</a:t>
            </a:r>
          </a:p>
          <a:p>
            <a:r>
              <a:rPr lang="ja-JP" altLang="ja-JP" sz="3200" dirty="0"/>
              <a:t>（２）取る１～ｍ個の石は</a:t>
            </a:r>
            <a:r>
              <a:rPr lang="ja-JP" altLang="ja-JP" sz="3200" b="1" dirty="0">
                <a:solidFill>
                  <a:srgbClr val="FF0000"/>
                </a:solidFill>
              </a:rPr>
              <a:t>何処からでも良い</a:t>
            </a:r>
            <a:r>
              <a:rPr lang="ja-JP" altLang="ja-JP" sz="3200" dirty="0"/>
              <a:t>が、</a:t>
            </a:r>
            <a:endParaRPr lang="en-US" altLang="ja-JP" sz="3200" dirty="0"/>
          </a:p>
          <a:p>
            <a:r>
              <a:rPr lang="ja-JP" altLang="en-US" sz="3200" dirty="0"/>
              <a:t>　　　</a:t>
            </a:r>
            <a:r>
              <a:rPr lang="ja-JP" altLang="ja-JP" sz="3200" b="1" dirty="0">
                <a:solidFill>
                  <a:srgbClr val="FF0000"/>
                </a:solidFill>
              </a:rPr>
              <a:t>全て隣接</a:t>
            </a:r>
            <a:r>
              <a:rPr lang="ja-JP" altLang="ja-JP" sz="3200" dirty="0"/>
              <a:t>してなければならない</a:t>
            </a:r>
          </a:p>
          <a:p>
            <a:r>
              <a:rPr lang="ja-JP" altLang="ja-JP" sz="3200" dirty="0"/>
              <a:t>（３）</a:t>
            </a:r>
            <a:r>
              <a:rPr lang="ja-JP" altLang="ja-JP" sz="3200" b="1" dirty="0">
                <a:solidFill>
                  <a:srgbClr val="FF0000"/>
                </a:solidFill>
              </a:rPr>
              <a:t>直前に相手が取った数は取れない</a:t>
            </a:r>
            <a:endParaRPr lang="en-US" altLang="ja-JP" sz="3200" b="1" dirty="0">
              <a:solidFill>
                <a:srgbClr val="FF0000"/>
              </a:solidFill>
            </a:endParaRPr>
          </a:p>
          <a:p>
            <a:r>
              <a:rPr lang="ja-JP" altLang="en-US" sz="3200" dirty="0"/>
              <a:t>　　　</a:t>
            </a:r>
            <a:r>
              <a:rPr lang="ja-JP" altLang="ja-JP" sz="3200" dirty="0"/>
              <a:t>但し、</a:t>
            </a:r>
            <a:r>
              <a:rPr lang="ja-JP" altLang="ja-JP" sz="3200" b="1" dirty="0">
                <a:solidFill>
                  <a:srgbClr val="FF0000"/>
                </a:solidFill>
              </a:rPr>
              <a:t>１個は何時でも取れる</a:t>
            </a:r>
          </a:p>
          <a:p>
            <a:r>
              <a:rPr lang="ja-JP" altLang="ja-JP" sz="3200" dirty="0"/>
              <a:t>（４）最後に取</a:t>
            </a:r>
            <a:r>
              <a:rPr lang="ja-JP" altLang="en-US" sz="3200" dirty="0"/>
              <a:t>った方が勝ち；</a:t>
            </a:r>
            <a:r>
              <a:rPr lang="ja-JP" altLang="en-US" sz="3200" b="1" dirty="0"/>
              <a:t>正ニム</a:t>
            </a:r>
            <a:endParaRPr lang="en-US" altLang="ja-JP" sz="3200" b="1" dirty="0"/>
          </a:p>
          <a:p>
            <a:r>
              <a:rPr lang="ja-JP" altLang="en-US" sz="3200" dirty="0"/>
              <a:t>　　　最後に取らされた方が負け；</a:t>
            </a:r>
            <a:r>
              <a:rPr lang="ja-JP" altLang="ja-JP" sz="3200" b="1" dirty="0"/>
              <a:t>逆ニム</a:t>
            </a:r>
          </a:p>
          <a:p>
            <a:pPr indent="203835" algn="just">
              <a:spcAft>
                <a:spcPts val="0"/>
              </a:spcAft>
            </a:pPr>
            <a:endParaRPr lang="ja-JP" altLang="ja-JP" sz="32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2EC56F9-D8A6-4EF0-929B-616FD576840C}"/>
              </a:ext>
            </a:extLst>
          </p:cNvPr>
          <p:cNvSpPr txBox="1"/>
          <p:nvPr/>
        </p:nvSpPr>
        <p:spPr>
          <a:xfrm rot="10800000" flipV="1">
            <a:off x="259804" y="6893"/>
            <a:ext cx="3523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accent1"/>
                </a:solidFill>
              </a:rPr>
              <a:t>分割制限ニム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9197EA6-2548-424A-895A-5FAC62A6B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04" y="723902"/>
            <a:ext cx="417031" cy="391031"/>
          </a:xfrm>
          <a:prstGeom prst="rect">
            <a:avLst/>
          </a:prstGeom>
        </p:spPr>
      </p:pic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D394D33C-E515-4F10-951C-241C14EF6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 flipV="1">
            <a:off x="12393931" y="7734299"/>
            <a:ext cx="45719" cy="74605"/>
          </a:xfrm>
        </p:spPr>
        <p:txBody>
          <a:bodyPr>
            <a:normAutofit fontScale="25000" lnSpcReduction="20000"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417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F6C7F4-C35C-4B48-8BC4-CAD6C70C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500188"/>
          </a:xfrm>
        </p:spPr>
        <p:txBody>
          <a:bodyPr>
            <a:normAutofit/>
          </a:bodyPr>
          <a:lstStyle/>
          <a:p>
            <a:br>
              <a:rPr kumimoji="1" lang="en-US" altLang="ja-JP" sz="3600" b="1" dirty="0"/>
            </a:br>
            <a:endParaRPr kumimoji="1" lang="ja-JP" altLang="en-US" sz="3600" b="1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699B66-0960-4370-AAAF-078D7B42B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0707" y="1051001"/>
            <a:ext cx="10773709" cy="666188"/>
          </a:xfrm>
        </p:spPr>
        <p:txBody>
          <a:bodyPr>
            <a:normAutofit/>
          </a:bodyPr>
          <a:lstStyle/>
          <a:p>
            <a:r>
              <a:rPr kumimoji="1" lang="ja-JP" altLang="en-US" sz="3600" b="1" dirty="0">
                <a:solidFill>
                  <a:schemeClr val="accent1"/>
                </a:solidFill>
              </a:rPr>
              <a:t>記号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043A157C-8C18-4780-9AF8-53CCF1DA9CC9}"/>
              </a:ext>
            </a:extLst>
          </p:cNvPr>
          <p:cNvSpPr txBox="1">
            <a:spLocks/>
          </p:cNvSpPr>
          <p:nvPr/>
        </p:nvSpPr>
        <p:spPr>
          <a:xfrm>
            <a:off x="0" y="209551"/>
            <a:ext cx="10773709" cy="13323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ja-JP" sz="4000" b="1" dirty="0">
                <a:solidFill>
                  <a:schemeClr val="accent1"/>
                </a:solidFill>
              </a:rPr>
            </a:br>
            <a:endParaRPr lang="ja-JP" altLang="en-US" sz="4000" b="1" dirty="0">
              <a:solidFill>
                <a:schemeClr val="accent1"/>
              </a:solidFill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89CAA7FE-762F-499B-A7B0-B7634F232657}"/>
              </a:ext>
            </a:extLst>
          </p:cNvPr>
          <p:cNvCxnSpPr>
            <a:cxnSpLocks/>
          </p:cNvCxnSpPr>
          <p:nvPr/>
        </p:nvCxnSpPr>
        <p:spPr>
          <a:xfrm>
            <a:off x="285749" y="875740"/>
            <a:ext cx="1158352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2057934-68FB-422E-A174-07EACCF68435}"/>
              </a:ext>
            </a:extLst>
          </p:cNvPr>
          <p:cNvSpPr/>
          <p:nvPr/>
        </p:nvSpPr>
        <p:spPr>
          <a:xfrm>
            <a:off x="546099" y="1938672"/>
            <a:ext cx="1158352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Ａ，Ｂ，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ja-JP" altLang="en-US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競技者、</a:t>
            </a:r>
            <a:endParaRPr lang="en-US" altLang="ja-JP" sz="3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ｍ</a:t>
            </a:r>
            <a:r>
              <a:rPr lang="ja-JP" altLang="en-US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ja-JP" altLang="en-US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取れる最大数、</a:t>
            </a:r>
            <a:endParaRPr lang="en-US" altLang="ja-JP" sz="3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k</a:t>
            </a:r>
            <a:r>
              <a:rPr lang="en-US" altLang="ja-JP" sz="24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i </a:t>
            </a:r>
            <a:r>
              <a:rPr lang="ja-JP" altLang="en-US" sz="24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ja-JP" altLang="en-US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各山（部分列）の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石の数、</a:t>
            </a:r>
          </a:p>
          <a:p>
            <a:pPr algn="just">
              <a:spcAft>
                <a:spcPts val="0"/>
              </a:spcAft>
            </a:pPr>
            <a:r>
              <a:rPr lang="en-US" altLang="ja-JP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Suffix </a:t>
            </a:r>
            <a:r>
              <a:rPr lang="ja-JP" altLang="en-US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＋</a:t>
            </a:r>
            <a:r>
              <a:rPr lang="en-US" altLang="ja-JP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ja-JP" altLang="en-US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正ニム、</a:t>
            </a:r>
            <a:endParaRPr lang="en-US" altLang="ja-JP" sz="3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Suffix </a:t>
            </a:r>
            <a:r>
              <a:rPr lang="ja-JP" altLang="en-US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－ </a:t>
            </a:r>
            <a:r>
              <a:rPr lang="en-US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:</a:t>
            </a:r>
            <a:r>
              <a:rPr lang="ja-JP" altLang="en-US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逆ニム、</a:t>
            </a:r>
          </a:p>
          <a:p>
            <a:pPr algn="just">
              <a:spcAft>
                <a:spcPts val="0"/>
              </a:spcAft>
            </a:pPr>
            <a:r>
              <a:rPr lang="ja-JP" altLang="ja-JP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Ｓ（ｋ</a:t>
            </a:r>
            <a:r>
              <a:rPr lang="ja-JP" altLang="ja-JP" sz="3200" b="1" kern="100" baseline="-25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</a:t>
            </a:r>
            <a:r>
              <a:rPr lang="ja-JP" altLang="ja-JP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、ｋ</a:t>
            </a:r>
            <a:r>
              <a:rPr lang="ja-JP" altLang="ja-JP" sz="3200" b="1" kern="100" baseline="-25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２</a:t>
            </a:r>
            <a:r>
              <a:rPr lang="ja-JP" altLang="ja-JP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、・・・</a:t>
            </a:r>
            <a:r>
              <a:rPr lang="ja-JP" altLang="ja-JP" sz="3200" b="1" kern="1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⎥ｚ</a:t>
            </a:r>
            <a:r>
              <a:rPr lang="ja-JP" altLang="ja-JP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：状態表示、</a:t>
            </a:r>
            <a:r>
              <a:rPr lang="ja-JP" altLang="ja-JP" sz="3200" b="1" kern="1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⎥ｚ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：禁止数</a:t>
            </a:r>
            <a:endParaRPr lang="en-US" altLang="ja-JP" sz="3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Ｐ</a:t>
            </a:r>
            <a:r>
              <a:rPr lang="ja-JP" altLang="en-US" sz="24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＋、</a:t>
            </a:r>
            <a:r>
              <a:rPr lang="ja-JP" altLang="en-US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Ｐ</a:t>
            </a:r>
            <a:r>
              <a:rPr lang="ja-JP" altLang="en-US" sz="24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ー</a:t>
            </a:r>
            <a:r>
              <a:rPr lang="en-US" altLang="ja-JP" sz="24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, or, </a:t>
            </a:r>
            <a:r>
              <a:rPr kumimoji="1" lang="ja-JP" altLang="ja-JP" sz="2800" b="1" dirty="0"/>
              <a:t>〇</a:t>
            </a:r>
            <a:r>
              <a:rPr lang="ja-JP" altLang="en-US" sz="24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ja-JP" altLang="en-US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後手勝</a:t>
            </a:r>
            <a:r>
              <a:rPr lang="ja-JP" altLang="en-US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形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</a:t>
            </a:r>
            <a:endParaRPr lang="en-US" altLang="ja-JP" sz="3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Ｎ</a:t>
            </a:r>
            <a:r>
              <a:rPr lang="ja-JP" altLang="en-US" sz="24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＋</a:t>
            </a:r>
            <a:r>
              <a:rPr lang="ja-JP" altLang="en-US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、Ｎ</a:t>
            </a:r>
            <a:r>
              <a:rPr lang="ja-JP" altLang="en-US" sz="24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ー              </a:t>
            </a:r>
            <a:r>
              <a:rPr lang="ja-JP" altLang="ja-JP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ja-JP" altLang="en-US" sz="3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先手勝形、</a:t>
            </a:r>
            <a:endParaRPr lang="ja-JP" altLang="ja-JP" sz="3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20B911-A86D-4952-8355-25FE8D3EBBD0}"/>
              </a:ext>
            </a:extLst>
          </p:cNvPr>
          <p:cNvSpPr txBox="1"/>
          <p:nvPr/>
        </p:nvSpPr>
        <p:spPr>
          <a:xfrm>
            <a:off x="285749" y="174648"/>
            <a:ext cx="3314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accent1"/>
                </a:solidFill>
              </a:rPr>
              <a:t>分割制限ニム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E0D0540-EE4A-4A3B-B173-0E9CF5A08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584" y="1097224"/>
            <a:ext cx="417031" cy="39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798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0E8702-2C73-4B21-BC73-BD9322964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5010" y="822539"/>
            <a:ext cx="10515600" cy="636476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solidFill>
                  <a:schemeClr val="accent1"/>
                </a:solidFill>
              </a:rPr>
              <a:t>例題　ｍ＝５　逆ニム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0B405C-EDAE-48A4-AD53-B91D75DA1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5700" y="7269181"/>
            <a:ext cx="10515600" cy="1500187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918BDF-BD04-4BBF-B237-4F49DCC5131C}"/>
              </a:ext>
            </a:extLst>
          </p:cNvPr>
          <p:cNvSpPr/>
          <p:nvPr/>
        </p:nvSpPr>
        <p:spPr>
          <a:xfrm>
            <a:off x="533401" y="1604735"/>
            <a:ext cx="114692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初期、Ｓ（１５｜</a:t>
            </a:r>
            <a:r>
              <a:rPr lang="ja-JP" altLang="ja-JP" sz="2800" kern="1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０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  <a:r>
              <a:rPr lang="ja-JP" altLang="en-US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ja-JP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〇〇〇〇〇〇〇〇〇〇〇〇〇〇〇</a:t>
            </a:r>
            <a:endParaRPr lang="ja-JP" altLang="ja-JP" sz="2800" kern="100" dirty="0">
              <a:solidFill>
                <a:schemeClr val="accent1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Ａ</a:t>
            </a:r>
            <a:r>
              <a:rPr lang="ja-JP" altLang="en-US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Ｓ（５，８｜</a:t>
            </a:r>
            <a:r>
              <a:rPr lang="ja-JP" altLang="ja-JP" sz="2800" kern="1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２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　</a:t>
            </a:r>
            <a:r>
              <a:rPr lang="ja-JP" altLang="en-US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〇〇〇〇〇　　〇〇〇〇〇〇〇〇</a:t>
            </a:r>
            <a:r>
              <a:rPr lang="ja-JP" altLang="en-US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endParaRPr lang="en-US" altLang="ja-JP" sz="2800" b="1" kern="0" dirty="0">
              <a:solidFill>
                <a:schemeClr val="accent1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800" b="1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　　　　　　　　</a:t>
            </a:r>
            <a:r>
              <a:rPr lang="ja-JP" altLang="ja-JP" sz="2800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中取り２列</a:t>
            </a:r>
            <a:endParaRPr lang="ja-JP" altLang="ja-JP" sz="2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Ｂ</a:t>
            </a:r>
            <a:r>
              <a:rPr lang="ja-JP" altLang="en-US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Ｓ（５，７｜</a:t>
            </a:r>
            <a:r>
              <a:rPr lang="ja-JP" altLang="ja-JP" sz="2800" kern="1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  <a:r>
              <a:rPr lang="ja-JP" altLang="en-US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ja-JP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〇〇〇〇〇　　〇〇〇〇〇〇〇</a:t>
            </a:r>
            <a:endParaRPr lang="ja-JP" altLang="ja-JP" sz="2800" kern="100" dirty="0">
              <a:solidFill>
                <a:schemeClr val="accent1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Ａ</a:t>
            </a:r>
            <a:r>
              <a:rPr lang="ja-JP" altLang="en-US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Ｓ（４，７｜</a:t>
            </a:r>
            <a:r>
              <a:rPr lang="ja-JP" altLang="ja-JP" sz="2800" kern="1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  <a:r>
              <a:rPr lang="en-US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	   </a:t>
            </a:r>
            <a:r>
              <a:rPr lang="ja-JP" altLang="en-US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〇〇〇〇　　</a:t>
            </a:r>
            <a:r>
              <a:rPr lang="ja-JP" altLang="en-US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〇〇〇〇〇〇〇</a:t>
            </a:r>
            <a:r>
              <a:rPr lang="en-US" altLang="ja-JP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	</a:t>
            </a:r>
            <a:r>
              <a:rPr lang="ja-JP" altLang="ja-JP" sz="2800" b="1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endParaRPr lang="en-US" altLang="ja-JP" sz="2800" b="1" kern="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800" b="1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　　　　　　　　</a:t>
            </a:r>
            <a:r>
              <a:rPr lang="ja-JP" altLang="ja-JP" sz="2800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１個は</a:t>
            </a:r>
            <a:r>
              <a:rPr lang="ja-JP" altLang="en-US" sz="2800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何時でも可</a:t>
            </a:r>
            <a:endParaRPr lang="ja-JP" altLang="ja-JP" sz="2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Ｂ</a:t>
            </a:r>
            <a:r>
              <a:rPr lang="ja-JP" altLang="en-US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Ｓ（４，５｜</a:t>
            </a:r>
            <a:r>
              <a:rPr lang="ja-JP" altLang="ja-JP" sz="2800" kern="1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２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  <a:r>
              <a:rPr lang="en-US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	  </a:t>
            </a:r>
            <a:r>
              <a:rPr lang="ja-JP" altLang="en-US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en-US" altLang="ja-JP" sz="2800" kern="10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〇〇〇〇　　</a:t>
            </a:r>
            <a:r>
              <a:rPr lang="ja-JP" altLang="en-US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〇〇〇〇〇</a:t>
            </a:r>
            <a:endParaRPr lang="ja-JP" altLang="ja-JP" sz="2800" kern="100" dirty="0">
              <a:solidFill>
                <a:schemeClr val="accent1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800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Ａ</a:t>
            </a:r>
            <a:r>
              <a:rPr lang="ja-JP" altLang="en-US" sz="2800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2800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Ｓ（４，１，１｜</a:t>
            </a:r>
            <a:r>
              <a:rPr lang="ja-JP" altLang="ja-JP" sz="2800" kern="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３</a:t>
            </a:r>
            <a:r>
              <a:rPr lang="ja-JP" altLang="ja-JP" sz="2800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  <a:r>
              <a:rPr lang="ja-JP" altLang="ja-JP" sz="2800" b="1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〇〇〇〇　　</a:t>
            </a:r>
            <a:r>
              <a:rPr lang="ja-JP" altLang="en-US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2800" b="1" kern="0" dirty="0">
                <a:solidFill>
                  <a:schemeClr val="accen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〇　　　〇</a:t>
            </a:r>
            <a:r>
              <a:rPr lang="en-US" altLang="ja-JP" sz="2800" b="1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	</a:t>
            </a:r>
            <a:r>
              <a:rPr lang="ja-JP" altLang="ja-JP" sz="2800" b="1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endParaRPr lang="en-US" altLang="ja-JP" sz="2800" b="1" kern="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800" b="1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　　　　　　　　</a:t>
            </a:r>
            <a:r>
              <a:rPr lang="ja-JP" altLang="ja-JP" sz="2800" kern="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３列に</a:t>
            </a:r>
            <a:endParaRPr lang="ja-JP" altLang="ja-JP" sz="2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Ｂが３個取って、（１，１，１）にすれば</a:t>
            </a:r>
            <a:r>
              <a:rPr lang="ja-JP" altLang="ja-JP" sz="2800" b="1" dirty="0"/>
              <a:t>Ｐ</a:t>
            </a:r>
            <a:r>
              <a:rPr lang="ja-JP" altLang="en-US" sz="2800" b="1" baseline="-25000" dirty="0"/>
              <a:t>ー</a:t>
            </a:r>
            <a:r>
              <a:rPr lang="ja-JP" altLang="en-US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、しかし３個は禁止数</a:t>
            </a:r>
            <a:endParaRPr lang="en-US" altLang="ja-JP" sz="2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又Ｂが１，２，４、個をどのように取っても</a:t>
            </a:r>
            <a:r>
              <a:rPr lang="ja-JP" altLang="ja-JP" sz="2800" b="1" dirty="0"/>
              <a:t>Ｎ</a:t>
            </a:r>
            <a:r>
              <a:rPr lang="ja-JP" altLang="ja-JP" sz="2800" b="1" baseline="-25000" dirty="0"/>
              <a:t>－</a:t>
            </a:r>
            <a:r>
              <a:rPr lang="ja-JP" altLang="en-US" sz="2800" b="1" baseline="-25000" dirty="0"/>
              <a:t>、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になり、</a:t>
            </a:r>
            <a:endParaRPr lang="en-US" altLang="ja-JP" sz="2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Ａが</a:t>
            </a:r>
            <a:r>
              <a:rPr lang="ja-JP" altLang="ja-JP" sz="2800" b="1" dirty="0"/>
              <a:t>Ｐ</a:t>
            </a:r>
            <a:r>
              <a:rPr lang="ja-JP" altLang="en-US" sz="2800" b="1" baseline="-25000" dirty="0"/>
              <a:t>ー、</a:t>
            </a:r>
            <a:r>
              <a:rPr lang="ja-JP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の状態に出来る。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BBC19E9-95D0-4DDB-A57A-7B9AD7CD529C}"/>
              </a:ext>
            </a:extLst>
          </p:cNvPr>
          <p:cNvCxnSpPr>
            <a:cxnSpLocks/>
          </p:cNvCxnSpPr>
          <p:nvPr/>
        </p:nvCxnSpPr>
        <p:spPr>
          <a:xfrm>
            <a:off x="361389" y="799540"/>
            <a:ext cx="1146922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722C8D2-3C25-4F34-BCDC-2DF7E801B911}"/>
              </a:ext>
            </a:extLst>
          </p:cNvPr>
          <p:cNvSpPr txBox="1"/>
          <p:nvPr/>
        </p:nvSpPr>
        <p:spPr>
          <a:xfrm>
            <a:off x="533401" y="209914"/>
            <a:ext cx="43053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accent1"/>
                </a:solidFill>
              </a:rPr>
              <a:t>分割制限ニム</a:t>
            </a:r>
          </a:p>
          <a:p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3B76B9E-2BFF-4011-A067-13C109625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74" y="945261"/>
            <a:ext cx="417031" cy="39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68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0E8702-2C73-4B21-BC73-BD9322964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646" y="822541"/>
            <a:ext cx="9274304" cy="513548"/>
          </a:xfrm>
        </p:spPr>
        <p:txBody>
          <a:bodyPr>
            <a:normAutofit/>
          </a:bodyPr>
          <a:lstStyle/>
          <a:p>
            <a:r>
              <a:rPr kumimoji="1" lang="ja-JP" altLang="en-US" sz="2400" b="1" dirty="0">
                <a:solidFill>
                  <a:schemeClr val="accent1"/>
                </a:solidFill>
              </a:rPr>
              <a:t>正２列　Ｐ，Ｎ，表　　ｍ＝５　（Ｎ　Ｐ全ては書いてない）　　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0B405C-EDAE-48A4-AD53-B91D75DA1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5700" y="7269181"/>
            <a:ext cx="10515600" cy="1500187"/>
          </a:xfrm>
        </p:spPr>
        <p:txBody>
          <a:bodyPr/>
          <a:lstStyle/>
          <a:p>
            <a:endParaRPr kumimoji="1"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BBC19E9-95D0-4DDB-A57A-7B9AD7CD529C}"/>
              </a:ext>
            </a:extLst>
          </p:cNvPr>
          <p:cNvCxnSpPr>
            <a:cxnSpLocks/>
          </p:cNvCxnSpPr>
          <p:nvPr/>
        </p:nvCxnSpPr>
        <p:spPr>
          <a:xfrm>
            <a:off x="361389" y="799540"/>
            <a:ext cx="1146922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722C8D2-3C25-4F34-BCDC-2DF7E801B911}"/>
              </a:ext>
            </a:extLst>
          </p:cNvPr>
          <p:cNvSpPr txBox="1"/>
          <p:nvPr/>
        </p:nvSpPr>
        <p:spPr>
          <a:xfrm>
            <a:off x="533401" y="209914"/>
            <a:ext cx="43053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accent1"/>
                </a:solidFill>
              </a:rPr>
              <a:t>分割制限ニム</a:t>
            </a:r>
          </a:p>
          <a:p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3B76B9E-2BFF-4011-A067-13C109625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74" y="945262"/>
            <a:ext cx="314461" cy="294856"/>
          </a:xfrm>
          <a:prstGeom prst="rect">
            <a:avLst/>
          </a:prstGeom>
        </p:spPr>
      </p:pic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6C6FCC70-ED75-4C18-991A-2B03A3ECD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575429"/>
              </p:ext>
            </p:extLst>
          </p:nvPr>
        </p:nvGraphicFramePr>
        <p:xfrm>
          <a:off x="507174" y="1477000"/>
          <a:ext cx="11137896" cy="5381009"/>
        </p:xfrm>
        <a:graphic>
          <a:graphicData uri="http://schemas.openxmlformats.org/drawingml/2006/table">
            <a:tbl>
              <a:tblPr/>
              <a:tblGrid>
                <a:gridCol w="1012536">
                  <a:extLst>
                    <a:ext uri="{9D8B030D-6E8A-4147-A177-3AD203B41FA5}">
                      <a16:colId xmlns:a16="http://schemas.microsoft.com/office/drawing/2014/main" val="4221004405"/>
                    </a:ext>
                  </a:extLst>
                </a:gridCol>
                <a:gridCol w="1012536">
                  <a:extLst>
                    <a:ext uri="{9D8B030D-6E8A-4147-A177-3AD203B41FA5}">
                      <a16:colId xmlns:a16="http://schemas.microsoft.com/office/drawing/2014/main" val="3626983032"/>
                    </a:ext>
                  </a:extLst>
                </a:gridCol>
                <a:gridCol w="1012536">
                  <a:extLst>
                    <a:ext uri="{9D8B030D-6E8A-4147-A177-3AD203B41FA5}">
                      <a16:colId xmlns:a16="http://schemas.microsoft.com/office/drawing/2014/main" val="2901320934"/>
                    </a:ext>
                  </a:extLst>
                </a:gridCol>
                <a:gridCol w="1012536">
                  <a:extLst>
                    <a:ext uri="{9D8B030D-6E8A-4147-A177-3AD203B41FA5}">
                      <a16:colId xmlns:a16="http://schemas.microsoft.com/office/drawing/2014/main" val="3599119392"/>
                    </a:ext>
                  </a:extLst>
                </a:gridCol>
                <a:gridCol w="1012536">
                  <a:extLst>
                    <a:ext uri="{9D8B030D-6E8A-4147-A177-3AD203B41FA5}">
                      <a16:colId xmlns:a16="http://schemas.microsoft.com/office/drawing/2014/main" val="845714239"/>
                    </a:ext>
                  </a:extLst>
                </a:gridCol>
                <a:gridCol w="1012536">
                  <a:extLst>
                    <a:ext uri="{9D8B030D-6E8A-4147-A177-3AD203B41FA5}">
                      <a16:colId xmlns:a16="http://schemas.microsoft.com/office/drawing/2014/main" val="660181689"/>
                    </a:ext>
                  </a:extLst>
                </a:gridCol>
                <a:gridCol w="1012536">
                  <a:extLst>
                    <a:ext uri="{9D8B030D-6E8A-4147-A177-3AD203B41FA5}">
                      <a16:colId xmlns:a16="http://schemas.microsoft.com/office/drawing/2014/main" val="479102244"/>
                    </a:ext>
                  </a:extLst>
                </a:gridCol>
                <a:gridCol w="1012536">
                  <a:extLst>
                    <a:ext uri="{9D8B030D-6E8A-4147-A177-3AD203B41FA5}">
                      <a16:colId xmlns:a16="http://schemas.microsoft.com/office/drawing/2014/main" val="3106682961"/>
                    </a:ext>
                  </a:extLst>
                </a:gridCol>
                <a:gridCol w="1012536">
                  <a:extLst>
                    <a:ext uri="{9D8B030D-6E8A-4147-A177-3AD203B41FA5}">
                      <a16:colId xmlns:a16="http://schemas.microsoft.com/office/drawing/2014/main" val="1468474020"/>
                    </a:ext>
                  </a:extLst>
                </a:gridCol>
                <a:gridCol w="1012536">
                  <a:extLst>
                    <a:ext uri="{9D8B030D-6E8A-4147-A177-3AD203B41FA5}">
                      <a16:colId xmlns:a16="http://schemas.microsoft.com/office/drawing/2014/main" val="4242190836"/>
                    </a:ext>
                  </a:extLst>
                </a:gridCol>
                <a:gridCol w="1012536">
                  <a:extLst>
                    <a:ext uri="{9D8B030D-6E8A-4147-A177-3AD203B41FA5}">
                      <a16:colId xmlns:a16="http://schemas.microsoft.com/office/drawing/2014/main" val="2033482431"/>
                    </a:ext>
                  </a:extLst>
                </a:gridCol>
              </a:tblGrid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k1 ╲ k2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25120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6433152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Ｎ　Ｐ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2,3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,/1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458200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4194185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1,2,2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/3,/1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4, /2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5, /3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1,3,3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,/4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163187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21792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2,4,4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,/1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637142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323266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3,2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,/2,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/3,  /1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/4,  /2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/5,  /3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3,3,1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/4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/5,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3,4,5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,/1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4043900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810272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1,4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,/3,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2,5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,/2,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632800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851194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506943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766588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/3,/1,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/4,/2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/5,/3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1,5,6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,/4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741816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689367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5,7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,/2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7,4,1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/3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7,4,1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/4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7,4,1/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3393697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514146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8,5,1,/2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884" marR="6884" marT="68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2902"/>
                  </a:ext>
                </a:extLst>
              </a:tr>
            </a:tbl>
          </a:graphicData>
        </a:graphic>
      </p:graphicFrame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24DC10BF-8045-4521-A82C-C751A2B9B934}"/>
              </a:ext>
            </a:extLst>
          </p:cNvPr>
          <p:cNvCxnSpPr/>
          <p:nvPr/>
        </p:nvCxnSpPr>
        <p:spPr>
          <a:xfrm>
            <a:off x="1155700" y="215265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B42F8A0F-1AC4-4894-969E-76FF82AA5E37}"/>
              </a:ext>
            </a:extLst>
          </p:cNvPr>
          <p:cNvCxnSpPr>
            <a:cxnSpLocks/>
          </p:cNvCxnSpPr>
          <p:nvPr/>
        </p:nvCxnSpPr>
        <p:spPr>
          <a:xfrm flipV="1">
            <a:off x="6210298" y="1065828"/>
            <a:ext cx="234950" cy="13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B61B7057-A00C-4193-885A-393309210809}"/>
              </a:ext>
            </a:extLst>
          </p:cNvPr>
          <p:cNvCxnSpPr>
            <a:cxnSpLocks/>
          </p:cNvCxnSpPr>
          <p:nvPr/>
        </p:nvCxnSpPr>
        <p:spPr>
          <a:xfrm flipV="1">
            <a:off x="6200773" y="1065828"/>
            <a:ext cx="234950" cy="13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E373ABC1-CAFA-4441-81E5-F80FCF59E8D8}"/>
              </a:ext>
            </a:extLst>
          </p:cNvPr>
          <p:cNvCxnSpPr>
            <a:cxnSpLocks/>
          </p:cNvCxnSpPr>
          <p:nvPr/>
        </p:nvCxnSpPr>
        <p:spPr>
          <a:xfrm>
            <a:off x="1908046" y="3067050"/>
            <a:ext cx="35054" cy="57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E5A34BB2-DB18-4302-8889-73E180F6B4EF}"/>
              </a:ext>
            </a:extLst>
          </p:cNvPr>
          <p:cNvCxnSpPr>
            <a:cxnSpLocks/>
          </p:cNvCxnSpPr>
          <p:nvPr/>
        </p:nvCxnSpPr>
        <p:spPr>
          <a:xfrm>
            <a:off x="912619" y="2133600"/>
            <a:ext cx="1620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500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0E8702-2C73-4B21-BC73-BD9322964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700" y="753450"/>
            <a:ext cx="7162240" cy="636476"/>
          </a:xfrm>
        </p:spPr>
        <p:txBody>
          <a:bodyPr>
            <a:normAutofit/>
          </a:bodyPr>
          <a:lstStyle/>
          <a:p>
            <a:r>
              <a:rPr kumimoji="1" lang="ja-JP" altLang="en-US" sz="2400" b="1" dirty="0">
                <a:solidFill>
                  <a:schemeClr val="accent1"/>
                </a:solidFill>
              </a:rPr>
              <a:t>正３列　Ｐ，Ｎ，表　　ｍ＝５、　ｋ</a:t>
            </a:r>
            <a:r>
              <a:rPr kumimoji="1" lang="ja-JP" altLang="en-US" sz="1800" b="1" dirty="0">
                <a:solidFill>
                  <a:schemeClr val="accent1"/>
                </a:solidFill>
              </a:rPr>
              <a:t>３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0B405C-EDAE-48A4-AD53-B91D75DA1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5700" y="7269181"/>
            <a:ext cx="10515600" cy="1500187"/>
          </a:xfrm>
        </p:spPr>
        <p:txBody>
          <a:bodyPr/>
          <a:lstStyle/>
          <a:p>
            <a:endParaRPr kumimoji="1"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BBC19E9-95D0-4DDB-A57A-7B9AD7CD529C}"/>
              </a:ext>
            </a:extLst>
          </p:cNvPr>
          <p:cNvCxnSpPr>
            <a:cxnSpLocks/>
          </p:cNvCxnSpPr>
          <p:nvPr/>
        </p:nvCxnSpPr>
        <p:spPr>
          <a:xfrm>
            <a:off x="361389" y="799540"/>
            <a:ext cx="1146922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722C8D2-3C25-4F34-BCDC-2DF7E801B911}"/>
              </a:ext>
            </a:extLst>
          </p:cNvPr>
          <p:cNvSpPr txBox="1"/>
          <p:nvPr/>
        </p:nvSpPr>
        <p:spPr>
          <a:xfrm>
            <a:off x="533401" y="209914"/>
            <a:ext cx="43053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accent1"/>
                </a:solidFill>
              </a:rPr>
              <a:t>分割制限ニム</a:t>
            </a:r>
          </a:p>
          <a:p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3B76B9E-2BFF-4011-A067-13C109625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75" y="945262"/>
            <a:ext cx="407225" cy="381836"/>
          </a:xfrm>
          <a:prstGeom prst="rect">
            <a:avLst/>
          </a:prstGeom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A8D33724-D6B7-49EE-95E0-F59A96830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987642"/>
              </p:ext>
            </p:extLst>
          </p:nvPr>
        </p:nvGraphicFramePr>
        <p:xfrm>
          <a:off x="533402" y="1436015"/>
          <a:ext cx="11297209" cy="5348795"/>
        </p:xfrm>
        <a:graphic>
          <a:graphicData uri="http://schemas.openxmlformats.org/drawingml/2006/table">
            <a:tbl>
              <a:tblPr/>
              <a:tblGrid>
                <a:gridCol w="1027019">
                  <a:extLst>
                    <a:ext uri="{9D8B030D-6E8A-4147-A177-3AD203B41FA5}">
                      <a16:colId xmlns:a16="http://schemas.microsoft.com/office/drawing/2014/main" val="3417022675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4232125020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1688915007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2736818716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3467034425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2089706795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404466454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3069908300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1039974255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4187932409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2282415696"/>
                    </a:ext>
                  </a:extLst>
                </a:gridCol>
              </a:tblGrid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44546A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正　</a:t>
                      </a:r>
                      <a:r>
                        <a:rPr lang="en-US" altLang="ja-JP" sz="1600" b="1" i="0" u="none" strike="noStrike">
                          <a:solidFill>
                            <a:srgbClr val="44546A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lang="ja-JP" altLang="en-US" sz="1600" b="1" i="0" u="none" strike="noStrike">
                          <a:solidFill>
                            <a:srgbClr val="44546A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列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k3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324321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k1╲k2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743841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042680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616216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701487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443723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786831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855949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11641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27382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chemeClr val="accent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１５</a:t>
                      </a:r>
                      <a:r>
                        <a:rPr lang="ja-JP" altLang="en-US" sz="1600" b="0" i="0" u="none" strike="noStrike" dirty="0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9133321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056578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5592"/>
                  </a:ext>
                </a:extLst>
              </a:tr>
              <a:tr h="39729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492879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chemeClr val="accent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１７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144817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277100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081595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553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348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0E8702-2C73-4B21-BC73-BD9322964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302" y="627024"/>
            <a:ext cx="7184598" cy="443788"/>
          </a:xfrm>
        </p:spPr>
        <p:txBody>
          <a:bodyPr>
            <a:normAutofit fontScale="90000"/>
          </a:bodyPr>
          <a:lstStyle/>
          <a:p>
            <a:r>
              <a:rPr kumimoji="1" lang="ja-JP" altLang="en-US" sz="2400" b="1" dirty="0">
                <a:solidFill>
                  <a:schemeClr val="accent1"/>
                </a:solidFill>
              </a:rPr>
              <a:t>逆２列　Ｐ，Ｎ，表　　ｍ＝５</a:t>
            </a:r>
            <a:r>
              <a:rPr kumimoji="1" lang="ja-JP" altLang="en-US" sz="3200" b="1" dirty="0">
                <a:solidFill>
                  <a:schemeClr val="accent1"/>
                </a:solidFill>
              </a:rPr>
              <a:t>　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0B405C-EDAE-48A4-AD53-B91D75DA1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5700" y="7269181"/>
            <a:ext cx="10515600" cy="1500187"/>
          </a:xfrm>
        </p:spPr>
        <p:txBody>
          <a:bodyPr/>
          <a:lstStyle/>
          <a:p>
            <a:endParaRPr kumimoji="1"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BBC19E9-95D0-4DDB-A57A-7B9AD7CD529C}"/>
              </a:ext>
            </a:extLst>
          </p:cNvPr>
          <p:cNvCxnSpPr>
            <a:cxnSpLocks/>
          </p:cNvCxnSpPr>
          <p:nvPr/>
        </p:nvCxnSpPr>
        <p:spPr>
          <a:xfrm>
            <a:off x="361389" y="546946"/>
            <a:ext cx="1146922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722C8D2-3C25-4F34-BCDC-2DF7E801B911}"/>
              </a:ext>
            </a:extLst>
          </p:cNvPr>
          <p:cNvSpPr txBox="1"/>
          <p:nvPr/>
        </p:nvSpPr>
        <p:spPr>
          <a:xfrm>
            <a:off x="507175" y="83488"/>
            <a:ext cx="43053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accent1"/>
                </a:solidFill>
              </a:rPr>
              <a:t>分割制限ニム</a:t>
            </a:r>
          </a:p>
          <a:p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3B76B9E-2BFF-4011-A067-13C109625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93" y="675909"/>
            <a:ext cx="354211" cy="332128"/>
          </a:xfrm>
          <a:prstGeom prst="rect">
            <a:avLst/>
          </a:prstGeom>
        </p:spPr>
      </p:pic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4B10FDD6-0AFD-4BEF-B7A6-099B1D7FA3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75340"/>
              </p:ext>
            </p:extLst>
          </p:nvPr>
        </p:nvGraphicFramePr>
        <p:xfrm>
          <a:off x="507175" y="1088249"/>
          <a:ext cx="11320669" cy="5610385"/>
        </p:xfrm>
        <a:graphic>
          <a:graphicData uri="http://schemas.openxmlformats.org/drawingml/2006/table">
            <a:tbl>
              <a:tblPr/>
              <a:tblGrid>
                <a:gridCol w="1029403">
                  <a:extLst>
                    <a:ext uri="{9D8B030D-6E8A-4147-A177-3AD203B41FA5}">
                      <a16:colId xmlns:a16="http://schemas.microsoft.com/office/drawing/2014/main" val="511146671"/>
                    </a:ext>
                  </a:extLst>
                </a:gridCol>
                <a:gridCol w="1029403">
                  <a:extLst>
                    <a:ext uri="{9D8B030D-6E8A-4147-A177-3AD203B41FA5}">
                      <a16:colId xmlns:a16="http://schemas.microsoft.com/office/drawing/2014/main" val="1828469927"/>
                    </a:ext>
                  </a:extLst>
                </a:gridCol>
                <a:gridCol w="1029403">
                  <a:extLst>
                    <a:ext uri="{9D8B030D-6E8A-4147-A177-3AD203B41FA5}">
                      <a16:colId xmlns:a16="http://schemas.microsoft.com/office/drawing/2014/main" val="1828663381"/>
                    </a:ext>
                  </a:extLst>
                </a:gridCol>
                <a:gridCol w="1029403">
                  <a:extLst>
                    <a:ext uri="{9D8B030D-6E8A-4147-A177-3AD203B41FA5}">
                      <a16:colId xmlns:a16="http://schemas.microsoft.com/office/drawing/2014/main" val="4041848620"/>
                    </a:ext>
                  </a:extLst>
                </a:gridCol>
                <a:gridCol w="1029403">
                  <a:extLst>
                    <a:ext uri="{9D8B030D-6E8A-4147-A177-3AD203B41FA5}">
                      <a16:colId xmlns:a16="http://schemas.microsoft.com/office/drawing/2014/main" val="2518823371"/>
                    </a:ext>
                  </a:extLst>
                </a:gridCol>
                <a:gridCol w="1029403">
                  <a:extLst>
                    <a:ext uri="{9D8B030D-6E8A-4147-A177-3AD203B41FA5}">
                      <a16:colId xmlns:a16="http://schemas.microsoft.com/office/drawing/2014/main" val="1964488678"/>
                    </a:ext>
                  </a:extLst>
                </a:gridCol>
                <a:gridCol w="1029403">
                  <a:extLst>
                    <a:ext uri="{9D8B030D-6E8A-4147-A177-3AD203B41FA5}">
                      <a16:colId xmlns:a16="http://schemas.microsoft.com/office/drawing/2014/main" val="180364787"/>
                    </a:ext>
                  </a:extLst>
                </a:gridCol>
                <a:gridCol w="1029403">
                  <a:extLst>
                    <a:ext uri="{9D8B030D-6E8A-4147-A177-3AD203B41FA5}">
                      <a16:colId xmlns:a16="http://schemas.microsoft.com/office/drawing/2014/main" val="838944238"/>
                    </a:ext>
                  </a:extLst>
                </a:gridCol>
                <a:gridCol w="1029403">
                  <a:extLst>
                    <a:ext uri="{9D8B030D-6E8A-4147-A177-3AD203B41FA5}">
                      <a16:colId xmlns:a16="http://schemas.microsoft.com/office/drawing/2014/main" val="1888449229"/>
                    </a:ext>
                  </a:extLst>
                </a:gridCol>
                <a:gridCol w="1029548">
                  <a:extLst>
                    <a:ext uri="{9D8B030D-6E8A-4147-A177-3AD203B41FA5}">
                      <a16:colId xmlns:a16="http://schemas.microsoft.com/office/drawing/2014/main" val="2270596650"/>
                    </a:ext>
                  </a:extLst>
                </a:gridCol>
                <a:gridCol w="1026494">
                  <a:extLst>
                    <a:ext uri="{9D8B030D-6E8A-4147-A177-3AD203B41FA5}">
                      <a16:colId xmlns:a16="http://schemas.microsoft.com/office/drawing/2014/main" val="4115504195"/>
                    </a:ext>
                  </a:extLst>
                </a:gridCol>
              </a:tblGrid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k1╲k2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9587520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0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960776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3,3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,/1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3,3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,/4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604172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935177"/>
                  </a:ext>
                </a:extLst>
              </a:tr>
              <a:tr h="25694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1,0/1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/5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1,2,3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/1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/2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/3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/4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/5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827862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291212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２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２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/2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2,3,1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/4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/5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2,4,4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/2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0483359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077529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3,4,4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/1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0296193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932869"/>
                  </a:ext>
                </a:extLst>
              </a:tr>
              <a:tr h="25694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４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２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/2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4,1,1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/3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4,3,1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/2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867588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600515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5,3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,/2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/1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/2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709290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151743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132060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631111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7,4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,/3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7,4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,/4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7,4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,/5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7,7,1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/2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549824"/>
                  </a:ext>
                </a:extLst>
              </a:tr>
              <a:tr h="2613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27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8,3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,/5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2,2,9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/4,/3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6555154"/>
                  </a:ext>
                </a:extLst>
              </a:tr>
              <a:tr h="2493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780460"/>
                  </a:ext>
                </a:extLst>
              </a:tr>
              <a:tr h="41353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9,3,1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/5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8,10</a:t>
                      </a:r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/1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07" marR="6907" marT="690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118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114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0E8702-2C73-4B21-BC73-BD9322964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700" y="1188645"/>
            <a:ext cx="7162240" cy="449669"/>
          </a:xfrm>
        </p:spPr>
        <p:txBody>
          <a:bodyPr>
            <a:normAutofit fontScale="90000"/>
          </a:bodyPr>
          <a:lstStyle/>
          <a:p>
            <a:r>
              <a:rPr kumimoji="1" lang="ja-JP" altLang="en-US" sz="2400" b="1" dirty="0">
                <a:solidFill>
                  <a:schemeClr val="accent1"/>
                </a:solidFill>
              </a:rPr>
              <a:t>逆３列　Ｐ，Ｎ，表　　ｍ＝５、</a:t>
            </a:r>
            <a:br>
              <a:rPr kumimoji="1" lang="en-US" altLang="ja-JP" sz="2400" b="1" dirty="0">
                <a:solidFill>
                  <a:schemeClr val="accent1"/>
                </a:solidFill>
              </a:rPr>
            </a:br>
            <a:r>
              <a:rPr kumimoji="1" lang="ja-JP" altLang="en-US" sz="2400" b="1" dirty="0">
                <a:solidFill>
                  <a:schemeClr val="accent1"/>
                </a:solidFill>
              </a:rPr>
              <a:t>　　</a:t>
            </a:r>
            <a:r>
              <a:rPr kumimoji="1" lang="ja-JP" altLang="en-US" sz="2400" b="1" dirty="0">
                <a:solidFill>
                  <a:srgbClr val="00B0F0"/>
                </a:solidFill>
              </a:rPr>
              <a:t>ｋ</a:t>
            </a:r>
            <a:r>
              <a:rPr kumimoji="1" lang="ja-JP" altLang="en-US" sz="1600" b="1" dirty="0">
                <a:solidFill>
                  <a:srgbClr val="00B0F0"/>
                </a:solidFill>
              </a:rPr>
              <a:t>３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0B405C-EDAE-48A4-AD53-B91D75DA1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5700" y="7269181"/>
            <a:ext cx="10515600" cy="1500187"/>
          </a:xfrm>
        </p:spPr>
        <p:txBody>
          <a:bodyPr/>
          <a:lstStyle/>
          <a:p>
            <a:endParaRPr kumimoji="1"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BBC19E9-95D0-4DDB-A57A-7B9AD7CD529C}"/>
              </a:ext>
            </a:extLst>
          </p:cNvPr>
          <p:cNvCxnSpPr>
            <a:cxnSpLocks/>
          </p:cNvCxnSpPr>
          <p:nvPr/>
        </p:nvCxnSpPr>
        <p:spPr>
          <a:xfrm>
            <a:off x="361389" y="799540"/>
            <a:ext cx="1146922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722C8D2-3C25-4F34-BCDC-2DF7E801B911}"/>
              </a:ext>
            </a:extLst>
          </p:cNvPr>
          <p:cNvSpPr txBox="1"/>
          <p:nvPr/>
        </p:nvSpPr>
        <p:spPr>
          <a:xfrm>
            <a:off x="533401" y="169599"/>
            <a:ext cx="43053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accent1"/>
                </a:solidFill>
              </a:rPr>
              <a:t>分割制限ニム</a:t>
            </a:r>
          </a:p>
          <a:p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3B76B9E-2BFF-4011-A067-13C109625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1" y="945261"/>
            <a:ext cx="348687" cy="326948"/>
          </a:xfrm>
          <a:prstGeom prst="rect">
            <a:avLst/>
          </a:prstGeom>
        </p:spPr>
      </p:pic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6C4B894-6900-4AF0-A3DC-11D96A4F1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889512"/>
              </p:ext>
            </p:extLst>
          </p:nvPr>
        </p:nvGraphicFramePr>
        <p:xfrm>
          <a:off x="533401" y="1661313"/>
          <a:ext cx="11297209" cy="5072466"/>
        </p:xfrm>
        <a:graphic>
          <a:graphicData uri="http://schemas.openxmlformats.org/drawingml/2006/table">
            <a:tbl>
              <a:tblPr/>
              <a:tblGrid>
                <a:gridCol w="1027019">
                  <a:extLst>
                    <a:ext uri="{9D8B030D-6E8A-4147-A177-3AD203B41FA5}">
                      <a16:colId xmlns:a16="http://schemas.microsoft.com/office/drawing/2014/main" val="4077541756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3952060540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3401707479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4106159206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585257631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2028272396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1549103660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1537746493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2021921208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223548894"/>
                    </a:ext>
                  </a:extLst>
                </a:gridCol>
                <a:gridCol w="1027019">
                  <a:extLst>
                    <a:ext uri="{9D8B030D-6E8A-4147-A177-3AD203B41FA5}">
                      <a16:colId xmlns:a16="http://schemas.microsoft.com/office/drawing/2014/main" val="3406688845"/>
                    </a:ext>
                  </a:extLst>
                </a:gridCol>
              </a:tblGrid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k1╲k2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660378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366173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758678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0209118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800988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827221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020439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71249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006308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chemeClr val="accent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  <a:r>
                        <a:rPr lang="ja-JP" altLang="en-US" sz="1800" b="1" i="0" u="none" strike="noStrike" dirty="0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599007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5533</a:t>
                      </a:r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/7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067051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791540"/>
                  </a:ext>
                </a:extLst>
              </a:tr>
              <a:tr h="3595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361751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chemeClr val="accent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lang="ja-JP" altLang="en-US" sz="1800" b="1" i="0" u="none" strike="noStrike" dirty="0">
                          <a:solidFill>
                            <a:schemeClr val="accent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chemeClr val="accent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chemeClr val="accent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lang="ja-JP" altLang="en-US" sz="1800" b="1" i="0" u="none" strike="noStrike" dirty="0">
                          <a:solidFill>
                            <a:schemeClr val="accent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chemeClr val="accent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lang="ja-JP" altLang="en-US" sz="1800" b="1" i="0" u="none" strike="noStrike" dirty="0">
                          <a:solidFill>
                            <a:srgbClr val="00B0F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71724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1147</a:t>
                      </a:r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/7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2347</a:t>
                      </a:r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/7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5547</a:t>
                      </a:r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/7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1377</a:t>
                      </a:r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/7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610246"/>
                  </a:ext>
                </a:extLst>
              </a:tr>
              <a:tr h="31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21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280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2FEDFA0-1365-42A8-A7CC-F416DF469FC9}"/>
              </a:ext>
            </a:extLst>
          </p:cNvPr>
          <p:cNvSpPr txBox="1"/>
          <p:nvPr/>
        </p:nvSpPr>
        <p:spPr>
          <a:xfrm>
            <a:off x="424068" y="166301"/>
            <a:ext cx="56719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accent1"/>
                </a:solidFill>
              </a:rPr>
              <a:t>分割制限ニム</a:t>
            </a:r>
          </a:p>
          <a:p>
            <a:endParaRPr kumimoji="1" lang="ja-JP" altLang="en-US" sz="2400" b="1" dirty="0">
              <a:solidFill>
                <a:schemeClr val="accent1"/>
              </a:solidFill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1E0A9-E1DD-4871-81F0-CBBF2BE29107}"/>
              </a:ext>
            </a:extLst>
          </p:cNvPr>
          <p:cNvCxnSpPr/>
          <p:nvPr/>
        </p:nvCxnSpPr>
        <p:spPr>
          <a:xfrm>
            <a:off x="331304" y="766465"/>
            <a:ext cx="1130410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4E03E0-E6E4-4519-90B7-EF3A53A7D757}"/>
              </a:ext>
            </a:extLst>
          </p:cNvPr>
          <p:cNvSpPr txBox="1"/>
          <p:nvPr/>
        </p:nvSpPr>
        <p:spPr>
          <a:xfrm>
            <a:off x="171421" y="1289725"/>
            <a:ext cx="11702527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400" b="1" baseline="30000" dirty="0"/>
          </a:p>
          <a:p>
            <a:r>
              <a:rPr lang="ja-JP" altLang="en-US" sz="2800" b="1" dirty="0">
                <a:latin typeface="+mn-ea"/>
              </a:rPr>
              <a:t>（１）＊</a:t>
            </a:r>
            <a:r>
              <a:rPr lang="ja-JP" altLang="ja-JP" sz="2800" b="1" dirty="0">
                <a:latin typeface="+mn-ea"/>
              </a:rPr>
              <a:t>ｋ</a:t>
            </a:r>
            <a:r>
              <a:rPr lang="ja-JP" altLang="ja-JP" sz="2800" b="1" baseline="-25000" dirty="0">
                <a:latin typeface="+mn-ea"/>
              </a:rPr>
              <a:t>０</a:t>
            </a:r>
            <a:r>
              <a:rPr lang="ja-JP" altLang="ja-JP" sz="2800" b="1" dirty="0">
                <a:latin typeface="+mn-ea"/>
              </a:rPr>
              <a:t>≧２</a:t>
            </a:r>
            <a:r>
              <a:rPr lang="ja-JP" altLang="en-US" sz="2800" b="1" dirty="0">
                <a:latin typeface="+mn-ea"/>
              </a:rPr>
              <a:t>　では　</a:t>
            </a:r>
            <a:r>
              <a:rPr lang="ja-JP" altLang="ja-JP" sz="2800" b="1" dirty="0">
                <a:latin typeface="+mn-ea"/>
              </a:rPr>
              <a:t>Ｐ</a:t>
            </a:r>
            <a:r>
              <a:rPr lang="ja-JP" altLang="ja-JP" sz="2800" b="1" baseline="-25000" dirty="0">
                <a:latin typeface="+mn-ea"/>
              </a:rPr>
              <a:t>＋　</a:t>
            </a:r>
            <a:r>
              <a:rPr lang="ja-JP" altLang="en-US" sz="2800" b="1" baseline="-25000" dirty="0">
                <a:latin typeface="+mn-ea"/>
              </a:rPr>
              <a:t>、</a:t>
            </a:r>
            <a:r>
              <a:rPr lang="ja-JP" altLang="ja-JP" sz="2800" b="1" dirty="0">
                <a:latin typeface="+mn-ea"/>
              </a:rPr>
              <a:t>Ｐ</a:t>
            </a:r>
            <a:r>
              <a:rPr lang="ja-JP" altLang="en-US" sz="2800" b="1" baseline="-25000" dirty="0">
                <a:latin typeface="+mn-ea"/>
              </a:rPr>
              <a:t>ー</a:t>
            </a:r>
            <a:r>
              <a:rPr lang="ja-JP" altLang="ja-JP" sz="2800" b="1" baseline="-25000" dirty="0">
                <a:latin typeface="+mn-ea"/>
              </a:rPr>
              <a:t>　</a:t>
            </a:r>
            <a:r>
              <a:rPr lang="ja-JP" altLang="en-US" sz="2800" b="1" dirty="0">
                <a:latin typeface="+mn-ea"/>
              </a:rPr>
              <a:t>あるか。</a:t>
            </a:r>
            <a:endParaRPr lang="en-US" altLang="ja-JP" sz="2800" b="1" dirty="0">
              <a:latin typeface="+mn-ea"/>
            </a:endParaRPr>
          </a:p>
          <a:p>
            <a:r>
              <a:rPr lang="ja-JP" altLang="en-US" sz="2800" b="1" baseline="-25000" dirty="0">
                <a:latin typeface="+mn-ea"/>
              </a:rPr>
              <a:t>　　　</a:t>
            </a:r>
            <a:r>
              <a:rPr lang="ja-JP" altLang="en-US" sz="4400" b="1" baseline="-25000" dirty="0">
                <a:latin typeface="+mn-ea"/>
              </a:rPr>
              <a:t>　＊ｎ列；</a:t>
            </a:r>
            <a:r>
              <a:rPr lang="en-US" altLang="ja-JP" sz="4400" b="1" baseline="-25000" dirty="0">
                <a:latin typeface="+mn-ea"/>
              </a:rPr>
              <a:t>S(k</a:t>
            </a:r>
            <a:r>
              <a:rPr lang="en-US" altLang="ja-JP" sz="3200" b="1" baseline="-25000" dirty="0">
                <a:latin typeface="+mn-ea"/>
              </a:rPr>
              <a:t>1</a:t>
            </a:r>
            <a:r>
              <a:rPr lang="en-US" altLang="ja-JP" sz="4400" b="1" baseline="-25000" dirty="0">
                <a:latin typeface="+mn-ea"/>
              </a:rPr>
              <a:t>,k</a:t>
            </a:r>
            <a:r>
              <a:rPr lang="en-US" altLang="ja-JP" sz="3200" b="1" baseline="-25000" dirty="0">
                <a:latin typeface="+mn-ea"/>
              </a:rPr>
              <a:t>2</a:t>
            </a:r>
            <a:r>
              <a:rPr lang="en-US" altLang="ja-JP" sz="4400" b="1" baseline="-25000" dirty="0">
                <a:latin typeface="+mn-ea"/>
              </a:rPr>
              <a:t>,…k</a:t>
            </a:r>
            <a:r>
              <a:rPr lang="ja-JP" altLang="en-US" sz="3200" b="1" baseline="-25000" dirty="0">
                <a:latin typeface="+mn-ea"/>
              </a:rPr>
              <a:t>ｎ</a:t>
            </a:r>
            <a:r>
              <a:rPr lang="en-US" altLang="ja-JP" sz="4400" b="1" baseline="-25000" dirty="0">
                <a:latin typeface="+mn-ea"/>
              </a:rPr>
              <a:t>)</a:t>
            </a:r>
            <a:r>
              <a:rPr lang="ja-JP" altLang="en-US" sz="4400" b="1" baseline="-25000" dirty="0">
                <a:latin typeface="+mn-ea"/>
              </a:rPr>
              <a:t>　で</a:t>
            </a:r>
            <a:r>
              <a:rPr lang="en-US" altLang="ja-JP" sz="4400" b="1" baseline="-25000" dirty="0">
                <a:latin typeface="+mn-ea"/>
              </a:rPr>
              <a:t>,</a:t>
            </a:r>
            <a:r>
              <a:rPr lang="ja-JP" altLang="en-US" sz="4400" b="1" baseline="-25000" dirty="0">
                <a:latin typeface="+mn-ea"/>
              </a:rPr>
              <a:t>どの</a:t>
            </a:r>
            <a:r>
              <a:rPr lang="en-US" altLang="ja-JP" sz="4400" b="1" baseline="-25000" dirty="0" err="1">
                <a:latin typeface="+mn-ea"/>
              </a:rPr>
              <a:t>ki</a:t>
            </a:r>
            <a:r>
              <a:rPr lang="en-US" altLang="ja-JP" sz="4400" b="1" baseline="-25000" dirty="0">
                <a:latin typeface="+mn-ea"/>
              </a:rPr>
              <a:t> </a:t>
            </a:r>
            <a:r>
              <a:rPr lang="ja-JP" altLang="en-US" sz="4400" b="1" baseline="-25000" dirty="0">
                <a:latin typeface="+mn-ea"/>
              </a:rPr>
              <a:t>の延長線上もＮ</a:t>
            </a:r>
            <a:endParaRPr lang="en-US" altLang="ja-JP" sz="4400" b="1" baseline="-25000" dirty="0">
              <a:latin typeface="+mn-ea"/>
            </a:endParaRPr>
          </a:p>
          <a:p>
            <a:r>
              <a:rPr lang="ja-JP" altLang="en-US" sz="4400" b="1" baseline="-25000" dirty="0">
                <a:latin typeface="+mn-ea"/>
              </a:rPr>
              <a:t>　　　＊Ｐとなるのは必ず１組のみか。</a:t>
            </a:r>
            <a:endParaRPr lang="en-US" altLang="ja-JP" sz="2800" b="1" baseline="-25000" dirty="0">
              <a:latin typeface="+mn-ea"/>
            </a:endParaRPr>
          </a:p>
          <a:p>
            <a:endParaRPr lang="en-US" altLang="ja-JP" sz="2000" b="1" dirty="0">
              <a:latin typeface="+mn-ea"/>
            </a:endParaRPr>
          </a:p>
          <a:p>
            <a:r>
              <a:rPr lang="ja-JP" altLang="en-US" sz="2800" b="1" dirty="0">
                <a:latin typeface="+mn-ea"/>
              </a:rPr>
              <a:t>（２）＊ </a:t>
            </a:r>
            <a:r>
              <a:rPr lang="ja-JP" altLang="ja-JP" sz="2800" b="1" dirty="0">
                <a:latin typeface="+mn-ea"/>
              </a:rPr>
              <a:t>Ｐ</a:t>
            </a:r>
            <a:r>
              <a:rPr lang="ja-JP" altLang="ja-JP" sz="2800" b="1" baseline="-25000" dirty="0">
                <a:latin typeface="+mn-ea"/>
              </a:rPr>
              <a:t>＋０</a:t>
            </a:r>
            <a:r>
              <a:rPr lang="ja-JP" altLang="ja-JP" sz="2800" b="1" dirty="0">
                <a:latin typeface="+mn-ea"/>
              </a:rPr>
              <a:t>＝Ｐ</a:t>
            </a:r>
            <a:r>
              <a:rPr lang="ja-JP" altLang="ja-JP" sz="2800" b="1" baseline="-25000" dirty="0">
                <a:latin typeface="+mn-ea"/>
              </a:rPr>
              <a:t>＋１</a:t>
            </a:r>
            <a:r>
              <a:rPr lang="ja-JP" altLang="ja-JP" sz="2800" b="1" baseline="30000" dirty="0">
                <a:latin typeface="+mn-ea"/>
              </a:rPr>
              <a:t>　</a:t>
            </a:r>
            <a:r>
              <a:rPr lang="ja-JP" altLang="ja-JP" sz="2800" b="1" dirty="0">
                <a:latin typeface="+mn-ea"/>
              </a:rPr>
              <a:t>⊕　Ｐ</a:t>
            </a:r>
            <a:r>
              <a:rPr lang="ja-JP" altLang="ja-JP" sz="2800" b="1" baseline="-25000" dirty="0">
                <a:latin typeface="+mn-ea"/>
              </a:rPr>
              <a:t>＋２</a:t>
            </a:r>
            <a:r>
              <a:rPr lang="ja-JP" altLang="ja-JP" sz="2800" b="1" dirty="0">
                <a:latin typeface="+mn-ea"/>
              </a:rPr>
              <a:t>　＝Ｐ</a:t>
            </a:r>
            <a:r>
              <a:rPr lang="ja-JP" altLang="ja-JP" sz="2800" b="1" baseline="-25000" dirty="0">
                <a:latin typeface="+mn-ea"/>
              </a:rPr>
              <a:t>―１　</a:t>
            </a:r>
            <a:r>
              <a:rPr lang="ja-JP" altLang="ja-JP" sz="2800" b="1" dirty="0">
                <a:latin typeface="+mn-ea"/>
              </a:rPr>
              <a:t>⊕　Ｐ</a:t>
            </a:r>
            <a:r>
              <a:rPr lang="ja-JP" altLang="ja-JP" sz="2800" b="1" baseline="-25000" dirty="0">
                <a:latin typeface="+mn-ea"/>
              </a:rPr>
              <a:t>―２</a:t>
            </a:r>
            <a:endParaRPr lang="ja-JP" altLang="ja-JP" sz="2800" dirty="0">
              <a:latin typeface="+mn-ea"/>
            </a:endParaRPr>
          </a:p>
          <a:p>
            <a:r>
              <a:rPr lang="ja-JP" altLang="en-US" sz="2800" b="1" dirty="0">
                <a:latin typeface="+mn-ea"/>
              </a:rPr>
              <a:t>　　　 </a:t>
            </a:r>
            <a:r>
              <a:rPr lang="en-US" altLang="ja-JP" sz="3200" b="1" dirty="0">
                <a:latin typeface="+mn-ea"/>
              </a:rPr>
              <a:t>*</a:t>
            </a:r>
            <a:r>
              <a:rPr lang="en-US" altLang="ja-JP" sz="2800" b="1" dirty="0">
                <a:latin typeface="+mn-ea"/>
              </a:rPr>
              <a:t>  </a:t>
            </a:r>
            <a:r>
              <a:rPr lang="ja-JP" altLang="ja-JP" sz="2800" b="1" dirty="0">
                <a:latin typeface="+mn-ea"/>
              </a:rPr>
              <a:t>Ｐ</a:t>
            </a:r>
            <a:r>
              <a:rPr lang="ja-JP" altLang="ja-JP" sz="2800" b="1" baseline="-25000" dirty="0">
                <a:latin typeface="+mn-ea"/>
              </a:rPr>
              <a:t>―０</a:t>
            </a:r>
            <a:r>
              <a:rPr lang="ja-JP" altLang="ja-JP" sz="2800" b="1" dirty="0">
                <a:latin typeface="+mn-ea"/>
              </a:rPr>
              <a:t>＝Ｐ</a:t>
            </a:r>
            <a:r>
              <a:rPr lang="ja-JP" altLang="ja-JP" sz="2800" b="1" baseline="-25000" dirty="0">
                <a:latin typeface="+mn-ea"/>
              </a:rPr>
              <a:t>―１</a:t>
            </a:r>
            <a:r>
              <a:rPr lang="ja-JP" altLang="ja-JP" sz="2800" b="1" baseline="30000" dirty="0">
                <a:latin typeface="+mn-ea"/>
              </a:rPr>
              <a:t>　</a:t>
            </a:r>
            <a:r>
              <a:rPr lang="ja-JP" altLang="ja-JP" sz="2800" b="1" dirty="0">
                <a:latin typeface="+mn-ea"/>
              </a:rPr>
              <a:t>⊕　Ｐ</a:t>
            </a:r>
            <a:r>
              <a:rPr lang="ja-JP" altLang="ja-JP" sz="2800" b="1" baseline="-25000" dirty="0">
                <a:latin typeface="+mn-ea"/>
              </a:rPr>
              <a:t>＋１</a:t>
            </a:r>
            <a:r>
              <a:rPr lang="ja-JP" altLang="ja-JP" sz="2800" b="1" dirty="0">
                <a:latin typeface="+mn-ea"/>
              </a:rPr>
              <a:t>　</a:t>
            </a:r>
            <a:r>
              <a:rPr lang="ja-JP" altLang="en-US" sz="2800" b="1" dirty="0">
                <a:latin typeface="+mn-ea"/>
              </a:rPr>
              <a:t>　　</a:t>
            </a:r>
            <a:endParaRPr lang="en-US" altLang="ja-JP" sz="2800" b="1" dirty="0">
              <a:latin typeface="+mn-ea"/>
            </a:endParaRPr>
          </a:p>
          <a:p>
            <a:endParaRPr lang="en-US" altLang="ja-JP" sz="1600" b="1" dirty="0">
              <a:latin typeface="+mn-ea"/>
            </a:endParaRPr>
          </a:p>
          <a:p>
            <a:r>
              <a:rPr lang="ja-JP" altLang="en-US" sz="2800" b="1" dirty="0">
                <a:latin typeface="+mn-ea"/>
              </a:rPr>
              <a:t>（３）</a:t>
            </a:r>
            <a:r>
              <a:rPr lang="ja-JP" altLang="ja-JP" sz="2800" b="1" dirty="0">
                <a:latin typeface="+mn-ea"/>
              </a:rPr>
              <a:t>Ｐ</a:t>
            </a:r>
            <a:r>
              <a:rPr lang="ja-JP" altLang="ja-JP" sz="2800" b="1" baseline="-25000" dirty="0">
                <a:latin typeface="+mn-ea"/>
              </a:rPr>
              <a:t>＋　</a:t>
            </a:r>
            <a:r>
              <a:rPr lang="ja-JP" altLang="ja-JP" sz="2800" b="1" dirty="0">
                <a:latin typeface="+mn-ea"/>
              </a:rPr>
              <a:t>⇒　Ｎ</a:t>
            </a:r>
            <a:r>
              <a:rPr lang="ja-JP" altLang="ja-JP" sz="2800" b="1" baseline="-25000" dirty="0">
                <a:latin typeface="+mn-ea"/>
              </a:rPr>
              <a:t>－</a:t>
            </a:r>
            <a:r>
              <a:rPr lang="ja-JP" altLang="ja-JP" sz="2800" b="1" dirty="0">
                <a:latin typeface="+mn-ea"/>
              </a:rPr>
              <a:t>、　Ｐ</a:t>
            </a:r>
            <a:r>
              <a:rPr lang="ja-JP" altLang="ja-JP" sz="2800" b="1" baseline="-25000" dirty="0">
                <a:latin typeface="+mn-ea"/>
              </a:rPr>
              <a:t>―　</a:t>
            </a:r>
            <a:r>
              <a:rPr lang="ja-JP" altLang="ja-JP" sz="2800" b="1" dirty="0">
                <a:latin typeface="+mn-ea"/>
              </a:rPr>
              <a:t>⇒　Ｎ</a:t>
            </a:r>
            <a:r>
              <a:rPr lang="ja-JP" altLang="ja-JP" sz="2800" b="1" baseline="-25000" dirty="0">
                <a:latin typeface="+mn-ea"/>
              </a:rPr>
              <a:t>＋</a:t>
            </a:r>
            <a:r>
              <a:rPr lang="ja-JP" altLang="ja-JP" sz="2800" b="1" dirty="0">
                <a:latin typeface="+mn-ea"/>
              </a:rPr>
              <a:t>、</a:t>
            </a:r>
            <a:endParaRPr lang="en-US" altLang="ja-JP" sz="2800" b="1" dirty="0">
              <a:latin typeface="+mn-ea"/>
            </a:endParaRPr>
          </a:p>
          <a:p>
            <a:r>
              <a:rPr lang="en-US" altLang="ja-JP" sz="2800" b="1" dirty="0">
                <a:latin typeface="+mn-ea"/>
              </a:rPr>
              <a:t>  </a:t>
            </a:r>
          </a:p>
          <a:p>
            <a:r>
              <a:rPr lang="en-US" altLang="ja-JP" sz="2800" b="1" dirty="0">
                <a:latin typeface="+mn-ea"/>
              </a:rPr>
              <a:t>  ( 4 )  </a:t>
            </a:r>
            <a:r>
              <a:rPr lang="en-US" altLang="ja-JP" sz="2800" b="1" dirty="0">
                <a:solidFill>
                  <a:srgbClr val="FF0000"/>
                </a:solidFill>
                <a:latin typeface="+mn-ea"/>
              </a:rPr>
              <a:t>/0 </a:t>
            </a:r>
            <a:r>
              <a:rPr lang="ja-JP" altLang="en-US" sz="2800" b="1" dirty="0">
                <a:latin typeface="+mn-ea"/>
              </a:rPr>
              <a:t>で分割してＰになれば元はＮ</a:t>
            </a:r>
            <a:r>
              <a:rPr lang="en-US" altLang="ja-JP" sz="2800" b="1" dirty="0">
                <a:latin typeface="+mn-ea"/>
              </a:rPr>
              <a:t>,</a:t>
            </a:r>
            <a:r>
              <a:rPr lang="ja-JP" altLang="en-US" sz="2800" b="1" dirty="0">
                <a:latin typeface="+mn-ea"/>
              </a:rPr>
              <a:t>　</a:t>
            </a:r>
            <a:r>
              <a:rPr lang="ja-JP" altLang="ja-JP" sz="2800" b="1" dirty="0">
                <a:latin typeface="+mn-ea"/>
              </a:rPr>
              <a:t>Ｎ</a:t>
            </a:r>
            <a:r>
              <a:rPr lang="ja-JP" altLang="ja-JP" sz="2800" b="1" baseline="-25000" dirty="0">
                <a:latin typeface="+mn-ea"/>
              </a:rPr>
              <a:t>＋</a:t>
            </a:r>
            <a:r>
              <a:rPr lang="en-US" altLang="ja-JP" sz="2800" b="1" dirty="0">
                <a:latin typeface="+mn-ea"/>
              </a:rPr>
              <a:t> (5,7,10,       5,6,4,7,</a:t>
            </a:r>
            <a:r>
              <a:rPr lang="en-US" altLang="ja-JP" sz="2800" b="1" dirty="0">
                <a:solidFill>
                  <a:srgbClr val="FF0000"/>
                </a:solidFill>
                <a:latin typeface="+mn-ea"/>
              </a:rPr>
              <a:t>/0</a:t>
            </a:r>
            <a:r>
              <a:rPr lang="en-US" altLang="ja-JP" sz="2800" b="1" dirty="0">
                <a:latin typeface="+mn-ea"/>
              </a:rPr>
              <a:t>)</a:t>
            </a:r>
          </a:p>
          <a:p>
            <a:r>
              <a:rPr lang="en-US" altLang="ja-JP" sz="2800" b="1" dirty="0">
                <a:latin typeface="+mn-ea"/>
              </a:rPr>
              <a:t>  ( 5 )</a:t>
            </a:r>
            <a:r>
              <a:rPr lang="ja-JP" altLang="en-US" sz="2800" b="1" dirty="0">
                <a:latin typeface="+mn-ea"/>
              </a:rPr>
              <a:t> </a:t>
            </a:r>
            <a:r>
              <a:rPr lang="en-US" altLang="ja-JP" sz="2800" b="1" dirty="0">
                <a:latin typeface="+mn-ea"/>
              </a:rPr>
              <a:t> </a:t>
            </a:r>
            <a:r>
              <a:rPr lang="en-US" altLang="ja-JP" sz="2800" b="1" dirty="0">
                <a:solidFill>
                  <a:srgbClr val="FF0000"/>
                </a:solidFill>
                <a:latin typeface="+mn-ea"/>
              </a:rPr>
              <a:t>/7 </a:t>
            </a:r>
            <a:r>
              <a:rPr lang="ja-JP" altLang="en-US" sz="2800" b="1" dirty="0">
                <a:latin typeface="+mn-ea"/>
              </a:rPr>
              <a:t>で分割してＰになれば元はＰ</a:t>
            </a:r>
            <a:r>
              <a:rPr lang="en-US" altLang="ja-JP" sz="2800" b="1" dirty="0">
                <a:latin typeface="+mn-ea"/>
              </a:rPr>
              <a:t>,</a:t>
            </a:r>
            <a:r>
              <a:rPr lang="ja-JP" altLang="en-US" sz="2800" b="1" dirty="0">
                <a:latin typeface="+mn-ea"/>
              </a:rPr>
              <a:t>　</a:t>
            </a:r>
            <a:r>
              <a:rPr lang="ja-JP" altLang="ja-JP" sz="2800" b="1" dirty="0">
                <a:latin typeface="+mn-ea"/>
              </a:rPr>
              <a:t>Ｐ</a:t>
            </a:r>
            <a:r>
              <a:rPr lang="ja-JP" altLang="ja-JP" sz="2800" b="1" baseline="-25000" dirty="0">
                <a:latin typeface="+mn-ea"/>
              </a:rPr>
              <a:t>＋</a:t>
            </a:r>
            <a:r>
              <a:rPr lang="en-US" altLang="ja-JP" sz="2800" b="1" baseline="-25000" dirty="0">
                <a:latin typeface="+mn-ea"/>
              </a:rPr>
              <a:t> </a:t>
            </a:r>
            <a:r>
              <a:rPr lang="en-US" altLang="ja-JP" sz="2800" b="1" dirty="0">
                <a:latin typeface="+mn-ea"/>
              </a:rPr>
              <a:t>(5,7,17,       5,6,4,7,</a:t>
            </a:r>
            <a:r>
              <a:rPr lang="en-US" altLang="ja-JP" sz="2800" b="1" dirty="0">
                <a:solidFill>
                  <a:srgbClr val="FF0000"/>
                </a:solidFill>
                <a:latin typeface="+mn-ea"/>
              </a:rPr>
              <a:t>/7</a:t>
            </a:r>
            <a:r>
              <a:rPr lang="en-US" altLang="ja-JP" sz="2800" b="1" dirty="0">
                <a:latin typeface="+mn-ea"/>
              </a:rPr>
              <a:t>)</a:t>
            </a:r>
          </a:p>
          <a:p>
            <a:endParaRPr lang="en-US" altLang="ja-JP" sz="2800" b="1" dirty="0">
              <a:latin typeface="+mn-ea"/>
            </a:endParaRPr>
          </a:p>
          <a:p>
            <a:r>
              <a:rPr lang="en-US" altLang="ja-JP" sz="2800" b="1" dirty="0">
                <a:latin typeface="+mn-ea"/>
              </a:rPr>
              <a:t>  (</a:t>
            </a:r>
            <a:r>
              <a:rPr lang="ja-JP" altLang="en-US" sz="2800" b="1" dirty="0">
                <a:latin typeface="+mn-ea"/>
              </a:rPr>
              <a:t> </a:t>
            </a:r>
            <a:r>
              <a:rPr lang="en-US" altLang="ja-JP" sz="2800" b="1" dirty="0">
                <a:latin typeface="+mn-ea"/>
              </a:rPr>
              <a:t>6 </a:t>
            </a:r>
            <a:r>
              <a:rPr lang="ja-JP" altLang="en-US" sz="2800" b="1" dirty="0">
                <a:latin typeface="+mn-ea"/>
              </a:rPr>
              <a:t>）</a:t>
            </a:r>
            <a:r>
              <a:rPr lang="ja-JP" altLang="ja-JP" sz="2800" b="1" dirty="0"/>
              <a:t>Ｐ</a:t>
            </a:r>
            <a:r>
              <a:rPr lang="ja-JP" altLang="ja-JP" sz="2800" b="1" baseline="-25000" dirty="0"/>
              <a:t>＋</a:t>
            </a:r>
            <a:r>
              <a:rPr lang="ja-JP" altLang="en-US" sz="2800" b="1" dirty="0">
                <a:latin typeface="+mn-ea"/>
              </a:rPr>
              <a:t>  </a:t>
            </a:r>
            <a:r>
              <a:rPr lang="en-US" altLang="ja-JP" sz="3200" b="1" dirty="0">
                <a:latin typeface="+mn-ea"/>
              </a:rPr>
              <a:t>+/- 1         </a:t>
            </a:r>
            <a:r>
              <a:rPr lang="ja-JP" altLang="ja-JP" sz="3200" b="1" dirty="0"/>
              <a:t>Ｐ</a:t>
            </a:r>
            <a:r>
              <a:rPr lang="ja-JP" altLang="en-US" sz="3200" b="1" baseline="-25000" dirty="0"/>
              <a:t>ー </a:t>
            </a:r>
            <a:r>
              <a:rPr lang="en-US" altLang="ja-JP" sz="3200" b="1" baseline="-25000" dirty="0"/>
              <a:t>,          </a:t>
            </a:r>
            <a:r>
              <a:rPr lang="ja-JP" altLang="ja-JP" sz="3200" b="1" dirty="0"/>
              <a:t>Ｐ</a:t>
            </a:r>
            <a:r>
              <a:rPr lang="ja-JP" altLang="en-US" sz="3200" b="1" baseline="-25000" dirty="0"/>
              <a:t>ー  </a:t>
            </a:r>
            <a:r>
              <a:rPr lang="en-US" altLang="ja-JP" sz="2800" b="1" dirty="0">
                <a:latin typeface="+mn-ea"/>
              </a:rPr>
              <a:t>+/- 1         </a:t>
            </a:r>
            <a:r>
              <a:rPr lang="ja-JP" altLang="ja-JP" sz="2800" b="1" dirty="0"/>
              <a:t>Ｐ</a:t>
            </a:r>
            <a:r>
              <a:rPr lang="ja-JP" altLang="ja-JP" sz="2800" b="1" baseline="-25000" dirty="0"/>
              <a:t>＋</a:t>
            </a:r>
            <a:r>
              <a:rPr lang="ja-JP" altLang="en-US" sz="2800" b="1" baseline="-25000" dirty="0"/>
              <a:t>　</a:t>
            </a:r>
            <a:r>
              <a:rPr lang="ja-JP" altLang="en-US" sz="2800" b="1" dirty="0"/>
              <a:t>の例外</a:t>
            </a:r>
            <a:endParaRPr lang="ja-JP" altLang="ja-JP" sz="2800" b="1" dirty="0"/>
          </a:p>
          <a:p>
            <a:r>
              <a:rPr kumimoji="1" lang="ja-JP" altLang="en-US" dirty="0"/>
              <a:t>　　　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F94227D-AC48-436C-8155-8AAE3A34A848}"/>
              </a:ext>
            </a:extLst>
          </p:cNvPr>
          <p:cNvSpPr txBox="1"/>
          <p:nvPr/>
        </p:nvSpPr>
        <p:spPr>
          <a:xfrm>
            <a:off x="993913" y="894344"/>
            <a:ext cx="3564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1"/>
                </a:solidFill>
              </a:rPr>
              <a:t>証明課題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59D9D69-F961-4978-B6AD-B178B67AA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51" y="900371"/>
            <a:ext cx="417031" cy="391031"/>
          </a:xfrm>
          <a:prstGeom prst="rect">
            <a:avLst/>
          </a:prstGeom>
        </p:spPr>
      </p:pic>
      <p:sp>
        <p:nvSpPr>
          <p:cNvPr id="7" name="矢印: 右 6">
            <a:extLst>
              <a:ext uri="{FF2B5EF4-FFF2-40B4-BE49-F238E27FC236}">
                <a16:creationId xmlns:a16="http://schemas.microsoft.com/office/drawing/2014/main" id="{C1B34E6F-7F63-487B-8FDD-CE46B52D6520}"/>
              </a:ext>
            </a:extLst>
          </p:cNvPr>
          <p:cNvSpPr/>
          <p:nvPr/>
        </p:nvSpPr>
        <p:spPr>
          <a:xfrm>
            <a:off x="3453653" y="6488287"/>
            <a:ext cx="495300" cy="27116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5DCFC2C9-B201-41A9-8A86-5D46A76759F0}"/>
              </a:ext>
            </a:extLst>
          </p:cNvPr>
          <p:cNvSpPr/>
          <p:nvPr/>
        </p:nvSpPr>
        <p:spPr>
          <a:xfrm>
            <a:off x="7579647" y="6498499"/>
            <a:ext cx="495300" cy="27116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18AE84D1-413A-4739-8054-15F082D45841}"/>
              </a:ext>
            </a:extLst>
          </p:cNvPr>
          <p:cNvSpPr/>
          <p:nvPr/>
        </p:nvSpPr>
        <p:spPr>
          <a:xfrm>
            <a:off x="8914278" y="5297110"/>
            <a:ext cx="495300" cy="27116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70866FE0-F5A4-4E64-9017-943810C9E394}"/>
              </a:ext>
            </a:extLst>
          </p:cNvPr>
          <p:cNvSpPr/>
          <p:nvPr/>
        </p:nvSpPr>
        <p:spPr>
          <a:xfrm>
            <a:off x="8914278" y="5737591"/>
            <a:ext cx="495300" cy="27116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969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1380</TotalTime>
  <Words>574</Words>
  <Application>Microsoft Office PowerPoint</Application>
  <PresentationFormat>ワイド画面</PresentationFormat>
  <Paragraphs>869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8" baseType="lpstr">
      <vt:lpstr>游ゴシック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Theme</vt:lpstr>
      <vt:lpstr>分割制限ニム</vt:lpstr>
      <vt:lpstr>　　ルール </vt:lpstr>
      <vt:lpstr> </vt:lpstr>
      <vt:lpstr>例題　ｍ＝５　逆ニム</vt:lpstr>
      <vt:lpstr>正２列　Ｐ，Ｎ，表　　ｍ＝５　（Ｎ　Ｐ全ては書いてない）　　</vt:lpstr>
      <vt:lpstr>正３列　Ｐ，Ｎ，表　　ｍ＝５、　ｋ３</vt:lpstr>
      <vt:lpstr>逆２列　Ｐ，Ｎ，表　　ｍ＝５　</vt:lpstr>
      <vt:lpstr>逆３列　Ｐ，Ｎ，表　　ｍ＝５、 　　ｋ３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分割制限ニム</dc:title>
  <dc:creator>塚村善弘</dc:creator>
  <cp:lastModifiedBy>塚村善弘</cp:lastModifiedBy>
  <cp:revision>70</cp:revision>
  <cp:lastPrinted>2018-03-04T14:53:09Z</cp:lastPrinted>
  <dcterms:created xsi:type="dcterms:W3CDTF">2018-02-23T15:40:18Z</dcterms:created>
  <dcterms:modified xsi:type="dcterms:W3CDTF">2018-03-12T05:03:59Z</dcterms:modified>
</cp:coreProperties>
</file>