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notesSlides/notesSlide7.xml" ContentType="application/vnd.openxmlformats-officedocument.presentationml.notesSlide+xml"/>
  <Override PartName="/ppt/tags/tag2.xml" ContentType="application/vnd.openxmlformats-officedocument.presentationml.tags+xml"/>
  <Override PartName="/ppt/notesSlides/notesSlide8.xml" ContentType="application/vnd.openxmlformats-officedocument.presentationml.notesSlide+xml"/>
  <Override PartName="/ppt/tags/tag3.xml" ContentType="application/vnd.openxmlformats-officedocument.presentationml.tags+xml"/>
  <Override PartName="/ppt/notesSlides/notesSlide9.xml" ContentType="application/vnd.openxmlformats-officedocument.presentationml.notesSlide+xml"/>
  <Override PartName="/ppt/tags/tag4.xml" ContentType="application/vnd.openxmlformats-officedocument.presentationml.tags+xml"/>
  <Override PartName="/ppt/notesSlides/notesSlide10.xml" ContentType="application/vnd.openxmlformats-officedocument.presentationml.notesSlide+xml"/>
  <Override PartName="/ppt/tags/tag5.xml" ContentType="application/vnd.openxmlformats-officedocument.presentationml.tags+xml"/>
  <Override PartName="/ppt/notesSlides/notesSlide11.xml" ContentType="application/vnd.openxmlformats-officedocument.presentationml.notesSlide+xml"/>
  <Override PartName="/ppt/tags/tag6.xml" ContentType="application/vnd.openxmlformats-officedocument.presentationml.tags+xml"/>
  <Override PartName="/ppt/notesSlides/notesSlide12.xml" ContentType="application/vnd.openxmlformats-officedocument.presentationml.notesSlide+xml"/>
  <Override PartName="/ppt/tags/tag7.xml" ContentType="application/vnd.openxmlformats-officedocument.presentationml.tags+xml"/>
  <Override PartName="/ppt/notesSlides/notesSlide13.xml" ContentType="application/vnd.openxmlformats-officedocument.presentationml.notesSlide+xml"/>
  <Override PartName="/ppt/tags/tag8.xml" ContentType="application/vnd.openxmlformats-officedocument.presentationml.tags+xml"/>
  <Override PartName="/ppt/notesSlides/notesSlide14.xml" ContentType="application/vnd.openxmlformats-officedocument.presentationml.notesSlide+xml"/>
  <Override PartName="/ppt/tags/tag9.xml" ContentType="application/vnd.openxmlformats-officedocument.presentationml.tags+xml"/>
  <Override PartName="/ppt/notesSlides/notesSlide15.xml" ContentType="application/vnd.openxmlformats-officedocument.presentationml.notesSlide+xml"/>
  <Override PartName="/ppt/tags/tag10.xml" ContentType="application/vnd.openxmlformats-officedocument.presentationml.tags+xml"/>
  <Override PartName="/ppt/notesSlides/notesSlide16.xml" ContentType="application/vnd.openxmlformats-officedocument.presentationml.notesSlide+xml"/>
  <Override PartName="/ppt/tags/tag11.xml" ContentType="application/vnd.openxmlformats-officedocument.presentationml.tags+xml"/>
  <Override PartName="/ppt/notesSlides/notesSlide17.xml" ContentType="application/vnd.openxmlformats-officedocument.presentationml.notesSlide+xml"/>
  <Override PartName="/ppt/tags/tag12.xml" ContentType="application/vnd.openxmlformats-officedocument.presentationml.tags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678" r:id="rId2"/>
    <p:sldId id="976" r:id="rId3"/>
    <p:sldId id="977" r:id="rId4"/>
    <p:sldId id="978" r:id="rId5"/>
    <p:sldId id="979" r:id="rId6"/>
    <p:sldId id="980" r:id="rId7"/>
    <p:sldId id="1038" r:id="rId8"/>
    <p:sldId id="982" r:id="rId9"/>
    <p:sldId id="983" r:id="rId10"/>
    <p:sldId id="984" r:id="rId11"/>
    <p:sldId id="1042" r:id="rId12"/>
    <p:sldId id="1041" r:id="rId13"/>
    <p:sldId id="1131" r:id="rId14"/>
    <p:sldId id="1134" r:id="rId15"/>
    <p:sldId id="1136" r:id="rId16"/>
    <p:sldId id="1139" r:id="rId17"/>
    <p:sldId id="1115" r:id="rId18"/>
    <p:sldId id="1118" r:id="rId19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5050"/>
    <a:srgbClr val="E9EDF4"/>
    <a:srgbClr val="DCE6F2"/>
    <a:srgbClr val="CCFFCC"/>
    <a:srgbClr val="D0D8E8"/>
    <a:srgbClr val="CCECFF"/>
    <a:srgbClr val="DEE7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3" autoAdjust="0"/>
    <p:restoredTop sz="95494" autoAdjust="0"/>
  </p:normalViewPr>
  <p:slideViewPr>
    <p:cSldViewPr>
      <p:cViewPr varScale="1">
        <p:scale>
          <a:sx n="77" d="100"/>
          <a:sy n="77" d="100"/>
        </p:scale>
        <p:origin x="13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00F7B-98D7-4BB4-A6CA-8454D3F62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140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B4D70D-D395-4C9B-87C8-E1298114F2FF}" type="datetimeFigureOut">
              <a:rPr kumimoji="1" lang="ja-JP" altLang="en-US" smtClean="0"/>
              <a:pPr/>
              <a:t>2018/3/10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9D29A-A3E9-4DD1-85C4-61187D2DDB7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793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9D29A-A3E9-4DD1-85C4-61187D2DDB7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3730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9D29A-A3E9-4DD1-85C4-61187D2DDB70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4173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9D29A-A3E9-4DD1-85C4-61187D2DDB70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7540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9D29A-A3E9-4DD1-85C4-61187D2DDB70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62055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9D29A-A3E9-4DD1-85C4-61187D2DDB70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1415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9D29A-A3E9-4DD1-85C4-61187D2DDB70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1286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9D29A-A3E9-4DD1-85C4-61187D2DDB70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5894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9D29A-A3E9-4DD1-85C4-61187D2DDB70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5754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9D29A-A3E9-4DD1-85C4-61187D2DDB70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7165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9D29A-A3E9-4DD1-85C4-61187D2DDB70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394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baseline="0" dirty="0"/>
              <a:t>In this talk, we use usual terminology for graph coloring, k-coloring, k-colorable, </a:t>
            </a:r>
            <a:r>
              <a:rPr kumimoji="1" lang="en-US" altLang="ja-JP" baseline="0" dirty="0" err="1"/>
              <a:t>ch</a:t>
            </a:r>
            <a:r>
              <a:rPr kumimoji="1" lang="en-US" altLang="ja-JP" baseline="0" dirty="0"/>
              <a:t>.., and k-</a:t>
            </a:r>
            <a:r>
              <a:rPr kumimoji="1" lang="en-US" altLang="ja-JP" baseline="0" dirty="0" err="1"/>
              <a:t>ch</a:t>
            </a:r>
            <a:r>
              <a:rPr kumimoji="1" lang="en-US" altLang="ja-JP" baseline="0" dirty="0"/>
              <a:t>.</a:t>
            </a:r>
          </a:p>
          <a:p>
            <a:r>
              <a:rPr kumimoji="1" lang="en-US" altLang="ja-JP" baseline="0" dirty="0"/>
              <a:t>These words are defined as usual, and hence, we omit the explanation.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9D29A-A3E9-4DD1-85C4-61187D2DDB70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680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baseline="0" dirty="0"/>
              <a:t>In this talk, we use usual terminology for graph coloring, k-coloring, k-colorable, </a:t>
            </a:r>
            <a:r>
              <a:rPr kumimoji="1" lang="en-US" altLang="ja-JP" baseline="0" dirty="0" err="1"/>
              <a:t>ch</a:t>
            </a:r>
            <a:r>
              <a:rPr kumimoji="1" lang="en-US" altLang="ja-JP" baseline="0" dirty="0"/>
              <a:t>.., and k-</a:t>
            </a:r>
            <a:r>
              <a:rPr kumimoji="1" lang="en-US" altLang="ja-JP" baseline="0" dirty="0" err="1"/>
              <a:t>ch</a:t>
            </a:r>
            <a:r>
              <a:rPr kumimoji="1" lang="en-US" altLang="ja-JP" baseline="0" dirty="0"/>
              <a:t>.</a:t>
            </a:r>
          </a:p>
          <a:p>
            <a:r>
              <a:rPr kumimoji="1" lang="en-US" altLang="ja-JP" baseline="0" dirty="0"/>
              <a:t>These words are defined as usual, and hence, we omit the explanation.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9D29A-A3E9-4DD1-85C4-61187D2DDB70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381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baseline="0" dirty="0"/>
              <a:t>In this talk, we use usual terminology for graph coloring, k-coloring, k-colorable, </a:t>
            </a:r>
            <a:r>
              <a:rPr kumimoji="1" lang="en-US" altLang="ja-JP" baseline="0" dirty="0" err="1"/>
              <a:t>ch</a:t>
            </a:r>
            <a:r>
              <a:rPr kumimoji="1" lang="en-US" altLang="ja-JP" baseline="0" dirty="0"/>
              <a:t>.., and k-</a:t>
            </a:r>
            <a:r>
              <a:rPr kumimoji="1" lang="en-US" altLang="ja-JP" baseline="0" dirty="0" err="1"/>
              <a:t>ch</a:t>
            </a:r>
            <a:r>
              <a:rPr kumimoji="1" lang="en-US" altLang="ja-JP" baseline="0" dirty="0"/>
              <a:t>.</a:t>
            </a:r>
          </a:p>
          <a:p>
            <a:r>
              <a:rPr kumimoji="1" lang="en-US" altLang="ja-JP" baseline="0" dirty="0"/>
              <a:t>These words are defined as usual, and hence, we omit the explanation.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9D29A-A3E9-4DD1-85C4-61187D2DDB70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843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baseline="0" dirty="0"/>
              <a:t>In this talk, we use usual terminology for graph coloring, k-coloring, k-colorable, </a:t>
            </a:r>
            <a:r>
              <a:rPr kumimoji="1" lang="en-US" altLang="ja-JP" baseline="0" dirty="0" err="1"/>
              <a:t>ch</a:t>
            </a:r>
            <a:r>
              <a:rPr kumimoji="1" lang="en-US" altLang="ja-JP" baseline="0" dirty="0"/>
              <a:t>.., and k-</a:t>
            </a:r>
            <a:r>
              <a:rPr kumimoji="1" lang="en-US" altLang="ja-JP" baseline="0" dirty="0" err="1"/>
              <a:t>ch</a:t>
            </a:r>
            <a:r>
              <a:rPr kumimoji="1" lang="en-US" altLang="ja-JP" baseline="0" dirty="0"/>
              <a:t>.</a:t>
            </a:r>
          </a:p>
          <a:p>
            <a:r>
              <a:rPr kumimoji="1" lang="en-US" altLang="ja-JP" baseline="0" dirty="0"/>
              <a:t>These words are defined as usual, and hence, we omit the explanation.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9D29A-A3E9-4DD1-85C4-61187D2DDB70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582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9D29A-A3E9-4DD1-85C4-61187D2DDB70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0757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9D29A-A3E9-4DD1-85C4-61187D2DDB70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1877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9D29A-A3E9-4DD1-85C4-61187D2DDB70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5655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9D29A-A3E9-4DD1-85C4-61187D2DDB70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278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2018/3/10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8.png"/><Relationship Id="rId5" Type="http://schemas.openxmlformats.org/officeDocument/2006/relationships/image" Target="../media/image16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image" Target="../media/image160.png"/><Relationship Id="rId4" Type="http://schemas.openxmlformats.org/officeDocument/2006/relationships/image" Target="../media/image15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9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628801"/>
            <a:ext cx="9144000" cy="1871638"/>
          </a:xfrm>
        </p:spPr>
        <p:txBody>
          <a:bodyPr>
            <a:noAutofit/>
          </a:bodyPr>
          <a:lstStyle/>
          <a:p>
            <a:r>
              <a:rPr lang="en-US" altLang="ja-JP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Graph grabbing game</a:t>
            </a:r>
            <a:r>
              <a:rPr lang="ja-JP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について　</a:t>
            </a:r>
            <a:endParaRPr kumimoji="1" lang="ja-JP" alt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>
          <a:xfrm>
            <a:off x="1051560" y="3932486"/>
            <a:ext cx="7040880" cy="2808882"/>
          </a:xfrm>
        </p:spPr>
        <p:txBody>
          <a:bodyPr>
            <a:normAutofit/>
          </a:bodyPr>
          <a:lstStyle/>
          <a:p>
            <a:endParaRPr lang="en-US" altLang="ja-JP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松本 直己</a:t>
            </a:r>
            <a:endParaRPr lang="en-US" altLang="ja-JP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（成蹊大学 理工学部）</a:t>
            </a:r>
            <a:endParaRPr lang="en-US" altLang="ja-JP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第</a:t>
            </a:r>
            <a:r>
              <a:rPr lang="en-US" altLang="ja-JP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ja-JP" altLang="en-US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回 組合せゲーム・パズル研究集会</a:t>
            </a:r>
            <a:endParaRPr lang="en-US" altLang="ja-JP" sz="2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206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 txBox="1">
            <a:spLocks/>
          </p:cNvSpPr>
          <p:nvPr/>
        </p:nvSpPr>
        <p:spPr>
          <a:xfrm>
            <a:off x="669483" y="620688"/>
            <a:ext cx="7805033" cy="15841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ja-JP" altLang="en-US" sz="2800" b="1" dirty="0">
                <a:latin typeface="Times New Roman" pitchFamily="18" charset="0"/>
                <a:cs typeface="Times New Roman" pitchFamily="18" charset="0"/>
              </a:rPr>
              <a:t>定理</a:t>
            </a:r>
            <a:r>
              <a:rPr lang="en-US" altLang="ja-JP" sz="2800" b="1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en-US" altLang="ja-JP" sz="2800" dirty="0">
                <a:latin typeface="Times New Roman" pitchFamily="18" charset="0"/>
                <a:cs typeface="Times New Roman" pitchFamily="18" charset="0"/>
              </a:rPr>
              <a:t>Winkler 2007, </a:t>
            </a:r>
            <a:r>
              <a:rPr lang="en-US" altLang="ja-JP" sz="2800" dirty="0" err="1">
                <a:latin typeface="Times New Roman" pitchFamily="18" charset="0"/>
                <a:cs typeface="Times New Roman" pitchFamily="18" charset="0"/>
              </a:rPr>
              <a:t>Cibulka</a:t>
            </a:r>
            <a:r>
              <a:rPr lang="en-US" altLang="ja-JP" sz="2800" dirty="0">
                <a:latin typeface="Times New Roman" pitchFamily="18" charset="0"/>
                <a:cs typeface="Times New Roman" pitchFamily="18" charset="0"/>
              </a:rPr>
              <a:t> et al. 2009</a:t>
            </a: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）</a:t>
            </a:r>
            <a:endParaRPr lang="en-US" altLang="ja-JP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任意の</a:t>
            </a:r>
            <a:r>
              <a:rPr lang="ja-JP" altLang="en-US" sz="2800" u="sng" dirty="0">
                <a:latin typeface="Times New Roman" pitchFamily="18" charset="0"/>
                <a:cs typeface="Times New Roman" pitchFamily="18" charset="0"/>
              </a:rPr>
              <a:t>頂点数が偶数</a:t>
            </a: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の</a:t>
            </a:r>
            <a:r>
              <a:rPr lang="ja-JP" alt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パス</a:t>
            </a:r>
            <a:r>
              <a:rPr lang="en-US" altLang="ja-JP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ja-JP" alt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サイクル</a:t>
            </a: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のゲームに</a:t>
            </a:r>
            <a:endParaRPr lang="en-US" altLang="ja-JP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おいて</a:t>
            </a:r>
            <a:r>
              <a:rPr lang="en-US" altLang="ja-JP" sz="2800" dirty="0">
                <a:latin typeface="Times New Roman" pitchFamily="18" charset="0"/>
                <a:cs typeface="Times New Roman" pitchFamily="18" charset="0"/>
              </a:rPr>
              <a:t>, Alice</a:t>
            </a: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は勝つことができる．</a:t>
            </a:r>
            <a:endParaRPr lang="en-US" altLang="ja-JP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2875379" y="3792238"/>
            <a:ext cx="3754059" cy="255139"/>
            <a:chOff x="2708883" y="3013400"/>
            <a:chExt cx="3754059" cy="255139"/>
          </a:xfrm>
        </p:grpSpPr>
        <p:sp>
          <p:nvSpPr>
            <p:cNvPr id="7" name="円/楕円 6"/>
            <p:cNvSpPr/>
            <p:nvPr/>
          </p:nvSpPr>
          <p:spPr>
            <a:xfrm>
              <a:off x="3430165" y="3013404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8" name="直線コネクタ 7"/>
            <p:cNvCxnSpPr>
              <a:stCxn id="9" idx="2"/>
              <a:endCxn id="7" idx="6"/>
            </p:cNvCxnSpPr>
            <p:nvPr/>
          </p:nvCxnSpPr>
          <p:spPr>
            <a:xfrm flipH="1">
              <a:off x="3692481" y="3140971"/>
              <a:ext cx="483367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円/楕円 8"/>
            <p:cNvSpPr/>
            <p:nvPr/>
          </p:nvSpPr>
          <p:spPr>
            <a:xfrm>
              <a:off x="4175848" y="3013403"/>
              <a:ext cx="262316" cy="25513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tx1"/>
                </a:solidFill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4854834" y="3013400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11" name="直線コネクタ 10"/>
            <p:cNvCxnSpPr>
              <a:stCxn id="10" idx="2"/>
              <a:endCxn id="9" idx="6"/>
            </p:cNvCxnSpPr>
            <p:nvPr/>
          </p:nvCxnSpPr>
          <p:spPr>
            <a:xfrm flipH="1">
              <a:off x="4438164" y="3140968"/>
              <a:ext cx="416670" cy="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円/楕円 11"/>
            <p:cNvSpPr/>
            <p:nvPr/>
          </p:nvSpPr>
          <p:spPr>
            <a:xfrm>
              <a:off x="2708883" y="3013400"/>
              <a:ext cx="262316" cy="25513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tx1"/>
                </a:solidFill>
              </a:endParaRPr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5533820" y="3013400"/>
              <a:ext cx="262316" cy="25513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直線コネクタ 13"/>
            <p:cNvCxnSpPr>
              <a:stCxn id="7" idx="2"/>
              <a:endCxn id="12" idx="6"/>
            </p:cNvCxnSpPr>
            <p:nvPr/>
          </p:nvCxnSpPr>
          <p:spPr>
            <a:xfrm flipH="1" flipV="1">
              <a:off x="2971199" y="3140968"/>
              <a:ext cx="458966" cy="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>
              <a:stCxn id="13" idx="2"/>
              <a:endCxn id="10" idx="6"/>
            </p:cNvCxnSpPr>
            <p:nvPr/>
          </p:nvCxnSpPr>
          <p:spPr>
            <a:xfrm flipH="1">
              <a:off x="5117150" y="3140968"/>
              <a:ext cx="41667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円/楕円 17"/>
            <p:cNvSpPr/>
            <p:nvPr/>
          </p:nvSpPr>
          <p:spPr>
            <a:xfrm>
              <a:off x="6200626" y="3013400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19" name="直線コネクタ 18"/>
            <p:cNvCxnSpPr>
              <a:stCxn id="18" idx="2"/>
              <a:endCxn id="13" idx="6"/>
            </p:cNvCxnSpPr>
            <p:nvPr/>
          </p:nvCxnSpPr>
          <p:spPr>
            <a:xfrm flipH="1">
              <a:off x="5796136" y="3140968"/>
              <a:ext cx="40449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テキスト ボックス 21"/>
          <p:cNvSpPr txBox="1"/>
          <p:nvPr/>
        </p:nvSpPr>
        <p:spPr>
          <a:xfrm>
            <a:off x="1115616" y="4467923"/>
            <a:ext cx="72735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＊</a:t>
            </a:r>
            <a:r>
              <a:rPr lang="ja-JP" altLang="en-US" sz="2800" u="sng" dirty="0"/>
              <a:t>白頂点の重み合計</a:t>
            </a:r>
            <a:r>
              <a:rPr lang="ja-JP" altLang="en-US" sz="2800" dirty="0"/>
              <a:t>か</a:t>
            </a:r>
            <a:r>
              <a:rPr lang="ja-JP" altLang="en-US" sz="2800" u="sng" dirty="0"/>
              <a:t>黒頂点の重み合計</a:t>
            </a:r>
            <a:r>
              <a:rPr lang="ja-JP" altLang="en-US" sz="2800" dirty="0"/>
              <a:t>の</a:t>
            </a:r>
            <a:endParaRPr lang="en-US" altLang="ja-JP" sz="2800" dirty="0"/>
          </a:p>
          <a:p>
            <a:r>
              <a:rPr lang="ja-JP" altLang="en-US" sz="2800" dirty="0"/>
              <a:t>　  どちらかは少なくとも全体の半分以上</a:t>
            </a:r>
            <a:endParaRPr lang="en-US" altLang="ja-JP" sz="2800" dirty="0"/>
          </a:p>
        </p:txBody>
      </p:sp>
      <p:sp>
        <p:nvSpPr>
          <p:cNvPr id="17" name="円/楕円 16"/>
          <p:cNvSpPr/>
          <p:nvPr/>
        </p:nvSpPr>
        <p:spPr>
          <a:xfrm>
            <a:off x="2714940" y="3631769"/>
            <a:ext cx="576064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55576" y="2996952"/>
            <a:ext cx="3636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もし白の方が大きいなら</a:t>
            </a:r>
            <a:r>
              <a:rPr lang="en-US" altLang="ja-JP" sz="2400" dirty="0"/>
              <a:t>…</a:t>
            </a:r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33E61850-2C3F-4620-B489-356E8456B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67"/>
            <a:ext cx="8229600" cy="567194"/>
          </a:xfrm>
        </p:spPr>
        <p:txBody>
          <a:bodyPr>
            <a:normAutofit/>
          </a:bodyPr>
          <a:lstStyle/>
          <a:p>
            <a:r>
              <a:rPr kumimoji="1" lang="en-US" altLang="ja-JP" sz="2800" u="sng" dirty="0">
                <a:latin typeface="Times New Roman" pitchFamily="18" charset="0"/>
                <a:cs typeface="Times New Roman" pitchFamily="18" charset="0"/>
              </a:rPr>
              <a:t>Alice</a:t>
            </a:r>
            <a:r>
              <a:rPr lang="ja-JP" altLang="en-US" sz="2800" u="sng" dirty="0">
                <a:latin typeface="Times New Roman" pitchFamily="18" charset="0"/>
                <a:cs typeface="Times New Roman" pitchFamily="18" charset="0"/>
              </a:rPr>
              <a:t>がゲームに勝てるグラフ</a:t>
            </a:r>
            <a:endParaRPr kumimoji="1" lang="ja-JP" alt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円/楕円 67">
            <a:extLst>
              <a:ext uri="{FF2B5EF4-FFF2-40B4-BE49-F238E27FC236}">
                <a16:creationId xmlns:a16="http://schemas.microsoft.com/office/drawing/2014/main" id="{0D89C5D6-238F-4474-AED4-36127FF8353B}"/>
              </a:ext>
            </a:extLst>
          </p:cNvPr>
          <p:cNvSpPr/>
          <p:nvPr/>
        </p:nvSpPr>
        <p:spPr>
          <a:xfrm>
            <a:off x="6232326" y="3654321"/>
            <a:ext cx="523695" cy="52369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25" name="円/楕円 16">
            <a:extLst>
              <a:ext uri="{FF2B5EF4-FFF2-40B4-BE49-F238E27FC236}">
                <a16:creationId xmlns:a16="http://schemas.microsoft.com/office/drawing/2014/main" id="{1C5750E2-CF54-44DC-AC2C-73CE23BEE85A}"/>
              </a:ext>
            </a:extLst>
          </p:cNvPr>
          <p:cNvSpPr/>
          <p:nvPr/>
        </p:nvSpPr>
        <p:spPr>
          <a:xfrm>
            <a:off x="5533503" y="3628136"/>
            <a:ext cx="576064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1C4361F-CF31-48D2-ABF3-AD3C087CEE02}"/>
              </a:ext>
            </a:extLst>
          </p:cNvPr>
          <p:cNvSpPr txBox="1"/>
          <p:nvPr/>
        </p:nvSpPr>
        <p:spPr>
          <a:xfrm>
            <a:off x="669483" y="2389016"/>
            <a:ext cx="2257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［証明方針］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565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6"/>
    </mc:Choice>
    <mc:Fallback xmlns="">
      <p:transition spd="slow" advTm="20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7" grpId="0" animBg="1"/>
      <p:bldP spid="24" grpId="0"/>
      <p:bldP spid="23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57200" y="7267"/>
            <a:ext cx="8229600" cy="567194"/>
          </a:xfrm>
        </p:spPr>
        <p:txBody>
          <a:bodyPr>
            <a:normAutofit/>
          </a:bodyPr>
          <a:lstStyle/>
          <a:p>
            <a:r>
              <a:rPr kumimoji="1" lang="ja-JP" altLang="en-US" sz="2800" u="sng" dirty="0">
                <a:latin typeface="Times New Roman" pitchFamily="18" charset="0"/>
                <a:cs typeface="Times New Roman" pitchFamily="18" charset="0"/>
              </a:rPr>
              <a:t>予想</a:t>
            </a:r>
            <a:r>
              <a:rPr kumimoji="1" lang="en-US" altLang="ja-JP" sz="2800" u="sng" dirty="0">
                <a:latin typeface="Times New Roman" pitchFamily="18" charset="0"/>
                <a:cs typeface="Times New Roman" pitchFamily="18" charset="0"/>
              </a:rPr>
              <a:t>1</a:t>
            </a:r>
            <a:endParaRPr kumimoji="1" lang="ja-JP" alt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角丸四角形 25">
            <a:extLst>
              <a:ext uri="{FF2B5EF4-FFF2-40B4-BE49-F238E27FC236}">
                <a16:creationId xmlns:a16="http://schemas.microsoft.com/office/drawing/2014/main" id="{1A3588A4-12D0-444C-BE18-CF22D81CCF53}"/>
              </a:ext>
            </a:extLst>
          </p:cNvPr>
          <p:cNvSpPr/>
          <p:nvPr/>
        </p:nvSpPr>
        <p:spPr>
          <a:xfrm>
            <a:off x="413536" y="4145057"/>
            <a:ext cx="8316924" cy="144418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予想</a:t>
            </a:r>
            <a:r>
              <a:rPr kumimoji="1" lang="en-US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1" lang="ja-JP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kumimoji="1"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(Seacrest and Seacrest, 2012)</a:t>
            </a:r>
          </a:p>
          <a:p>
            <a:r>
              <a:rPr kumimoji="1"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任意の</a:t>
            </a:r>
            <a:r>
              <a:rPr kumimoji="1" lang="ja-JP" alt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頂点数が偶数</a:t>
            </a:r>
            <a:r>
              <a:rPr kumimoji="1"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の連結</a:t>
            </a:r>
            <a:r>
              <a:rPr kumimoji="1" lang="ja-JP" alt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二部グラフ</a:t>
            </a:r>
            <a:r>
              <a:rPr kumimoji="1"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ゲームに　おいて</a:t>
            </a:r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Alice</a:t>
            </a:r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は勝つことができる．</a:t>
            </a:r>
            <a:endParaRPr kumimoji="1"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9DE1972-0368-4270-AF57-8B532D8B947A}"/>
              </a:ext>
            </a:extLst>
          </p:cNvPr>
          <p:cNvSpPr txBox="1"/>
          <p:nvPr/>
        </p:nvSpPr>
        <p:spPr>
          <a:xfrm>
            <a:off x="413536" y="5688250"/>
            <a:ext cx="83169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「頂点数偶数」と「二部グラフ」の条件は共に必要</a:t>
            </a:r>
            <a:endParaRPr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（定理</a:t>
            </a:r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B, C</a:t>
            </a:r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の例より）</a:t>
            </a:r>
            <a:endParaRPr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コンテンツ プレースホルダ 2">
            <a:extLst>
              <a:ext uri="{FF2B5EF4-FFF2-40B4-BE49-F238E27FC236}">
                <a16:creationId xmlns:a16="http://schemas.microsoft.com/office/drawing/2014/main" id="{87EE725E-607B-4DB8-9786-A4604FDA1C40}"/>
              </a:ext>
            </a:extLst>
          </p:cNvPr>
          <p:cNvSpPr txBox="1">
            <a:spLocks/>
          </p:cNvSpPr>
          <p:nvPr/>
        </p:nvSpPr>
        <p:spPr>
          <a:xfrm>
            <a:off x="476993" y="600865"/>
            <a:ext cx="8190016" cy="1566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ja-JP" altLang="en-US" sz="2800" b="1" dirty="0">
                <a:latin typeface="Times New Roman" pitchFamily="18" charset="0"/>
                <a:cs typeface="Times New Roman" pitchFamily="18" charset="0"/>
              </a:rPr>
              <a:t>定理</a:t>
            </a:r>
            <a:r>
              <a:rPr lang="en-US" altLang="ja-JP" sz="2800" b="1" dirty="0">
                <a:latin typeface="Times New Roman" pitchFamily="18" charset="0"/>
                <a:cs typeface="Times New Roman" pitchFamily="18" charset="0"/>
              </a:rPr>
              <a:t>E.</a:t>
            </a: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Seacrest and Seacrest, 2012</a:t>
            </a: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）</a:t>
            </a:r>
            <a:endParaRPr lang="en-US" altLang="ja-JP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任意の</a:t>
            </a:r>
            <a:r>
              <a:rPr lang="ja-JP" altLang="en-US" sz="2800" u="sng" dirty="0">
                <a:latin typeface="Times New Roman" pitchFamily="18" charset="0"/>
                <a:cs typeface="Times New Roman" pitchFamily="18" charset="0"/>
              </a:rPr>
              <a:t>頂点数が偶数</a:t>
            </a: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の</a:t>
            </a:r>
            <a:r>
              <a:rPr lang="ja-JP" alt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木グラフ</a:t>
            </a: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において</a:t>
            </a:r>
            <a:r>
              <a:rPr lang="en-US" altLang="ja-JP" sz="2800" dirty="0">
                <a:latin typeface="Times New Roman" pitchFamily="18" charset="0"/>
                <a:cs typeface="Times New Roman" pitchFamily="18" charset="0"/>
              </a:rPr>
              <a:t>, Alice</a:t>
            </a: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は</a:t>
            </a:r>
            <a:endParaRPr lang="en-US" altLang="ja-JP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ゲームに勝つことができる．</a:t>
            </a:r>
            <a:endParaRPr lang="en-US" altLang="ja-JP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C8B3F90F-922B-453F-81A1-696C37D5C730}"/>
              </a:ext>
            </a:extLst>
          </p:cNvPr>
          <p:cNvGrpSpPr/>
          <p:nvPr/>
        </p:nvGrpSpPr>
        <p:grpSpPr>
          <a:xfrm>
            <a:off x="2847270" y="2673210"/>
            <a:ext cx="1607937" cy="935525"/>
            <a:chOff x="4766531" y="5300532"/>
            <a:chExt cx="1607937" cy="935525"/>
          </a:xfrm>
        </p:grpSpPr>
        <p:sp>
          <p:nvSpPr>
            <p:cNvPr id="32" name="円/楕円 8">
              <a:extLst>
                <a:ext uri="{FF2B5EF4-FFF2-40B4-BE49-F238E27FC236}">
                  <a16:creationId xmlns:a16="http://schemas.microsoft.com/office/drawing/2014/main" id="{F408127C-2B70-4DA4-8ED1-A39787DB0576}"/>
                </a:ext>
              </a:extLst>
            </p:cNvPr>
            <p:cNvSpPr/>
            <p:nvPr/>
          </p:nvSpPr>
          <p:spPr>
            <a:xfrm>
              <a:off x="4982555" y="5300532"/>
              <a:ext cx="262316" cy="25513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tx1"/>
                </a:solidFill>
              </a:endParaRPr>
            </a:p>
          </p:txBody>
        </p:sp>
        <p:sp>
          <p:nvSpPr>
            <p:cNvPr id="33" name="円/楕円 9">
              <a:extLst>
                <a:ext uri="{FF2B5EF4-FFF2-40B4-BE49-F238E27FC236}">
                  <a16:creationId xmlns:a16="http://schemas.microsoft.com/office/drawing/2014/main" id="{6A3F8740-B162-4CC0-AFD9-B7090D3BBE18}"/>
                </a:ext>
              </a:extLst>
            </p:cNvPr>
            <p:cNvSpPr/>
            <p:nvPr/>
          </p:nvSpPr>
          <p:spPr>
            <a:xfrm>
              <a:off x="5629873" y="5980922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sp>
          <p:nvSpPr>
            <p:cNvPr id="34" name="円/楕円 8">
              <a:extLst>
                <a:ext uri="{FF2B5EF4-FFF2-40B4-BE49-F238E27FC236}">
                  <a16:creationId xmlns:a16="http://schemas.microsoft.com/office/drawing/2014/main" id="{FE3E6109-B97C-41EA-8EE5-59EFF9FC1B5D}"/>
                </a:ext>
              </a:extLst>
            </p:cNvPr>
            <p:cNvSpPr/>
            <p:nvPr/>
          </p:nvSpPr>
          <p:spPr>
            <a:xfrm>
              <a:off x="6112152" y="5368535"/>
              <a:ext cx="262316" cy="25513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E715B0D7-B892-418C-9FC7-36EFE7D17D04}"/>
                </a:ext>
              </a:extLst>
            </p:cNvPr>
            <p:cNvCxnSpPr>
              <a:cxnSpLocks/>
              <a:stCxn id="38" idx="6"/>
              <a:endCxn id="33" idx="2"/>
            </p:cNvCxnSpPr>
            <p:nvPr/>
          </p:nvCxnSpPr>
          <p:spPr>
            <a:xfrm>
              <a:off x="5028847" y="5924104"/>
              <a:ext cx="601026" cy="18438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D7843359-5222-48F9-B333-8FCA9A3181AD}"/>
                </a:ext>
              </a:extLst>
            </p:cNvPr>
            <p:cNvCxnSpPr>
              <a:cxnSpLocks/>
              <a:stCxn id="33" idx="1"/>
              <a:endCxn id="32" idx="5"/>
            </p:cNvCxnSpPr>
            <p:nvPr/>
          </p:nvCxnSpPr>
          <p:spPr>
            <a:xfrm flipH="1" flipV="1">
              <a:off x="5206456" y="5518303"/>
              <a:ext cx="461832" cy="49998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C3B612A8-888D-45D4-8D33-1436577A33AD}"/>
                </a:ext>
              </a:extLst>
            </p:cNvPr>
            <p:cNvCxnSpPr>
              <a:cxnSpLocks/>
              <a:stCxn id="33" idx="7"/>
              <a:endCxn id="34" idx="3"/>
            </p:cNvCxnSpPr>
            <p:nvPr/>
          </p:nvCxnSpPr>
          <p:spPr>
            <a:xfrm flipV="1">
              <a:off x="5853774" y="5586306"/>
              <a:ext cx="296793" cy="4319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円/楕円 8">
              <a:extLst>
                <a:ext uri="{FF2B5EF4-FFF2-40B4-BE49-F238E27FC236}">
                  <a16:creationId xmlns:a16="http://schemas.microsoft.com/office/drawing/2014/main" id="{452443F4-C436-4A97-979B-860428FB6567}"/>
                </a:ext>
              </a:extLst>
            </p:cNvPr>
            <p:cNvSpPr/>
            <p:nvPr/>
          </p:nvSpPr>
          <p:spPr>
            <a:xfrm>
              <a:off x="4766531" y="5796536"/>
              <a:ext cx="262316" cy="25513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41" name="円/楕円 9">
            <a:extLst>
              <a:ext uri="{FF2B5EF4-FFF2-40B4-BE49-F238E27FC236}">
                <a16:creationId xmlns:a16="http://schemas.microsoft.com/office/drawing/2014/main" id="{C0DFC3F0-E4DF-44B7-A604-F24BFE215840}"/>
              </a:ext>
            </a:extLst>
          </p:cNvPr>
          <p:cNvSpPr/>
          <p:nvPr/>
        </p:nvSpPr>
        <p:spPr>
          <a:xfrm>
            <a:off x="4967429" y="2914079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42" name="円/楕円 8">
            <a:extLst>
              <a:ext uri="{FF2B5EF4-FFF2-40B4-BE49-F238E27FC236}">
                <a16:creationId xmlns:a16="http://schemas.microsoft.com/office/drawing/2014/main" id="{8D9DAD2F-7647-42E9-A6DF-56140FCC7E5F}"/>
              </a:ext>
            </a:extLst>
          </p:cNvPr>
          <p:cNvSpPr/>
          <p:nvPr/>
        </p:nvSpPr>
        <p:spPr>
          <a:xfrm>
            <a:off x="5965868" y="2769334"/>
            <a:ext cx="262316" cy="25513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tx1"/>
              </a:solidFill>
            </a:endParaRPr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505B2A8A-ECAB-4F10-96F5-3765AD39D596}"/>
              </a:ext>
            </a:extLst>
          </p:cNvPr>
          <p:cNvCxnSpPr>
            <a:cxnSpLocks/>
            <a:stCxn id="48" idx="7"/>
            <a:endCxn id="41" idx="3"/>
          </p:cNvCxnSpPr>
          <p:nvPr/>
        </p:nvCxnSpPr>
        <p:spPr>
          <a:xfrm flipV="1">
            <a:off x="4813449" y="3131850"/>
            <a:ext cx="192395" cy="2944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284B43A5-3DC8-4681-AE67-B0A79E1FEB9B}"/>
              </a:ext>
            </a:extLst>
          </p:cNvPr>
          <p:cNvCxnSpPr>
            <a:cxnSpLocks/>
            <a:stCxn id="41" idx="2"/>
            <a:endCxn id="34" idx="6"/>
          </p:cNvCxnSpPr>
          <p:nvPr/>
        </p:nvCxnSpPr>
        <p:spPr>
          <a:xfrm flipH="1" flipV="1">
            <a:off x="4455207" y="2868781"/>
            <a:ext cx="512222" cy="1728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01A9FD51-8C39-4B10-8356-C5A0A10BC1D4}"/>
              </a:ext>
            </a:extLst>
          </p:cNvPr>
          <p:cNvCxnSpPr>
            <a:cxnSpLocks/>
            <a:stCxn id="41" idx="6"/>
            <a:endCxn id="42" idx="2"/>
          </p:cNvCxnSpPr>
          <p:nvPr/>
        </p:nvCxnSpPr>
        <p:spPr>
          <a:xfrm flipV="1">
            <a:off x="5229745" y="2896902"/>
            <a:ext cx="736123" cy="1447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円/楕円 8">
            <a:extLst>
              <a:ext uri="{FF2B5EF4-FFF2-40B4-BE49-F238E27FC236}">
                <a16:creationId xmlns:a16="http://schemas.microsoft.com/office/drawing/2014/main" id="{C51B6AB3-28A5-4E0A-BF88-6323D4D5A8C0}"/>
              </a:ext>
            </a:extLst>
          </p:cNvPr>
          <p:cNvSpPr/>
          <p:nvPr/>
        </p:nvSpPr>
        <p:spPr>
          <a:xfrm>
            <a:off x="4589548" y="3388975"/>
            <a:ext cx="262316" cy="25513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62" name="円/楕円 8">
            <a:extLst>
              <a:ext uri="{FF2B5EF4-FFF2-40B4-BE49-F238E27FC236}">
                <a16:creationId xmlns:a16="http://schemas.microsoft.com/office/drawing/2014/main" id="{CCE010A3-83FD-4A25-9DEB-41D93416509B}"/>
              </a:ext>
            </a:extLst>
          </p:cNvPr>
          <p:cNvSpPr/>
          <p:nvPr/>
        </p:nvSpPr>
        <p:spPr>
          <a:xfrm>
            <a:off x="5341264" y="3389889"/>
            <a:ext cx="262316" cy="25513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tx1"/>
              </a:solidFill>
            </a:endParaRPr>
          </a:p>
        </p:txBody>
      </p: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69624031-D675-44DB-8144-05D10C1E1210}"/>
              </a:ext>
            </a:extLst>
          </p:cNvPr>
          <p:cNvCxnSpPr>
            <a:cxnSpLocks/>
            <a:stCxn id="62" idx="1"/>
            <a:endCxn id="41" idx="5"/>
          </p:cNvCxnSpPr>
          <p:nvPr/>
        </p:nvCxnSpPr>
        <p:spPr>
          <a:xfrm flipH="1" flipV="1">
            <a:off x="5191330" y="3131850"/>
            <a:ext cx="188349" cy="29540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円/楕円 9">
            <a:extLst>
              <a:ext uri="{FF2B5EF4-FFF2-40B4-BE49-F238E27FC236}">
                <a16:creationId xmlns:a16="http://schemas.microsoft.com/office/drawing/2014/main" id="{C65D5089-7728-420B-AFC3-F0C648F529CA}"/>
              </a:ext>
            </a:extLst>
          </p:cNvPr>
          <p:cNvSpPr/>
          <p:nvPr/>
        </p:nvSpPr>
        <p:spPr>
          <a:xfrm>
            <a:off x="3657944" y="2451627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bg1"/>
              </a:solidFill>
            </a:endParaRPr>
          </a:p>
        </p:txBody>
      </p: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A8F9EF09-9CE8-494D-AB4A-FEF74F545D15}"/>
              </a:ext>
            </a:extLst>
          </p:cNvPr>
          <p:cNvCxnSpPr>
            <a:cxnSpLocks/>
            <a:stCxn id="68" idx="2"/>
            <a:endCxn id="32" idx="7"/>
          </p:cNvCxnSpPr>
          <p:nvPr/>
        </p:nvCxnSpPr>
        <p:spPr>
          <a:xfrm flipH="1">
            <a:off x="3287195" y="2579195"/>
            <a:ext cx="370749" cy="1313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円/楕円 8">
            <a:extLst>
              <a:ext uri="{FF2B5EF4-FFF2-40B4-BE49-F238E27FC236}">
                <a16:creationId xmlns:a16="http://schemas.microsoft.com/office/drawing/2014/main" id="{F6F1B7CC-1C00-4CC1-AE89-CA681BAA00DF}"/>
              </a:ext>
            </a:extLst>
          </p:cNvPr>
          <p:cNvSpPr/>
          <p:nvPr/>
        </p:nvSpPr>
        <p:spPr>
          <a:xfrm>
            <a:off x="5341264" y="2451627"/>
            <a:ext cx="262316" cy="25513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tx1"/>
              </a:solidFill>
            </a:endParaRPr>
          </a:p>
        </p:txBody>
      </p: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58DF08BE-BE4B-4B1E-AE71-3D960BECCE2C}"/>
              </a:ext>
            </a:extLst>
          </p:cNvPr>
          <p:cNvCxnSpPr>
            <a:cxnSpLocks/>
            <a:stCxn id="41" idx="7"/>
            <a:endCxn id="72" idx="3"/>
          </p:cNvCxnSpPr>
          <p:nvPr/>
        </p:nvCxnSpPr>
        <p:spPr>
          <a:xfrm flipV="1">
            <a:off x="5191330" y="2669398"/>
            <a:ext cx="188349" cy="2820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687966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6"/>
    </mc:Choice>
    <mc:Fallback xmlns="">
      <p:transition spd="slow" advTm="20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タイトル 1"/>
          <p:cNvSpPr>
            <a:spLocks noGrp="1"/>
          </p:cNvSpPr>
          <p:nvPr>
            <p:ph type="title"/>
          </p:nvPr>
        </p:nvSpPr>
        <p:spPr>
          <a:xfrm>
            <a:off x="457200" y="7267"/>
            <a:ext cx="8229600" cy="567194"/>
          </a:xfrm>
        </p:spPr>
        <p:txBody>
          <a:bodyPr>
            <a:normAutofit/>
          </a:bodyPr>
          <a:lstStyle/>
          <a:p>
            <a:r>
              <a:rPr lang="ja-JP" altLang="en-US" sz="2800" u="sng" dirty="0">
                <a:latin typeface="Times New Roman" pitchFamily="18" charset="0"/>
                <a:cs typeface="Times New Roman" pitchFamily="18" charset="0"/>
              </a:rPr>
              <a:t>予想</a:t>
            </a:r>
            <a:r>
              <a:rPr lang="en-US" altLang="ja-JP" sz="2800" u="sng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ja-JP" altLang="en-US" sz="2800" u="sng" dirty="0">
                <a:latin typeface="Times New Roman" pitchFamily="18" charset="0"/>
                <a:cs typeface="Times New Roman" pitchFamily="18" charset="0"/>
              </a:rPr>
              <a:t>の部分的解決</a:t>
            </a:r>
            <a:endParaRPr kumimoji="1" lang="ja-JP" alt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コンテンツ プレースホルダ 2">
                <a:extLst>
                  <a:ext uri="{FF2B5EF4-FFF2-40B4-BE49-F238E27FC236}">
                    <a16:creationId xmlns:a16="http://schemas.microsoft.com/office/drawing/2014/main" id="{74A5F9AD-D06C-421F-9EA2-BC555B5DECD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0150" y="630627"/>
                <a:ext cx="7903700" cy="1656184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vert="horz" lIns="91440" tIns="45720" rIns="91440" bIns="45720" rtlCol="0" anchor="t">
                <a:no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ja-JP" altLang="en-US" sz="2800" b="1" dirty="0">
                    <a:latin typeface="Times New Roman" pitchFamily="18" charset="0"/>
                    <a:cs typeface="Times New Roman" pitchFamily="18" charset="0"/>
                  </a:rPr>
                  <a:t>定理</a:t>
                </a:r>
                <a:r>
                  <a:rPr lang="en-US" altLang="ja-JP" sz="2800" b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ja-JP" altLang="en-US" sz="2800" dirty="0">
                    <a:latin typeface="Times New Roman" pitchFamily="18" charset="0"/>
                    <a:cs typeface="Times New Roman" pitchFamily="18" charset="0"/>
                  </a:rPr>
                  <a:t>（</a:t>
                </a:r>
                <a:r>
                  <a:rPr lang="en-US" altLang="ja-JP" sz="2800" dirty="0" err="1">
                    <a:latin typeface="Times New Roman" pitchFamily="18" charset="0"/>
                    <a:cs typeface="Times New Roman" pitchFamily="18" charset="0"/>
                  </a:rPr>
                  <a:t>Egawa</a:t>
                </a:r>
                <a:r>
                  <a:rPr lang="en-US" altLang="ja-JP" sz="28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altLang="ja-JP" sz="2800" dirty="0" err="1">
                    <a:latin typeface="Times New Roman" pitchFamily="18" charset="0"/>
                    <a:cs typeface="Times New Roman" pitchFamily="18" charset="0"/>
                  </a:rPr>
                  <a:t>Enomoto</a:t>
                </a:r>
                <a:r>
                  <a:rPr lang="en-US" altLang="ja-JP" sz="2800" dirty="0">
                    <a:latin typeface="Times New Roman" pitchFamily="18" charset="0"/>
                    <a:cs typeface="Times New Roman" pitchFamily="18" charset="0"/>
                  </a:rPr>
                  <a:t> and M. 2018+</a:t>
                </a:r>
                <a:r>
                  <a:rPr lang="ja-JP" altLang="en-US" sz="2800" dirty="0">
                    <a:latin typeface="Times New Roman" pitchFamily="18" charset="0"/>
                    <a:cs typeface="Times New Roman" pitchFamily="18" charset="0"/>
                  </a:rPr>
                  <a:t>）</a:t>
                </a:r>
                <a:endParaRPr lang="en-US" altLang="ja-JP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ja-JP" altLang="en-US" sz="2800" dirty="0">
                    <a:latin typeface="Times New Roman" pitchFamily="18" charset="0"/>
                    <a:cs typeface="Times New Roman" pitchFamily="18" charset="0"/>
                  </a:rPr>
                  <a:t>任意の頂点数が偶数の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𝐾</m:t>
                        </m:r>
                      </m:e>
                      <m:sub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𝑚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,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altLang="ja-JP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-tree </a:t>
                </a:r>
                <a:r>
                  <a:rPr lang="ja-JP" altLang="en-US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において</a:t>
                </a:r>
                <a:r>
                  <a:rPr lang="en-US" altLang="ja-JP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ja-JP" altLang="en-US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ja-JP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Alice</a:t>
                </a:r>
                <a:r>
                  <a:rPr lang="ja-JP" altLang="en-US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は</a:t>
                </a:r>
                <a:endParaRPr lang="en-US" altLang="ja-JP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ja-JP" altLang="en-US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ゲームに勝つことができる．</a:t>
                </a:r>
                <a:endParaRPr lang="en-US" altLang="ja-JP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コンテンツ プレースホルダ 2">
                <a:extLst>
                  <a:ext uri="{FF2B5EF4-FFF2-40B4-BE49-F238E27FC236}">
                    <a16:creationId xmlns:a16="http://schemas.microsoft.com/office/drawing/2014/main" id="{74A5F9AD-D06C-421F-9EA2-BC555B5DEC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150" y="630627"/>
                <a:ext cx="7903700" cy="16561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0A2E8D7D-D27F-45AC-B2BA-07B64B73A098}"/>
              </a:ext>
            </a:extLst>
          </p:cNvPr>
          <p:cNvGrpSpPr/>
          <p:nvPr/>
        </p:nvGrpSpPr>
        <p:grpSpPr>
          <a:xfrm>
            <a:off x="3685486" y="2848123"/>
            <a:ext cx="1243127" cy="1733863"/>
            <a:chOff x="2020806" y="3861048"/>
            <a:chExt cx="1243127" cy="1733863"/>
          </a:xfrm>
        </p:grpSpPr>
        <p:sp>
          <p:nvSpPr>
            <p:cNvPr id="8" name="円/楕円 8">
              <a:extLst>
                <a:ext uri="{FF2B5EF4-FFF2-40B4-BE49-F238E27FC236}">
                  <a16:creationId xmlns:a16="http://schemas.microsoft.com/office/drawing/2014/main" id="{3DE2B382-365D-4E81-BB7A-9D900AD09B2C}"/>
                </a:ext>
              </a:extLst>
            </p:cNvPr>
            <p:cNvSpPr/>
            <p:nvPr/>
          </p:nvSpPr>
          <p:spPr>
            <a:xfrm>
              <a:off x="2020806" y="3861048"/>
              <a:ext cx="262316" cy="25513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tx1"/>
                </a:solidFill>
              </a:endParaRPr>
            </a:p>
          </p:txBody>
        </p:sp>
        <p:sp>
          <p:nvSpPr>
            <p:cNvPr id="9" name="円/楕円 9">
              <a:extLst>
                <a:ext uri="{FF2B5EF4-FFF2-40B4-BE49-F238E27FC236}">
                  <a16:creationId xmlns:a16="http://schemas.microsoft.com/office/drawing/2014/main" id="{76747979-A457-4F1A-B87C-22023538525F}"/>
                </a:ext>
              </a:extLst>
            </p:cNvPr>
            <p:cNvSpPr/>
            <p:nvPr/>
          </p:nvSpPr>
          <p:spPr>
            <a:xfrm>
              <a:off x="3025464" y="4237482"/>
              <a:ext cx="238469" cy="231941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ED13C203-E577-4D88-96EE-5A3A245316CD}"/>
                </a:ext>
              </a:extLst>
            </p:cNvPr>
            <p:cNvCxnSpPr>
              <a:cxnSpLocks/>
              <a:stCxn id="9" idx="1"/>
              <a:endCxn id="8" idx="6"/>
            </p:cNvCxnSpPr>
            <p:nvPr/>
          </p:nvCxnSpPr>
          <p:spPr>
            <a:xfrm flipH="1" flipV="1">
              <a:off x="2283122" y="3988616"/>
              <a:ext cx="777265" cy="2828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円/楕円 8">
              <a:extLst>
                <a:ext uri="{FF2B5EF4-FFF2-40B4-BE49-F238E27FC236}">
                  <a16:creationId xmlns:a16="http://schemas.microsoft.com/office/drawing/2014/main" id="{E27D6C3C-6CB8-4F3A-8722-D723D52A71C4}"/>
                </a:ext>
              </a:extLst>
            </p:cNvPr>
            <p:cNvSpPr/>
            <p:nvPr/>
          </p:nvSpPr>
          <p:spPr>
            <a:xfrm>
              <a:off x="2020806" y="4600412"/>
              <a:ext cx="262316" cy="25513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tx1"/>
                </a:solidFill>
              </a:endParaRPr>
            </a:p>
          </p:txBody>
        </p:sp>
        <p:sp>
          <p:nvSpPr>
            <p:cNvPr id="12" name="円/楕円 8">
              <a:extLst>
                <a:ext uri="{FF2B5EF4-FFF2-40B4-BE49-F238E27FC236}">
                  <a16:creationId xmlns:a16="http://schemas.microsoft.com/office/drawing/2014/main" id="{C1482DD0-0B72-4268-9B14-E0050A072E9C}"/>
                </a:ext>
              </a:extLst>
            </p:cNvPr>
            <p:cNvSpPr/>
            <p:nvPr/>
          </p:nvSpPr>
          <p:spPr>
            <a:xfrm>
              <a:off x="2020806" y="5339776"/>
              <a:ext cx="262316" cy="25513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tx1"/>
                </a:solidFill>
              </a:endParaRPr>
            </a:p>
          </p:txBody>
        </p:sp>
        <p:sp>
          <p:nvSpPr>
            <p:cNvPr id="13" name="円/楕円 9">
              <a:extLst>
                <a:ext uri="{FF2B5EF4-FFF2-40B4-BE49-F238E27FC236}">
                  <a16:creationId xmlns:a16="http://schemas.microsoft.com/office/drawing/2014/main" id="{8A5E669D-F449-4036-9747-B8396F472EFA}"/>
                </a:ext>
              </a:extLst>
            </p:cNvPr>
            <p:cNvSpPr/>
            <p:nvPr/>
          </p:nvSpPr>
          <p:spPr>
            <a:xfrm>
              <a:off x="3025464" y="4992766"/>
              <a:ext cx="238469" cy="231941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351C4A2E-6001-44DA-A6ED-D459A1AE1736}"/>
                </a:ext>
              </a:extLst>
            </p:cNvPr>
            <p:cNvCxnSpPr>
              <a:cxnSpLocks/>
              <a:stCxn id="13" idx="2"/>
              <a:endCxn id="11" idx="5"/>
            </p:cNvCxnSpPr>
            <p:nvPr/>
          </p:nvCxnSpPr>
          <p:spPr>
            <a:xfrm flipH="1" flipV="1">
              <a:off x="2244707" y="4818183"/>
              <a:ext cx="780757" cy="29055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B90648E4-5258-497C-A787-F2D0E8180B74}"/>
                </a:ext>
              </a:extLst>
            </p:cNvPr>
            <p:cNvCxnSpPr>
              <a:cxnSpLocks/>
              <a:stCxn id="9" idx="3"/>
              <a:endCxn id="12" idx="7"/>
            </p:cNvCxnSpPr>
            <p:nvPr/>
          </p:nvCxnSpPr>
          <p:spPr>
            <a:xfrm flipH="1">
              <a:off x="2244707" y="4435456"/>
              <a:ext cx="815680" cy="94168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0A85A67D-1B5C-42BA-9D69-EABC9A7EB1E8}"/>
                </a:ext>
              </a:extLst>
            </p:cNvPr>
            <p:cNvCxnSpPr>
              <a:cxnSpLocks/>
              <a:stCxn id="13" idx="1"/>
              <a:endCxn id="8" idx="5"/>
            </p:cNvCxnSpPr>
            <p:nvPr/>
          </p:nvCxnSpPr>
          <p:spPr>
            <a:xfrm flipH="1" flipV="1">
              <a:off x="2244707" y="4078819"/>
              <a:ext cx="815680" cy="94791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0548A5C5-3423-4802-868E-593B1C197367}"/>
                </a:ext>
              </a:extLst>
            </p:cNvPr>
            <p:cNvCxnSpPr>
              <a:cxnSpLocks/>
              <a:stCxn id="9" idx="2"/>
              <a:endCxn id="11" idx="7"/>
            </p:cNvCxnSpPr>
            <p:nvPr/>
          </p:nvCxnSpPr>
          <p:spPr>
            <a:xfrm flipH="1">
              <a:off x="2244707" y="4353453"/>
              <a:ext cx="780757" cy="28432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6E9E661C-4C98-40A2-B46B-D837084A7EA7}"/>
                </a:ext>
              </a:extLst>
            </p:cNvPr>
            <p:cNvCxnSpPr>
              <a:cxnSpLocks/>
              <a:stCxn id="13" idx="3"/>
              <a:endCxn id="12" idx="6"/>
            </p:cNvCxnSpPr>
            <p:nvPr/>
          </p:nvCxnSpPr>
          <p:spPr>
            <a:xfrm flipH="1">
              <a:off x="2283122" y="5190740"/>
              <a:ext cx="777265" cy="2766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85F077F1-349C-4585-A951-C25B4EA1E584}"/>
              </a:ext>
            </a:extLst>
          </p:cNvPr>
          <p:cNvGrpSpPr/>
          <p:nvPr/>
        </p:nvGrpSpPr>
        <p:grpSpPr>
          <a:xfrm>
            <a:off x="4685245" y="3757376"/>
            <a:ext cx="1088147" cy="748195"/>
            <a:chOff x="4656557" y="3848731"/>
            <a:chExt cx="1088147" cy="748195"/>
          </a:xfrm>
        </p:grpSpPr>
        <p:sp>
          <p:nvSpPr>
            <p:cNvPr id="20" name="円/楕円 8">
              <a:extLst>
                <a:ext uri="{FF2B5EF4-FFF2-40B4-BE49-F238E27FC236}">
                  <a16:creationId xmlns:a16="http://schemas.microsoft.com/office/drawing/2014/main" id="{E6BEBF19-3FC8-4826-8E60-AC4E5AEB2A0A}"/>
                </a:ext>
              </a:extLst>
            </p:cNvPr>
            <p:cNvSpPr/>
            <p:nvPr/>
          </p:nvSpPr>
          <p:spPr>
            <a:xfrm>
              <a:off x="5436096" y="4341791"/>
              <a:ext cx="262316" cy="25513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tx1"/>
                </a:solidFill>
              </a:endParaRPr>
            </a:p>
          </p:txBody>
        </p:sp>
        <p:sp>
          <p:nvSpPr>
            <p:cNvPr id="21" name="円/楕円 8">
              <a:extLst>
                <a:ext uri="{FF2B5EF4-FFF2-40B4-BE49-F238E27FC236}">
                  <a16:creationId xmlns:a16="http://schemas.microsoft.com/office/drawing/2014/main" id="{AE55F5AD-58F6-4E4F-B322-A8E30308D735}"/>
                </a:ext>
              </a:extLst>
            </p:cNvPr>
            <p:cNvSpPr/>
            <p:nvPr/>
          </p:nvSpPr>
          <p:spPr>
            <a:xfrm>
              <a:off x="5482388" y="3848731"/>
              <a:ext cx="262316" cy="25513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tx1"/>
                </a:solidFill>
              </a:endParaRPr>
            </a:p>
          </p:txBody>
        </p:sp>
        <p:sp>
          <p:nvSpPr>
            <p:cNvPr id="22" name="円/楕円 9">
              <a:extLst>
                <a:ext uri="{FF2B5EF4-FFF2-40B4-BE49-F238E27FC236}">
                  <a16:creationId xmlns:a16="http://schemas.microsoft.com/office/drawing/2014/main" id="{B16A1DC4-F8CA-4849-BB59-F024F21759F6}"/>
                </a:ext>
              </a:extLst>
            </p:cNvPr>
            <p:cNvSpPr/>
            <p:nvPr/>
          </p:nvSpPr>
          <p:spPr>
            <a:xfrm>
              <a:off x="4656557" y="4063488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33D2ADD7-2D8A-4AA5-900C-C91685C2E90B}"/>
                </a:ext>
              </a:extLst>
            </p:cNvPr>
            <p:cNvCxnSpPr>
              <a:cxnSpLocks/>
              <a:stCxn id="22" idx="7"/>
              <a:endCxn id="21" idx="2"/>
            </p:cNvCxnSpPr>
            <p:nvPr/>
          </p:nvCxnSpPr>
          <p:spPr>
            <a:xfrm flipV="1">
              <a:off x="4880458" y="3976299"/>
              <a:ext cx="601930" cy="12455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B4922DF1-18AF-448F-BFFE-531BA99A552E}"/>
                </a:ext>
              </a:extLst>
            </p:cNvPr>
            <p:cNvCxnSpPr>
              <a:cxnSpLocks/>
              <a:stCxn id="22" idx="5"/>
              <a:endCxn id="20" idx="2"/>
            </p:cNvCxnSpPr>
            <p:nvPr/>
          </p:nvCxnSpPr>
          <p:spPr>
            <a:xfrm>
              <a:off x="4880458" y="4281259"/>
              <a:ext cx="555638" cy="1881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7DA5C6DB-7719-440D-9E9E-8748B7A84EEB}"/>
              </a:ext>
            </a:extLst>
          </p:cNvPr>
          <p:cNvGrpSpPr/>
          <p:nvPr/>
        </p:nvGrpSpPr>
        <p:grpSpPr>
          <a:xfrm>
            <a:off x="4684664" y="2708920"/>
            <a:ext cx="1618500" cy="800849"/>
            <a:chOff x="7092280" y="4225884"/>
            <a:chExt cx="1618500" cy="800849"/>
          </a:xfrm>
        </p:grpSpPr>
        <p:sp>
          <p:nvSpPr>
            <p:cNvPr id="28" name="円/楕円 8">
              <a:extLst>
                <a:ext uri="{FF2B5EF4-FFF2-40B4-BE49-F238E27FC236}">
                  <a16:creationId xmlns:a16="http://schemas.microsoft.com/office/drawing/2014/main" id="{17C25850-E2C0-4713-B29D-865790D6924F}"/>
                </a:ext>
              </a:extLst>
            </p:cNvPr>
            <p:cNvSpPr/>
            <p:nvPr/>
          </p:nvSpPr>
          <p:spPr>
            <a:xfrm>
              <a:off x="7653404" y="4225884"/>
              <a:ext cx="262316" cy="25513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tx1"/>
                </a:solidFill>
              </a:endParaRPr>
            </a:p>
          </p:txBody>
        </p:sp>
        <p:sp>
          <p:nvSpPr>
            <p:cNvPr id="29" name="円/楕円 9">
              <a:extLst>
                <a:ext uri="{FF2B5EF4-FFF2-40B4-BE49-F238E27FC236}">
                  <a16:creationId xmlns:a16="http://schemas.microsoft.com/office/drawing/2014/main" id="{8A7950BE-85ED-451E-B93A-83EA0E1467D0}"/>
                </a:ext>
              </a:extLst>
            </p:cNvPr>
            <p:cNvSpPr/>
            <p:nvPr/>
          </p:nvSpPr>
          <p:spPr>
            <a:xfrm>
              <a:off x="7092280" y="4727979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sp>
          <p:nvSpPr>
            <p:cNvPr id="30" name="円/楕円 9">
              <a:extLst>
                <a:ext uri="{FF2B5EF4-FFF2-40B4-BE49-F238E27FC236}">
                  <a16:creationId xmlns:a16="http://schemas.microsoft.com/office/drawing/2014/main" id="{F2F52BEC-2A2E-4D2E-B5FB-F6E4DCE8DB48}"/>
                </a:ext>
              </a:extLst>
            </p:cNvPr>
            <p:cNvSpPr/>
            <p:nvPr/>
          </p:nvSpPr>
          <p:spPr>
            <a:xfrm>
              <a:off x="8016416" y="4771598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sp>
          <p:nvSpPr>
            <p:cNvPr id="31" name="円/楕円 8">
              <a:extLst>
                <a:ext uri="{FF2B5EF4-FFF2-40B4-BE49-F238E27FC236}">
                  <a16:creationId xmlns:a16="http://schemas.microsoft.com/office/drawing/2014/main" id="{0D80E3F7-3153-4E49-8661-E6A61543488B}"/>
                </a:ext>
              </a:extLst>
            </p:cNvPr>
            <p:cNvSpPr/>
            <p:nvPr/>
          </p:nvSpPr>
          <p:spPr>
            <a:xfrm>
              <a:off x="8448464" y="4283351"/>
              <a:ext cx="262316" cy="25513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33B6CE7A-7903-46BB-A7C7-3B75A8469D6B}"/>
                </a:ext>
              </a:extLst>
            </p:cNvPr>
            <p:cNvCxnSpPr>
              <a:cxnSpLocks/>
              <a:stCxn id="29" idx="7"/>
              <a:endCxn id="28" idx="3"/>
            </p:cNvCxnSpPr>
            <p:nvPr/>
          </p:nvCxnSpPr>
          <p:spPr>
            <a:xfrm flipV="1">
              <a:off x="7316181" y="4443655"/>
              <a:ext cx="375638" cy="3216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02F5A1A4-A19B-47C7-BEB1-5840B6CAA153}"/>
                </a:ext>
              </a:extLst>
            </p:cNvPr>
            <p:cNvCxnSpPr>
              <a:cxnSpLocks/>
              <a:stCxn id="30" idx="1"/>
              <a:endCxn id="28" idx="5"/>
            </p:cNvCxnSpPr>
            <p:nvPr/>
          </p:nvCxnSpPr>
          <p:spPr>
            <a:xfrm flipH="1" flipV="1">
              <a:off x="7877305" y="4443655"/>
              <a:ext cx="177526" cy="3653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1EE0A787-0D70-496E-88CC-96FE4AE9824B}"/>
                </a:ext>
              </a:extLst>
            </p:cNvPr>
            <p:cNvCxnSpPr>
              <a:cxnSpLocks/>
              <a:stCxn id="30" idx="7"/>
              <a:endCxn id="31" idx="3"/>
            </p:cNvCxnSpPr>
            <p:nvPr/>
          </p:nvCxnSpPr>
          <p:spPr>
            <a:xfrm flipV="1">
              <a:off x="8240317" y="4501122"/>
              <a:ext cx="246562" cy="3078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E745CFBC-ACAE-47CE-B1CC-2BCBD4080A9D}"/>
              </a:ext>
            </a:extLst>
          </p:cNvPr>
          <p:cNvGrpSpPr/>
          <p:nvPr/>
        </p:nvGrpSpPr>
        <p:grpSpPr>
          <a:xfrm>
            <a:off x="2342724" y="3517803"/>
            <a:ext cx="1607937" cy="751140"/>
            <a:chOff x="4766531" y="5300532"/>
            <a:chExt cx="1607937" cy="751140"/>
          </a:xfrm>
        </p:grpSpPr>
        <p:sp>
          <p:nvSpPr>
            <p:cNvPr id="36" name="円/楕円 8">
              <a:extLst>
                <a:ext uri="{FF2B5EF4-FFF2-40B4-BE49-F238E27FC236}">
                  <a16:creationId xmlns:a16="http://schemas.microsoft.com/office/drawing/2014/main" id="{D2EA3D3A-650B-4227-ABFC-3E2BFF7DA059}"/>
                </a:ext>
              </a:extLst>
            </p:cNvPr>
            <p:cNvSpPr/>
            <p:nvPr/>
          </p:nvSpPr>
          <p:spPr>
            <a:xfrm>
              <a:off x="4982555" y="5300532"/>
              <a:ext cx="262316" cy="25513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tx1"/>
                </a:solidFill>
              </a:endParaRPr>
            </a:p>
          </p:txBody>
        </p:sp>
        <p:sp>
          <p:nvSpPr>
            <p:cNvPr id="37" name="円/楕円 9">
              <a:extLst>
                <a:ext uri="{FF2B5EF4-FFF2-40B4-BE49-F238E27FC236}">
                  <a16:creationId xmlns:a16="http://schemas.microsoft.com/office/drawing/2014/main" id="{23277A46-C3E9-4DF5-9EE4-49431341CB4B}"/>
                </a:ext>
              </a:extLst>
            </p:cNvPr>
            <p:cNvSpPr/>
            <p:nvPr/>
          </p:nvSpPr>
          <p:spPr>
            <a:xfrm>
              <a:off x="5414603" y="5796537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sp>
          <p:nvSpPr>
            <p:cNvPr id="38" name="円/楕円 8">
              <a:extLst>
                <a:ext uri="{FF2B5EF4-FFF2-40B4-BE49-F238E27FC236}">
                  <a16:creationId xmlns:a16="http://schemas.microsoft.com/office/drawing/2014/main" id="{9F587FE1-ED1B-4B6F-9B06-F610206FCC78}"/>
                </a:ext>
              </a:extLst>
            </p:cNvPr>
            <p:cNvSpPr/>
            <p:nvPr/>
          </p:nvSpPr>
          <p:spPr>
            <a:xfrm>
              <a:off x="6112152" y="5368535"/>
              <a:ext cx="262316" cy="25513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FAF02BB5-532C-4238-A80F-3C86EBAB1040}"/>
                </a:ext>
              </a:extLst>
            </p:cNvPr>
            <p:cNvCxnSpPr>
              <a:cxnSpLocks/>
              <a:stCxn id="42" idx="6"/>
              <a:endCxn id="37" idx="2"/>
            </p:cNvCxnSpPr>
            <p:nvPr/>
          </p:nvCxnSpPr>
          <p:spPr>
            <a:xfrm>
              <a:off x="5028847" y="5924104"/>
              <a:ext cx="385756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5E782096-0617-4907-9AF6-D6CD0CC22AE9}"/>
                </a:ext>
              </a:extLst>
            </p:cNvPr>
            <p:cNvCxnSpPr>
              <a:cxnSpLocks/>
              <a:stCxn id="37" idx="1"/>
              <a:endCxn id="36" idx="5"/>
            </p:cNvCxnSpPr>
            <p:nvPr/>
          </p:nvCxnSpPr>
          <p:spPr>
            <a:xfrm flipH="1" flipV="1">
              <a:off x="5206456" y="5518303"/>
              <a:ext cx="246562" cy="3155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D3D2E86B-94BD-49F1-8528-3A2F1736E5AA}"/>
                </a:ext>
              </a:extLst>
            </p:cNvPr>
            <p:cNvCxnSpPr>
              <a:cxnSpLocks/>
              <a:stCxn id="37" idx="7"/>
              <a:endCxn id="38" idx="3"/>
            </p:cNvCxnSpPr>
            <p:nvPr/>
          </p:nvCxnSpPr>
          <p:spPr>
            <a:xfrm flipV="1">
              <a:off x="5638504" y="5586306"/>
              <a:ext cx="512063" cy="24759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円/楕円 8">
              <a:extLst>
                <a:ext uri="{FF2B5EF4-FFF2-40B4-BE49-F238E27FC236}">
                  <a16:creationId xmlns:a16="http://schemas.microsoft.com/office/drawing/2014/main" id="{D18B149E-7BB6-4F66-97DB-B34BA0E170CE}"/>
                </a:ext>
              </a:extLst>
            </p:cNvPr>
            <p:cNvSpPr/>
            <p:nvPr/>
          </p:nvSpPr>
          <p:spPr>
            <a:xfrm>
              <a:off x="4766531" y="5796536"/>
              <a:ext cx="262316" cy="25513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8ED9C194-6207-4B5C-B41C-A436DDCBFEFA}"/>
                  </a:ext>
                </a:extLst>
              </p:cNvPr>
              <p:cNvSpPr/>
              <p:nvPr/>
            </p:nvSpPr>
            <p:spPr>
              <a:xfrm>
                <a:off x="6303164" y="3624851"/>
                <a:ext cx="1437188" cy="5421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8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𝐾</m:t>
                        </m:r>
                      </m:e>
                      <m:sub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  <m:r>
                          <a:rPr lang="en-US" altLang="ja-JP" sz="28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,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ja-JP" sz="2800" dirty="0">
                    <a:latin typeface="Times New Roman" pitchFamily="18" charset="0"/>
                    <a:cs typeface="Times New Roman" pitchFamily="18" charset="0"/>
                  </a:rPr>
                  <a:t>-tree</a:t>
                </a:r>
                <a:endParaRPr lang="ja-JP" altLang="en-US" sz="2800" dirty="0"/>
              </a:p>
            </p:txBody>
          </p:sp>
        </mc:Choice>
        <mc:Fallback xmlns=""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8ED9C194-6207-4B5C-B41C-A436DDCBFE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3164" y="3624851"/>
                <a:ext cx="1437188" cy="542136"/>
              </a:xfrm>
              <a:prstGeom prst="rect">
                <a:avLst/>
              </a:prstGeom>
              <a:blipFill>
                <a:blip r:embed="rId5"/>
                <a:stretch>
                  <a:fillRect t="-12360" r="-7203" b="-2696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角丸四角形 25">
            <a:extLst>
              <a:ext uri="{FF2B5EF4-FFF2-40B4-BE49-F238E27FC236}">
                <a16:creationId xmlns:a16="http://schemas.microsoft.com/office/drawing/2014/main" id="{8CACD163-544E-45BF-9E71-B54D9A7EFECB}"/>
              </a:ext>
            </a:extLst>
          </p:cNvPr>
          <p:cNvSpPr/>
          <p:nvPr/>
        </p:nvSpPr>
        <p:spPr>
          <a:xfrm>
            <a:off x="413536" y="5157192"/>
            <a:ext cx="8316924" cy="144418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予想</a:t>
            </a:r>
            <a:r>
              <a:rPr kumimoji="1" lang="en-US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1" lang="ja-JP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kumimoji="1"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(Seacrest and Seacrest, 2012)</a:t>
            </a:r>
          </a:p>
          <a:p>
            <a:r>
              <a:rPr kumimoji="1"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任意の</a:t>
            </a:r>
            <a:r>
              <a:rPr kumimoji="1" lang="ja-JP" alt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頂点数が偶数</a:t>
            </a:r>
            <a:r>
              <a:rPr kumimoji="1"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の連結</a:t>
            </a:r>
            <a:r>
              <a:rPr kumimoji="1" lang="ja-JP" alt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二部グラフ</a:t>
            </a:r>
            <a:r>
              <a:rPr kumimoji="1"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ゲームに　おいて</a:t>
            </a:r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Alice</a:t>
            </a:r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は勝つことができる．</a:t>
            </a:r>
            <a:endParaRPr kumimoji="1"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2407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6"/>
    </mc:Choice>
    <mc:Fallback xmlns="">
      <p:transition spd="slow" advTm="2026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57200" y="7267"/>
            <a:ext cx="8229600" cy="567194"/>
          </a:xfrm>
        </p:spPr>
        <p:txBody>
          <a:bodyPr>
            <a:normAutofit/>
          </a:bodyPr>
          <a:lstStyle/>
          <a:p>
            <a:r>
              <a:rPr lang="en-US" altLang="ja-JP" sz="2800" u="sng" dirty="0">
                <a:latin typeface="Times New Roman" pitchFamily="18" charset="0"/>
                <a:cs typeface="Times New Roman" pitchFamily="18" charset="0"/>
              </a:rPr>
              <a:t>Alice</a:t>
            </a:r>
            <a:r>
              <a:rPr lang="ja-JP" altLang="en-US" sz="2800" u="sng" dirty="0">
                <a:latin typeface="Times New Roman" pitchFamily="18" charset="0"/>
                <a:cs typeface="Times New Roman" pitchFamily="18" charset="0"/>
              </a:rPr>
              <a:t>がゲームに勝つための必要条件</a:t>
            </a:r>
            <a:endParaRPr kumimoji="1" lang="ja-JP" alt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コンテンツ プレースホルダ 2">
                <a:extLst>
                  <a:ext uri="{FF2B5EF4-FFF2-40B4-BE49-F238E27FC236}">
                    <a16:creationId xmlns:a16="http://schemas.microsoft.com/office/drawing/2014/main" id="{D6704A70-9A43-4A03-920A-07BEDC20EA7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947" y="610750"/>
                <a:ext cx="8758105" cy="269077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vert="horz" lIns="91440" tIns="45720" rIns="91440" bIns="45720" rtlCol="0" anchor="t">
                <a:no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ja-JP" altLang="en-US" sz="2800" b="1" dirty="0">
                    <a:latin typeface="Times New Roman" pitchFamily="18" charset="0"/>
                    <a:cs typeface="Times New Roman" pitchFamily="18" charset="0"/>
                  </a:rPr>
                  <a:t>命題</a:t>
                </a:r>
                <a:r>
                  <a:rPr lang="en-US" altLang="ja-JP" sz="2800" b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altLang="ja-JP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>
                  <a:spcBef>
                    <a:spcPct val="20000"/>
                  </a:spcBef>
                  <a:defRPr/>
                </a:pPr>
                <a14:m>
                  <m:oMath xmlns:m="http://schemas.openxmlformats.org/officeDocument/2006/math">
                    <m:r>
                      <a:rPr lang="en-US" altLang="ja-JP" sz="280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𝐺</m:t>
                    </m:r>
                  </m:oMath>
                </a14:m>
                <a:r>
                  <a:rPr lang="en-US" altLang="ja-JP" sz="28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ja-JP" sz="2800" dirty="0"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ja-JP" altLang="en-US" sz="2800" dirty="0">
                    <a:latin typeface="Times New Roman" pitchFamily="18" charset="0"/>
                    <a:cs typeface="Times New Roman" pitchFamily="18" charset="0"/>
                  </a:rPr>
                  <a:t>連結グラフ</a:t>
                </a:r>
                <a:r>
                  <a:rPr lang="en-US" altLang="ja-JP" sz="2800" dirty="0">
                    <a:latin typeface="Times New Roman" pitchFamily="18" charset="0"/>
                    <a:cs typeface="Times New Roman" pitchFamily="18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altLang="ja-JP" sz="280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𝑆</m:t>
                    </m:r>
                  </m:oMath>
                </a14:m>
                <a:r>
                  <a:rPr lang="en-US" altLang="ja-JP" sz="28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ja-JP" sz="2800" dirty="0"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altLang="ja-JP" sz="280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𝐺</m:t>
                    </m:r>
                  </m:oMath>
                </a14:m>
                <a:r>
                  <a:rPr lang="ja-JP" altLang="en-US" sz="2800" dirty="0">
                    <a:latin typeface="Times New Roman" pitchFamily="18" charset="0"/>
                    <a:cs typeface="Times New Roman" pitchFamily="18" charset="0"/>
                  </a:rPr>
                  <a:t>の切断点の集合</a:t>
                </a:r>
                <a:endParaRPr lang="en-US" altLang="ja-JP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en-US" altLang="ja-JP" sz="2800" dirty="0">
                    <a:latin typeface="Times New Roman" pitchFamily="18" charset="0"/>
                    <a:cs typeface="Times New Roman" pitchFamily="18" charset="0"/>
                  </a:rPr>
                  <a:t>Alice</a:t>
                </a:r>
                <a:r>
                  <a:rPr lang="ja-JP" altLang="en-US" sz="2800" dirty="0">
                    <a:latin typeface="Times New Roman" pitchFamily="18" charset="0"/>
                    <a:cs typeface="Times New Roman" pitchFamily="18" charset="0"/>
                  </a:rPr>
                  <a:t>が</a:t>
                </a:r>
                <a14:m>
                  <m:oMath xmlns:m="http://schemas.openxmlformats.org/officeDocument/2006/math">
                    <m:r>
                      <a:rPr lang="en-US" altLang="ja-JP" sz="280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𝐺</m:t>
                    </m:r>
                  </m:oMath>
                </a14:m>
                <a:r>
                  <a:rPr lang="ja-JP" altLang="en-US" sz="2800" dirty="0">
                    <a:latin typeface="Times New Roman" pitchFamily="18" charset="0"/>
                    <a:cs typeface="Times New Roman" pitchFamily="18" charset="0"/>
                  </a:rPr>
                  <a:t>上のゲームで勝てるならば</a:t>
                </a:r>
                <a:r>
                  <a:rPr lang="en-US" altLang="ja-JP" sz="28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ja-JP" altLang="en-US" sz="2800" dirty="0">
                    <a:latin typeface="Times New Roman" pitchFamily="18" charset="0"/>
                    <a:cs typeface="Times New Roman" pitchFamily="18" charset="0"/>
                  </a:rPr>
                  <a:t>以下が成り立つ．</a:t>
                </a:r>
                <a:r>
                  <a:rPr lang="en-US" altLang="ja-JP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en-US" altLang="ja-JP" sz="2800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altLang="ja-JP" sz="2800" dirty="0" err="1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altLang="ja-JP" sz="2800" dirty="0">
                    <a:latin typeface="Times New Roman" pitchFamily="18" charset="0"/>
                    <a:cs typeface="Times New Roman" pitchFamily="18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altLang="ja-JP" sz="280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𝐺</m:t>
                    </m:r>
                  </m:oMath>
                </a14:m>
                <a:r>
                  <a:rPr lang="en-US" altLang="ja-JP" sz="28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ja-JP" sz="2800" dirty="0"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ja-JP" altLang="en-US" sz="2800" dirty="0">
                    <a:latin typeface="Times New Roman" pitchFamily="18" charset="0"/>
                    <a:cs typeface="Times New Roman" pitchFamily="18" charset="0"/>
                  </a:rPr>
                  <a:t>奇数頂点 ⇒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𝑆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=∅</m:t>
                    </m:r>
                  </m:oMath>
                </a14:m>
                <a:r>
                  <a:rPr lang="en-US" altLang="ja-JP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en-US" altLang="ja-JP" sz="2800" dirty="0">
                    <a:latin typeface="Times New Roman" pitchFamily="18" charset="0"/>
                    <a:cs typeface="Times New Roman" pitchFamily="18" charset="0"/>
                  </a:rPr>
                  <a:t>(ii) </a:t>
                </a:r>
                <a14:m>
                  <m:oMath xmlns:m="http://schemas.openxmlformats.org/officeDocument/2006/math">
                    <m:r>
                      <a:rPr lang="en-US" altLang="ja-JP" sz="280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𝐺</m:t>
                    </m:r>
                  </m:oMath>
                </a14:m>
                <a:r>
                  <a:rPr lang="en-US" altLang="ja-JP" sz="28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ja-JP" sz="2800" dirty="0"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ja-JP" altLang="en-US" sz="2800" dirty="0">
                    <a:latin typeface="Times New Roman" pitchFamily="18" charset="0"/>
                    <a:cs typeface="Times New Roman" pitchFamily="18" charset="0"/>
                  </a:rPr>
                  <a:t>偶数頂点 ⇒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𝐺</m:t>
                    </m:r>
                    <m:d>
                      <m:dPr>
                        <m:begChr m:val="["/>
                        <m:endChr m:val="]"/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𝑆</m:t>
                        </m:r>
                      </m:e>
                    </m:d>
                  </m:oMath>
                </a14:m>
                <a:r>
                  <a:rPr lang="en-US" altLang="ja-JP" sz="2800" dirty="0">
                    <a:latin typeface="Times New Roman" pitchFamily="18" charset="0"/>
                    <a:cs typeface="Times New Roman" pitchFamily="18" charset="0"/>
                  </a:rPr>
                  <a:t> : </a:t>
                </a:r>
                <a:r>
                  <a:rPr lang="ja-JP" altLang="en-US" sz="2800" dirty="0">
                    <a:latin typeface="Times New Roman" pitchFamily="18" charset="0"/>
                    <a:cs typeface="Times New Roman" pitchFamily="18" charset="0"/>
                  </a:rPr>
                  <a:t>二部グラフ</a:t>
                </a:r>
                <a:endParaRPr lang="en-US" altLang="ja-JP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0" name="コンテンツ プレースホルダ 2">
                <a:extLst>
                  <a:ext uri="{FF2B5EF4-FFF2-40B4-BE49-F238E27FC236}">
                    <a16:creationId xmlns:a16="http://schemas.microsoft.com/office/drawing/2014/main" id="{D6704A70-9A43-4A03-920A-07BEDC20EA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947" y="610750"/>
                <a:ext cx="8758105" cy="26907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E5D5A5DA-11BF-4BA0-9BF8-2EA5F6D63E7A}"/>
                  </a:ext>
                </a:extLst>
              </p:cNvPr>
              <p:cNvSpPr txBox="1"/>
              <p:nvPr/>
            </p:nvSpPr>
            <p:spPr>
              <a:xfrm>
                <a:off x="251520" y="3429000"/>
                <a:ext cx="789285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cs typeface="Times New Roman" pitchFamily="18" charset="0"/>
                      </a:rPr>
                      <m:t>𝐺</m:t>
                    </m:r>
                    <m:d>
                      <m:dPr>
                        <m:begChr m:val="["/>
                        <m:endChr m:val="]"/>
                        <m:ctrlPr>
                          <a:rPr lang="en-US" altLang="ja-JP" sz="28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𝑆</m:t>
                        </m:r>
                      </m:e>
                    </m:d>
                  </m:oMath>
                </a14:m>
                <a:r>
                  <a:rPr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：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cs typeface="Times New Roman" pitchFamily="18" charset="0"/>
                      </a:rPr>
                      <m:t>𝑆</m:t>
                    </m:r>
                  </m:oMath>
                </a14:m>
                <a:r>
                  <a:rPr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で誘導される</a:t>
                </a:r>
                <a14:m>
                  <m:oMath xmlns:m="http://schemas.openxmlformats.org/officeDocument/2006/math">
                    <m:r>
                      <a:rPr lang="en-US" altLang="ja-JP" sz="28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𝐺</m:t>
                    </m:r>
                  </m:oMath>
                </a14:m>
                <a:r>
                  <a:rPr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の誘導部分グラフ</a:t>
                </a:r>
                <a:endParaRPr lang="en-US" altLang="ja-JP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E5D5A5DA-11BF-4BA0-9BF8-2EA5F6D63E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429000"/>
                <a:ext cx="7892851" cy="523220"/>
              </a:xfrm>
              <a:prstGeom prst="rect">
                <a:avLst/>
              </a:prstGeom>
              <a:blipFill>
                <a:blip r:embed="rId5"/>
                <a:stretch>
                  <a:fillRect t="-16471" b="-282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E31105E4-8D9B-44E2-B9C2-6F93115DAA6F}"/>
              </a:ext>
            </a:extLst>
          </p:cNvPr>
          <p:cNvGrpSpPr/>
          <p:nvPr/>
        </p:nvGrpSpPr>
        <p:grpSpPr>
          <a:xfrm>
            <a:off x="1455711" y="4255454"/>
            <a:ext cx="2986077" cy="963807"/>
            <a:chOff x="1292767" y="4862514"/>
            <a:chExt cx="2986077" cy="963807"/>
          </a:xfrm>
        </p:grpSpPr>
        <p:sp>
          <p:nvSpPr>
            <p:cNvPr id="33" name="円/楕円 58">
              <a:extLst>
                <a:ext uri="{FF2B5EF4-FFF2-40B4-BE49-F238E27FC236}">
                  <a16:creationId xmlns:a16="http://schemas.microsoft.com/office/drawing/2014/main" id="{1A0248A8-8223-48F2-9525-F1146A565A53}"/>
                </a:ext>
              </a:extLst>
            </p:cNvPr>
            <p:cNvSpPr/>
            <p:nvPr/>
          </p:nvSpPr>
          <p:spPr>
            <a:xfrm>
              <a:off x="1907704" y="5589240"/>
              <a:ext cx="238469" cy="231941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B9D03AEE-690E-4455-9132-E20E92E777D6}"/>
                </a:ext>
              </a:extLst>
            </p:cNvPr>
            <p:cNvCxnSpPr>
              <a:cxnSpLocks/>
              <a:stCxn id="33" idx="7"/>
              <a:endCxn id="35" idx="3"/>
            </p:cNvCxnSpPr>
            <p:nvPr/>
          </p:nvCxnSpPr>
          <p:spPr>
            <a:xfrm flipV="1">
              <a:off x="2111250" y="5060488"/>
              <a:ext cx="565550" cy="56271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円/楕円 58">
              <a:extLst>
                <a:ext uri="{FF2B5EF4-FFF2-40B4-BE49-F238E27FC236}">
                  <a16:creationId xmlns:a16="http://schemas.microsoft.com/office/drawing/2014/main" id="{956A358D-1CD4-4944-A192-6B33897A1CC9}"/>
                </a:ext>
              </a:extLst>
            </p:cNvPr>
            <p:cNvSpPr/>
            <p:nvPr/>
          </p:nvSpPr>
          <p:spPr>
            <a:xfrm>
              <a:off x="2641877" y="4862514"/>
              <a:ext cx="238469" cy="231941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sp>
          <p:nvSpPr>
            <p:cNvPr id="38" name="円/楕円 58">
              <a:extLst>
                <a:ext uri="{FF2B5EF4-FFF2-40B4-BE49-F238E27FC236}">
                  <a16:creationId xmlns:a16="http://schemas.microsoft.com/office/drawing/2014/main" id="{A026AB79-CBE5-4AAE-9946-2E13D2785E13}"/>
                </a:ext>
              </a:extLst>
            </p:cNvPr>
            <p:cNvSpPr/>
            <p:nvPr/>
          </p:nvSpPr>
          <p:spPr>
            <a:xfrm>
              <a:off x="3341126" y="4862514"/>
              <a:ext cx="238469" cy="231941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sp>
          <p:nvSpPr>
            <p:cNvPr id="39" name="円/楕円 58">
              <a:extLst>
                <a:ext uri="{FF2B5EF4-FFF2-40B4-BE49-F238E27FC236}">
                  <a16:creationId xmlns:a16="http://schemas.microsoft.com/office/drawing/2014/main" id="{656453A3-01CA-4994-B031-49B2C14E63B6}"/>
                </a:ext>
              </a:extLst>
            </p:cNvPr>
            <p:cNvSpPr/>
            <p:nvPr/>
          </p:nvSpPr>
          <p:spPr>
            <a:xfrm>
              <a:off x="3341126" y="5589240"/>
              <a:ext cx="238469" cy="231941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A8FE8FD-B21D-45EE-9EC4-A6F85CBB600B}"/>
                </a:ext>
              </a:extLst>
            </p:cNvPr>
            <p:cNvCxnSpPr>
              <a:cxnSpLocks/>
              <a:stCxn id="38" idx="2"/>
              <a:endCxn id="35" idx="6"/>
            </p:cNvCxnSpPr>
            <p:nvPr/>
          </p:nvCxnSpPr>
          <p:spPr>
            <a:xfrm flipH="1">
              <a:off x="2880346" y="4978485"/>
              <a:ext cx="46078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54186ED4-B957-4756-AF8D-57F77A5A70D1}"/>
                </a:ext>
              </a:extLst>
            </p:cNvPr>
            <p:cNvCxnSpPr>
              <a:cxnSpLocks/>
              <a:stCxn id="38" idx="4"/>
              <a:endCxn id="39" idx="0"/>
            </p:cNvCxnSpPr>
            <p:nvPr/>
          </p:nvCxnSpPr>
          <p:spPr>
            <a:xfrm>
              <a:off x="3460361" y="5094455"/>
              <a:ext cx="0" cy="49478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円/楕円 58">
              <a:extLst>
                <a:ext uri="{FF2B5EF4-FFF2-40B4-BE49-F238E27FC236}">
                  <a16:creationId xmlns:a16="http://schemas.microsoft.com/office/drawing/2014/main" id="{A1F646DB-315A-4CBD-819C-A9FC3143DA04}"/>
                </a:ext>
              </a:extLst>
            </p:cNvPr>
            <p:cNvSpPr/>
            <p:nvPr/>
          </p:nvSpPr>
          <p:spPr>
            <a:xfrm>
              <a:off x="4040375" y="4862514"/>
              <a:ext cx="238469" cy="231941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B279DEC7-13F8-49A0-B8EF-9ADA8FA6E526}"/>
                </a:ext>
              </a:extLst>
            </p:cNvPr>
            <p:cNvCxnSpPr>
              <a:cxnSpLocks/>
              <a:stCxn id="47" idx="3"/>
              <a:endCxn id="39" idx="7"/>
            </p:cNvCxnSpPr>
            <p:nvPr/>
          </p:nvCxnSpPr>
          <p:spPr>
            <a:xfrm flipH="1">
              <a:off x="3544672" y="5060488"/>
              <a:ext cx="530626" cy="56271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AD58EF1-65BE-4395-8521-499C72CA7DB9}"/>
                </a:ext>
              </a:extLst>
            </p:cNvPr>
            <p:cNvCxnSpPr>
              <a:cxnSpLocks/>
              <a:stCxn id="35" idx="5"/>
              <a:endCxn id="39" idx="1"/>
            </p:cNvCxnSpPr>
            <p:nvPr/>
          </p:nvCxnSpPr>
          <p:spPr>
            <a:xfrm>
              <a:off x="2845423" y="5060488"/>
              <a:ext cx="530626" cy="56271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F3AAEBAF-4B3D-4077-8DA6-B9F518D057DD}"/>
                </a:ext>
              </a:extLst>
            </p:cNvPr>
            <p:cNvCxnSpPr>
              <a:cxnSpLocks/>
              <a:stCxn id="35" idx="2"/>
              <a:endCxn id="57" idx="6"/>
            </p:cNvCxnSpPr>
            <p:nvPr/>
          </p:nvCxnSpPr>
          <p:spPr>
            <a:xfrm flipH="1">
              <a:off x="2148987" y="4978485"/>
              <a:ext cx="49289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円/楕円 58">
              <a:extLst>
                <a:ext uri="{FF2B5EF4-FFF2-40B4-BE49-F238E27FC236}">
                  <a16:creationId xmlns:a16="http://schemas.microsoft.com/office/drawing/2014/main" id="{EA4E7497-8172-41AE-8612-860E179AA7DF}"/>
                </a:ext>
              </a:extLst>
            </p:cNvPr>
            <p:cNvSpPr/>
            <p:nvPr/>
          </p:nvSpPr>
          <p:spPr>
            <a:xfrm>
              <a:off x="1910518" y="4862514"/>
              <a:ext cx="238469" cy="231941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1F79E82A-95AA-4B86-AB2A-0C11DC317186}"/>
                </a:ext>
              </a:extLst>
            </p:cNvPr>
            <p:cNvCxnSpPr>
              <a:cxnSpLocks/>
              <a:stCxn id="33" idx="0"/>
              <a:endCxn id="57" idx="4"/>
            </p:cNvCxnSpPr>
            <p:nvPr/>
          </p:nvCxnSpPr>
          <p:spPr>
            <a:xfrm flipV="1">
              <a:off x="2026939" y="5094455"/>
              <a:ext cx="2814" cy="49478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A6D78D5F-D1C1-45E7-8677-4E6D3BADAC8C}"/>
                </a:ext>
              </a:extLst>
            </p:cNvPr>
            <p:cNvCxnSpPr>
              <a:cxnSpLocks/>
              <a:stCxn id="66" idx="6"/>
              <a:endCxn id="57" idx="2"/>
            </p:cNvCxnSpPr>
            <p:nvPr/>
          </p:nvCxnSpPr>
          <p:spPr>
            <a:xfrm>
              <a:off x="1535362" y="4978485"/>
              <a:ext cx="37515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円/楕円 58">
              <a:extLst>
                <a:ext uri="{FF2B5EF4-FFF2-40B4-BE49-F238E27FC236}">
                  <a16:creationId xmlns:a16="http://schemas.microsoft.com/office/drawing/2014/main" id="{62FD2469-FB3C-44ED-A2CD-C9CCBB835045}"/>
                </a:ext>
              </a:extLst>
            </p:cNvPr>
            <p:cNvSpPr/>
            <p:nvPr/>
          </p:nvSpPr>
          <p:spPr>
            <a:xfrm>
              <a:off x="1296893" y="4862514"/>
              <a:ext cx="238469" cy="231941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388AA83E-4709-4AFA-8944-0E836E603DE0}"/>
                </a:ext>
              </a:extLst>
            </p:cNvPr>
            <p:cNvCxnSpPr>
              <a:cxnSpLocks/>
              <a:stCxn id="72" idx="6"/>
              <a:endCxn id="33" idx="2"/>
            </p:cNvCxnSpPr>
            <p:nvPr/>
          </p:nvCxnSpPr>
          <p:spPr>
            <a:xfrm flipV="1">
              <a:off x="1531236" y="5705211"/>
              <a:ext cx="376468" cy="51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円/楕円 58">
              <a:extLst>
                <a:ext uri="{FF2B5EF4-FFF2-40B4-BE49-F238E27FC236}">
                  <a16:creationId xmlns:a16="http://schemas.microsoft.com/office/drawing/2014/main" id="{12B759F4-015D-4CC7-927C-7F3C4586ECE8}"/>
                </a:ext>
              </a:extLst>
            </p:cNvPr>
            <p:cNvSpPr/>
            <p:nvPr/>
          </p:nvSpPr>
          <p:spPr>
            <a:xfrm>
              <a:off x="1292767" y="5594380"/>
              <a:ext cx="238469" cy="231941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正方形/長方形 74">
                <a:extLst>
                  <a:ext uri="{FF2B5EF4-FFF2-40B4-BE49-F238E27FC236}">
                    <a16:creationId xmlns:a16="http://schemas.microsoft.com/office/drawing/2014/main" id="{E80F7A8C-ECC3-4006-A961-E6E09C86A5AE}"/>
                  </a:ext>
                </a:extLst>
              </p:cNvPr>
              <p:cNvSpPr/>
              <p:nvPr/>
            </p:nvSpPr>
            <p:spPr>
              <a:xfrm>
                <a:off x="725640" y="4427173"/>
                <a:ext cx="60600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cs typeface="Times New Roman" pitchFamily="18" charset="0"/>
                      </a:rPr>
                      <m:t>𝐺</m:t>
                    </m:r>
                  </m:oMath>
                </a14:m>
                <a:r>
                  <a:rPr lang="ja-JP" altLang="en-US" sz="2800" dirty="0"/>
                  <a:t>：</a:t>
                </a:r>
              </a:p>
            </p:txBody>
          </p:sp>
        </mc:Choice>
        <mc:Fallback xmlns="">
          <p:sp>
            <p:nvSpPr>
              <p:cNvPr id="75" name="正方形/長方形 74">
                <a:extLst>
                  <a:ext uri="{FF2B5EF4-FFF2-40B4-BE49-F238E27FC236}">
                    <a16:creationId xmlns:a16="http://schemas.microsoft.com/office/drawing/2014/main" id="{E80F7A8C-ECC3-4006-A961-E6E09C86A5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640" y="4427173"/>
                <a:ext cx="606000" cy="523220"/>
              </a:xfrm>
              <a:prstGeom prst="rect">
                <a:avLst/>
              </a:prstGeom>
              <a:blipFill>
                <a:blip r:embed="rId6"/>
                <a:stretch>
                  <a:fillRect t="-16279" r="-20202" b="-2674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794832EF-F9AC-4FC5-9A2D-80E47D996DBD}"/>
              </a:ext>
            </a:extLst>
          </p:cNvPr>
          <p:cNvGrpSpPr/>
          <p:nvPr/>
        </p:nvGrpSpPr>
        <p:grpSpPr>
          <a:xfrm>
            <a:off x="6212477" y="4258025"/>
            <a:ext cx="1671891" cy="958667"/>
            <a:chOff x="1907704" y="4862514"/>
            <a:chExt cx="1671891" cy="958667"/>
          </a:xfrm>
        </p:grpSpPr>
        <p:sp>
          <p:nvSpPr>
            <p:cNvPr id="78" name="円/楕円 58">
              <a:extLst>
                <a:ext uri="{FF2B5EF4-FFF2-40B4-BE49-F238E27FC236}">
                  <a16:creationId xmlns:a16="http://schemas.microsoft.com/office/drawing/2014/main" id="{424ABC09-D84F-4B91-95B2-2524853C2B74}"/>
                </a:ext>
              </a:extLst>
            </p:cNvPr>
            <p:cNvSpPr/>
            <p:nvPr/>
          </p:nvSpPr>
          <p:spPr>
            <a:xfrm>
              <a:off x="1907704" y="5589240"/>
              <a:ext cx="238469" cy="231941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A9984D1E-395C-468B-A6DC-BF626E746876}"/>
                </a:ext>
              </a:extLst>
            </p:cNvPr>
            <p:cNvCxnSpPr>
              <a:cxnSpLocks/>
              <a:stCxn id="78" idx="7"/>
              <a:endCxn id="80" idx="3"/>
            </p:cNvCxnSpPr>
            <p:nvPr/>
          </p:nvCxnSpPr>
          <p:spPr>
            <a:xfrm flipV="1">
              <a:off x="2111250" y="5060488"/>
              <a:ext cx="565550" cy="56271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円/楕円 58">
              <a:extLst>
                <a:ext uri="{FF2B5EF4-FFF2-40B4-BE49-F238E27FC236}">
                  <a16:creationId xmlns:a16="http://schemas.microsoft.com/office/drawing/2014/main" id="{F482D769-C59B-4685-8B7C-E1E57D14CE16}"/>
                </a:ext>
              </a:extLst>
            </p:cNvPr>
            <p:cNvSpPr/>
            <p:nvPr/>
          </p:nvSpPr>
          <p:spPr>
            <a:xfrm>
              <a:off x="2641877" y="4862514"/>
              <a:ext cx="238469" cy="231941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sp>
          <p:nvSpPr>
            <p:cNvPr id="82" name="円/楕円 58">
              <a:extLst>
                <a:ext uri="{FF2B5EF4-FFF2-40B4-BE49-F238E27FC236}">
                  <a16:creationId xmlns:a16="http://schemas.microsoft.com/office/drawing/2014/main" id="{6E96B143-432A-4042-8388-EE9EAF5DC69E}"/>
                </a:ext>
              </a:extLst>
            </p:cNvPr>
            <p:cNvSpPr/>
            <p:nvPr/>
          </p:nvSpPr>
          <p:spPr>
            <a:xfrm>
              <a:off x="3341126" y="5589240"/>
              <a:ext cx="238469" cy="231941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F34F8EA7-E64B-472C-84DE-BCE0FA57712B}"/>
                </a:ext>
              </a:extLst>
            </p:cNvPr>
            <p:cNvCxnSpPr>
              <a:cxnSpLocks/>
              <a:stCxn id="80" idx="5"/>
              <a:endCxn id="82" idx="1"/>
            </p:cNvCxnSpPr>
            <p:nvPr/>
          </p:nvCxnSpPr>
          <p:spPr>
            <a:xfrm>
              <a:off x="2845423" y="5060488"/>
              <a:ext cx="530626" cy="56271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コネクタ 87">
              <a:extLst>
                <a:ext uri="{FF2B5EF4-FFF2-40B4-BE49-F238E27FC236}">
                  <a16:creationId xmlns:a16="http://schemas.microsoft.com/office/drawing/2014/main" id="{0ABC5D9B-8E10-4547-BFBE-DD7262966283}"/>
                </a:ext>
              </a:extLst>
            </p:cNvPr>
            <p:cNvCxnSpPr>
              <a:cxnSpLocks/>
              <a:stCxn id="80" idx="2"/>
              <a:endCxn id="89" idx="6"/>
            </p:cNvCxnSpPr>
            <p:nvPr/>
          </p:nvCxnSpPr>
          <p:spPr>
            <a:xfrm flipH="1">
              <a:off x="2148987" y="4978485"/>
              <a:ext cx="49289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円/楕円 58">
              <a:extLst>
                <a:ext uri="{FF2B5EF4-FFF2-40B4-BE49-F238E27FC236}">
                  <a16:creationId xmlns:a16="http://schemas.microsoft.com/office/drawing/2014/main" id="{4BCD3401-2A40-4B09-BCB7-5047BA3388FE}"/>
                </a:ext>
              </a:extLst>
            </p:cNvPr>
            <p:cNvSpPr/>
            <p:nvPr/>
          </p:nvSpPr>
          <p:spPr>
            <a:xfrm>
              <a:off x="1910518" y="4862514"/>
              <a:ext cx="238469" cy="231941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90" name="直線コネクタ 89">
              <a:extLst>
                <a:ext uri="{FF2B5EF4-FFF2-40B4-BE49-F238E27FC236}">
                  <a16:creationId xmlns:a16="http://schemas.microsoft.com/office/drawing/2014/main" id="{2ED1B012-A5E5-4590-A4E5-3D5D3BB672B5}"/>
                </a:ext>
              </a:extLst>
            </p:cNvPr>
            <p:cNvCxnSpPr>
              <a:cxnSpLocks/>
              <a:stCxn id="78" idx="0"/>
              <a:endCxn id="89" idx="4"/>
            </p:cNvCxnSpPr>
            <p:nvPr/>
          </p:nvCxnSpPr>
          <p:spPr>
            <a:xfrm flipV="1">
              <a:off x="2026939" y="5094455"/>
              <a:ext cx="2814" cy="49478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正方形/長方形 94">
                <a:extLst>
                  <a:ext uri="{FF2B5EF4-FFF2-40B4-BE49-F238E27FC236}">
                    <a16:creationId xmlns:a16="http://schemas.microsoft.com/office/drawing/2014/main" id="{47788AF6-26C0-48FD-8526-CC328D1D5C0B}"/>
                  </a:ext>
                </a:extLst>
              </p:cNvPr>
              <p:cNvSpPr/>
              <p:nvPr/>
            </p:nvSpPr>
            <p:spPr>
              <a:xfrm>
                <a:off x="5089860" y="4427174"/>
                <a:ext cx="105522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80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𝐺</m:t>
                    </m:r>
                    <m:d>
                      <m:dPr>
                        <m:begChr m:val="["/>
                        <m:endChr m:val="]"/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𝑆</m:t>
                        </m:r>
                      </m:e>
                    </m:d>
                  </m:oMath>
                </a14:m>
                <a:r>
                  <a:rPr lang="ja-JP" altLang="en-US" sz="2800" dirty="0"/>
                  <a:t>：</a:t>
                </a:r>
              </a:p>
            </p:txBody>
          </p:sp>
        </mc:Choice>
        <mc:Fallback xmlns="">
          <p:sp>
            <p:nvSpPr>
              <p:cNvPr id="95" name="正方形/長方形 94">
                <a:extLst>
                  <a:ext uri="{FF2B5EF4-FFF2-40B4-BE49-F238E27FC236}">
                    <a16:creationId xmlns:a16="http://schemas.microsoft.com/office/drawing/2014/main" id="{47788AF6-26C0-48FD-8526-CC328D1D5C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9860" y="4427174"/>
                <a:ext cx="1055225" cy="523220"/>
              </a:xfrm>
              <a:prstGeom prst="rect">
                <a:avLst/>
              </a:prstGeom>
              <a:blipFill>
                <a:blip r:embed="rId7"/>
                <a:stretch>
                  <a:fillRect t="-16279" r="-10405" b="-2674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39EFDE4-9FAC-44F4-A775-E3B2ACD3BDA2}"/>
              </a:ext>
            </a:extLst>
          </p:cNvPr>
          <p:cNvSpPr txBox="1"/>
          <p:nvPr/>
        </p:nvSpPr>
        <p:spPr>
          <a:xfrm>
            <a:off x="192947" y="5517232"/>
            <a:ext cx="875810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逆は成り立たない．</a:t>
            </a:r>
            <a:endParaRPr lang="en-US" altLang="ja-JP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∵連結度の高いグラフで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Alice</a:t>
            </a:r>
            <a:r>
              <a:rPr lang="ja-JP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が勝てないグラフが存在する．</a:t>
            </a:r>
            <a:endParaRPr lang="en-US" altLang="ja-JP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ja-JP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2600" dirty="0" err="1">
                <a:latin typeface="Times New Roman" pitchFamily="18" charset="0"/>
                <a:cs typeface="Times New Roman" pitchFamily="18" charset="0"/>
              </a:rPr>
              <a:t>Cibulka</a:t>
            </a:r>
            <a:r>
              <a:rPr lang="en-US" altLang="ja-JP" sz="2600" dirty="0">
                <a:latin typeface="Times New Roman" pitchFamily="18" charset="0"/>
                <a:cs typeface="Times New Roman" pitchFamily="18" charset="0"/>
              </a:rPr>
              <a:t> et al. 2013</a:t>
            </a:r>
            <a:r>
              <a:rPr lang="ja-JP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859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6"/>
    </mc:Choice>
    <mc:Fallback xmlns="">
      <p:transition spd="slow" advTm="2026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楕円 42">
            <a:extLst>
              <a:ext uri="{FF2B5EF4-FFF2-40B4-BE49-F238E27FC236}">
                <a16:creationId xmlns:a16="http://schemas.microsoft.com/office/drawing/2014/main" id="{701D79C3-D4DB-42D5-ABB1-7106A1E62D39}"/>
              </a:ext>
            </a:extLst>
          </p:cNvPr>
          <p:cNvSpPr/>
          <p:nvPr/>
        </p:nvSpPr>
        <p:spPr>
          <a:xfrm rot="411247">
            <a:off x="2944525" y="2498581"/>
            <a:ext cx="1408134" cy="1772192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57199" y="13738"/>
            <a:ext cx="8229600" cy="567194"/>
          </a:xfrm>
        </p:spPr>
        <p:txBody>
          <a:bodyPr>
            <a:normAutofit/>
          </a:bodyPr>
          <a:lstStyle/>
          <a:p>
            <a:r>
              <a:rPr lang="ja-JP" alt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先手にとって悪い部分構造</a:t>
            </a:r>
            <a:endParaRPr kumimoji="1" lang="ja-JP" alt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2776F503-B4AE-4437-8201-6954D74E2354}"/>
                  </a:ext>
                </a:extLst>
              </p:cNvPr>
              <p:cNvSpPr txBox="1"/>
              <p:nvPr/>
            </p:nvSpPr>
            <p:spPr>
              <a:xfrm>
                <a:off x="629816" y="603061"/>
                <a:ext cx="7884368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命題（偶数頂点の場合）において</a:t>
                </a:r>
                <a:r>
                  <a:rPr lang="en-US" altLang="ja-JP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sz="28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𝐺</m:t>
                    </m:r>
                    <m:d>
                      <m:dPr>
                        <m:begChr m:val="["/>
                        <m:endChr m:val="]"/>
                        <m:ctrlPr>
                          <a:rPr lang="en-US" altLang="ja-JP" sz="2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2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</m:d>
                  </m:oMath>
                </a14:m>
                <a:r>
                  <a:rPr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が二部グラフでなければ</a:t>
                </a:r>
                <a:r>
                  <a:rPr lang="en-US" altLang="ja-JP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偶数頂点の連結グラフ</a:t>
                </a:r>
                <a14:m>
                  <m:oMath xmlns:m="http://schemas.openxmlformats.org/officeDocument/2006/math">
                    <m:r>
                      <a:rPr lang="en-US" altLang="ja-JP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𝐺</m:t>
                    </m:r>
                  </m:oMath>
                </a14:m>
                <a:r>
                  <a:rPr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は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80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ja-JP" sz="28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ja-JP" sz="28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altLang="ja-JP" sz="28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altLang="ja-JP" sz="28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altLang="ja-JP" sz="2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-corona</a:t>
                </a:r>
                <a:r>
                  <a:rPr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を</a:t>
                </a:r>
                <a:r>
                  <a:rPr lang="ja-JP" altLang="en-US" sz="28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誘導部分グラフとして</a:t>
                </a:r>
                <a:r>
                  <a:rPr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含む．</a:t>
                </a:r>
                <a:endParaRPr lang="en-US" altLang="ja-JP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2776F503-B4AE-4437-8201-6954D74E23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816" y="603061"/>
                <a:ext cx="7884368" cy="1384995"/>
              </a:xfrm>
              <a:prstGeom prst="rect">
                <a:avLst/>
              </a:prstGeom>
              <a:blipFill>
                <a:blip r:embed="rId4"/>
                <a:stretch>
                  <a:fillRect l="-1546" t="-6167" b="-1189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7333D3CC-D63E-47F7-9DE5-9EC855150575}"/>
              </a:ext>
            </a:extLst>
          </p:cNvPr>
          <p:cNvGrpSpPr/>
          <p:nvPr/>
        </p:nvGrpSpPr>
        <p:grpSpPr>
          <a:xfrm>
            <a:off x="1054806" y="2464747"/>
            <a:ext cx="2919504" cy="3448507"/>
            <a:chOff x="1054806" y="2464747"/>
            <a:chExt cx="2919504" cy="3448507"/>
          </a:xfrm>
        </p:grpSpPr>
        <p:sp>
          <p:nvSpPr>
            <p:cNvPr id="6" name="円/楕円 58">
              <a:extLst>
                <a:ext uri="{FF2B5EF4-FFF2-40B4-BE49-F238E27FC236}">
                  <a16:creationId xmlns:a16="http://schemas.microsoft.com/office/drawing/2014/main" id="{BD6D8028-1E0F-49CE-8FFD-50511488BD14}"/>
                </a:ext>
              </a:extLst>
            </p:cNvPr>
            <p:cNvSpPr/>
            <p:nvPr/>
          </p:nvSpPr>
          <p:spPr>
            <a:xfrm>
              <a:off x="2288662" y="4132844"/>
              <a:ext cx="288548" cy="280649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9E0E6879-67CF-4DCF-826F-5CF9FE2940C1}"/>
                </a:ext>
              </a:extLst>
            </p:cNvPr>
            <p:cNvCxnSpPr>
              <a:cxnSpLocks/>
              <a:stCxn id="6" idx="7"/>
              <a:endCxn id="8" idx="3"/>
            </p:cNvCxnSpPr>
            <p:nvPr/>
          </p:nvCxnSpPr>
          <p:spPr>
            <a:xfrm flipV="1">
              <a:off x="2534953" y="3517434"/>
              <a:ext cx="562192" cy="65651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円/楕円 58">
              <a:extLst>
                <a:ext uri="{FF2B5EF4-FFF2-40B4-BE49-F238E27FC236}">
                  <a16:creationId xmlns:a16="http://schemas.microsoft.com/office/drawing/2014/main" id="{B9490E52-2FE3-4F52-A052-DE34D8A17A0F}"/>
                </a:ext>
              </a:extLst>
            </p:cNvPr>
            <p:cNvSpPr/>
            <p:nvPr/>
          </p:nvSpPr>
          <p:spPr>
            <a:xfrm>
              <a:off x="3054888" y="3277885"/>
              <a:ext cx="288548" cy="280649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A73FABA5-96E6-416E-B734-8C64B05A5921}"/>
                </a:ext>
              </a:extLst>
            </p:cNvPr>
            <p:cNvCxnSpPr>
              <a:cxnSpLocks/>
              <a:stCxn id="8" idx="2"/>
              <a:endCxn id="16" idx="6"/>
            </p:cNvCxnSpPr>
            <p:nvPr/>
          </p:nvCxnSpPr>
          <p:spPr>
            <a:xfrm flipH="1" flipV="1">
              <a:off x="2293368" y="3286281"/>
              <a:ext cx="761520" cy="13192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円/楕円 58">
              <a:extLst>
                <a:ext uri="{FF2B5EF4-FFF2-40B4-BE49-F238E27FC236}">
                  <a16:creationId xmlns:a16="http://schemas.microsoft.com/office/drawing/2014/main" id="{F3849802-A13D-4237-A9B6-B81E0398CCD7}"/>
                </a:ext>
              </a:extLst>
            </p:cNvPr>
            <p:cNvSpPr/>
            <p:nvPr/>
          </p:nvSpPr>
          <p:spPr>
            <a:xfrm>
              <a:off x="2004820" y="3145956"/>
              <a:ext cx="288548" cy="280649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77005708-74FA-4C15-B0CA-22B12C3DCEF5}"/>
                </a:ext>
              </a:extLst>
            </p:cNvPr>
            <p:cNvCxnSpPr>
              <a:cxnSpLocks/>
              <a:stCxn id="6" idx="1"/>
              <a:endCxn id="16" idx="4"/>
            </p:cNvCxnSpPr>
            <p:nvPr/>
          </p:nvCxnSpPr>
          <p:spPr>
            <a:xfrm flipH="1" flipV="1">
              <a:off x="2149094" y="3426605"/>
              <a:ext cx="181825" cy="74733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EA8565E6-18A0-4BEA-BFEB-04C8220D8C9B}"/>
                </a:ext>
              </a:extLst>
            </p:cNvPr>
            <p:cNvCxnSpPr>
              <a:cxnSpLocks/>
              <a:stCxn id="52" idx="6"/>
              <a:endCxn id="16" idx="2"/>
            </p:cNvCxnSpPr>
            <p:nvPr/>
          </p:nvCxnSpPr>
          <p:spPr>
            <a:xfrm>
              <a:off x="1317122" y="3210299"/>
              <a:ext cx="687698" cy="759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円/楕円 58">
              <a:extLst>
                <a:ext uri="{FF2B5EF4-FFF2-40B4-BE49-F238E27FC236}">
                  <a16:creationId xmlns:a16="http://schemas.microsoft.com/office/drawing/2014/main" id="{C360CC83-48B4-4C47-956D-10F131F1B01A}"/>
                </a:ext>
              </a:extLst>
            </p:cNvPr>
            <p:cNvSpPr/>
            <p:nvPr/>
          </p:nvSpPr>
          <p:spPr>
            <a:xfrm>
              <a:off x="1054806" y="3082731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sp>
          <p:nvSpPr>
            <p:cNvPr id="55" name="円/楕円 58">
              <a:extLst>
                <a:ext uri="{FF2B5EF4-FFF2-40B4-BE49-F238E27FC236}">
                  <a16:creationId xmlns:a16="http://schemas.microsoft.com/office/drawing/2014/main" id="{B788A76D-6320-4F7D-BB3D-BAE261027CE9}"/>
                </a:ext>
              </a:extLst>
            </p:cNvPr>
            <p:cNvSpPr/>
            <p:nvPr/>
          </p:nvSpPr>
          <p:spPr>
            <a:xfrm>
              <a:off x="1398655" y="2464747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DACD64EE-F40C-4B24-A471-8FD30547486E}"/>
                </a:ext>
              </a:extLst>
            </p:cNvPr>
            <p:cNvCxnSpPr>
              <a:cxnSpLocks/>
              <a:stCxn id="55" idx="5"/>
              <a:endCxn id="16" idx="1"/>
            </p:cNvCxnSpPr>
            <p:nvPr/>
          </p:nvCxnSpPr>
          <p:spPr>
            <a:xfrm>
              <a:off x="1622556" y="2682518"/>
              <a:ext cx="424521" cy="50453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42941B4F-65A9-41A7-BDDB-0C8FE9194CF2}"/>
                </a:ext>
              </a:extLst>
            </p:cNvPr>
            <p:cNvCxnSpPr>
              <a:cxnSpLocks/>
              <a:stCxn id="52" idx="0"/>
              <a:endCxn id="55" idx="3"/>
            </p:cNvCxnSpPr>
            <p:nvPr/>
          </p:nvCxnSpPr>
          <p:spPr>
            <a:xfrm flipV="1">
              <a:off x="1185964" y="2682518"/>
              <a:ext cx="251106" cy="4002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円/楕円 58">
              <a:extLst>
                <a:ext uri="{FF2B5EF4-FFF2-40B4-BE49-F238E27FC236}">
                  <a16:creationId xmlns:a16="http://schemas.microsoft.com/office/drawing/2014/main" id="{707B9FA3-5D14-4F9A-950A-437970B5E934}"/>
                </a:ext>
              </a:extLst>
            </p:cNvPr>
            <p:cNvSpPr/>
            <p:nvPr/>
          </p:nvSpPr>
          <p:spPr>
            <a:xfrm>
              <a:off x="1886778" y="4566951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sp>
          <p:nvSpPr>
            <p:cNvPr id="64" name="円/楕円 58">
              <a:extLst>
                <a:ext uri="{FF2B5EF4-FFF2-40B4-BE49-F238E27FC236}">
                  <a16:creationId xmlns:a16="http://schemas.microsoft.com/office/drawing/2014/main" id="{84FDC1C4-367C-4B8E-B95F-88313305A041}"/>
                </a:ext>
              </a:extLst>
            </p:cNvPr>
            <p:cNvSpPr/>
            <p:nvPr/>
          </p:nvSpPr>
          <p:spPr>
            <a:xfrm>
              <a:off x="1703658" y="5184991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sp>
          <p:nvSpPr>
            <p:cNvPr id="65" name="円/楕円 58">
              <a:extLst>
                <a:ext uri="{FF2B5EF4-FFF2-40B4-BE49-F238E27FC236}">
                  <a16:creationId xmlns:a16="http://schemas.microsoft.com/office/drawing/2014/main" id="{69CB5D51-9C4C-45C0-9601-7F528E5A61FA}"/>
                </a:ext>
              </a:extLst>
            </p:cNvPr>
            <p:cNvSpPr/>
            <p:nvPr/>
          </p:nvSpPr>
          <p:spPr>
            <a:xfrm>
              <a:off x="3665257" y="2679652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sp>
          <p:nvSpPr>
            <p:cNvPr id="66" name="円/楕円 58">
              <a:extLst>
                <a:ext uri="{FF2B5EF4-FFF2-40B4-BE49-F238E27FC236}">
                  <a16:creationId xmlns:a16="http://schemas.microsoft.com/office/drawing/2014/main" id="{D13B822C-D7BE-4564-AEB2-26F45AE3F09C}"/>
                </a:ext>
              </a:extLst>
            </p:cNvPr>
            <p:cNvSpPr/>
            <p:nvPr/>
          </p:nvSpPr>
          <p:spPr>
            <a:xfrm>
              <a:off x="2388430" y="5049561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sp>
          <p:nvSpPr>
            <p:cNvPr id="67" name="円/楕円 58">
              <a:extLst>
                <a:ext uri="{FF2B5EF4-FFF2-40B4-BE49-F238E27FC236}">
                  <a16:creationId xmlns:a16="http://schemas.microsoft.com/office/drawing/2014/main" id="{20D4A92E-539F-40DC-99E4-3A8808A0EF4F}"/>
                </a:ext>
              </a:extLst>
            </p:cNvPr>
            <p:cNvSpPr/>
            <p:nvPr/>
          </p:nvSpPr>
          <p:spPr>
            <a:xfrm>
              <a:off x="2339682" y="5658119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550E03EF-C7A2-4570-9455-F705B8736EFF}"/>
                </a:ext>
              </a:extLst>
            </p:cNvPr>
            <p:cNvCxnSpPr>
              <a:cxnSpLocks/>
              <a:stCxn id="64" idx="0"/>
              <a:endCxn id="63" idx="4"/>
            </p:cNvCxnSpPr>
            <p:nvPr/>
          </p:nvCxnSpPr>
          <p:spPr>
            <a:xfrm flipV="1">
              <a:off x="1834816" y="4822086"/>
              <a:ext cx="183120" cy="36290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6053B9DA-ABD0-479A-A8DB-942AA6C51F50}"/>
                </a:ext>
              </a:extLst>
            </p:cNvPr>
            <p:cNvCxnSpPr>
              <a:cxnSpLocks/>
              <a:stCxn id="6" idx="3"/>
              <a:endCxn id="63" idx="7"/>
            </p:cNvCxnSpPr>
            <p:nvPr/>
          </p:nvCxnSpPr>
          <p:spPr>
            <a:xfrm flipH="1">
              <a:off x="2110679" y="4372393"/>
              <a:ext cx="220240" cy="23192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46A7AD07-1150-4DBB-8604-36AC1E1EFCD4}"/>
                </a:ext>
              </a:extLst>
            </p:cNvPr>
            <p:cNvCxnSpPr>
              <a:cxnSpLocks/>
              <a:stCxn id="66" idx="1"/>
              <a:endCxn id="63" idx="5"/>
            </p:cNvCxnSpPr>
            <p:nvPr/>
          </p:nvCxnSpPr>
          <p:spPr>
            <a:xfrm flipH="1" flipV="1">
              <a:off x="2110679" y="4784722"/>
              <a:ext cx="316166" cy="30220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0E4B2B64-8B44-401D-BB31-537FD60228CD}"/>
                </a:ext>
              </a:extLst>
            </p:cNvPr>
            <p:cNvCxnSpPr>
              <a:cxnSpLocks/>
              <a:stCxn id="66" idx="4"/>
              <a:endCxn id="67" idx="0"/>
            </p:cNvCxnSpPr>
            <p:nvPr/>
          </p:nvCxnSpPr>
          <p:spPr>
            <a:xfrm flipH="1">
              <a:off x="2470840" y="5304696"/>
              <a:ext cx="48748" cy="35342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コネクタ 85">
              <a:extLst>
                <a:ext uri="{FF2B5EF4-FFF2-40B4-BE49-F238E27FC236}">
                  <a16:creationId xmlns:a16="http://schemas.microsoft.com/office/drawing/2014/main" id="{23E782FF-7B4C-4C5A-B274-EEF0BE721D72}"/>
                </a:ext>
              </a:extLst>
            </p:cNvPr>
            <p:cNvCxnSpPr>
              <a:cxnSpLocks/>
              <a:stCxn id="8" idx="7"/>
              <a:endCxn id="65" idx="3"/>
            </p:cNvCxnSpPr>
            <p:nvPr/>
          </p:nvCxnSpPr>
          <p:spPr>
            <a:xfrm flipV="1">
              <a:off x="3301179" y="2897423"/>
              <a:ext cx="402493" cy="42156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コネクタ 91">
              <a:extLst>
                <a:ext uri="{FF2B5EF4-FFF2-40B4-BE49-F238E27FC236}">
                  <a16:creationId xmlns:a16="http://schemas.microsoft.com/office/drawing/2014/main" id="{46F0D979-B8DF-4AD4-8D1B-66E7EA9F4C31}"/>
                </a:ext>
              </a:extLst>
            </p:cNvPr>
            <p:cNvCxnSpPr>
              <a:cxnSpLocks/>
              <a:stCxn id="8" idx="5"/>
              <a:endCxn id="93" idx="1"/>
            </p:cNvCxnSpPr>
            <p:nvPr/>
          </p:nvCxnSpPr>
          <p:spPr>
            <a:xfrm>
              <a:off x="3301179" y="3517434"/>
              <a:ext cx="449230" cy="30897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円/楕円 58">
              <a:extLst>
                <a:ext uri="{FF2B5EF4-FFF2-40B4-BE49-F238E27FC236}">
                  <a16:creationId xmlns:a16="http://schemas.microsoft.com/office/drawing/2014/main" id="{9E872D7F-BBC8-4AF0-8579-40B00444F0D8}"/>
                </a:ext>
              </a:extLst>
            </p:cNvPr>
            <p:cNvSpPr/>
            <p:nvPr/>
          </p:nvSpPr>
          <p:spPr>
            <a:xfrm>
              <a:off x="3711994" y="3789040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105" name="楕円 104">
            <a:extLst>
              <a:ext uri="{FF2B5EF4-FFF2-40B4-BE49-F238E27FC236}">
                <a16:creationId xmlns:a16="http://schemas.microsoft.com/office/drawing/2014/main" id="{2D169393-6A70-4E16-9B8D-199413D63876}"/>
              </a:ext>
            </a:extLst>
          </p:cNvPr>
          <p:cNvSpPr/>
          <p:nvPr/>
        </p:nvSpPr>
        <p:spPr>
          <a:xfrm rot="17605841">
            <a:off x="896928" y="2128782"/>
            <a:ext cx="1468468" cy="1772192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楕円 105">
            <a:extLst>
              <a:ext uri="{FF2B5EF4-FFF2-40B4-BE49-F238E27FC236}">
                <a16:creationId xmlns:a16="http://schemas.microsoft.com/office/drawing/2014/main" id="{8A32E323-F0B0-4930-862E-0F687FED7A1C}"/>
              </a:ext>
            </a:extLst>
          </p:cNvPr>
          <p:cNvSpPr/>
          <p:nvPr/>
        </p:nvSpPr>
        <p:spPr>
          <a:xfrm rot="11859478">
            <a:off x="1326543" y="4008561"/>
            <a:ext cx="1829883" cy="2396586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2F00B991-1459-471F-91F5-D0F89B04481F}"/>
              </a:ext>
            </a:extLst>
          </p:cNvPr>
          <p:cNvSpPr txBox="1"/>
          <p:nvPr/>
        </p:nvSpPr>
        <p:spPr>
          <a:xfrm>
            <a:off x="3213824" y="4713862"/>
            <a:ext cx="258460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各切断点を含む連結成分</a:t>
            </a:r>
            <a:endParaRPr lang="en-US" altLang="ja-JP" sz="2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F234D820-900F-48A5-97AF-68359C9B27DD}"/>
              </a:ext>
            </a:extLst>
          </p:cNvPr>
          <p:cNvGrpSpPr/>
          <p:nvPr/>
        </p:nvGrpSpPr>
        <p:grpSpPr>
          <a:xfrm>
            <a:off x="5274825" y="2464747"/>
            <a:ext cx="2919504" cy="3448507"/>
            <a:chOff x="1054806" y="2464747"/>
            <a:chExt cx="2919504" cy="3448507"/>
          </a:xfrm>
        </p:grpSpPr>
        <p:cxnSp>
          <p:nvCxnSpPr>
            <p:cNvPr id="118" name="直線コネクタ 117">
              <a:extLst>
                <a:ext uri="{FF2B5EF4-FFF2-40B4-BE49-F238E27FC236}">
                  <a16:creationId xmlns:a16="http://schemas.microsoft.com/office/drawing/2014/main" id="{D961E07E-2669-4334-A6EC-CD6045DD3F0A}"/>
                </a:ext>
              </a:extLst>
            </p:cNvPr>
            <p:cNvCxnSpPr>
              <a:cxnSpLocks/>
              <a:stCxn id="117" idx="7"/>
              <a:endCxn id="119" idx="3"/>
            </p:cNvCxnSpPr>
            <p:nvPr/>
          </p:nvCxnSpPr>
          <p:spPr>
            <a:xfrm flipV="1">
              <a:off x="2534953" y="3517434"/>
              <a:ext cx="562192" cy="65651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コネクタ 119">
              <a:extLst>
                <a:ext uri="{FF2B5EF4-FFF2-40B4-BE49-F238E27FC236}">
                  <a16:creationId xmlns:a16="http://schemas.microsoft.com/office/drawing/2014/main" id="{48FBDE14-F781-4AE5-A1B6-EECB82C5A9D1}"/>
                </a:ext>
              </a:extLst>
            </p:cNvPr>
            <p:cNvCxnSpPr>
              <a:cxnSpLocks/>
              <a:stCxn id="119" idx="2"/>
              <a:endCxn id="121" idx="6"/>
            </p:cNvCxnSpPr>
            <p:nvPr/>
          </p:nvCxnSpPr>
          <p:spPr>
            <a:xfrm flipH="1" flipV="1">
              <a:off x="2293368" y="3286281"/>
              <a:ext cx="761520" cy="13192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コネクタ 121">
              <a:extLst>
                <a:ext uri="{FF2B5EF4-FFF2-40B4-BE49-F238E27FC236}">
                  <a16:creationId xmlns:a16="http://schemas.microsoft.com/office/drawing/2014/main" id="{3AA7A197-4139-4F32-9FA7-62C6833DF054}"/>
                </a:ext>
              </a:extLst>
            </p:cNvPr>
            <p:cNvCxnSpPr>
              <a:cxnSpLocks/>
              <a:stCxn id="117" idx="1"/>
              <a:endCxn id="121" idx="4"/>
            </p:cNvCxnSpPr>
            <p:nvPr/>
          </p:nvCxnSpPr>
          <p:spPr>
            <a:xfrm flipH="1" flipV="1">
              <a:off x="2149094" y="3426605"/>
              <a:ext cx="181825" cy="74733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>
              <a:extLst>
                <a:ext uri="{FF2B5EF4-FFF2-40B4-BE49-F238E27FC236}">
                  <a16:creationId xmlns:a16="http://schemas.microsoft.com/office/drawing/2014/main" id="{20AFDC1B-DC76-4C43-B61B-B4237EEDE970}"/>
                </a:ext>
              </a:extLst>
            </p:cNvPr>
            <p:cNvCxnSpPr>
              <a:cxnSpLocks/>
              <a:stCxn id="124" idx="6"/>
              <a:endCxn id="121" idx="2"/>
            </p:cNvCxnSpPr>
            <p:nvPr/>
          </p:nvCxnSpPr>
          <p:spPr>
            <a:xfrm>
              <a:off x="1317122" y="3210299"/>
              <a:ext cx="687698" cy="75982"/>
            </a:xfrm>
            <a:prstGeom prst="lin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円/楕円 58">
              <a:extLst>
                <a:ext uri="{FF2B5EF4-FFF2-40B4-BE49-F238E27FC236}">
                  <a16:creationId xmlns:a16="http://schemas.microsoft.com/office/drawing/2014/main" id="{43904E28-0D12-45D1-983A-BF3AA47971A7}"/>
                </a:ext>
              </a:extLst>
            </p:cNvPr>
            <p:cNvSpPr/>
            <p:nvPr/>
          </p:nvSpPr>
          <p:spPr>
            <a:xfrm>
              <a:off x="1054806" y="3082731"/>
              <a:ext cx="262316" cy="25513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126" name="直線コネクタ 125">
              <a:extLst>
                <a:ext uri="{FF2B5EF4-FFF2-40B4-BE49-F238E27FC236}">
                  <a16:creationId xmlns:a16="http://schemas.microsoft.com/office/drawing/2014/main" id="{09983896-6F8B-4FD6-BD33-F4B80A893A58}"/>
                </a:ext>
              </a:extLst>
            </p:cNvPr>
            <p:cNvCxnSpPr>
              <a:cxnSpLocks/>
              <a:stCxn id="125" idx="5"/>
              <a:endCxn id="121" idx="1"/>
            </p:cNvCxnSpPr>
            <p:nvPr/>
          </p:nvCxnSpPr>
          <p:spPr>
            <a:xfrm>
              <a:off x="1622556" y="2682518"/>
              <a:ext cx="424521" cy="50453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>
              <a:extLst>
                <a:ext uri="{FF2B5EF4-FFF2-40B4-BE49-F238E27FC236}">
                  <a16:creationId xmlns:a16="http://schemas.microsoft.com/office/drawing/2014/main" id="{B932252A-9B1A-45B7-B4EA-ED335940920F}"/>
                </a:ext>
              </a:extLst>
            </p:cNvPr>
            <p:cNvCxnSpPr>
              <a:cxnSpLocks/>
              <a:stCxn id="124" idx="0"/>
              <a:endCxn id="125" idx="3"/>
            </p:cNvCxnSpPr>
            <p:nvPr/>
          </p:nvCxnSpPr>
          <p:spPr>
            <a:xfrm flipV="1">
              <a:off x="1185964" y="2682518"/>
              <a:ext cx="251106" cy="400213"/>
            </a:xfrm>
            <a:prstGeom prst="lin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円/楕円 58">
              <a:extLst>
                <a:ext uri="{FF2B5EF4-FFF2-40B4-BE49-F238E27FC236}">
                  <a16:creationId xmlns:a16="http://schemas.microsoft.com/office/drawing/2014/main" id="{A29409C3-6DA4-47BA-8659-2BF8DFA3BA3E}"/>
                </a:ext>
              </a:extLst>
            </p:cNvPr>
            <p:cNvSpPr/>
            <p:nvPr/>
          </p:nvSpPr>
          <p:spPr>
            <a:xfrm>
              <a:off x="1703658" y="5184991"/>
              <a:ext cx="262316" cy="25513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sp>
          <p:nvSpPr>
            <p:cNvPr id="130" name="円/楕円 58">
              <a:extLst>
                <a:ext uri="{FF2B5EF4-FFF2-40B4-BE49-F238E27FC236}">
                  <a16:creationId xmlns:a16="http://schemas.microsoft.com/office/drawing/2014/main" id="{D6CF7FC9-8750-4390-918C-9913C3C211CF}"/>
                </a:ext>
              </a:extLst>
            </p:cNvPr>
            <p:cNvSpPr/>
            <p:nvPr/>
          </p:nvSpPr>
          <p:spPr>
            <a:xfrm>
              <a:off x="3665257" y="2679652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sp>
          <p:nvSpPr>
            <p:cNvPr id="131" name="円/楕円 58">
              <a:extLst>
                <a:ext uri="{FF2B5EF4-FFF2-40B4-BE49-F238E27FC236}">
                  <a16:creationId xmlns:a16="http://schemas.microsoft.com/office/drawing/2014/main" id="{F0DEFB25-9F0E-469D-946A-4723047164DF}"/>
                </a:ext>
              </a:extLst>
            </p:cNvPr>
            <p:cNvSpPr/>
            <p:nvPr/>
          </p:nvSpPr>
          <p:spPr>
            <a:xfrm>
              <a:off x="2388430" y="5049561"/>
              <a:ext cx="262316" cy="25513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sp>
          <p:nvSpPr>
            <p:cNvPr id="132" name="円/楕円 58">
              <a:extLst>
                <a:ext uri="{FF2B5EF4-FFF2-40B4-BE49-F238E27FC236}">
                  <a16:creationId xmlns:a16="http://schemas.microsoft.com/office/drawing/2014/main" id="{C91BCE29-92E4-4EC0-98F8-EC3915DD54F4}"/>
                </a:ext>
              </a:extLst>
            </p:cNvPr>
            <p:cNvSpPr/>
            <p:nvPr/>
          </p:nvSpPr>
          <p:spPr>
            <a:xfrm>
              <a:off x="2339682" y="5658119"/>
              <a:ext cx="262316" cy="25513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133" name="直線コネクタ 132">
              <a:extLst>
                <a:ext uri="{FF2B5EF4-FFF2-40B4-BE49-F238E27FC236}">
                  <a16:creationId xmlns:a16="http://schemas.microsoft.com/office/drawing/2014/main" id="{2EA20F8C-9CF3-46B3-9508-5DCABCACA0FD}"/>
                </a:ext>
              </a:extLst>
            </p:cNvPr>
            <p:cNvCxnSpPr>
              <a:cxnSpLocks/>
              <a:stCxn id="129" idx="0"/>
              <a:endCxn id="128" idx="4"/>
            </p:cNvCxnSpPr>
            <p:nvPr/>
          </p:nvCxnSpPr>
          <p:spPr>
            <a:xfrm flipV="1">
              <a:off x="1834816" y="4822086"/>
              <a:ext cx="183120" cy="362905"/>
            </a:xfrm>
            <a:prstGeom prst="lin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コネクタ 133">
              <a:extLst>
                <a:ext uri="{FF2B5EF4-FFF2-40B4-BE49-F238E27FC236}">
                  <a16:creationId xmlns:a16="http://schemas.microsoft.com/office/drawing/2014/main" id="{079ECE2D-D789-4B1F-AEC2-41F39D37DB3E}"/>
                </a:ext>
              </a:extLst>
            </p:cNvPr>
            <p:cNvCxnSpPr>
              <a:cxnSpLocks/>
              <a:stCxn id="117" idx="3"/>
              <a:endCxn id="128" idx="7"/>
            </p:cNvCxnSpPr>
            <p:nvPr/>
          </p:nvCxnSpPr>
          <p:spPr>
            <a:xfrm flipH="1">
              <a:off x="2110679" y="4372393"/>
              <a:ext cx="220240" cy="23192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コネクタ 134">
              <a:extLst>
                <a:ext uri="{FF2B5EF4-FFF2-40B4-BE49-F238E27FC236}">
                  <a16:creationId xmlns:a16="http://schemas.microsoft.com/office/drawing/2014/main" id="{B0068C41-5FCE-4E59-B27E-599DA8B8BE7B}"/>
                </a:ext>
              </a:extLst>
            </p:cNvPr>
            <p:cNvCxnSpPr>
              <a:cxnSpLocks/>
              <a:stCxn id="131" idx="1"/>
              <a:endCxn id="128" idx="5"/>
            </p:cNvCxnSpPr>
            <p:nvPr/>
          </p:nvCxnSpPr>
          <p:spPr>
            <a:xfrm flipH="1" flipV="1">
              <a:off x="2110679" y="4784722"/>
              <a:ext cx="316166" cy="302203"/>
            </a:xfrm>
            <a:prstGeom prst="lin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コネクタ 135">
              <a:extLst>
                <a:ext uri="{FF2B5EF4-FFF2-40B4-BE49-F238E27FC236}">
                  <a16:creationId xmlns:a16="http://schemas.microsoft.com/office/drawing/2014/main" id="{E12F035E-628D-480A-9F77-04EEB0018536}"/>
                </a:ext>
              </a:extLst>
            </p:cNvPr>
            <p:cNvCxnSpPr>
              <a:cxnSpLocks/>
              <a:stCxn id="131" idx="4"/>
              <a:endCxn id="132" idx="0"/>
            </p:cNvCxnSpPr>
            <p:nvPr/>
          </p:nvCxnSpPr>
          <p:spPr>
            <a:xfrm flipH="1">
              <a:off x="2470840" y="5304696"/>
              <a:ext cx="48748" cy="353423"/>
            </a:xfrm>
            <a:prstGeom prst="lin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コネクタ 136">
              <a:extLst>
                <a:ext uri="{FF2B5EF4-FFF2-40B4-BE49-F238E27FC236}">
                  <a16:creationId xmlns:a16="http://schemas.microsoft.com/office/drawing/2014/main" id="{217D11CE-A5EC-4372-8118-33A3157E997E}"/>
                </a:ext>
              </a:extLst>
            </p:cNvPr>
            <p:cNvCxnSpPr>
              <a:cxnSpLocks/>
              <a:stCxn id="119" idx="7"/>
              <a:endCxn id="130" idx="3"/>
            </p:cNvCxnSpPr>
            <p:nvPr/>
          </p:nvCxnSpPr>
          <p:spPr>
            <a:xfrm flipV="1">
              <a:off x="3301179" y="2897423"/>
              <a:ext cx="402493" cy="42156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コネクタ 137">
              <a:extLst>
                <a:ext uri="{FF2B5EF4-FFF2-40B4-BE49-F238E27FC236}">
                  <a16:creationId xmlns:a16="http://schemas.microsoft.com/office/drawing/2014/main" id="{045292DC-DEA7-4688-877A-484D710A54E8}"/>
                </a:ext>
              </a:extLst>
            </p:cNvPr>
            <p:cNvCxnSpPr>
              <a:cxnSpLocks/>
              <a:stCxn id="119" idx="5"/>
              <a:endCxn id="139" idx="1"/>
            </p:cNvCxnSpPr>
            <p:nvPr/>
          </p:nvCxnSpPr>
          <p:spPr>
            <a:xfrm>
              <a:off x="3301179" y="3517434"/>
              <a:ext cx="449230" cy="308970"/>
            </a:xfrm>
            <a:prstGeom prst="lin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円/楕円 58">
              <a:extLst>
                <a:ext uri="{FF2B5EF4-FFF2-40B4-BE49-F238E27FC236}">
                  <a16:creationId xmlns:a16="http://schemas.microsoft.com/office/drawing/2014/main" id="{B69F8B7C-EA30-4FD3-B3DB-D11D6E853880}"/>
                </a:ext>
              </a:extLst>
            </p:cNvPr>
            <p:cNvSpPr/>
            <p:nvPr/>
          </p:nvSpPr>
          <p:spPr>
            <a:xfrm>
              <a:off x="3711994" y="3789040"/>
              <a:ext cx="262316" cy="25513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sp>
          <p:nvSpPr>
            <p:cNvPr id="125" name="円/楕円 58">
              <a:extLst>
                <a:ext uri="{FF2B5EF4-FFF2-40B4-BE49-F238E27FC236}">
                  <a16:creationId xmlns:a16="http://schemas.microsoft.com/office/drawing/2014/main" id="{0D0827AA-990A-419E-9E89-105E25BDEC05}"/>
                </a:ext>
              </a:extLst>
            </p:cNvPr>
            <p:cNvSpPr/>
            <p:nvPr/>
          </p:nvSpPr>
          <p:spPr>
            <a:xfrm>
              <a:off x="1398655" y="2464747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sp>
          <p:nvSpPr>
            <p:cNvPr id="121" name="円/楕円 58">
              <a:extLst>
                <a:ext uri="{FF2B5EF4-FFF2-40B4-BE49-F238E27FC236}">
                  <a16:creationId xmlns:a16="http://schemas.microsoft.com/office/drawing/2014/main" id="{01F64539-AB69-47B9-A152-525AC6FC1186}"/>
                </a:ext>
              </a:extLst>
            </p:cNvPr>
            <p:cNvSpPr/>
            <p:nvPr/>
          </p:nvSpPr>
          <p:spPr>
            <a:xfrm>
              <a:off x="2004820" y="3145956"/>
              <a:ext cx="288548" cy="280649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sp>
          <p:nvSpPr>
            <p:cNvPr id="119" name="円/楕円 58">
              <a:extLst>
                <a:ext uri="{FF2B5EF4-FFF2-40B4-BE49-F238E27FC236}">
                  <a16:creationId xmlns:a16="http://schemas.microsoft.com/office/drawing/2014/main" id="{8B39E8EA-4D04-4B9E-8423-9685AE6A2740}"/>
                </a:ext>
              </a:extLst>
            </p:cNvPr>
            <p:cNvSpPr/>
            <p:nvPr/>
          </p:nvSpPr>
          <p:spPr>
            <a:xfrm>
              <a:off x="3054888" y="3277885"/>
              <a:ext cx="288548" cy="280649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sp>
          <p:nvSpPr>
            <p:cNvPr id="117" name="円/楕円 58">
              <a:extLst>
                <a:ext uri="{FF2B5EF4-FFF2-40B4-BE49-F238E27FC236}">
                  <a16:creationId xmlns:a16="http://schemas.microsoft.com/office/drawing/2014/main" id="{810529DC-B3F7-43BF-AF37-FE94E109FE25}"/>
                </a:ext>
              </a:extLst>
            </p:cNvPr>
            <p:cNvSpPr/>
            <p:nvPr/>
          </p:nvSpPr>
          <p:spPr>
            <a:xfrm>
              <a:off x="2288662" y="4132844"/>
              <a:ext cx="288548" cy="280649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sp>
          <p:nvSpPr>
            <p:cNvPr id="128" name="円/楕円 58">
              <a:extLst>
                <a:ext uri="{FF2B5EF4-FFF2-40B4-BE49-F238E27FC236}">
                  <a16:creationId xmlns:a16="http://schemas.microsoft.com/office/drawing/2014/main" id="{95200A77-475F-404A-9518-7696B84FC0D5}"/>
                </a:ext>
              </a:extLst>
            </p:cNvPr>
            <p:cNvSpPr/>
            <p:nvPr/>
          </p:nvSpPr>
          <p:spPr>
            <a:xfrm>
              <a:off x="1886778" y="4566951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141" name="矢印: 右 140">
            <a:extLst>
              <a:ext uri="{FF2B5EF4-FFF2-40B4-BE49-F238E27FC236}">
                <a16:creationId xmlns:a16="http://schemas.microsoft.com/office/drawing/2014/main" id="{BB810F6D-55AE-4C97-B40E-21226FB15168}"/>
              </a:ext>
            </a:extLst>
          </p:cNvPr>
          <p:cNvSpPr/>
          <p:nvPr/>
        </p:nvSpPr>
        <p:spPr>
          <a:xfrm>
            <a:off x="4542639" y="3970306"/>
            <a:ext cx="821449" cy="324461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正方形/長方形 141">
                <a:extLst>
                  <a:ext uri="{FF2B5EF4-FFF2-40B4-BE49-F238E27FC236}">
                    <a16:creationId xmlns:a16="http://schemas.microsoft.com/office/drawing/2014/main" id="{EAB2CE9B-8AA9-45A8-9289-B1D26381F23E}"/>
                  </a:ext>
                </a:extLst>
              </p:cNvPr>
              <p:cNvSpPr/>
              <p:nvPr/>
            </p:nvSpPr>
            <p:spPr>
              <a:xfrm>
                <a:off x="7253843" y="4504938"/>
                <a:ext cx="164205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ja-JP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ja-JP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-corona</a:t>
                </a:r>
                <a:endParaRPr lang="ja-JP" altLang="en-US" sz="2800" dirty="0"/>
              </a:p>
            </p:txBody>
          </p:sp>
        </mc:Choice>
        <mc:Fallback xmlns="">
          <p:sp>
            <p:nvSpPr>
              <p:cNvPr id="142" name="正方形/長方形 141">
                <a:extLst>
                  <a:ext uri="{FF2B5EF4-FFF2-40B4-BE49-F238E27FC236}">
                    <a16:creationId xmlns:a16="http://schemas.microsoft.com/office/drawing/2014/main" id="{EAB2CE9B-8AA9-45A8-9289-B1D26381F2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3843" y="4504938"/>
                <a:ext cx="1642053" cy="523220"/>
              </a:xfrm>
              <a:prstGeom prst="rect">
                <a:avLst/>
              </a:prstGeom>
              <a:blipFill>
                <a:blip r:embed="rId5"/>
                <a:stretch>
                  <a:fillRect t="-13953" r="-5948" b="-302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ACEC50E9-6E7E-42B6-BBF9-7056B18EDE06}"/>
                  </a:ext>
                </a:extLst>
              </p:cNvPr>
              <p:cNvSpPr txBox="1"/>
              <p:nvPr/>
            </p:nvSpPr>
            <p:spPr>
              <a:xfrm>
                <a:off x="4904103" y="5469031"/>
                <a:ext cx="4060385" cy="1200329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ja-JP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ja-JP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altLang="ja-JP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altLang="ja-JP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altLang="ja-JP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-corona </a:t>
                </a:r>
                <a:r>
                  <a:rPr lang="ja-JP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 </a:t>
                </a:r>
                <a:endParaRPr lang="en-US" altLang="ja-JP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ja-JP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奇閉路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ja-JP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ja-JP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altLang="ja-JP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altLang="ja-JP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ja-JP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の各頂点に</a:t>
                </a:r>
                <a:endParaRPr lang="en-US" altLang="ja-JP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ja-JP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次数</a:t>
                </a:r>
                <a:r>
                  <a:rPr lang="en-US" altLang="ja-JP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ja-JP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の頂点を追加したグラフ</a:t>
                </a:r>
                <a:endParaRPr lang="en-US" altLang="ja-JP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ACEC50E9-6E7E-42B6-BBF9-7056B18EDE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4103" y="5469031"/>
                <a:ext cx="4060385" cy="1200329"/>
              </a:xfrm>
              <a:prstGeom prst="rect">
                <a:avLst/>
              </a:prstGeom>
              <a:blipFill>
                <a:blip r:embed="rId6"/>
                <a:stretch>
                  <a:fillRect l="-1937" t="-4478" r="-894" b="-995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28308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6"/>
    </mc:Choice>
    <mc:Fallback xmlns="">
      <p:transition spd="slow" advTm="2026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57200" y="7267"/>
            <a:ext cx="8229600" cy="567194"/>
          </a:xfrm>
        </p:spPr>
        <p:txBody>
          <a:bodyPr>
            <a:normAutofit/>
          </a:bodyPr>
          <a:lstStyle/>
          <a:p>
            <a:r>
              <a:rPr kumimoji="1" lang="ja-JP" altLang="en-US" sz="2800" u="sng" dirty="0">
                <a:latin typeface="Times New Roman" pitchFamily="18" charset="0"/>
                <a:cs typeface="Times New Roman" pitchFamily="18" charset="0"/>
              </a:rPr>
              <a:t>予想</a:t>
            </a:r>
            <a:r>
              <a:rPr kumimoji="1" lang="en-US" altLang="ja-JP" sz="2800" u="sng" dirty="0">
                <a:latin typeface="Times New Roman" pitchFamily="18" charset="0"/>
                <a:cs typeface="Times New Roman" pitchFamily="18" charset="0"/>
              </a:rPr>
              <a:t>2</a:t>
            </a:r>
            <a:endParaRPr kumimoji="1" lang="ja-JP" alt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角丸四角形 25">
                <a:extLst>
                  <a:ext uri="{FF2B5EF4-FFF2-40B4-BE49-F238E27FC236}">
                    <a16:creationId xmlns:a16="http://schemas.microsoft.com/office/drawing/2014/main" id="{F81F7910-21AE-4BF6-8B1F-1D2C569A1FD4}"/>
                  </a:ext>
                </a:extLst>
              </p:cNvPr>
              <p:cNvSpPr/>
              <p:nvPr/>
            </p:nvSpPr>
            <p:spPr>
              <a:xfrm>
                <a:off x="87822" y="620688"/>
                <a:ext cx="8968353" cy="2108541"/>
              </a:xfrm>
              <a:prstGeom prst="round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ja-JP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予想</a:t>
                </a:r>
                <a:r>
                  <a:rPr kumimoji="1" lang="en-US" altLang="ja-JP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1" lang="ja-JP" alt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．</a:t>
                </a:r>
                <a:endParaRPr kumimoji="1" lang="en-US" altLang="ja-JP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kumimoji="1" lang="en-US" altLang="ja-JP" sz="28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𝐺</m:t>
                    </m:r>
                  </m:oMath>
                </a14:m>
                <a:r>
                  <a:rPr kumimoji="1" lang="en-US" altLang="ja-JP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1"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 </a:t>
                </a:r>
                <a:r>
                  <a:rPr kumimoji="1" lang="ja-JP" altLang="en-US" sz="28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頂点数が偶数</a:t>
                </a:r>
                <a:r>
                  <a:rPr kumimoji="1"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の</a:t>
                </a:r>
                <a:r>
                  <a:rPr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連結グラフ</a:t>
                </a:r>
                <a:endParaRPr lang="en-US" altLang="ja-JP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任意の</a:t>
                </a:r>
                <a14:m>
                  <m:oMath xmlns:m="http://schemas.openxmlformats.org/officeDocument/2006/math">
                    <m:r>
                      <a:rPr lang="en-US" altLang="ja-JP" sz="28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≥1</m:t>
                    </m:r>
                  </m:oMath>
                </a14:m>
                <a:r>
                  <a:rPr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に対して</a:t>
                </a:r>
                <a:r>
                  <a:rPr lang="en-US" altLang="ja-JP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𝐺</m:t>
                    </m:r>
                  </m:oMath>
                </a14:m>
                <a:r>
                  <a:rPr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altLang="ja-JP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-corona</a:t>
                </a:r>
                <a:r>
                  <a:rPr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を誘導部分グラフとして含まなければ</a:t>
                </a:r>
                <a:r>
                  <a:rPr lang="en-US" altLang="ja-JP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Alice</a:t>
                </a:r>
                <a:r>
                  <a:rPr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はゲームに勝つことができる．</a:t>
                </a:r>
                <a:endParaRPr kumimoji="1" lang="en-US" altLang="ja-JP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角丸四角形 2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81F7910-21AE-4BF6-8B1F-1D2C569A1F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22" y="620688"/>
                <a:ext cx="8968353" cy="2108541"/>
              </a:xfrm>
              <a:prstGeom prst="roundRect">
                <a:avLst/>
              </a:prstGeom>
              <a:blipFill rotWithShape="0">
                <a:blip r:embed="rId4"/>
                <a:stretch>
                  <a:fillRect l="-68" b="-2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1564DE0D-D5B4-4B51-BFFB-C30F707A0FE9}"/>
                  </a:ext>
                </a:extLst>
              </p:cNvPr>
              <p:cNvSpPr txBox="1"/>
              <p:nvPr/>
            </p:nvSpPr>
            <p:spPr>
              <a:xfrm>
                <a:off x="482517" y="2852936"/>
                <a:ext cx="8178963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二部グラフは奇閉路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ja-JP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altLang="ja-JP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altLang="ja-JP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ja-JP" alt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を</a:t>
                </a:r>
                <a:r>
                  <a:rPr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誘導部分グラフとして持たないため</a:t>
                </a:r>
                <a:r>
                  <a:rPr lang="en-US" altLang="ja-JP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予想</a:t>
                </a:r>
                <a:r>
                  <a:rPr lang="en-US" altLang="ja-JP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は予想</a:t>
                </a:r>
                <a:r>
                  <a:rPr lang="en-US" altLang="ja-JP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を含んでいる．</a:t>
                </a:r>
                <a:endParaRPr lang="en-US" altLang="ja-JP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altLang="ja-JP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ja-JP" alt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逆は成り立たない．</a:t>
                </a:r>
                <a:endParaRPr lang="en-US" altLang="ja-JP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564DE0D-D5B4-4B51-BFFB-C30F707A0F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517" y="2852936"/>
                <a:ext cx="8178963" cy="1600438"/>
              </a:xfrm>
              <a:prstGeom prst="rect">
                <a:avLst/>
              </a:prstGeom>
              <a:blipFill rotWithShape="0">
                <a:blip r:embed="rId5"/>
                <a:stretch>
                  <a:fillRect l="-1267" t="-4563" b="-836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角丸四角形 25">
            <a:extLst>
              <a:ext uri="{FF2B5EF4-FFF2-40B4-BE49-F238E27FC236}">
                <a16:creationId xmlns:a16="http://schemas.microsoft.com/office/drawing/2014/main" id="{D5221393-4FC9-4096-A846-0A53B43104A8}"/>
              </a:ext>
            </a:extLst>
          </p:cNvPr>
          <p:cNvSpPr/>
          <p:nvPr/>
        </p:nvSpPr>
        <p:spPr>
          <a:xfrm>
            <a:off x="87822" y="4721121"/>
            <a:ext cx="8968352" cy="144418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予想</a:t>
            </a:r>
            <a:r>
              <a:rPr lang="en-US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（再掲）</a:t>
            </a:r>
            <a:r>
              <a:rPr kumimoji="1" lang="ja-JP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kumimoji="1"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(Seacrest and Seacrest, 2012)</a:t>
            </a:r>
          </a:p>
          <a:p>
            <a:r>
              <a:rPr kumimoji="1"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任意の</a:t>
            </a:r>
            <a:r>
              <a:rPr kumimoji="1" lang="ja-JP" alt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頂点数が偶数</a:t>
            </a:r>
            <a:r>
              <a:rPr kumimoji="1"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の連結</a:t>
            </a:r>
            <a:r>
              <a:rPr kumimoji="1" lang="ja-JP" alt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二部グラフ</a:t>
            </a:r>
            <a:r>
              <a:rPr kumimoji="1"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ゲームにおいて</a:t>
            </a:r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Alice</a:t>
            </a:r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は勝つことができる．</a:t>
            </a:r>
            <a:endParaRPr kumimoji="1"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254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6"/>
    </mc:Choice>
    <mc:Fallback xmlns="">
      <p:transition spd="slow" advTm="2026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57200" y="7267"/>
            <a:ext cx="8229600" cy="567194"/>
          </a:xfrm>
        </p:spPr>
        <p:txBody>
          <a:bodyPr>
            <a:normAutofit/>
          </a:bodyPr>
          <a:lstStyle/>
          <a:p>
            <a:r>
              <a:rPr kumimoji="1" lang="ja-JP" altLang="en-US" sz="2800" u="sng" dirty="0">
                <a:latin typeface="Times New Roman" pitchFamily="18" charset="0"/>
                <a:cs typeface="Times New Roman" pitchFamily="18" charset="0"/>
              </a:rPr>
              <a:t>まとめ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表 2">
                <a:extLst>
                  <a:ext uri="{FF2B5EF4-FFF2-40B4-BE49-F238E27FC236}">
                    <a16:creationId xmlns:a16="http://schemas.microsoft.com/office/drawing/2014/main" id="{BBC88839-A4D4-4DCE-88AD-31D4878A983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71148571"/>
                  </p:ext>
                </p:extLst>
              </p:nvPr>
            </p:nvGraphicFramePr>
            <p:xfrm>
              <a:off x="457200" y="620688"/>
              <a:ext cx="8229600" cy="31400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3062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67240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2656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856381"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ja-JP" altLang="en-US" sz="2400" baseline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頂点数</a:t>
                          </a:r>
                          <a:endParaRPr kumimoji="1" lang="en-US" altLang="ja-JP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グラフ</a:t>
                          </a:r>
                          <a:endParaRPr kumimoji="1" lang="en-US" altLang="ja-JP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偶数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奇数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563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木グラフ（</a:t>
                          </a:r>
                          <a:r>
                            <a:rPr kumimoji="1" lang="en-US" altLang="ja-JP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Tree</a:t>
                          </a:r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）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○</a:t>
                          </a:r>
                          <a:endParaRPr kumimoji="1" lang="en-US" altLang="ja-JP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（</a:t>
                          </a:r>
                          <a:r>
                            <a:rPr kumimoji="1" lang="en-US" altLang="ja-JP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Seacrest &amp; Seacrest</a:t>
                          </a:r>
                          <a:r>
                            <a:rPr kumimoji="1" lang="en-US" altLang="ja-JP" sz="2400" baseline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2012</a:t>
                          </a:r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）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×</a:t>
                          </a:r>
                          <a:endParaRPr kumimoji="1" lang="ja-JP" alt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757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二部グラフ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？（予想</a:t>
                          </a:r>
                          <a:r>
                            <a:rPr kumimoji="1" lang="en-US" altLang="ja-JP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：○）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×</a:t>
                          </a:r>
                          <a:endParaRPr kumimoji="1" lang="ja-JP" alt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75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ja-JP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ja-JP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-corona-free</a:t>
                          </a:r>
                          <a:endParaRPr kumimoji="1" lang="ja-JP" alt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？（予想</a:t>
                          </a:r>
                          <a:r>
                            <a:rPr kumimoji="1" lang="en-US" altLang="ja-JP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：○）</a:t>
                          </a:r>
                        </a:p>
                      </a:txBody>
                      <a:tcPr>
                        <a:solidFill>
                          <a:srgbClr val="D0D8E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×</a:t>
                          </a:r>
                          <a:endParaRPr kumimoji="1" lang="ja-JP" alt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757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その他</a:t>
                          </a:r>
                        </a:p>
                      </a:txBody>
                      <a:tcPr anchor="ctr">
                        <a:solidFill>
                          <a:srgbClr val="E9EDF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×</a:t>
                          </a:r>
                          <a:endParaRPr kumimoji="1" lang="ja-JP" alt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×</a:t>
                          </a:r>
                          <a:endParaRPr kumimoji="1" lang="ja-JP" alt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566629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表 2">
                <a:extLst>
                  <a:ext uri="{FF2B5EF4-FFF2-40B4-BE49-F238E27FC236}">
                    <a16:creationId xmlns:a16="http://schemas.microsoft.com/office/drawing/2014/main" id="{BBC88839-A4D4-4DCE-88AD-31D4878A983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71148571"/>
                  </p:ext>
                </p:extLst>
              </p:nvPr>
            </p:nvGraphicFramePr>
            <p:xfrm>
              <a:off x="457200" y="620688"/>
              <a:ext cx="8229600" cy="31400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3062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67240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2656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856381"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ja-JP" altLang="en-US" sz="2400" baseline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頂点数</a:t>
                          </a:r>
                          <a:endParaRPr kumimoji="1" lang="en-US" altLang="ja-JP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グラフ</a:t>
                          </a:r>
                          <a:endParaRPr kumimoji="1" lang="en-US" altLang="ja-JP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偶数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奇数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563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木グラフ（</a:t>
                          </a:r>
                          <a:r>
                            <a:rPr kumimoji="1" lang="en-US" altLang="ja-JP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Tree</a:t>
                          </a:r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）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○</a:t>
                          </a:r>
                          <a:endParaRPr kumimoji="1" lang="en-US" altLang="ja-JP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（</a:t>
                          </a:r>
                          <a:r>
                            <a:rPr kumimoji="1" lang="en-US" altLang="ja-JP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Seacrest &amp; Seacrest</a:t>
                          </a:r>
                          <a:r>
                            <a:rPr kumimoji="1" lang="en-US" altLang="ja-JP" sz="2400" baseline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2012</a:t>
                          </a:r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）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×</a:t>
                          </a:r>
                          <a:endParaRPr kumimoji="1" lang="ja-JP" alt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757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二部グラフ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？（予想</a:t>
                          </a:r>
                          <a:r>
                            <a:rPr kumimoji="1" lang="en-US" altLang="ja-JP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：○）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×</a:t>
                          </a:r>
                          <a:endParaRPr kumimoji="1" lang="ja-JP" alt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7576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482" t="-474359" r="-226506" b="-12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？（予想</a:t>
                          </a:r>
                          <a:r>
                            <a:rPr kumimoji="1" lang="en-US" altLang="ja-JP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：○）</a:t>
                          </a:r>
                        </a:p>
                      </a:txBody>
                      <a:tcPr>
                        <a:solidFill>
                          <a:srgbClr val="D0D8E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×</a:t>
                          </a:r>
                          <a:endParaRPr kumimoji="1" lang="ja-JP" alt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757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その他</a:t>
                          </a:r>
                        </a:p>
                      </a:txBody>
                      <a:tcPr anchor="ctr">
                        <a:solidFill>
                          <a:srgbClr val="E9EDF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×</a:t>
                          </a:r>
                          <a:endParaRPr kumimoji="1" lang="ja-JP" alt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×</a:t>
                          </a:r>
                          <a:endParaRPr kumimoji="1" lang="ja-JP" alt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rgbClr val="E9EDF4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566629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1C0F14-A7A0-4785-8746-615A69C864F1}"/>
              </a:ext>
            </a:extLst>
          </p:cNvPr>
          <p:cNvSpPr txBox="1"/>
          <p:nvPr/>
        </p:nvSpPr>
        <p:spPr>
          <a:xfrm>
            <a:off x="230932" y="3927280"/>
            <a:ext cx="8682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（○：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Alice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が勝てる　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Alice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が勝てないグラフと重みの組が存在）</a:t>
            </a:r>
            <a:endParaRPr lang="en-US" altLang="ja-JP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933E508-522E-42B3-A355-21A3AF603EEC}"/>
              </a:ext>
            </a:extLst>
          </p:cNvPr>
          <p:cNvSpPr txBox="1"/>
          <p:nvPr/>
        </p:nvSpPr>
        <p:spPr>
          <a:xfrm>
            <a:off x="482517" y="4558063"/>
            <a:ext cx="81789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予想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1, 2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は共に一部のグラフの族に対して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部分的解決を得ている．（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Egawa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Enomoto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M. 2018+,  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Doki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2018+,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ja-JP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木グラフに対しては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多項式時間アルゴリズムが存在する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r"/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(M. and Yamamoto, in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preparation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915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6"/>
    </mc:Choice>
    <mc:Fallback xmlns="">
      <p:transition spd="slow" advTm="2026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タイトル 1"/>
          <p:cNvSpPr>
            <a:spLocks noGrp="1"/>
          </p:cNvSpPr>
          <p:nvPr>
            <p:ph type="title"/>
          </p:nvPr>
        </p:nvSpPr>
        <p:spPr>
          <a:xfrm>
            <a:off x="457200" y="7267"/>
            <a:ext cx="8229600" cy="567194"/>
          </a:xfrm>
        </p:spPr>
        <p:txBody>
          <a:bodyPr>
            <a:normAutofit/>
          </a:bodyPr>
          <a:lstStyle/>
          <a:p>
            <a:r>
              <a:rPr lang="en-US" altLang="ja-JP" sz="2800" u="sng" dirty="0">
                <a:latin typeface="Times New Roman" pitchFamily="18" charset="0"/>
                <a:cs typeface="Times New Roman" pitchFamily="18" charset="0"/>
              </a:rPr>
              <a:t>Graph grabbing game </a:t>
            </a:r>
            <a:r>
              <a:rPr lang="ja-JP" altLang="en-US" sz="2800" u="sng" dirty="0">
                <a:latin typeface="Times New Roman" pitchFamily="18" charset="0"/>
                <a:cs typeface="Times New Roman" pitchFamily="18" charset="0"/>
              </a:rPr>
              <a:t>から派生したゲーム</a:t>
            </a:r>
            <a:endParaRPr kumimoji="1" lang="ja-JP" alt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D60AF4E-896B-4319-99E6-3183BEC0578F}"/>
              </a:ext>
            </a:extLst>
          </p:cNvPr>
          <p:cNvSpPr/>
          <p:nvPr/>
        </p:nvSpPr>
        <p:spPr>
          <a:xfrm>
            <a:off x="107504" y="3573016"/>
            <a:ext cx="88891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Convex grabbing game</a:t>
            </a:r>
          </a:p>
          <a:p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平面上の点配置でその凸包の境界上の点のみ獲得可能</a:t>
            </a:r>
            <a:endParaRPr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D69B748-AA68-48F6-A5BE-434713D6E2E3}"/>
              </a:ext>
            </a:extLst>
          </p:cNvPr>
          <p:cNvSpPr/>
          <p:nvPr/>
        </p:nvSpPr>
        <p:spPr>
          <a:xfrm>
            <a:off x="107504" y="548680"/>
            <a:ext cx="88891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Graph sharing game </a:t>
            </a:r>
          </a:p>
          <a:p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取られた頂点からなる誘導部分グラフが常に連結</a:t>
            </a:r>
            <a:endParaRPr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111056B0-97F2-409B-9573-EFC5303F950F}"/>
              </a:ext>
            </a:extLst>
          </p:cNvPr>
          <p:cNvCxnSpPr>
            <a:cxnSpLocks/>
            <a:stCxn id="18" idx="4"/>
            <a:endCxn id="14" idx="0"/>
          </p:cNvCxnSpPr>
          <p:nvPr/>
        </p:nvCxnSpPr>
        <p:spPr>
          <a:xfrm>
            <a:off x="2284056" y="2589026"/>
            <a:ext cx="8323" cy="3083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円/楕円 38">
            <a:extLst>
              <a:ext uri="{FF2B5EF4-FFF2-40B4-BE49-F238E27FC236}">
                <a16:creationId xmlns:a16="http://schemas.microsoft.com/office/drawing/2014/main" id="{6464B480-7861-41E4-90BF-95E22DE57B37}"/>
              </a:ext>
            </a:extLst>
          </p:cNvPr>
          <p:cNvSpPr/>
          <p:nvPr/>
        </p:nvSpPr>
        <p:spPr>
          <a:xfrm>
            <a:off x="3009499" y="2077106"/>
            <a:ext cx="158088" cy="15376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bg1"/>
              </a:solidFill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18F87342-31CF-405C-9DD1-009725D74F18}"/>
              </a:ext>
            </a:extLst>
          </p:cNvPr>
          <p:cNvCxnSpPr>
            <a:stCxn id="11" idx="5"/>
            <a:endCxn id="12" idx="1"/>
          </p:cNvCxnSpPr>
          <p:nvPr/>
        </p:nvCxnSpPr>
        <p:spPr>
          <a:xfrm>
            <a:off x="3088543" y="2696126"/>
            <a:ext cx="283434" cy="2443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/楕円 40">
            <a:extLst>
              <a:ext uri="{FF2B5EF4-FFF2-40B4-BE49-F238E27FC236}">
                <a16:creationId xmlns:a16="http://schemas.microsoft.com/office/drawing/2014/main" id="{6A2E1895-8B94-4899-AF9A-51BF759AF2DC}"/>
              </a:ext>
            </a:extLst>
          </p:cNvPr>
          <p:cNvSpPr/>
          <p:nvPr/>
        </p:nvSpPr>
        <p:spPr>
          <a:xfrm>
            <a:off x="2953606" y="2564884"/>
            <a:ext cx="158088" cy="1537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12" name="円/楕円 41">
            <a:extLst>
              <a:ext uri="{FF2B5EF4-FFF2-40B4-BE49-F238E27FC236}">
                <a16:creationId xmlns:a16="http://schemas.microsoft.com/office/drawing/2014/main" id="{1AB31664-5A22-4913-B140-34B42DA76236}"/>
              </a:ext>
            </a:extLst>
          </p:cNvPr>
          <p:cNvSpPr/>
          <p:nvPr/>
        </p:nvSpPr>
        <p:spPr>
          <a:xfrm>
            <a:off x="3348826" y="2917928"/>
            <a:ext cx="158088" cy="15376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bg1"/>
              </a:solidFill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0147A5FF-598A-45D3-A9D3-F6CF5DBA2FD2}"/>
              </a:ext>
            </a:extLst>
          </p:cNvPr>
          <p:cNvCxnSpPr>
            <a:stCxn id="9" idx="4"/>
            <a:endCxn id="11" idx="0"/>
          </p:cNvCxnSpPr>
          <p:nvPr/>
        </p:nvCxnSpPr>
        <p:spPr>
          <a:xfrm flipH="1">
            <a:off x="3032650" y="2230866"/>
            <a:ext cx="55893" cy="334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/楕円 85">
            <a:extLst>
              <a:ext uri="{FF2B5EF4-FFF2-40B4-BE49-F238E27FC236}">
                <a16:creationId xmlns:a16="http://schemas.microsoft.com/office/drawing/2014/main" id="{0EAAC831-C327-4C94-A296-F036093366B1}"/>
              </a:ext>
            </a:extLst>
          </p:cNvPr>
          <p:cNvSpPr/>
          <p:nvPr/>
        </p:nvSpPr>
        <p:spPr>
          <a:xfrm>
            <a:off x="2213335" y="2897424"/>
            <a:ext cx="158088" cy="15376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15" name="円/楕円 87">
            <a:extLst>
              <a:ext uri="{FF2B5EF4-FFF2-40B4-BE49-F238E27FC236}">
                <a16:creationId xmlns:a16="http://schemas.microsoft.com/office/drawing/2014/main" id="{F93FEB96-B9D7-49D6-9C56-AB2547B52CE8}"/>
              </a:ext>
            </a:extLst>
          </p:cNvPr>
          <p:cNvSpPr/>
          <p:nvPr/>
        </p:nvSpPr>
        <p:spPr>
          <a:xfrm>
            <a:off x="1631709" y="2906305"/>
            <a:ext cx="158088" cy="1537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bg1"/>
              </a:solidFill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2176EF69-77C3-4E94-BEDA-729C4644B6C6}"/>
              </a:ext>
            </a:extLst>
          </p:cNvPr>
          <p:cNvCxnSpPr>
            <a:cxnSpLocks/>
            <a:stCxn id="14" idx="2"/>
            <a:endCxn id="15" idx="6"/>
          </p:cNvCxnSpPr>
          <p:nvPr/>
        </p:nvCxnSpPr>
        <p:spPr>
          <a:xfrm flipH="1">
            <a:off x="1789797" y="2974304"/>
            <a:ext cx="423538" cy="888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94">
            <a:extLst>
              <a:ext uri="{FF2B5EF4-FFF2-40B4-BE49-F238E27FC236}">
                <a16:creationId xmlns:a16="http://schemas.microsoft.com/office/drawing/2014/main" id="{D239F391-F65B-45C7-B508-02B33C45875C}"/>
              </a:ext>
            </a:extLst>
          </p:cNvPr>
          <p:cNvSpPr/>
          <p:nvPr/>
        </p:nvSpPr>
        <p:spPr>
          <a:xfrm>
            <a:off x="3522358" y="2391275"/>
            <a:ext cx="158088" cy="1537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18" name="円/楕円 95">
            <a:extLst>
              <a:ext uri="{FF2B5EF4-FFF2-40B4-BE49-F238E27FC236}">
                <a16:creationId xmlns:a16="http://schemas.microsoft.com/office/drawing/2014/main" id="{A447136E-1066-4EEA-84BF-E12CACD268D2}"/>
              </a:ext>
            </a:extLst>
          </p:cNvPr>
          <p:cNvSpPr/>
          <p:nvPr/>
        </p:nvSpPr>
        <p:spPr>
          <a:xfrm>
            <a:off x="2205012" y="2435266"/>
            <a:ext cx="158088" cy="15376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20" name="円/楕円 107">
            <a:extLst>
              <a:ext uri="{FF2B5EF4-FFF2-40B4-BE49-F238E27FC236}">
                <a16:creationId xmlns:a16="http://schemas.microsoft.com/office/drawing/2014/main" id="{D9800164-102B-4541-BF01-0817E224E197}"/>
              </a:ext>
            </a:extLst>
          </p:cNvPr>
          <p:cNvSpPr/>
          <p:nvPr/>
        </p:nvSpPr>
        <p:spPr>
          <a:xfrm>
            <a:off x="519629" y="1954644"/>
            <a:ext cx="158088" cy="1537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bg1"/>
              </a:solidFill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BB5FE266-230B-4EAD-9309-17C984151269}"/>
              </a:ext>
            </a:extLst>
          </p:cNvPr>
          <p:cNvCxnSpPr>
            <a:stCxn id="17" idx="4"/>
            <a:endCxn id="12" idx="0"/>
          </p:cNvCxnSpPr>
          <p:nvPr/>
        </p:nvCxnSpPr>
        <p:spPr>
          <a:xfrm flipH="1">
            <a:off x="3427870" y="2545035"/>
            <a:ext cx="173532" cy="37289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FA77525F-0CF3-451C-8C53-12F5409EABF2}"/>
              </a:ext>
            </a:extLst>
          </p:cNvPr>
          <p:cNvCxnSpPr>
            <a:cxnSpLocks/>
            <a:stCxn id="18" idx="7"/>
            <a:endCxn id="9" idx="2"/>
          </p:cNvCxnSpPr>
          <p:nvPr/>
        </p:nvCxnSpPr>
        <p:spPr>
          <a:xfrm flipV="1">
            <a:off x="2339949" y="2153986"/>
            <a:ext cx="669550" cy="3037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円/楕円 154">
            <a:extLst>
              <a:ext uri="{FF2B5EF4-FFF2-40B4-BE49-F238E27FC236}">
                <a16:creationId xmlns:a16="http://schemas.microsoft.com/office/drawing/2014/main" id="{5FD529BC-1D6C-48C8-880B-060715FB0400}"/>
              </a:ext>
            </a:extLst>
          </p:cNvPr>
          <p:cNvSpPr/>
          <p:nvPr/>
        </p:nvSpPr>
        <p:spPr>
          <a:xfrm>
            <a:off x="1528976" y="1956277"/>
            <a:ext cx="158088" cy="1537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24" name="円/楕円 155">
            <a:extLst>
              <a:ext uri="{FF2B5EF4-FFF2-40B4-BE49-F238E27FC236}">
                <a16:creationId xmlns:a16="http://schemas.microsoft.com/office/drawing/2014/main" id="{B085EC1D-0727-494F-9DCF-7A984E170910}"/>
              </a:ext>
            </a:extLst>
          </p:cNvPr>
          <p:cNvSpPr/>
          <p:nvPr/>
        </p:nvSpPr>
        <p:spPr>
          <a:xfrm>
            <a:off x="1895610" y="1700808"/>
            <a:ext cx="158088" cy="15376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bg1"/>
              </a:solidFill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00568DA5-B3F6-4CFE-A613-C2BDA92C88D5}"/>
              </a:ext>
            </a:extLst>
          </p:cNvPr>
          <p:cNvCxnSpPr>
            <a:stCxn id="23" idx="7"/>
            <a:endCxn id="24" idx="3"/>
          </p:cNvCxnSpPr>
          <p:nvPr/>
        </p:nvCxnSpPr>
        <p:spPr>
          <a:xfrm flipV="1">
            <a:off x="1663913" y="1832050"/>
            <a:ext cx="254848" cy="1467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3A5D095D-CC71-4A28-8A81-44936E6350C8}"/>
              </a:ext>
            </a:extLst>
          </p:cNvPr>
          <p:cNvCxnSpPr>
            <a:stCxn id="23" idx="4"/>
            <a:endCxn id="27" idx="0"/>
          </p:cNvCxnSpPr>
          <p:nvPr/>
        </p:nvCxnSpPr>
        <p:spPr>
          <a:xfrm>
            <a:off x="1608020" y="2110037"/>
            <a:ext cx="0" cy="2416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円/楕円 158">
            <a:extLst>
              <a:ext uri="{FF2B5EF4-FFF2-40B4-BE49-F238E27FC236}">
                <a16:creationId xmlns:a16="http://schemas.microsoft.com/office/drawing/2014/main" id="{9C041F40-6061-4E61-BF00-F8EE80DABA44}"/>
              </a:ext>
            </a:extLst>
          </p:cNvPr>
          <p:cNvSpPr/>
          <p:nvPr/>
        </p:nvSpPr>
        <p:spPr>
          <a:xfrm>
            <a:off x="1528976" y="2351688"/>
            <a:ext cx="158088" cy="15376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28" name="円/楕円 159">
            <a:extLst>
              <a:ext uri="{FF2B5EF4-FFF2-40B4-BE49-F238E27FC236}">
                <a16:creationId xmlns:a16="http://schemas.microsoft.com/office/drawing/2014/main" id="{101C590E-4E44-46B1-B790-DF39AEEC97DB}"/>
              </a:ext>
            </a:extLst>
          </p:cNvPr>
          <p:cNvSpPr/>
          <p:nvPr/>
        </p:nvSpPr>
        <p:spPr>
          <a:xfrm>
            <a:off x="1052249" y="1954644"/>
            <a:ext cx="158088" cy="15376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bg1"/>
              </a:solidFill>
            </a:endParaRPr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70427E23-FF56-4B3B-852F-94CDDA1A606F}"/>
              </a:ext>
            </a:extLst>
          </p:cNvPr>
          <p:cNvCxnSpPr>
            <a:stCxn id="28" idx="6"/>
            <a:endCxn id="23" idx="2"/>
          </p:cNvCxnSpPr>
          <p:nvPr/>
        </p:nvCxnSpPr>
        <p:spPr>
          <a:xfrm>
            <a:off x="1210337" y="2031524"/>
            <a:ext cx="318639" cy="16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B440CC47-E771-416A-9BB1-DD14A2F0E940}"/>
              </a:ext>
            </a:extLst>
          </p:cNvPr>
          <p:cNvCxnSpPr>
            <a:stCxn id="20" idx="6"/>
            <a:endCxn id="28" idx="2"/>
          </p:cNvCxnSpPr>
          <p:nvPr/>
        </p:nvCxnSpPr>
        <p:spPr>
          <a:xfrm>
            <a:off x="677717" y="2031524"/>
            <a:ext cx="3745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24DE1584-645A-421F-8F49-A92C97CE40D1}"/>
              </a:ext>
            </a:extLst>
          </p:cNvPr>
          <p:cNvCxnSpPr>
            <a:cxnSpLocks/>
            <a:stCxn id="27" idx="5"/>
            <a:endCxn id="18" idx="2"/>
          </p:cNvCxnSpPr>
          <p:nvPr/>
        </p:nvCxnSpPr>
        <p:spPr>
          <a:xfrm>
            <a:off x="1663913" y="2482930"/>
            <a:ext cx="541099" cy="292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円/楕円 39">
            <a:extLst>
              <a:ext uri="{FF2B5EF4-FFF2-40B4-BE49-F238E27FC236}">
                <a16:creationId xmlns:a16="http://schemas.microsoft.com/office/drawing/2014/main" id="{F52AA13A-4624-41CC-8E67-10D0F1A0E3E3}"/>
              </a:ext>
            </a:extLst>
          </p:cNvPr>
          <p:cNvSpPr/>
          <p:nvPr/>
        </p:nvSpPr>
        <p:spPr>
          <a:xfrm>
            <a:off x="2116057" y="2322449"/>
            <a:ext cx="357690" cy="3576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52" name="円/楕円 39">
            <a:extLst>
              <a:ext uri="{FF2B5EF4-FFF2-40B4-BE49-F238E27FC236}">
                <a16:creationId xmlns:a16="http://schemas.microsoft.com/office/drawing/2014/main" id="{BA07750D-3280-46B4-8F52-F76794D7E9F1}"/>
              </a:ext>
            </a:extLst>
          </p:cNvPr>
          <p:cNvSpPr/>
          <p:nvPr/>
        </p:nvSpPr>
        <p:spPr>
          <a:xfrm>
            <a:off x="1445433" y="2264729"/>
            <a:ext cx="325173" cy="325173"/>
          </a:xfrm>
          <a:prstGeom prst="ellipse">
            <a:avLst/>
          </a:prstGeom>
          <a:noFill/>
          <a:ln>
            <a:solidFill>
              <a:srgbClr val="0070C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55" name="円/楕円 39">
            <a:extLst>
              <a:ext uri="{FF2B5EF4-FFF2-40B4-BE49-F238E27FC236}">
                <a16:creationId xmlns:a16="http://schemas.microsoft.com/office/drawing/2014/main" id="{F93030C2-A3D0-4C0B-A936-BD1226380141}"/>
              </a:ext>
            </a:extLst>
          </p:cNvPr>
          <p:cNvSpPr/>
          <p:nvPr/>
        </p:nvSpPr>
        <p:spPr>
          <a:xfrm>
            <a:off x="2130318" y="2808259"/>
            <a:ext cx="325173" cy="325173"/>
          </a:xfrm>
          <a:prstGeom prst="ellipse">
            <a:avLst/>
          </a:prstGeom>
          <a:noFill/>
          <a:ln>
            <a:solidFill>
              <a:srgbClr val="0070C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56" name="円/楕円 39">
            <a:extLst>
              <a:ext uri="{FF2B5EF4-FFF2-40B4-BE49-F238E27FC236}">
                <a16:creationId xmlns:a16="http://schemas.microsoft.com/office/drawing/2014/main" id="{CA6C1862-78F6-409F-B0B4-D82FE93D8F6E}"/>
              </a:ext>
            </a:extLst>
          </p:cNvPr>
          <p:cNvSpPr/>
          <p:nvPr/>
        </p:nvSpPr>
        <p:spPr>
          <a:xfrm>
            <a:off x="2925957" y="1980712"/>
            <a:ext cx="325173" cy="325173"/>
          </a:xfrm>
          <a:prstGeom prst="ellipse">
            <a:avLst/>
          </a:prstGeom>
          <a:noFill/>
          <a:ln>
            <a:solidFill>
              <a:srgbClr val="0070C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E150267A-E4FB-4BC1-8EC1-6150607EBCC7}"/>
              </a:ext>
            </a:extLst>
          </p:cNvPr>
          <p:cNvSpPr/>
          <p:nvPr/>
        </p:nvSpPr>
        <p:spPr>
          <a:xfrm>
            <a:off x="4031669" y="2112981"/>
            <a:ext cx="47191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← 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Alice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の初手の後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Bob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が獲得できるのはその近傍</a:t>
            </a:r>
            <a:endParaRPr lang="en-US" altLang="ja-JP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円/楕円 41">
            <a:extLst>
              <a:ext uri="{FF2B5EF4-FFF2-40B4-BE49-F238E27FC236}">
                <a16:creationId xmlns:a16="http://schemas.microsoft.com/office/drawing/2014/main" id="{C15A048E-9F24-47B8-B150-6098A0C96A3A}"/>
              </a:ext>
            </a:extLst>
          </p:cNvPr>
          <p:cNvSpPr/>
          <p:nvPr/>
        </p:nvSpPr>
        <p:spPr>
          <a:xfrm>
            <a:off x="1262347" y="4743147"/>
            <a:ext cx="158088" cy="13978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59" name="円/楕円 41">
            <a:extLst>
              <a:ext uri="{FF2B5EF4-FFF2-40B4-BE49-F238E27FC236}">
                <a16:creationId xmlns:a16="http://schemas.microsoft.com/office/drawing/2014/main" id="{9624CA16-49B7-480C-8B41-0F928A11C9B8}"/>
              </a:ext>
            </a:extLst>
          </p:cNvPr>
          <p:cNvSpPr/>
          <p:nvPr/>
        </p:nvSpPr>
        <p:spPr>
          <a:xfrm>
            <a:off x="611560" y="5408424"/>
            <a:ext cx="158088" cy="13978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60" name="円/楕円 41">
            <a:extLst>
              <a:ext uri="{FF2B5EF4-FFF2-40B4-BE49-F238E27FC236}">
                <a16:creationId xmlns:a16="http://schemas.microsoft.com/office/drawing/2014/main" id="{2691DD28-B1DD-4500-915F-386E26371688}"/>
              </a:ext>
            </a:extLst>
          </p:cNvPr>
          <p:cNvSpPr/>
          <p:nvPr/>
        </p:nvSpPr>
        <p:spPr>
          <a:xfrm>
            <a:off x="1201367" y="6196529"/>
            <a:ext cx="158088" cy="13978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61" name="円/楕円 41">
            <a:extLst>
              <a:ext uri="{FF2B5EF4-FFF2-40B4-BE49-F238E27FC236}">
                <a16:creationId xmlns:a16="http://schemas.microsoft.com/office/drawing/2014/main" id="{B16AA95C-722D-4E78-B4C3-4B92E65BCFFF}"/>
              </a:ext>
            </a:extLst>
          </p:cNvPr>
          <p:cNvSpPr/>
          <p:nvPr/>
        </p:nvSpPr>
        <p:spPr>
          <a:xfrm>
            <a:off x="2249541" y="5994952"/>
            <a:ext cx="158088" cy="13978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62" name="円/楕円 41">
            <a:extLst>
              <a:ext uri="{FF2B5EF4-FFF2-40B4-BE49-F238E27FC236}">
                <a16:creationId xmlns:a16="http://schemas.microsoft.com/office/drawing/2014/main" id="{5AAA0791-48F2-49BD-9EBD-7F0E1FB15205}"/>
              </a:ext>
            </a:extLst>
          </p:cNvPr>
          <p:cNvSpPr/>
          <p:nvPr/>
        </p:nvSpPr>
        <p:spPr>
          <a:xfrm>
            <a:off x="2249541" y="5186047"/>
            <a:ext cx="158088" cy="13978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63" name="円/楕円 41">
            <a:extLst>
              <a:ext uri="{FF2B5EF4-FFF2-40B4-BE49-F238E27FC236}">
                <a16:creationId xmlns:a16="http://schemas.microsoft.com/office/drawing/2014/main" id="{44A549B1-C5B3-4257-AA95-3CDAE7FA93C1}"/>
              </a:ext>
            </a:extLst>
          </p:cNvPr>
          <p:cNvSpPr/>
          <p:nvPr/>
        </p:nvSpPr>
        <p:spPr>
          <a:xfrm>
            <a:off x="1380817" y="5576634"/>
            <a:ext cx="158088" cy="13978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64" name="円/楕円 41">
            <a:extLst>
              <a:ext uri="{FF2B5EF4-FFF2-40B4-BE49-F238E27FC236}">
                <a16:creationId xmlns:a16="http://schemas.microsoft.com/office/drawing/2014/main" id="{1A03D05D-99B8-430A-8016-1E8E11844C0C}"/>
              </a:ext>
            </a:extLst>
          </p:cNvPr>
          <p:cNvSpPr/>
          <p:nvPr/>
        </p:nvSpPr>
        <p:spPr>
          <a:xfrm>
            <a:off x="1814422" y="5192651"/>
            <a:ext cx="158088" cy="13978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000" dirty="0">
              <a:solidFill>
                <a:schemeClr val="bg1"/>
              </a:solidFill>
            </a:endParaRPr>
          </a:p>
        </p:txBody>
      </p: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3BB84AFD-8870-4AEA-ABE4-36B2118FFA10}"/>
              </a:ext>
            </a:extLst>
          </p:cNvPr>
          <p:cNvCxnSpPr>
            <a:cxnSpLocks/>
            <a:stCxn id="59" idx="7"/>
            <a:endCxn id="58" idx="3"/>
          </p:cNvCxnSpPr>
          <p:nvPr/>
        </p:nvCxnSpPr>
        <p:spPr>
          <a:xfrm flipV="1">
            <a:off x="746497" y="4862458"/>
            <a:ext cx="539001" cy="566437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65181B19-E290-4B13-87D4-E5D4EA46F10A}"/>
              </a:ext>
            </a:extLst>
          </p:cNvPr>
          <p:cNvCxnSpPr>
            <a:cxnSpLocks/>
            <a:stCxn id="59" idx="5"/>
            <a:endCxn id="60" idx="1"/>
          </p:cNvCxnSpPr>
          <p:nvPr/>
        </p:nvCxnSpPr>
        <p:spPr>
          <a:xfrm>
            <a:off x="746497" y="5527735"/>
            <a:ext cx="478021" cy="689265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20A0A359-6DEF-4AF4-8109-599A8B83617E}"/>
              </a:ext>
            </a:extLst>
          </p:cNvPr>
          <p:cNvCxnSpPr>
            <a:cxnSpLocks/>
            <a:stCxn id="61" idx="2"/>
            <a:endCxn id="60" idx="6"/>
          </p:cNvCxnSpPr>
          <p:nvPr/>
        </p:nvCxnSpPr>
        <p:spPr>
          <a:xfrm flipH="1">
            <a:off x="1359455" y="6064843"/>
            <a:ext cx="890086" cy="201577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4F7E9E9B-9D15-415D-AC92-25DB0135C5EE}"/>
              </a:ext>
            </a:extLst>
          </p:cNvPr>
          <p:cNvCxnSpPr>
            <a:cxnSpLocks/>
            <a:stCxn id="61" idx="0"/>
            <a:endCxn id="62" idx="4"/>
          </p:cNvCxnSpPr>
          <p:nvPr/>
        </p:nvCxnSpPr>
        <p:spPr>
          <a:xfrm flipV="1">
            <a:off x="2328585" y="5325829"/>
            <a:ext cx="0" cy="66912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D5FF7C51-4C32-409C-B72A-A87663FA70F5}"/>
              </a:ext>
            </a:extLst>
          </p:cNvPr>
          <p:cNvCxnSpPr>
            <a:cxnSpLocks/>
            <a:stCxn id="58" idx="6"/>
            <a:endCxn id="62" idx="1"/>
          </p:cNvCxnSpPr>
          <p:nvPr/>
        </p:nvCxnSpPr>
        <p:spPr>
          <a:xfrm>
            <a:off x="1420435" y="4813038"/>
            <a:ext cx="852257" cy="39348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012E2747-E8A8-4129-AF4A-1DE0ED42ABBA}"/>
              </a:ext>
            </a:extLst>
          </p:cNvPr>
          <p:cNvSpPr/>
          <p:nvPr/>
        </p:nvSpPr>
        <p:spPr>
          <a:xfrm>
            <a:off x="2771799" y="4730177"/>
            <a:ext cx="59789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← 一般の位置に配置された点</a:t>
            </a:r>
            <a:endParaRPr lang="en-US" altLang="ja-JP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青い枠がその凸包の境界</a:t>
            </a:r>
            <a:endParaRPr lang="en-US" altLang="ja-JP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EBF911D5-390D-42AE-88D1-65FDD6CAA4A8}"/>
              </a:ext>
            </a:extLst>
          </p:cNvPr>
          <p:cNvSpPr/>
          <p:nvPr/>
        </p:nvSpPr>
        <p:spPr>
          <a:xfrm>
            <a:off x="2800336" y="5732563"/>
            <a:ext cx="61963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奇数点かつ内点が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点以下ならば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Alice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はゲームに勝てる（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M., </a:t>
            </a:r>
            <a:r>
              <a:rPr lang="en-US" altLang="ja-JP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Nakamigawa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Sakuma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7496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6"/>
    </mc:Choice>
    <mc:Fallback xmlns="">
      <p:transition spd="slow" advTm="2026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タイトル 1"/>
          <p:cNvSpPr>
            <a:spLocks noGrp="1"/>
          </p:cNvSpPr>
          <p:nvPr>
            <p:ph type="title"/>
          </p:nvPr>
        </p:nvSpPr>
        <p:spPr>
          <a:xfrm>
            <a:off x="457200" y="7267"/>
            <a:ext cx="8229600" cy="567194"/>
          </a:xfrm>
        </p:spPr>
        <p:txBody>
          <a:bodyPr>
            <a:normAutofit/>
          </a:bodyPr>
          <a:lstStyle/>
          <a:p>
            <a:r>
              <a:rPr lang="ja-JP" altLang="en-US" sz="2800" u="sng" dirty="0">
                <a:latin typeface="Times New Roman" pitchFamily="18" charset="0"/>
                <a:cs typeface="Times New Roman" pitchFamily="18" charset="0"/>
              </a:rPr>
              <a:t>問題</a:t>
            </a:r>
            <a:endParaRPr kumimoji="1" lang="ja-JP" alt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43407" y="620688"/>
            <a:ext cx="8452480" cy="129614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1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altLang="ja-JP" sz="2400" dirty="0" err="1">
                <a:latin typeface="Times New Roman" pitchFamily="18" charset="0"/>
                <a:cs typeface="Times New Roman" pitchFamily="18" charset="0"/>
              </a:rPr>
              <a:t>Cibulka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 et al. 2013)</a:t>
            </a:r>
            <a:r>
              <a:rPr lang="ja-JP" altLang="en-US" sz="2400" dirty="0">
                <a:latin typeface="Times New Roman" pitchFamily="18" charset="0"/>
                <a:cs typeface="Times New Roman" pitchFamily="18" charset="0"/>
              </a:rPr>
              <a:t>　</a:t>
            </a:r>
            <a:endParaRPr lang="en-US" altLang="ja-JP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重みを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と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のみに制限しても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ゲームの勝者を決めるのは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PSPACE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完全か？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43406" y="2060848"/>
            <a:ext cx="8452481" cy="129614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2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Alice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が二部グラフで全体の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1/4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以上の重みを獲得することはできるか？（白か黒の重い方の半分以上）</a:t>
            </a:r>
            <a:endParaRPr lang="en-US" altLang="ja-JP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794EC00-05F2-464D-89AB-7C88C25F5BA1}"/>
              </a:ext>
            </a:extLst>
          </p:cNvPr>
          <p:cNvSpPr/>
          <p:nvPr/>
        </p:nvSpPr>
        <p:spPr>
          <a:xfrm>
            <a:off x="343407" y="3501008"/>
            <a:ext cx="8452480" cy="129614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3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Alice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が獲得可能な得点の最大値を求めるための効率の良い　　　アルゴリズムを見つけよ．</a:t>
            </a:r>
            <a:endParaRPr lang="en-US" altLang="ja-JP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6C52CB37-75BC-4EE1-9753-6CF8A3247390}"/>
                  </a:ext>
                </a:extLst>
              </p:cNvPr>
              <p:cNvSpPr/>
              <p:nvPr/>
            </p:nvSpPr>
            <p:spPr>
              <a:xfrm>
                <a:off x="435382" y="4869160"/>
                <a:ext cx="8529106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lang="en-US" altLang="ja-JP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ja-JP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頂点のパスに対しては</a:t>
                </a:r>
                <a:r>
                  <a:rPr lang="en-US" altLang="ja-JP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𝑂</m:t>
                    </m:r>
                    <m:d>
                      <m:dPr>
                        <m:ctrlPr>
                          <a:rPr lang="en-US" altLang="ja-JP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4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ja-JP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ja-JP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時間で獲得可能な得点の　　最大値を求められる（動的計画法）．</a:t>
                </a:r>
                <a:endParaRPr lang="en-US" altLang="ja-JP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ja-JP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（</a:t>
                </a:r>
                <a14:m>
                  <m:oMath xmlns:m="http://schemas.openxmlformats.org/officeDocument/2006/math">
                    <m:r>
                      <a:rPr lang="en-US" altLang="ja-JP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ja-JP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頂点のサイクルは</a:t>
                </a:r>
                <a14:m>
                  <m:oMath xmlns:m="http://schemas.openxmlformats.org/officeDocument/2006/math">
                    <m:r>
                      <a:rPr lang="en-US" altLang="ja-JP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𝑂</m:t>
                    </m:r>
                    <m:d>
                      <m:dPr>
                        <m:ctrlPr>
                          <a:rPr lang="en-US" altLang="ja-JP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ja-JP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r>
                  <a:rPr lang="ja-JP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時間で計算可能．他のグラフでは？）</a:t>
                </a:r>
                <a:endParaRPr lang="en-US" altLang="ja-JP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6C52CB37-75BC-4EE1-9753-6CF8A32473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382" y="4869160"/>
                <a:ext cx="8529106" cy="1200329"/>
              </a:xfrm>
              <a:prstGeom prst="rect">
                <a:avLst/>
              </a:prstGeom>
              <a:blipFill>
                <a:blip r:embed="rId4"/>
                <a:stretch>
                  <a:fillRect l="-1071" t="-5584" b="-913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タイトル 1">
            <a:extLst>
              <a:ext uri="{FF2B5EF4-FFF2-40B4-BE49-F238E27FC236}">
                <a16:creationId xmlns:a16="http://schemas.microsoft.com/office/drawing/2014/main" id="{7BC9508B-019B-4BBE-82AF-750ABA204103}"/>
              </a:ext>
            </a:extLst>
          </p:cNvPr>
          <p:cNvSpPr txBox="1">
            <a:spLocks/>
          </p:cNvSpPr>
          <p:nvPr/>
        </p:nvSpPr>
        <p:spPr>
          <a:xfrm>
            <a:off x="356946" y="6165304"/>
            <a:ext cx="8430108" cy="5671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ご静聴ありがとうございました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2900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6"/>
    </mc:Choice>
    <mc:Fallback xmlns="">
      <p:transition spd="slow" advTm="202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354792" y="10981"/>
            <a:ext cx="8434416" cy="648441"/>
          </a:xfrm>
        </p:spPr>
        <p:txBody>
          <a:bodyPr>
            <a:normAutofit/>
          </a:bodyPr>
          <a:lstStyle/>
          <a:p>
            <a:r>
              <a:rPr lang="en-US" altLang="ja-JP" sz="2800" u="sng" dirty="0">
                <a:latin typeface="Times New Roman" pitchFamily="18" charset="0"/>
                <a:cs typeface="Times New Roman" pitchFamily="18" charset="0"/>
              </a:rPr>
              <a:t>Graph grabbing game</a:t>
            </a:r>
            <a:endParaRPr kumimoji="1" lang="ja-JP" alt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7884368" y="4804133"/>
            <a:ext cx="794444" cy="1820572"/>
            <a:chOff x="6921780" y="4162500"/>
            <a:chExt cx="794444" cy="1820572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6921780" y="5152075"/>
              <a:ext cx="7944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/>
                <a:t> Bob</a:t>
              </a:r>
            </a:p>
            <a:p>
              <a:r>
                <a:rPr lang="ja-JP" altLang="en-US" sz="2400" dirty="0"/>
                <a:t>後手</a:t>
              </a:r>
              <a:endParaRPr lang="en-US" altLang="ja-JP" sz="2400" dirty="0"/>
            </a:p>
          </p:txBody>
        </p:sp>
        <p:sp>
          <p:nvSpPr>
            <p:cNvPr id="3" name="フローチャート: 抜出し 2"/>
            <p:cNvSpPr/>
            <p:nvPr/>
          </p:nvSpPr>
          <p:spPr>
            <a:xfrm>
              <a:off x="7020272" y="4531240"/>
              <a:ext cx="595107" cy="639372"/>
            </a:xfrm>
            <a:prstGeom prst="flowChartExtra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4" name="円/楕円 3"/>
            <p:cNvSpPr/>
            <p:nvPr/>
          </p:nvSpPr>
          <p:spPr>
            <a:xfrm>
              <a:off x="7091413" y="4162500"/>
              <a:ext cx="452822" cy="43204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500867" y="4797152"/>
            <a:ext cx="800009" cy="1827553"/>
            <a:chOff x="1210145" y="4225808"/>
            <a:chExt cx="800009" cy="1827553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1210145" y="5222364"/>
              <a:ext cx="8000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/>
                <a:t>Alice</a:t>
              </a:r>
            </a:p>
            <a:p>
              <a:r>
                <a:rPr lang="ja-JP" altLang="en-US" sz="2400" dirty="0"/>
                <a:t>先手</a:t>
              </a:r>
              <a:endParaRPr lang="en-US" altLang="ja-JP" sz="2400" dirty="0"/>
            </a:p>
          </p:txBody>
        </p:sp>
        <p:sp>
          <p:nvSpPr>
            <p:cNvPr id="9" name="フローチャート: 抜出し 8"/>
            <p:cNvSpPr/>
            <p:nvPr/>
          </p:nvSpPr>
          <p:spPr>
            <a:xfrm>
              <a:off x="1312597" y="4594548"/>
              <a:ext cx="595107" cy="639372"/>
            </a:xfrm>
            <a:prstGeom prst="flowChartExtra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1383738" y="4225808"/>
              <a:ext cx="452822" cy="432048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角丸四角形 11"/>
          <p:cNvSpPr/>
          <p:nvPr/>
        </p:nvSpPr>
        <p:spPr>
          <a:xfrm>
            <a:off x="504827" y="692696"/>
            <a:ext cx="792088" cy="3888432"/>
          </a:xfrm>
          <a:prstGeom prst="round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7884368" y="692696"/>
            <a:ext cx="792088" cy="3888432"/>
          </a:xfrm>
          <a:prstGeom prst="roundRect">
            <a:avLst/>
          </a:prstGeom>
          <a:noFill/>
          <a:ln>
            <a:solidFill>
              <a:srgbClr val="002060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/>
          <p:cNvCxnSpPr>
            <a:stCxn id="61" idx="1"/>
            <a:endCxn id="15" idx="5"/>
          </p:cNvCxnSpPr>
          <p:nvPr/>
        </p:nvCxnSpPr>
        <p:spPr>
          <a:xfrm flipH="1" flipV="1">
            <a:off x="3813505" y="1614738"/>
            <a:ext cx="1288192" cy="9287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円/楕円 14"/>
          <p:cNvSpPr/>
          <p:nvPr/>
        </p:nvSpPr>
        <p:spPr>
          <a:xfrm>
            <a:off x="3589604" y="1396967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1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cxnSp>
        <p:nvCxnSpPr>
          <p:cNvPr id="22" name="直線コネクタ 21"/>
          <p:cNvCxnSpPr>
            <a:stCxn id="56" idx="7"/>
            <a:endCxn id="15" idx="3"/>
          </p:cNvCxnSpPr>
          <p:nvPr/>
        </p:nvCxnSpPr>
        <p:spPr>
          <a:xfrm flipV="1">
            <a:off x="2936455" y="1614738"/>
            <a:ext cx="691564" cy="10128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61" idx="2"/>
            <a:endCxn id="67" idx="6"/>
          </p:cNvCxnSpPr>
          <p:nvPr/>
        </p:nvCxnSpPr>
        <p:spPr>
          <a:xfrm flipH="1">
            <a:off x="4541291" y="2633651"/>
            <a:ext cx="521991" cy="32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69" idx="1"/>
            <a:endCxn id="56" idx="5"/>
          </p:cNvCxnSpPr>
          <p:nvPr/>
        </p:nvCxnSpPr>
        <p:spPr>
          <a:xfrm flipH="1" flipV="1">
            <a:off x="2936455" y="2808043"/>
            <a:ext cx="943708" cy="7632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stCxn id="69" idx="7"/>
          </p:cNvCxnSpPr>
          <p:nvPr/>
        </p:nvCxnSpPr>
        <p:spPr>
          <a:xfrm flipV="1">
            <a:off x="4065649" y="2717839"/>
            <a:ext cx="336835" cy="8534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>
            <a:stCxn id="59" idx="1"/>
            <a:endCxn id="61" idx="5"/>
          </p:cNvCxnSpPr>
          <p:nvPr/>
        </p:nvCxnSpPr>
        <p:spPr>
          <a:xfrm flipH="1" flipV="1">
            <a:off x="5287183" y="2723854"/>
            <a:ext cx="563706" cy="8452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stCxn id="54" idx="2"/>
            <a:endCxn id="15" idx="6"/>
          </p:cNvCxnSpPr>
          <p:nvPr/>
        </p:nvCxnSpPr>
        <p:spPr>
          <a:xfrm flipH="1" flipV="1">
            <a:off x="3851920" y="1524535"/>
            <a:ext cx="1684817" cy="83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2753076" y="683391"/>
            <a:ext cx="3637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kumimoji="1"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：重み付き連結グラフ</a:t>
            </a:r>
            <a:endParaRPr kumimoji="1"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円/楕円 53"/>
          <p:cNvSpPr/>
          <p:nvPr/>
        </p:nvSpPr>
        <p:spPr>
          <a:xfrm>
            <a:off x="5536737" y="1405322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56" name="円/楕円 55"/>
          <p:cNvSpPr/>
          <p:nvPr/>
        </p:nvSpPr>
        <p:spPr>
          <a:xfrm>
            <a:off x="2712554" y="2590272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5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59" name="円/楕円 58"/>
          <p:cNvSpPr/>
          <p:nvPr/>
        </p:nvSpPr>
        <p:spPr>
          <a:xfrm>
            <a:off x="5812474" y="3531777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0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61" name="円/楕円 60"/>
          <p:cNvSpPr/>
          <p:nvPr/>
        </p:nvSpPr>
        <p:spPr>
          <a:xfrm>
            <a:off x="5063282" y="2506083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67" name="円/楕円 66"/>
          <p:cNvSpPr/>
          <p:nvPr/>
        </p:nvSpPr>
        <p:spPr>
          <a:xfrm>
            <a:off x="4278975" y="2509302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69" name="円/楕円 68"/>
          <p:cNvSpPr/>
          <p:nvPr/>
        </p:nvSpPr>
        <p:spPr>
          <a:xfrm>
            <a:off x="3841748" y="3533905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25633EC-CB6A-472B-8116-46D298AC3878}"/>
              </a:ext>
            </a:extLst>
          </p:cNvPr>
          <p:cNvSpPr txBox="1"/>
          <p:nvPr/>
        </p:nvSpPr>
        <p:spPr>
          <a:xfrm>
            <a:off x="2734351" y="5157192"/>
            <a:ext cx="3637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※</a:t>
            </a:r>
            <a:r>
              <a:rPr kumimoji="1"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重みは</a:t>
            </a:r>
            <a:r>
              <a:rPr kumimoji="1"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1"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以上の整数</a:t>
            </a:r>
            <a:endParaRPr kumimoji="1"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64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354792" y="10981"/>
            <a:ext cx="8434416" cy="648441"/>
          </a:xfrm>
        </p:spPr>
        <p:txBody>
          <a:bodyPr>
            <a:normAutofit/>
          </a:bodyPr>
          <a:lstStyle/>
          <a:p>
            <a:r>
              <a:rPr lang="en-US" altLang="ja-JP" sz="2800" u="sng" dirty="0">
                <a:latin typeface="Times New Roman" pitchFamily="18" charset="0"/>
                <a:cs typeface="Times New Roman" pitchFamily="18" charset="0"/>
              </a:rPr>
              <a:t>Graph grabbing game</a:t>
            </a:r>
            <a:endParaRPr kumimoji="1" lang="ja-JP" alt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7884368" y="4804133"/>
            <a:ext cx="794444" cy="1820572"/>
            <a:chOff x="6921780" y="4162500"/>
            <a:chExt cx="794444" cy="1820572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6921780" y="5152075"/>
              <a:ext cx="7944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/>
                <a:t> Bob</a:t>
              </a:r>
            </a:p>
            <a:p>
              <a:r>
                <a:rPr lang="ja-JP" altLang="en-US" sz="2400" dirty="0"/>
                <a:t>後手</a:t>
              </a:r>
              <a:endParaRPr lang="en-US" altLang="ja-JP" sz="2400" dirty="0"/>
            </a:p>
          </p:txBody>
        </p:sp>
        <p:sp>
          <p:nvSpPr>
            <p:cNvPr id="3" name="フローチャート: 抜出し 2"/>
            <p:cNvSpPr/>
            <p:nvPr/>
          </p:nvSpPr>
          <p:spPr>
            <a:xfrm>
              <a:off x="7020272" y="4531240"/>
              <a:ext cx="595107" cy="639372"/>
            </a:xfrm>
            <a:prstGeom prst="flowChartExtra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4" name="円/楕円 3"/>
            <p:cNvSpPr/>
            <p:nvPr/>
          </p:nvSpPr>
          <p:spPr>
            <a:xfrm>
              <a:off x="7091413" y="4162500"/>
              <a:ext cx="452822" cy="43204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500867" y="4797152"/>
            <a:ext cx="800009" cy="1827553"/>
            <a:chOff x="1210145" y="4225808"/>
            <a:chExt cx="800009" cy="1827553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1210145" y="5222364"/>
              <a:ext cx="8000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/>
                <a:t>Alice</a:t>
              </a:r>
            </a:p>
            <a:p>
              <a:r>
                <a:rPr lang="ja-JP" altLang="en-US" sz="2400" dirty="0"/>
                <a:t>先手</a:t>
              </a:r>
              <a:endParaRPr lang="en-US" altLang="ja-JP" sz="2400" dirty="0"/>
            </a:p>
          </p:txBody>
        </p:sp>
        <p:sp>
          <p:nvSpPr>
            <p:cNvPr id="9" name="フローチャート: 抜出し 8"/>
            <p:cNvSpPr/>
            <p:nvPr/>
          </p:nvSpPr>
          <p:spPr>
            <a:xfrm>
              <a:off x="1312597" y="4594548"/>
              <a:ext cx="595107" cy="639372"/>
            </a:xfrm>
            <a:prstGeom prst="flowChartExtra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1383738" y="4225808"/>
              <a:ext cx="452822" cy="432048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角丸四角形 11"/>
          <p:cNvSpPr/>
          <p:nvPr/>
        </p:nvSpPr>
        <p:spPr>
          <a:xfrm>
            <a:off x="504827" y="692696"/>
            <a:ext cx="792088" cy="3888432"/>
          </a:xfrm>
          <a:prstGeom prst="round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7884368" y="692696"/>
            <a:ext cx="792088" cy="3888432"/>
          </a:xfrm>
          <a:prstGeom prst="roundRect">
            <a:avLst/>
          </a:prstGeom>
          <a:noFill/>
          <a:ln>
            <a:solidFill>
              <a:srgbClr val="002060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/>
          <p:cNvCxnSpPr>
            <a:stCxn id="61" idx="1"/>
            <a:endCxn id="15" idx="5"/>
          </p:cNvCxnSpPr>
          <p:nvPr/>
        </p:nvCxnSpPr>
        <p:spPr>
          <a:xfrm flipH="1" flipV="1">
            <a:off x="3813505" y="1614738"/>
            <a:ext cx="1288192" cy="9287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円/楕円 14"/>
          <p:cNvSpPr/>
          <p:nvPr/>
        </p:nvSpPr>
        <p:spPr>
          <a:xfrm>
            <a:off x="3589604" y="1396967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1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cxnSp>
        <p:nvCxnSpPr>
          <p:cNvPr id="22" name="直線コネクタ 21"/>
          <p:cNvCxnSpPr>
            <a:stCxn id="56" idx="7"/>
            <a:endCxn id="15" idx="3"/>
          </p:cNvCxnSpPr>
          <p:nvPr/>
        </p:nvCxnSpPr>
        <p:spPr>
          <a:xfrm flipV="1">
            <a:off x="2936455" y="1614738"/>
            <a:ext cx="691564" cy="10128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61" idx="2"/>
            <a:endCxn id="67" idx="6"/>
          </p:cNvCxnSpPr>
          <p:nvPr/>
        </p:nvCxnSpPr>
        <p:spPr>
          <a:xfrm flipH="1">
            <a:off x="4541291" y="2633651"/>
            <a:ext cx="521991" cy="32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69" idx="1"/>
            <a:endCxn id="56" idx="5"/>
          </p:cNvCxnSpPr>
          <p:nvPr/>
        </p:nvCxnSpPr>
        <p:spPr>
          <a:xfrm flipH="1" flipV="1">
            <a:off x="2936455" y="2808043"/>
            <a:ext cx="943708" cy="7632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stCxn id="69" idx="7"/>
          </p:cNvCxnSpPr>
          <p:nvPr/>
        </p:nvCxnSpPr>
        <p:spPr>
          <a:xfrm flipV="1">
            <a:off x="4065649" y="2717839"/>
            <a:ext cx="336835" cy="8534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>
            <a:stCxn id="59" idx="1"/>
            <a:endCxn id="61" idx="5"/>
          </p:cNvCxnSpPr>
          <p:nvPr/>
        </p:nvCxnSpPr>
        <p:spPr>
          <a:xfrm flipH="1" flipV="1">
            <a:off x="5287183" y="2723854"/>
            <a:ext cx="563706" cy="8452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stCxn id="54" idx="2"/>
            <a:endCxn id="15" idx="6"/>
          </p:cNvCxnSpPr>
          <p:nvPr/>
        </p:nvCxnSpPr>
        <p:spPr>
          <a:xfrm flipH="1" flipV="1">
            <a:off x="3851920" y="1524535"/>
            <a:ext cx="1684817" cy="83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円/楕円 53"/>
          <p:cNvSpPr/>
          <p:nvPr/>
        </p:nvSpPr>
        <p:spPr>
          <a:xfrm>
            <a:off x="5536737" y="1405322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56" name="円/楕円 55"/>
          <p:cNvSpPr/>
          <p:nvPr/>
        </p:nvSpPr>
        <p:spPr>
          <a:xfrm>
            <a:off x="2712554" y="2590272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5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59" name="円/楕円 58"/>
          <p:cNvSpPr/>
          <p:nvPr/>
        </p:nvSpPr>
        <p:spPr>
          <a:xfrm>
            <a:off x="5812474" y="3531777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0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61" name="円/楕円 60"/>
          <p:cNvSpPr/>
          <p:nvPr/>
        </p:nvSpPr>
        <p:spPr>
          <a:xfrm>
            <a:off x="5063282" y="2506083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67" name="円/楕円 66"/>
          <p:cNvSpPr/>
          <p:nvPr/>
        </p:nvSpPr>
        <p:spPr>
          <a:xfrm>
            <a:off x="4278975" y="2509302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69" name="円/楕円 68"/>
          <p:cNvSpPr/>
          <p:nvPr/>
        </p:nvSpPr>
        <p:spPr>
          <a:xfrm>
            <a:off x="3841748" y="3533905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1" name="円/楕円 30"/>
          <p:cNvSpPr/>
          <p:nvPr/>
        </p:nvSpPr>
        <p:spPr>
          <a:xfrm>
            <a:off x="2555680" y="2433932"/>
            <a:ext cx="576064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65256FC-19AA-4D98-9467-93E891853A10}"/>
              </a:ext>
            </a:extLst>
          </p:cNvPr>
          <p:cNvSpPr txBox="1"/>
          <p:nvPr/>
        </p:nvSpPr>
        <p:spPr>
          <a:xfrm>
            <a:off x="1619672" y="4203085"/>
            <a:ext cx="54999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＊ルール：</a:t>
            </a:r>
            <a:endParaRPr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頂点を取り除いた後のグラフも連結</a:t>
            </a:r>
            <a:endParaRPr kumimoji="1"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89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354792" y="10981"/>
            <a:ext cx="8434416" cy="648441"/>
          </a:xfrm>
        </p:spPr>
        <p:txBody>
          <a:bodyPr>
            <a:normAutofit/>
          </a:bodyPr>
          <a:lstStyle/>
          <a:p>
            <a:r>
              <a:rPr lang="en-US" altLang="ja-JP" sz="2800" u="sng" dirty="0">
                <a:latin typeface="Times New Roman" pitchFamily="18" charset="0"/>
                <a:cs typeface="Times New Roman" pitchFamily="18" charset="0"/>
              </a:rPr>
              <a:t>Graph grabbing game</a:t>
            </a:r>
            <a:endParaRPr kumimoji="1" lang="ja-JP" alt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7884368" y="4804133"/>
            <a:ext cx="794444" cy="1820572"/>
            <a:chOff x="6921780" y="4162500"/>
            <a:chExt cx="794444" cy="1820572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6921780" y="5152075"/>
              <a:ext cx="7944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/>
                <a:t> Bob</a:t>
              </a:r>
            </a:p>
            <a:p>
              <a:r>
                <a:rPr lang="ja-JP" altLang="en-US" sz="2400" dirty="0"/>
                <a:t>後手</a:t>
              </a:r>
              <a:endParaRPr lang="en-US" altLang="ja-JP" sz="2400" dirty="0"/>
            </a:p>
          </p:txBody>
        </p:sp>
        <p:sp>
          <p:nvSpPr>
            <p:cNvPr id="3" name="フローチャート: 抜出し 2"/>
            <p:cNvSpPr/>
            <p:nvPr/>
          </p:nvSpPr>
          <p:spPr>
            <a:xfrm>
              <a:off x="7020272" y="4531240"/>
              <a:ext cx="595107" cy="639372"/>
            </a:xfrm>
            <a:prstGeom prst="flowChartExtra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4" name="円/楕円 3"/>
            <p:cNvSpPr/>
            <p:nvPr/>
          </p:nvSpPr>
          <p:spPr>
            <a:xfrm>
              <a:off x="7091413" y="4162500"/>
              <a:ext cx="452822" cy="43204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500867" y="4797152"/>
            <a:ext cx="800009" cy="1827553"/>
            <a:chOff x="1210145" y="4225808"/>
            <a:chExt cx="800009" cy="1827553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1210145" y="5222364"/>
              <a:ext cx="8000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/>
                <a:t>Alice</a:t>
              </a:r>
            </a:p>
            <a:p>
              <a:r>
                <a:rPr lang="ja-JP" altLang="en-US" sz="2400" dirty="0"/>
                <a:t>先手</a:t>
              </a:r>
              <a:endParaRPr lang="en-US" altLang="ja-JP" sz="2400" dirty="0"/>
            </a:p>
          </p:txBody>
        </p:sp>
        <p:sp>
          <p:nvSpPr>
            <p:cNvPr id="9" name="フローチャート: 抜出し 8"/>
            <p:cNvSpPr/>
            <p:nvPr/>
          </p:nvSpPr>
          <p:spPr>
            <a:xfrm>
              <a:off x="1312597" y="4594548"/>
              <a:ext cx="595107" cy="639372"/>
            </a:xfrm>
            <a:prstGeom prst="flowChartExtra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1383738" y="4225808"/>
              <a:ext cx="452822" cy="432048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角丸四角形 11"/>
          <p:cNvSpPr/>
          <p:nvPr/>
        </p:nvSpPr>
        <p:spPr>
          <a:xfrm>
            <a:off x="504827" y="692696"/>
            <a:ext cx="792088" cy="3888432"/>
          </a:xfrm>
          <a:prstGeom prst="round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7884368" y="692696"/>
            <a:ext cx="792088" cy="3888432"/>
          </a:xfrm>
          <a:prstGeom prst="roundRect">
            <a:avLst/>
          </a:prstGeom>
          <a:noFill/>
          <a:ln>
            <a:solidFill>
              <a:srgbClr val="002060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/>
          <p:cNvCxnSpPr>
            <a:stCxn id="61" idx="1"/>
            <a:endCxn id="15" idx="5"/>
          </p:cNvCxnSpPr>
          <p:nvPr/>
        </p:nvCxnSpPr>
        <p:spPr>
          <a:xfrm flipH="1" flipV="1">
            <a:off x="3813505" y="1614738"/>
            <a:ext cx="1288192" cy="9287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円/楕円 14"/>
          <p:cNvSpPr/>
          <p:nvPr/>
        </p:nvSpPr>
        <p:spPr>
          <a:xfrm>
            <a:off x="3589604" y="1396967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1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cxnSp>
        <p:nvCxnSpPr>
          <p:cNvPr id="30" name="直線コネクタ 29"/>
          <p:cNvCxnSpPr>
            <a:stCxn id="61" idx="2"/>
            <a:endCxn id="67" idx="6"/>
          </p:cNvCxnSpPr>
          <p:nvPr/>
        </p:nvCxnSpPr>
        <p:spPr>
          <a:xfrm flipH="1">
            <a:off x="4541291" y="2633651"/>
            <a:ext cx="521991" cy="32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stCxn id="69" idx="7"/>
          </p:cNvCxnSpPr>
          <p:nvPr/>
        </p:nvCxnSpPr>
        <p:spPr>
          <a:xfrm flipV="1">
            <a:off x="4065649" y="2717839"/>
            <a:ext cx="336835" cy="8534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>
            <a:stCxn id="59" idx="1"/>
            <a:endCxn id="61" idx="5"/>
          </p:cNvCxnSpPr>
          <p:nvPr/>
        </p:nvCxnSpPr>
        <p:spPr>
          <a:xfrm flipH="1" flipV="1">
            <a:off x="5287183" y="2723854"/>
            <a:ext cx="563706" cy="8452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stCxn id="54" idx="2"/>
            <a:endCxn id="15" idx="6"/>
          </p:cNvCxnSpPr>
          <p:nvPr/>
        </p:nvCxnSpPr>
        <p:spPr>
          <a:xfrm flipH="1" flipV="1">
            <a:off x="3851920" y="1524535"/>
            <a:ext cx="1684817" cy="83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円/楕円 53"/>
          <p:cNvSpPr/>
          <p:nvPr/>
        </p:nvSpPr>
        <p:spPr>
          <a:xfrm>
            <a:off x="5536737" y="1405322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56" name="円/楕円 55"/>
          <p:cNvSpPr/>
          <p:nvPr/>
        </p:nvSpPr>
        <p:spPr>
          <a:xfrm>
            <a:off x="772341" y="4015031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5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59" name="円/楕円 58"/>
          <p:cNvSpPr/>
          <p:nvPr/>
        </p:nvSpPr>
        <p:spPr>
          <a:xfrm>
            <a:off x="5812474" y="3531777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0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61" name="円/楕円 60"/>
          <p:cNvSpPr/>
          <p:nvPr/>
        </p:nvSpPr>
        <p:spPr>
          <a:xfrm>
            <a:off x="5063282" y="2506083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67" name="円/楕円 66"/>
          <p:cNvSpPr/>
          <p:nvPr/>
        </p:nvSpPr>
        <p:spPr>
          <a:xfrm>
            <a:off x="4278975" y="2509302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69" name="円/楕円 68"/>
          <p:cNvSpPr/>
          <p:nvPr/>
        </p:nvSpPr>
        <p:spPr>
          <a:xfrm>
            <a:off x="3841748" y="3533905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619672" y="5188766"/>
            <a:ext cx="60911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Alice</a:t>
            </a:r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がグラフ全体の重みの</a:t>
            </a:r>
            <a:r>
              <a:rPr lang="ja-JP" alt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半分以上</a:t>
            </a:r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を獲得すれば</a:t>
            </a:r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Alice</a:t>
            </a:r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の勝ち．</a:t>
            </a:r>
            <a:endParaRPr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そうでない場合</a:t>
            </a:r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Bob</a:t>
            </a:r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の勝ち．</a:t>
            </a:r>
            <a:endParaRPr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753076" y="683391"/>
            <a:ext cx="3637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全体の重み合計 ： </a:t>
            </a:r>
            <a:r>
              <a:rPr kumimoji="1"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0A513CF-093B-4761-8D24-AB75C58B47B2}"/>
              </a:ext>
            </a:extLst>
          </p:cNvPr>
          <p:cNvSpPr txBox="1"/>
          <p:nvPr/>
        </p:nvSpPr>
        <p:spPr>
          <a:xfrm>
            <a:off x="1619672" y="4203085"/>
            <a:ext cx="54999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＊ルール：</a:t>
            </a:r>
            <a:endParaRPr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頂点を取り除いた後のグラフも連結</a:t>
            </a:r>
            <a:endParaRPr kumimoji="1"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92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354792" y="10981"/>
            <a:ext cx="8434416" cy="648441"/>
          </a:xfrm>
        </p:spPr>
        <p:txBody>
          <a:bodyPr>
            <a:normAutofit/>
          </a:bodyPr>
          <a:lstStyle/>
          <a:p>
            <a:r>
              <a:rPr lang="en-US" altLang="ja-JP" sz="2800" u="sng" dirty="0">
                <a:latin typeface="Times New Roman" pitchFamily="18" charset="0"/>
                <a:cs typeface="Times New Roman" pitchFamily="18" charset="0"/>
              </a:rPr>
              <a:t>Graph grabbing game</a:t>
            </a:r>
            <a:endParaRPr kumimoji="1" lang="ja-JP" alt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7884368" y="4804133"/>
            <a:ext cx="794444" cy="1820572"/>
            <a:chOff x="6921780" y="4162500"/>
            <a:chExt cx="794444" cy="1820572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6921780" y="5152075"/>
              <a:ext cx="7944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/>
                <a:t> Bob</a:t>
              </a:r>
            </a:p>
            <a:p>
              <a:r>
                <a:rPr lang="ja-JP" altLang="en-US" sz="2400" dirty="0"/>
                <a:t>後手</a:t>
              </a:r>
              <a:endParaRPr lang="en-US" altLang="ja-JP" sz="2400" dirty="0"/>
            </a:p>
          </p:txBody>
        </p:sp>
        <p:sp>
          <p:nvSpPr>
            <p:cNvPr id="3" name="フローチャート: 抜出し 2"/>
            <p:cNvSpPr/>
            <p:nvPr/>
          </p:nvSpPr>
          <p:spPr>
            <a:xfrm>
              <a:off x="7020272" y="4531240"/>
              <a:ext cx="595107" cy="639372"/>
            </a:xfrm>
            <a:prstGeom prst="flowChartExtra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4" name="円/楕円 3"/>
            <p:cNvSpPr/>
            <p:nvPr/>
          </p:nvSpPr>
          <p:spPr>
            <a:xfrm>
              <a:off x="7091413" y="4162500"/>
              <a:ext cx="452822" cy="43204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500867" y="4797152"/>
            <a:ext cx="800009" cy="1827553"/>
            <a:chOff x="1210145" y="4225808"/>
            <a:chExt cx="800009" cy="1827553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1210145" y="5222364"/>
              <a:ext cx="8000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/>
                <a:t>Alice</a:t>
              </a:r>
            </a:p>
            <a:p>
              <a:r>
                <a:rPr lang="ja-JP" altLang="en-US" sz="2400" dirty="0"/>
                <a:t>先手</a:t>
              </a:r>
              <a:endParaRPr lang="en-US" altLang="ja-JP" sz="2400" dirty="0"/>
            </a:p>
          </p:txBody>
        </p:sp>
        <p:sp>
          <p:nvSpPr>
            <p:cNvPr id="9" name="フローチャート: 抜出し 8"/>
            <p:cNvSpPr/>
            <p:nvPr/>
          </p:nvSpPr>
          <p:spPr>
            <a:xfrm>
              <a:off x="1312597" y="4594548"/>
              <a:ext cx="595107" cy="639372"/>
            </a:xfrm>
            <a:prstGeom prst="flowChartExtra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1383738" y="4225808"/>
              <a:ext cx="452822" cy="432048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角丸四角形 11"/>
          <p:cNvSpPr/>
          <p:nvPr/>
        </p:nvSpPr>
        <p:spPr>
          <a:xfrm>
            <a:off x="504827" y="692696"/>
            <a:ext cx="792088" cy="3888432"/>
          </a:xfrm>
          <a:prstGeom prst="round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7884368" y="692696"/>
            <a:ext cx="792088" cy="3888432"/>
          </a:xfrm>
          <a:prstGeom prst="roundRect">
            <a:avLst/>
          </a:prstGeom>
          <a:noFill/>
          <a:ln>
            <a:solidFill>
              <a:srgbClr val="002060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/>
          <p:cNvCxnSpPr>
            <a:stCxn id="61" idx="1"/>
            <a:endCxn id="15" idx="5"/>
          </p:cNvCxnSpPr>
          <p:nvPr/>
        </p:nvCxnSpPr>
        <p:spPr>
          <a:xfrm flipH="1" flipV="1">
            <a:off x="3813505" y="1614738"/>
            <a:ext cx="1288192" cy="9287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円/楕円 14"/>
          <p:cNvSpPr/>
          <p:nvPr/>
        </p:nvSpPr>
        <p:spPr>
          <a:xfrm>
            <a:off x="3589604" y="1396967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1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cxnSp>
        <p:nvCxnSpPr>
          <p:cNvPr id="30" name="直線コネクタ 29"/>
          <p:cNvCxnSpPr>
            <a:stCxn id="61" idx="2"/>
            <a:endCxn id="67" idx="6"/>
          </p:cNvCxnSpPr>
          <p:nvPr/>
        </p:nvCxnSpPr>
        <p:spPr>
          <a:xfrm flipH="1">
            <a:off x="4541291" y="2633651"/>
            <a:ext cx="521991" cy="32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stCxn id="69" idx="7"/>
          </p:cNvCxnSpPr>
          <p:nvPr/>
        </p:nvCxnSpPr>
        <p:spPr>
          <a:xfrm flipV="1">
            <a:off x="4065649" y="2717839"/>
            <a:ext cx="336835" cy="8534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>
            <a:stCxn id="59" idx="1"/>
            <a:endCxn id="61" idx="5"/>
          </p:cNvCxnSpPr>
          <p:nvPr/>
        </p:nvCxnSpPr>
        <p:spPr>
          <a:xfrm flipH="1" flipV="1">
            <a:off x="5287183" y="2723854"/>
            <a:ext cx="563706" cy="8452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stCxn id="54" idx="2"/>
            <a:endCxn id="15" idx="6"/>
          </p:cNvCxnSpPr>
          <p:nvPr/>
        </p:nvCxnSpPr>
        <p:spPr>
          <a:xfrm flipH="1" flipV="1">
            <a:off x="3851920" y="1524535"/>
            <a:ext cx="1684817" cy="83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円/楕円 53"/>
          <p:cNvSpPr/>
          <p:nvPr/>
        </p:nvSpPr>
        <p:spPr>
          <a:xfrm>
            <a:off x="5536737" y="1405322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56" name="円/楕円 55"/>
          <p:cNvSpPr/>
          <p:nvPr/>
        </p:nvSpPr>
        <p:spPr>
          <a:xfrm>
            <a:off x="772341" y="4015031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5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59" name="円/楕円 58"/>
          <p:cNvSpPr/>
          <p:nvPr/>
        </p:nvSpPr>
        <p:spPr>
          <a:xfrm>
            <a:off x="5812474" y="3531777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0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61" name="円/楕円 60"/>
          <p:cNvSpPr/>
          <p:nvPr/>
        </p:nvSpPr>
        <p:spPr>
          <a:xfrm>
            <a:off x="5063282" y="2506083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67" name="円/楕円 66"/>
          <p:cNvSpPr/>
          <p:nvPr/>
        </p:nvSpPr>
        <p:spPr>
          <a:xfrm>
            <a:off x="4278975" y="2509302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69" name="円/楕円 68"/>
          <p:cNvSpPr/>
          <p:nvPr/>
        </p:nvSpPr>
        <p:spPr>
          <a:xfrm>
            <a:off x="3841748" y="3533905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8" name="円/楕円 27"/>
          <p:cNvSpPr/>
          <p:nvPr/>
        </p:nvSpPr>
        <p:spPr>
          <a:xfrm>
            <a:off x="5379863" y="1244857"/>
            <a:ext cx="576064" cy="57606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753076" y="683391"/>
            <a:ext cx="3637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全体の重み合計 ： </a:t>
            </a:r>
            <a:r>
              <a:rPr kumimoji="1"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C9A2662-3D29-4041-890D-F1C7E3C2A6D9}"/>
              </a:ext>
            </a:extLst>
          </p:cNvPr>
          <p:cNvSpPr txBox="1"/>
          <p:nvPr/>
        </p:nvSpPr>
        <p:spPr>
          <a:xfrm>
            <a:off x="1619672" y="4203085"/>
            <a:ext cx="54999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＊ルール：</a:t>
            </a:r>
            <a:endParaRPr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頂点を取り除いた後のグラフも連結</a:t>
            </a:r>
            <a:endParaRPr kumimoji="1"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7D03D77-B97C-4576-9980-55EC3BDEEADF}"/>
              </a:ext>
            </a:extLst>
          </p:cNvPr>
          <p:cNvSpPr txBox="1"/>
          <p:nvPr/>
        </p:nvSpPr>
        <p:spPr>
          <a:xfrm>
            <a:off x="1619672" y="5188766"/>
            <a:ext cx="60911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Alice</a:t>
            </a:r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がグラフ全体の重みの</a:t>
            </a:r>
            <a:r>
              <a:rPr lang="ja-JP" alt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半分以上</a:t>
            </a:r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を獲得すれば</a:t>
            </a:r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Alice</a:t>
            </a:r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の勝ち．</a:t>
            </a:r>
            <a:endParaRPr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そうでない場合</a:t>
            </a:r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Bob</a:t>
            </a:r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の勝ち．</a:t>
            </a:r>
            <a:endParaRPr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26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354792" y="10981"/>
            <a:ext cx="8434416" cy="648441"/>
          </a:xfrm>
        </p:spPr>
        <p:txBody>
          <a:bodyPr>
            <a:normAutofit/>
          </a:bodyPr>
          <a:lstStyle/>
          <a:p>
            <a:r>
              <a:rPr lang="en-US" altLang="ja-JP" sz="2800" u="sng" dirty="0">
                <a:latin typeface="Times New Roman" pitchFamily="18" charset="0"/>
                <a:cs typeface="Times New Roman" pitchFamily="18" charset="0"/>
              </a:rPr>
              <a:t>Graph grabbing game</a:t>
            </a:r>
            <a:endParaRPr kumimoji="1" lang="ja-JP" alt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7884368" y="4804133"/>
            <a:ext cx="794444" cy="1820572"/>
            <a:chOff x="6921780" y="4162500"/>
            <a:chExt cx="794444" cy="1820572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6921780" y="5152075"/>
              <a:ext cx="7944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/>
                <a:t> Bob</a:t>
              </a:r>
            </a:p>
            <a:p>
              <a:r>
                <a:rPr lang="ja-JP" altLang="en-US" sz="2400" dirty="0"/>
                <a:t>後手</a:t>
              </a:r>
              <a:endParaRPr lang="en-US" altLang="ja-JP" sz="2400" dirty="0"/>
            </a:p>
          </p:txBody>
        </p:sp>
        <p:sp>
          <p:nvSpPr>
            <p:cNvPr id="3" name="フローチャート: 抜出し 2"/>
            <p:cNvSpPr/>
            <p:nvPr/>
          </p:nvSpPr>
          <p:spPr>
            <a:xfrm>
              <a:off x="7020272" y="4531240"/>
              <a:ext cx="595107" cy="639372"/>
            </a:xfrm>
            <a:prstGeom prst="flowChartExtra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4" name="円/楕円 3"/>
            <p:cNvSpPr/>
            <p:nvPr/>
          </p:nvSpPr>
          <p:spPr>
            <a:xfrm>
              <a:off x="7091413" y="4162500"/>
              <a:ext cx="452822" cy="43204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500867" y="4797152"/>
            <a:ext cx="800009" cy="1827553"/>
            <a:chOff x="1210145" y="4225808"/>
            <a:chExt cx="800009" cy="1827553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1210145" y="5222364"/>
              <a:ext cx="8000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/>
                <a:t>Alice</a:t>
              </a:r>
            </a:p>
            <a:p>
              <a:r>
                <a:rPr lang="ja-JP" altLang="en-US" sz="2400" dirty="0"/>
                <a:t>先手</a:t>
              </a:r>
              <a:endParaRPr lang="en-US" altLang="ja-JP" sz="2400" dirty="0"/>
            </a:p>
          </p:txBody>
        </p:sp>
        <p:sp>
          <p:nvSpPr>
            <p:cNvPr id="9" name="フローチャート: 抜出し 8"/>
            <p:cNvSpPr/>
            <p:nvPr/>
          </p:nvSpPr>
          <p:spPr>
            <a:xfrm>
              <a:off x="1312597" y="4594548"/>
              <a:ext cx="595107" cy="639372"/>
            </a:xfrm>
            <a:prstGeom prst="flowChartExtra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1383738" y="4225808"/>
              <a:ext cx="452822" cy="432048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角丸四角形 11"/>
          <p:cNvSpPr/>
          <p:nvPr/>
        </p:nvSpPr>
        <p:spPr>
          <a:xfrm>
            <a:off x="504827" y="692696"/>
            <a:ext cx="792088" cy="3888432"/>
          </a:xfrm>
          <a:prstGeom prst="round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7884368" y="692696"/>
            <a:ext cx="792088" cy="3888432"/>
          </a:xfrm>
          <a:prstGeom prst="roundRect">
            <a:avLst/>
          </a:prstGeom>
          <a:noFill/>
          <a:ln>
            <a:solidFill>
              <a:srgbClr val="002060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/>
          <p:cNvCxnSpPr>
            <a:stCxn id="61" idx="1"/>
            <a:endCxn id="15" idx="5"/>
          </p:cNvCxnSpPr>
          <p:nvPr/>
        </p:nvCxnSpPr>
        <p:spPr>
          <a:xfrm flipH="1" flipV="1">
            <a:off x="3813505" y="1614738"/>
            <a:ext cx="1288192" cy="9287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円/楕円 14"/>
          <p:cNvSpPr/>
          <p:nvPr/>
        </p:nvSpPr>
        <p:spPr>
          <a:xfrm>
            <a:off x="3589604" y="1396967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1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cxnSp>
        <p:nvCxnSpPr>
          <p:cNvPr id="30" name="直線コネクタ 29"/>
          <p:cNvCxnSpPr>
            <a:stCxn id="61" idx="2"/>
            <a:endCxn id="67" idx="6"/>
          </p:cNvCxnSpPr>
          <p:nvPr/>
        </p:nvCxnSpPr>
        <p:spPr>
          <a:xfrm flipH="1">
            <a:off x="4541291" y="2633651"/>
            <a:ext cx="521991" cy="32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stCxn id="69" idx="7"/>
          </p:cNvCxnSpPr>
          <p:nvPr/>
        </p:nvCxnSpPr>
        <p:spPr>
          <a:xfrm flipV="1">
            <a:off x="4065649" y="2717839"/>
            <a:ext cx="336835" cy="8534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>
            <a:stCxn id="59" idx="1"/>
            <a:endCxn id="61" idx="5"/>
          </p:cNvCxnSpPr>
          <p:nvPr/>
        </p:nvCxnSpPr>
        <p:spPr>
          <a:xfrm flipH="1" flipV="1">
            <a:off x="5287183" y="2723854"/>
            <a:ext cx="563706" cy="8452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円/楕円 55"/>
          <p:cNvSpPr/>
          <p:nvPr/>
        </p:nvSpPr>
        <p:spPr>
          <a:xfrm>
            <a:off x="772341" y="4015031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5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59" name="円/楕円 58"/>
          <p:cNvSpPr/>
          <p:nvPr/>
        </p:nvSpPr>
        <p:spPr>
          <a:xfrm>
            <a:off x="5812474" y="3531777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0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61" name="円/楕円 60"/>
          <p:cNvSpPr/>
          <p:nvPr/>
        </p:nvSpPr>
        <p:spPr>
          <a:xfrm>
            <a:off x="5063282" y="2506083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67" name="円/楕円 66"/>
          <p:cNvSpPr/>
          <p:nvPr/>
        </p:nvSpPr>
        <p:spPr>
          <a:xfrm>
            <a:off x="4278975" y="2509302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69" name="円/楕円 68"/>
          <p:cNvSpPr/>
          <p:nvPr/>
        </p:nvSpPr>
        <p:spPr>
          <a:xfrm>
            <a:off x="3841748" y="3533905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9" name="円/楕円 28"/>
          <p:cNvSpPr/>
          <p:nvPr/>
        </p:nvSpPr>
        <p:spPr>
          <a:xfrm>
            <a:off x="3677604" y="3367864"/>
            <a:ext cx="576064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31" name="円/楕円 30"/>
          <p:cNvSpPr/>
          <p:nvPr/>
        </p:nvSpPr>
        <p:spPr>
          <a:xfrm>
            <a:off x="8149254" y="4015030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2" name="円/楕円 31"/>
          <p:cNvSpPr/>
          <p:nvPr/>
        </p:nvSpPr>
        <p:spPr>
          <a:xfrm>
            <a:off x="3432730" y="1245941"/>
            <a:ext cx="576064" cy="57606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33" name="円/楕円 32"/>
          <p:cNvSpPr/>
          <p:nvPr/>
        </p:nvSpPr>
        <p:spPr>
          <a:xfrm>
            <a:off x="5658549" y="3373250"/>
            <a:ext cx="576064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34" name="円/楕円 33"/>
          <p:cNvSpPr/>
          <p:nvPr/>
        </p:nvSpPr>
        <p:spPr>
          <a:xfrm>
            <a:off x="4904290" y="2357227"/>
            <a:ext cx="576064" cy="57606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35" name="円/楕円 34"/>
          <p:cNvSpPr/>
          <p:nvPr/>
        </p:nvSpPr>
        <p:spPr>
          <a:xfrm>
            <a:off x="4122101" y="2345618"/>
            <a:ext cx="576064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36" name="円/楕円 35"/>
          <p:cNvSpPr/>
          <p:nvPr/>
        </p:nvSpPr>
        <p:spPr>
          <a:xfrm>
            <a:off x="772341" y="3524317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7" name="円/楕円 36"/>
          <p:cNvSpPr/>
          <p:nvPr/>
        </p:nvSpPr>
        <p:spPr>
          <a:xfrm>
            <a:off x="8149254" y="3531776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1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38" name="円/楕円 37"/>
          <p:cNvSpPr/>
          <p:nvPr/>
        </p:nvSpPr>
        <p:spPr>
          <a:xfrm>
            <a:off x="772341" y="3023825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0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40" name="円/楕円 39"/>
          <p:cNvSpPr/>
          <p:nvPr/>
        </p:nvSpPr>
        <p:spPr>
          <a:xfrm>
            <a:off x="8149254" y="3016986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1" name="円/楕円 40"/>
          <p:cNvSpPr/>
          <p:nvPr/>
        </p:nvSpPr>
        <p:spPr>
          <a:xfrm>
            <a:off x="772341" y="2533111"/>
            <a:ext cx="262316" cy="255135"/>
          </a:xfrm>
          <a:prstGeom prst="ellipse">
            <a:avLst/>
          </a:prstGeom>
          <a:solidFill>
            <a:srgbClr val="0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6" name="円/楕円 5"/>
          <p:cNvSpPr/>
          <p:nvPr/>
        </p:nvSpPr>
        <p:spPr>
          <a:xfrm>
            <a:off x="7561306" y="591634"/>
            <a:ext cx="1438212" cy="58158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 !</a:t>
            </a:r>
            <a:endParaRPr kumimoji="1" lang="ja-JP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753076" y="683391"/>
            <a:ext cx="3637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全体の重み合計 ： </a:t>
            </a:r>
            <a:r>
              <a:rPr kumimoji="1"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6881DA4A-FDE3-48E6-B357-E2E52CBCFAC6}"/>
              </a:ext>
            </a:extLst>
          </p:cNvPr>
          <p:cNvSpPr txBox="1"/>
          <p:nvPr/>
        </p:nvSpPr>
        <p:spPr>
          <a:xfrm>
            <a:off x="1619672" y="4203085"/>
            <a:ext cx="54999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＊ルール：</a:t>
            </a:r>
            <a:endParaRPr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頂点を取り除いた後のグラフも連結</a:t>
            </a:r>
            <a:endParaRPr kumimoji="1"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6B6D2C7-AA22-4B9F-AFB8-6A861DBFFBD4}"/>
              </a:ext>
            </a:extLst>
          </p:cNvPr>
          <p:cNvSpPr txBox="1"/>
          <p:nvPr/>
        </p:nvSpPr>
        <p:spPr>
          <a:xfrm>
            <a:off x="1619672" y="5188766"/>
            <a:ext cx="60911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Alice</a:t>
            </a:r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がグラフ全体の重みの</a:t>
            </a:r>
            <a:r>
              <a:rPr lang="ja-JP" alt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半分以上</a:t>
            </a:r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を獲得すれば</a:t>
            </a:r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Alice</a:t>
            </a:r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の勝ち．</a:t>
            </a:r>
            <a:endParaRPr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そうでない場合</a:t>
            </a:r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Bob</a:t>
            </a:r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の勝ち．</a:t>
            </a:r>
            <a:endParaRPr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2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4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9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300"/>
                            </p:stCondLst>
                            <p:childTnLst>
                              <p:par>
                                <p:cTn id="2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8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9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700"/>
                            </p:stCondLst>
                            <p:childTnLst>
                              <p:par>
                                <p:cTn id="4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2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9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100"/>
                            </p:stCondLst>
                            <p:childTnLst>
                              <p:par>
                                <p:cTn id="6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6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9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500"/>
                            </p:stCondLst>
                            <p:childTnLst>
                              <p:par>
                                <p:cTn id="7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7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59" grpId="0" animBg="1"/>
      <p:bldP spid="61" grpId="0" animBg="1"/>
      <p:bldP spid="67" grpId="0" animBg="1"/>
      <p:bldP spid="69" grpId="0" animBg="1"/>
      <p:bldP spid="29" grpId="0" animBg="1"/>
      <p:bldP spid="29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7" grpId="0" animBg="1"/>
      <p:bldP spid="38" grpId="0" animBg="1"/>
      <p:bldP spid="40" grpId="0" animBg="1"/>
      <p:bldP spid="41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 txBox="1">
            <a:spLocks/>
          </p:cNvSpPr>
          <p:nvPr/>
        </p:nvSpPr>
        <p:spPr>
          <a:xfrm>
            <a:off x="613403" y="620688"/>
            <a:ext cx="7917194" cy="20914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ja-JP" altLang="en-US" sz="2800" b="1" dirty="0">
                <a:latin typeface="Times New Roman" pitchFamily="18" charset="0"/>
                <a:cs typeface="Times New Roman" pitchFamily="18" charset="0"/>
              </a:rPr>
              <a:t>定理</a:t>
            </a:r>
            <a:r>
              <a:rPr lang="en-US" altLang="ja-JP" sz="2800" b="1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en-US" altLang="ja-JP" sz="2800" dirty="0" err="1">
                <a:latin typeface="Times New Roman" pitchFamily="18" charset="0"/>
                <a:cs typeface="Times New Roman" pitchFamily="18" charset="0"/>
              </a:rPr>
              <a:t>Cibulka</a:t>
            </a:r>
            <a:r>
              <a:rPr lang="en-US" altLang="ja-JP" sz="2800" dirty="0">
                <a:latin typeface="Times New Roman" pitchFamily="18" charset="0"/>
                <a:cs typeface="Times New Roman" pitchFamily="18" charset="0"/>
              </a:rPr>
              <a:t> et al. 2013</a:t>
            </a: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）</a:t>
            </a:r>
            <a:endParaRPr lang="en-US" altLang="ja-JP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与えられた重み付き連結グラフにおいて，どちらの</a:t>
            </a:r>
            <a:endParaRPr lang="en-US" altLang="ja-JP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プレイヤーがゲームに勝てるのかを決定するのは</a:t>
            </a:r>
            <a:endParaRPr lang="en-US" altLang="ja-JP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altLang="ja-JP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PSPACE</a:t>
            </a:r>
            <a:r>
              <a:rPr lang="ja-JP" alt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完全</a:t>
            </a: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である．</a:t>
            </a:r>
            <a:endParaRPr lang="en-US" altLang="ja-JP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コンテンツ プレースホルダ 2"/>
          <p:cNvSpPr txBox="1">
            <a:spLocks/>
          </p:cNvSpPr>
          <p:nvPr/>
        </p:nvSpPr>
        <p:spPr>
          <a:xfrm>
            <a:off x="613403" y="3144199"/>
            <a:ext cx="7917194" cy="15740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ja-JP" altLang="en-US" sz="2800" b="1" dirty="0">
                <a:latin typeface="Times New Roman" pitchFamily="18" charset="0"/>
                <a:cs typeface="Times New Roman" pitchFamily="18" charset="0"/>
              </a:rPr>
              <a:t>問題</a:t>
            </a:r>
            <a:r>
              <a:rPr lang="en-US" altLang="ja-JP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ja-JP" alt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どのように重みが与えられても</a:t>
            </a:r>
            <a:r>
              <a:rPr lang="en-US" altLang="ja-JP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ja-JP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Alice</a:t>
            </a: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がゲームに</a:t>
            </a:r>
            <a:endParaRPr lang="en-US" altLang="ja-JP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勝てる（重み付き）グラフのクラスを決定せよ．</a:t>
            </a:r>
            <a:endParaRPr lang="en-US" altLang="ja-JP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57200" y="7267"/>
            <a:ext cx="8229600" cy="567194"/>
          </a:xfrm>
        </p:spPr>
        <p:txBody>
          <a:bodyPr>
            <a:normAutofit/>
          </a:bodyPr>
          <a:lstStyle/>
          <a:p>
            <a:r>
              <a:rPr kumimoji="1" lang="ja-JP" altLang="en-US" sz="2800" u="sng" dirty="0">
                <a:latin typeface="Times New Roman" pitchFamily="18" charset="0"/>
                <a:cs typeface="Times New Roman" pitchFamily="18" charset="0"/>
              </a:rPr>
              <a:t>ゲームの難しさ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8749B1-B775-4E4C-BDEF-C1C59F705C3D}"/>
              </a:ext>
            </a:extLst>
          </p:cNvPr>
          <p:cNvSpPr txBox="1"/>
          <p:nvPr/>
        </p:nvSpPr>
        <p:spPr>
          <a:xfrm>
            <a:off x="613403" y="5066020"/>
            <a:ext cx="79171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＊以降</a:t>
            </a:r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重み付き</a:t>
            </a:r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ja-JP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は省略．</a:t>
            </a:r>
            <a:endParaRPr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773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6"/>
    </mc:Choice>
    <mc:Fallback xmlns="">
      <p:transition spd="slow" advTm="2026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 txBox="1">
            <a:spLocks/>
          </p:cNvSpPr>
          <p:nvPr/>
        </p:nvSpPr>
        <p:spPr>
          <a:xfrm>
            <a:off x="880530" y="620688"/>
            <a:ext cx="7382940" cy="15841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ja-JP" altLang="en-US" sz="2800" b="1" dirty="0">
                <a:latin typeface="Times New Roman" pitchFamily="18" charset="0"/>
                <a:cs typeface="Times New Roman" pitchFamily="18" charset="0"/>
              </a:rPr>
              <a:t>定理</a:t>
            </a:r>
            <a:r>
              <a:rPr lang="en-US" altLang="ja-JP" sz="2800" b="1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en-US" altLang="ja-JP" sz="2800" dirty="0" err="1">
                <a:latin typeface="Times New Roman" pitchFamily="18" charset="0"/>
                <a:cs typeface="Times New Roman" pitchFamily="18" charset="0"/>
              </a:rPr>
              <a:t>Cibulka</a:t>
            </a:r>
            <a:r>
              <a:rPr lang="en-US" altLang="ja-JP" sz="2800" dirty="0">
                <a:latin typeface="Times New Roman" pitchFamily="18" charset="0"/>
                <a:cs typeface="Times New Roman" pitchFamily="18" charset="0"/>
              </a:rPr>
              <a:t> et al. 2009</a:t>
            </a: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）</a:t>
            </a:r>
            <a:endParaRPr lang="en-US" altLang="ja-JP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altLang="ja-JP" sz="2800" dirty="0">
                <a:latin typeface="Times New Roman" pitchFamily="18" charset="0"/>
                <a:cs typeface="Times New Roman" pitchFamily="18" charset="0"/>
              </a:rPr>
              <a:t>Alice</a:t>
            </a: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がゲームに勝てない</a:t>
            </a:r>
            <a:r>
              <a:rPr lang="ja-JP" altLang="en-US" sz="2800" u="sng" dirty="0">
                <a:latin typeface="Times New Roman" pitchFamily="18" charset="0"/>
                <a:cs typeface="Times New Roman" pitchFamily="18" charset="0"/>
              </a:rPr>
              <a:t>頂点数が奇数</a:t>
            </a: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の</a:t>
            </a:r>
            <a:r>
              <a:rPr lang="ja-JP" alt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パス</a:t>
            </a:r>
            <a:r>
              <a:rPr lang="en-US" altLang="ja-JP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ja-JP" alt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サイクル</a:t>
            </a: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（に対する重み付け）が無限に存在する．</a:t>
            </a:r>
            <a:endParaRPr lang="en-US" altLang="ja-JP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タイトル 1"/>
          <p:cNvSpPr>
            <a:spLocks noGrp="1"/>
          </p:cNvSpPr>
          <p:nvPr>
            <p:ph type="title"/>
          </p:nvPr>
        </p:nvSpPr>
        <p:spPr>
          <a:xfrm>
            <a:off x="457200" y="7267"/>
            <a:ext cx="8229600" cy="567194"/>
          </a:xfrm>
        </p:spPr>
        <p:txBody>
          <a:bodyPr>
            <a:normAutofit/>
          </a:bodyPr>
          <a:lstStyle/>
          <a:p>
            <a:r>
              <a:rPr kumimoji="1" lang="en-US" altLang="ja-JP" sz="2800" u="sng" dirty="0">
                <a:latin typeface="Times New Roman" pitchFamily="18" charset="0"/>
                <a:cs typeface="Times New Roman" pitchFamily="18" charset="0"/>
              </a:rPr>
              <a:t>Alice</a:t>
            </a:r>
            <a:r>
              <a:rPr lang="ja-JP" altLang="en-US" sz="2800" u="sng" dirty="0">
                <a:latin typeface="Times New Roman" pitchFamily="18" charset="0"/>
                <a:cs typeface="Times New Roman" pitchFamily="18" charset="0"/>
              </a:rPr>
              <a:t>がゲームに勝てないグラフ</a:t>
            </a:r>
            <a:endParaRPr kumimoji="1" lang="ja-JP" alt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8" name="グループ化 47"/>
          <p:cNvGrpSpPr/>
          <p:nvPr/>
        </p:nvGrpSpPr>
        <p:grpSpPr>
          <a:xfrm>
            <a:off x="1080256" y="3331180"/>
            <a:ext cx="3087253" cy="255139"/>
            <a:chOff x="636074" y="3733477"/>
            <a:chExt cx="3087253" cy="255139"/>
          </a:xfrm>
        </p:grpSpPr>
        <p:sp>
          <p:nvSpPr>
            <p:cNvPr id="7" name="円/楕円 6"/>
            <p:cNvSpPr/>
            <p:nvPr/>
          </p:nvSpPr>
          <p:spPr>
            <a:xfrm>
              <a:off x="1357356" y="3733481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0</a:t>
              </a:r>
              <a:endParaRPr kumimoji="1" lang="ja-JP" altLang="en-US" sz="2000" dirty="0">
                <a:solidFill>
                  <a:schemeClr val="bg1"/>
                </a:solidFill>
              </a:endParaRPr>
            </a:p>
          </p:txBody>
        </p:sp>
        <p:cxnSp>
          <p:nvCxnSpPr>
            <p:cNvPr id="8" name="直線コネクタ 7"/>
            <p:cNvCxnSpPr>
              <a:stCxn id="10" idx="2"/>
              <a:endCxn id="7" idx="6"/>
            </p:cNvCxnSpPr>
            <p:nvPr/>
          </p:nvCxnSpPr>
          <p:spPr>
            <a:xfrm flipH="1">
              <a:off x="1619672" y="3861048"/>
              <a:ext cx="483367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円/楕円 9"/>
            <p:cNvSpPr/>
            <p:nvPr/>
          </p:nvSpPr>
          <p:spPr>
            <a:xfrm>
              <a:off x="2103039" y="3733480"/>
              <a:ext cx="262316" cy="25513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2782025" y="3733477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0</a:t>
              </a:r>
            </a:p>
          </p:txBody>
        </p:sp>
        <p:cxnSp>
          <p:nvCxnSpPr>
            <p:cNvPr id="14" name="直線コネクタ 13"/>
            <p:cNvCxnSpPr>
              <a:stCxn id="13" idx="2"/>
              <a:endCxn id="10" idx="6"/>
            </p:cNvCxnSpPr>
            <p:nvPr/>
          </p:nvCxnSpPr>
          <p:spPr>
            <a:xfrm flipH="1">
              <a:off x="2365355" y="3861045"/>
              <a:ext cx="416670" cy="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円/楕円 20"/>
            <p:cNvSpPr/>
            <p:nvPr/>
          </p:nvSpPr>
          <p:spPr>
            <a:xfrm>
              <a:off x="636074" y="3733477"/>
              <a:ext cx="262316" cy="25513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3461011" y="3733477"/>
              <a:ext cx="262316" cy="25513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tx1"/>
                  </a:solidFill>
                </a:rPr>
                <a:t>0</a:t>
              </a:r>
            </a:p>
          </p:txBody>
        </p:sp>
        <p:cxnSp>
          <p:nvCxnSpPr>
            <p:cNvPr id="23" name="直線コネクタ 22"/>
            <p:cNvCxnSpPr>
              <a:stCxn id="7" idx="2"/>
              <a:endCxn id="21" idx="6"/>
            </p:cNvCxnSpPr>
            <p:nvPr/>
          </p:nvCxnSpPr>
          <p:spPr>
            <a:xfrm flipH="1" flipV="1">
              <a:off x="898390" y="3861045"/>
              <a:ext cx="458966" cy="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>
              <a:stCxn id="22" idx="2"/>
              <a:endCxn id="13" idx="6"/>
            </p:cNvCxnSpPr>
            <p:nvPr/>
          </p:nvCxnSpPr>
          <p:spPr>
            <a:xfrm flipH="1">
              <a:off x="3044341" y="3861045"/>
              <a:ext cx="41667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グループ化 46"/>
          <p:cNvGrpSpPr/>
          <p:nvPr/>
        </p:nvGrpSpPr>
        <p:grpSpPr>
          <a:xfrm>
            <a:off x="5168979" y="2402754"/>
            <a:ext cx="2625355" cy="2547069"/>
            <a:chOff x="5197844" y="2791340"/>
            <a:chExt cx="2625355" cy="2547069"/>
          </a:xfrm>
        </p:grpSpPr>
        <p:sp>
          <p:nvSpPr>
            <p:cNvPr id="30" name="円/楕円 29"/>
            <p:cNvSpPr/>
            <p:nvPr/>
          </p:nvSpPr>
          <p:spPr>
            <a:xfrm>
              <a:off x="5319667" y="2905387"/>
              <a:ext cx="2379835" cy="2305455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円/楕円 30"/>
            <p:cNvSpPr/>
            <p:nvPr/>
          </p:nvSpPr>
          <p:spPr>
            <a:xfrm>
              <a:off x="6125930" y="2791340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2" name="円/楕円 31"/>
            <p:cNvSpPr/>
            <p:nvPr/>
          </p:nvSpPr>
          <p:spPr>
            <a:xfrm>
              <a:off x="6673090" y="2808174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6748962" y="5009512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7437186" y="3415118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" name="円/楕円 34"/>
            <p:cNvSpPr/>
            <p:nvPr/>
          </p:nvSpPr>
          <p:spPr>
            <a:xfrm>
              <a:off x="7138545" y="3057882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6" name="円/楕円 35"/>
            <p:cNvSpPr/>
            <p:nvPr/>
          </p:nvSpPr>
          <p:spPr>
            <a:xfrm>
              <a:off x="7560883" y="3889235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7468832" y="4398966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7191458" y="4792813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9" name="円/楕円 38"/>
            <p:cNvSpPr/>
            <p:nvPr/>
          </p:nvSpPr>
          <p:spPr>
            <a:xfrm>
              <a:off x="6247268" y="5083274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40" name="円/楕円 39"/>
            <p:cNvSpPr/>
            <p:nvPr/>
          </p:nvSpPr>
          <p:spPr>
            <a:xfrm>
              <a:off x="5788366" y="4918546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5433626" y="4624009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42" name="円/楕円 41"/>
            <p:cNvSpPr/>
            <p:nvPr/>
          </p:nvSpPr>
          <p:spPr>
            <a:xfrm>
              <a:off x="5225893" y="4203595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43" name="円/楕円 42"/>
            <p:cNvSpPr/>
            <p:nvPr/>
          </p:nvSpPr>
          <p:spPr>
            <a:xfrm>
              <a:off x="5197844" y="3719770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44" name="円/楕円 43"/>
            <p:cNvSpPr/>
            <p:nvPr/>
          </p:nvSpPr>
          <p:spPr>
            <a:xfrm>
              <a:off x="5709928" y="2970929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46" name="円/楕円 45"/>
            <p:cNvSpPr/>
            <p:nvPr/>
          </p:nvSpPr>
          <p:spPr>
            <a:xfrm>
              <a:off x="5373718" y="3299356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0</a:t>
              </a:r>
            </a:p>
          </p:txBody>
        </p:sp>
      </p:grpSp>
      <p:sp>
        <p:nvSpPr>
          <p:cNvPr id="49" name="円/楕円 48"/>
          <p:cNvSpPr/>
          <p:nvPr/>
        </p:nvSpPr>
        <p:spPr>
          <a:xfrm>
            <a:off x="3754722" y="3154095"/>
            <a:ext cx="576064" cy="57606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50" name="円/楕円 49"/>
          <p:cNvSpPr/>
          <p:nvPr/>
        </p:nvSpPr>
        <p:spPr>
          <a:xfrm>
            <a:off x="918195" y="3154095"/>
            <a:ext cx="576064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680738" y="3890968"/>
            <a:ext cx="2257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全体の重み：１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414406" y="5060777"/>
            <a:ext cx="41326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全体の重み：９</a:t>
            </a:r>
            <a:endParaRPr kumimoji="1" lang="en-US" altLang="ja-JP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Alice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は高々</a:t>
            </a:r>
            <a:r>
              <a:rPr lang="ja-JP" alt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４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しか取れない）</a:t>
            </a:r>
            <a:endParaRPr kumimoji="1"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430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6"/>
    </mc:Choice>
    <mc:Fallback xmlns="">
      <p:transition spd="slow" advTm="20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/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 txBox="1">
            <a:spLocks/>
          </p:cNvSpPr>
          <p:nvPr/>
        </p:nvSpPr>
        <p:spPr>
          <a:xfrm>
            <a:off x="511383" y="599800"/>
            <a:ext cx="8121234" cy="15841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ja-JP" altLang="en-US" sz="2800" b="1" dirty="0">
                <a:latin typeface="Times New Roman" pitchFamily="18" charset="0"/>
                <a:cs typeface="Times New Roman" pitchFamily="18" charset="0"/>
              </a:rPr>
              <a:t>定理</a:t>
            </a:r>
            <a:r>
              <a:rPr lang="en-US" altLang="ja-JP" sz="2800" b="1" dirty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en-US" altLang="ja-JP" sz="2800" dirty="0" err="1">
                <a:latin typeface="Times New Roman" pitchFamily="18" charset="0"/>
                <a:cs typeface="Times New Roman" pitchFamily="18" charset="0"/>
              </a:rPr>
              <a:t>Micek</a:t>
            </a:r>
            <a:r>
              <a:rPr lang="en-US" altLang="ja-JP" sz="28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ja-JP" sz="2800" dirty="0" err="1">
                <a:latin typeface="Times New Roman" pitchFamily="18" charset="0"/>
                <a:cs typeface="Times New Roman" pitchFamily="18" charset="0"/>
              </a:rPr>
              <a:t>Walczak</a:t>
            </a:r>
            <a:r>
              <a:rPr lang="en-US" altLang="ja-JP" sz="2800" dirty="0">
                <a:latin typeface="Times New Roman" pitchFamily="18" charset="0"/>
                <a:cs typeface="Times New Roman" pitchFamily="18" charset="0"/>
              </a:rPr>
              <a:t> 2011</a:t>
            </a: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）</a:t>
            </a:r>
            <a:endParaRPr lang="en-US" altLang="ja-JP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altLang="ja-JP" sz="2800" dirty="0">
                <a:latin typeface="Times New Roman" pitchFamily="18" charset="0"/>
                <a:cs typeface="Times New Roman" pitchFamily="18" charset="0"/>
              </a:rPr>
              <a:t>Alice</a:t>
            </a: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がゲームに勝てない</a:t>
            </a:r>
            <a:r>
              <a:rPr lang="ja-JP" altLang="en-US" sz="2800" u="sng" dirty="0">
                <a:latin typeface="Times New Roman" pitchFamily="18" charset="0"/>
                <a:cs typeface="Times New Roman" pitchFamily="18" charset="0"/>
              </a:rPr>
              <a:t>頂点数が偶数</a:t>
            </a: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のグラフ（に</a:t>
            </a:r>
            <a:endParaRPr lang="en-US" altLang="ja-JP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ja-JP" altLang="en-US" sz="2800" dirty="0">
                <a:latin typeface="Times New Roman" pitchFamily="18" charset="0"/>
                <a:cs typeface="Times New Roman" pitchFamily="18" charset="0"/>
              </a:rPr>
              <a:t>対する重み付け）が無限に存在する．</a:t>
            </a:r>
            <a:endParaRPr lang="en-US" altLang="ja-JP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タイトル 1"/>
          <p:cNvSpPr>
            <a:spLocks noGrp="1"/>
          </p:cNvSpPr>
          <p:nvPr>
            <p:ph type="title"/>
          </p:nvPr>
        </p:nvSpPr>
        <p:spPr>
          <a:xfrm>
            <a:off x="457200" y="5776"/>
            <a:ext cx="8229600" cy="541413"/>
          </a:xfrm>
        </p:spPr>
        <p:txBody>
          <a:bodyPr>
            <a:normAutofit/>
          </a:bodyPr>
          <a:lstStyle/>
          <a:p>
            <a:r>
              <a:rPr kumimoji="1" lang="en-US" altLang="ja-JP" sz="2800" u="sng" dirty="0">
                <a:latin typeface="Times New Roman" pitchFamily="18" charset="0"/>
                <a:cs typeface="Times New Roman" pitchFamily="18" charset="0"/>
              </a:rPr>
              <a:t>Alice</a:t>
            </a:r>
            <a:r>
              <a:rPr lang="ja-JP" altLang="en-US" sz="2800" u="sng" dirty="0">
                <a:latin typeface="Times New Roman" pitchFamily="18" charset="0"/>
                <a:cs typeface="Times New Roman" pitchFamily="18" charset="0"/>
              </a:rPr>
              <a:t>がゲームに勝てないグラフ２</a:t>
            </a:r>
            <a:endParaRPr kumimoji="1" lang="ja-JP" alt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3" name="グループ化 72"/>
          <p:cNvGrpSpPr/>
          <p:nvPr/>
        </p:nvGrpSpPr>
        <p:grpSpPr>
          <a:xfrm>
            <a:off x="1442691" y="2822641"/>
            <a:ext cx="2134524" cy="2109582"/>
            <a:chOff x="1035731" y="2636912"/>
            <a:chExt cx="2134524" cy="2109582"/>
          </a:xfrm>
        </p:grpSpPr>
        <p:sp>
          <p:nvSpPr>
            <p:cNvPr id="53" name="円/楕円 52"/>
            <p:cNvSpPr/>
            <p:nvPr/>
          </p:nvSpPr>
          <p:spPr>
            <a:xfrm>
              <a:off x="1971835" y="3283237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54" name="円/楕円 53"/>
            <p:cNvSpPr/>
            <p:nvPr/>
          </p:nvSpPr>
          <p:spPr>
            <a:xfrm>
              <a:off x="1971835" y="2636912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0</a:t>
              </a:r>
            </a:p>
          </p:txBody>
        </p:sp>
        <p:cxnSp>
          <p:nvCxnSpPr>
            <p:cNvPr id="55" name="直線コネクタ 54"/>
            <p:cNvCxnSpPr>
              <a:stCxn id="53" idx="3"/>
              <a:endCxn id="59" idx="7"/>
            </p:cNvCxnSpPr>
            <p:nvPr/>
          </p:nvCxnSpPr>
          <p:spPr>
            <a:xfrm flipH="1">
              <a:off x="1691680" y="3501008"/>
              <a:ext cx="318570" cy="55612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円/楕円 55"/>
            <p:cNvSpPr/>
            <p:nvPr/>
          </p:nvSpPr>
          <p:spPr>
            <a:xfrm>
              <a:off x="2907939" y="4491358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57" name="円/楕円 56"/>
            <p:cNvSpPr/>
            <p:nvPr/>
          </p:nvSpPr>
          <p:spPr>
            <a:xfrm>
              <a:off x="1035731" y="4491359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58" name="円/楕円 57"/>
            <p:cNvSpPr/>
            <p:nvPr/>
          </p:nvSpPr>
          <p:spPr>
            <a:xfrm>
              <a:off x="2475891" y="4019766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59" name="円/楕円 58"/>
            <p:cNvSpPr/>
            <p:nvPr/>
          </p:nvSpPr>
          <p:spPr>
            <a:xfrm>
              <a:off x="1467779" y="4019766"/>
              <a:ext cx="262316" cy="255135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1</a:t>
              </a:r>
            </a:p>
          </p:txBody>
        </p:sp>
        <p:cxnSp>
          <p:nvCxnSpPr>
            <p:cNvPr id="61" name="直線コネクタ 60"/>
            <p:cNvCxnSpPr>
              <a:stCxn id="53" idx="5"/>
              <a:endCxn id="58" idx="1"/>
            </p:cNvCxnSpPr>
            <p:nvPr/>
          </p:nvCxnSpPr>
          <p:spPr>
            <a:xfrm>
              <a:off x="2195736" y="3501008"/>
              <a:ext cx="318570" cy="55612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>
              <a:stCxn id="59" idx="6"/>
              <a:endCxn id="58" idx="2"/>
            </p:cNvCxnSpPr>
            <p:nvPr/>
          </p:nvCxnSpPr>
          <p:spPr>
            <a:xfrm>
              <a:off x="1730095" y="4147334"/>
              <a:ext cx="7457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>
              <a:stCxn id="58" idx="5"/>
              <a:endCxn id="56" idx="1"/>
            </p:cNvCxnSpPr>
            <p:nvPr/>
          </p:nvCxnSpPr>
          <p:spPr>
            <a:xfrm>
              <a:off x="2699792" y="4237537"/>
              <a:ext cx="246562" cy="29118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>
              <a:stCxn id="57" idx="7"/>
              <a:endCxn id="59" idx="3"/>
            </p:cNvCxnSpPr>
            <p:nvPr/>
          </p:nvCxnSpPr>
          <p:spPr>
            <a:xfrm flipV="1">
              <a:off x="1259632" y="4237537"/>
              <a:ext cx="246562" cy="29118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>
              <a:stCxn id="53" idx="0"/>
              <a:endCxn id="54" idx="4"/>
            </p:cNvCxnSpPr>
            <p:nvPr/>
          </p:nvCxnSpPr>
          <p:spPr>
            <a:xfrm flipV="1">
              <a:off x="2102993" y="2892047"/>
              <a:ext cx="0" cy="3911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85176ACA-C6D1-4B7F-8780-DF8989B5E4B4}"/>
              </a:ext>
            </a:extLst>
          </p:cNvPr>
          <p:cNvGrpSpPr/>
          <p:nvPr/>
        </p:nvGrpSpPr>
        <p:grpSpPr>
          <a:xfrm>
            <a:off x="4810133" y="2448720"/>
            <a:ext cx="3002227" cy="2891599"/>
            <a:chOff x="4738125" y="2448720"/>
            <a:chExt cx="3002227" cy="2891599"/>
          </a:xfrm>
        </p:grpSpPr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8B910F59-17B1-4B5F-8C54-23BB533493CC}"/>
                </a:ext>
              </a:extLst>
            </p:cNvPr>
            <p:cNvGrpSpPr/>
            <p:nvPr/>
          </p:nvGrpSpPr>
          <p:grpSpPr>
            <a:xfrm>
              <a:off x="4738125" y="2448720"/>
              <a:ext cx="3002227" cy="2891599"/>
              <a:chOff x="4660724" y="2448720"/>
              <a:chExt cx="3002227" cy="2891599"/>
            </a:xfrm>
          </p:grpSpPr>
          <p:sp>
            <p:nvSpPr>
              <p:cNvPr id="88" name="円/楕円 87"/>
              <p:cNvSpPr/>
              <p:nvPr/>
            </p:nvSpPr>
            <p:spPr>
              <a:xfrm>
                <a:off x="5292080" y="3605913"/>
                <a:ext cx="262316" cy="255135"/>
              </a:xfrm>
              <a:prstGeom prst="ellipse">
                <a:avLst/>
              </a:prstGeom>
              <a:solidFill>
                <a:srgbClr val="00000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89" name="円/楕円 88"/>
              <p:cNvSpPr/>
              <p:nvPr/>
            </p:nvSpPr>
            <p:spPr>
              <a:xfrm>
                <a:off x="6041734" y="3080747"/>
                <a:ext cx="262316" cy="255135"/>
              </a:xfrm>
              <a:prstGeom prst="ellipse">
                <a:avLst/>
              </a:prstGeom>
              <a:solidFill>
                <a:srgbClr val="00000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90" name="円/楕円 89"/>
              <p:cNvSpPr/>
              <p:nvPr/>
            </p:nvSpPr>
            <p:spPr>
              <a:xfrm>
                <a:off x="6804248" y="3573016"/>
                <a:ext cx="262316" cy="255135"/>
              </a:xfrm>
              <a:prstGeom prst="ellipse">
                <a:avLst/>
              </a:prstGeom>
              <a:solidFill>
                <a:srgbClr val="00000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75" name="円/楕円 74"/>
              <p:cNvSpPr/>
              <p:nvPr/>
            </p:nvSpPr>
            <p:spPr>
              <a:xfrm>
                <a:off x="4660724" y="3043383"/>
                <a:ext cx="262316" cy="255135"/>
              </a:xfrm>
              <a:prstGeom prst="ellipse">
                <a:avLst/>
              </a:prstGeom>
              <a:solidFill>
                <a:srgbClr val="00000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cxnSp>
            <p:nvCxnSpPr>
              <p:cNvPr id="76" name="直線コネクタ 75"/>
              <p:cNvCxnSpPr>
                <a:cxnSpLocks/>
                <a:stCxn id="88" idx="1"/>
                <a:endCxn id="75" idx="5"/>
              </p:cNvCxnSpPr>
              <p:nvPr/>
            </p:nvCxnSpPr>
            <p:spPr>
              <a:xfrm flipH="1" flipV="1">
                <a:off x="4884625" y="3261154"/>
                <a:ext cx="445870" cy="38212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円/楕円 91"/>
              <p:cNvSpPr/>
              <p:nvPr/>
            </p:nvSpPr>
            <p:spPr>
              <a:xfrm>
                <a:off x="6041734" y="2448720"/>
                <a:ext cx="262316" cy="255135"/>
              </a:xfrm>
              <a:prstGeom prst="ellipse">
                <a:avLst/>
              </a:prstGeom>
              <a:solidFill>
                <a:srgbClr val="00000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cxnSp>
            <p:nvCxnSpPr>
              <p:cNvPr id="93" name="直線コネクタ 92"/>
              <p:cNvCxnSpPr>
                <a:stCxn id="89" idx="0"/>
                <a:endCxn id="92" idx="4"/>
              </p:cNvCxnSpPr>
              <p:nvPr/>
            </p:nvCxnSpPr>
            <p:spPr>
              <a:xfrm flipV="1">
                <a:off x="6172892" y="2703855"/>
                <a:ext cx="0" cy="37689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円/楕円 100"/>
              <p:cNvSpPr/>
              <p:nvPr/>
            </p:nvSpPr>
            <p:spPr>
              <a:xfrm>
                <a:off x="7400635" y="3043382"/>
                <a:ext cx="262316" cy="255135"/>
              </a:xfrm>
              <a:prstGeom prst="ellipse">
                <a:avLst/>
              </a:prstGeom>
              <a:solidFill>
                <a:srgbClr val="00000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cxnSp>
            <p:nvCxnSpPr>
              <p:cNvPr id="102" name="直線コネクタ 101"/>
              <p:cNvCxnSpPr>
                <a:cxnSpLocks/>
                <a:stCxn id="90" idx="1"/>
                <a:endCxn id="89" idx="5"/>
              </p:cNvCxnSpPr>
              <p:nvPr/>
            </p:nvCxnSpPr>
            <p:spPr>
              <a:xfrm flipH="1" flipV="1">
                <a:off x="6265635" y="3298518"/>
                <a:ext cx="577028" cy="31186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円/楕円 87">
                <a:extLst>
                  <a:ext uri="{FF2B5EF4-FFF2-40B4-BE49-F238E27FC236}">
                    <a16:creationId xmlns:a16="http://schemas.microsoft.com/office/drawing/2014/main" id="{CD16D1D2-68BB-488F-B52B-CC29862CA290}"/>
                  </a:ext>
                </a:extLst>
              </p:cNvPr>
              <p:cNvSpPr/>
              <p:nvPr/>
            </p:nvSpPr>
            <p:spPr>
              <a:xfrm>
                <a:off x="5605828" y="4437112"/>
                <a:ext cx="262316" cy="255135"/>
              </a:xfrm>
              <a:prstGeom prst="ellipse">
                <a:avLst/>
              </a:prstGeom>
              <a:solidFill>
                <a:srgbClr val="00000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4" name="円/楕円 87">
                <a:extLst>
                  <a:ext uri="{FF2B5EF4-FFF2-40B4-BE49-F238E27FC236}">
                    <a16:creationId xmlns:a16="http://schemas.microsoft.com/office/drawing/2014/main" id="{865842F6-DF7C-4DBE-AB02-03ABE2DA975F}"/>
                  </a:ext>
                </a:extLst>
              </p:cNvPr>
              <p:cNvSpPr/>
              <p:nvPr/>
            </p:nvSpPr>
            <p:spPr>
              <a:xfrm>
                <a:off x="6469924" y="4437113"/>
                <a:ext cx="262316" cy="255135"/>
              </a:xfrm>
              <a:prstGeom prst="ellipse">
                <a:avLst/>
              </a:prstGeom>
              <a:solidFill>
                <a:srgbClr val="00000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43" name="円/楕円 91">
                <a:extLst>
                  <a:ext uri="{FF2B5EF4-FFF2-40B4-BE49-F238E27FC236}">
                    <a16:creationId xmlns:a16="http://schemas.microsoft.com/office/drawing/2014/main" id="{C4245476-21DB-4C45-8D01-AB9E237915DD}"/>
                  </a:ext>
                </a:extLst>
              </p:cNvPr>
              <p:cNvSpPr/>
              <p:nvPr/>
            </p:nvSpPr>
            <p:spPr>
              <a:xfrm>
                <a:off x="5114630" y="5085184"/>
                <a:ext cx="262316" cy="255135"/>
              </a:xfrm>
              <a:prstGeom prst="ellipse">
                <a:avLst/>
              </a:prstGeom>
              <a:solidFill>
                <a:srgbClr val="00000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44" name="円/楕円 91">
                <a:extLst>
                  <a:ext uri="{FF2B5EF4-FFF2-40B4-BE49-F238E27FC236}">
                    <a16:creationId xmlns:a16="http://schemas.microsoft.com/office/drawing/2014/main" id="{D319C674-E46C-4B56-8EA6-DA4979374C53}"/>
                  </a:ext>
                </a:extLst>
              </p:cNvPr>
              <p:cNvSpPr/>
              <p:nvPr/>
            </p:nvSpPr>
            <p:spPr>
              <a:xfrm>
                <a:off x="7007414" y="5085184"/>
                <a:ext cx="262316" cy="255135"/>
              </a:xfrm>
              <a:prstGeom prst="ellipse">
                <a:avLst/>
              </a:prstGeom>
              <a:solidFill>
                <a:srgbClr val="00000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cxnSp>
            <p:nvCxnSpPr>
              <p:cNvPr id="46" name="直線コネクタ 45">
                <a:extLst>
                  <a:ext uri="{FF2B5EF4-FFF2-40B4-BE49-F238E27FC236}">
                    <a16:creationId xmlns:a16="http://schemas.microsoft.com/office/drawing/2014/main" id="{AB0AF693-21C0-4AB3-B6BA-78B99CFFE473}"/>
                  </a:ext>
                </a:extLst>
              </p:cNvPr>
              <p:cNvCxnSpPr>
                <a:cxnSpLocks/>
                <a:stCxn id="89" idx="3"/>
                <a:endCxn id="88" idx="7"/>
              </p:cNvCxnSpPr>
              <p:nvPr/>
            </p:nvCxnSpPr>
            <p:spPr>
              <a:xfrm flipH="1">
                <a:off x="5515981" y="3298518"/>
                <a:ext cx="564168" cy="34475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>
                <a:extLst>
                  <a:ext uri="{FF2B5EF4-FFF2-40B4-BE49-F238E27FC236}">
                    <a16:creationId xmlns:a16="http://schemas.microsoft.com/office/drawing/2014/main" id="{8C0B6050-A54C-4555-8358-5297AE3A9D41}"/>
                  </a:ext>
                </a:extLst>
              </p:cNvPr>
              <p:cNvCxnSpPr>
                <a:cxnSpLocks/>
                <a:stCxn id="33" idx="1"/>
                <a:endCxn id="88" idx="4"/>
              </p:cNvCxnSpPr>
              <p:nvPr/>
            </p:nvCxnSpPr>
            <p:spPr>
              <a:xfrm flipH="1" flipV="1">
                <a:off x="5423238" y="3861048"/>
                <a:ext cx="221005" cy="61342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コネクタ 50">
                <a:extLst>
                  <a:ext uri="{FF2B5EF4-FFF2-40B4-BE49-F238E27FC236}">
                    <a16:creationId xmlns:a16="http://schemas.microsoft.com/office/drawing/2014/main" id="{C7BEEE47-2DA3-49C6-945C-25D0B3426871}"/>
                  </a:ext>
                </a:extLst>
              </p:cNvPr>
              <p:cNvCxnSpPr>
                <a:cxnSpLocks/>
                <a:stCxn id="33" idx="6"/>
                <a:endCxn id="34" idx="2"/>
              </p:cNvCxnSpPr>
              <p:nvPr/>
            </p:nvCxnSpPr>
            <p:spPr>
              <a:xfrm>
                <a:off x="5868144" y="4564680"/>
                <a:ext cx="601780" cy="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59">
                <a:extLst>
                  <a:ext uri="{FF2B5EF4-FFF2-40B4-BE49-F238E27FC236}">
                    <a16:creationId xmlns:a16="http://schemas.microsoft.com/office/drawing/2014/main" id="{D200B8B9-79D3-4E13-89B3-217DDC301871}"/>
                  </a:ext>
                </a:extLst>
              </p:cNvPr>
              <p:cNvCxnSpPr>
                <a:cxnSpLocks/>
                <a:stCxn id="34" idx="7"/>
                <a:endCxn id="90" idx="4"/>
              </p:cNvCxnSpPr>
              <p:nvPr/>
            </p:nvCxnSpPr>
            <p:spPr>
              <a:xfrm flipV="1">
                <a:off x="6693825" y="3828151"/>
                <a:ext cx="241581" cy="64632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線コネクタ 65">
                <a:extLst>
                  <a:ext uri="{FF2B5EF4-FFF2-40B4-BE49-F238E27FC236}">
                    <a16:creationId xmlns:a16="http://schemas.microsoft.com/office/drawing/2014/main" id="{1CBE257D-1D46-4ECB-9CC4-16BF12AC3AE1}"/>
                  </a:ext>
                </a:extLst>
              </p:cNvPr>
              <p:cNvCxnSpPr>
                <a:cxnSpLocks/>
                <a:stCxn id="101" idx="3"/>
                <a:endCxn id="90" idx="7"/>
              </p:cNvCxnSpPr>
              <p:nvPr/>
            </p:nvCxnSpPr>
            <p:spPr>
              <a:xfrm flipH="1">
                <a:off x="7028149" y="3261153"/>
                <a:ext cx="410901" cy="34922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線コネクタ 66">
                <a:extLst>
                  <a:ext uri="{FF2B5EF4-FFF2-40B4-BE49-F238E27FC236}">
                    <a16:creationId xmlns:a16="http://schemas.microsoft.com/office/drawing/2014/main" id="{0041643C-39BB-4137-BB7F-2158247A3181}"/>
                  </a:ext>
                </a:extLst>
              </p:cNvPr>
              <p:cNvCxnSpPr>
                <a:cxnSpLocks/>
                <a:stCxn id="34" idx="5"/>
                <a:endCxn id="44" idx="1"/>
              </p:cNvCxnSpPr>
              <p:nvPr/>
            </p:nvCxnSpPr>
            <p:spPr>
              <a:xfrm>
                <a:off x="6693825" y="4654884"/>
                <a:ext cx="352004" cy="46766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線コネクタ 69">
                <a:extLst>
                  <a:ext uri="{FF2B5EF4-FFF2-40B4-BE49-F238E27FC236}">
                    <a16:creationId xmlns:a16="http://schemas.microsoft.com/office/drawing/2014/main" id="{037EAC0E-3393-4937-9BA5-75342E3FE7EE}"/>
                  </a:ext>
                </a:extLst>
              </p:cNvPr>
              <p:cNvCxnSpPr>
                <a:cxnSpLocks/>
                <a:stCxn id="33" idx="3"/>
                <a:endCxn id="43" idx="7"/>
              </p:cNvCxnSpPr>
              <p:nvPr/>
            </p:nvCxnSpPr>
            <p:spPr>
              <a:xfrm flipH="1">
                <a:off x="5338531" y="4654883"/>
                <a:ext cx="305712" cy="46766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D8A2BDA2-3714-4CD5-AA4F-9F6A50EE2BAF}"/>
                </a:ext>
              </a:extLst>
            </p:cNvPr>
            <p:cNvCxnSpPr>
              <a:cxnSpLocks/>
              <a:stCxn id="33" idx="7"/>
              <a:endCxn id="89" idx="4"/>
            </p:cNvCxnSpPr>
            <p:nvPr/>
          </p:nvCxnSpPr>
          <p:spPr>
            <a:xfrm flipV="1">
              <a:off x="5907130" y="3335882"/>
              <a:ext cx="343163" cy="11385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7F4AF3C0-E236-4EC9-8A65-E9CB10E7F6B9}"/>
                </a:ext>
              </a:extLst>
            </p:cNvPr>
            <p:cNvCxnSpPr>
              <a:cxnSpLocks/>
              <a:stCxn id="34" idx="1"/>
              <a:endCxn id="89" idx="4"/>
            </p:cNvCxnSpPr>
            <p:nvPr/>
          </p:nvCxnSpPr>
          <p:spPr>
            <a:xfrm flipH="1" flipV="1">
              <a:off x="6250293" y="3335882"/>
              <a:ext cx="335447" cy="113859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87501E7A-C8F6-4DE3-A89E-4122476E4065}"/>
                </a:ext>
              </a:extLst>
            </p:cNvPr>
            <p:cNvCxnSpPr>
              <a:cxnSpLocks/>
              <a:stCxn id="34" idx="1"/>
              <a:endCxn id="88" idx="5"/>
            </p:cNvCxnSpPr>
            <p:nvPr/>
          </p:nvCxnSpPr>
          <p:spPr>
            <a:xfrm flipH="1" flipV="1">
              <a:off x="5593382" y="3823684"/>
              <a:ext cx="992358" cy="65079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コネクタ 85">
              <a:extLst>
                <a:ext uri="{FF2B5EF4-FFF2-40B4-BE49-F238E27FC236}">
                  <a16:creationId xmlns:a16="http://schemas.microsoft.com/office/drawing/2014/main" id="{D2CBB90D-6805-4FDF-902A-131C98D1B83F}"/>
                </a:ext>
              </a:extLst>
            </p:cNvPr>
            <p:cNvCxnSpPr>
              <a:cxnSpLocks/>
              <a:stCxn id="90" idx="2"/>
              <a:endCxn id="88" idx="6"/>
            </p:cNvCxnSpPr>
            <p:nvPr/>
          </p:nvCxnSpPr>
          <p:spPr>
            <a:xfrm flipH="1">
              <a:off x="5631797" y="3700584"/>
              <a:ext cx="1249852" cy="3289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>
              <a:extLst>
                <a:ext uri="{FF2B5EF4-FFF2-40B4-BE49-F238E27FC236}">
                  <a16:creationId xmlns:a16="http://schemas.microsoft.com/office/drawing/2014/main" id="{496E1B3C-DA48-4D5C-98A0-77B648E3091C}"/>
                </a:ext>
              </a:extLst>
            </p:cNvPr>
            <p:cNvCxnSpPr>
              <a:cxnSpLocks/>
              <a:stCxn id="90" idx="3"/>
              <a:endCxn id="33" idx="7"/>
            </p:cNvCxnSpPr>
            <p:nvPr/>
          </p:nvCxnSpPr>
          <p:spPr>
            <a:xfrm flipH="1">
              <a:off x="5907130" y="3790787"/>
              <a:ext cx="1012934" cy="6836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2855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6"/>
    </mc:Choice>
    <mc:Fallback xmlns="">
      <p:transition spd="slow" advTm="20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|0.2|0.1|0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|0.2|0.1|0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|0.2|0.1|0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|0.2|0.1|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|0.2|0.1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|0.2|0.1|0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|0.2|0.1|0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|0.2|0.1|0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|0.2|0.1|0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|0.2|0.1|0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|0.2|0.1|0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|0.2|0.1|0.7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TM02836342[[fn=イオン]]</Template>
  <TotalTime>29991</TotalTime>
  <Words>1387</Words>
  <Application>Microsoft Office PowerPoint</Application>
  <PresentationFormat>画面に合わせる (4:3)</PresentationFormat>
  <Paragraphs>270</Paragraphs>
  <Slides>18</Slides>
  <Notes>18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5" baseType="lpstr">
      <vt:lpstr>ＭＳ Ｐゴシック</vt:lpstr>
      <vt:lpstr>Arial</vt:lpstr>
      <vt:lpstr>Calibri</vt:lpstr>
      <vt:lpstr>Cambria Math</vt:lpstr>
      <vt:lpstr>Times New Roman</vt:lpstr>
      <vt:lpstr>Wingdings</vt:lpstr>
      <vt:lpstr>Office テーマ</vt:lpstr>
      <vt:lpstr>Graph grabbing game について　</vt:lpstr>
      <vt:lpstr>Graph grabbing game</vt:lpstr>
      <vt:lpstr>Graph grabbing game</vt:lpstr>
      <vt:lpstr>Graph grabbing game</vt:lpstr>
      <vt:lpstr>Graph grabbing game</vt:lpstr>
      <vt:lpstr>Graph grabbing game</vt:lpstr>
      <vt:lpstr>ゲームの難しさ</vt:lpstr>
      <vt:lpstr>Aliceがゲームに勝てないグラフ</vt:lpstr>
      <vt:lpstr>Aliceがゲームに勝てないグラフ２</vt:lpstr>
      <vt:lpstr>Aliceがゲームに勝てるグラフ</vt:lpstr>
      <vt:lpstr>予想1</vt:lpstr>
      <vt:lpstr>予想1の部分的解決</vt:lpstr>
      <vt:lpstr>Aliceがゲームに勝つための必要条件</vt:lpstr>
      <vt:lpstr>先手にとって悪い部分構造</vt:lpstr>
      <vt:lpstr>予想2</vt:lpstr>
      <vt:lpstr>まとめ</vt:lpstr>
      <vt:lpstr>Graph grabbing game から派生したゲーム</vt:lpstr>
      <vt:lpstr>問題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基礎プログラミング2015</dc:title>
  <dc:creator>Naoki</dc:creator>
  <cp:lastModifiedBy>Matsumoto</cp:lastModifiedBy>
  <cp:revision>7168</cp:revision>
  <cp:lastPrinted>2015-09-25T00:15:10Z</cp:lastPrinted>
  <dcterms:modified xsi:type="dcterms:W3CDTF">2018-03-10T12:00:23Z</dcterms:modified>
</cp:coreProperties>
</file>