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5"/>
  </p:notesMasterIdLst>
  <p:handoutMasterIdLst>
    <p:handoutMasterId r:id="rId66"/>
  </p:handoutMasterIdLst>
  <p:sldIdLst>
    <p:sldId id="256" r:id="rId5"/>
    <p:sldId id="258" r:id="rId6"/>
    <p:sldId id="415" r:id="rId7"/>
    <p:sldId id="416" r:id="rId8"/>
    <p:sldId id="355" r:id="rId9"/>
    <p:sldId id="352" r:id="rId10"/>
    <p:sldId id="354" r:id="rId11"/>
    <p:sldId id="358" r:id="rId12"/>
    <p:sldId id="361" r:id="rId13"/>
    <p:sldId id="362" r:id="rId14"/>
    <p:sldId id="363" r:id="rId15"/>
    <p:sldId id="359" r:id="rId16"/>
    <p:sldId id="364" r:id="rId17"/>
    <p:sldId id="385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408" r:id="rId26"/>
    <p:sldId id="374" r:id="rId27"/>
    <p:sldId id="373" r:id="rId28"/>
    <p:sldId id="378" r:id="rId29"/>
    <p:sldId id="379" r:id="rId30"/>
    <p:sldId id="414" r:id="rId31"/>
    <p:sldId id="383" r:id="rId32"/>
    <p:sldId id="384" r:id="rId33"/>
    <p:sldId id="386" r:id="rId34"/>
    <p:sldId id="387" r:id="rId35"/>
    <p:sldId id="388" r:id="rId36"/>
    <p:sldId id="409" r:id="rId37"/>
    <p:sldId id="390" r:id="rId38"/>
    <p:sldId id="392" r:id="rId39"/>
    <p:sldId id="419" r:id="rId40"/>
    <p:sldId id="394" r:id="rId41"/>
    <p:sldId id="393" r:id="rId42"/>
    <p:sldId id="395" r:id="rId43"/>
    <p:sldId id="397" r:id="rId44"/>
    <p:sldId id="398" r:id="rId45"/>
    <p:sldId id="399" r:id="rId46"/>
    <p:sldId id="410" r:id="rId47"/>
    <p:sldId id="403" r:id="rId48"/>
    <p:sldId id="401" r:id="rId49"/>
    <p:sldId id="404" r:id="rId50"/>
    <p:sldId id="412" r:id="rId51"/>
    <p:sldId id="407" r:id="rId52"/>
    <p:sldId id="413" r:id="rId53"/>
    <p:sldId id="285" r:id="rId54"/>
    <p:sldId id="319" r:id="rId55"/>
    <p:sldId id="324" r:id="rId56"/>
    <p:sldId id="301" r:id="rId57"/>
    <p:sldId id="339" r:id="rId58"/>
    <p:sldId id="345" r:id="rId59"/>
    <p:sldId id="346" r:id="rId60"/>
    <p:sldId id="347" r:id="rId61"/>
    <p:sldId id="348" r:id="rId62"/>
    <p:sldId id="417" r:id="rId63"/>
    <p:sldId id="418" r:id="rId64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 autoAdjust="0"/>
    <p:restoredTop sz="87500"/>
  </p:normalViewPr>
  <p:slideViewPr>
    <p:cSldViewPr snapToGrid="0" snapToObjects="1">
      <p:cViewPr>
        <p:scale>
          <a:sx n="100" d="100"/>
          <a:sy n="100" d="100"/>
        </p:scale>
        <p:origin x="236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6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D899-DE80-584F-9E72-2EC48155A330}" type="datetimeFigureOut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A5C0-EDA8-884E-B5AA-FB3260345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671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D47A-6FCA-894B-A631-0B23232CA808}" type="datetimeFigureOut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8EE26-A392-8248-AE5A-CEDA9EAC2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12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・タイトルにある覆面算についてまず説明します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-- </a:t>
            </a:r>
            <a:r>
              <a:rPr kumimoji="1" lang="ja-JP" altLang="en-US" dirty="0"/>
              <a:t>切り替え</a:t>
            </a:r>
            <a:r>
              <a:rPr kumimoji="1" lang="en-US" altLang="ja-JP" dirty="0"/>
              <a:t> --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5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割り当ての例をだしとかないとわからない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60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管理の情報さらっと書いておく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29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色を薄くする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47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色を薄くする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この前に覆面</a:t>
            </a:r>
            <a:r>
              <a:rPr kumimoji="1" lang="en-US" altLang="ja-JP" dirty="0"/>
              <a:t>DFA</a:t>
            </a:r>
            <a:r>
              <a:rPr kumimoji="1" lang="ja-JP" altLang="en-US" dirty="0"/>
              <a:t>を載せる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903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進数の解をもつ覆面算を過不足なく受理することができる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8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約</a:t>
            </a:r>
            <a:r>
              <a:rPr kumimoji="1" lang="en-US" altLang="ja-JP" dirty="0"/>
              <a:t>300</a:t>
            </a:r>
            <a:r>
              <a:rPr kumimoji="1" lang="ja-JP" altLang="en-US" dirty="0"/>
              <a:t>倍</a:t>
            </a:r>
            <a:endParaRPr kumimoji="1" lang="en-US" altLang="ja-JP" dirty="0"/>
          </a:p>
          <a:p>
            <a:r>
              <a:rPr kumimoji="1" lang="ja-JP" altLang="en-US" dirty="0"/>
              <a:t>このペースだと</a:t>
            </a:r>
            <a:r>
              <a:rPr kumimoji="1" lang="en-US" altLang="ja-JP" dirty="0"/>
              <a:t>6-8</a:t>
            </a:r>
            <a:r>
              <a:rPr kumimoji="1" lang="ja-JP" altLang="en-US" dirty="0"/>
              <a:t>年くらいかかると予想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49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表の行と列を入れ替える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229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DFA</a:t>
            </a:r>
            <a:r>
              <a:rPr kumimoji="1" lang="ja-JP" altLang="en-US" dirty="0"/>
              <a:t>探索することにより解をもつ覆面算を</a:t>
            </a:r>
            <a:endParaRPr kumimoji="1" lang="en-US" altLang="ja-JP" dirty="0"/>
          </a:p>
          <a:p>
            <a:r>
              <a:rPr kumimoji="1" lang="ja-JP" altLang="en-US" dirty="0"/>
              <a:t>過不足なく数え上げられる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5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DFA</a:t>
            </a:r>
            <a:r>
              <a:rPr kumimoji="1" lang="ja-JP" altLang="en-US" dirty="0"/>
              <a:t>探索することにより解をもつ覆面算を</a:t>
            </a:r>
            <a:endParaRPr kumimoji="1" lang="en-US" altLang="ja-JP" dirty="0"/>
          </a:p>
          <a:p>
            <a:r>
              <a:rPr kumimoji="1" lang="ja-JP" altLang="en-US" dirty="0"/>
              <a:t>過不足なく数え上げられる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7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答えを横に並べる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12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306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313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桁数の小さい範囲で</a:t>
            </a:r>
            <a:endParaRPr kumimoji="1" lang="en-US" altLang="ja-JP" dirty="0"/>
          </a:p>
          <a:p>
            <a:r>
              <a:rPr kumimoji="1" lang="ja-JP" altLang="en-US" dirty="0"/>
              <a:t>表をセルの色分けで出す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849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筆算の形式で書く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進で</a:t>
            </a:r>
            <a:r>
              <a:rPr kumimoji="1" lang="en-US" altLang="ja-JP" dirty="0" err="1"/>
              <a:t>ppap</a:t>
            </a:r>
            <a:r>
              <a:rPr kumimoji="1" lang="ja-JP" altLang="en-US" dirty="0"/>
              <a:t>だしてもいいんじゃない？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69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92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覆面</a:t>
            </a:r>
            <a:r>
              <a:rPr kumimoji="1" lang="en-US" altLang="ja-JP" dirty="0"/>
              <a:t>DFA</a:t>
            </a:r>
            <a:r>
              <a:rPr kumimoji="1" lang="ja-JP" altLang="en-US" dirty="0"/>
              <a:t>でここを見せる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391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$</a:t>
            </a:r>
            <a:r>
              <a:rPr kumimoji="1" lang="ja-JP" altLang="en-US" dirty="0"/>
              <a:t>をうすめに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5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71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筆算の形式で書く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進で</a:t>
            </a:r>
            <a:r>
              <a:rPr kumimoji="1" lang="en-US" altLang="ja-JP" dirty="0" err="1"/>
              <a:t>ppap</a:t>
            </a:r>
            <a:r>
              <a:rPr kumimoji="1" lang="ja-JP" altLang="en-US" dirty="0"/>
              <a:t>だしてもいいんじゃない？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89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79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覆面</a:t>
            </a:r>
            <a:r>
              <a:rPr kumimoji="1" lang="en-US" altLang="ja-JP" dirty="0"/>
              <a:t>DFA</a:t>
            </a:r>
            <a:r>
              <a:rPr kumimoji="1" lang="ja-JP" altLang="en-US" dirty="0"/>
              <a:t>と呼ぶことを伝える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0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75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87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$</a:t>
            </a:r>
            <a:r>
              <a:rPr kumimoji="1" lang="ja-JP" altLang="en-US" dirty="0"/>
              <a:t>をうすめに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E26-A392-8248-AE5A-CEDA9EAC21A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01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737" y="4314168"/>
            <a:ext cx="599627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A350FC-7236-954B-95DB-B3B881D8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4"/>
            <a:ext cx="1943099" cy="365125"/>
          </a:xfrm>
          <a:prstGeom prst="rect">
            <a:avLst/>
          </a:prstGeom>
          <a:ln>
            <a:noFill/>
          </a:ln>
        </p:spPr>
        <p:txBody>
          <a:bodyPr vert="horz" lIns="91440" tIns="45720" rIns="18000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4C14559-BAB4-A94A-8A9C-DBF421AFA6B1}" type="slidenum">
              <a:rPr lang="ja-JP" altLang="en-US" smtClean="0"/>
              <a:pPr/>
              <a:t>‹#›</a:t>
            </a:fld>
            <a:r>
              <a:rPr lang="en-US" altLang="ja-JP" dirty="0"/>
              <a:t>/50</a:t>
            </a:r>
            <a:endParaRPr lang="ja-JP" altLang="en-US" dirty="0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EEC0B202-443A-8146-A8DB-3AE0ACE8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5128BC4-0BA3-B341-82FF-004EA8B20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1751" y="60960"/>
            <a:ext cx="105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E74B033-D81F-9B4E-B01F-1B097AF7985E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67F50E7-273B-2B4A-B218-BBAE9310F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343" y="432003"/>
            <a:ext cx="1583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49F-C148-1440-9660-1A4DDD8D660B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2BB-093E-074C-8E46-1EB2C03BFD05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B570A6-73C0-1D45-8B71-589A04BA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6" y="105354"/>
            <a:ext cx="7424305" cy="79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56A6BEAA-9058-FA41-8CB9-84BFCDC5F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886" y="1070265"/>
            <a:ext cx="7424306" cy="542261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9086C2-93AE-7B47-A375-6F71F33C9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4"/>
            <a:ext cx="1943099" cy="365125"/>
          </a:xfrm>
          <a:prstGeom prst="rect">
            <a:avLst/>
          </a:prstGeom>
          <a:ln>
            <a:noFill/>
          </a:ln>
        </p:spPr>
        <p:txBody>
          <a:bodyPr vert="horz" lIns="91440" tIns="45720" rIns="18000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4C14559-BAB4-A94A-8A9C-DBF421AFA6B1}" type="slidenum">
              <a:rPr lang="ja-JP" altLang="en-US" smtClean="0"/>
              <a:pPr/>
              <a:t>‹#›</a:t>
            </a:fld>
            <a:r>
              <a:rPr lang="en-US" altLang="ja-JP" dirty="0"/>
              <a:t>/50</a:t>
            </a:r>
            <a:endParaRPr lang="ja-JP" alt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8B9542A-35D7-974E-9E8B-B13E5A6D6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1751" y="60960"/>
            <a:ext cx="105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82697764-53AD-C64C-B9CD-A236A4E3A691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3D44164-0ACC-6B4D-BEBA-ACFE34D26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343" y="432003"/>
            <a:ext cx="1583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CE4C-5F26-A740-8E05-1804BF04F8E9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B46-8259-164B-A71C-4F0180843826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3F32-F267-0645-AD41-B1E10D34B47E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8B9B-BF25-CD4B-96F7-472587AABE30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AA5-95C2-3844-80E9-981C24A1C212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FE-AB32-8449-A2EC-2F3CF121F0F9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2E69-2608-C94C-8A1E-66281CD10026}" type="datetime1">
              <a:rPr kumimoji="1" lang="ja-JP" altLang="en-US" smtClean="0"/>
              <a:t>2018/3/6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CGP</a:t>
            </a:r>
            <a:r>
              <a:rPr kumimoji="1" lang="ja-JP" altLang="en-US"/>
              <a:t>第</a:t>
            </a:r>
            <a:r>
              <a:rPr kumimoji="1" lang="en-US" altLang="ja-JP"/>
              <a:t>13</a:t>
            </a:r>
            <a:r>
              <a:rPr kumimoji="1" lang="ja-JP" altLang="en-US"/>
              <a:t>回研究集会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4559-BAB4-A94A-8A9C-DBF421AFA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887" y="105354"/>
            <a:ext cx="7424304" cy="79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87" y="1070264"/>
            <a:ext cx="7424304" cy="542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16BE7B-4866-1941-9DB0-CA94D9622C72}"/>
              </a:ext>
            </a:extLst>
          </p:cNvPr>
          <p:cNvCxnSpPr/>
          <p:nvPr userDrawn="1"/>
        </p:nvCxnSpPr>
        <p:spPr>
          <a:xfrm>
            <a:off x="145464" y="904010"/>
            <a:ext cx="66865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361A09-E072-3B47-B214-B33F5906F2A4}"/>
              </a:ext>
            </a:extLst>
          </p:cNvPr>
          <p:cNvSpPr/>
          <p:nvPr userDrawn="1"/>
        </p:nvSpPr>
        <p:spPr>
          <a:xfrm>
            <a:off x="7554191" y="0"/>
            <a:ext cx="15898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751" y="60960"/>
            <a:ext cx="105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BCFBC0D-D4E4-9840-95A5-03565D16193D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60343" y="432003"/>
            <a:ext cx="1583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4"/>
            <a:ext cx="1943099" cy="365125"/>
          </a:xfrm>
          <a:prstGeom prst="rect">
            <a:avLst/>
          </a:prstGeom>
          <a:ln>
            <a:noFill/>
          </a:ln>
        </p:spPr>
        <p:txBody>
          <a:bodyPr vert="horz" lIns="91440" tIns="45720" rIns="18000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4C14559-BAB4-A94A-8A9C-DBF421AFA6B1}" type="slidenum">
              <a:rPr lang="ja-JP" altLang="en-US" smtClean="0"/>
              <a:pPr/>
              <a:t>‹#›</a:t>
            </a:fld>
            <a:r>
              <a:rPr lang="en-US" altLang="ja-JP" dirty="0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642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.png"/><Relationship Id="rId5" Type="http://schemas.openxmlformats.org/officeDocument/2006/relationships/image" Target="../media/image39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69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(null)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7124" y="1403625"/>
            <a:ext cx="6579476" cy="2387600"/>
          </a:xfrm>
        </p:spPr>
        <p:txBody>
          <a:bodyPr/>
          <a:lstStyle/>
          <a:p>
            <a:r>
              <a:rPr lang="en-US" altLang="ja-JP" dirty="0"/>
              <a:t>DFA</a:t>
            </a:r>
            <a:r>
              <a:rPr lang="ja-JP" altLang="en-US" dirty="0"/>
              <a:t>を用いた</a:t>
            </a:r>
            <a:br>
              <a:rPr lang="en-US" altLang="ja-JP" dirty="0"/>
            </a:br>
            <a:r>
              <a:rPr lang="ja-JP" altLang="en-US" dirty="0"/>
              <a:t>覆面算の解析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東北大学　大学院情報科学研究科　</a:t>
            </a:r>
            <a:endParaRPr lang="en-US" altLang="ja-JP" dirty="0"/>
          </a:p>
          <a:p>
            <a:r>
              <a:rPr lang="ja-JP" altLang="en-US" u="sng" dirty="0"/>
              <a:t>野崎</a:t>
            </a:r>
            <a:r>
              <a:rPr lang="en-US" altLang="ja-JP" u="sng" dirty="0"/>
              <a:t> </a:t>
            </a:r>
            <a:r>
              <a:rPr lang="ja-JP" altLang="en-US" u="sng" dirty="0"/>
              <a:t>裕樹</a:t>
            </a:r>
            <a:r>
              <a:rPr lang="en-US" altLang="ja-JP" dirty="0"/>
              <a:t>  </a:t>
            </a:r>
            <a:r>
              <a:rPr lang="ja-JP" altLang="en-US" dirty="0"/>
              <a:t>吉仲</a:t>
            </a:r>
            <a:r>
              <a:rPr lang="en-US" altLang="ja-JP" dirty="0"/>
              <a:t> </a:t>
            </a:r>
            <a:r>
              <a:rPr lang="ja-JP" altLang="en-US" dirty="0"/>
              <a:t>亮</a:t>
            </a:r>
            <a:r>
              <a:rPr lang="en-US" altLang="ja-JP" dirty="0"/>
              <a:t>  </a:t>
            </a:r>
            <a:r>
              <a:rPr lang="ja-JP" altLang="en-US" dirty="0"/>
              <a:t>篠原</a:t>
            </a:r>
            <a:r>
              <a:rPr lang="en-US" altLang="ja-JP" dirty="0"/>
              <a:t> </a:t>
            </a:r>
            <a:r>
              <a:rPr lang="ja-JP" altLang="en-US" dirty="0"/>
              <a:t>歩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F36852C9-FAF6-9F40-AE36-B39921D25E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AC498D-67B1-3A41-8E98-BA524DA9A451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50095253-A5F1-CE46-8DEE-158C5434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7AED3A-8FFA-264B-AF64-4E9B7994D8BA}"/>
              </a:ext>
            </a:extLst>
          </p:cNvPr>
          <p:cNvSpPr txBox="1"/>
          <p:nvPr/>
        </p:nvSpPr>
        <p:spPr>
          <a:xfrm>
            <a:off x="7565757" y="112377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状態数の削減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まとめ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E8E1AD-B966-834F-95ED-D8C18C7D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1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78B03D2-F2AA-724F-B0E1-89543C43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</a:t>
            </a:r>
            <a:r>
              <a:rPr kumimoji="1" lang="en-US" altLang="ja-JP" dirty="0"/>
              <a:t> 1/3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4BB997F-04DA-084B-BCD6-318E42FD61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ja-JP" altLang="en-US" dirty="0"/>
              <a:t>先行研究</a:t>
            </a:r>
            <a:r>
              <a:rPr lang="ja-JP" altLang="en-US" dirty="0"/>
              <a:t>（後述）と比較し効率的な</a:t>
            </a:r>
            <a:r>
              <a:rPr lang="en-US" altLang="ja-JP" dirty="0"/>
              <a:t>DFA</a:t>
            </a:r>
            <a:r>
              <a:rPr lang="ja-JP" altLang="en-US" dirty="0"/>
              <a:t>の構築</a:t>
            </a:r>
            <a:endParaRPr lang="en-US" altLang="ja-JP" dirty="0"/>
          </a:p>
          <a:p>
            <a:r>
              <a:rPr kumimoji="1" lang="en-US" altLang="ja-JP" dirty="0"/>
              <a:t>DFA</a:t>
            </a:r>
            <a:r>
              <a:rPr kumimoji="1" lang="ja-JP" altLang="en-US" dirty="0"/>
              <a:t>内の対称性に着目した状態数の削減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コンテンツ プレースホルダー 4">
                <a:extLst>
                  <a:ext uri="{FF2B5EF4-FFF2-40B4-BE49-F238E27FC236}">
                    <a16:creationId xmlns:a16="http://schemas.microsoft.com/office/drawing/2014/main" id="{910E0515-5587-DA4B-B36A-489CD650C1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70336232"/>
                  </p:ext>
                </p:extLst>
              </p:nvPr>
            </p:nvGraphicFramePr>
            <p:xfrm>
              <a:off x="129885" y="2705871"/>
              <a:ext cx="7258467" cy="3078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18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0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6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337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839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600" dirty="0"/>
                            <a:t>基数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1" smtClean="0">
                                  <a:latin typeface="Cambria Math" charset="0"/>
                                </a:rPr>
                                <m:t>𝒌</m:t>
                              </m:r>
                            </m:oMath>
                          </a14:m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600" dirty="0"/>
                            <a:t>先行研究</a:t>
                          </a:r>
                          <a:r>
                            <a:rPr kumimoji="1" lang="en-US" altLang="ja-JP" sz="1600" dirty="0"/>
                            <a:t>[1]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600" dirty="0"/>
                            <a:t>削減前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600" dirty="0"/>
                            <a:t>削減後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837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2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246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28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837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3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1316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110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27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837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4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354565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859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162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837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5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-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14336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1084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837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6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-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370719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20240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837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7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-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30909627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582966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9882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コンテンツ プレースホルダー 4">
                <a:extLst>
                  <a:ext uri="{FF2B5EF4-FFF2-40B4-BE49-F238E27FC236}">
                    <a16:creationId xmlns:a16="http://schemas.microsoft.com/office/drawing/2014/main" id="{910E0515-5587-DA4B-B36A-489CD650C1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70336232"/>
                  </p:ext>
                </p:extLst>
              </p:nvPr>
            </p:nvGraphicFramePr>
            <p:xfrm>
              <a:off x="129885" y="2705871"/>
              <a:ext cx="7258467" cy="3078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18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0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6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337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50" t="-11538" r="-617500" b="-8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600" dirty="0"/>
                            <a:t>先行研究</a:t>
                          </a:r>
                          <a:r>
                            <a:rPr kumimoji="1" lang="en-US" altLang="ja-JP" sz="1600" dirty="0"/>
                            <a:t>[1]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600" dirty="0"/>
                            <a:t>削減前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600" dirty="0"/>
                            <a:t>削減後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2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246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28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3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1316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110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27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4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354565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859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162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5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-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14336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1084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6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-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370719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20240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7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600" dirty="0"/>
                            <a:t>-</a:t>
                          </a:r>
                          <a:endParaRPr kumimoji="1" lang="ja-JP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30909627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400" dirty="0"/>
                            <a:t>582966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9882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F7FC4F9A-0138-BA40-8116-A9D556113E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405943-FC95-3143-A291-9461FE4069A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5D8062C3-AA3E-9D4C-850A-4E3C775E5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523B882-FC5B-2C49-9449-899310636C14}"/>
              </a:ext>
            </a:extLst>
          </p:cNvPr>
          <p:cNvCxnSpPr>
            <a:cxnSpLocks/>
          </p:cNvCxnSpPr>
          <p:nvPr/>
        </p:nvCxnSpPr>
        <p:spPr>
          <a:xfrm>
            <a:off x="0" y="6352032"/>
            <a:ext cx="7554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A5CA64-8386-CF4F-A14E-825032671E10}"/>
              </a:ext>
            </a:extLst>
          </p:cNvPr>
          <p:cNvSpPr txBox="1"/>
          <p:nvPr/>
        </p:nvSpPr>
        <p:spPr>
          <a:xfrm>
            <a:off x="-32875" y="6352032"/>
            <a:ext cx="76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[1]</a:t>
            </a:r>
            <a:r>
              <a:rPr lang="ja-JP" altLang="en-US" sz="1400" dirty="0"/>
              <a:t>遠藤洋，成澤和志，篠原歩，</a:t>
            </a:r>
            <a:r>
              <a:rPr lang="en-US" altLang="ja-JP" sz="1400" dirty="0"/>
              <a:t> </a:t>
            </a:r>
            <a:r>
              <a:rPr lang="ja-JP" altLang="en-US" sz="1400" dirty="0"/>
              <a:t>覆面算を解析するためのオートマトン理論的アプローチ</a:t>
            </a:r>
            <a:r>
              <a:rPr lang="en-US" altLang="ja-JP" sz="1400" dirty="0"/>
              <a:t>. </a:t>
            </a:r>
          </a:p>
          <a:p>
            <a:r>
              <a:rPr lang="ja-JP" altLang="en-US" sz="1400" i="1" dirty="0"/>
              <a:t>ゲームプログラミングワークショップ </a:t>
            </a:r>
            <a:r>
              <a:rPr lang="en-US" altLang="ja-JP" sz="1400" i="1" dirty="0"/>
              <a:t>2011 </a:t>
            </a:r>
            <a:r>
              <a:rPr lang="ja-JP" altLang="en-US" sz="1400" i="1" dirty="0"/>
              <a:t>論文集</a:t>
            </a:r>
            <a:r>
              <a:rPr lang="ja-JP" altLang="en-US" sz="1400" dirty="0"/>
              <a:t> </a:t>
            </a:r>
            <a:r>
              <a:rPr lang="en-US" altLang="ja-JP" sz="1400" dirty="0"/>
              <a:t>2011.6 (2011): 54-61.</a:t>
            </a:r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7F6290-EB71-2742-928B-A944E62FC905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結果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CF7B41-125B-654C-9C36-C4003D7AE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10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467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B625E132-47FF-5F40-ABC6-AEDB36E8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</a:t>
            </a:r>
            <a:r>
              <a:rPr kumimoji="1" lang="en-US" altLang="ja-JP" dirty="0"/>
              <a:t> 1/3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プレースホルダー 18">
                <a:extLst>
                  <a:ext uri="{FF2B5EF4-FFF2-40B4-BE49-F238E27FC236}">
                    <a16:creationId xmlns:a16="http://schemas.microsoft.com/office/drawing/2014/main" id="{D7D07D37-26CD-8347-BF14-587E95241E5C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kumimoji="1" lang="ja-JP" altLang="en-US" dirty="0"/>
                  <a:t>のとき，</a:t>
                </a:r>
                <a:r>
                  <a:rPr kumimoji="1" lang="ja-JP" altLang="en-US" b="1" dirty="0"/>
                  <a:t>文字の種類数を制限</a:t>
                </a:r>
                <a:r>
                  <a:rPr kumimoji="1" lang="ja-JP" altLang="en-US" dirty="0"/>
                  <a:t>して構築</a:t>
                </a:r>
                <a:br>
                  <a:rPr kumimoji="1" lang="en-US" altLang="ja-JP" dirty="0"/>
                </a:br>
                <a:r>
                  <a:rPr kumimoji="1" lang="ja-JP" altLang="en-US" dirty="0"/>
                  <a:t>（状態数削減後の</a:t>
                </a:r>
                <a:r>
                  <a:rPr kumimoji="1" lang="en-US" altLang="ja-JP" dirty="0"/>
                  <a:t>DFA</a:t>
                </a:r>
                <a:r>
                  <a:rPr kumimoji="1" lang="ja-JP" altLang="en-US" dirty="0"/>
                  <a:t>）</a:t>
                </a:r>
              </a:p>
            </p:txBody>
          </p:sp>
        </mc:Choice>
        <mc:Fallback xmlns="">
          <p:sp>
            <p:nvSpPr>
              <p:cNvPr id="19" name="テキスト プレースホルダー 18">
                <a:extLst>
                  <a:ext uri="{FF2B5EF4-FFF2-40B4-BE49-F238E27FC236}">
                    <a16:creationId xmlns:a16="http://schemas.microsoft.com/office/drawing/2014/main" id="{D7D07D37-26CD-8347-BF14-587E95241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2B419AD-0AA3-A247-A7F3-91DC094F092D}"/>
              </a:ext>
            </a:extLst>
          </p:cNvPr>
          <p:cNvGrpSpPr/>
          <p:nvPr/>
        </p:nvGrpSpPr>
        <p:grpSpPr>
          <a:xfrm>
            <a:off x="3663690" y="1503733"/>
            <a:ext cx="1682550" cy="1997774"/>
            <a:chOff x="605790" y="2125017"/>
            <a:chExt cx="1682550" cy="2090057"/>
          </a:xfrm>
        </p:grpSpPr>
        <p:grpSp>
          <p:nvGrpSpPr>
            <p:cNvPr id="5" name="図形グループ 16">
              <a:extLst>
                <a:ext uri="{FF2B5EF4-FFF2-40B4-BE49-F238E27FC236}">
                  <a16:creationId xmlns:a16="http://schemas.microsoft.com/office/drawing/2014/main" id="{A3B544D3-AE3F-E84D-92F1-A4B863EC915B}"/>
                </a:ext>
              </a:extLst>
            </p:cNvPr>
            <p:cNvGrpSpPr/>
            <p:nvPr/>
          </p:nvGrpSpPr>
          <p:grpSpPr>
            <a:xfrm>
              <a:off x="605790" y="2125017"/>
              <a:ext cx="1682550" cy="1569660"/>
              <a:chOff x="944701" y="2812972"/>
              <a:chExt cx="2084249" cy="1485197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87B3B2D-B6F5-DB42-A336-C366693817CE}"/>
                  </a:ext>
                </a:extLst>
              </p:cNvPr>
              <p:cNvSpPr txBox="1"/>
              <p:nvPr/>
            </p:nvSpPr>
            <p:spPr>
              <a:xfrm>
                <a:off x="944701" y="2812972"/>
                <a:ext cx="2084249" cy="1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SEND</a:t>
                </a:r>
                <a:endParaRPr kumimoji="1"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MORE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MONEY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D8AB97CF-E50F-A044-93D7-507474FEBB63}"/>
                  </a:ext>
                </a:extLst>
              </p:cNvPr>
              <p:cNvCxnSpPr/>
              <p:nvPr/>
            </p:nvCxnSpPr>
            <p:spPr>
              <a:xfrm>
                <a:off x="1239091" y="3811988"/>
                <a:ext cx="17898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AA45D2F-9F8D-FF4B-BCAE-475176468EFC}"/>
                </a:ext>
              </a:extLst>
            </p:cNvPr>
            <p:cNvSpPr txBox="1"/>
            <p:nvPr/>
          </p:nvSpPr>
          <p:spPr>
            <a:xfrm>
              <a:off x="1034996" y="3732083"/>
              <a:ext cx="986167" cy="482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8</a:t>
              </a:r>
              <a:r>
                <a:rPr kumimoji="1" lang="ja-JP" altLang="en-US" sz="2400" dirty="0"/>
                <a:t>文字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CF3E2AA-2B0D-1145-B394-A6B1FE043032}"/>
              </a:ext>
            </a:extLst>
          </p:cNvPr>
          <p:cNvGrpSpPr/>
          <p:nvPr/>
        </p:nvGrpSpPr>
        <p:grpSpPr>
          <a:xfrm>
            <a:off x="5571689" y="1503733"/>
            <a:ext cx="1682550" cy="1997773"/>
            <a:chOff x="605790" y="2125018"/>
            <a:chExt cx="1682550" cy="2090056"/>
          </a:xfrm>
        </p:grpSpPr>
        <p:grpSp>
          <p:nvGrpSpPr>
            <p:cNvPr id="11" name="図形グループ 16">
              <a:extLst>
                <a:ext uri="{FF2B5EF4-FFF2-40B4-BE49-F238E27FC236}">
                  <a16:creationId xmlns:a16="http://schemas.microsoft.com/office/drawing/2014/main" id="{2BA9066C-F2EB-CD42-8B5A-EF8A384FA653}"/>
                </a:ext>
              </a:extLst>
            </p:cNvPr>
            <p:cNvGrpSpPr/>
            <p:nvPr/>
          </p:nvGrpSpPr>
          <p:grpSpPr>
            <a:xfrm>
              <a:off x="605790" y="2125018"/>
              <a:ext cx="1682550" cy="1642167"/>
              <a:chOff x="944701" y="2812972"/>
              <a:chExt cx="2084249" cy="1553802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083C35-7ECE-D048-80B0-984CBDD8C519}"/>
                  </a:ext>
                </a:extLst>
              </p:cNvPr>
              <p:cNvSpPr txBox="1"/>
              <p:nvPr/>
            </p:nvSpPr>
            <p:spPr>
              <a:xfrm>
                <a:off x="944701" y="2812972"/>
                <a:ext cx="2084249" cy="155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>
                    <a:solidFill>
                      <a:srgbClr val="FF0000"/>
                    </a:solidFill>
                    <a:ea typeface="MS PGothic" charset="-128"/>
                    <a:cs typeface="MS PGothic" charset="-128"/>
                  </a:rPr>
                  <a:t>X</a:t>
                </a:r>
                <a:r>
                  <a:rPr lang="en-US" altLang="ja-JP" sz="3200" dirty="0">
                    <a:solidFill>
                      <a:schemeClr val="accent3"/>
                    </a:solidFill>
                    <a:ea typeface="MS PGothic" charset="-128"/>
                    <a:cs typeface="MS PGothic" charset="-128"/>
                  </a:rPr>
                  <a:t>I</a:t>
                </a:r>
                <a:endParaRPr kumimoji="1" lang="en-US" altLang="ja-JP" sz="3200" dirty="0">
                  <a:solidFill>
                    <a:schemeClr val="accent3"/>
                  </a:solidFill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</a:t>
                </a:r>
                <a:r>
                  <a:rPr lang="en-US" altLang="ja-JP" sz="3200" dirty="0">
                    <a:solidFill>
                      <a:srgbClr val="FF0000"/>
                    </a:solidFill>
                    <a:ea typeface="MS PGothic" charset="-128"/>
                    <a:cs typeface="MS PGothic" charset="-128"/>
                  </a:rPr>
                  <a:t>X</a:t>
                </a:r>
                <a:r>
                  <a:rPr lang="en-US" altLang="ja-JP" sz="3200" dirty="0">
                    <a:solidFill>
                      <a:schemeClr val="accent3"/>
                    </a:solidFill>
                    <a:ea typeface="MS PGothic" charset="-128"/>
                    <a:cs typeface="MS PGothic" charset="-128"/>
                  </a:rPr>
                  <a:t>III</a:t>
                </a:r>
              </a:p>
              <a:p>
                <a:pPr algn="r"/>
                <a:r>
                  <a:rPr kumimoji="1" lang="en-US" altLang="ja-JP" sz="3200" dirty="0">
                    <a:solidFill>
                      <a:srgbClr val="FF0000"/>
                    </a:solidFill>
                    <a:ea typeface="MS PGothic" charset="-128"/>
                    <a:cs typeface="MS PGothic" charset="-128"/>
                  </a:rPr>
                  <a:t>XX</a:t>
                </a:r>
                <a:r>
                  <a:rPr kumimoji="1" lang="en-US" altLang="ja-JP" sz="3200" dirty="0">
                    <a:solidFill>
                      <a:schemeClr val="accent3"/>
                    </a:solidFill>
                    <a:ea typeface="MS PGothic" charset="-128"/>
                    <a:cs typeface="MS PGothic" charset="-128"/>
                  </a:rPr>
                  <a:t>I</a:t>
                </a:r>
                <a:r>
                  <a:rPr kumimoji="1" lang="en-US" altLang="ja-JP" sz="3200" dirty="0">
                    <a:solidFill>
                      <a:srgbClr val="7030A0"/>
                    </a:solidFill>
                    <a:ea typeface="MS PGothic" charset="-128"/>
                    <a:cs typeface="MS PGothic" charset="-128"/>
                  </a:rPr>
                  <a:t>V</a:t>
                </a:r>
                <a:endParaRPr kumimoji="1" lang="ja-JP" altLang="en-US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F75728B3-D0F5-A94E-BA34-4DBF08FDEC0A}"/>
                  </a:ext>
                </a:extLst>
              </p:cNvPr>
              <p:cNvCxnSpPr/>
              <p:nvPr/>
            </p:nvCxnSpPr>
            <p:spPr>
              <a:xfrm>
                <a:off x="1239091" y="3811988"/>
                <a:ext cx="17898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BACDD7D-CCC7-0B4E-B4DB-C671C54E0795}"/>
                </a:ext>
              </a:extLst>
            </p:cNvPr>
            <p:cNvSpPr txBox="1"/>
            <p:nvPr/>
          </p:nvSpPr>
          <p:spPr>
            <a:xfrm>
              <a:off x="1183586" y="3732083"/>
              <a:ext cx="986167" cy="482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3</a:t>
              </a:r>
              <a:r>
                <a:rPr kumimoji="1" lang="ja-JP" altLang="en-US" sz="2400" dirty="0"/>
                <a:t>文字</a:t>
              </a:r>
            </a:p>
          </p:txBody>
        </p:sp>
      </p:grpSp>
      <p:sp>
        <p:nvSpPr>
          <p:cNvPr id="27" name="日付プレースホルダー 26">
            <a:extLst>
              <a:ext uri="{FF2B5EF4-FFF2-40B4-BE49-F238E27FC236}">
                <a16:creationId xmlns:a16="http://schemas.microsoft.com/office/drawing/2014/main" id="{2DF33B49-3DD2-E249-B7DB-9DCB83C192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E0625A-054B-084B-875F-A8C14D722CC8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8" name="フッター プレースホルダー 27">
            <a:extLst>
              <a:ext uri="{FF2B5EF4-FFF2-40B4-BE49-F238E27FC236}">
                <a16:creationId xmlns:a16="http://schemas.microsoft.com/office/drawing/2014/main" id="{BA8B14D1-D41C-C24A-8675-11FA5E778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BE8C388-B291-6A43-9EEA-57F67D738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98660"/>
              </p:ext>
            </p:extLst>
          </p:nvPr>
        </p:nvGraphicFramePr>
        <p:xfrm>
          <a:off x="129886" y="3016279"/>
          <a:ext cx="7424306" cy="370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823">
                  <a:extLst>
                    <a:ext uri="{9D8B030D-6E8A-4147-A177-3AD203B41FA5}">
                      <a16:colId xmlns:a16="http://schemas.microsoft.com/office/drawing/2014/main" val="1893277239"/>
                    </a:ext>
                  </a:extLst>
                </a:gridCol>
                <a:gridCol w="464587">
                  <a:extLst>
                    <a:ext uri="{9D8B030D-6E8A-4147-A177-3AD203B41FA5}">
                      <a16:colId xmlns:a16="http://schemas.microsoft.com/office/drawing/2014/main" val="16065991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10875217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933743316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val="57223468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577319998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611878458"/>
                    </a:ext>
                  </a:extLst>
                </a:gridCol>
                <a:gridCol w="353568">
                  <a:extLst>
                    <a:ext uri="{9D8B030D-6E8A-4147-A177-3AD203B41FA5}">
                      <a16:colId xmlns:a16="http://schemas.microsoft.com/office/drawing/2014/main" val="206528120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04167649"/>
                    </a:ext>
                  </a:extLst>
                </a:gridCol>
                <a:gridCol w="470640">
                  <a:extLst>
                    <a:ext uri="{9D8B030D-6E8A-4147-A177-3AD203B41FA5}">
                      <a16:colId xmlns:a16="http://schemas.microsoft.com/office/drawing/2014/main" val="45646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基数＼種類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8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9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0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77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20240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5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582966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3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5916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148150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5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7108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249801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1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8226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371546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95752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429F2F-78F3-5847-9CFA-D479E7014EF3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結果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AEF1B4-2584-8841-8BD8-73240EF44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11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65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 18">
                <a:extLst>
                  <a:ext uri="{FF2B5EF4-FFF2-40B4-BE49-F238E27FC236}">
                    <a16:creationId xmlns:a16="http://schemas.microsoft.com/office/drawing/2014/main" id="{057662B6-F51C-7442-BAE5-A268314271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7407659"/>
                  </p:ext>
                </p:extLst>
              </p:nvPr>
            </p:nvGraphicFramePr>
            <p:xfrm>
              <a:off x="99933" y="2805174"/>
              <a:ext cx="16568928" cy="34892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2752">
                      <a:extLst>
                        <a:ext uri="{9D8B030D-6E8A-4147-A177-3AD203B41FA5}">
                          <a16:colId xmlns:a16="http://schemas.microsoft.com/office/drawing/2014/main" val="365524543"/>
                        </a:ext>
                      </a:extLst>
                    </a:gridCol>
                    <a:gridCol w="268224">
                      <a:extLst>
                        <a:ext uri="{9D8B030D-6E8A-4147-A177-3AD203B41FA5}">
                          <a16:colId xmlns:a16="http://schemas.microsoft.com/office/drawing/2014/main" val="1516955786"/>
                        </a:ext>
                      </a:extLst>
                    </a:gridCol>
                    <a:gridCol w="499872">
                      <a:extLst>
                        <a:ext uri="{9D8B030D-6E8A-4147-A177-3AD203B41FA5}">
                          <a16:colId xmlns:a16="http://schemas.microsoft.com/office/drawing/2014/main" val="3900674457"/>
                        </a:ext>
                      </a:extLst>
                    </a:gridCol>
                    <a:gridCol w="890016">
                      <a:extLst>
                        <a:ext uri="{9D8B030D-6E8A-4147-A177-3AD203B41FA5}">
                          <a16:colId xmlns:a16="http://schemas.microsoft.com/office/drawing/2014/main" val="383116737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718305739"/>
                        </a:ext>
                      </a:extLst>
                    </a:gridCol>
                    <a:gridCol w="1085088">
                      <a:extLst>
                        <a:ext uri="{9D8B030D-6E8A-4147-A177-3AD203B41FA5}">
                          <a16:colId xmlns:a16="http://schemas.microsoft.com/office/drawing/2014/main" val="136301932"/>
                        </a:ext>
                      </a:extLst>
                    </a:gridCol>
                    <a:gridCol w="1170432">
                      <a:extLst>
                        <a:ext uri="{9D8B030D-6E8A-4147-A177-3AD203B41FA5}">
                          <a16:colId xmlns:a16="http://schemas.microsoft.com/office/drawing/2014/main" val="2427729184"/>
                        </a:ext>
                      </a:extLst>
                    </a:gridCol>
                    <a:gridCol w="1292352">
                      <a:extLst>
                        <a:ext uri="{9D8B030D-6E8A-4147-A177-3AD203B41FA5}">
                          <a16:colId xmlns:a16="http://schemas.microsoft.com/office/drawing/2014/main" val="2223612990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314213571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102236933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6962586"/>
                        </a:ext>
                      </a:extLst>
                    </a:gridCol>
                    <a:gridCol w="2292096">
                      <a:extLst>
                        <a:ext uri="{9D8B030D-6E8A-4147-A177-3AD203B41FA5}">
                          <a16:colId xmlns:a16="http://schemas.microsoft.com/office/drawing/2014/main" val="422608246"/>
                        </a:ext>
                      </a:extLst>
                    </a:gridCol>
                    <a:gridCol w="853440">
                      <a:extLst>
                        <a:ext uri="{9D8B030D-6E8A-4147-A177-3AD203B41FA5}">
                          <a16:colId xmlns:a16="http://schemas.microsoft.com/office/drawing/2014/main" val="2261301622"/>
                        </a:ext>
                      </a:extLst>
                    </a:gridCol>
                    <a:gridCol w="2987040">
                      <a:extLst>
                        <a:ext uri="{9D8B030D-6E8A-4147-A177-3AD203B41FA5}">
                          <a16:colId xmlns:a16="http://schemas.microsoft.com/office/drawing/2014/main" val="1381518924"/>
                        </a:ext>
                      </a:extLst>
                    </a:gridCol>
                  </a:tblGrid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基＼桁　　　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７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245183785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6048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rgbClr val="FF0000"/>
                              </a:solidFill>
                            </a:rPr>
                            <a:t>24384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97920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402628608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𝟔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𝟑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530054452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24913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229703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2093785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18973439</a:t>
                          </a:r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171399073</a:t>
                          </a:r>
                          <a:endParaRPr lang="en-US" altLang="ja-JP" sz="14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altLang="ja-JP" sz="1400" dirty="0">
                              <a:solidFill>
                                <a:srgbClr val="FF0000"/>
                              </a:solidFill>
                            </a:rPr>
                            <a:t>91494958005625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𝟒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631678596"/>
                      </a:ext>
                    </a:extLst>
                  </a:tr>
                  <a:tr h="36036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/>
                            <a:t>69</a:t>
                          </a:r>
                          <a:endParaRPr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1463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26716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456639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7561377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123194460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1990281467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32011044231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540335438020225307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936970463"/>
                      </a:ext>
                    </a:extLst>
                  </a:tr>
                  <a:tr h="3517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4622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148483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4184478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110899540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2852257296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72299094358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1819642046811</a:t>
                          </a:r>
                          <a:endParaRPr kumimoji="1" lang="ja-JP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4278977866521044731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15376670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8650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498307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22931188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52028019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11108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1132397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82176534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124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11768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1701945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49448412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11831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1882449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8196786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642974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 18">
                <a:extLst>
                  <a:ext uri="{FF2B5EF4-FFF2-40B4-BE49-F238E27FC236}">
                    <a16:creationId xmlns:a16="http://schemas.microsoft.com/office/drawing/2014/main" id="{057662B6-F51C-7442-BAE5-A268314271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7407659"/>
                  </p:ext>
                </p:extLst>
              </p:nvPr>
            </p:nvGraphicFramePr>
            <p:xfrm>
              <a:off x="99933" y="2805174"/>
              <a:ext cx="16568928" cy="34892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2752">
                      <a:extLst>
                        <a:ext uri="{9D8B030D-6E8A-4147-A177-3AD203B41FA5}">
                          <a16:colId xmlns:a16="http://schemas.microsoft.com/office/drawing/2014/main" val="365524543"/>
                        </a:ext>
                      </a:extLst>
                    </a:gridCol>
                    <a:gridCol w="268224">
                      <a:extLst>
                        <a:ext uri="{9D8B030D-6E8A-4147-A177-3AD203B41FA5}">
                          <a16:colId xmlns:a16="http://schemas.microsoft.com/office/drawing/2014/main" val="1516955786"/>
                        </a:ext>
                      </a:extLst>
                    </a:gridCol>
                    <a:gridCol w="499872">
                      <a:extLst>
                        <a:ext uri="{9D8B030D-6E8A-4147-A177-3AD203B41FA5}">
                          <a16:colId xmlns:a16="http://schemas.microsoft.com/office/drawing/2014/main" val="3900674457"/>
                        </a:ext>
                      </a:extLst>
                    </a:gridCol>
                    <a:gridCol w="890016">
                      <a:extLst>
                        <a:ext uri="{9D8B030D-6E8A-4147-A177-3AD203B41FA5}">
                          <a16:colId xmlns:a16="http://schemas.microsoft.com/office/drawing/2014/main" val="383116737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718305739"/>
                        </a:ext>
                      </a:extLst>
                    </a:gridCol>
                    <a:gridCol w="1085088">
                      <a:extLst>
                        <a:ext uri="{9D8B030D-6E8A-4147-A177-3AD203B41FA5}">
                          <a16:colId xmlns:a16="http://schemas.microsoft.com/office/drawing/2014/main" val="136301932"/>
                        </a:ext>
                      </a:extLst>
                    </a:gridCol>
                    <a:gridCol w="1170432">
                      <a:extLst>
                        <a:ext uri="{9D8B030D-6E8A-4147-A177-3AD203B41FA5}">
                          <a16:colId xmlns:a16="http://schemas.microsoft.com/office/drawing/2014/main" val="2427729184"/>
                        </a:ext>
                      </a:extLst>
                    </a:gridCol>
                    <a:gridCol w="1292352">
                      <a:extLst>
                        <a:ext uri="{9D8B030D-6E8A-4147-A177-3AD203B41FA5}">
                          <a16:colId xmlns:a16="http://schemas.microsoft.com/office/drawing/2014/main" val="2223612990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314213571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102236933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6962586"/>
                        </a:ext>
                      </a:extLst>
                    </a:gridCol>
                    <a:gridCol w="2292096">
                      <a:extLst>
                        <a:ext uri="{9D8B030D-6E8A-4147-A177-3AD203B41FA5}">
                          <a16:colId xmlns:a16="http://schemas.microsoft.com/office/drawing/2014/main" val="422608246"/>
                        </a:ext>
                      </a:extLst>
                    </a:gridCol>
                    <a:gridCol w="853440">
                      <a:extLst>
                        <a:ext uri="{9D8B030D-6E8A-4147-A177-3AD203B41FA5}">
                          <a16:colId xmlns:a16="http://schemas.microsoft.com/office/drawing/2014/main" val="2261301622"/>
                        </a:ext>
                      </a:extLst>
                    </a:gridCol>
                    <a:gridCol w="2987040">
                      <a:extLst>
                        <a:ext uri="{9D8B030D-6E8A-4147-A177-3AD203B41FA5}">
                          <a16:colId xmlns:a16="http://schemas.microsoft.com/office/drawing/2014/main" val="1381518924"/>
                        </a:ext>
                      </a:extLst>
                    </a:gridCol>
                  </a:tblGrid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基＼桁　　　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７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55745" t="-3704" r="-426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183785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6048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rgbClr val="FF0000"/>
                              </a:solidFill>
                            </a:rPr>
                            <a:t>24384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97920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402628608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55745" t="-103704" r="-426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00544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24913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229703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2093785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18973439</a:t>
                          </a:r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171399073</a:t>
                          </a:r>
                          <a:endParaRPr lang="en-US" altLang="ja-JP" sz="14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altLang="ja-JP" sz="1400" dirty="0">
                              <a:solidFill>
                                <a:srgbClr val="FF0000"/>
                              </a:solidFill>
                            </a:rPr>
                            <a:t>91494958005625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55745" t="-189655" r="-426" b="-6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1678596"/>
                      </a:ext>
                    </a:extLst>
                  </a:tr>
                  <a:tr h="36036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/>
                            <a:t>69</a:t>
                          </a:r>
                          <a:endParaRPr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1463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26716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456639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7561377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123194460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1990281467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32011044231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540335438020225307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936970463"/>
                      </a:ext>
                    </a:extLst>
                  </a:tr>
                  <a:tr h="3517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4622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148483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4184478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110899540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2852257296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72299094358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1819642046811</a:t>
                          </a:r>
                          <a:endParaRPr kumimoji="1" lang="ja-JP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4278977866521044731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15376670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8650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498307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22931188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52028019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11108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1132397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82176534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124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11768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1701945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49448412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11831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1882449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8196786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642974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D68CF299-C2CD-F34F-9BEB-A73BB242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結果</a:t>
            </a:r>
            <a:r>
              <a:rPr kumimoji="1" lang="en-US" altLang="ja-JP" dirty="0"/>
              <a:t> 2/3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A4AA8004-B04E-8A4D-ABB6-97248A25989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dirty="0"/>
                  <a:t>進数</a:t>
                </a:r>
                <a:r>
                  <a:rPr lang="ja-JP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dirty="0"/>
                  <a:t>桁ごとの数え上げ</a:t>
                </a:r>
                <a:endParaRPr kumimoji="1" lang="en-US" altLang="ja-JP" dirty="0"/>
              </a:p>
              <a:p>
                <a:r>
                  <a:rPr lang="ja-JP" altLang="en-US" dirty="0"/>
                  <a:t>基数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と基数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に対して，陽関数を導出した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A4AA8004-B04E-8A4D-ABB6-97248A259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DE86F0-9CE0-734E-BFD2-523D2D516C31}"/>
              </a:ext>
            </a:extLst>
          </p:cNvPr>
          <p:cNvSpPr txBox="1"/>
          <p:nvPr/>
        </p:nvSpPr>
        <p:spPr>
          <a:xfrm>
            <a:off x="3573129" y="2133013"/>
            <a:ext cx="3940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赤文字</a:t>
            </a:r>
            <a:r>
              <a:rPr lang="en-US" altLang="ja-JP" sz="2000" dirty="0"/>
              <a:t>: </a:t>
            </a:r>
            <a:r>
              <a:rPr lang="ja-JP" altLang="en-US" sz="2000" dirty="0"/>
              <a:t>本研究にて初めて導出</a:t>
            </a:r>
            <a:endParaRPr lang="en-US" altLang="ja-JP" sz="2000" dirty="0"/>
          </a:p>
          <a:p>
            <a:r>
              <a:rPr kumimoji="1" lang="ja-JP" altLang="en-US" sz="2000" dirty="0">
                <a:solidFill>
                  <a:schemeClr val="accent3"/>
                </a:solidFill>
              </a:rPr>
              <a:t>青文字</a:t>
            </a:r>
            <a:r>
              <a:rPr kumimoji="1" lang="en-US" altLang="ja-JP" sz="2000" dirty="0"/>
              <a:t>: </a:t>
            </a:r>
            <a:r>
              <a:rPr kumimoji="1" lang="ja-JP" altLang="en-US" sz="2000" dirty="0"/>
              <a:t>先行研究</a:t>
            </a:r>
            <a:r>
              <a:rPr kumimoji="1" lang="en-US" altLang="ja-JP" sz="1600" dirty="0"/>
              <a:t>[2]</a:t>
            </a:r>
            <a:r>
              <a:rPr kumimoji="1" lang="ja-JP" altLang="en-US" sz="2000" dirty="0"/>
              <a:t>でのみ導出</a:t>
            </a:r>
          </a:p>
        </p:txBody>
      </p:sp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830A56B2-DE1F-994E-8CB3-B29A877079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2936E-6BAB-064B-BE3F-C0353D8061FA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8C9E6828-B974-5E43-BD49-6E8ED4394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9E6D454-8CC4-3C4F-9712-F45B00BDB3E0}"/>
              </a:ext>
            </a:extLst>
          </p:cNvPr>
          <p:cNvCxnSpPr>
            <a:cxnSpLocks/>
          </p:cNvCxnSpPr>
          <p:nvPr/>
        </p:nvCxnSpPr>
        <p:spPr>
          <a:xfrm>
            <a:off x="0" y="6352032"/>
            <a:ext cx="7554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BD741D-E771-C048-9A79-FBEB57C8C7EF}"/>
              </a:ext>
            </a:extLst>
          </p:cNvPr>
          <p:cNvSpPr txBox="1"/>
          <p:nvPr/>
        </p:nvSpPr>
        <p:spPr>
          <a:xfrm>
            <a:off x="129886" y="6352032"/>
            <a:ext cx="6320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[2]</a:t>
            </a:r>
            <a:r>
              <a:rPr kumimoji="1" lang="ja-JP" altLang="en-US" sz="1400" dirty="0"/>
              <a:t>遠藤洋</a:t>
            </a:r>
            <a:r>
              <a:rPr kumimoji="1" lang="en-US" altLang="ja-JP" sz="1400" dirty="0"/>
              <a:t> (2013). </a:t>
            </a:r>
            <a:r>
              <a:rPr kumimoji="1" lang="ja-JP" altLang="en-US" sz="1400" dirty="0"/>
              <a:t>有限オートマトンとその拡張モデルを用いたパズルの</a:t>
            </a:r>
            <a:endParaRPr kumimoji="1" lang="en-US" altLang="ja-JP" sz="1400" dirty="0"/>
          </a:p>
          <a:p>
            <a:r>
              <a:rPr kumimoji="1" lang="ja-JP" altLang="en-US" sz="1400" dirty="0"/>
              <a:t>解析に関する研究</a:t>
            </a:r>
            <a:r>
              <a:rPr kumimoji="1" lang="en-US" altLang="ja-JP" sz="1400" dirty="0"/>
              <a:t> </a:t>
            </a:r>
            <a:r>
              <a:rPr kumimoji="1" lang="ja-JP" altLang="en-US" sz="1400" dirty="0"/>
              <a:t>東北大学大学院情報科学研究科修士論文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719241-915B-464C-8438-27F2D555D46F}"/>
              </a:ext>
            </a:extLst>
          </p:cNvPr>
          <p:cNvSpPr/>
          <p:nvPr/>
        </p:nvSpPr>
        <p:spPr>
          <a:xfrm>
            <a:off x="7554190" y="2075373"/>
            <a:ext cx="1589809" cy="4417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93F6799-356B-0249-B1DD-A635565284CD}"/>
              </a:ext>
            </a:extLst>
          </p:cNvPr>
          <p:cNvSpPr/>
          <p:nvPr/>
        </p:nvSpPr>
        <p:spPr>
          <a:xfrm>
            <a:off x="0" y="2370492"/>
            <a:ext cx="99933" cy="392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8E0C5-572B-354B-84D2-DE72F797848C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結果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D73954-BDB0-5148-AFF3-6BAA8BFE6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12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4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1.0048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r>
              <a:rPr lang="en-US" altLang="ja-JP" dirty="0"/>
              <a:t> 3/3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プレースホルダー 4">
                <a:extLst>
                  <a:ext uri="{FF2B5EF4-FFF2-40B4-BE49-F238E27FC236}">
                    <a16:creationId xmlns:a16="http://schemas.microsoft.com/office/drawing/2014/main" id="{9F700ADB-9BC1-CF4F-B7AB-351B807F4393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DFA</a:t>
                </a:r>
                <a:r>
                  <a:rPr kumimoji="1" lang="ja-JP" altLang="en-US" dirty="0"/>
                  <a:t>を用いた覆面算の列挙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1" lang="en-US" altLang="ja-JP" dirty="0"/>
                  <a:t> (2</a:t>
                </a:r>
                <a:r>
                  <a:rPr kumimoji="1" lang="ja-JP" altLang="en-US" dirty="0"/>
                  <a:t>進数</a:t>
                </a:r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プレースホルダー 4">
                <a:extLst>
                  <a:ext uri="{FF2B5EF4-FFF2-40B4-BE49-F238E27FC236}">
                    <a16:creationId xmlns:a16="http://schemas.microsoft.com/office/drawing/2014/main" id="{9F700ADB-9BC1-CF4F-B7AB-351B807F4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 t="-4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図形グループ 9"/>
          <p:cNvGrpSpPr/>
          <p:nvPr/>
        </p:nvGrpSpPr>
        <p:grpSpPr>
          <a:xfrm>
            <a:off x="20782" y="1868064"/>
            <a:ext cx="1441483" cy="1410853"/>
            <a:chOff x="208805" y="1294484"/>
            <a:chExt cx="1441483" cy="1410853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208805" y="1320342"/>
              <a:ext cx="1441483" cy="1384995"/>
              <a:chOff x="658997" y="2812972"/>
              <a:chExt cx="2084249" cy="1384995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658997" y="2812972"/>
                <a:ext cx="20842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800" dirty="0">
                    <a:ea typeface="MS PGothic" charset="-128"/>
                    <a:cs typeface="MS PGothic" charset="-128"/>
                  </a:rPr>
                  <a:t>a</a:t>
                </a:r>
              </a:p>
              <a:p>
                <a:pPr algn="r"/>
                <a:r>
                  <a:rPr lang="en-US" altLang="ja-JP" sz="2800" dirty="0">
                    <a:ea typeface="MS PGothic" charset="-128"/>
                    <a:cs typeface="MS PGothic" charset="-128"/>
                  </a:rPr>
                  <a:t>+ a</a:t>
                </a:r>
              </a:p>
              <a:p>
                <a:pPr algn="r"/>
                <a:r>
                  <a:rPr kumimoji="1" lang="en-US" altLang="ja-JP" sz="2800" dirty="0">
                    <a:ea typeface="MS PGothic" charset="-128"/>
                    <a:cs typeface="MS PGothic" charset="-128"/>
                  </a:rPr>
                  <a:t>ab</a:t>
                </a:r>
                <a:endParaRPr kumimoji="1" lang="ja-JP" altLang="en-US" sz="28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1607487" y="3740022"/>
                <a:ext cx="11113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386095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①</a:t>
              </a:r>
              <a:endParaRPr kumimoji="1" lang="ja-JP" altLang="en-US" sz="2400" dirty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1919248" y="1868064"/>
            <a:ext cx="1441483" cy="1410853"/>
            <a:chOff x="406400" y="1294484"/>
            <a:chExt cx="1441483" cy="1410853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ab</a:t>
              </a:r>
            </a:p>
            <a:p>
              <a:pPr algn="r"/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aa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②</a:t>
              </a:r>
              <a:endParaRPr kumimoji="1" lang="ja-JP" altLang="en-US" dirty="0"/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3612881" y="1893922"/>
            <a:ext cx="1441483" cy="1410853"/>
            <a:chOff x="406400" y="1294484"/>
            <a:chExt cx="1441483" cy="141085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dirty="0" err="1">
                  <a:ea typeface="MS PGothic" charset="-128"/>
                  <a:cs typeface="MS PGothic" charset="-128"/>
                </a:rPr>
                <a:t>ba</a:t>
              </a:r>
              <a:endParaRPr kumimoji="1"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</a:t>
              </a:r>
              <a:r>
                <a:rPr lang="ja-JP" altLang="en-US" sz="2800" dirty="0">
                  <a:ea typeface="MS PGothic" charset="-128"/>
                  <a:cs typeface="MS PGothic" charset="-128"/>
                </a:rPr>
                <a:t> </a:t>
              </a:r>
              <a:r>
                <a:rPr lang="en-US" altLang="ja-JP" sz="2800" dirty="0">
                  <a:ea typeface="MS PGothic" charset="-128"/>
                  <a:cs typeface="MS PGothic" charset="-128"/>
                </a:rPr>
                <a:t> b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 b</a:t>
              </a:r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b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③</a:t>
              </a:r>
              <a:endParaRPr kumimoji="1" lang="ja-JP" altLang="en-US" dirty="0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5313752" y="1893922"/>
            <a:ext cx="1441483" cy="1410853"/>
            <a:chOff x="406400" y="1294484"/>
            <a:chExt cx="1441483" cy="1410853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ba</a:t>
              </a:r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 </a:t>
              </a:r>
              <a:r>
                <a:rPr lang="en-US" altLang="ja-JP" sz="2800" dirty="0" err="1">
                  <a:ea typeface="MS PGothic" charset="-128"/>
                  <a:cs typeface="MS PGothic" charset="-128"/>
                </a:rPr>
                <a:t>ba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 </a:t>
              </a:r>
              <a:r>
                <a:rPr lang="en-US" altLang="ja-JP" sz="2800" dirty="0" err="1">
                  <a:ea typeface="MS PGothic" charset="-128"/>
                  <a:cs typeface="MS PGothic" charset="-128"/>
                </a:rPr>
                <a:t>bba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④</a:t>
              </a:r>
              <a:endParaRPr kumimoji="1" lang="ja-JP" altLang="en-US" dirty="0"/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225615" y="3510195"/>
            <a:ext cx="1441483" cy="1410853"/>
            <a:chOff x="406400" y="1294484"/>
            <a:chExt cx="1441483" cy="1410853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800" dirty="0" err="1">
                  <a:ea typeface="MS PGothic" charset="-128"/>
                  <a:cs typeface="MS PGothic" charset="-128"/>
                </a:rPr>
                <a:t>b</a:t>
              </a:r>
              <a:r>
                <a:rPr kumimoji="1" lang="en-US" altLang="ja-JP" sz="2800" dirty="0" err="1">
                  <a:ea typeface="MS PGothic" charset="-128"/>
                  <a:cs typeface="MS PGothic" charset="-128"/>
                </a:rPr>
                <a:t>a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baa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 </a:t>
              </a:r>
              <a:r>
                <a:rPr lang="en-US" altLang="ja-JP" sz="2800" dirty="0" err="1">
                  <a:ea typeface="MS PGothic" charset="-128"/>
                  <a:cs typeface="MS PGothic" charset="-128"/>
                </a:rPr>
                <a:t>bba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⑤</a:t>
              </a:r>
              <a:endParaRPr kumimoji="1" lang="ja-JP" altLang="en-US" dirty="0"/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1919248" y="3484337"/>
            <a:ext cx="1441483" cy="1410853"/>
            <a:chOff x="406400" y="1294484"/>
            <a:chExt cx="1441483" cy="1410853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800" dirty="0" err="1">
                  <a:ea typeface="MS PGothic" charset="-128"/>
                  <a:cs typeface="MS PGothic" charset="-128"/>
                </a:rPr>
                <a:t>b</a:t>
              </a:r>
              <a:r>
                <a:rPr kumimoji="1" lang="en-US" altLang="ja-JP" sz="2800" dirty="0" err="1">
                  <a:ea typeface="MS PGothic" charset="-128"/>
                  <a:cs typeface="MS PGothic" charset="-128"/>
                </a:rPr>
                <a:t>a</a:t>
              </a:r>
              <a:endParaRPr kumimoji="1"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 </a:t>
              </a:r>
              <a:r>
                <a:rPr lang="en-US" altLang="ja-JP" sz="2800" dirty="0" err="1">
                  <a:ea typeface="MS PGothic" charset="-128"/>
                  <a:cs typeface="MS PGothic" charset="-128"/>
                </a:rPr>
                <a:t>ba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baa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⑥</a:t>
              </a:r>
              <a:endParaRPr kumimoji="1" lang="ja-JP" altLang="en-US" dirty="0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3620119" y="3484337"/>
            <a:ext cx="1441483" cy="1410853"/>
            <a:chOff x="406400" y="1294484"/>
            <a:chExt cx="1441483" cy="1410853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 aa</a:t>
              </a:r>
            </a:p>
            <a:p>
              <a:pPr algn="r"/>
              <a:r>
                <a:rPr lang="en-US" altLang="ja-JP" sz="2800" dirty="0" err="1">
                  <a:ea typeface="MS PGothic" charset="-128"/>
                  <a:cs typeface="MS PGothic" charset="-128"/>
                </a:rPr>
                <a:t>ab</a:t>
              </a:r>
              <a:r>
                <a:rPr kumimoji="1" lang="en-US" altLang="ja-JP" sz="2800" dirty="0" err="1">
                  <a:ea typeface="MS PGothic" charset="-128"/>
                  <a:cs typeface="MS PGothic" charset="-128"/>
                </a:rPr>
                <a:t>b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⑦</a:t>
              </a:r>
              <a:endParaRPr kumimoji="1" lang="ja-JP" altLang="en-US" dirty="0"/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5313752" y="3510195"/>
            <a:ext cx="1441483" cy="1410853"/>
            <a:chOff x="406400" y="1294484"/>
            <a:chExt cx="1441483" cy="1410853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aba</a:t>
              </a:r>
            </a:p>
            <a:p>
              <a:pPr algn="r"/>
              <a:r>
                <a:rPr lang="en-US" altLang="ja-JP" sz="2800" dirty="0" err="1">
                  <a:ea typeface="MS PGothic" charset="-128"/>
                  <a:cs typeface="MS PGothic" charset="-128"/>
                </a:rPr>
                <a:t>aa</a:t>
              </a:r>
              <a:r>
                <a:rPr kumimoji="1" lang="en-US" altLang="ja-JP" sz="2800" dirty="0" err="1">
                  <a:ea typeface="MS PGothic" charset="-128"/>
                  <a:cs typeface="MS PGothic" charset="-128"/>
                </a:rPr>
                <a:t>b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⑧</a:t>
              </a:r>
              <a:endParaRPr kumimoji="1" lang="ja-JP" altLang="en-US" dirty="0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198072" y="5078145"/>
            <a:ext cx="1441483" cy="1410853"/>
            <a:chOff x="406400" y="1294484"/>
            <a:chExt cx="1441483" cy="1410853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a</a:t>
              </a:r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</a:t>
              </a:r>
              <a:r>
                <a:rPr lang="ja-JP" altLang="en-US" sz="2800" dirty="0">
                  <a:ea typeface="MS PGothic" charset="-128"/>
                  <a:cs typeface="MS PGothic" charset="-128"/>
                </a:rPr>
                <a:t> </a:t>
              </a:r>
              <a:r>
                <a:rPr lang="en-US" altLang="ja-JP" sz="2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 </a:t>
              </a:r>
              <a:r>
                <a:rPr lang="en-US" altLang="ja-JP" sz="2800" dirty="0" err="1">
                  <a:ea typeface="MS PGothic" charset="-128"/>
                  <a:cs typeface="MS PGothic" charset="-128"/>
                </a:rPr>
                <a:t>abb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06400" y="1294484"/>
              <a:ext cx="27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⑨</a:t>
              </a:r>
              <a:endParaRPr kumimoji="1" lang="ja-JP" altLang="en-US" dirty="0"/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1895763" y="5078145"/>
            <a:ext cx="1441483" cy="1410853"/>
            <a:chOff x="406400" y="1294484"/>
            <a:chExt cx="1441483" cy="1410853"/>
          </a:xfrm>
        </p:grpSpPr>
        <p:sp>
          <p:nvSpPr>
            <p:cNvPr id="54" name="テキスト ボックス 53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a</a:t>
              </a:r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aa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 </a:t>
              </a:r>
              <a:r>
                <a:rPr lang="en-US" altLang="ja-JP" sz="2800" dirty="0" err="1">
                  <a:ea typeface="MS PGothic" charset="-128"/>
                  <a:cs typeface="MS PGothic" charset="-128"/>
                </a:rPr>
                <a:t>aab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06400" y="1294484"/>
              <a:ext cx="627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⑩</a:t>
              </a:r>
              <a:endParaRPr kumimoji="1" lang="ja-JP" altLang="en-US" dirty="0"/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3596634" y="5082021"/>
            <a:ext cx="1441483" cy="1410853"/>
            <a:chOff x="406400" y="1294484"/>
            <a:chExt cx="1441483" cy="1410853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aba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  a</a:t>
              </a:r>
            </a:p>
            <a:p>
              <a:pPr algn="r"/>
              <a:r>
                <a:rPr kumimoji="1" lang="en-US" altLang="ja-JP" sz="2800" dirty="0" err="1">
                  <a:ea typeface="MS PGothic" charset="-128"/>
                  <a:cs typeface="MS PGothic" charset="-128"/>
                </a:rPr>
                <a:t>aab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06400" y="1294484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⑪</a:t>
              </a:r>
              <a:endParaRPr kumimoji="1" lang="ja-JP" altLang="en-US" dirty="0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5294325" y="5078144"/>
            <a:ext cx="1444663" cy="1414730"/>
            <a:chOff x="403220" y="1290607"/>
            <a:chExt cx="1444663" cy="1414730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406400" y="1320342"/>
              <a:ext cx="144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28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2800" dirty="0" err="1">
                  <a:ea typeface="MS PGothic" charset="-128"/>
                  <a:cs typeface="MS PGothic" charset="-128"/>
                </a:rPr>
                <a:t>aab</a:t>
              </a:r>
              <a:endParaRPr lang="en-US" altLang="ja-JP" sz="2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kumimoji="1" lang="en-US" altLang="ja-JP" sz="2800" dirty="0" err="1">
                  <a:ea typeface="MS PGothic" charset="-128"/>
                  <a:cs typeface="MS PGothic" charset="-128"/>
                </a:rPr>
                <a:t>aaa</a:t>
              </a:r>
              <a:endParaRPr kumimoji="1" lang="ja-JP" altLang="en-US" sz="2800" dirty="0">
                <a:ea typeface="MS PGothic" charset="-128"/>
                <a:cs typeface="MS PGothic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403220" y="1290607"/>
              <a:ext cx="83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⑫</a:t>
              </a:r>
              <a:endParaRPr kumimoji="1" lang="ja-JP" altLang="en-US" sz="2400" dirty="0"/>
            </a:p>
          </p:txBody>
        </p:sp>
      </p:grp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048741D0-7501-214E-B85E-4D56D2447168}"/>
              </a:ext>
            </a:extLst>
          </p:cNvPr>
          <p:cNvCxnSpPr/>
          <p:nvPr/>
        </p:nvCxnSpPr>
        <p:spPr>
          <a:xfrm>
            <a:off x="2396591" y="2818940"/>
            <a:ext cx="845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847541E0-C06E-2E47-BFD6-542FF300A44A}"/>
              </a:ext>
            </a:extLst>
          </p:cNvPr>
          <p:cNvCxnSpPr/>
          <p:nvPr/>
        </p:nvCxnSpPr>
        <p:spPr>
          <a:xfrm>
            <a:off x="4144619" y="2829100"/>
            <a:ext cx="845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0DA82674-2BE4-6E4A-A349-85772A84AA8A}"/>
              </a:ext>
            </a:extLst>
          </p:cNvPr>
          <p:cNvCxnSpPr/>
          <p:nvPr/>
        </p:nvCxnSpPr>
        <p:spPr>
          <a:xfrm>
            <a:off x="5628791" y="2829100"/>
            <a:ext cx="1023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90C06817-1CCB-9E45-B021-D5BB2601B310}"/>
              </a:ext>
            </a:extLst>
          </p:cNvPr>
          <p:cNvCxnSpPr/>
          <p:nvPr/>
        </p:nvCxnSpPr>
        <p:spPr>
          <a:xfrm>
            <a:off x="504746" y="4453346"/>
            <a:ext cx="1125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9729753A-4F2D-F442-9142-BBFB4417D15D}"/>
              </a:ext>
            </a:extLst>
          </p:cNvPr>
          <p:cNvCxnSpPr/>
          <p:nvPr/>
        </p:nvCxnSpPr>
        <p:spPr>
          <a:xfrm>
            <a:off x="2192657" y="4453346"/>
            <a:ext cx="1125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71EEAA41-A72A-8441-A88B-5C9B085F4E08}"/>
              </a:ext>
            </a:extLst>
          </p:cNvPr>
          <p:cNvCxnSpPr/>
          <p:nvPr/>
        </p:nvCxnSpPr>
        <p:spPr>
          <a:xfrm>
            <a:off x="3949634" y="4453346"/>
            <a:ext cx="1023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65788F86-9668-E344-8186-10939209A2CF}"/>
              </a:ext>
            </a:extLst>
          </p:cNvPr>
          <p:cNvCxnSpPr/>
          <p:nvPr/>
        </p:nvCxnSpPr>
        <p:spPr>
          <a:xfrm>
            <a:off x="5629839" y="4453346"/>
            <a:ext cx="1023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E2BED5E1-A6AD-1D43-9C18-05488C5F7A60}"/>
              </a:ext>
            </a:extLst>
          </p:cNvPr>
          <p:cNvCxnSpPr/>
          <p:nvPr/>
        </p:nvCxnSpPr>
        <p:spPr>
          <a:xfrm>
            <a:off x="698746" y="6021296"/>
            <a:ext cx="845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9A87C191-A8D8-F04F-B20D-7629440AFB59}"/>
              </a:ext>
            </a:extLst>
          </p:cNvPr>
          <p:cNvCxnSpPr/>
          <p:nvPr/>
        </p:nvCxnSpPr>
        <p:spPr>
          <a:xfrm>
            <a:off x="2430592" y="6047154"/>
            <a:ext cx="7686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13B9048E-6020-BC4D-82DD-DC61529403A7}"/>
              </a:ext>
            </a:extLst>
          </p:cNvPr>
          <p:cNvCxnSpPr/>
          <p:nvPr/>
        </p:nvCxnSpPr>
        <p:spPr>
          <a:xfrm>
            <a:off x="3938341" y="6030171"/>
            <a:ext cx="1023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CDFB38D1-BE7B-E04F-A3D8-69255455E7A3}"/>
              </a:ext>
            </a:extLst>
          </p:cNvPr>
          <p:cNvCxnSpPr/>
          <p:nvPr/>
        </p:nvCxnSpPr>
        <p:spPr>
          <a:xfrm>
            <a:off x="5616773" y="6030171"/>
            <a:ext cx="1023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日付プレースホルダー 24">
            <a:extLst>
              <a:ext uri="{FF2B5EF4-FFF2-40B4-BE49-F238E27FC236}">
                <a16:creationId xmlns:a16="http://schemas.microsoft.com/office/drawing/2014/main" id="{395A74A0-13A2-3445-883B-50E08B0FC3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92FFE0-BAEF-3247-96EE-11242E207360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7" name="フッター プレースホルダー 26">
            <a:extLst>
              <a:ext uri="{FF2B5EF4-FFF2-40B4-BE49-F238E27FC236}">
                <a16:creationId xmlns:a16="http://schemas.microsoft.com/office/drawing/2014/main" id="{C6FBC6EE-22FE-4443-8227-6CBE314CF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985A86-0B45-F645-9D6B-4F20FA9729EF}"/>
              </a:ext>
            </a:extLst>
          </p:cNvPr>
          <p:cNvSpPr txBox="1"/>
          <p:nvPr/>
        </p:nvSpPr>
        <p:spPr>
          <a:xfrm>
            <a:off x="6689583" y="58615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・・・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30578B5-B0EA-4C44-8CC8-91606C36A502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結果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C4F7014-04F9-6E4E-B0DA-BD4DCF8DC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13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609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1824114-77F4-1F4F-8FAC-CA630A01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発表内容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2F2081C-AC2F-604A-A99F-23539DFE2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研究概要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ja-JP" altLang="en-US" dirty="0"/>
              <a:t>先行研究</a:t>
            </a:r>
            <a:endParaRPr lang="en-US" altLang="ja-JP" dirty="0"/>
          </a:p>
          <a:p>
            <a:pPr lvl="1"/>
            <a:r>
              <a:rPr lang="ja-JP" altLang="en-US" dirty="0"/>
              <a:t>手法</a:t>
            </a:r>
            <a:endParaRPr lang="en-US" altLang="ja-JP" dirty="0"/>
          </a:p>
          <a:p>
            <a:pPr lvl="1"/>
            <a:r>
              <a:rPr lang="ja-JP" altLang="en-US" dirty="0"/>
              <a:t>課題</a:t>
            </a:r>
            <a:endParaRPr lang="en-US" altLang="ja-JP" dirty="0"/>
          </a:p>
          <a:p>
            <a:r>
              <a:rPr lang="ja-JP" altLang="en-US" dirty="0"/>
              <a:t>提案手法</a:t>
            </a:r>
            <a:endParaRPr lang="en-US" altLang="ja-JP" dirty="0"/>
          </a:p>
          <a:p>
            <a:pPr lvl="1"/>
            <a:r>
              <a:rPr lang="en-US" altLang="ja-JP" dirty="0"/>
              <a:t>DFA</a:t>
            </a:r>
            <a:r>
              <a:rPr lang="ja-JP" altLang="en-US" dirty="0"/>
              <a:t>の構築</a:t>
            </a:r>
            <a:endParaRPr lang="en-US" altLang="ja-JP" dirty="0"/>
          </a:p>
          <a:p>
            <a:pPr lvl="1"/>
            <a:r>
              <a:rPr lang="en-US" altLang="ja-JP" dirty="0"/>
              <a:t>DFA</a:t>
            </a:r>
            <a:r>
              <a:rPr lang="ja-JP" altLang="en-US" dirty="0"/>
              <a:t>の状態数の削減</a:t>
            </a:r>
            <a:endParaRPr lang="en-US" altLang="ja-JP" dirty="0"/>
          </a:p>
          <a:p>
            <a:pPr lvl="1"/>
            <a:r>
              <a:rPr lang="ja-JP" altLang="en-US" dirty="0"/>
              <a:t>解を持つ覆面算の数え上げ</a:t>
            </a:r>
            <a:endParaRPr lang="en-US" altLang="ja-JP" dirty="0"/>
          </a:p>
          <a:p>
            <a:r>
              <a:rPr lang="ja-JP" altLang="en-US" dirty="0"/>
              <a:t>まとめ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94F94085-A5D3-0048-9652-5F3A80559C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82DEDB-1D68-6349-AEC2-91E103DA4F3E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20131CBE-4EEA-DC48-B12C-1492CAFE2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4C6DBC1-E419-E148-9185-AD30161BF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14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238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EF9420E-0CEE-2B40-ADCC-57E67A11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先行研究の概要</a:t>
            </a:r>
            <a:r>
              <a:rPr kumimoji="1" lang="en-US" altLang="ja-JP" sz="2400" dirty="0"/>
              <a:t>[2]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D387BFB-8EFE-FE45-B609-CE872FC6F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覆面算と系列の変換方法を定義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DFA</a:t>
            </a:r>
            <a:r>
              <a:rPr kumimoji="1" lang="ja-JP" altLang="en-US" dirty="0"/>
              <a:t>で覆面算を扱えるようにする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DFA</a:t>
            </a:r>
            <a:r>
              <a:rPr lang="ja-JP" altLang="en-US" dirty="0"/>
              <a:t>が受理する系列の条件を設定</a:t>
            </a:r>
            <a:endParaRPr lang="en-US" altLang="ja-JP" dirty="0"/>
          </a:p>
          <a:p>
            <a:pPr lvl="1"/>
            <a:r>
              <a:rPr kumimoji="1" lang="ja-JP" altLang="en-US" dirty="0"/>
              <a:t>系列が覆面算の形になる</a:t>
            </a:r>
            <a:endParaRPr kumimoji="1" lang="en-US" altLang="ja-JP" dirty="0"/>
          </a:p>
          <a:p>
            <a:pPr lvl="1"/>
            <a:r>
              <a:rPr lang="ja-JP" altLang="en-US" dirty="0"/>
              <a:t>正規化されている</a:t>
            </a:r>
            <a:endParaRPr kumimoji="1" lang="en-US" altLang="ja-JP" dirty="0"/>
          </a:p>
          <a:p>
            <a:pPr lvl="1"/>
            <a:r>
              <a:rPr lang="ja-JP" altLang="en-US" dirty="0"/>
              <a:t>文字に数字を割り当てたとき，以下が成立</a:t>
            </a:r>
            <a:endParaRPr lang="en-US" altLang="ja-JP" dirty="0"/>
          </a:p>
          <a:p>
            <a:pPr lvl="2"/>
            <a:r>
              <a:rPr kumimoji="1" lang="ja-JP" altLang="en-US" dirty="0"/>
              <a:t>加算が成立</a:t>
            </a:r>
            <a:endParaRPr kumimoji="1" lang="en-US" altLang="ja-JP" dirty="0"/>
          </a:p>
          <a:p>
            <a:pPr lvl="2"/>
            <a:r>
              <a:rPr lang="ja-JP" altLang="en-US" dirty="0"/>
              <a:t>数</a:t>
            </a:r>
            <a:r>
              <a:rPr kumimoji="1" lang="ja-JP" altLang="en-US" dirty="0"/>
              <a:t>の先頭が</a:t>
            </a:r>
            <a:r>
              <a:rPr kumimoji="1" lang="en-US" altLang="ja-JP" dirty="0"/>
              <a:t>0</a:t>
            </a:r>
            <a:r>
              <a:rPr kumimoji="1" lang="ja-JP" altLang="en-US" dirty="0"/>
              <a:t>にならない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条件を判定する</a:t>
            </a:r>
            <a:r>
              <a:rPr kumimoji="1" lang="en-US" altLang="ja-JP" dirty="0"/>
              <a:t>DFA</a:t>
            </a:r>
            <a:r>
              <a:rPr kumimoji="1" lang="ja-JP" altLang="en-US" dirty="0"/>
              <a:t>を個々に構築し，積をとる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29A39963-1FCC-A940-B307-0267ED9C16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18B3CE-1504-A649-83E9-6FEED06E2AD5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1B84EE1F-1900-C441-97E1-6664BDAF8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1F47A49-5D72-A746-94E1-947435126E1D}"/>
              </a:ext>
            </a:extLst>
          </p:cNvPr>
          <p:cNvCxnSpPr>
            <a:cxnSpLocks/>
          </p:cNvCxnSpPr>
          <p:nvPr/>
        </p:nvCxnSpPr>
        <p:spPr>
          <a:xfrm>
            <a:off x="0" y="6352032"/>
            <a:ext cx="7554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D79994-B244-554B-83CB-268FD6C211B6}"/>
              </a:ext>
            </a:extLst>
          </p:cNvPr>
          <p:cNvSpPr txBox="1"/>
          <p:nvPr/>
        </p:nvSpPr>
        <p:spPr>
          <a:xfrm>
            <a:off x="-32875" y="6352032"/>
            <a:ext cx="76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[2]</a:t>
            </a:r>
            <a:r>
              <a:rPr lang="ja-JP" altLang="en-US" sz="1400" dirty="0"/>
              <a:t>遠藤洋ら</a:t>
            </a:r>
            <a:r>
              <a:rPr lang="en-US" altLang="ja-JP" sz="1400" dirty="0"/>
              <a:t>, </a:t>
            </a:r>
            <a:r>
              <a:rPr lang="ja-JP" altLang="en-US" sz="1400" dirty="0"/>
              <a:t>覆面算を解析するためのオートマトン理論的アプローチ</a:t>
            </a:r>
            <a:r>
              <a:rPr lang="en-US" altLang="ja-JP" sz="1400" dirty="0"/>
              <a:t>. </a:t>
            </a:r>
          </a:p>
          <a:p>
            <a:r>
              <a:rPr lang="ja-JP" altLang="en-US" sz="1400" i="1" dirty="0"/>
              <a:t>ゲームプログラミングワークショップ </a:t>
            </a:r>
            <a:r>
              <a:rPr lang="en-US" altLang="ja-JP" sz="1400" i="1" dirty="0"/>
              <a:t>2011 </a:t>
            </a:r>
            <a:r>
              <a:rPr lang="ja-JP" altLang="en-US" sz="1400" i="1" dirty="0"/>
              <a:t>論文集</a:t>
            </a:r>
            <a:r>
              <a:rPr lang="ja-JP" altLang="en-US" sz="1400" dirty="0"/>
              <a:t> </a:t>
            </a:r>
            <a:r>
              <a:rPr lang="en-US" altLang="ja-JP" sz="1400" dirty="0"/>
              <a:t>2011.6 (2011): 54-61.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C5D00C-C989-7D45-BE73-35EE63AF39CB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概要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覆面算の変換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系列の条件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系列の正規化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手法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課題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785411-EF78-C640-93CB-C92045C8B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15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6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94CEC96-1E6D-2146-AF13-8DDF2D81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覆面算と系列の変換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F27DF85-BEA5-5345-BBB6-6C7FDC4F7C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ja-JP" altLang="en-US" dirty="0"/>
              <a:t>等項覆面算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覆面算系列</a:t>
            </a:r>
            <a:r>
              <a:rPr kumimoji="1" lang="en-US" altLang="ja-JP" dirty="0"/>
              <a:t>(DFA</a:t>
            </a:r>
            <a:r>
              <a:rPr kumimoji="1" lang="ja-JP" altLang="en-US" dirty="0"/>
              <a:t>の入力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pSp>
        <p:nvGrpSpPr>
          <p:cNvPr id="7" name="図形グループ 4">
            <a:extLst>
              <a:ext uri="{FF2B5EF4-FFF2-40B4-BE49-F238E27FC236}">
                <a16:creationId xmlns:a16="http://schemas.microsoft.com/office/drawing/2014/main" id="{94D664F2-4FEE-ED4B-A9CA-3F3B302DA273}"/>
              </a:ext>
            </a:extLst>
          </p:cNvPr>
          <p:cNvGrpSpPr/>
          <p:nvPr/>
        </p:nvGrpSpPr>
        <p:grpSpPr>
          <a:xfrm>
            <a:off x="-263048" y="1613156"/>
            <a:ext cx="2084249" cy="1754326"/>
            <a:chOff x="802888" y="3278799"/>
            <a:chExt cx="2084249" cy="1754326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B3473B5-91BB-9F4E-A088-7FFA45887360}"/>
                </a:ext>
              </a:extLst>
            </p:cNvPr>
            <p:cNvSpPr txBox="1"/>
            <p:nvPr/>
          </p:nvSpPr>
          <p:spPr>
            <a:xfrm>
              <a:off x="802888" y="3278799"/>
              <a:ext cx="20842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YES</a:t>
              </a: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+ WE</a:t>
              </a:r>
            </a:p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CAN</a:t>
              </a:r>
              <a:endParaRPr kumimoji="1" lang="ja-JP" altLang="en-US" sz="36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AB2B8AF-E18B-FF47-AEB5-4BE410F4F48D}"/>
                </a:ext>
              </a:extLst>
            </p:cNvPr>
            <p:cNvCxnSpPr/>
            <p:nvPr/>
          </p:nvCxnSpPr>
          <p:spPr>
            <a:xfrm>
              <a:off x="1364798" y="4418615"/>
              <a:ext cx="1479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右矢印 9">
            <a:extLst>
              <a:ext uri="{FF2B5EF4-FFF2-40B4-BE49-F238E27FC236}">
                <a16:creationId xmlns:a16="http://schemas.microsoft.com/office/drawing/2014/main" id="{5F54251D-157A-984C-982D-13E972F4EE56}"/>
              </a:ext>
            </a:extLst>
          </p:cNvPr>
          <p:cNvSpPr/>
          <p:nvPr/>
        </p:nvSpPr>
        <p:spPr>
          <a:xfrm>
            <a:off x="2496418" y="2069193"/>
            <a:ext cx="1204332" cy="825713"/>
          </a:xfrm>
          <a:prstGeom prst="rightArrow">
            <a:avLst>
              <a:gd name="adj1" fmla="val 33284"/>
              <a:gd name="adj2" fmla="val 47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1" name="図形グループ 8">
            <a:extLst>
              <a:ext uri="{FF2B5EF4-FFF2-40B4-BE49-F238E27FC236}">
                <a16:creationId xmlns:a16="http://schemas.microsoft.com/office/drawing/2014/main" id="{DD4F1868-3185-C84F-9BB6-5BFA2377B863}"/>
              </a:ext>
            </a:extLst>
          </p:cNvPr>
          <p:cNvGrpSpPr/>
          <p:nvPr/>
        </p:nvGrpSpPr>
        <p:grpSpPr>
          <a:xfrm>
            <a:off x="3645572" y="1613156"/>
            <a:ext cx="2084249" cy="1754326"/>
            <a:chOff x="802888" y="3278799"/>
            <a:chExt cx="2084249" cy="175432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449A44A-B16F-0142-99F3-DFB909F95FEF}"/>
                </a:ext>
              </a:extLst>
            </p:cNvPr>
            <p:cNvSpPr txBox="1"/>
            <p:nvPr/>
          </p:nvSpPr>
          <p:spPr>
            <a:xfrm>
              <a:off x="802888" y="3278799"/>
              <a:ext cx="20842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$YES</a:t>
              </a: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 $$WE</a:t>
              </a:r>
            </a:p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$CAN</a:t>
              </a:r>
              <a:endParaRPr kumimoji="1" lang="ja-JP" altLang="en-US" sz="36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845C4A5-8413-354F-8837-922FA86FFD9E}"/>
                </a:ext>
              </a:extLst>
            </p:cNvPr>
            <p:cNvCxnSpPr/>
            <p:nvPr/>
          </p:nvCxnSpPr>
          <p:spPr>
            <a:xfrm>
              <a:off x="1364798" y="4418615"/>
              <a:ext cx="1479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図形グループ 11">
            <a:extLst>
              <a:ext uri="{FF2B5EF4-FFF2-40B4-BE49-F238E27FC236}">
                <a16:creationId xmlns:a16="http://schemas.microsoft.com/office/drawing/2014/main" id="{67230553-31B4-A743-96E9-0DC1232633F1}"/>
              </a:ext>
            </a:extLst>
          </p:cNvPr>
          <p:cNvGrpSpPr/>
          <p:nvPr/>
        </p:nvGrpSpPr>
        <p:grpSpPr>
          <a:xfrm>
            <a:off x="-263048" y="4458530"/>
            <a:ext cx="2084249" cy="1754326"/>
            <a:chOff x="802888" y="3278799"/>
            <a:chExt cx="2084249" cy="1754326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41EB04A-56BB-C142-8E17-D7986AEFEBC9}"/>
                </a:ext>
              </a:extLst>
            </p:cNvPr>
            <p:cNvSpPr txBox="1"/>
            <p:nvPr/>
          </p:nvSpPr>
          <p:spPr>
            <a:xfrm>
              <a:off x="802888" y="3278799"/>
              <a:ext cx="20842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$YES</a:t>
              </a: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 $$WE</a:t>
              </a:r>
            </a:p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$CAN</a:t>
              </a:r>
              <a:endParaRPr kumimoji="1" lang="ja-JP" altLang="en-US" sz="36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76EF1F6F-34A0-774E-BC12-50E6C8C41200}"/>
                </a:ext>
              </a:extLst>
            </p:cNvPr>
            <p:cNvCxnSpPr/>
            <p:nvPr/>
          </p:nvCxnSpPr>
          <p:spPr>
            <a:xfrm>
              <a:off x="1364798" y="4418615"/>
              <a:ext cx="1479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右矢印 17">
            <a:extLst>
              <a:ext uri="{FF2B5EF4-FFF2-40B4-BE49-F238E27FC236}">
                <a16:creationId xmlns:a16="http://schemas.microsoft.com/office/drawing/2014/main" id="{CF124C21-EDE2-9342-9D3C-06F4367C19EC}"/>
              </a:ext>
            </a:extLst>
          </p:cNvPr>
          <p:cNvSpPr/>
          <p:nvPr/>
        </p:nvSpPr>
        <p:spPr>
          <a:xfrm>
            <a:off x="2496418" y="4922836"/>
            <a:ext cx="1204332" cy="825713"/>
          </a:xfrm>
          <a:prstGeom prst="rightArrow">
            <a:avLst>
              <a:gd name="adj1" fmla="val 33284"/>
              <a:gd name="adj2" fmla="val 47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358C18-A804-5848-819B-338271AFBB7C}"/>
              </a:ext>
            </a:extLst>
          </p:cNvPr>
          <p:cNvSpPr txBox="1"/>
          <p:nvPr/>
        </p:nvSpPr>
        <p:spPr>
          <a:xfrm>
            <a:off x="4238219" y="5010159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SENEWAY$C$$$</a:t>
            </a:r>
            <a:endParaRPr kumimoji="1" lang="ja-JP" altLang="en-US" sz="3200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07FCD7C-AE94-784C-B5FC-6EA43A338A3A}"/>
              </a:ext>
            </a:extLst>
          </p:cNvPr>
          <p:cNvCxnSpPr/>
          <p:nvPr/>
        </p:nvCxnSpPr>
        <p:spPr>
          <a:xfrm>
            <a:off x="1827940" y="4505603"/>
            <a:ext cx="0" cy="15717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日付プレースホルダー 28">
            <a:extLst>
              <a:ext uri="{FF2B5EF4-FFF2-40B4-BE49-F238E27FC236}">
                <a16:creationId xmlns:a16="http://schemas.microsoft.com/office/drawing/2014/main" id="{3042ABF5-8828-B542-99A3-984126A17A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597819-FE1A-4243-9277-BD38E0B32A7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30" name="フッター プレースホルダー 29">
            <a:extLst>
              <a:ext uri="{FF2B5EF4-FFF2-40B4-BE49-F238E27FC236}">
                <a16:creationId xmlns:a16="http://schemas.microsoft.com/office/drawing/2014/main" id="{9E92CE09-BE2F-9245-B00D-4723E3EAB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5C8EBE-7990-B84E-92E4-3D2221D53B52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覆面算の変換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系列の条件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系列の正規化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手法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課題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2CFFBAE-91D7-BB43-9870-9DE3533B0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16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7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60FF861-0D98-1E43-8E22-DE455EB4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系列の満たすべき条件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971CA58-DB32-8E42-8188-7F89315D0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ja-JP" altLang="en-US" dirty="0"/>
              <a:t>系列</a:t>
            </a:r>
            <a:r>
              <a:rPr kumimoji="1" lang="en-US" altLang="ja-JP" dirty="0"/>
              <a:t> </a:t>
            </a:r>
            <a:r>
              <a:rPr kumimoji="1" lang="ja-JP" altLang="en-US" dirty="0"/>
              <a:t>→</a:t>
            </a:r>
            <a:r>
              <a:rPr kumimoji="1" lang="en-US" altLang="ja-JP" dirty="0"/>
              <a:t> </a:t>
            </a:r>
            <a:r>
              <a:rPr kumimoji="1" lang="ja-JP" altLang="en-US" dirty="0"/>
              <a:t>覆面算</a:t>
            </a:r>
            <a:r>
              <a:rPr lang="en-US" altLang="ja-JP" dirty="0"/>
              <a:t> </a:t>
            </a:r>
            <a:r>
              <a:rPr kumimoji="1" lang="ja-JP" altLang="en-US" dirty="0"/>
              <a:t>のとき筆算の形になる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〈</a:t>
            </a:r>
            <a:r>
              <a:rPr kumimoji="1" lang="ja-JP" altLang="en-US" dirty="0"/>
              <a:t>違反例</a:t>
            </a:r>
            <a:r>
              <a:rPr kumimoji="1" lang="en-US" altLang="ja-JP" dirty="0"/>
              <a:t>〉</a:t>
            </a:r>
            <a:r>
              <a:rPr lang="en-US" altLang="ja-JP" dirty="0" err="1"/>
              <a:t>abc</a:t>
            </a:r>
            <a:r>
              <a:rPr lang="en-US" altLang="ja-JP" dirty="0"/>
              <a:t> $de </a:t>
            </a:r>
            <a:r>
              <a:rPr lang="en-US" altLang="ja-JP" dirty="0" err="1"/>
              <a:t>f$g</a:t>
            </a:r>
            <a:r>
              <a:rPr lang="en-US" altLang="ja-JP" dirty="0"/>
              <a:t> $$$ </a:t>
            </a:r>
            <a:r>
              <a:rPr lang="ja-JP" altLang="en-US" dirty="0"/>
              <a:t>→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系列が正規化されている（次ページ）</a:t>
            </a:r>
            <a:endParaRPr lang="en-US" altLang="ja-JP" dirty="0"/>
          </a:p>
          <a:p>
            <a:r>
              <a:rPr lang="ja-JP" altLang="en-US" dirty="0"/>
              <a:t>以下を同時に満たす文字と数字の割り当てが存在</a:t>
            </a:r>
            <a:endParaRPr lang="en-US" altLang="ja-JP" dirty="0"/>
          </a:p>
          <a:p>
            <a:pPr lvl="1"/>
            <a:r>
              <a:rPr lang="ja-JP" altLang="en-US" dirty="0"/>
              <a:t>加算が成立する</a:t>
            </a:r>
            <a:endParaRPr lang="en-US" altLang="ja-JP" dirty="0"/>
          </a:p>
          <a:p>
            <a:pPr lvl="1"/>
            <a:r>
              <a:rPr lang="ja-JP" altLang="en-US" dirty="0"/>
              <a:t>各項の最大桁の文字に</a:t>
            </a:r>
            <a:r>
              <a:rPr lang="en-US" altLang="ja-JP" dirty="0"/>
              <a:t>0</a:t>
            </a:r>
            <a:r>
              <a:rPr lang="ja-JP" altLang="en-US" dirty="0"/>
              <a:t>が割り当てられない</a:t>
            </a:r>
            <a:br>
              <a:rPr lang="en-US" altLang="ja-JP" dirty="0"/>
            </a:br>
            <a:r>
              <a:rPr lang="en-US" altLang="ja-JP" dirty="0"/>
              <a:t>                 〈</a:t>
            </a:r>
            <a:r>
              <a:rPr lang="ja-JP" altLang="en-US" dirty="0"/>
              <a:t>違反例</a:t>
            </a:r>
            <a:r>
              <a:rPr lang="en-US" altLang="ja-JP" dirty="0"/>
              <a:t>〉</a:t>
            </a:r>
          </a:p>
          <a:p>
            <a:endParaRPr kumimoji="1" lang="en-US" altLang="ja-JP" dirty="0"/>
          </a:p>
        </p:txBody>
      </p:sp>
      <p:grpSp>
        <p:nvGrpSpPr>
          <p:cNvPr id="7" name="図形グループ 4">
            <a:extLst>
              <a:ext uri="{FF2B5EF4-FFF2-40B4-BE49-F238E27FC236}">
                <a16:creationId xmlns:a16="http://schemas.microsoft.com/office/drawing/2014/main" id="{A2703A8E-4212-8046-90D5-59F57D371CDD}"/>
              </a:ext>
            </a:extLst>
          </p:cNvPr>
          <p:cNvGrpSpPr/>
          <p:nvPr/>
        </p:nvGrpSpPr>
        <p:grpSpPr>
          <a:xfrm>
            <a:off x="4978146" y="1475848"/>
            <a:ext cx="1734312" cy="1569660"/>
            <a:chOff x="1540931" y="2812972"/>
            <a:chExt cx="1488019" cy="156966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3B5228D-ADA2-A84E-A172-ED03D8EB064C}"/>
                </a:ext>
              </a:extLst>
            </p:cNvPr>
            <p:cNvSpPr txBox="1"/>
            <p:nvPr/>
          </p:nvSpPr>
          <p:spPr>
            <a:xfrm>
              <a:off x="1540931" y="2812972"/>
              <a:ext cx="1488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f</a:t>
              </a:r>
              <a:r>
                <a:rPr lang="en-US" altLang="ja-JP" sz="3200" dirty="0" err="1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a</a:t>
              </a:r>
              <a:endParaRPr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db</a:t>
              </a:r>
              <a:endParaRPr lang="en-US" altLang="ja-JP" sz="3200" dirty="0">
                <a:solidFill>
                  <a:schemeClr val="accent6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gec</a:t>
              </a:r>
              <a:endParaRPr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22E8A78-9BE8-384D-8770-0117E9DD186E}"/>
                </a:ext>
              </a:extLst>
            </p:cNvPr>
            <p:cNvCxnSpPr/>
            <p:nvPr/>
          </p:nvCxnSpPr>
          <p:spPr>
            <a:xfrm>
              <a:off x="1773825" y="3837513"/>
              <a:ext cx="1222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344B10-FB85-5449-91FB-F1C4B4D2DEEC}"/>
              </a:ext>
            </a:extLst>
          </p:cNvPr>
          <p:cNvGrpSpPr/>
          <p:nvPr/>
        </p:nvGrpSpPr>
        <p:grpSpPr>
          <a:xfrm>
            <a:off x="4673594" y="5131177"/>
            <a:ext cx="2152105" cy="1269623"/>
            <a:chOff x="4396479" y="5105777"/>
            <a:chExt cx="2429228" cy="156966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C98202E-D7C3-8748-9A37-BBCA6835A113}"/>
                </a:ext>
              </a:extLst>
            </p:cNvPr>
            <p:cNvSpPr txBox="1"/>
            <p:nvPr/>
          </p:nvSpPr>
          <p:spPr>
            <a:xfrm>
              <a:off x="4396479" y="5105777"/>
              <a:ext cx="24292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>
                  <a:ea typeface="MS PGothic" charset="-128"/>
                  <a:cs typeface="MS PGothic" charset="-128"/>
                </a:rPr>
                <a:t>411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$$</a:t>
              </a:r>
              <a:r>
                <a:rPr lang="en-US" altLang="ja-JP" sz="3200" dirty="0">
                  <a:ea typeface="MS PGothic" charset="-128"/>
                  <a:cs typeface="MS PGothic" charset="-128"/>
                </a:rPr>
                <a:t>02</a:t>
              </a:r>
              <a:endParaRPr lang="en-US" altLang="ja-JP" sz="3200" dirty="0">
                <a:solidFill>
                  <a:schemeClr val="accent6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>
                  <a:ea typeface="MS PGothic" charset="-128"/>
                  <a:cs typeface="MS PGothic" charset="-128"/>
                </a:rPr>
                <a:t>413</a:t>
              </a:r>
              <a:endParaRPr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BE2C592-8B67-3643-8014-173579719A75}"/>
                </a:ext>
              </a:extLst>
            </p:cNvPr>
            <p:cNvCxnSpPr/>
            <p:nvPr/>
          </p:nvCxnSpPr>
          <p:spPr>
            <a:xfrm>
              <a:off x="5086355" y="6348601"/>
              <a:ext cx="15673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595CCA14-F1DD-A84B-92AC-0E5DD3B4C9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5B25FE-8BA0-014A-BF57-C130D62B6807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3093B2B4-6CC4-DC4B-8918-90E457D0B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F48FA10-171F-DB42-BCC2-A35845D904DA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覆面算の変換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系列の条件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系列の正規化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手法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課題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CBFDFF-178C-AE4A-8A82-5821115462B5}"/>
              </a:ext>
            </a:extLst>
          </p:cNvPr>
          <p:cNvSpPr txBox="1"/>
          <p:nvPr/>
        </p:nvSpPr>
        <p:spPr>
          <a:xfrm>
            <a:off x="-1755648" y="-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73C245F-7685-774E-836C-CFD24A3E8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17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78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3F78BB1-7A5C-6B47-8CE9-31859C57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系列の正規化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F80A75A-E3D7-924D-B45A-4E11EB67D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新出の文字が辞書番号順になるようにする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grpSp>
        <p:nvGrpSpPr>
          <p:cNvPr id="7" name="図形グループ 16">
            <a:extLst>
              <a:ext uri="{FF2B5EF4-FFF2-40B4-BE49-F238E27FC236}">
                <a16:creationId xmlns:a16="http://schemas.microsoft.com/office/drawing/2014/main" id="{F647CFC0-05EB-174B-B090-D9DA36AFDE14}"/>
              </a:ext>
            </a:extLst>
          </p:cNvPr>
          <p:cNvGrpSpPr/>
          <p:nvPr/>
        </p:nvGrpSpPr>
        <p:grpSpPr>
          <a:xfrm>
            <a:off x="101893" y="1070264"/>
            <a:ext cx="1695673" cy="1569660"/>
            <a:chOff x="944701" y="2812972"/>
            <a:chExt cx="2084249" cy="1485197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2D9CB9-450D-A84B-B524-4E720CD8A12B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$</a:t>
              </a:r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T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   $M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$N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A3A9E631-389F-2D48-AB0B-88E5668AE6A6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16">
            <a:extLst>
              <a:ext uri="{FF2B5EF4-FFF2-40B4-BE49-F238E27FC236}">
                <a16:creationId xmlns:a16="http://schemas.microsoft.com/office/drawing/2014/main" id="{9C8E351B-801D-C348-B554-87947F72E115}"/>
              </a:ext>
            </a:extLst>
          </p:cNvPr>
          <p:cNvGrpSpPr/>
          <p:nvPr/>
        </p:nvGrpSpPr>
        <p:grpSpPr>
          <a:xfrm>
            <a:off x="2630586" y="1070264"/>
            <a:ext cx="1695673" cy="1569660"/>
            <a:chOff x="944701" y="2812972"/>
            <a:chExt cx="2084249" cy="148519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0AFFE1F-2560-6240-BF03-16A1C1D8E4B4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$E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   $L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$T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E5721E9-A767-6A4E-8069-112058219113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図形グループ 16">
            <a:extLst>
              <a:ext uri="{FF2B5EF4-FFF2-40B4-BE49-F238E27FC236}">
                <a16:creationId xmlns:a16="http://schemas.microsoft.com/office/drawing/2014/main" id="{974755F3-BE76-6E4B-A49E-EE3ED38B09A1}"/>
              </a:ext>
            </a:extLst>
          </p:cNvPr>
          <p:cNvGrpSpPr/>
          <p:nvPr/>
        </p:nvGrpSpPr>
        <p:grpSpPr>
          <a:xfrm>
            <a:off x="5159279" y="1070264"/>
            <a:ext cx="1695673" cy="1569660"/>
            <a:chOff x="944701" y="2812972"/>
            <a:chExt cx="2084249" cy="1485197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07CECFC-40C7-F247-B125-BFCF093CA50E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$C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  $C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$B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8D4AD02-B64A-2743-B50E-60FACD61D5D3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B6EF164-9FB4-F243-A370-325575502603}"/>
              </a:ext>
            </a:extLst>
          </p:cNvPr>
          <p:cNvSpPr txBox="1"/>
          <p:nvPr/>
        </p:nvSpPr>
        <p:spPr>
          <a:xfrm>
            <a:off x="574302" y="2903772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TMN$$$</a:t>
            </a:r>
            <a:endParaRPr kumimoji="1" lang="ja-JP" altLang="en-US" sz="28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3D95758-DA4D-8D4D-A90F-7FC4C12C701E}"/>
              </a:ext>
            </a:extLst>
          </p:cNvPr>
          <p:cNvSpPr txBox="1"/>
          <p:nvPr/>
        </p:nvSpPr>
        <p:spPr>
          <a:xfrm>
            <a:off x="3183608" y="2903772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ELT</a:t>
            </a:r>
            <a:r>
              <a:rPr kumimoji="1" lang="en-US" altLang="ja-JP" sz="2800" dirty="0"/>
              <a:t>$$$</a:t>
            </a:r>
            <a:endParaRPr kumimoji="1" lang="ja-JP" altLang="en-US" sz="28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D01CE4B-0C83-E34C-AD12-226CE69EC904}"/>
              </a:ext>
            </a:extLst>
          </p:cNvPr>
          <p:cNvSpPr txBox="1"/>
          <p:nvPr/>
        </p:nvSpPr>
        <p:spPr>
          <a:xfrm>
            <a:off x="5701256" y="2903772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CCB$$$</a:t>
            </a:r>
            <a:endParaRPr kumimoji="1" lang="ja-JP" altLang="en-US" sz="28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711EF9D-5450-AD4B-96A6-26A7C5781B65}"/>
              </a:ext>
            </a:extLst>
          </p:cNvPr>
          <p:cNvSpPr txBox="1"/>
          <p:nvPr/>
        </p:nvSpPr>
        <p:spPr>
          <a:xfrm>
            <a:off x="574302" y="4728978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/>
              <a:t>abc</a:t>
            </a:r>
            <a:r>
              <a:rPr kumimoji="1" lang="en-US" altLang="ja-JP" sz="2800" dirty="0"/>
              <a:t>$$$</a:t>
            </a:r>
            <a:endParaRPr kumimoji="1" lang="ja-JP" altLang="en-US" sz="28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172C98F-AFE1-804F-A92A-A8DDBAAB9867}"/>
              </a:ext>
            </a:extLst>
          </p:cNvPr>
          <p:cNvSpPr txBox="1"/>
          <p:nvPr/>
        </p:nvSpPr>
        <p:spPr>
          <a:xfrm>
            <a:off x="3183608" y="4728978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abc</a:t>
            </a:r>
            <a:r>
              <a:rPr kumimoji="1" lang="en-US" altLang="ja-JP" sz="2800" dirty="0"/>
              <a:t>$$$</a:t>
            </a:r>
            <a:endParaRPr kumimoji="1" lang="ja-JP" altLang="en-US" sz="28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B2B6DA0-2AED-D740-8350-7BC35DE11A8E}"/>
              </a:ext>
            </a:extLst>
          </p:cNvPr>
          <p:cNvSpPr txBox="1"/>
          <p:nvPr/>
        </p:nvSpPr>
        <p:spPr>
          <a:xfrm>
            <a:off x="5701256" y="4728978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aab</a:t>
            </a:r>
            <a:r>
              <a:rPr kumimoji="1" lang="en-US" altLang="ja-JP" sz="2800" dirty="0"/>
              <a:t>$$$</a:t>
            </a:r>
            <a:endParaRPr kumimoji="1" lang="ja-JP" altLang="en-US" sz="2800" dirty="0"/>
          </a:p>
        </p:txBody>
      </p:sp>
      <p:sp>
        <p:nvSpPr>
          <p:cNvPr id="73" name="下矢印 72">
            <a:extLst>
              <a:ext uri="{FF2B5EF4-FFF2-40B4-BE49-F238E27FC236}">
                <a16:creationId xmlns:a16="http://schemas.microsoft.com/office/drawing/2014/main" id="{5E4E5CBD-D787-5342-81F6-33A5CB2A0BD9}"/>
              </a:ext>
            </a:extLst>
          </p:cNvPr>
          <p:cNvSpPr/>
          <p:nvPr/>
        </p:nvSpPr>
        <p:spPr>
          <a:xfrm>
            <a:off x="3573814" y="3779498"/>
            <a:ext cx="536448" cy="59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599E7198-2A7B-EB44-A080-0BA63426AB33}"/>
                  </a:ext>
                </a:extLst>
              </p:cNvPr>
              <p:cNvSpPr txBox="1"/>
              <p:nvPr/>
            </p:nvSpPr>
            <p:spPr>
              <a:xfrm>
                <a:off x="2022987" y="1799919"/>
                <a:ext cx="732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599E7198-2A7B-EB44-A080-0BA63426A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987" y="1799919"/>
                <a:ext cx="73289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871EA1A-8B57-2F4F-9FC5-5E630EA05FC7}"/>
                  </a:ext>
                </a:extLst>
              </p:cNvPr>
              <p:cNvSpPr txBox="1"/>
              <p:nvPr/>
            </p:nvSpPr>
            <p:spPr>
              <a:xfrm>
                <a:off x="4638907" y="1799919"/>
                <a:ext cx="73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871EA1A-8B57-2F4F-9FC5-5E630EA05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07" y="1799919"/>
                <a:ext cx="7377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852EC2A1-B855-624E-ABCE-51BCFCD790A7}"/>
                  </a:ext>
                </a:extLst>
              </p:cNvPr>
              <p:cNvSpPr txBox="1"/>
              <p:nvPr/>
            </p:nvSpPr>
            <p:spPr>
              <a:xfrm>
                <a:off x="2251653" y="2875549"/>
                <a:ext cx="73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852EC2A1-B855-624E-ABCE-51BCFCD79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53" y="2875549"/>
                <a:ext cx="73770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BEF17D04-05D2-CE4D-B59D-7C44D8050AAB}"/>
                  </a:ext>
                </a:extLst>
              </p:cNvPr>
              <p:cNvSpPr txBox="1"/>
              <p:nvPr/>
            </p:nvSpPr>
            <p:spPr>
              <a:xfrm>
                <a:off x="4815130" y="2872994"/>
                <a:ext cx="73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BEF17D04-05D2-CE4D-B59D-7C44D8050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30" y="2872994"/>
                <a:ext cx="73770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97604E73-2D82-A741-A1FE-C8F76C1C6C4E}"/>
                  </a:ext>
                </a:extLst>
              </p:cNvPr>
              <p:cNvSpPr txBox="1"/>
              <p:nvPr/>
            </p:nvSpPr>
            <p:spPr>
              <a:xfrm>
                <a:off x="2251653" y="4698200"/>
                <a:ext cx="7377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97604E73-2D82-A741-A1FE-C8F76C1C6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53" y="4698200"/>
                <a:ext cx="73770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0E1CBCD-0130-1241-B8A6-22DE0E620A48}"/>
                  </a:ext>
                </a:extLst>
              </p:cNvPr>
              <p:cNvSpPr txBox="1"/>
              <p:nvPr/>
            </p:nvSpPr>
            <p:spPr>
              <a:xfrm>
                <a:off x="4815130" y="4698200"/>
                <a:ext cx="73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0E1CBCD-0130-1241-B8A6-22DE0E62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30" y="4698200"/>
                <a:ext cx="73770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日付プレースホルダー 87">
            <a:extLst>
              <a:ext uri="{FF2B5EF4-FFF2-40B4-BE49-F238E27FC236}">
                <a16:creationId xmlns:a16="http://schemas.microsoft.com/office/drawing/2014/main" id="{1E6D26DB-7C8E-AB45-9B3A-77D212EAA4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DC0D2-1285-6C42-AB5D-A0B5B86F3C2E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89" name="フッター プレースホルダー 88">
            <a:extLst>
              <a:ext uri="{FF2B5EF4-FFF2-40B4-BE49-F238E27FC236}">
                <a16:creationId xmlns:a16="http://schemas.microsoft.com/office/drawing/2014/main" id="{6DEFE214-F969-7744-9F96-CC6E4158C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073A0AC-023E-194B-B035-2010469E63FB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覆面算の変換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系列の条件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系列の正規化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手法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課題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B14C992-B319-3E45-AAFC-9478FD3EC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18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1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 animBg="1"/>
      <p:bldP spid="80" grpId="0"/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AC4BAFF-6B1B-E642-9010-45EA5A23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先行研究による</a:t>
            </a:r>
            <a:r>
              <a:rPr kumimoji="1" lang="en-US" altLang="ja-JP" dirty="0"/>
              <a:t>DFA</a:t>
            </a:r>
            <a:r>
              <a:rPr kumimoji="1" lang="ja-JP" altLang="en-US" dirty="0"/>
              <a:t>の構築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E7D881-9DDB-144B-A986-CB51B68448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ja-JP" altLang="en-US" dirty="0"/>
              <a:t>受理される系列の条件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系列</a:t>
            </a:r>
            <a:r>
              <a:rPr lang="en-US" altLang="ja-JP" dirty="0"/>
              <a:t> </a:t>
            </a:r>
            <a:r>
              <a:rPr lang="ja-JP" altLang="en-US" dirty="0"/>
              <a:t>→</a:t>
            </a:r>
            <a:r>
              <a:rPr lang="en-US" altLang="ja-JP" dirty="0"/>
              <a:t> </a:t>
            </a:r>
            <a:r>
              <a:rPr lang="ja-JP" altLang="en-US" dirty="0"/>
              <a:t>覆面算</a:t>
            </a:r>
            <a:r>
              <a:rPr lang="en-US" altLang="ja-JP" dirty="0"/>
              <a:t> </a:t>
            </a:r>
            <a:r>
              <a:rPr lang="ja-JP" altLang="en-US" dirty="0"/>
              <a:t>のとき筆算の形になる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覆面算の解が存在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各項の最大桁の文字に</a:t>
            </a:r>
            <a:r>
              <a:rPr lang="en-US" altLang="ja-JP" dirty="0"/>
              <a:t>0</a:t>
            </a:r>
            <a:r>
              <a:rPr lang="ja-JP" altLang="en-US" dirty="0"/>
              <a:t>が割り当てられない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系列が正規化されている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  <a:p>
            <a:r>
              <a:rPr lang="ja-JP" altLang="en-US" dirty="0"/>
              <a:t>上記を判定する</a:t>
            </a:r>
            <a:r>
              <a:rPr lang="en-US" altLang="ja-JP" dirty="0"/>
              <a:t>DFA</a:t>
            </a:r>
            <a:r>
              <a:rPr lang="ja-JP" altLang="en-US" dirty="0"/>
              <a:t>を個々に構築し，積をとる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角丸四角形 6">
                <a:extLst>
                  <a:ext uri="{FF2B5EF4-FFF2-40B4-BE49-F238E27FC236}">
                    <a16:creationId xmlns:a16="http://schemas.microsoft.com/office/drawing/2014/main" id="{3DB01AF0-4F50-884E-B77B-732AA8AE4DF7}"/>
                  </a:ext>
                </a:extLst>
              </p:cNvPr>
              <p:cNvSpPr/>
              <p:nvPr/>
            </p:nvSpPr>
            <p:spPr>
              <a:xfrm>
                <a:off x="975820" y="4876801"/>
                <a:ext cx="1564271" cy="6856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</a:rPr>
                  <a:t>条件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1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角丸四角形 6">
                <a:extLst>
                  <a:ext uri="{FF2B5EF4-FFF2-40B4-BE49-F238E27FC236}">
                    <a16:creationId xmlns:a16="http://schemas.microsoft.com/office/drawing/2014/main" id="{3DB01AF0-4F50-884E-B77B-732AA8AE4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20" y="4876801"/>
                <a:ext cx="1564271" cy="685690"/>
              </a:xfrm>
              <a:prstGeom prst="roundRect">
                <a:avLst/>
              </a:prstGeom>
              <a:blipFill>
                <a:blip r:embed="rId2"/>
                <a:stretch>
                  <a:fillRect b="-290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4292AEA-4178-E94D-9B88-2397CF31D966}"/>
              </a:ext>
            </a:extLst>
          </p:cNvPr>
          <p:cNvSpPr/>
          <p:nvPr/>
        </p:nvSpPr>
        <p:spPr>
          <a:xfrm>
            <a:off x="616414" y="4765980"/>
            <a:ext cx="5498636" cy="1726894"/>
          </a:xfrm>
          <a:prstGeom prst="roundRect">
            <a:avLst>
              <a:gd name="adj" fmla="val 1018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9200E5-E853-D649-8306-A59CBC8EC620}"/>
              </a:ext>
            </a:extLst>
          </p:cNvPr>
          <p:cNvSpPr txBox="1"/>
          <p:nvPr/>
        </p:nvSpPr>
        <p:spPr>
          <a:xfrm>
            <a:off x="4890914" y="5337039"/>
            <a:ext cx="24482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AND</a:t>
            </a:r>
            <a:r>
              <a:rPr kumimoji="1" lang="ja-JP" altLang="en-US" sz="3200" dirty="0"/>
              <a:t>合成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10">
                <a:extLst>
                  <a:ext uri="{FF2B5EF4-FFF2-40B4-BE49-F238E27FC236}">
                    <a16:creationId xmlns:a16="http://schemas.microsoft.com/office/drawing/2014/main" id="{1084A3F3-A17D-A345-A339-01AF7E699E6C}"/>
                  </a:ext>
                </a:extLst>
              </p:cNvPr>
              <p:cNvSpPr/>
              <p:nvPr/>
            </p:nvSpPr>
            <p:spPr>
              <a:xfrm>
                <a:off x="979350" y="5724058"/>
                <a:ext cx="1560741" cy="6856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</a:rPr>
                  <a:t>条件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2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角丸四角形 10">
                <a:extLst>
                  <a:ext uri="{FF2B5EF4-FFF2-40B4-BE49-F238E27FC236}">
                    <a16:creationId xmlns:a16="http://schemas.microsoft.com/office/drawing/2014/main" id="{1084A3F3-A17D-A345-A339-01AF7E699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50" y="5724058"/>
                <a:ext cx="1560741" cy="685690"/>
              </a:xfrm>
              <a:prstGeom prst="roundRect">
                <a:avLst/>
              </a:prstGeom>
              <a:blipFill>
                <a:blip r:embed="rId3"/>
                <a:stretch>
                  <a:fillRect b="-2678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1EB4506F-41B7-9144-8C41-541855ADD213}"/>
                  </a:ext>
                </a:extLst>
              </p:cNvPr>
              <p:cNvSpPr/>
              <p:nvPr/>
            </p:nvSpPr>
            <p:spPr>
              <a:xfrm>
                <a:off x="2914258" y="4876801"/>
                <a:ext cx="1564271" cy="6856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</a:rPr>
                  <a:t>条件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3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1EB4506F-41B7-9144-8C41-541855ADD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258" y="4876801"/>
                <a:ext cx="1564271" cy="685690"/>
              </a:xfrm>
              <a:prstGeom prst="roundRect">
                <a:avLst/>
              </a:prstGeom>
              <a:blipFill>
                <a:blip r:embed="rId4"/>
                <a:stretch>
                  <a:fillRect b="-290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>
                <a:extLst>
                  <a:ext uri="{FF2B5EF4-FFF2-40B4-BE49-F238E27FC236}">
                    <a16:creationId xmlns:a16="http://schemas.microsoft.com/office/drawing/2014/main" id="{B3A2FA73-BDCD-EA49-899B-3A6DB3170736}"/>
                  </a:ext>
                </a:extLst>
              </p:cNvPr>
              <p:cNvSpPr/>
              <p:nvPr/>
            </p:nvSpPr>
            <p:spPr>
              <a:xfrm>
                <a:off x="2914258" y="5721628"/>
                <a:ext cx="1564271" cy="6856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</a:rPr>
                  <a:t>条件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4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角丸四角形 12">
                <a:extLst>
                  <a:ext uri="{FF2B5EF4-FFF2-40B4-BE49-F238E27FC236}">
                    <a16:creationId xmlns:a16="http://schemas.microsoft.com/office/drawing/2014/main" id="{B3A2FA73-BDCD-EA49-899B-3A6DB3170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258" y="5721628"/>
                <a:ext cx="1564271" cy="685690"/>
              </a:xfrm>
              <a:prstGeom prst="roundRect">
                <a:avLst/>
              </a:prstGeom>
              <a:blipFill>
                <a:blip r:embed="rId5"/>
                <a:stretch>
                  <a:fillRect b="-2678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2E883F17-1FAA-CB4B-A65E-F5A19A5320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1B9B0A-BF27-6E42-9500-BAE5A88D8993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7A3876E0-C49A-BC43-98B0-BD0495C39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06D7CF-B00B-F74F-9B87-EED126809A11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覆面算の変換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系列の条件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系列の正規化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手法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課題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94802CC-6A1A-7B43-BD58-045191065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19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134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覆面算とは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ペンシルパズルの一種</a:t>
            </a:r>
            <a:br>
              <a:rPr lang="en-US" altLang="ja-JP" dirty="0"/>
            </a:br>
            <a:r>
              <a:rPr lang="ja-JP" altLang="en-US" dirty="0"/>
              <a:t>数式を満たす文字と数字の</a:t>
            </a:r>
            <a:r>
              <a:rPr lang="en-US" altLang="ja-JP" dirty="0"/>
              <a:t>1</a:t>
            </a:r>
            <a:r>
              <a:rPr lang="ja-JP" altLang="en-US" dirty="0"/>
              <a:t>対</a:t>
            </a:r>
            <a:r>
              <a:rPr lang="en-US" altLang="ja-JP" dirty="0"/>
              <a:t>1</a:t>
            </a:r>
            <a:r>
              <a:rPr lang="ja-JP" altLang="en-US" dirty="0"/>
              <a:t>の割当を探すパズル</a:t>
            </a:r>
            <a:br>
              <a:rPr lang="en-US" altLang="ja-JP" dirty="0"/>
            </a:br>
            <a:endParaRPr lang="en-US" altLang="ja-JP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111987" y="2383374"/>
            <a:ext cx="2620536" cy="2862322"/>
            <a:chOff x="802888" y="2812972"/>
            <a:chExt cx="2620536" cy="286232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944701" y="2812972"/>
              <a:ext cx="208424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6000" dirty="0">
                  <a:ea typeface="MS PGothic" charset="-128"/>
                  <a:cs typeface="MS PGothic" charset="-128"/>
                </a:rPr>
                <a:t>YES</a:t>
              </a:r>
            </a:p>
            <a:p>
              <a:pPr algn="r"/>
              <a:r>
                <a:rPr lang="en-US" altLang="ja-JP" sz="6000" dirty="0">
                  <a:ea typeface="MS PGothic" charset="-128"/>
                  <a:cs typeface="MS PGothic" charset="-128"/>
                </a:rPr>
                <a:t>+ WE</a:t>
              </a:r>
            </a:p>
            <a:p>
              <a:pPr algn="r"/>
              <a:r>
                <a:rPr kumimoji="1" lang="en-US" altLang="ja-JP" sz="6000" dirty="0">
                  <a:ea typeface="MS PGothic" charset="-128"/>
                  <a:cs typeface="MS PGothic" charset="-128"/>
                </a:rPr>
                <a:t>CAN</a:t>
              </a:r>
              <a:endParaRPr kumimoji="1" lang="ja-JP" altLang="en-US" sz="60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802888" y="4694663"/>
              <a:ext cx="26205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図形グループ 7"/>
          <p:cNvGrpSpPr/>
          <p:nvPr/>
        </p:nvGrpSpPr>
        <p:grpSpPr>
          <a:xfrm>
            <a:off x="4607485" y="2393017"/>
            <a:ext cx="2620536" cy="2862322"/>
            <a:chOff x="802888" y="2812972"/>
            <a:chExt cx="2620536" cy="286232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944701" y="2812972"/>
              <a:ext cx="208424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6000" dirty="0">
                  <a:latin typeface="+mn-ea"/>
                </a:rPr>
                <a:t>521</a:t>
              </a:r>
            </a:p>
            <a:p>
              <a:pPr algn="r"/>
              <a:r>
                <a:rPr lang="en-US" altLang="ja-JP" sz="6000" dirty="0">
                  <a:latin typeface="+mn-ea"/>
                </a:rPr>
                <a:t>+ 82</a:t>
              </a:r>
            </a:p>
            <a:p>
              <a:pPr algn="r"/>
              <a:r>
                <a:rPr kumimoji="1" lang="en-US" altLang="ja-JP" sz="6000" dirty="0">
                  <a:latin typeface="+mn-ea"/>
                </a:rPr>
                <a:t>603</a:t>
              </a:r>
              <a:endParaRPr kumimoji="1" lang="ja-JP" altLang="en-US" sz="6000" dirty="0">
                <a:latin typeface="+mn-ea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802888" y="4694663"/>
              <a:ext cx="26205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右矢印 10"/>
          <p:cNvSpPr/>
          <p:nvPr/>
        </p:nvSpPr>
        <p:spPr>
          <a:xfrm>
            <a:off x="3153949" y="3573167"/>
            <a:ext cx="1204332" cy="8257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左中かっこ 3"/>
          <p:cNvSpPr/>
          <p:nvPr/>
        </p:nvSpPr>
        <p:spPr>
          <a:xfrm rot="16200000">
            <a:off x="5707975" y="4001561"/>
            <a:ext cx="679063" cy="207818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356258" y="5380188"/>
                <a:ext cx="1936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桁数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charset="0"/>
                      </a:rPr>
                      <m:t>:</m:t>
                    </m:r>
                    <m:r>
                      <a:rPr kumimoji="1" lang="en-US" altLang="ja-JP" sz="2800" b="0" i="1" smtClean="0">
                        <a:latin typeface="Cambria Math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charset="0"/>
                      </a:rPr>
                      <m:t>=3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258" y="5380188"/>
                <a:ext cx="1936171" cy="523220"/>
              </a:xfrm>
              <a:prstGeom prst="rect">
                <a:avLst/>
              </a:prstGeom>
              <a:blipFill>
                <a:blip r:embed="rId3"/>
                <a:stretch>
                  <a:fillRect l="-6536" t="-9524" r="-65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日付プレースホルダー 20">
            <a:extLst>
              <a:ext uri="{FF2B5EF4-FFF2-40B4-BE49-F238E27FC236}">
                <a16:creationId xmlns:a16="http://schemas.microsoft.com/office/drawing/2014/main" id="{54B09137-F424-094F-9C39-57A93CA898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F4B3B3-0451-8242-9FEC-6A1780706213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D902130D-B7B0-124E-8AFA-786C09B51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600DB341-9D39-3240-8647-9D894155B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91541"/>
              </p:ext>
            </p:extLst>
          </p:nvPr>
        </p:nvGraphicFramePr>
        <p:xfrm>
          <a:off x="637354" y="5935574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29670665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47226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0557108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5820135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056123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6744061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45024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9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56695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EB9410-FE6F-1140-9440-674755EB9A6F}"/>
              </a:ext>
            </a:extLst>
          </p:cNvPr>
          <p:cNvSpPr txBox="1"/>
          <p:nvPr/>
        </p:nvSpPr>
        <p:spPr>
          <a:xfrm>
            <a:off x="3015940" y="56271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覆面算の解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4FFE10-AC05-0347-9CDD-F3586B125D8F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覆面算とは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EF955F3A-4DF0-A74C-A67D-8BE05D0AD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6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3074BCB-945C-3947-B939-7815406F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先行研究の課題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E7D0EA40-D29B-1B49-8710-25228D4F8569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先行研究の方針</a:t>
                </a:r>
                <a:endParaRPr lang="en-US" altLang="ja-JP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ja-JP" altLang="en-US" dirty="0"/>
                  <a:t>覆面算と系列の変換方法を定義</a:t>
                </a:r>
                <a:endParaRPr lang="en-US" altLang="ja-JP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DFA</a:t>
                </a:r>
                <a:r>
                  <a:rPr lang="ja-JP" altLang="en-US" dirty="0"/>
                  <a:t>が受理する系列の条件を設定</a:t>
                </a:r>
                <a:endParaRPr lang="en-US" altLang="ja-JP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ja-JP" altLang="en-US" b="1" dirty="0"/>
                  <a:t>条件を判定する</a:t>
                </a:r>
                <a:r>
                  <a:rPr lang="en-US" altLang="ja-JP" b="1" dirty="0"/>
                  <a:t>DFA</a:t>
                </a:r>
                <a:r>
                  <a:rPr lang="ja-JP" altLang="en-US" b="1" dirty="0"/>
                  <a:t>を構築し，積をとる</a:t>
                </a:r>
                <a:endParaRPr lang="en-US" altLang="ja-JP" b="1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ja-JP" altLang="en-US" dirty="0"/>
                  <a:t>先行研究の課題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DFA</a:t>
                </a:r>
                <a:r>
                  <a:rPr lang="ja-JP" altLang="en-US" dirty="0"/>
                  <a:t>の積をとる処理時間が大きいため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ja-JP" altLang="en-US" dirty="0"/>
                  <a:t>のとき</a:t>
                </a:r>
                <a:r>
                  <a:rPr lang="en-US" altLang="ja-JP" dirty="0"/>
                  <a:t>DFA</a:t>
                </a:r>
                <a:r>
                  <a:rPr lang="ja-JP" altLang="en-US" dirty="0"/>
                  <a:t>が構築できなかった</a:t>
                </a: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E7D0EA40-D29B-1B49-8710-25228D4F85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4C4B9E2D-7683-3948-BC4D-B3CC5AB3BB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CD50DB-24B2-BF47-BDD1-90D3455371AF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30B95137-3F79-7C46-8419-39106A1B4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BEC28A-B525-9147-8CC0-E455F9A2246F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覆面算の変換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系列の条件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系列の正規化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手法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課題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7234DB3-9814-2948-A64F-84EBC09DE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20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2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EB3A141D-08FB-4A48-86BC-12EA3729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本研究での提案方針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981644E-9F73-6143-9420-FDC28E418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/>
              <a:t>先行研究の方針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覆面算と系列の変換方法を定義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DFA</a:t>
            </a:r>
            <a:r>
              <a:rPr lang="ja-JP" altLang="en-US" dirty="0"/>
              <a:t>が受理する系列の条件を設定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b="1" dirty="0"/>
              <a:t>条件を判定する</a:t>
            </a:r>
            <a:r>
              <a:rPr lang="en-US" altLang="ja-JP" b="1" dirty="0"/>
              <a:t>DFA</a:t>
            </a:r>
            <a:r>
              <a:rPr lang="ja-JP" altLang="en-US" b="1" dirty="0"/>
              <a:t>を構築し，積をとる</a:t>
            </a:r>
            <a:endParaRPr lang="en-US" altLang="ja-JP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dirty="0"/>
          </a:p>
          <a:p>
            <a:r>
              <a:rPr lang="ja-JP" altLang="en-US" dirty="0"/>
              <a:t>本研究での方針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覆面算と系列の変換方法を定義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DFA</a:t>
            </a:r>
            <a:r>
              <a:rPr lang="ja-JP" altLang="en-US" dirty="0"/>
              <a:t>が受理する系列の条件を設定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b="1" dirty="0">
                <a:solidFill>
                  <a:schemeClr val="accent3"/>
                </a:solidFill>
              </a:rPr>
              <a:t>DFA</a:t>
            </a:r>
            <a:r>
              <a:rPr lang="ja-JP" altLang="en-US" b="1" dirty="0">
                <a:solidFill>
                  <a:schemeClr val="accent3"/>
                </a:solidFill>
              </a:rPr>
              <a:t>の各状態で条件判定のための情報を保持</a:t>
            </a:r>
            <a:br>
              <a:rPr lang="en-US" altLang="ja-JP" b="1" dirty="0">
                <a:solidFill>
                  <a:schemeClr val="accent3"/>
                </a:solidFill>
              </a:rPr>
            </a:br>
            <a:r>
              <a:rPr lang="en-US" altLang="ja-JP" b="1" dirty="0">
                <a:solidFill>
                  <a:schemeClr val="accent3"/>
                </a:solidFill>
              </a:rPr>
              <a:t>DFA</a:t>
            </a:r>
            <a:r>
              <a:rPr lang="ja-JP" altLang="en-US" b="1" dirty="0">
                <a:solidFill>
                  <a:schemeClr val="accent3"/>
                </a:solidFill>
              </a:rPr>
              <a:t>を直接構築する</a:t>
            </a:r>
            <a:endParaRPr lang="en-US" altLang="ja-JP" b="1" dirty="0">
              <a:solidFill>
                <a:schemeClr val="accent3"/>
              </a:solidFill>
            </a:endParaRPr>
          </a:p>
          <a:p>
            <a:pPr lvl="1"/>
            <a:endParaRPr kumimoji="1" lang="ja-JP" altLang="en-US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FF17E98A-5A14-C045-8ECB-EC0FD4A84F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FC94D-BFD5-FD44-A0D2-C79F01CEECBC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0DA01436-CE27-6547-960E-2CC82602A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091C76-11CB-7A41-8249-38E213080503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覆面算の変換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系列の条件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系列の正規化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手法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課題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3A33135-5F76-A245-B203-CE89A0EE9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21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91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1824114-77F4-1F4F-8FAC-CA630A01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発表内容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2F2081C-AC2F-604A-A99F-23539DFE2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研究概要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先行研究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手法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課題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ja-JP" altLang="en-US" dirty="0"/>
              <a:t>提案手法</a:t>
            </a:r>
            <a:endParaRPr lang="en-US" altLang="ja-JP" dirty="0"/>
          </a:p>
          <a:p>
            <a:pPr lvl="1"/>
            <a:r>
              <a:rPr lang="en-US" altLang="ja-JP" dirty="0"/>
              <a:t>DFA</a:t>
            </a:r>
            <a:r>
              <a:rPr lang="ja-JP" altLang="en-US" dirty="0"/>
              <a:t>の構築</a:t>
            </a:r>
            <a:endParaRPr lang="en-US" altLang="ja-JP" dirty="0"/>
          </a:p>
          <a:p>
            <a:pPr lvl="1"/>
            <a:r>
              <a:rPr lang="en-US" altLang="ja-JP" dirty="0"/>
              <a:t>DFA</a:t>
            </a:r>
            <a:r>
              <a:rPr lang="ja-JP" altLang="en-US" dirty="0"/>
              <a:t>の状態数の削減</a:t>
            </a:r>
            <a:endParaRPr lang="en-US" altLang="ja-JP" dirty="0"/>
          </a:p>
          <a:p>
            <a:pPr lvl="1"/>
            <a:r>
              <a:rPr lang="ja-JP" altLang="en-US" dirty="0"/>
              <a:t>解を持つ覆面算の数え上げ</a:t>
            </a:r>
            <a:endParaRPr lang="en-US" altLang="ja-JP" dirty="0"/>
          </a:p>
          <a:p>
            <a:r>
              <a:rPr lang="ja-JP" altLang="en-US" dirty="0"/>
              <a:t>まとめ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94F94085-A5D3-0048-9652-5F3A80559C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A68ED7-9563-0D4D-8B4E-D834734A873D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20131CBE-4EEA-DC48-B12C-1492CAFE2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AD13D57-17AA-954C-AF14-1CDF0F0E7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22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190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/>
              <a:t>入力</a:t>
            </a:r>
            <a:endParaRPr lang="en-US" altLang="ja-JP" dirty="0"/>
          </a:p>
          <a:p>
            <a:pPr lvl="1"/>
            <a:r>
              <a:rPr lang="ja-JP" altLang="en-US" dirty="0"/>
              <a:t>覆面算系列</a:t>
            </a:r>
            <a:endParaRPr lang="en-US" altLang="ja-JP" dirty="0"/>
          </a:p>
          <a:p>
            <a:r>
              <a:rPr lang="ja-JP" altLang="en-US" dirty="0"/>
              <a:t>出力</a:t>
            </a:r>
            <a:endParaRPr lang="en-US" altLang="ja-JP" dirty="0"/>
          </a:p>
          <a:p>
            <a:pPr lvl="1"/>
            <a:r>
              <a:rPr lang="ja-JP" altLang="en-US" dirty="0"/>
              <a:t>複数の解を持つ</a:t>
            </a:r>
            <a:endParaRPr lang="en-US" altLang="ja-JP" dirty="0"/>
          </a:p>
          <a:p>
            <a:pPr lvl="1"/>
            <a:r>
              <a:rPr lang="ja-JP" altLang="en-US" dirty="0"/>
              <a:t>唯一解を持つ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遷移文字</a:t>
            </a:r>
            <a:r>
              <a:rPr lang="en-US" altLang="ja-JP" dirty="0"/>
              <a:t>: 3</a:t>
            </a:r>
            <a:r>
              <a:rPr lang="ja-JP" altLang="en-US" dirty="0"/>
              <a:t>文字を</a:t>
            </a:r>
            <a:r>
              <a:rPr lang="en-US" altLang="ja-JP" dirty="0"/>
              <a:t>1</a:t>
            </a:r>
            <a:r>
              <a:rPr lang="ja-JP" altLang="en-US" dirty="0"/>
              <a:t>文字として扱う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3209241" y="1292352"/>
            <a:ext cx="4248644" cy="28352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92" t="-2874" b="-132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335274" y="927306"/>
                <a:ext cx="3984124" cy="297671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/>
                  <a:t>覆面</a:t>
                </a:r>
                <a:r>
                  <a:rPr lang="en-US" altLang="ja-JP" sz="2800" dirty="0"/>
                  <a:t>DFA</a:t>
                </a:r>
                <a:br>
                  <a:rPr lang="en-US" altLang="ja-JP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altLang="ja-JP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charset="0"/>
                            </a:rPr>
                            <m:t>𝑄</m:t>
                          </m:r>
                          <m:r>
                            <a:rPr lang="en-US" altLang="ja-JP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ja-JP" sz="2800" i="1">
                                  <a:latin typeface="Cambria Math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altLang="ja-JP" sz="2800" i="1">
                              <a:latin typeface="Cambria Math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charset="0"/>
                            </a:rPr>
                            <m:t>𝛿</m:t>
                          </m:r>
                          <m:r>
                            <a:rPr lang="en-US" altLang="ja-JP" sz="28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800" b="0" dirty="0"/>
              </a:p>
              <a:p>
                <a:pPr marL="457200" indent="-457200">
                  <a:lnSpc>
                    <a:spcPct val="150000"/>
                  </a:lnSpc>
                  <a:buFont typeface="Wingdings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altLang="ja-JP" sz="28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altLang="ja-JP" sz="28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ja-JP" altLang="en-US" sz="2800" b="0" dirty="0"/>
                  <a:t>受理状態</a:t>
                </a:r>
                <a:endParaRPr lang="en-US" altLang="ja-JP" sz="2800" b="0" dirty="0"/>
              </a:p>
              <a:p>
                <a:pPr marL="914400" lvl="1" indent="-457200">
                  <a:buFont typeface="Wingdings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kumimoji="1" lang="ja-JP" altLang="en-US" sz="2800" dirty="0"/>
                  <a:t>複数解を持つ</a:t>
                </a:r>
                <a:endParaRPr kumimoji="1" lang="en-US" altLang="ja-JP" sz="2800" dirty="0"/>
              </a:p>
              <a:p>
                <a:pPr marL="914400" lvl="1" indent="-457200">
                  <a:buFont typeface="Wingdings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altLang="ja-JP" sz="2800" i="1">
                        <a:latin typeface="Cambria Math" charset="0"/>
                      </a:rPr>
                      <m:t>:</m:t>
                    </m:r>
                    <m:r>
                      <a:rPr lang="ja-JP" altLang="en-US" sz="2800" i="1" smtClean="0">
                        <a:latin typeface="Cambria Math" charset="0"/>
                      </a:rPr>
                      <m:t>唯一</m:t>
                    </m:r>
                  </m:oMath>
                </a14:m>
                <a:r>
                  <a:rPr lang="ja-JP" altLang="en-US" sz="2800" dirty="0"/>
                  <a:t>解を持つ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274" y="927306"/>
                <a:ext cx="3984124" cy="2976712"/>
              </a:xfrm>
              <a:prstGeom prst="rect">
                <a:avLst/>
              </a:prstGeom>
              <a:blipFill>
                <a:blip r:embed="rId4"/>
                <a:stretch>
                  <a:fillRect l="-3185" b="-5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図形グループ 11">
            <a:extLst>
              <a:ext uri="{FF2B5EF4-FFF2-40B4-BE49-F238E27FC236}">
                <a16:creationId xmlns:a16="http://schemas.microsoft.com/office/drawing/2014/main" id="{6987C477-6510-464B-A10E-43666A03527A}"/>
              </a:ext>
            </a:extLst>
          </p:cNvPr>
          <p:cNvGrpSpPr/>
          <p:nvPr/>
        </p:nvGrpSpPr>
        <p:grpSpPr>
          <a:xfrm>
            <a:off x="-190397" y="4726357"/>
            <a:ext cx="2084249" cy="1754326"/>
            <a:chOff x="802888" y="3278799"/>
            <a:chExt cx="2084249" cy="175432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AEE2CBA-622E-8A4C-835D-A14B6399315E}"/>
                </a:ext>
              </a:extLst>
            </p:cNvPr>
            <p:cNvSpPr txBox="1"/>
            <p:nvPr/>
          </p:nvSpPr>
          <p:spPr>
            <a:xfrm>
              <a:off x="802888" y="3278799"/>
              <a:ext cx="20842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600" dirty="0" err="1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e</a:t>
              </a:r>
              <a:r>
                <a:rPr lang="en-US" altLang="ja-JP" sz="3600" dirty="0" err="1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b</a:t>
              </a:r>
              <a:r>
                <a:rPr lang="en-US" altLang="ja-JP" sz="3600" dirty="0" err="1">
                  <a:solidFill>
                    <a:schemeClr val="accent2"/>
                  </a:solidFill>
                  <a:ea typeface="MS PGothic" charset="-128"/>
                  <a:cs typeface="MS PGothic" charset="-128"/>
                </a:rPr>
                <a:t>a</a:t>
              </a:r>
              <a:endParaRPr kumimoji="1" lang="en-US" altLang="ja-JP" sz="3600" dirty="0">
                <a:solidFill>
                  <a:schemeClr val="accent2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 $</a:t>
              </a:r>
              <a:r>
                <a:rPr lang="en-US" altLang="ja-JP" sz="36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600" dirty="0" err="1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c</a:t>
              </a:r>
              <a:r>
                <a:rPr lang="en-US" altLang="ja-JP" sz="3600" dirty="0" err="1">
                  <a:solidFill>
                    <a:schemeClr val="accent2"/>
                  </a:solidFill>
                  <a:ea typeface="MS PGothic" charset="-128"/>
                  <a:cs typeface="MS PGothic" charset="-128"/>
                </a:rPr>
                <a:t>b</a:t>
              </a:r>
              <a:endParaRPr lang="en-US" altLang="ja-JP" sz="3600" dirty="0">
                <a:solidFill>
                  <a:schemeClr val="accent2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600" dirty="0" err="1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f</a:t>
              </a:r>
              <a:r>
                <a:rPr lang="en-US" altLang="ja-JP" sz="3600" dirty="0" err="1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d</a:t>
              </a:r>
              <a:r>
                <a:rPr lang="en-US" altLang="ja-JP" sz="3600" dirty="0" err="1">
                  <a:solidFill>
                    <a:schemeClr val="accent2"/>
                  </a:solidFill>
                  <a:ea typeface="MS PGothic" charset="-128"/>
                  <a:cs typeface="MS PGothic" charset="-128"/>
                </a:rPr>
                <a:t>c</a:t>
              </a:r>
              <a:endParaRPr kumimoji="1" lang="ja-JP" altLang="en-US" sz="3600" dirty="0">
                <a:solidFill>
                  <a:schemeClr val="accent2"/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2423227-04F4-554C-A616-643A7CD6B53C}"/>
                </a:ext>
              </a:extLst>
            </p:cNvPr>
            <p:cNvCxnSpPr/>
            <p:nvPr/>
          </p:nvCxnSpPr>
          <p:spPr>
            <a:xfrm>
              <a:off x="1364798" y="4418615"/>
              <a:ext cx="1479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右矢印 11">
            <a:extLst>
              <a:ext uri="{FF2B5EF4-FFF2-40B4-BE49-F238E27FC236}">
                <a16:creationId xmlns:a16="http://schemas.microsoft.com/office/drawing/2014/main" id="{AECE04FA-63F8-BC4D-BF0F-2EE3563DE1DD}"/>
              </a:ext>
            </a:extLst>
          </p:cNvPr>
          <p:cNvSpPr/>
          <p:nvPr/>
        </p:nvSpPr>
        <p:spPr>
          <a:xfrm>
            <a:off x="2262219" y="5190663"/>
            <a:ext cx="766205" cy="825713"/>
          </a:xfrm>
          <a:prstGeom prst="rightArrow">
            <a:avLst>
              <a:gd name="adj1" fmla="val 33284"/>
              <a:gd name="adj2" fmla="val 47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DA08AD-3EDE-E54A-9CE5-64112C3ED743}"/>
              </a:ext>
            </a:extLst>
          </p:cNvPr>
          <p:cNvSpPr txBox="1"/>
          <p:nvPr/>
        </p:nvSpPr>
        <p:spPr>
          <a:xfrm>
            <a:off x="3450443" y="526692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>
                <a:solidFill>
                  <a:schemeClr val="accent2"/>
                </a:solidFill>
              </a:rPr>
              <a:t>abc</a:t>
            </a:r>
            <a:r>
              <a:rPr kumimoji="1" lang="en-US" altLang="ja-JP" sz="3200" dirty="0">
                <a:solidFill>
                  <a:schemeClr val="accent2"/>
                </a:solidFill>
              </a:rPr>
              <a:t> </a:t>
            </a:r>
            <a:r>
              <a:rPr lang="en-US" altLang="ja-JP" sz="3200" dirty="0" err="1">
                <a:solidFill>
                  <a:schemeClr val="accent3"/>
                </a:solidFill>
              </a:rPr>
              <a:t>bcd</a:t>
            </a:r>
            <a:r>
              <a:rPr kumimoji="1" lang="en-US" altLang="ja-JP" sz="3200" dirty="0">
                <a:solidFill>
                  <a:schemeClr val="accent3"/>
                </a:solidFill>
              </a:rPr>
              <a:t> </a:t>
            </a:r>
            <a:r>
              <a:rPr lang="en-US" altLang="ja-JP" sz="3200" dirty="0" err="1">
                <a:solidFill>
                  <a:srgbClr val="7030A0"/>
                </a:solidFill>
              </a:rPr>
              <a:t>e$f</a:t>
            </a:r>
            <a:r>
              <a:rPr kumimoji="1" lang="en-US" altLang="ja-JP" sz="3200" dirty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/>
              <a:t>$$$</a:t>
            </a:r>
            <a:endParaRPr kumimoji="1" lang="ja-JP" altLang="en-US" sz="3200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AEA1619-4900-0B4C-B8A9-5E79035A4728}"/>
              </a:ext>
            </a:extLst>
          </p:cNvPr>
          <p:cNvCxnSpPr/>
          <p:nvPr/>
        </p:nvCxnSpPr>
        <p:spPr>
          <a:xfrm>
            <a:off x="1900591" y="4773430"/>
            <a:ext cx="0" cy="15717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付プレースホルダー 20">
            <a:extLst>
              <a:ext uri="{FF2B5EF4-FFF2-40B4-BE49-F238E27FC236}">
                <a16:creationId xmlns:a16="http://schemas.microsoft.com/office/drawing/2014/main" id="{52C1577F-2119-4B47-A72B-3FF8BB8BA2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CF5979-AB7B-234E-AC8C-FDD8518D0D60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5A62B0AB-8492-EF47-8259-DBB59C854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294C05-303F-804E-B9A2-36148C171E47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</a:t>
            </a:r>
            <a:r>
              <a:rPr lang="en-US" altLang="ja-JP" sz="1600" b="1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900C2F-D0B8-FC44-A6E1-759C9283C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23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111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C014B2B0-FAB3-4042-BF3A-DC7EED30BE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/>
                  <a:t>覆面</a:t>
                </a:r>
                <a:r>
                  <a:rPr kumimoji="1" lang="en-US" altLang="ja-JP" dirty="0"/>
                  <a:t>DFA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C014B2B0-FAB3-4042-BF3A-DC7EED30BE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72" t="-17188" b="-32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697A86DF-26C2-6F4B-87A3-ABF7DA69468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br>
                  <a:rPr kumimoji="1" lang="en-US" altLang="ja-JP" dirty="0"/>
                </a:br>
                <a:r>
                  <a:rPr kumimoji="1" lang="ja-JP" altLang="en-US" dirty="0"/>
                  <a:t>入力</a:t>
                </a:r>
                <a:r>
                  <a:rPr kumimoji="1" lang="en-US" altLang="ja-JP" dirty="0"/>
                  <a:t>:</a:t>
                </a:r>
                <a:r>
                  <a:rPr lang="en-US" altLang="ja-JP" dirty="0" err="1">
                    <a:solidFill>
                      <a:srgbClr val="7030A0"/>
                    </a:solidFill>
                  </a:rPr>
                  <a:t>abb</a:t>
                </a:r>
                <a:r>
                  <a:rPr lang="en-US" altLang="ja-JP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</a:rPr>
                  <a:t>b$b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ja-JP" dirty="0"/>
                  <a:t>$$$</a:t>
                </a:r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697A86DF-26C2-6F4B-87A3-ABF7DA694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図形グループ 5">
            <a:extLst>
              <a:ext uri="{FF2B5EF4-FFF2-40B4-BE49-F238E27FC236}">
                <a16:creationId xmlns:a16="http://schemas.microsoft.com/office/drawing/2014/main" id="{5F5DE312-8658-C948-90F0-098B630A5E79}"/>
              </a:ext>
            </a:extLst>
          </p:cNvPr>
          <p:cNvGrpSpPr/>
          <p:nvPr/>
        </p:nvGrpSpPr>
        <p:grpSpPr>
          <a:xfrm>
            <a:off x="-185836" y="2240690"/>
            <a:ext cx="2084249" cy="1754326"/>
            <a:chOff x="802888" y="3278799"/>
            <a:chExt cx="2084249" cy="175432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5E4B606-DBD6-144F-95D3-5071910D7AD3}"/>
                </a:ext>
              </a:extLst>
            </p:cNvPr>
            <p:cNvSpPr txBox="1"/>
            <p:nvPr/>
          </p:nvSpPr>
          <p:spPr>
            <a:xfrm>
              <a:off x="802888" y="3278799"/>
              <a:ext cx="20842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$</a:t>
              </a:r>
              <a:r>
                <a:rPr kumimoji="1" lang="en-US" altLang="ja-JP" sz="3600" dirty="0" err="1">
                  <a:solidFill>
                    <a:schemeClr val="accent2"/>
                  </a:solidFill>
                  <a:ea typeface="MS PGothic" charset="-128"/>
                  <a:cs typeface="MS PGothic" charset="-128"/>
                </a:rPr>
                <a:t>b</a:t>
              </a:r>
              <a:r>
                <a:rPr kumimoji="1" lang="en-US" altLang="ja-JP" sz="3600" dirty="0" err="1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a</a:t>
              </a:r>
              <a:endParaRPr kumimoji="1" lang="en-US" altLang="ja-JP" sz="3600" dirty="0">
                <a:solidFill>
                  <a:srgbClr val="7030A0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+ $</a:t>
              </a:r>
              <a:r>
                <a:rPr lang="en-US" altLang="ja-JP" sz="3600" dirty="0">
                  <a:solidFill>
                    <a:schemeClr val="accent2"/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6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b</a:t>
              </a: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$</a:t>
              </a:r>
              <a:r>
                <a:rPr kumimoji="1" lang="en-US" altLang="ja-JP" sz="3600" dirty="0">
                  <a:solidFill>
                    <a:schemeClr val="accent2"/>
                  </a:solidFill>
                  <a:ea typeface="MS PGothic" charset="-128"/>
                  <a:cs typeface="MS PGothic" charset="-128"/>
                </a:rPr>
                <a:t>b</a:t>
              </a:r>
              <a:r>
                <a:rPr kumimoji="1" lang="en-US" altLang="ja-JP" sz="36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b</a:t>
              </a:r>
              <a:endParaRPr kumimoji="1" lang="ja-JP" altLang="en-US" sz="3600" dirty="0">
                <a:solidFill>
                  <a:srgbClr val="7030A0"/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901C9C3-8852-564F-AEDB-D8A16D74347A}"/>
                </a:ext>
              </a:extLst>
            </p:cNvPr>
            <p:cNvCxnSpPr/>
            <p:nvPr/>
          </p:nvCxnSpPr>
          <p:spPr>
            <a:xfrm>
              <a:off x="1364798" y="4418615"/>
              <a:ext cx="1479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図形グループ 8">
            <a:extLst>
              <a:ext uri="{FF2B5EF4-FFF2-40B4-BE49-F238E27FC236}">
                <a16:creationId xmlns:a16="http://schemas.microsoft.com/office/drawing/2014/main" id="{F563FC60-DAB0-B942-A2BC-E61408060736}"/>
              </a:ext>
            </a:extLst>
          </p:cNvPr>
          <p:cNvGrpSpPr/>
          <p:nvPr/>
        </p:nvGrpSpPr>
        <p:grpSpPr>
          <a:xfrm>
            <a:off x="-185836" y="4366782"/>
            <a:ext cx="2084249" cy="1754326"/>
            <a:chOff x="802888" y="3278799"/>
            <a:chExt cx="2084249" cy="1754326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34AC62B-6A7A-AB4A-94D6-3B2E6E52B85A}"/>
                </a:ext>
              </a:extLst>
            </p:cNvPr>
            <p:cNvSpPr txBox="1"/>
            <p:nvPr/>
          </p:nvSpPr>
          <p:spPr>
            <a:xfrm>
              <a:off x="802888" y="3278799"/>
              <a:ext cx="20842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$1</a:t>
              </a:r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0</a:t>
              </a: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+ $$1</a:t>
              </a:r>
            </a:p>
            <a:p>
              <a:pPr algn="r"/>
              <a:r>
                <a:rPr lang="en-US" altLang="ja-JP" sz="3600" dirty="0">
                  <a:ea typeface="MS PGothic" charset="-128"/>
                  <a:cs typeface="MS PGothic" charset="-128"/>
                </a:rPr>
                <a:t>$1</a:t>
              </a:r>
              <a:r>
                <a:rPr kumimoji="1" lang="en-US" altLang="ja-JP" sz="3600" dirty="0">
                  <a:ea typeface="MS PGothic" charset="-128"/>
                  <a:cs typeface="MS PGothic" charset="-128"/>
                </a:rPr>
                <a:t>1</a:t>
              </a:r>
              <a:endParaRPr kumimoji="1" lang="ja-JP" altLang="en-US" sz="36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9E43C2D-EE67-3F45-90FD-91FBBD7389D2}"/>
                </a:ext>
              </a:extLst>
            </p:cNvPr>
            <p:cNvCxnSpPr/>
            <p:nvPr/>
          </p:nvCxnSpPr>
          <p:spPr>
            <a:xfrm>
              <a:off x="1364798" y="4418615"/>
              <a:ext cx="1479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日付プレースホルダー 24">
            <a:extLst>
              <a:ext uri="{FF2B5EF4-FFF2-40B4-BE49-F238E27FC236}">
                <a16:creationId xmlns:a16="http://schemas.microsoft.com/office/drawing/2014/main" id="{92AF071C-EC42-154B-8E7D-1606FE33E9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232A3A-0023-264A-9C58-C3330BACD43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6" name="フッター プレースホルダー 25">
            <a:extLst>
              <a:ext uri="{FF2B5EF4-FFF2-40B4-BE49-F238E27FC236}">
                <a16:creationId xmlns:a16="http://schemas.microsoft.com/office/drawing/2014/main" id="{C25BAE2A-8F11-0445-BBA6-502D04A15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9C9B72-687A-1A48-8027-A7D30D7CDFC6}"/>
              </a:ext>
            </a:extLst>
          </p:cNvPr>
          <p:cNvGrpSpPr/>
          <p:nvPr/>
        </p:nvGrpSpPr>
        <p:grpSpPr>
          <a:xfrm>
            <a:off x="3374449" y="1070265"/>
            <a:ext cx="3712151" cy="7782285"/>
            <a:chOff x="3374449" y="1070265"/>
            <a:chExt cx="3712151" cy="7782285"/>
          </a:xfrm>
        </p:grpSpPr>
        <p:pic>
          <p:nvPicPr>
            <p:cNvPr id="19" name="コンテンツ プレースホルダー 4">
              <a:extLst>
                <a:ext uri="{FF2B5EF4-FFF2-40B4-BE49-F238E27FC236}">
                  <a16:creationId xmlns:a16="http://schemas.microsoft.com/office/drawing/2014/main" id="{9A3D80E0-7E75-B94C-8DE1-8CB3FAA6F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8" t="19060" r="37130" b="16771"/>
            <a:stretch/>
          </p:blipFill>
          <p:spPr>
            <a:xfrm>
              <a:off x="3374449" y="1070265"/>
              <a:ext cx="3712151" cy="7782285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0060ECD-A73A-B341-B01D-2D6E35F1322C}"/>
                </a:ext>
              </a:extLst>
            </p:cNvPr>
            <p:cNvSpPr/>
            <p:nvPr/>
          </p:nvSpPr>
          <p:spPr>
            <a:xfrm>
              <a:off x="6205728" y="1746171"/>
              <a:ext cx="451104" cy="3048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AFB04ED-C8ED-DE4F-8A49-B14570575A20}"/>
                </a:ext>
              </a:extLst>
            </p:cNvPr>
            <p:cNvSpPr/>
            <p:nvPr/>
          </p:nvSpPr>
          <p:spPr>
            <a:xfrm>
              <a:off x="6368729" y="3564746"/>
              <a:ext cx="451104" cy="3048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6F2F5-1AC6-D742-AA72-E346FD316F09}"/>
                </a:ext>
              </a:extLst>
            </p:cNvPr>
            <p:cNvSpPr/>
            <p:nvPr/>
          </p:nvSpPr>
          <p:spPr>
            <a:xfrm>
              <a:off x="6205728" y="6613612"/>
              <a:ext cx="451104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970B73-3A22-EB4E-BC23-9FCDF6F82505}"/>
              </a:ext>
            </a:extLst>
          </p:cNvPr>
          <p:cNvSpPr/>
          <p:nvPr/>
        </p:nvSpPr>
        <p:spPr>
          <a:xfrm>
            <a:off x="3504140" y="1"/>
            <a:ext cx="3891368" cy="1124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3013F77-7C1E-6149-8A7A-FCA292D2071F}"/>
              </a:ext>
            </a:extLst>
          </p:cNvPr>
          <p:cNvCxnSpPr/>
          <p:nvPr/>
        </p:nvCxnSpPr>
        <p:spPr>
          <a:xfrm>
            <a:off x="145464" y="904010"/>
            <a:ext cx="66865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7BBFF00-F480-524F-A385-87B4FD64878B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</a:t>
            </a:r>
            <a:r>
              <a:rPr lang="en-US" altLang="ja-JP" sz="1600" b="1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0DA7F6-D5F5-0442-8964-460DF5456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24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93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-0.3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DFA</a:t>
                </a:r>
                <a:r>
                  <a:rPr lang="ja-JP" altLang="en-US" dirty="0"/>
                  <a:t>の構築の方針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72" t="-17188" b="-32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ja-JP" altLang="en-US" dirty="0"/>
              <a:t>覆面算の情報</a:t>
            </a:r>
            <a:endParaRPr lang="en-US" altLang="ja-JP" dirty="0"/>
          </a:p>
          <a:p>
            <a:pPr lvl="1"/>
            <a:r>
              <a:rPr lang="en-US" altLang="ja-JP" dirty="0"/>
              <a:t>{},</a:t>
            </a:r>
            <a:r>
              <a:rPr lang="ja-JP" altLang="en-US" dirty="0"/>
              <a:t>繰り上げなし</a:t>
            </a:r>
            <a:endParaRPr lang="en-US" altLang="ja-JP" dirty="0"/>
          </a:p>
          <a:p>
            <a:pPr lvl="1"/>
            <a:r>
              <a:rPr lang="en-US" altLang="ja-JP" dirty="0"/>
              <a:t>a</a:t>
            </a:r>
            <a:r>
              <a:rPr lang="ja-JP" altLang="en-US" dirty="0"/>
              <a:t>から始まる</a:t>
            </a:r>
            <a:endParaRPr lang="en-US" altLang="ja-JP" dirty="0"/>
          </a:p>
          <a:p>
            <a:pPr lvl="1"/>
            <a:r>
              <a:rPr lang="en-US" altLang="ja-JP" dirty="0"/>
              <a:t>$</a:t>
            </a:r>
            <a:r>
              <a:rPr lang="ja-JP" altLang="en-US" dirty="0"/>
              <a:t>は使えない</a:t>
            </a:r>
            <a:endParaRPr lang="en-US" altLang="ja-JP" dirty="0"/>
          </a:p>
          <a:p>
            <a:endParaRPr lang="en-US" altLang="ja-JP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853363" y="4367112"/>
            <a:ext cx="2152883" cy="2308324"/>
            <a:chOff x="944701" y="2812972"/>
            <a:chExt cx="2152883" cy="2308324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944701" y="2812972"/>
              <a:ext cx="208424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8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+  </a:t>
              </a:r>
              <a:r>
                <a:rPr lang="en-US" altLang="ja-JP" sz="48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 a</a:t>
              </a:r>
            </a:p>
            <a:p>
              <a:pPr algn="r"/>
              <a:r>
                <a:rPr kumimoji="1" lang="en-US" altLang="ja-JP" sz="48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b</a:t>
              </a:r>
              <a:endParaRPr kumimoji="1" lang="ja-JP" altLang="en-US" sz="4800" dirty="0">
                <a:solidFill>
                  <a:schemeClr val="tx1">
                    <a:lumMod val="40000"/>
                    <a:lumOff val="60000"/>
                  </a:schemeClr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1128737" y="4332350"/>
              <a:ext cx="19688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F28B95C5-A466-2C46-8C10-BABD80A164F7}"/>
              </a:ext>
            </a:extLst>
          </p:cNvPr>
          <p:cNvGrpSpPr/>
          <p:nvPr/>
        </p:nvGrpSpPr>
        <p:grpSpPr>
          <a:xfrm>
            <a:off x="4143249" y="2007339"/>
            <a:ext cx="3583806" cy="3548461"/>
            <a:chOff x="3923790" y="1184659"/>
            <a:chExt cx="3583806" cy="3548461"/>
          </a:xfrm>
        </p:grpSpPr>
        <p:sp>
          <p:nvSpPr>
            <p:cNvPr id="83" name="円/楕円 82">
              <a:extLst>
                <a:ext uri="{FF2B5EF4-FFF2-40B4-BE49-F238E27FC236}">
                  <a16:creationId xmlns:a16="http://schemas.microsoft.com/office/drawing/2014/main" id="{C77F4E01-6D20-9147-AC94-0CFD314DFD4A}"/>
                </a:ext>
              </a:extLst>
            </p:cNvPr>
            <p:cNvSpPr/>
            <p:nvPr/>
          </p:nvSpPr>
          <p:spPr>
            <a:xfrm>
              <a:off x="5337837" y="1448952"/>
              <a:ext cx="396000" cy="396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矢印コネクタ 83">
              <a:extLst>
                <a:ext uri="{FF2B5EF4-FFF2-40B4-BE49-F238E27FC236}">
                  <a16:creationId xmlns:a16="http://schemas.microsoft.com/office/drawing/2014/main" id="{01DA799A-9AC3-0549-9EEE-DDB192530E2E}"/>
                </a:ext>
              </a:extLst>
            </p:cNvPr>
            <p:cNvCxnSpPr/>
            <p:nvPr/>
          </p:nvCxnSpPr>
          <p:spPr>
            <a:xfrm flipH="1">
              <a:off x="5674155" y="1184659"/>
              <a:ext cx="338007" cy="3380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円/楕円 84">
              <a:extLst>
                <a:ext uri="{FF2B5EF4-FFF2-40B4-BE49-F238E27FC236}">
                  <a16:creationId xmlns:a16="http://schemas.microsoft.com/office/drawing/2014/main" id="{1E8EEE72-EC3E-034D-BE59-FE0DCB40ADEA}"/>
                </a:ext>
              </a:extLst>
            </p:cNvPr>
            <p:cNvSpPr/>
            <p:nvPr/>
          </p:nvSpPr>
          <p:spPr>
            <a:xfrm>
              <a:off x="3950088" y="2154821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6" name="円/楕円 85">
              <a:extLst>
                <a:ext uri="{FF2B5EF4-FFF2-40B4-BE49-F238E27FC236}">
                  <a16:creationId xmlns:a16="http://schemas.microsoft.com/office/drawing/2014/main" id="{097F540E-9723-C143-BE65-D4E4CFC91350}"/>
                </a:ext>
              </a:extLst>
            </p:cNvPr>
            <p:cNvSpPr/>
            <p:nvPr/>
          </p:nvSpPr>
          <p:spPr>
            <a:xfrm>
              <a:off x="4811225" y="2154821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7" name="円/楕円 86">
              <a:extLst>
                <a:ext uri="{FF2B5EF4-FFF2-40B4-BE49-F238E27FC236}">
                  <a16:creationId xmlns:a16="http://schemas.microsoft.com/office/drawing/2014/main" id="{1C4821CA-B27D-E941-AC87-38F3187A2414}"/>
                </a:ext>
              </a:extLst>
            </p:cNvPr>
            <p:cNvSpPr/>
            <p:nvPr/>
          </p:nvSpPr>
          <p:spPr>
            <a:xfrm>
              <a:off x="5672362" y="2151623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8" name="円/楕円 87">
              <a:extLst>
                <a:ext uri="{FF2B5EF4-FFF2-40B4-BE49-F238E27FC236}">
                  <a16:creationId xmlns:a16="http://schemas.microsoft.com/office/drawing/2014/main" id="{A81FF0AB-BA5F-C34E-8B46-8F91F1F0855E}"/>
                </a:ext>
              </a:extLst>
            </p:cNvPr>
            <p:cNvSpPr/>
            <p:nvPr/>
          </p:nvSpPr>
          <p:spPr>
            <a:xfrm>
              <a:off x="6533499" y="2151623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81B32118-166A-F24D-8EFE-CECD5C650598}"/>
                </a:ext>
              </a:extLst>
            </p:cNvPr>
            <p:cNvCxnSpPr>
              <a:stCxn id="83" idx="2"/>
              <a:endCxn id="85" idx="7"/>
            </p:cNvCxnSpPr>
            <p:nvPr/>
          </p:nvCxnSpPr>
          <p:spPr>
            <a:xfrm flipH="1">
              <a:off x="4288095" y="1646952"/>
              <a:ext cx="1049742" cy="565862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A5BAF3A4-4375-1F49-85FA-08A1C757D869}"/>
                </a:ext>
              </a:extLst>
            </p:cNvPr>
            <p:cNvCxnSpPr>
              <a:stCxn id="83" idx="3"/>
              <a:endCxn id="86" idx="7"/>
            </p:cNvCxnSpPr>
            <p:nvPr/>
          </p:nvCxnSpPr>
          <p:spPr>
            <a:xfrm flipH="1">
              <a:off x="5149232" y="1786959"/>
              <a:ext cx="246598" cy="425855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264A7D2A-333E-B640-A130-CF1CDBF82D2A}"/>
                </a:ext>
              </a:extLst>
            </p:cNvPr>
            <p:cNvCxnSpPr>
              <a:stCxn id="83" idx="5"/>
              <a:endCxn id="87" idx="0"/>
            </p:cNvCxnSpPr>
            <p:nvPr/>
          </p:nvCxnSpPr>
          <p:spPr>
            <a:xfrm>
              <a:off x="5675844" y="1786959"/>
              <a:ext cx="194518" cy="364664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A2E2C187-1411-D14B-A7BD-093FA2AAB0DF}"/>
                </a:ext>
              </a:extLst>
            </p:cNvPr>
            <p:cNvCxnSpPr>
              <a:stCxn id="83" idx="6"/>
              <a:endCxn id="88" idx="1"/>
            </p:cNvCxnSpPr>
            <p:nvPr/>
          </p:nvCxnSpPr>
          <p:spPr>
            <a:xfrm>
              <a:off x="5733837" y="1646952"/>
              <a:ext cx="857655" cy="562664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E217B3AC-33F2-CA46-9428-01F207FC85AD}"/>
                </a:ext>
              </a:extLst>
            </p:cNvPr>
            <p:cNvSpPr txBox="1"/>
            <p:nvPr/>
          </p:nvSpPr>
          <p:spPr>
            <a:xfrm>
              <a:off x="3957574" y="163367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aaa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D9DC3769-431B-6741-9F44-82FDD1ADD080}"/>
                </a:ext>
              </a:extLst>
            </p:cNvPr>
            <p:cNvSpPr txBox="1"/>
            <p:nvPr/>
          </p:nvSpPr>
          <p:spPr>
            <a:xfrm>
              <a:off x="4683957" y="1839968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aab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701E8AFC-BA3D-C749-9C07-DE7AEF56C826}"/>
                </a:ext>
              </a:extLst>
            </p:cNvPr>
            <p:cNvSpPr txBox="1"/>
            <p:nvPr/>
          </p:nvSpPr>
          <p:spPr>
            <a:xfrm>
              <a:off x="5780186" y="1849002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aba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F9CE3115-8347-6E45-B6DD-B1A39C82ACAA}"/>
                </a:ext>
              </a:extLst>
            </p:cNvPr>
            <p:cNvSpPr txBox="1"/>
            <p:nvPr/>
          </p:nvSpPr>
          <p:spPr>
            <a:xfrm>
              <a:off x="6115050" y="155488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abb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7" name="円/楕円 96">
              <a:extLst>
                <a:ext uri="{FF2B5EF4-FFF2-40B4-BE49-F238E27FC236}">
                  <a16:creationId xmlns:a16="http://schemas.microsoft.com/office/drawing/2014/main" id="{11047008-B9F8-0844-9105-6B28EAB32BD1}"/>
                </a:ext>
              </a:extLst>
            </p:cNvPr>
            <p:cNvSpPr/>
            <p:nvPr/>
          </p:nvSpPr>
          <p:spPr>
            <a:xfrm>
              <a:off x="4167151" y="3241825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8" name="円/楕円 97">
              <a:extLst>
                <a:ext uri="{FF2B5EF4-FFF2-40B4-BE49-F238E27FC236}">
                  <a16:creationId xmlns:a16="http://schemas.microsoft.com/office/drawing/2014/main" id="{90BB0262-129F-BF40-B375-3D1E68D8E91D}"/>
                </a:ext>
              </a:extLst>
            </p:cNvPr>
            <p:cNvSpPr/>
            <p:nvPr/>
          </p:nvSpPr>
          <p:spPr>
            <a:xfrm>
              <a:off x="5028288" y="3241825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9" name="円/楕円 98">
              <a:extLst>
                <a:ext uri="{FF2B5EF4-FFF2-40B4-BE49-F238E27FC236}">
                  <a16:creationId xmlns:a16="http://schemas.microsoft.com/office/drawing/2014/main" id="{3608A6A7-2C8C-BA42-94D4-328FC49DE71F}"/>
                </a:ext>
              </a:extLst>
            </p:cNvPr>
            <p:cNvSpPr/>
            <p:nvPr/>
          </p:nvSpPr>
          <p:spPr>
            <a:xfrm>
              <a:off x="5889425" y="3285587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7DC0759F-2B05-094E-BB0D-1D1ACF0B9649}"/>
                </a:ext>
              </a:extLst>
            </p:cNvPr>
            <p:cNvCxnSpPr>
              <a:stCxn id="86" idx="3"/>
              <a:endCxn id="97" idx="7"/>
            </p:cNvCxnSpPr>
            <p:nvPr/>
          </p:nvCxnSpPr>
          <p:spPr>
            <a:xfrm flipH="1">
              <a:off x="4505158" y="2492828"/>
              <a:ext cx="364060" cy="806990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>
              <a:extLst>
                <a:ext uri="{FF2B5EF4-FFF2-40B4-BE49-F238E27FC236}">
                  <a16:creationId xmlns:a16="http://schemas.microsoft.com/office/drawing/2014/main" id="{B44811CA-84D4-B24C-A872-7FC09CDD9E11}"/>
                </a:ext>
              </a:extLst>
            </p:cNvPr>
            <p:cNvCxnSpPr>
              <a:stCxn id="86" idx="4"/>
              <a:endCxn id="98" idx="0"/>
            </p:cNvCxnSpPr>
            <p:nvPr/>
          </p:nvCxnSpPr>
          <p:spPr>
            <a:xfrm>
              <a:off x="5009225" y="2550821"/>
              <a:ext cx="217063" cy="691004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908F5497-5B99-2A4C-A56B-F4D037887870}"/>
                </a:ext>
              </a:extLst>
            </p:cNvPr>
            <p:cNvCxnSpPr>
              <a:stCxn id="86" idx="5"/>
              <a:endCxn id="99" idx="1"/>
            </p:cNvCxnSpPr>
            <p:nvPr/>
          </p:nvCxnSpPr>
          <p:spPr>
            <a:xfrm>
              <a:off x="5149232" y="2492828"/>
              <a:ext cx="798186" cy="850752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421C202E-7E9F-0146-B7F8-ADC0081FC720}"/>
                </a:ext>
              </a:extLst>
            </p:cNvPr>
            <p:cNvCxnSpPr>
              <a:stCxn id="97" idx="4"/>
              <a:endCxn id="108" idx="1"/>
            </p:cNvCxnSpPr>
            <p:nvPr/>
          </p:nvCxnSpPr>
          <p:spPr>
            <a:xfrm>
              <a:off x="4365151" y="3637825"/>
              <a:ext cx="376799" cy="757288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6980705D-A9CF-F842-BBDE-20574B5BD6BA}"/>
                </a:ext>
              </a:extLst>
            </p:cNvPr>
            <p:cNvSpPr txBox="1"/>
            <p:nvPr/>
          </p:nvSpPr>
          <p:spPr>
            <a:xfrm>
              <a:off x="3923790" y="282597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$$b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B7775C76-5D12-3D42-8CE8-8D26C5907041}"/>
                </a:ext>
              </a:extLst>
            </p:cNvPr>
            <p:cNvSpPr txBox="1"/>
            <p:nvPr/>
          </p:nvSpPr>
          <p:spPr>
            <a:xfrm>
              <a:off x="5710637" y="277698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aab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CF1321B5-E3E7-E148-BB73-9AB9DE6CECA3}"/>
                </a:ext>
              </a:extLst>
            </p:cNvPr>
            <p:cNvSpPr txBox="1"/>
            <p:nvPr/>
          </p:nvSpPr>
          <p:spPr>
            <a:xfrm>
              <a:off x="6382845" y="329892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・・・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44352F68-7F97-504E-93CC-5CD3BA3568BC}"/>
                </a:ext>
              </a:extLst>
            </p:cNvPr>
            <p:cNvSpPr txBox="1"/>
            <p:nvPr/>
          </p:nvSpPr>
          <p:spPr>
            <a:xfrm>
              <a:off x="4583412" y="293048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a$a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" name="円/楕円 107">
              <a:extLst>
                <a:ext uri="{FF2B5EF4-FFF2-40B4-BE49-F238E27FC236}">
                  <a16:creationId xmlns:a16="http://schemas.microsoft.com/office/drawing/2014/main" id="{ABAF71AB-DE2D-6242-8C31-ABD2007D609B}"/>
                </a:ext>
              </a:extLst>
            </p:cNvPr>
            <p:cNvSpPr/>
            <p:nvPr/>
          </p:nvSpPr>
          <p:spPr>
            <a:xfrm>
              <a:off x="4683957" y="4337120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9A997503-69BD-BE46-999C-74D9A36A2E43}"/>
                </a:ext>
              </a:extLst>
            </p:cNvPr>
            <p:cNvSpPr txBox="1"/>
            <p:nvPr/>
          </p:nvSpPr>
          <p:spPr>
            <a:xfrm>
              <a:off x="3933937" y="3929091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$$$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0" name="円/楕円 109">
              <a:extLst>
                <a:ext uri="{FF2B5EF4-FFF2-40B4-BE49-F238E27FC236}">
                  <a16:creationId xmlns:a16="http://schemas.microsoft.com/office/drawing/2014/main" id="{0A608173-43E6-B544-A356-00FEFC476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1834" y="4390167"/>
              <a:ext cx="288000" cy="288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E8B1780E-81EF-8644-A52E-9886BA88B348}"/>
                </a:ext>
              </a:extLst>
            </p:cNvPr>
            <p:cNvSpPr txBox="1"/>
            <p:nvPr/>
          </p:nvSpPr>
          <p:spPr>
            <a:xfrm>
              <a:off x="5186462" y="43510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・・・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9E762F98-82C8-C74D-9AFC-3107D8297AA0}"/>
                </a:ext>
              </a:extLst>
            </p:cNvPr>
            <p:cNvSpPr txBox="1"/>
            <p:nvPr/>
          </p:nvSpPr>
          <p:spPr>
            <a:xfrm>
              <a:off x="6861265" y="218744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・・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4E00E4FE-8A27-D643-9333-5F5C053628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65B7D3-FA6D-6D46-9EAF-1B171089F8E2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A7D3B0A1-C70B-234E-ADC3-0CE098D89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F9AA74D-F96F-DF4C-A957-FD2391471ACF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構築方針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B31E4D-FDAC-CD4F-B42E-B28AA5695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25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914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DFA</a:t>
                </a:r>
                <a:r>
                  <a:rPr lang="ja-JP" altLang="en-US" dirty="0"/>
                  <a:t>の構築の方針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72" t="-17188" b="-32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覆面算の情報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{a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1,b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2},</a:t>
                </a:r>
                <a:r>
                  <a:rPr lang="ja-JP" altLang="en-US" dirty="0"/>
                  <a:t>繰上なし</a:t>
                </a:r>
                <a:br>
                  <a:rPr lang="en-US" altLang="ja-JP" dirty="0"/>
                </a:br>
                <a:r>
                  <a:rPr lang="en-US" altLang="ja-JP" dirty="0"/>
                  <a:t>{a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2,b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1}</a:t>
                </a:r>
                <a:r>
                  <a:rPr lang="ja-JP" altLang="en-US" dirty="0"/>
                  <a:t>，繰上あり</a:t>
                </a:r>
                <a:endParaRPr lang="en-US" altLang="ja-JP" dirty="0"/>
              </a:p>
              <a:p>
                <a:pPr lvl="1"/>
                <a:r>
                  <a:rPr lang="en-US" altLang="ja-JP" dirty="0" err="1"/>
                  <a:t>a,b,c</a:t>
                </a:r>
                <a:r>
                  <a:rPr lang="ja-JP" altLang="en-US" dirty="0"/>
                  <a:t>が使える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1,2</a:t>
                </a:r>
                <a:r>
                  <a:rPr lang="ja-JP" altLang="en-US" dirty="0"/>
                  <a:t>段目は</a:t>
                </a:r>
                <a:r>
                  <a:rPr lang="en-US" altLang="ja-JP" dirty="0"/>
                  <a:t>$</a:t>
                </a:r>
                <a:r>
                  <a:rPr lang="ja-JP" altLang="en-US" dirty="0"/>
                  <a:t>が可</a:t>
                </a:r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4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図形グループ 22"/>
          <p:cNvGrpSpPr/>
          <p:nvPr/>
        </p:nvGrpSpPr>
        <p:grpSpPr>
          <a:xfrm>
            <a:off x="853363" y="4367112"/>
            <a:ext cx="2152883" cy="2308324"/>
            <a:chOff x="944701" y="2812972"/>
            <a:chExt cx="2152883" cy="2308324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944701" y="2812972"/>
              <a:ext cx="208424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  a</a:t>
              </a:r>
            </a:p>
            <a:p>
              <a:pPr algn="r"/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b</a:t>
              </a:r>
              <a:endParaRPr kumimoji="1" lang="ja-JP" altLang="en-US" sz="48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1128737" y="4332350"/>
              <a:ext cx="19688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C967A80-8742-6D4A-B619-E3E514F73558}"/>
              </a:ext>
            </a:extLst>
          </p:cNvPr>
          <p:cNvGrpSpPr/>
          <p:nvPr/>
        </p:nvGrpSpPr>
        <p:grpSpPr>
          <a:xfrm>
            <a:off x="4143249" y="2007339"/>
            <a:ext cx="3583806" cy="3548461"/>
            <a:chOff x="3923790" y="1184659"/>
            <a:chExt cx="3583806" cy="3548461"/>
          </a:xfrm>
        </p:grpSpPr>
        <p:sp>
          <p:nvSpPr>
            <p:cNvPr id="4" name="円/楕円 3"/>
            <p:cNvSpPr/>
            <p:nvPr/>
          </p:nvSpPr>
          <p:spPr>
            <a:xfrm>
              <a:off x="5337837" y="1448952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>
              <a:off x="5674155" y="1184659"/>
              <a:ext cx="338007" cy="3380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円/楕円 14"/>
            <p:cNvSpPr/>
            <p:nvPr/>
          </p:nvSpPr>
          <p:spPr>
            <a:xfrm>
              <a:off x="3950088" y="2154821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811225" y="2154821"/>
              <a:ext cx="396000" cy="396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672362" y="2151623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533499" y="2151623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9" name="直線矢印コネクタ 18"/>
            <p:cNvCxnSpPr>
              <a:cxnSpLocks/>
              <a:stCxn id="4" idx="2"/>
              <a:endCxn id="15" idx="7"/>
            </p:cNvCxnSpPr>
            <p:nvPr/>
          </p:nvCxnSpPr>
          <p:spPr>
            <a:xfrm flipH="1">
              <a:off x="4288095" y="1646952"/>
              <a:ext cx="1049742" cy="565862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cxnSpLocks/>
              <a:stCxn id="4" idx="3"/>
              <a:endCxn id="16" idx="7"/>
            </p:cNvCxnSpPr>
            <p:nvPr/>
          </p:nvCxnSpPr>
          <p:spPr>
            <a:xfrm flipH="1">
              <a:off x="5149232" y="1786959"/>
              <a:ext cx="246598" cy="4258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cxnSpLocks/>
              <a:stCxn id="4" idx="5"/>
              <a:endCxn id="17" idx="0"/>
            </p:cNvCxnSpPr>
            <p:nvPr/>
          </p:nvCxnSpPr>
          <p:spPr>
            <a:xfrm>
              <a:off x="5675844" y="1786959"/>
              <a:ext cx="194518" cy="364664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>
              <a:cxnSpLocks/>
              <a:stCxn id="4" idx="6"/>
              <a:endCxn id="18" idx="1"/>
            </p:cNvCxnSpPr>
            <p:nvPr/>
          </p:nvCxnSpPr>
          <p:spPr>
            <a:xfrm>
              <a:off x="5733837" y="1646952"/>
              <a:ext cx="857655" cy="562664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3957574" y="163367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aaa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83957" y="1839968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aab</a:t>
              </a:r>
              <a:endPara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780186" y="1849002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aba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115050" y="155488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abb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167151" y="3241825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028288" y="3241825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889425" y="3285587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39" name="直線矢印コネクタ 38"/>
            <p:cNvCxnSpPr>
              <a:stCxn id="16" idx="3"/>
              <a:endCxn id="30" idx="7"/>
            </p:cNvCxnSpPr>
            <p:nvPr/>
          </p:nvCxnSpPr>
          <p:spPr>
            <a:xfrm flipH="1">
              <a:off x="4505158" y="2492828"/>
              <a:ext cx="364060" cy="806990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>
              <a:stCxn id="16" idx="4"/>
              <a:endCxn id="31" idx="0"/>
            </p:cNvCxnSpPr>
            <p:nvPr/>
          </p:nvCxnSpPr>
          <p:spPr>
            <a:xfrm>
              <a:off x="5009225" y="2550821"/>
              <a:ext cx="217063" cy="691004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stCxn id="16" idx="5"/>
              <a:endCxn id="36" idx="1"/>
            </p:cNvCxnSpPr>
            <p:nvPr/>
          </p:nvCxnSpPr>
          <p:spPr>
            <a:xfrm>
              <a:off x="5149232" y="2492828"/>
              <a:ext cx="798186" cy="850752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stCxn id="30" idx="4"/>
              <a:endCxn id="71" idx="1"/>
            </p:cNvCxnSpPr>
            <p:nvPr/>
          </p:nvCxnSpPr>
          <p:spPr>
            <a:xfrm>
              <a:off x="4365151" y="3637825"/>
              <a:ext cx="376799" cy="757288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3923790" y="282597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$$b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710637" y="277698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aab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382845" y="329892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・・・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4583412" y="293048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a$a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4683957" y="4337120"/>
              <a:ext cx="396000" cy="396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933937" y="3929091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$$$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4731834" y="4390167"/>
              <a:ext cx="288000" cy="288000"/>
            </a:xfrm>
            <a:prstGeom prst="ellipse">
              <a:avLst/>
            </a:prstGeom>
            <a:noFill/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5186462" y="43510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・・・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26E00901-1AC3-D046-8D9A-50114D14DE09}"/>
                </a:ext>
              </a:extLst>
            </p:cNvPr>
            <p:cNvSpPr txBox="1"/>
            <p:nvPr/>
          </p:nvSpPr>
          <p:spPr>
            <a:xfrm>
              <a:off x="6861265" y="218744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・・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EC337C16-D884-5E44-A4D5-EA6A2F74D6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E6F06C-D156-1B4A-B335-3F87700F0A6C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7" name="フッター プレースホルダー 26">
            <a:extLst>
              <a:ext uri="{FF2B5EF4-FFF2-40B4-BE49-F238E27FC236}">
                <a16:creationId xmlns:a16="http://schemas.microsoft.com/office/drawing/2014/main" id="{9C92FB8F-DD72-A040-B3E9-C12EF49B5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1ACB1B1-6EC4-204D-9E0F-084B9EA4CEC8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構築方針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7DA0160-C22B-CA4D-A228-71B44F5F6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26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61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60FF861-0D98-1E43-8E22-DE455EB4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系列の満たすべき条件（再掲）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971CA58-DB32-8E42-8188-7F89315D0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ja-JP" altLang="en-US" dirty="0"/>
              <a:t>系列</a:t>
            </a:r>
            <a:r>
              <a:rPr kumimoji="1" lang="en-US" altLang="ja-JP" dirty="0"/>
              <a:t> </a:t>
            </a:r>
            <a:r>
              <a:rPr kumimoji="1" lang="ja-JP" altLang="en-US" dirty="0"/>
              <a:t>→</a:t>
            </a:r>
            <a:r>
              <a:rPr kumimoji="1" lang="en-US" altLang="ja-JP" dirty="0"/>
              <a:t> </a:t>
            </a:r>
            <a:r>
              <a:rPr kumimoji="1" lang="ja-JP" altLang="en-US" dirty="0"/>
              <a:t>覆面算</a:t>
            </a:r>
            <a:r>
              <a:rPr lang="en-US" altLang="ja-JP" dirty="0"/>
              <a:t> </a:t>
            </a:r>
            <a:r>
              <a:rPr kumimoji="1" lang="ja-JP" altLang="en-US" dirty="0"/>
              <a:t>のとき筆算の形になる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〈</a:t>
            </a:r>
            <a:r>
              <a:rPr kumimoji="1" lang="ja-JP" altLang="en-US" dirty="0"/>
              <a:t>違反例</a:t>
            </a:r>
            <a:r>
              <a:rPr kumimoji="1" lang="en-US" altLang="ja-JP" dirty="0"/>
              <a:t>〉</a:t>
            </a:r>
            <a:r>
              <a:rPr lang="en-US" altLang="ja-JP" dirty="0" err="1"/>
              <a:t>abc</a:t>
            </a:r>
            <a:r>
              <a:rPr lang="en-US" altLang="ja-JP" dirty="0"/>
              <a:t> $de </a:t>
            </a:r>
            <a:r>
              <a:rPr lang="en-US" altLang="ja-JP" dirty="0" err="1"/>
              <a:t>f$g</a:t>
            </a:r>
            <a:r>
              <a:rPr lang="en-US" altLang="ja-JP" dirty="0"/>
              <a:t> $$$ </a:t>
            </a:r>
            <a:r>
              <a:rPr lang="ja-JP" altLang="en-US" dirty="0"/>
              <a:t>→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系列が正規化されている</a:t>
            </a:r>
            <a:endParaRPr lang="en-US" altLang="ja-JP" dirty="0"/>
          </a:p>
          <a:p>
            <a:r>
              <a:rPr lang="ja-JP" altLang="en-US" dirty="0"/>
              <a:t>以下を同時に満たす文字と数字の割り当てが存在</a:t>
            </a:r>
            <a:endParaRPr lang="en-US" altLang="ja-JP" dirty="0"/>
          </a:p>
          <a:p>
            <a:pPr lvl="1"/>
            <a:r>
              <a:rPr lang="ja-JP" altLang="en-US" dirty="0"/>
              <a:t>加算が成立する</a:t>
            </a:r>
            <a:endParaRPr lang="en-US" altLang="ja-JP" dirty="0"/>
          </a:p>
          <a:p>
            <a:pPr lvl="1"/>
            <a:r>
              <a:rPr lang="ja-JP" altLang="en-US" dirty="0"/>
              <a:t>各項の最大桁の文字に</a:t>
            </a:r>
            <a:r>
              <a:rPr lang="en-US" altLang="ja-JP" dirty="0"/>
              <a:t>0</a:t>
            </a:r>
            <a:r>
              <a:rPr lang="ja-JP" altLang="en-US" dirty="0"/>
              <a:t>が割り当てられない</a:t>
            </a:r>
            <a:br>
              <a:rPr lang="en-US" altLang="ja-JP" dirty="0"/>
            </a:br>
            <a:r>
              <a:rPr lang="en-US" altLang="ja-JP" dirty="0"/>
              <a:t>                 〈</a:t>
            </a:r>
            <a:r>
              <a:rPr lang="ja-JP" altLang="en-US" dirty="0"/>
              <a:t>違反例</a:t>
            </a:r>
            <a:r>
              <a:rPr lang="en-US" altLang="ja-JP" dirty="0"/>
              <a:t>〉</a:t>
            </a:r>
          </a:p>
          <a:p>
            <a:endParaRPr kumimoji="1" lang="en-US" altLang="ja-JP" dirty="0"/>
          </a:p>
        </p:txBody>
      </p:sp>
      <p:grpSp>
        <p:nvGrpSpPr>
          <p:cNvPr id="7" name="図形グループ 4">
            <a:extLst>
              <a:ext uri="{FF2B5EF4-FFF2-40B4-BE49-F238E27FC236}">
                <a16:creationId xmlns:a16="http://schemas.microsoft.com/office/drawing/2014/main" id="{A2703A8E-4212-8046-90D5-59F57D371CDD}"/>
              </a:ext>
            </a:extLst>
          </p:cNvPr>
          <p:cNvGrpSpPr/>
          <p:nvPr/>
        </p:nvGrpSpPr>
        <p:grpSpPr>
          <a:xfrm>
            <a:off x="4978146" y="1475848"/>
            <a:ext cx="1734312" cy="1569660"/>
            <a:chOff x="1540931" y="2812972"/>
            <a:chExt cx="1488019" cy="156966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3B5228D-ADA2-A84E-A172-ED03D8EB064C}"/>
                </a:ext>
              </a:extLst>
            </p:cNvPr>
            <p:cNvSpPr txBox="1"/>
            <p:nvPr/>
          </p:nvSpPr>
          <p:spPr>
            <a:xfrm>
              <a:off x="1540931" y="2812972"/>
              <a:ext cx="1488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f</a:t>
              </a:r>
              <a:r>
                <a:rPr lang="en-US" altLang="ja-JP" sz="3200" dirty="0" err="1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a</a:t>
              </a:r>
              <a:endParaRPr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db</a:t>
              </a:r>
              <a:endParaRPr lang="en-US" altLang="ja-JP" sz="3200" dirty="0">
                <a:solidFill>
                  <a:schemeClr val="accent6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gec</a:t>
              </a:r>
              <a:endParaRPr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22E8A78-9BE8-384D-8770-0117E9DD186E}"/>
                </a:ext>
              </a:extLst>
            </p:cNvPr>
            <p:cNvCxnSpPr/>
            <p:nvPr/>
          </p:nvCxnSpPr>
          <p:spPr>
            <a:xfrm>
              <a:off x="1773825" y="3837513"/>
              <a:ext cx="1222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98202E-D7C3-8748-9A37-BBCA6835A113}"/>
              </a:ext>
            </a:extLst>
          </p:cNvPr>
          <p:cNvSpPr txBox="1"/>
          <p:nvPr/>
        </p:nvSpPr>
        <p:spPr>
          <a:xfrm>
            <a:off x="4396479" y="5105777"/>
            <a:ext cx="242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dirty="0">
                <a:solidFill>
                  <a:schemeClr val="tx1">
                    <a:lumMod val="40000"/>
                    <a:lumOff val="60000"/>
                  </a:schemeClr>
                </a:solidFill>
                <a:ea typeface="MS PGothic" charset="-128"/>
                <a:cs typeface="MS PGothic" charset="-128"/>
              </a:rPr>
              <a:t>$</a:t>
            </a:r>
            <a:r>
              <a:rPr lang="en-US" altLang="ja-JP" sz="3200" dirty="0">
                <a:ea typeface="MS PGothic" charset="-128"/>
                <a:cs typeface="MS PGothic" charset="-128"/>
              </a:rPr>
              <a:t>411</a:t>
            </a:r>
          </a:p>
          <a:p>
            <a:pPr algn="r"/>
            <a:r>
              <a:rPr lang="en-US" altLang="ja-JP" sz="3200" dirty="0">
                <a:ea typeface="MS PGothic" charset="-128"/>
                <a:cs typeface="MS PGothic" charset="-128"/>
              </a:rPr>
              <a:t>+ </a:t>
            </a:r>
            <a:r>
              <a:rPr lang="en-US" altLang="ja-JP" sz="3200" dirty="0">
                <a:solidFill>
                  <a:schemeClr val="tx1">
                    <a:lumMod val="40000"/>
                    <a:lumOff val="60000"/>
                  </a:schemeClr>
                </a:solidFill>
                <a:ea typeface="MS PGothic" charset="-128"/>
                <a:cs typeface="MS PGothic" charset="-128"/>
              </a:rPr>
              <a:t>$$</a:t>
            </a:r>
            <a:r>
              <a:rPr lang="en-US" altLang="ja-JP" sz="3200" dirty="0">
                <a:ea typeface="MS PGothic" charset="-128"/>
                <a:cs typeface="MS PGothic" charset="-128"/>
              </a:rPr>
              <a:t>02</a:t>
            </a:r>
            <a:endParaRPr lang="en-US" altLang="ja-JP" sz="3200" dirty="0">
              <a:solidFill>
                <a:schemeClr val="accent6"/>
              </a:solidFill>
              <a:ea typeface="MS PGothic" charset="-128"/>
              <a:cs typeface="MS PGothic" charset="-128"/>
            </a:endParaRPr>
          </a:p>
          <a:p>
            <a:pPr algn="r"/>
            <a:r>
              <a:rPr lang="en-US" altLang="ja-JP" sz="3200" dirty="0">
                <a:solidFill>
                  <a:schemeClr val="tx1">
                    <a:lumMod val="40000"/>
                    <a:lumOff val="60000"/>
                  </a:schemeClr>
                </a:solidFill>
                <a:ea typeface="MS PGothic" charset="-128"/>
                <a:cs typeface="MS PGothic" charset="-128"/>
              </a:rPr>
              <a:t>$</a:t>
            </a:r>
            <a:r>
              <a:rPr lang="en-US" altLang="ja-JP" sz="3200" dirty="0">
                <a:ea typeface="MS PGothic" charset="-128"/>
                <a:cs typeface="MS PGothic" charset="-128"/>
              </a:rPr>
              <a:t>413</a:t>
            </a:r>
            <a:endParaRPr lang="ja-JP" altLang="en-US" sz="3200" dirty="0">
              <a:ea typeface="MS PGothic" charset="-128"/>
              <a:cs typeface="MS PGothic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BE2C592-8B67-3643-8014-173579719A75}"/>
              </a:ext>
            </a:extLst>
          </p:cNvPr>
          <p:cNvCxnSpPr/>
          <p:nvPr/>
        </p:nvCxnSpPr>
        <p:spPr>
          <a:xfrm>
            <a:off x="5258379" y="6138748"/>
            <a:ext cx="15673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595CCA14-F1DD-A84B-92AC-0E5DD3B4C9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E68D19-BB0F-BA40-999B-2ABC440936BB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3093B2B4-6CC4-DC4B-8918-90E457D0B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3ADF6A-CDE2-BE42-B0F2-32C52A82189B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構築方針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F248EE-12CC-5549-B851-558189CE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27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498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03B961F-6587-6445-9B82-0FB27DBD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割り当てが存在するか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D74D50D7-CFDE-8640-B089-466284741C95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加算が成立する割り当ての存在</a:t>
                </a:r>
                <a:endParaRPr lang="en-US" altLang="ja-JP" dirty="0"/>
              </a:p>
              <a:p>
                <a:pPr lvl="1"/>
                <a:r>
                  <a:rPr kumimoji="1" lang="ja-JP" altLang="en-US" dirty="0"/>
                  <a:t>状態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ja-JP" altLang="en-US" dirty="0"/>
                  <a:t>に到達する系列に割り当てたとき</a:t>
                </a:r>
                <a:br>
                  <a:rPr kumimoji="1" lang="en-US" altLang="ja-JP" dirty="0"/>
                </a:br>
                <a:r>
                  <a:rPr kumimoji="1" lang="ja-JP" altLang="en-US" dirty="0"/>
                  <a:t>加算が成立するかを管理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〈</a:t>
                </a:r>
                <a:r>
                  <a:rPr kumimoji="1" lang="ja-JP" altLang="en-US" dirty="0"/>
                  <a:t>例</a:t>
                </a:r>
                <a:r>
                  <a:rPr lang="en-US" altLang="ja-JP" dirty="0"/>
                  <a:t>〉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kumimoji="1" lang="ja-JP" altLang="en-US" dirty="0"/>
                  <a:t>で</a:t>
                </a:r>
                <a:r>
                  <a:rPr kumimoji="1" lang="en-US" altLang="ja-JP" dirty="0"/>
                  <a:t> aab </a:t>
                </a:r>
                <a:r>
                  <a:rPr lang="ja-JP" altLang="en-US" dirty="0"/>
                  <a:t>をよんだ</a:t>
                </a:r>
                <a:r>
                  <a:rPr kumimoji="1" lang="ja-JP" altLang="en-US" dirty="0"/>
                  <a:t>とき</a:t>
                </a:r>
                <a:r>
                  <a:rPr lang="ja-JP" altLang="en-US" dirty="0"/>
                  <a:t>，</a:t>
                </a:r>
                <a:endParaRPr lang="en-US" altLang="ja-JP" dirty="0"/>
              </a:p>
              <a:p>
                <a:pPr lvl="3"/>
                <a:r>
                  <a:rPr lang="en-US" altLang="ja-JP" dirty="0"/>
                  <a:t>{a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1,b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2}</a:t>
                </a:r>
                <a:r>
                  <a:rPr lang="ja-JP" altLang="en-US" dirty="0"/>
                  <a:t>，繰上なし</a:t>
                </a:r>
                <a:br>
                  <a:rPr lang="en-US" altLang="ja-JP" dirty="0"/>
                </a:br>
                <a:r>
                  <a:rPr lang="en-US" altLang="ja-JP" dirty="0"/>
                  <a:t>{a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2,b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1}</a:t>
                </a:r>
                <a:r>
                  <a:rPr lang="ja-JP" altLang="en-US" dirty="0"/>
                  <a:t>，繰上あり</a:t>
                </a:r>
                <a:endParaRPr lang="en-US" altLang="ja-JP" dirty="0"/>
              </a:p>
              <a:p>
                <a:pPr marL="0" indent="0">
                  <a:buNone/>
                </a:pPr>
                <a:br>
                  <a:rPr kumimoji="1" lang="en-US" altLang="ja-JP" dirty="0"/>
                </a:br>
                <a:r>
                  <a:rPr kumimoji="1" lang="en-US" altLang="ja-JP" dirty="0"/>
                  <a:t>		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D74D50D7-CFDE-8640-B089-466284741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図形グループ 22">
            <a:extLst>
              <a:ext uri="{FF2B5EF4-FFF2-40B4-BE49-F238E27FC236}">
                <a16:creationId xmlns:a16="http://schemas.microsoft.com/office/drawing/2014/main" id="{76EAB272-F7B9-EC49-8DAF-EAC924341028}"/>
              </a:ext>
            </a:extLst>
          </p:cNvPr>
          <p:cNvGrpSpPr/>
          <p:nvPr/>
        </p:nvGrpSpPr>
        <p:grpSpPr>
          <a:xfrm>
            <a:off x="617743" y="4101424"/>
            <a:ext cx="2152883" cy="2308324"/>
            <a:chOff x="944701" y="2812972"/>
            <a:chExt cx="2152883" cy="2308324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ABC9F6B-26B4-464C-B381-17785397A328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  a</a:t>
              </a:r>
            </a:p>
            <a:p>
              <a:pPr algn="r"/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b</a:t>
              </a:r>
              <a:endParaRPr kumimoji="1" lang="ja-JP" altLang="en-US" sz="48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51382C4A-0F4B-E149-8DF9-E24C3C83047F}"/>
                </a:ext>
              </a:extLst>
            </p:cNvPr>
            <p:cNvCxnSpPr/>
            <p:nvPr/>
          </p:nvCxnSpPr>
          <p:spPr>
            <a:xfrm>
              <a:off x="1128737" y="4332350"/>
              <a:ext cx="19688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日付プレースホルダー 52">
            <a:extLst>
              <a:ext uri="{FF2B5EF4-FFF2-40B4-BE49-F238E27FC236}">
                <a16:creationId xmlns:a16="http://schemas.microsoft.com/office/drawing/2014/main" id="{A2BBBD05-1C61-144E-895A-5EA3F2FF83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FE30B4-C2F9-9E43-9B5E-6A81BC1BDFAD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54" name="フッター プレースホルダー 53">
            <a:extLst>
              <a:ext uri="{FF2B5EF4-FFF2-40B4-BE49-F238E27FC236}">
                <a16:creationId xmlns:a16="http://schemas.microsoft.com/office/drawing/2014/main" id="{21AC20A1-AF8C-5A4F-AF8C-3A612AF96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E045E07-DAC9-A848-97CF-92B04A9EBECA}"/>
              </a:ext>
            </a:extLst>
          </p:cNvPr>
          <p:cNvGrpSpPr/>
          <p:nvPr/>
        </p:nvGrpSpPr>
        <p:grpSpPr>
          <a:xfrm>
            <a:off x="3914044" y="4447823"/>
            <a:ext cx="3557508" cy="2098061"/>
            <a:chOff x="3914044" y="4447823"/>
            <a:chExt cx="3557508" cy="209806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58099A3-AA8C-4C40-A208-50C7A806748E}"/>
                </a:ext>
              </a:extLst>
            </p:cNvPr>
            <p:cNvGrpSpPr/>
            <p:nvPr/>
          </p:nvGrpSpPr>
          <p:grpSpPr>
            <a:xfrm>
              <a:off x="3914044" y="4447823"/>
              <a:ext cx="3557508" cy="1372120"/>
              <a:chOff x="3950088" y="1184659"/>
              <a:chExt cx="3557508" cy="1372120"/>
            </a:xfrm>
          </p:grpSpPr>
          <p:sp>
            <p:nvSpPr>
              <p:cNvPr id="8" name="円/楕円 7">
                <a:extLst>
                  <a:ext uri="{FF2B5EF4-FFF2-40B4-BE49-F238E27FC236}">
                    <a16:creationId xmlns:a16="http://schemas.microsoft.com/office/drawing/2014/main" id="{8B6AD6F7-2B41-5F43-AA7D-22FBCF7F5415}"/>
                  </a:ext>
                </a:extLst>
              </p:cNvPr>
              <p:cNvSpPr/>
              <p:nvPr/>
            </p:nvSpPr>
            <p:spPr>
              <a:xfrm>
                <a:off x="5337837" y="1448952"/>
                <a:ext cx="396000" cy="396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矢印コネクタ 8">
                <a:extLst>
                  <a:ext uri="{FF2B5EF4-FFF2-40B4-BE49-F238E27FC236}">
                    <a16:creationId xmlns:a16="http://schemas.microsoft.com/office/drawing/2014/main" id="{7D46C41F-1A31-F749-B26D-B8233F40F1C4}"/>
                  </a:ext>
                </a:extLst>
              </p:cNvPr>
              <p:cNvCxnSpPr/>
              <p:nvPr/>
            </p:nvCxnSpPr>
            <p:spPr>
              <a:xfrm flipH="1">
                <a:off x="5674155" y="1184659"/>
                <a:ext cx="338007" cy="3380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円/楕円 9">
                <a:extLst>
                  <a:ext uri="{FF2B5EF4-FFF2-40B4-BE49-F238E27FC236}">
                    <a16:creationId xmlns:a16="http://schemas.microsoft.com/office/drawing/2014/main" id="{799CFBA9-6ED8-954E-A3B0-8F32F748F9E6}"/>
                  </a:ext>
                </a:extLst>
              </p:cNvPr>
              <p:cNvSpPr/>
              <p:nvPr/>
            </p:nvSpPr>
            <p:spPr>
              <a:xfrm>
                <a:off x="3950088" y="2154821"/>
                <a:ext cx="396000" cy="39600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" name="円/楕円 10">
                <a:extLst>
                  <a:ext uri="{FF2B5EF4-FFF2-40B4-BE49-F238E27FC236}">
                    <a16:creationId xmlns:a16="http://schemas.microsoft.com/office/drawing/2014/main" id="{65B42560-2167-A447-8316-90D2E997D632}"/>
                  </a:ext>
                </a:extLst>
              </p:cNvPr>
              <p:cNvSpPr/>
              <p:nvPr/>
            </p:nvSpPr>
            <p:spPr>
              <a:xfrm>
                <a:off x="4811225" y="2154821"/>
                <a:ext cx="396000" cy="396000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2FAE88AA-EF43-6941-A390-B90F412495AC}"/>
                  </a:ext>
                </a:extLst>
              </p:cNvPr>
              <p:cNvSpPr/>
              <p:nvPr/>
            </p:nvSpPr>
            <p:spPr>
              <a:xfrm>
                <a:off x="5672362" y="2151623"/>
                <a:ext cx="396000" cy="39600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" name="円/楕円 12">
                <a:extLst>
                  <a:ext uri="{FF2B5EF4-FFF2-40B4-BE49-F238E27FC236}">
                    <a16:creationId xmlns:a16="http://schemas.microsoft.com/office/drawing/2014/main" id="{766EE1D0-E715-1B4C-9775-2E1194EAD95B}"/>
                  </a:ext>
                </a:extLst>
              </p:cNvPr>
              <p:cNvSpPr/>
              <p:nvPr/>
            </p:nvSpPr>
            <p:spPr>
              <a:xfrm>
                <a:off x="6533499" y="2151623"/>
                <a:ext cx="396000" cy="39600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14" name="直線矢印コネクタ 13">
                <a:extLst>
                  <a:ext uri="{FF2B5EF4-FFF2-40B4-BE49-F238E27FC236}">
                    <a16:creationId xmlns:a16="http://schemas.microsoft.com/office/drawing/2014/main" id="{9E4257E1-561D-E049-B2EC-66AF2A782FD3}"/>
                  </a:ext>
                </a:extLst>
              </p:cNvPr>
              <p:cNvCxnSpPr>
                <a:cxnSpLocks/>
                <a:stCxn id="8" idx="2"/>
                <a:endCxn id="10" idx="7"/>
              </p:cNvCxnSpPr>
              <p:nvPr/>
            </p:nvCxnSpPr>
            <p:spPr>
              <a:xfrm flipH="1">
                <a:off x="4288095" y="1646952"/>
                <a:ext cx="1049742" cy="565862"/>
              </a:xfrm>
              <a:prstGeom prst="straightConnector1">
                <a:avLst/>
              </a:prstGeom>
              <a:ln w="28575">
                <a:solidFill>
                  <a:schemeClr val="tx1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1A0C1327-B1AF-2445-B020-B5199C5F87BA}"/>
                  </a:ext>
                </a:extLst>
              </p:cNvPr>
              <p:cNvCxnSpPr>
                <a:cxnSpLocks/>
                <a:stCxn id="8" idx="3"/>
                <a:endCxn id="11" idx="7"/>
              </p:cNvCxnSpPr>
              <p:nvPr/>
            </p:nvCxnSpPr>
            <p:spPr>
              <a:xfrm flipH="1">
                <a:off x="5149232" y="1786959"/>
                <a:ext cx="246598" cy="4258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6939084D-643B-7049-B2BC-7F0D2C864274}"/>
                  </a:ext>
                </a:extLst>
              </p:cNvPr>
              <p:cNvCxnSpPr>
                <a:cxnSpLocks/>
                <a:stCxn id="8" idx="5"/>
                <a:endCxn id="12" idx="0"/>
              </p:cNvCxnSpPr>
              <p:nvPr/>
            </p:nvCxnSpPr>
            <p:spPr>
              <a:xfrm>
                <a:off x="5675844" y="1786959"/>
                <a:ext cx="194518" cy="364664"/>
              </a:xfrm>
              <a:prstGeom prst="straightConnector1">
                <a:avLst/>
              </a:prstGeom>
              <a:ln w="28575">
                <a:solidFill>
                  <a:schemeClr val="tx1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0F034EAD-8F7F-7046-A3D5-96AACB34A004}"/>
                  </a:ext>
                </a:extLst>
              </p:cNvPr>
              <p:cNvCxnSpPr>
                <a:cxnSpLocks/>
                <a:stCxn id="8" idx="6"/>
                <a:endCxn id="13" idx="1"/>
              </p:cNvCxnSpPr>
              <p:nvPr/>
            </p:nvCxnSpPr>
            <p:spPr>
              <a:xfrm>
                <a:off x="5733837" y="1646952"/>
                <a:ext cx="857655" cy="562664"/>
              </a:xfrm>
              <a:prstGeom prst="straightConnector1">
                <a:avLst/>
              </a:prstGeom>
              <a:ln w="28575">
                <a:solidFill>
                  <a:schemeClr val="tx1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1A858BD-A094-044A-8444-25E001F0D3A4}"/>
                  </a:ext>
                </a:extLst>
              </p:cNvPr>
              <p:cNvSpPr txBox="1"/>
              <p:nvPr/>
            </p:nvSpPr>
            <p:spPr>
              <a:xfrm>
                <a:off x="3957574" y="1633678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>
                    <a:solidFill>
                      <a:schemeClr val="tx1">
                        <a:lumMod val="40000"/>
                        <a:lumOff val="60000"/>
                      </a:schemeClr>
                    </a:solidFill>
                  </a:rPr>
                  <a:t>aaa</a:t>
                </a:r>
                <a:endParaRPr kumimoji="1"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EF4C458-EE2C-E442-B719-D54E4E3C391F}"/>
                  </a:ext>
                </a:extLst>
              </p:cNvPr>
              <p:cNvSpPr txBox="1"/>
              <p:nvPr/>
            </p:nvSpPr>
            <p:spPr>
              <a:xfrm>
                <a:off x="4683957" y="1839968"/>
                <a:ext cx="6030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aab</a:t>
                </a:r>
                <a:endParaRPr kumimoji="1" lang="ja-JP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2F169A7-0EE0-DF4F-B6D3-0A267DB3CCA6}"/>
                  </a:ext>
                </a:extLst>
              </p:cNvPr>
              <p:cNvSpPr txBox="1"/>
              <p:nvPr/>
            </p:nvSpPr>
            <p:spPr>
              <a:xfrm>
                <a:off x="5780186" y="1849002"/>
                <a:ext cx="6030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>
                    <a:solidFill>
                      <a:schemeClr val="tx1">
                        <a:lumMod val="40000"/>
                        <a:lumOff val="60000"/>
                      </a:schemeClr>
                    </a:solidFill>
                  </a:rPr>
                  <a:t>aba</a:t>
                </a:r>
                <a:endParaRPr kumimoji="1"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48E7298-3BD0-314A-9D8C-02B1228EF30B}"/>
                  </a:ext>
                </a:extLst>
              </p:cNvPr>
              <p:cNvSpPr txBox="1"/>
              <p:nvPr/>
            </p:nvSpPr>
            <p:spPr>
              <a:xfrm>
                <a:off x="6115050" y="155488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>
                    <a:solidFill>
                      <a:schemeClr val="tx1">
                        <a:lumMod val="40000"/>
                        <a:lumOff val="60000"/>
                      </a:schemeClr>
                    </a:solidFill>
                  </a:rPr>
                  <a:t>abb</a:t>
                </a:r>
                <a:endParaRPr kumimoji="1"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8E682C03-334B-E04D-B16C-8CDFF3C1F18A}"/>
                  </a:ext>
                </a:extLst>
              </p:cNvPr>
              <p:cNvSpPr txBox="1"/>
              <p:nvPr/>
            </p:nvSpPr>
            <p:spPr>
              <a:xfrm>
                <a:off x="6861265" y="218744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tx1">
                        <a:lumMod val="40000"/>
                        <a:lumOff val="60000"/>
                      </a:schemeClr>
                    </a:solidFill>
                  </a:rPr>
                  <a:t>・・</a:t>
                </a:r>
                <a:endParaRPr kumimoji="1"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52538613-7533-034C-93CD-E423047AC58F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4005298" y="5615985"/>
              <a:ext cx="769883" cy="885128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22EEAA4A-0C33-2344-AF87-BCCEB1CF783A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H="1">
              <a:off x="4569099" y="5755992"/>
              <a:ext cx="264075" cy="789892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0F1E6412-0D58-8A4C-BFBE-7257F0AA0800}"/>
                </a:ext>
              </a:extLst>
            </p:cNvPr>
            <p:cNvCxnSpPr>
              <a:cxnSpLocks/>
              <a:stCxn id="11" idx="5"/>
            </p:cNvCxnSpPr>
            <p:nvPr/>
          </p:nvCxnSpPr>
          <p:spPr>
            <a:xfrm>
              <a:off x="5113188" y="5755992"/>
              <a:ext cx="137775" cy="789892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242E078D-17ED-5540-AD5B-708059950F49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5171181" y="5615985"/>
              <a:ext cx="565878" cy="885128"/>
            </a:xfrm>
            <a:prstGeom prst="straightConnector1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EABF1426-9632-334D-9992-EE0167A7A601}"/>
                </a:ext>
              </a:extLst>
            </p:cNvPr>
            <p:cNvSpPr txBox="1"/>
            <p:nvPr/>
          </p:nvSpPr>
          <p:spPr>
            <a:xfrm>
              <a:off x="5807114" y="602987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・・</a:t>
              </a:r>
              <a:endParaRPr kumimoji="1" lang="ja-JP" alt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C19930F-CAEB-D24F-9422-C2109B036B59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b="1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解をもつか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DC57F99-4900-5D4C-9329-4883EFB24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28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7237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16BFF1-E5E8-0B45-A65D-5C4A4B66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割り当てが存在するか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C5277498-1323-9E40-870C-06F0F38634FA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kumimoji="1" lang="ja-JP" altLang="en-US" dirty="0"/>
                  <a:t>各項の最大桁の文字が</a:t>
                </a:r>
                <a:r>
                  <a:rPr kumimoji="1" lang="en-US" altLang="ja-JP" dirty="0"/>
                  <a:t>0</a:t>
                </a:r>
                <a:r>
                  <a:rPr kumimoji="1" lang="ja-JP" altLang="en-US" dirty="0"/>
                  <a:t>に割り当てられないか</a:t>
                </a:r>
                <a:endParaRPr kumimoji="1" lang="en-US" altLang="ja-JP" dirty="0"/>
              </a:p>
              <a:p>
                <a:pPr marL="457200" lvl="1" indent="0">
                  <a:buNone/>
                </a:pPr>
                <a:r>
                  <a:rPr lang="en-US" altLang="ja-JP" dirty="0"/>
                  <a:t>〈</a:t>
                </a:r>
                <a:r>
                  <a:rPr kumimoji="1" lang="ja-JP" altLang="en-US" dirty="0"/>
                  <a:t>違反例</a:t>
                </a:r>
                <a:r>
                  <a:rPr lang="en-US" altLang="ja-JP" dirty="0"/>
                  <a:t>〉</a:t>
                </a:r>
                <a:endParaRPr kumimoji="1"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</a:pPr>
                <a:endParaRPr kumimoji="1" lang="en-US" altLang="ja-JP" dirty="0"/>
              </a:p>
              <a:p>
                <a:pPr lvl="1"/>
                <a:r>
                  <a:rPr kumimoji="1" lang="en-US" altLang="ja-JP" b="1" dirty="0"/>
                  <a:t>$0</a:t>
                </a:r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のパターンで違反</a:t>
                </a:r>
                <a:endParaRPr kumimoji="1" lang="en-US" altLang="ja-JP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ja-JP" altLang="en-US" dirty="0"/>
                  <a:t>遷移文字の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項，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項に</a:t>
                </a:r>
                <a:r>
                  <a:rPr lang="en-US" altLang="ja-JP" dirty="0"/>
                  <a:t>0</a:t>
                </a:r>
                <a:r>
                  <a:rPr lang="ja-JP" altLang="en-US" dirty="0"/>
                  <a:t>が割り当たるかを管理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altLang="ja-JP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altLang="ja-JP" b="1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可能な割り当て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dirty="0"/>
                  <a:t>の下での繰り上がり有無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dirty="0"/>
                  <a:t>により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ja-JP" altLang="en-US" dirty="0"/>
                  <a:t>項の直前の</a:t>
                </a:r>
                <a:br>
                  <a:rPr lang="en-US" altLang="ja-JP" dirty="0"/>
                </a:br>
                <a:r>
                  <a:rPr lang="en-US" altLang="ja-JP" dirty="0"/>
                  <a:t>   </a:t>
                </a:r>
                <a:r>
                  <a:rPr lang="ja-JP" altLang="en-US" dirty="0"/>
                  <a:t>文字が</a:t>
                </a:r>
                <a:r>
                  <a:rPr lang="en-US" altLang="ja-JP" dirty="0"/>
                  <a:t>0</a:t>
                </a:r>
                <a:r>
                  <a:rPr lang="ja-JP" altLang="en-US" dirty="0"/>
                  <a:t>に割当てられているか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dirty="0"/>
                  <a:t>の下で</a:t>
                </a:r>
                <a:r>
                  <a:rPr lang="en-US" altLang="ja-JP" dirty="0"/>
                  <a:t>$$$</a:t>
                </a:r>
                <a:r>
                  <a:rPr lang="ja-JP" altLang="en-US" dirty="0"/>
                  <a:t>で遷移できるか</a:t>
                </a:r>
                <a:endParaRPr lang="en-US" altLang="ja-JP" dirty="0"/>
              </a:p>
              <a:p>
                <a:endParaRPr kumimoji="1" lang="en-US" altLang="ja-JP" dirty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C5277498-1323-9E40-870C-06F0F3863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341" t="-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AE09D2-BBED-8A40-B3EF-5329D059CCBA}"/>
              </a:ext>
            </a:extLst>
          </p:cNvPr>
          <p:cNvSpPr txBox="1"/>
          <p:nvPr/>
        </p:nvSpPr>
        <p:spPr>
          <a:xfrm>
            <a:off x="1031111" y="1427080"/>
            <a:ext cx="242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dirty="0">
                <a:solidFill>
                  <a:schemeClr val="tx1">
                    <a:lumMod val="40000"/>
                    <a:lumOff val="60000"/>
                  </a:schemeClr>
                </a:solidFill>
                <a:ea typeface="MS PGothic" charset="-128"/>
                <a:cs typeface="MS PGothic" charset="-128"/>
              </a:rPr>
              <a:t>$</a:t>
            </a:r>
            <a:r>
              <a:rPr lang="en-US" altLang="ja-JP" sz="3200" dirty="0">
                <a:ea typeface="MS PGothic" charset="-128"/>
                <a:cs typeface="MS PGothic" charset="-128"/>
              </a:rPr>
              <a:t>411</a:t>
            </a:r>
          </a:p>
          <a:p>
            <a:pPr algn="r"/>
            <a:r>
              <a:rPr lang="en-US" altLang="ja-JP" sz="3200" dirty="0">
                <a:ea typeface="MS PGothic" charset="-128"/>
                <a:cs typeface="MS PGothic" charset="-128"/>
              </a:rPr>
              <a:t>+ </a:t>
            </a:r>
            <a:r>
              <a:rPr lang="en-US" altLang="ja-JP" sz="3200" dirty="0">
                <a:solidFill>
                  <a:schemeClr val="tx1">
                    <a:lumMod val="40000"/>
                    <a:lumOff val="60000"/>
                  </a:schemeClr>
                </a:solidFill>
                <a:ea typeface="MS PGothic" charset="-128"/>
                <a:cs typeface="MS PGothic" charset="-128"/>
              </a:rPr>
              <a:t>$</a:t>
            </a:r>
            <a:r>
              <a:rPr lang="en-US" altLang="ja-JP" sz="3200" b="1" dirty="0">
                <a:solidFill>
                  <a:srgbClr val="FF0000"/>
                </a:solidFill>
                <a:ea typeface="MS PGothic" charset="-128"/>
                <a:cs typeface="MS PGothic" charset="-128"/>
              </a:rPr>
              <a:t>$0</a:t>
            </a:r>
            <a:r>
              <a:rPr lang="en-US" altLang="ja-JP" sz="3200" dirty="0">
                <a:ea typeface="MS PGothic" charset="-128"/>
                <a:cs typeface="MS PGothic" charset="-128"/>
              </a:rPr>
              <a:t>2</a:t>
            </a:r>
            <a:endParaRPr lang="en-US" altLang="ja-JP" sz="3200" dirty="0">
              <a:solidFill>
                <a:schemeClr val="accent6"/>
              </a:solidFill>
              <a:ea typeface="MS PGothic" charset="-128"/>
              <a:cs typeface="MS PGothic" charset="-128"/>
            </a:endParaRPr>
          </a:p>
          <a:p>
            <a:pPr algn="r"/>
            <a:r>
              <a:rPr lang="en-US" altLang="ja-JP" sz="3200" dirty="0">
                <a:solidFill>
                  <a:schemeClr val="tx1">
                    <a:lumMod val="40000"/>
                    <a:lumOff val="60000"/>
                  </a:schemeClr>
                </a:solidFill>
                <a:ea typeface="MS PGothic" charset="-128"/>
                <a:cs typeface="MS PGothic" charset="-128"/>
              </a:rPr>
              <a:t>$</a:t>
            </a:r>
            <a:r>
              <a:rPr lang="en-US" altLang="ja-JP" sz="3200" dirty="0">
                <a:ea typeface="MS PGothic" charset="-128"/>
                <a:cs typeface="MS PGothic" charset="-128"/>
              </a:rPr>
              <a:t>413</a:t>
            </a:r>
            <a:endParaRPr lang="ja-JP" altLang="en-US" sz="3200" dirty="0">
              <a:ea typeface="MS PGothic" charset="-128"/>
              <a:cs typeface="MS PGothic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BEAA08C-9C0D-8E4F-97CD-2F7F84F34B48}"/>
              </a:ext>
            </a:extLst>
          </p:cNvPr>
          <p:cNvCxnSpPr/>
          <p:nvPr/>
        </p:nvCxnSpPr>
        <p:spPr>
          <a:xfrm>
            <a:off x="1938576" y="2463813"/>
            <a:ext cx="14248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B1A1E7A3-189F-8C47-BED5-759F7777E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DB242E-0731-014D-A8ED-C030E234884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124830A5-886F-584F-A9F2-98D678A06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5090B4-DE89-A041-AFB7-38AE65BD4C27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b="1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解をもつか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CC53E1E-9966-274F-BA42-A743342AD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29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477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B70BAA-25EA-384D-AE1A-0DCCDA56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例題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B21B5C2F-3425-4F45-980A-CB1A5DC4EAD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10!=3628800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の試行で解ける</a:t>
                </a:r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kumimoji="1" lang="ja-JP" altLang="en-US" dirty="0"/>
                  <a:t>高速に覆面算を解きたい！</a:t>
                </a:r>
              </a:p>
            </p:txBody>
          </p:sp>
        </mc:Choice>
        <mc:Fallback xmlns="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B21B5C2F-3425-4F45-980A-CB1A5DC4E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7A1179-98B8-174E-B419-112DE3BCA4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659F5F-28F6-DA42-94CC-C3D9155FE2D0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EA894-A9BE-C643-A081-50EC95D6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pSp>
        <p:nvGrpSpPr>
          <p:cNvPr id="7" name="図形グループ 16">
            <a:extLst>
              <a:ext uri="{FF2B5EF4-FFF2-40B4-BE49-F238E27FC236}">
                <a16:creationId xmlns:a16="http://schemas.microsoft.com/office/drawing/2014/main" id="{B6106F28-712B-F748-9F38-CC119AFA2B3E}"/>
              </a:ext>
            </a:extLst>
          </p:cNvPr>
          <p:cNvGrpSpPr/>
          <p:nvPr/>
        </p:nvGrpSpPr>
        <p:grpSpPr>
          <a:xfrm>
            <a:off x="-353903" y="1688321"/>
            <a:ext cx="3466797" cy="2585323"/>
            <a:chOff x="944701" y="2812972"/>
            <a:chExt cx="2139342" cy="244620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24C765B-1CD1-0B47-81F0-AB2B36E260D6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244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5400" dirty="0">
                  <a:ea typeface="MS PGothic" charset="-128"/>
                  <a:cs typeface="MS PGothic" charset="-128"/>
                </a:rPr>
                <a:t>SEND</a:t>
              </a:r>
              <a:endParaRPr kumimoji="1" lang="en-US" altLang="ja-JP" sz="54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5400" dirty="0">
                  <a:ea typeface="MS PGothic" charset="-128"/>
                  <a:cs typeface="MS PGothic" charset="-128"/>
                </a:rPr>
                <a:t>+ MORE</a:t>
              </a:r>
            </a:p>
            <a:p>
              <a:pPr algn="r"/>
              <a:r>
                <a:rPr lang="en-US" altLang="ja-JP" sz="5400" dirty="0">
                  <a:ea typeface="MS PGothic" charset="-128"/>
                  <a:cs typeface="MS PGothic" charset="-128"/>
                </a:rPr>
                <a:t>MONEY</a:t>
              </a:r>
              <a:endParaRPr kumimoji="1" lang="ja-JP" altLang="en-US" sz="54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C1353E1D-1E54-9148-B3B5-E094AE50602D}"/>
                </a:ext>
              </a:extLst>
            </p:cNvPr>
            <p:cNvCxnSpPr/>
            <p:nvPr/>
          </p:nvCxnSpPr>
          <p:spPr>
            <a:xfrm>
              <a:off x="1456896" y="4426033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6">
            <a:extLst>
              <a:ext uri="{FF2B5EF4-FFF2-40B4-BE49-F238E27FC236}">
                <a16:creationId xmlns:a16="http://schemas.microsoft.com/office/drawing/2014/main" id="{1DDB7BEB-5DE5-BA42-8CE2-43DB02B503FF}"/>
              </a:ext>
            </a:extLst>
          </p:cNvPr>
          <p:cNvGrpSpPr/>
          <p:nvPr/>
        </p:nvGrpSpPr>
        <p:grpSpPr>
          <a:xfrm>
            <a:off x="3121195" y="1688321"/>
            <a:ext cx="3466797" cy="2585323"/>
            <a:chOff x="944701" y="2812972"/>
            <a:chExt cx="2139342" cy="244620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4653006-6392-9A45-B2FA-3B010A612B75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244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5400" dirty="0">
                  <a:ea typeface="MS PGothic" charset="-128"/>
                  <a:cs typeface="MS PGothic" charset="-128"/>
                </a:rPr>
                <a:t>9567</a:t>
              </a:r>
            </a:p>
            <a:p>
              <a:pPr algn="r"/>
              <a:r>
                <a:rPr lang="en-US" altLang="ja-JP" sz="5400" dirty="0">
                  <a:ea typeface="MS PGothic" charset="-128"/>
                  <a:cs typeface="MS PGothic" charset="-128"/>
                </a:rPr>
                <a:t>+ 1085</a:t>
              </a:r>
            </a:p>
            <a:p>
              <a:pPr algn="r"/>
              <a:r>
                <a:rPr kumimoji="1" lang="en-US" altLang="ja-JP" sz="5400" dirty="0">
                  <a:ea typeface="MS PGothic" charset="-128"/>
                  <a:cs typeface="MS PGothic" charset="-128"/>
                </a:rPr>
                <a:t>10652</a:t>
              </a:r>
              <a:endParaRPr kumimoji="1" lang="ja-JP" altLang="en-US" sz="54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38BB851B-ACC3-D74A-99E1-235A805E6FB3}"/>
                </a:ext>
              </a:extLst>
            </p:cNvPr>
            <p:cNvCxnSpPr/>
            <p:nvPr/>
          </p:nvCxnSpPr>
          <p:spPr>
            <a:xfrm>
              <a:off x="1456896" y="4426033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672780-6C45-284F-B526-740AB68268C0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覆面算とは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D7D71987-30F6-434C-A192-784EA0D94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9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状態のもつ情報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ja-JP" dirty="0"/>
                </a:br>
                <a:r>
                  <a:rPr lang="en-US" altLang="ja-JP" dirty="0"/>
                  <a:t>1,2</a:t>
                </a:r>
                <a:r>
                  <a:rPr lang="ja-JP" altLang="en-US" dirty="0"/>
                  <a:t>項に</a:t>
                </a:r>
                <a:r>
                  <a:rPr lang="en-US" altLang="ja-JP" dirty="0"/>
                  <a:t>$</a:t>
                </a:r>
                <a:r>
                  <a:rPr lang="ja-JP" altLang="en-US" dirty="0"/>
                  <a:t>がすでに出現したか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ℓ≤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:</a:t>
                </a:r>
                <a:r>
                  <a:rPr lang="ja-JP" altLang="en-US" dirty="0"/>
                  <a:t>遷移文字に使うことのできる文字の種類数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可能な割り当て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r>
                      <a:rPr lang="en-US" altLang="ja-JP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dirty="0"/>
                  <a:t>の下での繰り上がり有無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r>
                      <a:rPr lang="en-US" altLang="ja-JP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dirty="0"/>
                  <a:t>により</a:t>
                </a:r>
                <a14:m>
                  <m:oMath xmlns:m="http://schemas.openxmlformats.org/officeDocument/2006/math">
                    <m:r>
                      <a:rPr lang="en-US" altLang="ja-JP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ja-JP" altLang="en-US" dirty="0"/>
                  <a:t>項の直前の</a:t>
                </a:r>
                <a:br>
                  <a:rPr lang="en-US" altLang="ja-JP" dirty="0"/>
                </a:br>
                <a:r>
                  <a:rPr lang="en-US" altLang="ja-JP" dirty="0"/>
                  <a:t>   </a:t>
                </a:r>
                <a:r>
                  <a:rPr lang="ja-JP" altLang="en-US" dirty="0"/>
                  <a:t>文字が</a:t>
                </a:r>
                <a:r>
                  <a:rPr lang="en-US" altLang="ja-JP" dirty="0"/>
                  <a:t>0</a:t>
                </a:r>
                <a:r>
                  <a:rPr lang="ja-JP" altLang="en-US" dirty="0"/>
                  <a:t>に割当てられているか</a:t>
                </a:r>
                <a:br>
                  <a:rPr lang="en-US" altLang="ja-JP" dirty="0"/>
                </a:b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2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3ED17872-352D-1443-831E-3605CB210F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E0340D-D454-664F-B20F-4CBDF478428F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A2CDBB1A-A947-3B4E-B7DA-BDED32FD2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3CEFC7-14EE-E940-B669-7FAB4B2B4A40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管理する情報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8B2E68-F2BD-D842-9720-4D0A3D9A4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30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4799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20" y="2426174"/>
            <a:ext cx="2151120" cy="4431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DFA</a:t>
                </a:r>
                <a:r>
                  <a:rPr lang="ja-JP" altLang="en-US" dirty="0"/>
                  <a:t>構築の一部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ja-JP" dirty="0"/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892" t="-2874" b="-132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コンテンツ プレースホルダー 16"/>
              <p:cNvSpPr>
                <a:spLocks noGrp="1"/>
              </p:cNvSpPr>
              <p:nvPr>
                <p:ph idx="12"/>
              </p:nvPr>
            </p:nvSpPr>
            <p:spPr>
              <a:xfrm>
                <a:off x="130175" y="1069975"/>
                <a:ext cx="7424738" cy="5422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dirty="0"/>
                  <a:t>各状態のもつ情報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=00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ℓ=2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{({a</a:t>
                </a:r>
                <a14:m>
                  <m:oMath xmlns:m="http://schemas.openxmlformats.org/officeDocument/2006/math">
                    <m:r>
                      <a:rPr lang="en-US" altLang="ja-JP" dirty="0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0},0,0,0,0)}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=00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{({a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0,b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1},0,0,1,0),</a:t>
                </a:r>
                <a:br>
                  <a:rPr lang="en-US" altLang="ja-JP" dirty="0"/>
                </a:br>
                <a:r>
                  <a:rPr lang="en-US" altLang="ja-JP" dirty="0"/>
                  <a:t>     ({a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0,b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2},0,0,1,0)}</a:t>
                </a: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17" name="コンテンツ プレースホルダー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xfrm>
                <a:off x="130175" y="1069975"/>
                <a:ext cx="7424738" cy="5422900"/>
              </a:xfrm>
              <a:blipFill>
                <a:blip r:embed="rId5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正方形/長方形 2"/>
              <p:cNvSpPr/>
              <p:nvPr/>
            </p:nvSpPr>
            <p:spPr>
              <a:xfrm>
                <a:off x="1923572" y="1502843"/>
                <a:ext cx="57853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altLang="ja-JP" dirty="0"/>
                  <a:t>: $</a:t>
                </a:r>
                <a:r>
                  <a:rPr lang="ja-JP" altLang="en-US" dirty="0"/>
                  <a:t>が出現したか</a:t>
                </a:r>
                <a:endParaRPr lang="en-US" altLang="ja-JP" dirty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使える文字の種類数</a:t>
                </a:r>
                <a:endParaRPr lang="en-US" altLang="ja-JP" dirty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altLang="ja-JP" dirty="0"/>
                  <a:t>: {{</a:t>
                </a:r>
                <a:r>
                  <a:rPr lang="ja-JP" altLang="en-US" dirty="0"/>
                  <a:t>割当</a:t>
                </a:r>
                <a:r>
                  <a:rPr lang="en-US" altLang="ja-JP" dirty="0"/>
                  <a:t>},</a:t>
                </a:r>
                <a:r>
                  <a:rPr lang="ja-JP" altLang="en-US" dirty="0"/>
                  <a:t>繰上</a:t>
                </a:r>
                <a:r>
                  <a:rPr lang="en-US" altLang="ja-JP" dirty="0"/>
                  <a:t>,(</a:t>
                </a:r>
                <a:r>
                  <a:rPr lang="ja-JP" altLang="en-US" dirty="0"/>
                  <a:t>最上位が</a:t>
                </a:r>
                <a:r>
                  <a:rPr lang="en-US" altLang="ja-JP" dirty="0"/>
                  <a:t>0</a:t>
                </a:r>
                <a:r>
                  <a:rPr lang="ja-JP" altLang="en-US" dirty="0"/>
                  <a:t>か</a:t>
                </a:r>
                <a:r>
                  <a:rPr lang="en-US" altLang="ja-JP" dirty="0"/>
                  <a:t>),$$$</a:t>
                </a:r>
                <a:r>
                  <a:rPr lang="ja-JP" altLang="en-US" dirty="0"/>
                  <a:t>可否</a:t>
                </a:r>
                <a:r>
                  <a:rPr lang="en-US" altLang="ja-JP" dirty="0"/>
                  <a:t>}</a:t>
                </a:r>
              </a:p>
            </p:txBody>
          </p:sp>
        </mc:Choice>
        <mc:Fallback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72" y="1502843"/>
                <a:ext cx="5785327" cy="923330"/>
              </a:xfrm>
              <a:prstGeom prst="rect">
                <a:avLst/>
              </a:prstGeom>
              <a:blipFill>
                <a:blip r:embed="rId6"/>
                <a:stretch>
                  <a:fillRect t="-2703" b="-9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24AD673E-8641-D345-9788-74F4BDA72C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7EC13F-07EA-CC4F-9C4C-2CE1E38F4CDB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CBE35B2F-C2BA-AE4C-9E36-1F4D7C64C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03CB7A-9394-FA46-9B26-272C332EACC6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具体例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F2D2AD-301F-2045-8DB4-ACDC12C80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31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610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B9F43BDA-D118-534C-9F51-BD37EE9E8F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/>
                  <a:t>覆面</a:t>
                </a:r>
                <a:r>
                  <a:rPr kumimoji="1" lang="en-US" altLang="ja-JP" dirty="0"/>
                  <a:t>DFA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B9F43BDA-D118-534C-9F51-BD37EE9E8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72" t="-17188" b="-32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C8F04AEC-FFC1-B94C-B6E1-C56287A88BBC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↦0, 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↦1</m:t>
                        </m:r>
                      </m:e>
                    </m:d>
                  </m:oMath>
                </a14:m>
                <a:endParaRPr kumimoji="1" lang="en-US" altLang="ja-JP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↦1,</m:t>
                    </m:r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↦0}</m:t>
                    </m:r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C8F04AEC-FFC1-B94C-B6E1-C56287A88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id="{FB115939-CB0C-834D-978B-6E6A88B87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19068" r="2074" b="16776"/>
          <a:stretch/>
        </p:blipFill>
        <p:spPr>
          <a:xfrm>
            <a:off x="2589380" y="926391"/>
            <a:ext cx="4964811" cy="5710356"/>
          </a:xfrm>
          <a:prstGeom prst="rect">
            <a:avLst/>
          </a:prstGeom>
        </p:spPr>
      </p:pic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1A232C60-FE5C-C34C-9C85-A915033174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8EDC84-C5A1-3341-8985-F8FA7F83BBD1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DFD29F12-83E5-0844-B334-786FAF18C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031F2E-3D4D-5740-89D6-70EE8F52C39D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具体例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BAD6C9-E8F1-1A43-B832-7AC152BE1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32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37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1824114-77F4-1F4F-8FAC-CA630A01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発表内容のスライド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2F2081C-AC2F-604A-A99F-23539DFE2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研究概要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先行研究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手法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課題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ja-JP" altLang="en-US" dirty="0"/>
              <a:t>提案手法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DFA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の構築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/>
              <a:t>DFA</a:t>
            </a:r>
            <a:r>
              <a:rPr lang="ja-JP" altLang="en-US" dirty="0"/>
              <a:t>の状態数の削減</a:t>
            </a:r>
            <a:endParaRPr lang="en-US" altLang="ja-JP" dirty="0"/>
          </a:p>
          <a:p>
            <a:pPr lvl="1"/>
            <a:r>
              <a:rPr lang="ja-JP" altLang="en-US" dirty="0"/>
              <a:t>解を持つ覆面算の数え上げ</a:t>
            </a:r>
            <a:endParaRPr lang="en-US" altLang="ja-JP" dirty="0"/>
          </a:p>
          <a:p>
            <a:r>
              <a:rPr lang="ja-JP" altLang="en-US" dirty="0"/>
              <a:t>まとめ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94F94085-A5D3-0048-9652-5F3A80559C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D558F5-C080-9E4E-AE8A-4875F8B418DB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20131CBE-4EEA-DC48-B12C-1492CAFE2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BEF65C-6916-544C-8449-D74AB8115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33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336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「置換同値」な状態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endParaRPr lang="en-US" altLang="ja-JP" dirty="0"/>
              </a:p>
              <a:p>
                <a:pPr marL="0" lvl="0" indent="0">
                  <a:buNone/>
                </a:pPr>
                <a:br>
                  <a:rPr lang="en-US" altLang="ja-JP" dirty="0"/>
                </a:br>
                <a:endParaRPr lang="en-US" altLang="ja-JP" dirty="0"/>
              </a:p>
              <a:p>
                <a:pPr lvl="0"/>
                <a:r>
                  <a:rPr lang="ja-JP" altLang="en-US" dirty="0"/>
                  <a:t>状態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と</a:t>
                </a:r>
                <a:r>
                  <a:rPr lang="en-US" altLang="ja-JP" dirty="0"/>
                  <a:t>16</a:t>
                </a:r>
                <a:r>
                  <a:rPr lang="ja-JP" altLang="en-US" dirty="0"/>
                  <a:t>の情報</a:t>
                </a:r>
                <a:endParaRPr lang="en-US" altLang="ja-JP" dirty="0"/>
              </a:p>
              <a:p>
                <a:pPr lvl="0"/>
                <a:endParaRPr lang="en-US" altLang="ja-JP" dirty="0"/>
              </a:p>
              <a:p>
                <a:pPr lvl="0"/>
                <a:endParaRPr lang="en-US" altLang="ja-JP" dirty="0"/>
              </a:p>
              <a:p>
                <a:pPr marL="0" lvl="0" indent="0">
                  <a:buNone/>
                </a:pPr>
                <a:endParaRPr lang="en-US" altLang="ja-JP" dirty="0"/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dirty="0"/>
                  <a:t>{a</a:t>
                </a:r>
                <a14:m>
                  <m:oMath xmlns:m="http://schemas.openxmlformats.org/officeDocument/2006/math">
                    <m:r>
                      <a:rPr lang="en-US" altLang="ja-JP" dirty="0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b,b</a:t>
                </a:r>
                <a14:m>
                  <m:oMath xmlns:m="http://schemas.openxmlformats.org/officeDocument/2006/math">
                    <m:r>
                      <a:rPr lang="en-US" altLang="ja-JP" dirty="0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altLang="ja-JP" dirty="0"/>
                  <a:t>a}</a:t>
                </a:r>
                <a:r>
                  <a:rPr lang="ja-JP" altLang="en-US" dirty="0"/>
                  <a:t>としたとき，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0"/>
                <a:r>
                  <a:rPr lang="ja-JP" altLang="en-US" b="1" dirty="0"/>
                  <a:t>置換同値な</a:t>
                </a:r>
                <a:r>
                  <a:rPr lang="en-US" altLang="ja-JP" b="1" dirty="0"/>
                  <a:t>2</a:t>
                </a:r>
                <a:r>
                  <a:rPr lang="ja-JP" altLang="en-US" b="1" dirty="0"/>
                  <a:t>状態</a:t>
                </a:r>
                <a:endParaRPr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図形グループ 4"/>
          <p:cNvGrpSpPr/>
          <p:nvPr/>
        </p:nvGrpSpPr>
        <p:grpSpPr>
          <a:xfrm>
            <a:off x="72230" y="3039689"/>
            <a:ext cx="3470656" cy="1654911"/>
            <a:chOff x="346966" y="3128926"/>
            <a:chExt cx="3677753" cy="1654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正方形/長方形 6"/>
                <p:cNvSpPr/>
                <p:nvPr/>
              </p:nvSpPr>
              <p:spPr>
                <a:xfrm>
                  <a:off x="403680" y="3352418"/>
                  <a:ext cx="3621039" cy="1431419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ja-JP" dirty="0">
                      <a:solidFill>
                        <a:schemeClr val="tx1"/>
                      </a:solidFill>
                    </a:rPr>
                    <a:t>0,0</a:t>
                  </a:r>
                </a:p>
                <a:p>
                  <a:pPr algn="ctr"/>
                  <a:r>
                    <a:rPr lang="en-US" altLang="ja-JP" dirty="0">
                      <a:solidFill>
                        <a:schemeClr val="tx1"/>
                      </a:solidFill>
                    </a:rPr>
                    <a:t>2</a:t>
                  </a:r>
                  <a:endParaRPr kumimoji="1" lang="en-US" altLang="ja-JP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ja-JP" dirty="0">
                      <a:solidFill>
                        <a:schemeClr val="tx1"/>
                      </a:solidFill>
                    </a:rPr>
                    <a:t>{({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↦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0,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↦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</m:oMath>
                  </a14:m>
                  <a:r>
                    <a:rPr kumimoji="1" lang="en-US" altLang="ja-JP" dirty="0">
                      <a:solidFill>
                        <a:schemeClr val="tx1"/>
                      </a:solidFill>
                    </a:rPr>
                    <a:t>},0,0,1,0)}</a:t>
                  </a:r>
                </a:p>
              </p:txBody>
            </p:sp>
          </mc:Choice>
          <mc:Fallback xmlns="">
            <p:sp>
              <p:nvSpPr>
                <p:cNvPr id="7" name="正方形/長方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80" y="3352418"/>
                  <a:ext cx="3621039" cy="1431419"/>
                </a:xfrm>
                <a:prstGeom prst="rect">
                  <a:avLst/>
                </a:prstGeom>
                <a:blipFill>
                  <a:blip r:embed="rId4"/>
                  <a:stretch>
                    <a:fillRect l="-366" t="-85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346966" y="3128926"/>
                  <a:ext cx="372330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charset="0"/>
                          </a:rPr>
                          <m:t>3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966" y="3128926"/>
                  <a:ext cx="372330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4286" r="-2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図形グループ 7"/>
          <p:cNvGrpSpPr/>
          <p:nvPr/>
        </p:nvGrpSpPr>
        <p:grpSpPr>
          <a:xfrm>
            <a:off x="3802906" y="3006015"/>
            <a:ext cx="3585446" cy="1688585"/>
            <a:chOff x="4795887" y="3058676"/>
            <a:chExt cx="3747800" cy="1688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4944647" y="3315842"/>
                  <a:ext cx="3599040" cy="1431419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ja-JP" dirty="0">
                      <a:solidFill>
                        <a:schemeClr val="tx1"/>
                      </a:solidFill>
                    </a:rPr>
                    <a:t>0,0</a:t>
                  </a:r>
                </a:p>
                <a:p>
                  <a:pPr algn="ctr"/>
                  <a:r>
                    <a:rPr lang="en-US" altLang="ja-JP" dirty="0">
                      <a:solidFill>
                        <a:schemeClr val="tx1"/>
                      </a:solidFill>
                    </a:rPr>
                    <a:t>2</a:t>
                  </a:r>
                  <a:endParaRPr kumimoji="1" lang="en-US" altLang="ja-JP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ja-JP" dirty="0">
                      <a:solidFill>
                        <a:schemeClr val="tx1"/>
                      </a:solidFill>
                    </a:rPr>
                    <a:t>{({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↦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1,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↦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0</m:t>
                      </m:r>
                    </m:oMath>
                  </a14:m>
                  <a:r>
                    <a:rPr kumimoji="1" lang="en-US" altLang="ja-JP" dirty="0">
                      <a:solidFill>
                        <a:schemeClr val="tx1"/>
                      </a:solidFill>
                    </a:rPr>
                    <a:t>},0,0,1,0)}</a:t>
                  </a:r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647" y="3315842"/>
                  <a:ext cx="3599040" cy="1431419"/>
                </a:xfrm>
                <a:prstGeom prst="rect">
                  <a:avLst/>
                </a:prstGeom>
                <a:blipFill>
                  <a:blip r:embed="rId6"/>
                  <a:stretch>
                    <a:fillRect t="-85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4795887" y="3058676"/>
                  <a:ext cx="573821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charset="0"/>
                          </a:rPr>
                          <m:t>16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887" y="3058676"/>
                  <a:ext cx="573821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6667" r="-22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コンテンツ プレースホルダー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25402" r="8137" b="66118"/>
          <a:stretch/>
        </p:blipFill>
        <p:spPr>
          <a:xfrm>
            <a:off x="850472" y="1185238"/>
            <a:ext cx="5983131" cy="1108393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465008" y="4148997"/>
            <a:ext cx="16344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61601" y="4055330"/>
                <a:ext cx="6806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01" y="4055330"/>
                <a:ext cx="680699" cy="492443"/>
              </a:xfrm>
              <a:prstGeom prst="rect">
                <a:avLst/>
              </a:prstGeom>
              <a:blipFill>
                <a:blip r:embed="rId9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>
          <a:xfrm>
            <a:off x="4353012" y="4166839"/>
            <a:ext cx="148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822453" y="4091906"/>
                <a:ext cx="8443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453" y="4091906"/>
                <a:ext cx="844334" cy="492443"/>
              </a:xfrm>
              <a:prstGeom prst="rect">
                <a:avLst/>
              </a:prstGeom>
              <a:blipFill>
                <a:blip r:embed="rId10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89C50C70-E346-1C49-847E-72DBA6BB5D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C3F76E-A810-6143-A94A-8ED591525794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8690E6ED-E095-B843-A45F-819CA6006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E35496A-671F-0F48-AF28-2E035F70E685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置換同値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置換圧縮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A90A07-4CE1-CE42-A184-35C8BEC3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34</a:t>
            </a:fld>
            <a:r>
              <a:rPr lang="en-US" altLang="ja-JP"/>
              <a:t>/50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D03D9A3-3787-E34C-A420-C786A239B17D}"/>
                  </a:ext>
                </a:extLst>
              </p:cNvPr>
              <p:cNvSpPr/>
              <p:nvPr/>
            </p:nvSpPr>
            <p:spPr>
              <a:xfrm>
                <a:off x="1929789" y="5896194"/>
                <a:ext cx="57853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altLang="ja-JP" dirty="0"/>
                  <a:t>: $</a:t>
                </a:r>
                <a:r>
                  <a:rPr lang="ja-JP" altLang="en-US" dirty="0"/>
                  <a:t>が出現したか</a:t>
                </a:r>
                <a:endParaRPr lang="en-US" altLang="ja-JP" dirty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使える文字の種類数</a:t>
                </a:r>
                <a:endParaRPr lang="en-US" altLang="ja-JP" dirty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altLang="ja-JP" dirty="0"/>
                  <a:t>: {{</a:t>
                </a:r>
                <a:r>
                  <a:rPr lang="ja-JP" altLang="en-US" dirty="0"/>
                  <a:t>割当</a:t>
                </a:r>
                <a:r>
                  <a:rPr lang="en-US" altLang="ja-JP" dirty="0"/>
                  <a:t>},</a:t>
                </a:r>
                <a:r>
                  <a:rPr lang="ja-JP" altLang="en-US" dirty="0"/>
                  <a:t>繰上</a:t>
                </a:r>
                <a:r>
                  <a:rPr lang="en-US" altLang="ja-JP" dirty="0"/>
                  <a:t>,(</a:t>
                </a:r>
                <a:r>
                  <a:rPr lang="ja-JP" altLang="en-US" dirty="0"/>
                  <a:t>最上位が</a:t>
                </a:r>
                <a:r>
                  <a:rPr lang="en-US" altLang="ja-JP" dirty="0"/>
                  <a:t>0</a:t>
                </a:r>
                <a:r>
                  <a:rPr lang="ja-JP" altLang="en-US" dirty="0"/>
                  <a:t>か</a:t>
                </a:r>
                <a:r>
                  <a:rPr lang="en-US" altLang="ja-JP" dirty="0"/>
                  <a:t>),$$$</a:t>
                </a:r>
                <a:r>
                  <a:rPr lang="ja-JP" altLang="en-US" dirty="0"/>
                  <a:t>可否</a:t>
                </a:r>
                <a:r>
                  <a:rPr lang="en-US" altLang="ja-JP" dirty="0"/>
                  <a:t>}</a:t>
                </a:r>
              </a:p>
            </p:txBody>
          </p:sp>
        </mc:Choice>
        <mc:Fallback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D03D9A3-3787-E34C-A420-C786A239B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89" y="5896194"/>
                <a:ext cx="5785327" cy="923330"/>
              </a:xfrm>
              <a:prstGeom prst="rect">
                <a:avLst/>
              </a:prstGeom>
              <a:blipFill>
                <a:blip r:embed="rId11"/>
                <a:stretch>
                  <a:fillRect t="-2703" b="-9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759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置換同値な状態をまとめる</a:t>
            </a:r>
            <a:endParaRPr lang="ja-JP" altLang="en-US" dirty="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CCA4D6AF-981C-4A42-B3AF-9F9F6B42FA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92381" y="1866514"/>
                <a:ext cx="3576917" cy="143141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2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},0,1,0,0)}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1" y="1866514"/>
                <a:ext cx="3576917" cy="1431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9735" y="1728669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917037" y="1829938"/>
                <a:ext cx="3576917" cy="143141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2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},0,0,0,0)}</a:t>
                </a: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37" y="1829938"/>
                <a:ext cx="3576917" cy="1431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3891024" y="1728669"/>
            <a:ext cx="6783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15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92381" y="4695150"/>
                <a:ext cx="3576917" cy="143141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2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},0,0,1,0)}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1" y="4695150"/>
                <a:ext cx="3576917" cy="1431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39735" y="4557305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3917037" y="4658574"/>
                <a:ext cx="3576917" cy="143141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2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},0,0,1,0)}</a:t>
                </a: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37" y="4658574"/>
                <a:ext cx="3576917" cy="14314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3891024" y="4557305"/>
            <a:ext cx="6783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16</a:t>
            </a:r>
            <a:endParaRPr kumimoji="1" lang="ja-JP" altLang="en-US" sz="3200" dirty="0"/>
          </a:p>
        </p:txBody>
      </p:sp>
      <p:cxnSp>
        <p:nvCxnSpPr>
          <p:cNvPr id="16" name="直線矢印コネクタ 15"/>
          <p:cNvCxnSpPr>
            <a:stCxn id="7" idx="2"/>
            <a:endCxn id="11" idx="0"/>
          </p:cNvCxnSpPr>
          <p:nvPr/>
        </p:nvCxnSpPr>
        <p:spPr>
          <a:xfrm>
            <a:off x="1980840" y="3297933"/>
            <a:ext cx="0" cy="1397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cxnSpLocks/>
            <a:stCxn id="9" idx="2"/>
            <a:endCxn id="13" idx="0"/>
          </p:cNvCxnSpPr>
          <p:nvPr/>
        </p:nvCxnSpPr>
        <p:spPr>
          <a:xfrm>
            <a:off x="5705496" y="3261357"/>
            <a:ext cx="0" cy="1397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126292" y="3734931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abb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65841" y="3627663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baa</a:t>
            </a:r>
          </a:p>
        </p:txBody>
      </p:sp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1076B15F-3D7A-6649-9902-443AD2631C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EF7565-5533-EC4B-BAED-F7C643A1DA3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7" name="フッター プレースホルダー 26">
            <a:extLst>
              <a:ext uri="{FF2B5EF4-FFF2-40B4-BE49-F238E27FC236}">
                <a16:creationId xmlns:a16="http://schemas.microsoft.com/office/drawing/2014/main" id="{9E95B763-51C6-0348-88E7-662841895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9ACCBF-DBC0-594B-A03A-A38303DE17CE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状態の削減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置換圧縮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7C3CF3-4005-F84A-AA38-3B3C6EE60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35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8771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置換同値な状態をまとめる</a:t>
            </a:r>
            <a:endParaRPr lang="ja-JP" altLang="en-US" dirty="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CCA4D6AF-981C-4A42-B3AF-9F9F6B42FA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92381" y="1866514"/>
                <a:ext cx="3576917" cy="143141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2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},0,1,0,0)}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1" y="1866514"/>
                <a:ext cx="3576917" cy="1431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9735" y="1728669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917037" y="1829938"/>
                <a:ext cx="3576917" cy="143141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2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},0,0,0,0)}</a:t>
                </a: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37" y="1829938"/>
                <a:ext cx="3576917" cy="1431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3891024" y="1728669"/>
            <a:ext cx="6783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15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92381" y="4695150"/>
                <a:ext cx="3576917" cy="143141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2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},0,0,1,0)}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1" y="4695150"/>
                <a:ext cx="3576917" cy="1431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39735" y="4557305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endParaRPr kumimoji="1" lang="ja-JP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正方形/長方形 12"/>
              <p:cNvSpPr/>
              <p:nvPr/>
            </p:nvSpPr>
            <p:spPr>
              <a:xfrm>
                <a:off x="3917037" y="4658574"/>
                <a:ext cx="3576917" cy="1431419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bg1">
                        <a:lumMod val="65000"/>
                      </a:schemeClr>
                    </a:solidFill>
                  </a:rPr>
                  <a:t>0,0</a:t>
                </a:r>
              </a:p>
              <a:p>
                <a:pPr algn="ctr"/>
                <a:r>
                  <a:rPr lang="en-US" altLang="ja-JP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endParaRPr kumimoji="1" lang="en-US" altLang="ja-JP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bg1">
                        <a:lumMod val="65000"/>
                      </a:schemeClr>
                    </a:solidFill>
                  </a:rPr>
                  <a:t>{({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𝑎</m:t>
                    </m:r>
                    <m:r>
                      <a:rPr lang="en-US" altLang="ja-JP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altLang="ja-JP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altLang="ja-JP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↦</m:t>
                    </m:r>
                    <m:r>
                      <a:rPr lang="en-US" altLang="ja-JP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kumimoji="1" lang="en-US" altLang="ja-JP" dirty="0">
                    <a:solidFill>
                      <a:schemeClr val="bg1">
                        <a:lumMod val="65000"/>
                      </a:schemeClr>
                    </a:solidFill>
                  </a:rPr>
                  <a:t>},0,0,1,0)}</a:t>
                </a:r>
              </a:p>
            </p:txBody>
          </p:sp>
        </mc:Choice>
        <mc:Fallback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37" y="4658574"/>
                <a:ext cx="3576917" cy="1431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3891024" y="4557305"/>
            <a:ext cx="6783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kumimoji="1" lang="ja-JP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直線矢印コネクタ 15"/>
          <p:cNvCxnSpPr>
            <a:stCxn id="7" idx="2"/>
            <a:endCxn id="11" idx="0"/>
          </p:cNvCxnSpPr>
          <p:nvPr/>
        </p:nvCxnSpPr>
        <p:spPr>
          <a:xfrm>
            <a:off x="1980840" y="3297933"/>
            <a:ext cx="0" cy="1397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cxnSpLocks/>
            <a:stCxn id="9" idx="2"/>
          </p:cNvCxnSpPr>
          <p:nvPr/>
        </p:nvCxnSpPr>
        <p:spPr>
          <a:xfrm flipH="1">
            <a:off x="1980840" y="3261357"/>
            <a:ext cx="3724656" cy="1433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126292" y="3734931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abb</a:t>
            </a:r>
            <a:endParaRPr kumimoji="1" lang="ja-JP" altLang="en-US" dirty="0"/>
          </a:p>
        </p:txBody>
      </p:sp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1076B15F-3D7A-6649-9902-443AD2631C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EF7565-5533-EC4B-BAED-F7C643A1DA3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7" name="フッター プレースホルダー 26">
            <a:extLst>
              <a:ext uri="{FF2B5EF4-FFF2-40B4-BE49-F238E27FC236}">
                <a16:creationId xmlns:a16="http://schemas.microsoft.com/office/drawing/2014/main" id="{9E95B763-51C6-0348-88E7-662841895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9ACCBF-DBC0-594B-A03A-A38303DE17CE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状態の削減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置換圧縮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7C3CF3-4005-F84A-AA38-3B3C6EE60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36</a:t>
            </a:fld>
            <a:r>
              <a:rPr lang="en-US" altLang="ja-JP"/>
              <a:t>/50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8839CD2-2629-8745-B260-1F23F0B42C3F}"/>
                  </a:ext>
                </a:extLst>
              </p:cNvPr>
              <p:cNvSpPr txBox="1"/>
              <p:nvPr/>
            </p:nvSpPr>
            <p:spPr>
              <a:xfrm>
                <a:off x="4067180" y="3567898"/>
                <a:ext cx="232467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/>
                  <a:t>baa</a:t>
                </a:r>
              </a:p>
              <a:p>
                <a:pPr algn="ctr"/>
                <a:r>
                  <a:rPr kumimoji="1" lang="en-US" altLang="ja-JP" sz="2800" dirty="0"/>
                  <a:t>{a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charset="0"/>
                      </a:rPr>
                      <m:t>↦</m:t>
                    </m:r>
                  </m:oMath>
                </a14:m>
                <a:r>
                  <a:rPr kumimoji="1" lang="en-US" altLang="ja-JP" sz="2800" dirty="0"/>
                  <a:t>b,b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latin typeface="Cambria Math" charset="0"/>
                      </a:rPr>
                      <m:t>↦</m:t>
                    </m:r>
                  </m:oMath>
                </a14:m>
                <a:r>
                  <a:rPr kumimoji="1" lang="en-US" altLang="ja-JP" sz="2800" dirty="0"/>
                  <a:t>a}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8839CD2-2629-8745-B260-1F23F0B4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80" y="3567898"/>
                <a:ext cx="2324675" cy="954107"/>
              </a:xfrm>
              <a:prstGeom prst="rect">
                <a:avLst/>
              </a:prstGeom>
              <a:blipFill>
                <a:blip r:embed="rId9"/>
                <a:stretch>
                  <a:fillRect l="-4348" t="-5263" r="-4891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624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92" t="-4023" b="-12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9E0C11EE-97DF-DE4B-AC92-7859AF80E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" y="-599908"/>
            <a:ext cx="6192736" cy="8762955"/>
          </a:xfrm>
        </p:spPr>
      </p:pic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93EC9D7A-5635-104B-B0EB-42D000B03D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CE1D15-CB75-2C45-9237-A1751CAA9E15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96B36278-EEBD-5E4F-8CCC-07345DA82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60D251-27D4-114A-9B1F-C2A85087767F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置換圧縮</a:t>
            </a:r>
            <a:r>
              <a:rPr lang="en-US" altLang="ja-JP" sz="1600" b="1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150A48-0F17-C442-863A-556B81346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37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5862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置換圧縮覆面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892" b="-16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677FABF8-E723-6448-A8F6-2BB4D57AC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525"/>
            <a:ext cx="5983288" cy="8467725"/>
          </a:xfrm>
        </p:spPr>
      </p:pic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C8C773B6-3D24-0846-900D-3616865184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3EAC10-B4BA-7B4F-98BF-6EE519D6FB6B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4ACD6934-2D1A-1B48-A007-E7D6E8E44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B09CCF-E6C4-D741-8E9C-C89DE1849DA1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置換圧縮</a:t>
            </a:r>
            <a:r>
              <a:rPr lang="en-US" altLang="ja-JP" sz="1600" b="1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5A0391-06D8-CE45-BE0C-377DA773D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38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8831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置換圧縮覆面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92" t="-2874" b="-132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7248218-DF45-8B47-B64D-9B7453B17E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18247" r="33073" b="53510"/>
          <a:stretch/>
        </p:blipFill>
        <p:spPr>
          <a:xfrm>
            <a:off x="0" y="1193800"/>
            <a:ext cx="7107238" cy="5299073"/>
          </a:xfrm>
        </p:spPr>
      </p:pic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6B145FB4-8CCD-134B-A76C-E75EB6D2E9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6F9FDA-EB34-EF49-8D93-44F27E92D6E7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01DE405F-E368-E440-AAE7-9ECC880D7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1B0A177C-016E-3145-8645-7A8F6E96A3C3}"/>
              </a:ext>
            </a:extLst>
          </p:cNvPr>
          <p:cNvSpPr/>
          <p:nvPr/>
        </p:nvSpPr>
        <p:spPr>
          <a:xfrm>
            <a:off x="2060448" y="1889760"/>
            <a:ext cx="2011680" cy="829056"/>
          </a:xfrm>
          <a:prstGeom prst="roundRect">
            <a:avLst>
              <a:gd name="adj" fmla="val 2990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B6465B08-9FAF-3242-9C7D-E3A485B3BDB8}"/>
              </a:ext>
            </a:extLst>
          </p:cNvPr>
          <p:cNvSpPr/>
          <p:nvPr/>
        </p:nvSpPr>
        <p:spPr>
          <a:xfrm>
            <a:off x="4943856" y="3367042"/>
            <a:ext cx="2011680" cy="829056"/>
          </a:xfrm>
          <a:prstGeom prst="roundRect">
            <a:avLst>
              <a:gd name="adj" fmla="val 2990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B21EC2-6038-C445-9AC5-BC0CA25B8A20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置換圧縮</a:t>
            </a:r>
            <a:r>
              <a:rPr lang="en-US" altLang="ja-JP" sz="1600" b="1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FA499-AA94-0A4B-A3B6-259D3C2AF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39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4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564FE-D949-A249-ADD2-A064683B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例題②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9F48FC-2212-754B-8D1E-4B45528AEA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ja-JP" altLang="en-US" dirty="0"/>
              <a:t>解答時間</a:t>
            </a:r>
            <a:r>
              <a:rPr lang="ja-JP" altLang="en-US" dirty="0"/>
              <a:t>：</a:t>
            </a:r>
            <a:r>
              <a:rPr lang="en-US" altLang="ja-JP" dirty="0"/>
              <a:t>3</a:t>
            </a:r>
            <a:r>
              <a:rPr lang="ja-JP" altLang="en-US" dirty="0"/>
              <a:t>秒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等価な問題が存在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kumimoji="1" lang="ja-JP" altLang="en-US" dirty="0"/>
              <a:t>異なる覆面算はどのくらいあるのか知りたい！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FCFBCB-B96D-D149-81A3-3C173A0D51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EE0356-5534-6A48-879F-FC67C2E2B4A3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E48416-2762-8C40-9E9E-1303E65F7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pSp>
        <p:nvGrpSpPr>
          <p:cNvPr id="7" name="図形グループ 4">
            <a:extLst>
              <a:ext uri="{FF2B5EF4-FFF2-40B4-BE49-F238E27FC236}">
                <a16:creationId xmlns:a16="http://schemas.microsoft.com/office/drawing/2014/main" id="{E166E465-1A5B-6946-A005-BCD42B4B9F7D}"/>
              </a:ext>
            </a:extLst>
          </p:cNvPr>
          <p:cNvGrpSpPr/>
          <p:nvPr/>
        </p:nvGrpSpPr>
        <p:grpSpPr>
          <a:xfrm>
            <a:off x="251700" y="1693262"/>
            <a:ext cx="1790341" cy="2308324"/>
            <a:chOff x="944700" y="2812972"/>
            <a:chExt cx="2084249" cy="283977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C551459-E329-8947-B6EB-B901C8623660}"/>
                </a:ext>
              </a:extLst>
            </p:cNvPr>
            <p:cNvSpPr txBox="1"/>
            <p:nvPr/>
          </p:nvSpPr>
          <p:spPr>
            <a:xfrm>
              <a:off x="944700" y="2812972"/>
              <a:ext cx="2084249" cy="28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YES</a:t>
              </a: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+ WE</a:t>
              </a:r>
            </a:p>
            <a:p>
              <a:pPr algn="r"/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CAN</a:t>
              </a:r>
              <a:endParaRPr kumimoji="1" lang="ja-JP" altLang="en-US" sz="60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C0C3930F-E700-8F49-AACF-AA94E7AE0365}"/>
                </a:ext>
              </a:extLst>
            </p:cNvPr>
            <p:cNvCxnSpPr/>
            <p:nvPr/>
          </p:nvCxnSpPr>
          <p:spPr>
            <a:xfrm>
              <a:off x="1048392" y="4673437"/>
              <a:ext cx="19688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4">
            <a:extLst>
              <a:ext uri="{FF2B5EF4-FFF2-40B4-BE49-F238E27FC236}">
                <a16:creationId xmlns:a16="http://schemas.microsoft.com/office/drawing/2014/main" id="{62DD1527-B27F-8249-9F12-03C1CCB58CC4}"/>
              </a:ext>
            </a:extLst>
          </p:cNvPr>
          <p:cNvGrpSpPr/>
          <p:nvPr/>
        </p:nvGrpSpPr>
        <p:grpSpPr>
          <a:xfrm>
            <a:off x="2686770" y="1693262"/>
            <a:ext cx="1790341" cy="2308324"/>
            <a:chOff x="944700" y="2812972"/>
            <a:chExt cx="2084249" cy="2839778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29055D3-5DF2-7D4F-9376-6034F9123A25}"/>
                </a:ext>
              </a:extLst>
            </p:cNvPr>
            <p:cNvSpPr txBox="1"/>
            <p:nvPr/>
          </p:nvSpPr>
          <p:spPr>
            <a:xfrm>
              <a:off x="944700" y="2812972"/>
              <a:ext cx="2084249" cy="28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521</a:t>
              </a:r>
              <a:endParaRPr kumimoji="1" lang="en-US" altLang="ja-JP" sz="4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+ 82</a:t>
              </a:r>
            </a:p>
            <a:p>
              <a:pPr algn="r"/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603</a:t>
              </a:r>
              <a:endParaRPr kumimoji="1" lang="ja-JP" altLang="en-US" sz="48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A6DC61B-67F7-B54B-83E1-5EA5EE9FB747}"/>
                </a:ext>
              </a:extLst>
            </p:cNvPr>
            <p:cNvCxnSpPr/>
            <p:nvPr/>
          </p:nvCxnSpPr>
          <p:spPr>
            <a:xfrm>
              <a:off x="1048392" y="4673437"/>
              <a:ext cx="19688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図形グループ 4">
            <a:extLst>
              <a:ext uri="{FF2B5EF4-FFF2-40B4-BE49-F238E27FC236}">
                <a16:creationId xmlns:a16="http://schemas.microsoft.com/office/drawing/2014/main" id="{5AF27E3C-66B4-4348-9A3C-BB4403C4D86B}"/>
              </a:ext>
            </a:extLst>
          </p:cNvPr>
          <p:cNvGrpSpPr/>
          <p:nvPr/>
        </p:nvGrpSpPr>
        <p:grpSpPr>
          <a:xfrm>
            <a:off x="5057448" y="1693262"/>
            <a:ext cx="1790341" cy="2308324"/>
            <a:chOff x="944700" y="2812972"/>
            <a:chExt cx="2084249" cy="2839778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B060621-72E8-1341-89CB-FE5016F05E9A}"/>
                </a:ext>
              </a:extLst>
            </p:cNvPr>
            <p:cNvSpPr txBox="1"/>
            <p:nvPr/>
          </p:nvSpPr>
          <p:spPr>
            <a:xfrm>
              <a:off x="944700" y="2812972"/>
              <a:ext cx="2084249" cy="28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ANT</a:t>
              </a:r>
              <a:endParaRPr kumimoji="1" lang="en-US" altLang="ja-JP" sz="4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+ IN</a:t>
              </a: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MUD</a:t>
              </a:r>
              <a:endParaRPr kumimoji="1" lang="ja-JP" altLang="en-US" sz="60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0A7C58FF-78DE-304C-AB7B-A9B4ECDC3251}"/>
                </a:ext>
              </a:extLst>
            </p:cNvPr>
            <p:cNvCxnSpPr/>
            <p:nvPr/>
          </p:nvCxnSpPr>
          <p:spPr>
            <a:xfrm>
              <a:off x="1048392" y="4673437"/>
              <a:ext cx="19688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4A9C2C-B7A1-3C4A-9963-B0A8DC8FDB39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覆面算とは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443F5B8D-49B0-3749-A77D-59107B703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1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DFA</a:t>
            </a:r>
            <a:r>
              <a:rPr lang="ja-JP" altLang="en-US" dirty="0"/>
              <a:t>の状態数の比較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基数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dirty="0"/>
                  <a:t>が大きくなるにつれ</a:t>
                </a:r>
                <a:br>
                  <a:rPr lang="en-US" altLang="ja-JP" dirty="0"/>
                </a:br>
                <a:r>
                  <a:rPr lang="ja-JP" altLang="en-US" dirty="0"/>
                  <a:t>削減される状態数・割合も大きくなる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38293622"/>
                  </p:ext>
                </p:extLst>
              </p:nvPr>
            </p:nvGraphicFramePr>
            <p:xfrm>
              <a:off x="129885" y="1070265"/>
              <a:ext cx="7424305" cy="35759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53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992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797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2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dirty="0"/>
                            <a:t>基数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800" b="1" i="1" smtClean="0">
                                  <a:latin typeface="Cambria Math" charset="0"/>
                                </a:rPr>
                                <m:t>𝒌</m:t>
                              </m:r>
                            </m:oMath>
                          </a14:m>
                          <a:endParaRPr kumimoji="1" lang="ja-JP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b="1" dirty="0"/>
                            <a:t>覆面</a:t>
                          </a:r>
                          <a:r>
                            <a:rPr kumimoji="1" lang="en-US" altLang="ja-JP" sz="2400" b="1" dirty="0"/>
                            <a:t>DFA</a:t>
                          </a:r>
                          <a:r>
                            <a:rPr kumimoji="1" lang="en-US" altLang="ja-JP" sz="2400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b="1" dirty="0"/>
                            <a:t>置換圧縮</a:t>
                          </a:r>
                          <a:r>
                            <a:rPr kumimoji="1" lang="en-US" altLang="ja-JP" sz="2400" b="1" dirty="0"/>
                            <a:t>DFA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1" i="1" smtClean="0">
                                          <a:latin typeface="Cambria Math" charset="0"/>
                                        </a:rPr>
                                        <m:t>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1821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15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1821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27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1821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859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162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1821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5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14336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1084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1821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6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370719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20240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1821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7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30909627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 582966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855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38293622"/>
                  </p:ext>
                </p:extLst>
              </p:nvPr>
            </p:nvGraphicFramePr>
            <p:xfrm>
              <a:off x="129885" y="1070265"/>
              <a:ext cx="7424305" cy="35759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53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992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797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6697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3" t="-16216" r="-453774" b="-69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339" t="-16216" r="-103814" b="-69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1152" t="-16216" r="-823" b="-697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15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27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859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162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5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14336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1084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6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370719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20240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7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30909627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 582966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48557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8110064A-A5D8-F44F-88CD-27DA326F43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8C0F2A-5DFF-1F43-ACB3-A40108A5932C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282F3239-F829-D24D-96A2-A17A0F395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853637-8A17-184D-A494-6FF47D62FF36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置換圧縮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状態数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B1CCD4-91F2-494F-A505-9E251BE6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40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428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9F88F6-50E6-6147-9817-EF11BEB9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DFA</a:t>
            </a:r>
            <a:r>
              <a:rPr lang="ja-JP" altLang="en-US" dirty="0"/>
              <a:t>の構築時間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E0162C-E031-5841-B804-E533DEB64E88}"/>
                  </a:ext>
                </a:extLst>
              </p:cNvPr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ja-JP" altLang="en-US" dirty="0"/>
                  <a:t>の構築には</a:t>
                </a:r>
                <a:r>
                  <a:rPr lang="ja-JP" altLang="en-US" b="1" dirty="0"/>
                  <a:t>概算</a:t>
                </a:r>
                <a:r>
                  <a:rPr lang="en-US" altLang="ja-JP" b="1" dirty="0"/>
                  <a:t>5</a:t>
                </a:r>
                <a:r>
                  <a:rPr lang="ja-JP" altLang="en-US" b="1" dirty="0"/>
                  <a:t>年以上</a:t>
                </a:r>
                <a:r>
                  <a:rPr lang="ja-JP" altLang="en-US" dirty="0"/>
                  <a:t>かかる見通し</a:t>
                </a:r>
                <a:endParaRPr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lang="ja-JP" altLang="en-US" dirty="0"/>
                  <a:t>しかし，実用上</a:t>
                </a:r>
                <a:r>
                  <a:rPr lang="en-US" altLang="ja-JP" dirty="0"/>
                  <a:t>10</a:t>
                </a:r>
                <a:r>
                  <a:rPr lang="ja-JP" altLang="en-US" dirty="0"/>
                  <a:t>進数を扱いたい！！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E0162C-E031-5841-B804-E533DEB64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63DFF1EB-F022-3E45-8515-99FEBFDBCE4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6378881"/>
                  </p:ext>
                </p:extLst>
              </p:nvPr>
            </p:nvGraphicFramePr>
            <p:xfrm>
              <a:off x="129886" y="1070265"/>
              <a:ext cx="7424306" cy="38502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53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978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11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26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/>
                            <a:t>基数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charset="0"/>
                                </a:rPr>
                                <m:t>𝒌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b="1" dirty="0"/>
                            <a:t>覆面</a:t>
                          </a:r>
                          <a:r>
                            <a:rPr kumimoji="1" lang="en-US" altLang="ja-JP" sz="2400" b="1" dirty="0"/>
                            <a:t>DFA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ja-JP" altLang="en-US" dirty="0"/>
                            <a:t> </a:t>
                          </a:r>
                          <a:r>
                            <a:rPr kumimoji="1" lang="en-US" altLang="ja-JP" dirty="0"/>
                            <a:t>(python</a:t>
                          </a:r>
                          <a:r>
                            <a:rPr kumimoji="1" lang="ja-JP" altLang="en-US" dirty="0"/>
                            <a:t>で実装</a:t>
                          </a:r>
                          <a:r>
                            <a:rPr kumimoji="1" lang="en-US" altLang="ja-JP" dirty="0"/>
                            <a:t>)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b="1" dirty="0"/>
                            <a:t>置換圧縮</a:t>
                          </a:r>
                          <a:r>
                            <a:rPr kumimoji="1" lang="en-US" altLang="ja-JP" sz="2400" b="1" dirty="0"/>
                            <a:t>DFA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1" i="1" smtClean="0">
                                          <a:latin typeface="Cambria Math" charset="0"/>
                                        </a:rPr>
                                        <m:t>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ja-JP" altLang="en-US" sz="2400" dirty="0"/>
                            <a:t> </a:t>
                          </a:r>
                          <a:r>
                            <a:rPr kumimoji="1" lang="en-US" altLang="ja-JP" dirty="0"/>
                            <a:t>(</a:t>
                          </a:r>
                          <a:r>
                            <a:rPr kumimoji="1" lang="en-US" altLang="ja-JP" dirty="0" err="1"/>
                            <a:t>golang</a:t>
                          </a:r>
                          <a:r>
                            <a:rPr kumimoji="1" lang="ja-JP" altLang="en-US" dirty="0"/>
                            <a:t>で実装</a:t>
                          </a:r>
                          <a:r>
                            <a:rPr kumimoji="1" lang="en-US" altLang="ja-JP" dirty="0"/>
                            <a:t>)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92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0.15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0.01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92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0.16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0.01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192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0.39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0.37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192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5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5.54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3.78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92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6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464.10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874.99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192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7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2800" dirty="0"/>
                            <a:t>約</a:t>
                          </a:r>
                          <a:r>
                            <a:rPr kumimoji="1" lang="en-US" altLang="ja-JP" sz="2800" dirty="0"/>
                            <a:t>2</a:t>
                          </a:r>
                          <a:r>
                            <a:rPr kumimoji="1" lang="ja-JP" altLang="en-US" sz="2800" dirty="0"/>
                            <a:t>日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2800" dirty="0"/>
                            <a:t>約</a:t>
                          </a:r>
                          <a:r>
                            <a:rPr kumimoji="1" lang="en-US" altLang="ja-JP" sz="2800" dirty="0"/>
                            <a:t>11</a:t>
                          </a:r>
                          <a:r>
                            <a:rPr kumimoji="1" lang="ja-JP" altLang="en-US" sz="2800" dirty="0"/>
                            <a:t>日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68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63DFF1EB-F022-3E45-8515-99FEBFDBCE4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6378881"/>
                  </p:ext>
                </p:extLst>
              </p:nvPr>
            </p:nvGraphicFramePr>
            <p:xfrm>
              <a:off x="129886" y="1070265"/>
              <a:ext cx="7424306" cy="38502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53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978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11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4129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3" t="-10169" r="-453774" b="-438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339" t="-10169" r="-103814" b="-438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1152" t="-10169" r="-823" b="-438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0.15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0.01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0.16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0.01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0.39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0.37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5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5.54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3.78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6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464.10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874.99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/>
                            <a:t>7</a:t>
                          </a:r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2800" dirty="0"/>
                            <a:t>約</a:t>
                          </a:r>
                          <a:r>
                            <a:rPr kumimoji="1" lang="en-US" altLang="ja-JP" sz="2800" dirty="0"/>
                            <a:t>2</a:t>
                          </a:r>
                          <a:r>
                            <a:rPr kumimoji="1" lang="ja-JP" altLang="en-US" sz="2800" dirty="0"/>
                            <a:t>日</a:t>
                          </a:r>
                          <a:endParaRPr kumimoji="1" lang="en-US" altLang="ja-JP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2800" dirty="0"/>
                            <a:t>約</a:t>
                          </a:r>
                          <a:r>
                            <a:rPr kumimoji="1" lang="en-US" altLang="ja-JP" sz="2800" dirty="0"/>
                            <a:t>11</a:t>
                          </a:r>
                          <a:r>
                            <a:rPr kumimoji="1" lang="ja-JP" altLang="en-US" sz="2800" dirty="0"/>
                            <a:t>日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689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日付プレースホルダー 20">
            <a:extLst>
              <a:ext uri="{FF2B5EF4-FFF2-40B4-BE49-F238E27FC236}">
                <a16:creationId xmlns:a16="http://schemas.microsoft.com/office/drawing/2014/main" id="{A140CDEA-5263-0A4D-B93E-60EDE17533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4DBDC4-5049-814C-A827-CD6C31511750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03393FEB-7694-184C-9B73-56D041C74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CD41B4-64C7-764A-A0FF-0CC76E2916FC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置換圧縮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構築時間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9478E7-1976-D147-94FD-5C4383CB4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41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684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322CDB2-C872-854B-9FE6-DAB19CC9BC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文字種を制限した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ja-JP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322CDB2-C872-854B-9FE6-DAB19CC9B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21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BC42D6E-E46A-8E45-87CD-9FB5BF50A486}"/>
                  </a:ext>
                </a:extLst>
              </p:cNvPr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覆面算系列中に出現する文字を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種類以下に限定</a:t>
                </a:r>
                <a:endParaRPr lang="en-US" altLang="ja-JP" dirty="0"/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ja-JP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中の状態数とエッジの</a:t>
                </a:r>
                <a:br>
                  <a:rPr lang="en-US" altLang="ja-JP" dirty="0"/>
                </a:br>
                <a:r>
                  <a:rPr lang="ja-JP" altLang="en-US" dirty="0"/>
                  <a:t>種類数を制限し，構築時間を短縮</a:t>
                </a:r>
                <a:endParaRPr lang="en-US" altLang="ja-JP" dirty="0"/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BC42D6E-E46A-8E45-87CD-9FB5BF50A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4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図形グループ 16">
            <a:extLst>
              <a:ext uri="{FF2B5EF4-FFF2-40B4-BE49-F238E27FC236}">
                <a16:creationId xmlns:a16="http://schemas.microsoft.com/office/drawing/2014/main" id="{122D0CEB-FCA4-8B40-A8DA-44018BBE8CFB}"/>
              </a:ext>
            </a:extLst>
          </p:cNvPr>
          <p:cNvGrpSpPr/>
          <p:nvPr/>
        </p:nvGrpSpPr>
        <p:grpSpPr>
          <a:xfrm>
            <a:off x="4893399" y="1070265"/>
            <a:ext cx="2443301" cy="1569660"/>
            <a:chOff x="944701" y="2812972"/>
            <a:chExt cx="2084249" cy="155380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304DB40-DFA5-AC44-A88C-CD0EEB9A79AC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55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X</a:t>
              </a:r>
              <a:r>
                <a:rPr lang="en-US" altLang="ja-JP" sz="3200" dirty="0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I</a:t>
              </a:r>
              <a:endParaRPr kumimoji="1" lang="en-US" altLang="ja-JP" sz="3200" dirty="0">
                <a:solidFill>
                  <a:schemeClr val="accent3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X</a:t>
              </a:r>
              <a:r>
                <a:rPr lang="en-US" altLang="ja-JP" sz="3200" dirty="0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III</a:t>
              </a:r>
            </a:p>
            <a:p>
              <a:pPr algn="r"/>
              <a:r>
                <a:rPr kumimoji="1" lang="en-US" altLang="ja-JP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XX</a:t>
              </a:r>
              <a:r>
                <a:rPr kumimoji="1" lang="en-US" altLang="ja-JP" sz="3200" dirty="0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I</a:t>
              </a:r>
              <a:r>
                <a:rPr kumimoji="1" lang="en-US" altLang="ja-JP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V</a:t>
              </a:r>
              <a:endParaRPr kumimoji="1" lang="ja-JP" altLang="en-US" sz="3200" dirty="0">
                <a:solidFill>
                  <a:srgbClr val="7030A0"/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F54961E-19E8-EC4E-90AF-63B676BD56B1}"/>
                </a:ext>
              </a:extLst>
            </p:cNvPr>
            <p:cNvCxnSpPr/>
            <p:nvPr/>
          </p:nvCxnSpPr>
          <p:spPr>
            <a:xfrm>
              <a:off x="1675349" y="3811988"/>
              <a:ext cx="134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C46802-98FE-AC47-8D38-3697A381F5CB}"/>
              </a:ext>
            </a:extLst>
          </p:cNvPr>
          <p:cNvSpPr txBox="1"/>
          <p:nvPr/>
        </p:nvSpPr>
        <p:spPr>
          <a:xfrm>
            <a:off x="6317377" y="2606125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3</a:t>
            </a:r>
            <a:r>
              <a:rPr kumimoji="1" lang="ja-JP" altLang="en-US" sz="2000" dirty="0"/>
              <a:t>文字</a:t>
            </a:r>
          </a:p>
        </p:txBody>
      </p:sp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7065360D-C41E-1A41-8B2E-3138801399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921CA-CDBD-104C-B196-0848F835D7B4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0" name="フッター プレースホルダー 19">
            <a:extLst>
              <a:ext uri="{FF2B5EF4-FFF2-40B4-BE49-F238E27FC236}">
                <a16:creationId xmlns:a16="http://schemas.microsoft.com/office/drawing/2014/main" id="{09C6DF4C-394F-C848-8572-C004199C3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3A1D35AA-CC21-2D4D-9AF3-5D4EC5AC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74702"/>
              </p:ext>
            </p:extLst>
          </p:nvPr>
        </p:nvGraphicFramePr>
        <p:xfrm>
          <a:off x="129886" y="3016279"/>
          <a:ext cx="7424306" cy="370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823">
                  <a:extLst>
                    <a:ext uri="{9D8B030D-6E8A-4147-A177-3AD203B41FA5}">
                      <a16:colId xmlns:a16="http://schemas.microsoft.com/office/drawing/2014/main" val="1893277239"/>
                    </a:ext>
                  </a:extLst>
                </a:gridCol>
                <a:gridCol w="464587">
                  <a:extLst>
                    <a:ext uri="{9D8B030D-6E8A-4147-A177-3AD203B41FA5}">
                      <a16:colId xmlns:a16="http://schemas.microsoft.com/office/drawing/2014/main" val="16065991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10875217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933743316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val="57223468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577319998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611878458"/>
                    </a:ext>
                  </a:extLst>
                </a:gridCol>
                <a:gridCol w="353568">
                  <a:extLst>
                    <a:ext uri="{9D8B030D-6E8A-4147-A177-3AD203B41FA5}">
                      <a16:colId xmlns:a16="http://schemas.microsoft.com/office/drawing/2014/main" val="206528120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04167649"/>
                    </a:ext>
                  </a:extLst>
                </a:gridCol>
                <a:gridCol w="470640">
                  <a:extLst>
                    <a:ext uri="{9D8B030D-6E8A-4147-A177-3AD203B41FA5}">
                      <a16:colId xmlns:a16="http://schemas.microsoft.com/office/drawing/2014/main" val="45646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基数＼種類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8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9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0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77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20240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5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582966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3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5916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148150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5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7108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249801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1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8226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371546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95752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96C573-D08A-584A-B221-09DB7EDC4521}"/>
              </a:ext>
            </a:extLst>
          </p:cNvPr>
          <p:cNvSpPr txBox="1"/>
          <p:nvPr/>
        </p:nvSpPr>
        <p:spPr>
          <a:xfrm>
            <a:off x="7565757" y="1123777"/>
            <a:ext cx="15392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置換同値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置換圧縮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状態数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構築時間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文字種の制限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34849E-1497-BC4E-8941-824C83DD9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42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0108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1824114-77F4-1F4F-8FAC-CA630A01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発表内容のスライド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2F2081C-AC2F-604A-A99F-23539DFE2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研究概要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先行研究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手法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課題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ja-JP" altLang="en-US" dirty="0"/>
              <a:t>提案手法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DFA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の構築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DFA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の状態数の削減</a:t>
            </a: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/>
              <a:t>解を持つ覆面算の数え上げ</a:t>
            </a:r>
            <a:endParaRPr lang="en-US" altLang="ja-JP" dirty="0"/>
          </a:p>
          <a:p>
            <a:r>
              <a:rPr lang="ja-JP" altLang="en-US" dirty="0"/>
              <a:t>まとめ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94F94085-A5D3-0048-9652-5F3A80559C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00D0B1-8871-E54E-BD03-AD84AB7E6FCF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20131CBE-4EEA-DC48-B12C-1492CAFE2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F18222D-8554-7046-A6DE-4C3FF03E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43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6885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解を持つ覆面算の数え上げ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プレースホルダー 21">
                <a:extLst>
                  <a:ext uri="{FF2B5EF4-FFF2-40B4-BE49-F238E27FC236}">
                    <a16:creationId xmlns:a16="http://schemas.microsoft.com/office/drawing/2014/main" id="{A3CF5CB1-C6F2-CD4B-B476-B4840E064C99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charset="0"/>
                      </a:rPr>
                      <m:t>𝑘</m:t>
                    </m:r>
                    <m:r>
                      <a:rPr lang="en-US" altLang="ja-JP" i="1" smtClean="0">
                        <a:latin typeface="Cambria Math" charset="0"/>
                      </a:rPr>
                      <m:t>=2</m:t>
                    </m:r>
                  </m:oMath>
                </a14:m>
                <a:r>
                  <a:rPr lang="ja-JP" altLang="en-US" sz="1200" dirty="0"/>
                  <a:t>，</a:t>
                </a:r>
                <a:r>
                  <a:rPr lang="en-US" altLang="ja-JP" sz="1200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プレースホルダー 21">
                <a:extLst>
                  <a:ext uri="{FF2B5EF4-FFF2-40B4-BE49-F238E27FC236}">
                    <a16:creationId xmlns:a16="http://schemas.microsoft.com/office/drawing/2014/main" id="{A3CF5CB1-C6F2-CD4B-B476-B4840E064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19862" r="35854" b="15347"/>
          <a:stretch/>
        </p:blipFill>
        <p:spPr>
          <a:xfrm>
            <a:off x="4373469" y="1070264"/>
            <a:ext cx="2835159" cy="5746944"/>
          </a:xfr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C9A893A-6688-E343-A6A7-FBEFBEA998CF}"/>
              </a:ext>
            </a:extLst>
          </p:cNvPr>
          <p:cNvGrpSpPr/>
          <p:nvPr/>
        </p:nvGrpSpPr>
        <p:grpSpPr>
          <a:xfrm>
            <a:off x="482738" y="1486382"/>
            <a:ext cx="1516611" cy="1569660"/>
            <a:chOff x="597408" y="1939230"/>
            <a:chExt cx="1516611" cy="1569660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78CC3FB-C3CF-D749-8151-6763067242C7}"/>
                </a:ext>
              </a:extLst>
            </p:cNvPr>
            <p:cNvSpPr txBox="1"/>
            <p:nvPr/>
          </p:nvSpPr>
          <p:spPr>
            <a:xfrm>
              <a:off x="597408" y="1939230"/>
              <a:ext cx="15166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$$a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$$a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$ab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0117B86-34D7-FE4D-AD92-E7FA160D9C5C}"/>
                </a:ext>
              </a:extLst>
            </p:cNvPr>
            <p:cNvCxnSpPr/>
            <p:nvPr/>
          </p:nvCxnSpPr>
          <p:spPr>
            <a:xfrm>
              <a:off x="719188" y="2985296"/>
              <a:ext cx="1338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A808159-2360-9143-B634-50C8D6B39596}"/>
              </a:ext>
            </a:extLst>
          </p:cNvPr>
          <p:cNvGrpSpPr/>
          <p:nvPr/>
        </p:nvGrpSpPr>
        <p:grpSpPr>
          <a:xfrm>
            <a:off x="2324358" y="1486382"/>
            <a:ext cx="1562207" cy="1569660"/>
            <a:chOff x="3215743" y="1937486"/>
            <a:chExt cx="1562207" cy="1569660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639BF392-C7A6-494B-9941-C2FB33D1EC28}"/>
                </a:ext>
              </a:extLst>
            </p:cNvPr>
            <p:cNvSpPr txBox="1"/>
            <p:nvPr/>
          </p:nvSpPr>
          <p:spPr>
            <a:xfrm>
              <a:off x="3215743" y="1937486"/>
              <a:ext cx="15622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$$a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$ab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$aa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B7B5844-AB47-0C49-B444-F8F79B7ED18B}"/>
                </a:ext>
              </a:extLst>
            </p:cNvPr>
            <p:cNvCxnSpPr/>
            <p:nvPr/>
          </p:nvCxnSpPr>
          <p:spPr>
            <a:xfrm>
              <a:off x="3427687" y="2985296"/>
              <a:ext cx="1222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E3E48B6C-FD15-D649-A9DA-8AF9CBA3BD01}"/>
              </a:ext>
            </a:extLst>
          </p:cNvPr>
          <p:cNvGrpSpPr/>
          <p:nvPr/>
        </p:nvGrpSpPr>
        <p:grpSpPr>
          <a:xfrm>
            <a:off x="456791" y="3056042"/>
            <a:ext cx="1480832" cy="1569660"/>
            <a:chOff x="1569317" y="4256495"/>
            <a:chExt cx="1480832" cy="1569660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0A21C87-B6EE-F746-AB51-91EDCD20D650}"/>
                </a:ext>
              </a:extLst>
            </p:cNvPr>
            <p:cNvSpPr txBox="1"/>
            <p:nvPr/>
          </p:nvSpPr>
          <p:spPr>
            <a:xfrm>
              <a:off x="1569317" y="4256495"/>
              <a:ext cx="1480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</a:t>
              </a:r>
              <a:r>
                <a:rPr kumimoji="1" lang="en-US" altLang="ja-JP" sz="3200" dirty="0" err="1">
                  <a:ea typeface="MS PGothic" charset="-128"/>
                  <a:cs typeface="MS PGothic" charset="-128"/>
                </a:rPr>
                <a:t>ba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$$b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$bb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E8708FD0-31AF-854A-B64F-C2CF9FECDF53}"/>
                </a:ext>
              </a:extLst>
            </p:cNvPr>
            <p:cNvCxnSpPr/>
            <p:nvPr/>
          </p:nvCxnSpPr>
          <p:spPr>
            <a:xfrm>
              <a:off x="1690738" y="5283488"/>
              <a:ext cx="1338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日付プレースホルダー 44">
            <a:extLst>
              <a:ext uri="{FF2B5EF4-FFF2-40B4-BE49-F238E27FC236}">
                <a16:creationId xmlns:a16="http://schemas.microsoft.com/office/drawing/2014/main" id="{C6DAB4F9-3335-CA4C-A0DB-00FBB4CAE2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0572CA-72E4-7D40-B56B-45D63AE235C8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46" name="フッター プレースホルダー 45">
            <a:extLst>
              <a:ext uri="{FF2B5EF4-FFF2-40B4-BE49-F238E27FC236}">
                <a16:creationId xmlns:a16="http://schemas.microsoft.com/office/drawing/2014/main" id="{2A95DD45-368D-FC47-BF03-69A4AD702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B788E18-9406-7946-A3D7-7A87C924BEBD}"/>
              </a:ext>
            </a:extLst>
          </p:cNvPr>
          <p:cNvSpPr txBox="1"/>
          <p:nvPr/>
        </p:nvSpPr>
        <p:spPr>
          <a:xfrm>
            <a:off x="7565757" y="1123777"/>
            <a:ext cx="14157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数え上げ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遷移行列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覆面算の数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陽関数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ソルバー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7A84C2-D00A-4446-A78A-4D1D45D0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44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833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解を持つ覆面算の数え上げ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プレースホルダー 21">
                <a:extLst>
                  <a:ext uri="{FF2B5EF4-FFF2-40B4-BE49-F238E27FC236}">
                    <a16:creationId xmlns:a16="http://schemas.microsoft.com/office/drawing/2014/main" id="{A3CF5CB1-C6F2-CD4B-B476-B4840E064C99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charset="0"/>
                      </a:rPr>
                      <m:t>𝑘</m:t>
                    </m:r>
                    <m:r>
                      <a:rPr lang="en-US" altLang="ja-JP" i="1" smtClean="0">
                        <a:latin typeface="Cambria Math" charset="0"/>
                      </a:rPr>
                      <m:t>=2</m:t>
                    </m:r>
                  </m:oMath>
                </a14:m>
                <a:r>
                  <a:rPr lang="ja-JP" altLang="en-US" sz="1200" dirty="0"/>
                  <a:t>，</a:t>
                </a:r>
                <a:r>
                  <a:rPr lang="en-US" altLang="ja-JP" sz="1200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ja-JP" dirty="0"/>
                  <a:t>DFA</a:t>
                </a:r>
                <a:r>
                  <a:rPr lang="ja-JP" altLang="en-US" dirty="0"/>
                  <a:t>探索することにより</a:t>
                </a:r>
                <a:br>
                  <a:rPr lang="en-US" altLang="ja-JP" dirty="0"/>
                </a:br>
                <a:r>
                  <a:rPr lang="ja-JP" altLang="en-US" dirty="0"/>
                  <a:t>解をもつ覆面算を</a:t>
                </a:r>
                <a:br>
                  <a:rPr lang="en-US" altLang="ja-JP" dirty="0"/>
                </a:br>
                <a:r>
                  <a:rPr lang="ja-JP" altLang="en-US" dirty="0"/>
                  <a:t>過不足なく数え上げられる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プレースホルダー 21">
                <a:extLst>
                  <a:ext uri="{FF2B5EF4-FFF2-40B4-BE49-F238E27FC236}">
                    <a16:creationId xmlns:a16="http://schemas.microsoft.com/office/drawing/2014/main" id="{A3CF5CB1-C6F2-CD4B-B476-B4840E064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 b="-1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19862" r="35854" b="15347"/>
          <a:stretch/>
        </p:blipFill>
        <p:spPr>
          <a:xfrm>
            <a:off x="4373469" y="1070264"/>
            <a:ext cx="2835159" cy="5746944"/>
          </a:xfr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BFA79BB-6517-C042-B19E-F1C41855E18F}"/>
              </a:ext>
            </a:extLst>
          </p:cNvPr>
          <p:cNvGrpSpPr/>
          <p:nvPr/>
        </p:nvGrpSpPr>
        <p:grpSpPr>
          <a:xfrm>
            <a:off x="482738" y="1486382"/>
            <a:ext cx="1516611" cy="1569660"/>
            <a:chOff x="597408" y="1939230"/>
            <a:chExt cx="1516611" cy="156966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97408" y="1939230"/>
              <a:ext cx="15166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$$a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$$a</a:t>
              </a:r>
            </a:p>
            <a:p>
              <a:pPr algn="r"/>
              <a:r>
                <a:rPr kumimoji="1" lang="en-US" altLang="ja-JP" sz="3200" dirty="0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$ab</a:t>
              </a:r>
              <a:endParaRPr kumimoji="1" lang="ja-JP" altLang="en-US" sz="3200" dirty="0">
                <a:solidFill>
                  <a:srgbClr val="FF0000"/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719188" y="2985296"/>
              <a:ext cx="1338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7057C95-BFB3-6844-B15C-1341CDA4E2FF}"/>
              </a:ext>
            </a:extLst>
          </p:cNvPr>
          <p:cNvGrpSpPr/>
          <p:nvPr/>
        </p:nvGrpSpPr>
        <p:grpSpPr>
          <a:xfrm>
            <a:off x="2324358" y="1486382"/>
            <a:ext cx="1562207" cy="1569660"/>
            <a:chOff x="3215743" y="1937486"/>
            <a:chExt cx="1562207" cy="156966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215743" y="1937486"/>
              <a:ext cx="15622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$$a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$ab</a:t>
              </a:r>
            </a:p>
            <a:p>
              <a:pPr algn="r"/>
              <a:r>
                <a:rPr kumimoji="1" lang="en-US" altLang="ja-JP" sz="3200" dirty="0">
                  <a:solidFill>
                    <a:schemeClr val="accent3"/>
                  </a:solidFill>
                  <a:ea typeface="MS PGothic" charset="-128"/>
                  <a:cs typeface="MS PGothic" charset="-128"/>
                </a:rPr>
                <a:t>$aa</a:t>
              </a:r>
              <a:endParaRPr kumimoji="1" lang="ja-JP" altLang="en-US" sz="3200" dirty="0">
                <a:solidFill>
                  <a:schemeClr val="accent3"/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361C453-6939-5E4E-924C-B9B229F1C6C8}"/>
                </a:ext>
              </a:extLst>
            </p:cNvPr>
            <p:cNvCxnSpPr/>
            <p:nvPr/>
          </p:nvCxnSpPr>
          <p:spPr>
            <a:xfrm>
              <a:off x="3427687" y="2985296"/>
              <a:ext cx="1222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452FB05-5C06-124F-AF04-8E639A930983}"/>
              </a:ext>
            </a:extLst>
          </p:cNvPr>
          <p:cNvGrpSpPr/>
          <p:nvPr/>
        </p:nvGrpSpPr>
        <p:grpSpPr>
          <a:xfrm>
            <a:off x="456791" y="3056042"/>
            <a:ext cx="1480832" cy="1569660"/>
            <a:chOff x="1569317" y="4256495"/>
            <a:chExt cx="1480832" cy="156966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569317" y="4256495"/>
              <a:ext cx="1480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$</a:t>
              </a:r>
              <a:r>
                <a:rPr kumimoji="1" lang="en-US" altLang="ja-JP" sz="3200" dirty="0" err="1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ba</a:t>
              </a:r>
              <a:endParaRPr kumimoji="1" lang="en-US" altLang="ja-JP" sz="3200" dirty="0">
                <a:solidFill>
                  <a:srgbClr val="7030A0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$$b</a:t>
              </a:r>
            </a:p>
            <a:p>
              <a:pPr algn="r"/>
              <a:r>
                <a:rPr kumimoji="1" lang="en-US" altLang="ja-JP" sz="3200" dirty="0">
                  <a:solidFill>
                    <a:srgbClr val="7030A0"/>
                  </a:solidFill>
                  <a:ea typeface="MS PGothic" charset="-128"/>
                  <a:cs typeface="MS PGothic" charset="-128"/>
                </a:rPr>
                <a:t>$bb</a:t>
              </a:r>
              <a:endParaRPr kumimoji="1" lang="ja-JP" altLang="en-US" sz="3200" dirty="0">
                <a:solidFill>
                  <a:srgbClr val="7030A0"/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22AF31F-73EF-8542-ADCE-BB9CB49E4962}"/>
                </a:ext>
              </a:extLst>
            </p:cNvPr>
            <p:cNvCxnSpPr/>
            <p:nvPr/>
          </p:nvCxnSpPr>
          <p:spPr>
            <a:xfrm>
              <a:off x="1690738" y="5283488"/>
              <a:ext cx="1338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DA40ECE-C932-664D-AC47-A6C3DA7C9CA0}"/>
              </a:ext>
            </a:extLst>
          </p:cNvPr>
          <p:cNvSpPr/>
          <p:nvPr/>
        </p:nvSpPr>
        <p:spPr>
          <a:xfrm>
            <a:off x="6656832" y="1937486"/>
            <a:ext cx="341376" cy="196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A83130C-3AD0-174B-BD34-E2659BC24539}"/>
              </a:ext>
            </a:extLst>
          </p:cNvPr>
          <p:cNvSpPr/>
          <p:nvPr/>
        </p:nvSpPr>
        <p:spPr>
          <a:xfrm>
            <a:off x="6547104" y="4239564"/>
            <a:ext cx="341376" cy="196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E672DE6-1AAD-BB47-AAAE-28CC2079AAEE}"/>
              </a:ext>
            </a:extLst>
          </p:cNvPr>
          <p:cNvSpPr/>
          <p:nvPr/>
        </p:nvSpPr>
        <p:spPr>
          <a:xfrm>
            <a:off x="6302852" y="6048001"/>
            <a:ext cx="341376" cy="196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D14D7A2-8D49-A94C-B268-BEF06588BDEE}"/>
              </a:ext>
            </a:extLst>
          </p:cNvPr>
          <p:cNvSpPr/>
          <p:nvPr/>
        </p:nvSpPr>
        <p:spPr>
          <a:xfrm>
            <a:off x="6809232" y="2089886"/>
            <a:ext cx="341376" cy="196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9FDA459-2AD1-7F45-89D2-9D5AC1A006CE}"/>
              </a:ext>
            </a:extLst>
          </p:cNvPr>
          <p:cNvSpPr/>
          <p:nvPr/>
        </p:nvSpPr>
        <p:spPr>
          <a:xfrm>
            <a:off x="5295352" y="1258755"/>
            <a:ext cx="341376" cy="19611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34BFF80-C07B-5744-B047-AE7D95B469A1}"/>
              </a:ext>
            </a:extLst>
          </p:cNvPr>
          <p:cNvSpPr/>
          <p:nvPr/>
        </p:nvSpPr>
        <p:spPr>
          <a:xfrm>
            <a:off x="5740101" y="3396897"/>
            <a:ext cx="341376" cy="19611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85A3AD1-1D1F-A64E-8CC3-74989936ADD0}"/>
              </a:ext>
            </a:extLst>
          </p:cNvPr>
          <p:cNvSpPr/>
          <p:nvPr/>
        </p:nvSpPr>
        <p:spPr>
          <a:xfrm>
            <a:off x="6473540" y="5597012"/>
            <a:ext cx="341376" cy="19611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4271076-F7AC-6C45-825A-D6806C3DC460}"/>
              </a:ext>
            </a:extLst>
          </p:cNvPr>
          <p:cNvSpPr/>
          <p:nvPr/>
        </p:nvSpPr>
        <p:spPr>
          <a:xfrm>
            <a:off x="6479224" y="1601743"/>
            <a:ext cx="341376" cy="19611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903244B-5017-CF4D-AC6B-E23ED0BE1A0C}"/>
              </a:ext>
            </a:extLst>
          </p:cNvPr>
          <p:cNvSpPr/>
          <p:nvPr/>
        </p:nvSpPr>
        <p:spPr>
          <a:xfrm>
            <a:off x="6583268" y="2926404"/>
            <a:ext cx="341376" cy="19611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F7B9BC2-17C6-6543-8CEE-792907D393DF}"/>
              </a:ext>
            </a:extLst>
          </p:cNvPr>
          <p:cNvSpPr/>
          <p:nvPr/>
        </p:nvSpPr>
        <p:spPr>
          <a:xfrm>
            <a:off x="6486144" y="5154154"/>
            <a:ext cx="341376" cy="19611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45" name="日付プレースホルダー 44">
            <a:extLst>
              <a:ext uri="{FF2B5EF4-FFF2-40B4-BE49-F238E27FC236}">
                <a16:creationId xmlns:a16="http://schemas.microsoft.com/office/drawing/2014/main" id="{9984BE8D-D2A4-4C46-B422-8C46E25BB1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99895D-A47D-D54D-83AC-7519410CD7F1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46" name="フッター プレースホルダー 45">
            <a:extLst>
              <a:ext uri="{FF2B5EF4-FFF2-40B4-BE49-F238E27FC236}">
                <a16:creationId xmlns:a16="http://schemas.microsoft.com/office/drawing/2014/main" id="{59F06FCE-9115-EB4C-8759-306611CD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F4536CB-AA3A-CC41-AE5F-0B04F8742C36}"/>
              </a:ext>
            </a:extLst>
          </p:cNvPr>
          <p:cNvSpPr txBox="1"/>
          <p:nvPr/>
        </p:nvSpPr>
        <p:spPr>
          <a:xfrm>
            <a:off x="7565757" y="1123777"/>
            <a:ext cx="14157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数え上げ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遷移行列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覆面算の数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陽関数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ソルバー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6FBE9-6C69-AC4F-8D46-E6CA1AEDC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45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067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4" y="4734496"/>
            <a:ext cx="5594506" cy="14597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96" y="1411389"/>
            <a:ext cx="1764259" cy="32091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lang="ja-JP" altLang="en-US" dirty="0"/>
              <a:t>状態間のパス数の導出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遷移行列：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2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状態間の遷移の数を表した行列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右の</a:t>
                </a:r>
                <a:r>
                  <a:rPr lang="en-US" altLang="ja-JP" dirty="0"/>
                  <a:t>DFA</a:t>
                </a:r>
                <a:r>
                  <a:rPr lang="ja-JP" altLang="en-US" dirty="0"/>
                  <a:t>の遷移行列</a:t>
                </a:r>
                <a:endParaRPr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 dirty="0"/>
                  <a:t>回の遷移で到達できる</a:t>
                </a:r>
                <a:br>
                  <a:rPr lang="en-US" altLang="ja-JP" dirty="0"/>
                </a:br>
                <a:r>
                  <a:rPr lang="en-US" altLang="ja-JP" dirty="0"/>
                  <a:t>	  2</a:t>
                </a:r>
                <a:r>
                  <a:rPr lang="ja-JP" altLang="en-US" dirty="0"/>
                  <a:t>状態間の遷移の本数</a:t>
                </a:r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5"/>
                <a:stretch>
                  <a:fillRect l="-512" t="-2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4" y="2209528"/>
            <a:ext cx="1778150" cy="14379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534182" y="6357950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 </a:t>
            </a:r>
            <a:r>
              <a:rPr lang="en-US" altLang="ja-JP" dirty="0"/>
              <a:t>M</a:t>
            </a:r>
            <a:r>
              <a:rPr kumimoji="1" lang="en-US" altLang="ja-JP" dirty="0"/>
              <a:t>athematica</a:t>
            </a:r>
            <a:r>
              <a:rPr lang="ja-JP" altLang="en-US" dirty="0"/>
              <a:t>を用いて導出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183FA78-EE93-2549-B225-F754C6F3C298}"/>
              </a:ext>
            </a:extLst>
          </p:cNvPr>
          <p:cNvSpPr/>
          <p:nvPr/>
        </p:nvSpPr>
        <p:spPr>
          <a:xfrm>
            <a:off x="1586356" y="5864352"/>
            <a:ext cx="947616" cy="23164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8C30C457-911C-0D44-B83E-CFC36F35E6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303A4F-9BC9-EE4B-91B8-72EA866BE260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C7169B22-C128-0345-9501-1E8BA2BF8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69061D-CEC3-B445-9D8C-332F42F28858}"/>
              </a:ext>
            </a:extLst>
          </p:cNvPr>
          <p:cNvSpPr txBox="1"/>
          <p:nvPr/>
        </p:nvSpPr>
        <p:spPr>
          <a:xfrm>
            <a:off x="7565757" y="1123777"/>
            <a:ext cx="14157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数え上げ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遷移行列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覆面算の数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陽関数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ソルバー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CB15F3E2-10E8-6349-9422-EAD31819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46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6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 18">
                <a:extLst>
                  <a:ext uri="{FF2B5EF4-FFF2-40B4-BE49-F238E27FC236}">
                    <a16:creationId xmlns:a16="http://schemas.microsoft.com/office/drawing/2014/main" id="{057662B6-F51C-7442-BAE5-A268314271A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9933" y="2805174"/>
              <a:ext cx="16568928" cy="34892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2752">
                      <a:extLst>
                        <a:ext uri="{9D8B030D-6E8A-4147-A177-3AD203B41FA5}">
                          <a16:colId xmlns:a16="http://schemas.microsoft.com/office/drawing/2014/main" val="365524543"/>
                        </a:ext>
                      </a:extLst>
                    </a:gridCol>
                    <a:gridCol w="268224">
                      <a:extLst>
                        <a:ext uri="{9D8B030D-6E8A-4147-A177-3AD203B41FA5}">
                          <a16:colId xmlns:a16="http://schemas.microsoft.com/office/drawing/2014/main" val="1516955786"/>
                        </a:ext>
                      </a:extLst>
                    </a:gridCol>
                    <a:gridCol w="499872">
                      <a:extLst>
                        <a:ext uri="{9D8B030D-6E8A-4147-A177-3AD203B41FA5}">
                          <a16:colId xmlns:a16="http://schemas.microsoft.com/office/drawing/2014/main" val="3900674457"/>
                        </a:ext>
                      </a:extLst>
                    </a:gridCol>
                    <a:gridCol w="890016">
                      <a:extLst>
                        <a:ext uri="{9D8B030D-6E8A-4147-A177-3AD203B41FA5}">
                          <a16:colId xmlns:a16="http://schemas.microsoft.com/office/drawing/2014/main" val="383116737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718305739"/>
                        </a:ext>
                      </a:extLst>
                    </a:gridCol>
                    <a:gridCol w="1085088">
                      <a:extLst>
                        <a:ext uri="{9D8B030D-6E8A-4147-A177-3AD203B41FA5}">
                          <a16:colId xmlns:a16="http://schemas.microsoft.com/office/drawing/2014/main" val="136301932"/>
                        </a:ext>
                      </a:extLst>
                    </a:gridCol>
                    <a:gridCol w="1170432">
                      <a:extLst>
                        <a:ext uri="{9D8B030D-6E8A-4147-A177-3AD203B41FA5}">
                          <a16:colId xmlns:a16="http://schemas.microsoft.com/office/drawing/2014/main" val="2427729184"/>
                        </a:ext>
                      </a:extLst>
                    </a:gridCol>
                    <a:gridCol w="1292352">
                      <a:extLst>
                        <a:ext uri="{9D8B030D-6E8A-4147-A177-3AD203B41FA5}">
                          <a16:colId xmlns:a16="http://schemas.microsoft.com/office/drawing/2014/main" val="2223612990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314213571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102236933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6962586"/>
                        </a:ext>
                      </a:extLst>
                    </a:gridCol>
                    <a:gridCol w="2292096">
                      <a:extLst>
                        <a:ext uri="{9D8B030D-6E8A-4147-A177-3AD203B41FA5}">
                          <a16:colId xmlns:a16="http://schemas.microsoft.com/office/drawing/2014/main" val="422608246"/>
                        </a:ext>
                      </a:extLst>
                    </a:gridCol>
                    <a:gridCol w="853440">
                      <a:extLst>
                        <a:ext uri="{9D8B030D-6E8A-4147-A177-3AD203B41FA5}">
                          <a16:colId xmlns:a16="http://schemas.microsoft.com/office/drawing/2014/main" val="2261301622"/>
                        </a:ext>
                      </a:extLst>
                    </a:gridCol>
                    <a:gridCol w="2987040">
                      <a:extLst>
                        <a:ext uri="{9D8B030D-6E8A-4147-A177-3AD203B41FA5}">
                          <a16:colId xmlns:a16="http://schemas.microsoft.com/office/drawing/2014/main" val="1381518924"/>
                        </a:ext>
                      </a:extLst>
                    </a:gridCol>
                  </a:tblGrid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基＼桁　　　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７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kumimoji="1" lang="en-US" altLang="ja-JP" sz="1400" dirty="0"/>
                            <a:t> 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245183785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6048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rgbClr val="FF0000"/>
                              </a:solidFill>
                            </a:rPr>
                            <a:t>24384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97920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402628608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𝟔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𝟑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530054452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24913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229703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2093785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18973439</a:t>
                          </a:r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171399073</a:t>
                          </a:r>
                          <a:endParaRPr lang="en-US" altLang="ja-JP" sz="14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altLang="ja-JP" sz="1400" dirty="0">
                              <a:solidFill>
                                <a:srgbClr val="FF0000"/>
                              </a:solidFill>
                            </a:rPr>
                            <a:t>91494958005625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𝟒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kumimoji="1" lang="en-US" altLang="ja-JP" sz="16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631678596"/>
                      </a:ext>
                    </a:extLst>
                  </a:tr>
                  <a:tr h="36036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/>
                            <a:t>69</a:t>
                          </a:r>
                          <a:endParaRPr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1463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26716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456639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7561377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123194460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1990281467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32011044231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540335438020225307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936970463"/>
                      </a:ext>
                    </a:extLst>
                  </a:tr>
                  <a:tr h="3517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4622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148483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4184478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110899540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2852257296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72299094358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1819642046811</a:t>
                          </a:r>
                          <a:endParaRPr kumimoji="1" lang="ja-JP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4278977866521044731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15376670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8650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498307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22931188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52028019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11108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1132397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82176534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124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11768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1701945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49448412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11831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1882449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8196786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642974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 18">
                <a:extLst>
                  <a:ext uri="{FF2B5EF4-FFF2-40B4-BE49-F238E27FC236}">
                    <a16:creationId xmlns:a16="http://schemas.microsoft.com/office/drawing/2014/main" id="{057662B6-F51C-7442-BAE5-A268314271A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9933" y="2805174"/>
              <a:ext cx="16568928" cy="34892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2752">
                      <a:extLst>
                        <a:ext uri="{9D8B030D-6E8A-4147-A177-3AD203B41FA5}">
                          <a16:colId xmlns:a16="http://schemas.microsoft.com/office/drawing/2014/main" val="365524543"/>
                        </a:ext>
                      </a:extLst>
                    </a:gridCol>
                    <a:gridCol w="268224">
                      <a:extLst>
                        <a:ext uri="{9D8B030D-6E8A-4147-A177-3AD203B41FA5}">
                          <a16:colId xmlns:a16="http://schemas.microsoft.com/office/drawing/2014/main" val="1516955786"/>
                        </a:ext>
                      </a:extLst>
                    </a:gridCol>
                    <a:gridCol w="499872">
                      <a:extLst>
                        <a:ext uri="{9D8B030D-6E8A-4147-A177-3AD203B41FA5}">
                          <a16:colId xmlns:a16="http://schemas.microsoft.com/office/drawing/2014/main" val="3900674457"/>
                        </a:ext>
                      </a:extLst>
                    </a:gridCol>
                    <a:gridCol w="890016">
                      <a:extLst>
                        <a:ext uri="{9D8B030D-6E8A-4147-A177-3AD203B41FA5}">
                          <a16:colId xmlns:a16="http://schemas.microsoft.com/office/drawing/2014/main" val="383116737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718305739"/>
                        </a:ext>
                      </a:extLst>
                    </a:gridCol>
                    <a:gridCol w="1085088">
                      <a:extLst>
                        <a:ext uri="{9D8B030D-6E8A-4147-A177-3AD203B41FA5}">
                          <a16:colId xmlns:a16="http://schemas.microsoft.com/office/drawing/2014/main" val="136301932"/>
                        </a:ext>
                      </a:extLst>
                    </a:gridCol>
                    <a:gridCol w="1170432">
                      <a:extLst>
                        <a:ext uri="{9D8B030D-6E8A-4147-A177-3AD203B41FA5}">
                          <a16:colId xmlns:a16="http://schemas.microsoft.com/office/drawing/2014/main" val="2427729184"/>
                        </a:ext>
                      </a:extLst>
                    </a:gridCol>
                    <a:gridCol w="1292352">
                      <a:extLst>
                        <a:ext uri="{9D8B030D-6E8A-4147-A177-3AD203B41FA5}">
                          <a16:colId xmlns:a16="http://schemas.microsoft.com/office/drawing/2014/main" val="2223612990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314213571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102236933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6962586"/>
                        </a:ext>
                      </a:extLst>
                    </a:gridCol>
                    <a:gridCol w="2292096">
                      <a:extLst>
                        <a:ext uri="{9D8B030D-6E8A-4147-A177-3AD203B41FA5}">
                          <a16:colId xmlns:a16="http://schemas.microsoft.com/office/drawing/2014/main" val="422608246"/>
                        </a:ext>
                      </a:extLst>
                    </a:gridCol>
                    <a:gridCol w="853440">
                      <a:extLst>
                        <a:ext uri="{9D8B030D-6E8A-4147-A177-3AD203B41FA5}">
                          <a16:colId xmlns:a16="http://schemas.microsoft.com/office/drawing/2014/main" val="2261301622"/>
                        </a:ext>
                      </a:extLst>
                    </a:gridCol>
                    <a:gridCol w="2987040">
                      <a:extLst>
                        <a:ext uri="{9D8B030D-6E8A-4147-A177-3AD203B41FA5}">
                          <a16:colId xmlns:a16="http://schemas.microsoft.com/office/drawing/2014/main" val="1381518924"/>
                        </a:ext>
                      </a:extLst>
                    </a:gridCol>
                  </a:tblGrid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基＼桁　　　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７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400" dirty="0"/>
                            <a:t>・・・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55745" t="-3704" r="-426" b="-9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183785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6048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rgbClr val="FF0000"/>
                              </a:solidFill>
                            </a:rPr>
                            <a:t>24384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97920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402628608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55745" t="-103704" r="-426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00544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24913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229703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2093785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18973439</a:t>
                          </a:r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171399073</a:t>
                          </a:r>
                          <a:endParaRPr lang="en-US" altLang="ja-JP" sz="14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cs-CZ" altLang="ja-JP" sz="1400" dirty="0">
                              <a:solidFill>
                                <a:srgbClr val="FF0000"/>
                              </a:solidFill>
                            </a:rPr>
                            <a:t>91494958005625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altLang="ja-JP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455745" t="-189655" r="-426" b="-6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1678596"/>
                      </a:ext>
                    </a:extLst>
                  </a:tr>
                  <a:tr h="360364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/>
                            <a:t>69</a:t>
                          </a:r>
                          <a:endParaRPr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1463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26716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456639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7561377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123194460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1990281467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32011044231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540335438020225307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936970463"/>
                      </a:ext>
                    </a:extLst>
                  </a:tr>
                  <a:tr h="3517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115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4622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148483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4184478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110899540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2852257296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72299094358</a:t>
                          </a: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b="0" i="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1819642046811</a:t>
                          </a:r>
                          <a:endParaRPr kumimoji="1" lang="ja-JP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altLang="ja-JP" sz="1400" dirty="0">
                              <a:solidFill>
                                <a:srgbClr val="FF0000"/>
                              </a:solidFill>
                            </a:rPr>
                            <a:t>4278977866521044731</a:t>
                          </a:r>
                          <a:endParaRPr kumimoji="1" lang="ja-JP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15376670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8650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498307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22931188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52028019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7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11108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1132397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82176534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8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124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11768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1701945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49448412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9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11831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1882449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981967861"/>
                      </a:ext>
                    </a:extLst>
                  </a:tr>
                  <a:tr h="344487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10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123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accent3"/>
                              </a:solidFill>
                            </a:rPr>
                            <a:t>1935453</a:t>
                          </a:r>
                          <a:endParaRPr kumimoji="1" lang="ja-JP" altLang="en-US" sz="14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endParaRPr kumimoji="1" lang="ja-JP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400" dirty="0"/>
                            <a:t>-</a:t>
                          </a:r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kumimoji="1" lang="ja-JP" altLang="en-US" sz="14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3642974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D68CF299-C2CD-F34F-9BEB-A73BB242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覆面算の数の解析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A4AA8004-B04E-8A4D-ABB6-97248A25989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dirty="0"/>
                  <a:t>進数</a:t>
                </a:r>
                <a:r>
                  <a:rPr lang="ja-JP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dirty="0"/>
                  <a:t>桁ごとの数え上げ</a:t>
                </a:r>
                <a:endParaRPr kumimoji="1" lang="en-US" altLang="ja-JP" dirty="0"/>
              </a:p>
              <a:p>
                <a:r>
                  <a:rPr lang="ja-JP" altLang="en-US" dirty="0"/>
                  <a:t>基数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と基数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に対して，陽関数を導出した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A4AA8004-B04E-8A4D-ABB6-97248A259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DE86F0-9CE0-734E-BFD2-523D2D516C31}"/>
              </a:ext>
            </a:extLst>
          </p:cNvPr>
          <p:cNvSpPr txBox="1"/>
          <p:nvPr/>
        </p:nvSpPr>
        <p:spPr>
          <a:xfrm>
            <a:off x="3573129" y="2133013"/>
            <a:ext cx="3940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赤文字</a:t>
            </a:r>
            <a:r>
              <a:rPr lang="en-US" altLang="ja-JP" sz="2000" dirty="0"/>
              <a:t>: </a:t>
            </a:r>
            <a:r>
              <a:rPr lang="ja-JP" altLang="en-US" sz="2000" dirty="0"/>
              <a:t>本研究にて初めて導出</a:t>
            </a:r>
            <a:endParaRPr lang="en-US" altLang="ja-JP" sz="2000" dirty="0"/>
          </a:p>
          <a:p>
            <a:r>
              <a:rPr kumimoji="1" lang="ja-JP" altLang="en-US" sz="2000" dirty="0">
                <a:solidFill>
                  <a:schemeClr val="accent3"/>
                </a:solidFill>
              </a:rPr>
              <a:t>青文字</a:t>
            </a:r>
            <a:r>
              <a:rPr kumimoji="1" lang="en-US" altLang="ja-JP" sz="2000" dirty="0"/>
              <a:t>: </a:t>
            </a:r>
            <a:r>
              <a:rPr kumimoji="1" lang="ja-JP" altLang="en-US" sz="2000" dirty="0"/>
              <a:t>先行研究</a:t>
            </a:r>
            <a:r>
              <a:rPr kumimoji="1" lang="en-US" altLang="ja-JP" sz="1600" dirty="0"/>
              <a:t>[2]</a:t>
            </a:r>
            <a:r>
              <a:rPr kumimoji="1" lang="ja-JP" altLang="en-US" sz="2000" dirty="0"/>
              <a:t>でのみ導出</a:t>
            </a:r>
          </a:p>
        </p:txBody>
      </p:sp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830A56B2-DE1F-994E-8CB3-B29A877079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43582D-B813-D047-ADAF-E7A6ADFEC8EF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8C9E6828-B974-5E43-BD49-6E8ED4394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9E6D454-8CC4-3C4F-9712-F45B00BDB3E0}"/>
              </a:ext>
            </a:extLst>
          </p:cNvPr>
          <p:cNvCxnSpPr>
            <a:cxnSpLocks/>
          </p:cNvCxnSpPr>
          <p:nvPr/>
        </p:nvCxnSpPr>
        <p:spPr>
          <a:xfrm>
            <a:off x="0" y="6352032"/>
            <a:ext cx="7554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BD741D-E771-C048-9A79-FBEB57C8C7EF}"/>
              </a:ext>
            </a:extLst>
          </p:cNvPr>
          <p:cNvSpPr txBox="1"/>
          <p:nvPr/>
        </p:nvSpPr>
        <p:spPr>
          <a:xfrm>
            <a:off x="129886" y="6352032"/>
            <a:ext cx="6320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[2]</a:t>
            </a:r>
            <a:r>
              <a:rPr kumimoji="1" lang="ja-JP" altLang="en-US" sz="1400" dirty="0"/>
              <a:t>遠藤洋</a:t>
            </a:r>
            <a:r>
              <a:rPr kumimoji="1" lang="en-US" altLang="ja-JP" sz="1400" dirty="0"/>
              <a:t> (2013). </a:t>
            </a:r>
            <a:r>
              <a:rPr kumimoji="1" lang="ja-JP" altLang="en-US" sz="1400" dirty="0"/>
              <a:t>有限オートマトンとその拡張モデルを用いたパズルの</a:t>
            </a:r>
            <a:endParaRPr kumimoji="1" lang="en-US" altLang="ja-JP" sz="1400" dirty="0"/>
          </a:p>
          <a:p>
            <a:r>
              <a:rPr kumimoji="1" lang="ja-JP" altLang="en-US" sz="1400" dirty="0"/>
              <a:t>解析に関する研究</a:t>
            </a:r>
            <a:r>
              <a:rPr kumimoji="1" lang="en-US" altLang="ja-JP" sz="1400" dirty="0"/>
              <a:t> </a:t>
            </a:r>
            <a:r>
              <a:rPr kumimoji="1" lang="ja-JP" altLang="en-US" sz="1400" dirty="0"/>
              <a:t>東北大学大学院情報科学研究科修士論文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719241-915B-464C-8438-27F2D555D46F}"/>
              </a:ext>
            </a:extLst>
          </p:cNvPr>
          <p:cNvSpPr/>
          <p:nvPr/>
        </p:nvSpPr>
        <p:spPr>
          <a:xfrm>
            <a:off x="7554190" y="2075373"/>
            <a:ext cx="1589809" cy="4417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93F6799-356B-0249-B1DD-A635565284CD}"/>
              </a:ext>
            </a:extLst>
          </p:cNvPr>
          <p:cNvSpPr/>
          <p:nvPr/>
        </p:nvSpPr>
        <p:spPr>
          <a:xfrm>
            <a:off x="0" y="2370492"/>
            <a:ext cx="99933" cy="392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731691-1ADD-A746-A43D-F4838A691B40}"/>
              </a:ext>
            </a:extLst>
          </p:cNvPr>
          <p:cNvSpPr txBox="1"/>
          <p:nvPr/>
        </p:nvSpPr>
        <p:spPr>
          <a:xfrm>
            <a:off x="7565757" y="1123777"/>
            <a:ext cx="14157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数え上げ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遷移行列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覆面算の数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陽関数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ソルバー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22A1F4-2153-6049-8D50-0934C360C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47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01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1.0048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/>
                  <a:t>覆面算の数の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陽関数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72" t="-10938" b="-32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>
          <a:xfrm>
            <a:off x="130175" y="1069975"/>
            <a:ext cx="7424738" cy="5422900"/>
          </a:xfrm>
        </p:spPr>
        <p:txBody>
          <a:bodyPr/>
          <a:lstStyle/>
          <a:p>
            <a:r>
              <a:rPr lang="ja-JP" altLang="en-US" dirty="0"/>
              <a:t>解を持つ覆面算の数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唯一解を持つ覆面算の数</a:t>
            </a:r>
            <a:endParaRPr lang="en-US" altLang="ja-JP" dirty="0"/>
          </a:p>
          <a:p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973076"/>
                  </p:ext>
                </p:extLst>
              </p:nvPr>
            </p:nvGraphicFramePr>
            <p:xfrm>
              <a:off x="129886" y="1695216"/>
              <a:ext cx="7424305" cy="17049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939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303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/>
                            <a:t>進数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charset="0"/>
                                </a:rPr>
                                <m:t>𝒌</m:t>
                              </m:r>
                            </m:oMath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b="1" i="0" dirty="0">
                              <a:latin typeface="+mn-lt"/>
                            </a:rPr>
                            <a:t>陽関数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</a:t>
                          </a:r>
                          <a:endParaRPr kumimoji="1" lang="ja-JP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  <m:t>−3×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  <m:t>−2×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973076"/>
                  </p:ext>
                </p:extLst>
              </p:nvPr>
            </p:nvGraphicFramePr>
            <p:xfrm>
              <a:off x="129886" y="1695216"/>
              <a:ext cx="7424305" cy="17049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939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303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8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671" t="-7143" r="-293960" b="-2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404" t="-7143" r="-459" b="-24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</a:t>
                          </a:r>
                          <a:endParaRPr kumimoji="1" lang="ja-JP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404" t="-97826" r="-459" b="-11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404" t="-193617" r="-459" b="-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16087"/>
                  </p:ext>
                </p:extLst>
              </p:nvPr>
            </p:nvGraphicFramePr>
            <p:xfrm>
              <a:off x="129886" y="4556234"/>
              <a:ext cx="7424305" cy="17049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939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303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dirty="0"/>
                            <a:t>進数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smtClean="0">
                                  <a:latin typeface="Cambria Math" charset="0"/>
                                </a:rPr>
                                <m:t>𝒌</m:t>
                              </m:r>
                            </m:oMath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400" b="1" i="0" dirty="0">
                              <a:latin typeface="+mn-lt"/>
                            </a:rPr>
                            <a:t>陽関数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</a:t>
                          </a:r>
                          <a:endParaRPr kumimoji="1" lang="ja-JP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charset="0"/>
                                  </a:rPr>
                                  <m:t>−3×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0" i="1" smtClean="0">
                                        <a:latin typeface="Cambria Math" charset="0"/>
                                      </a:rPr>
                                      <m:t>4×9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ja-JP" sz="2800" b="0" i="1" smtClean="0">
                                    <a:latin typeface="Cambria Math" charset="0"/>
                                  </a:rPr>
                                  <m:t>−4×</m:t>
                                </m:r>
                                <m:sSup>
                                  <m:s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800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ja-JP" sz="28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800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16087"/>
                  </p:ext>
                </p:extLst>
              </p:nvPr>
            </p:nvGraphicFramePr>
            <p:xfrm>
              <a:off x="129886" y="4556234"/>
              <a:ext cx="7424305" cy="17049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939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303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48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671" t="-7143" r="-293960" b="-2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34404" t="-7143" r="-459" b="-24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2</a:t>
                          </a:r>
                          <a:endParaRPr kumimoji="1" lang="ja-JP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404" t="-95745" r="-459" b="-1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00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800" dirty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34404" t="-195745" r="-459" b="-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97900B98-58DF-A345-9EAB-B577D1403D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2685C2-413E-5842-B70C-75A20FBAF14E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FE65303E-9AD7-264C-85BA-DB2A17759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E69A78-F79C-D349-AE7E-A087E1848BCE}"/>
              </a:ext>
            </a:extLst>
          </p:cNvPr>
          <p:cNvSpPr txBox="1"/>
          <p:nvPr/>
        </p:nvSpPr>
        <p:spPr>
          <a:xfrm>
            <a:off x="7565757" y="1123777"/>
            <a:ext cx="14157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数え上げ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遷移行列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覆面算の数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陽関数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ソルバー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28913F-3478-8B45-AACE-52ADFFA94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48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2666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AA967-FA6E-6A44-9D95-2F6715E9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ソルバー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01ED7ECF-9F1C-D747-8348-70A3DC40F002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ja-JP" altLang="en-US" i="1" dirty="0">
                    <a:latin typeface="Cambria Math" panose="02040503050406030204" pitchFamily="18" charset="0"/>
                  </a:rPr>
                  <a:t>各状態で可能な割り当てを管理しているため</a:t>
                </a:r>
                <a:br>
                  <a:rPr kumimoji="1" lang="en-US" altLang="ja-JP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で解を求めることが可能</a:t>
                </a:r>
                <a:endParaRPr kumimoji="1"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〈</a:t>
                </a:r>
                <a:r>
                  <a:rPr kumimoji="1" lang="ja-JP" altLang="en-US" dirty="0"/>
                  <a:t>例</a:t>
                </a:r>
                <a:r>
                  <a:rPr lang="en-US" altLang="ja-JP" dirty="0"/>
                  <a:t>〉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kumimoji="1" lang="ja-JP" altLang="en-US" dirty="0"/>
                  <a:t>，</a:t>
                </a:r>
                <a:br>
                  <a:rPr kumimoji="1" lang="en-US" altLang="ja-JP" dirty="0"/>
                </a:br>
                <a:r>
                  <a:rPr kumimoji="1" lang="ja-JP" altLang="en-US" dirty="0"/>
                  <a:t>　　　系列：</a:t>
                </a:r>
                <a:r>
                  <a:rPr kumimoji="1" lang="en-US" altLang="ja-JP" dirty="0"/>
                  <a:t> </a:t>
                </a:r>
                <a:r>
                  <a:rPr kumimoji="1" lang="en-US" altLang="ja-JP" dirty="0" err="1"/>
                  <a:t>aab</a:t>
                </a:r>
                <a:r>
                  <a:rPr kumimoji="1" lang="en-US" altLang="ja-JP" dirty="0"/>
                  <a:t> $$$</a:t>
                </a:r>
                <a:br>
                  <a:rPr kumimoji="1" lang="en-US" altLang="ja-JP" dirty="0"/>
                </a:br>
                <a:r>
                  <a:rPr kumimoji="1" lang="ja-JP" altLang="en-US" dirty="0"/>
                  <a:t>　　　</a:t>
                </a:r>
                <a:r>
                  <a:rPr lang="ja-JP" altLang="en-US" dirty="0"/>
                  <a:t>解</a:t>
                </a:r>
                <a:r>
                  <a:rPr lang="en-US" altLang="ja-JP" dirty="0"/>
                  <a:t>: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↦1,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↦2}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ja-JP" dirty="0"/>
                  <a:t>aab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の管理する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↦1,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↦2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,0,1,1,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ja-JP" b="1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↦2,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↦1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,1,1,1,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b="1" dirty="0"/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テキスト プレースホルダー 2">
                <a:extLst>
                  <a:ext uri="{FF2B5EF4-FFF2-40B4-BE49-F238E27FC236}">
                    <a16:creationId xmlns:a16="http://schemas.microsoft.com/office/drawing/2014/main" id="{01ED7ECF-9F1C-D747-8348-70A3DC40F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122436-4E7F-C043-B593-3C7419ECBF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91F226-B7CF-5240-BBA4-E626B1323355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398AC9-C4D2-5F42-99BF-F820754BC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A7D48BA-F962-A042-9606-025CD896D68F}"/>
              </a:ext>
            </a:extLst>
          </p:cNvPr>
          <p:cNvGrpSpPr/>
          <p:nvPr/>
        </p:nvGrpSpPr>
        <p:grpSpPr>
          <a:xfrm>
            <a:off x="4896242" y="2020424"/>
            <a:ext cx="1516611" cy="1569660"/>
            <a:chOff x="597408" y="1939230"/>
            <a:chExt cx="1516611" cy="156966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1EE1EE8-7BFB-A14E-BA6C-9C6D783FFBAC}"/>
                </a:ext>
              </a:extLst>
            </p:cNvPr>
            <p:cNvSpPr txBox="1"/>
            <p:nvPr/>
          </p:nvSpPr>
          <p:spPr>
            <a:xfrm>
              <a:off x="597408" y="1939230"/>
              <a:ext cx="15166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$a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$a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$</a:t>
              </a:r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b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948DCC7-F320-6D4C-AD72-9691D49B9440}"/>
                </a:ext>
              </a:extLst>
            </p:cNvPr>
            <p:cNvCxnSpPr/>
            <p:nvPr/>
          </p:nvCxnSpPr>
          <p:spPr>
            <a:xfrm>
              <a:off x="719188" y="2985296"/>
              <a:ext cx="1338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A95C299B-7458-954F-A9B4-D5E581D83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354" y="3839467"/>
            <a:ext cx="2452878" cy="281966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B13831-DB8F-E842-BF9F-72CA2F9F0791}"/>
              </a:ext>
            </a:extLst>
          </p:cNvPr>
          <p:cNvSpPr/>
          <p:nvPr/>
        </p:nvSpPr>
        <p:spPr>
          <a:xfrm>
            <a:off x="81118" y="5801893"/>
            <a:ext cx="5594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000" dirty="0"/>
              <a:t>{</a:t>
            </a:r>
            <a:r>
              <a:rPr lang="ja-JP" altLang="en-US" sz="2000" dirty="0"/>
              <a:t>割当</a:t>
            </a:r>
            <a:r>
              <a:rPr lang="en-US" altLang="ja-JP" sz="2000" dirty="0"/>
              <a:t>},</a:t>
            </a:r>
            <a:r>
              <a:rPr lang="ja-JP" altLang="en-US" sz="2000" dirty="0"/>
              <a:t>繰上</a:t>
            </a:r>
            <a:r>
              <a:rPr lang="en-US" altLang="ja-JP" sz="2000" dirty="0"/>
              <a:t>,(0</a:t>
            </a:r>
            <a:r>
              <a:rPr lang="ja-JP" altLang="en-US" sz="2000" dirty="0"/>
              <a:t>かどうか</a:t>
            </a:r>
            <a:r>
              <a:rPr lang="en-US" altLang="ja-JP" sz="2000" dirty="0"/>
              <a:t>),</a:t>
            </a:r>
            <a:r>
              <a:rPr lang="en-US" altLang="ja-JP" sz="2000" dirty="0">
                <a:solidFill>
                  <a:srgbClr val="FF0000"/>
                </a:solidFill>
              </a:rPr>
              <a:t>$$$</a:t>
            </a:r>
            <a:r>
              <a:rPr lang="ja-JP" altLang="en-US" sz="2000" dirty="0">
                <a:solidFill>
                  <a:srgbClr val="FF0000"/>
                </a:solidFill>
              </a:rPr>
              <a:t>の可否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9ECAE4-984F-B74E-B4AE-FDC419980FF1}"/>
              </a:ext>
            </a:extLst>
          </p:cNvPr>
          <p:cNvSpPr txBox="1"/>
          <p:nvPr/>
        </p:nvSpPr>
        <p:spPr>
          <a:xfrm>
            <a:off x="7565757" y="1123777"/>
            <a:ext cx="14157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数え上げ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遷移行列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覆面算の数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陽関数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ソルバー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59328D95-F782-4645-9C6E-11B5350F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49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955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37F5FB-3815-8C4E-AF82-9188D46A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覆面算の性質</a:t>
            </a:r>
            <a:r>
              <a:rPr lang="en-US" altLang="ja-JP" dirty="0"/>
              <a:t> 1/3</a:t>
            </a:r>
            <a:endParaRPr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702EBF-F7A4-CB43-BBE0-4A1060016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等価な</a:t>
            </a:r>
            <a:r>
              <a:rPr lang="ja-JP" altLang="en-US" dirty="0"/>
              <a:t>覆面算</a:t>
            </a:r>
            <a:r>
              <a:rPr lang="en-US" altLang="ja-JP" dirty="0"/>
              <a:t>:</a:t>
            </a:r>
            <a:r>
              <a:rPr lang="ja-JP" altLang="en-US" dirty="0"/>
              <a:t>文字を置き換えると同じになる覆面算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等価な</a:t>
            </a:r>
            <a:r>
              <a:rPr lang="en-US" altLang="ja-JP" dirty="0"/>
              <a:t>2</a:t>
            </a:r>
            <a:r>
              <a:rPr lang="ja-JP" altLang="en-US" dirty="0"/>
              <a:t>つの覆面算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</a:t>
            </a:r>
            <a:r>
              <a:rPr lang="en-US" altLang="ja-JP" dirty="0"/>
              <a:t> </a:t>
            </a:r>
            <a:r>
              <a:rPr lang="ja-JP" altLang="en-US" dirty="0"/>
              <a:t>覆面算としては</a:t>
            </a:r>
            <a:r>
              <a:rPr lang="ja-JP" altLang="en-US" b="1" dirty="0"/>
              <a:t>同じ問題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grpSp>
        <p:nvGrpSpPr>
          <p:cNvPr id="5" name="図形グループ 16">
            <a:extLst>
              <a:ext uri="{FF2B5EF4-FFF2-40B4-BE49-F238E27FC236}">
                <a16:creationId xmlns:a16="http://schemas.microsoft.com/office/drawing/2014/main" id="{B2D718AE-25F8-E54A-B256-77496D6E9C5C}"/>
              </a:ext>
            </a:extLst>
          </p:cNvPr>
          <p:cNvGrpSpPr/>
          <p:nvPr/>
        </p:nvGrpSpPr>
        <p:grpSpPr>
          <a:xfrm>
            <a:off x="-31887" y="2023018"/>
            <a:ext cx="1695673" cy="1569660"/>
            <a:chOff x="944701" y="2812972"/>
            <a:chExt cx="2084249" cy="148519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F228454-4439-A742-A9A7-85CACCC06F9A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T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M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N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ED85531-A0B4-1849-AB07-2E16B68B97F5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図形グループ 16">
            <a:extLst>
              <a:ext uri="{FF2B5EF4-FFF2-40B4-BE49-F238E27FC236}">
                <a16:creationId xmlns:a16="http://schemas.microsoft.com/office/drawing/2014/main" id="{9912FC65-85F8-5D4B-BBC2-32159BA42741}"/>
              </a:ext>
            </a:extLst>
          </p:cNvPr>
          <p:cNvGrpSpPr/>
          <p:nvPr/>
        </p:nvGrpSpPr>
        <p:grpSpPr>
          <a:xfrm>
            <a:off x="2496806" y="2023018"/>
            <a:ext cx="1695673" cy="1569660"/>
            <a:chOff x="944701" y="2812972"/>
            <a:chExt cx="2084249" cy="148519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5629A0D-4B70-7A4B-BCF0-232ABBFB40CF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E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L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T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9A7B74D-E48D-6142-80D1-26BF684E34A7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図形グループ 16">
            <a:extLst>
              <a:ext uri="{FF2B5EF4-FFF2-40B4-BE49-F238E27FC236}">
                <a16:creationId xmlns:a16="http://schemas.microsoft.com/office/drawing/2014/main" id="{7578503E-BDAA-B54B-BAB4-C44C08EB0CD6}"/>
              </a:ext>
            </a:extLst>
          </p:cNvPr>
          <p:cNvGrpSpPr/>
          <p:nvPr/>
        </p:nvGrpSpPr>
        <p:grpSpPr>
          <a:xfrm>
            <a:off x="5025499" y="2023018"/>
            <a:ext cx="1695673" cy="1569660"/>
            <a:chOff x="944701" y="2812972"/>
            <a:chExt cx="2084249" cy="1485197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3EABC80-308C-1648-ABA5-849D6ED68500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C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C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B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B727121D-4D23-3440-861E-FA3C3F4E3CD5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日付プレースホルダー 21">
            <a:extLst>
              <a:ext uri="{FF2B5EF4-FFF2-40B4-BE49-F238E27FC236}">
                <a16:creationId xmlns:a16="http://schemas.microsoft.com/office/drawing/2014/main" id="{9B250BD0-231D-BA42-BF13-5562441C30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FD52EC3-6C01-F34C-BE96-D828AB96700E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3" name="フッター プレースホルダー 22">
            <a:extLst>
              <a:ext uri="{FF2B5EF4-FFF2-40B4-BE49-F238E27FC236}">
                <a16:creationId xmlns:a16="http://schemas.microsoft.com/office/drawing/2014/main" id="{2534C969-DDBC-8F43-BA93-4DB53C198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DBDF58F-46F7-744B-A4CF-6662644761DD}"/>
                  </a:ext>
                </a:extLst>
              </p:cNvPr>
              <p:cNvSpPr txBox="1"/>
              <p:nvPr/>
            </p:nvSpPr>
            <p:spPr>
              <a:xfrm>
                <a:off x="1755427" y="2641167"/>
                <a:ext cx="732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DBDF58F-46F7-744B-A4CF-666264476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27" y="2641167"/>
                <a:ext cx="73289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071BE09-F03E-3845-8C7F-734C3415484C}"/>
                  </a:ext>
                </a:extLst>
              </p:cNvPr>
              <p:cNvSpPr txBox="1"/>
              <p:nvPr/>
            </p:nvSpPr>
            <p:spPr>
              <a:xfrm>
                <a:off x="4371347" y="2641167"/>
                <a:ext cx="73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071BE09-F03E-3845-8C7F-734C34154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347" y="2641167"/>
                <a:ext cx="73770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27342D-8FE3-B545-86DD-29E5EF0D70A9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覆面算の性質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44B69DD-E7F1-8D47-87C7-0FBD20D56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0034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まとめと今後の課題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まとめ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覆面算を解析する</a:t>
                </a:r>
                <a:r>
                  <a:rPr lang="en-US" altLang="ja-JP" dirty="0"/>
                  <a:t>DFA</a:t>
                </a:r>
                <a:r>
                  <a:rPr lang="ja-JP" altLang="en-US" dirty="0"/>
                  <a:t>の構築手法の提案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覆面算の数に関する解析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覆面算の列挙・番号付け</a:t>
                </a:r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今後の課題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DFA</a:t>
                </a:r>
                <a:r>
                  <a:rPr lang="ja-JP" altLang="en-US" dirty="0"/>
                  <a:t>構築の高速化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ja-JP" altLang="en-US" dirty="0"/>
                  <a:t>の一般項の導出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51DCDA15-B471-3F45-9131-7C6ABC872D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9ACB51-5233-7549-B398-CDCB47CF850F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683827F5-2262-4B41-8791-B6F70B16C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35EDC4-878F-4A41-AA75-C251EA889F5D}"/>
              </a:ext>
            </a:extLst>
          </p:cNvPr>
          <p:cNvSpPr txBox="1"/>
          <p:nvPr/>
        </p:nvSpPr>
        <p:spPr>
          <a:xfrm>
            <a:off x="7565757" y="112377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先行研究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状態数の削減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覆面算の列挙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/>
                </a:solidFill>
              </a:rPr>
              <a:t>まとめ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D081F5-2F77-3840-9757-AEC65262E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50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97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拡張覆面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92" t="-4023" b="-12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拡張覆面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𝑝𝑒𝑟𝑚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状態集合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遷移文字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状態遷移関数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↣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𝑝𝑒𝑟𝑚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写像遷移関数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↣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初期状態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受理状態</a:t>
                </a:r>
                <a:r>
                  <a:rPr lang="en-US" altLang="ja-JP" dirty="0"/>
                  <a:t> - </a:t>
                </a:r>
                <a:r>
                  <a:rPr lang="ja-JP" altLang="en-US" dirty="0"/>
                  <a:t>複数解を持つ系列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受理状態</a:t>
                </a:r>
                <a:r>
                  <a:rPr lang="en-US" altLang="ja-JP" dirty="0"/>
                  <a:t> - </a:t>
                </a:r>
                <a:r>
                  <a:rPr lang="ja-JP" altLang="en-US" dirty="0"/>
                  <a:t>唯一解を持つ系列</a:t>
                </a:r>
                <a:endParaRPr lang="en-US" altLang="ja-JP" dirty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99" t="-12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997186" y="4189679"/>
                <a:ext cx="18948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charset="0"/>
                          </a:rPr>
                          <m:t>Π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ja-JP" altLang="en-US" sz="2000" i="1" smtClean="0">
                        <a:latin typeface="Cambria Math" charset="0"/>
                      </a:rPr>
                      <m:t>上の</m:t>
                    </m:r>
                  </m:oMath>
                </a14:m>
                <a:r>
                  <a:rPr kumimoji="1" lang="ja-JP" altLang="en-US" sz="2000" dirty="0"/>
                  <a:t>順列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186" y="4189679"/>
                <a:ext cx="1894814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6061" r="-225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DA4DB81A-DD72-AD43-BB41-C49EE34564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855160-C709-C64F-A044-A622DBC98767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89684110-9925-7048-873B-14A0F68E5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8FD823-C44D-704F-840D-A511FF54B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51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638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拡張覆面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92" t="-4023" b="-12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拡張覆面</a:t>
                </a:r>
                <a:r>
                  <a:rPr lang="en-US" altLang="ja-JP" dirty="0"/>
                  <a:t>DFA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𝑝𝑒𝑟𝑚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ja-JP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𝑝𝑒𝑟𝑚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𝑢𝑥</m:t>
                        </m:r>
                      </m:e>
                    </m:d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99" t="-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C43BD075-2E80-7A43-9450-14CEC98ED3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03775D-82F1-D74D-A88D-9A9FB837AF4A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0484AE40-F4B6-164B-BE2C-6B49A2F33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57DADA-7F5D-1643-935D-C11718F0C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52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68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覆面算系列から辞書番号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rPr lang="ja-JP" altLang="en-US" dirty="0"/>
                  <a:t>入力</a:t>
                </a:r>
                <a:r>
                  <a:rPr lang="en-US" altLang="ja-JP" dirty="0"/>
                  <a:t>: </a:t>
                </a:r>
                <a:r>
                  <a:rPr lang="ja-JP" altLang="en-US" dirty="0"/>
                  <a:t>基数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, </a:t>
                </a:r>
                <a:r>
                  <a:rPr lang="ja-JP" altLang="en-US" dirty="0"/>
                  <a:t>覆面算系列</a:t>
                </a:r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) (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ja-JP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0"/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dirty="0"/>
                  <a:t>初期状態，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dirty="0"/>
                  <a:t>受理状態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/>
                  <a:t>の持つ辺のラベルの集合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ja-JP" altLang="en-US" dirty="0"/>
                  <a:t>を満たす辺ラベルの集合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ja-JP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辞書番号</a:t>
                </a:r>
                <a:r>
                  <a:rPr lang="en-US" altLang="ja-JP" dirty="0"/>
                  <a:t>=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|"/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ja-JP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ja-JP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endChr m:val="}"/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ja-JP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altLang="ja-JP" smtClean="0">
                                          <a:latin typeface="Cambria Math" panose="02040503050406030204" pitchFamily="18" charset="0"/>
                                        </a:rPr>
                                        <m:t>)=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2"/>
                <a:stretch>
                  <a:fillRect l="-5461" b="-28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572000" y="6197292"/>
                <a:ext cx="2445413" cy="478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/>
                  <a:t>ただし，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charset="0"/>
                      </a:rPr>
                      <m:t>𝑤</m:t>
                    </m:r>
                    <m:r>
                      <a:rPr kumimoji="1" lang="en-US" altLang="ja-JP" sz="2400" b="0" i="1" smtClean="0">
                        <a:latin typeface="Cambria Math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charset="0"/>
                          </a:rPr>
                          <m:t>3∗</m:t>
                        </m:r>
                      </m:sup>
                    </m:sSub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97292"/>
                <a:ext cx="2445413" cy="478144"/>
              </a:xfrm>
              <a:prstGeom prst="rect">
                <a:avLst/>
              </a:prstGeom>
              <a:blipFill rotWithShape="0">
                <a:blip r:embed="rId3"/>
                <a:stretch>
                  <a:fillRect l="-3741" t="-5128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B3F4988F-095E-F64A-8C67-08F6DE475C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FDA7CE-C8EF-D84B-985F-7CB16BE711FF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5276C08A-3AC4-2F4E-A097-3513DA99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51CF98-641D-4B46-A910-913BC30D7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53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63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先行研究②</a:t>
            </a:r>
            <a:r>
              <a:rPr lang="en-US" altLang="ja-JP"/>
              <a:t>[</a:t>
            </a:r>
            <a:r>
              <a:rPr lang="ja-JP" altLang="en-US"/>
              <a:t>遠藤</a:t>
            </a:r>
            <a:r>
              <a:rPr lang="en-US" altLang="ja-JP"/>
              <a:t>, 2013]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/>
            <a:r>
              <a:rPr lang="ja-JP" altLang="en-US"/>
              <a:t>桁数の小さい範囲で覆面算を列挙</a:t>
            </a:r>
            <a:endParaRPr lang="en-US" altLang="ja-JP"/>
          </a:p>
          <a:p>
            <a:pPr lvl="0"/>
            <a:r>
              <a:rPr lang="ja-JP" altLang="en-US"/>
              <a:t>正しい数式を列挙</a:t>
            </a:r>
            <a:endParaRPr lang="en-US" altLang="ja-JP"/>
          </a:p>
          <a:p>
            <a:pPr lvl="0"/>
            <a:r>
              <a:rPr lang="ja-JP" altLang="en-US"/>
              <a:t>列挙した数式を覆面算に変換</a:t>
            </a:r>
            <a:endParaRPr lang="en-US" altLang="ja-JP"/>
          </a:p>
          <a:p>
            <a:pPr lvl="0"/>
            <a:r>
              <a:rPr lang="ja-JP" altLang="en-US"/>
              <a:t>重複を考慮して数え上げ・列挙</a:t>
            </a:r>
            <a:endParaRPr lang="en-US" altLang="ja-JP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5197749" y="1429404"/>
            <a:ext cx="2097502" cy="1938992"/>
            <a:chOff x="944701" y="2812972"/>
            <a:chExt cx="2097502" cy="193899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944701" y="2812972"/>
              <a:ext cx="20842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4000" dirty="0">
                  <a:latin typeface="+mn-ea"/>
                </a:rPr>
                <a:t>389</a:t>
              </a:r>
              <a:endParaRPr kumimoji="1" lang="en-US" altLang="ja-JP" sz="4000" dirty="0">
                <a:latin typeface="+mn-ea"/>
              </a:endParaRPr>
            </a:p>
            <a:p>
              <a:pPr algn="r"/>
              <a:r>
                <a:rPr lang="en-US" altLang="ja-JP" sz="4000" dirty="0">
                  <a:latin typeface="+mn-ea"/>
                </a:rPr>
                <a:t>+ 68</a:t>
              </a:r>
            </a:p>
            <a:p>
              <a:pPr algn="r"/>
              <a:r>
                <a:rPr lang="en-US" altLang="ja-JP" sz="4000" dirty="0">
                  <a:latin typeface="+mn-ea"/>
                </a:rPr>
                <a:t>457</a:t>
              </a:r>
              <a:endParaRPr kumimoji="1" lang="ja-JP" altLang="en-US" sz="4000" dirty="0">
                <a:latin typeface="+mn-ea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697454" y="4004853"/>
              <a:ext cx="13447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図形グループ 7"/>
          <p:cNvGrpSpPr/>
          <p:nvPr/>
        </p:nvGrpSpPr>
        <p:grpSpPr>
          <a:xfrm>
            <a:off x="6781245" y="3724530"/>
            <a:ext cx="2097502" cy="1938992"/>
            <a:chOff x="944701" y="2812972"/>
            <a:chExt cx="2097502" cy="193899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944701" y="2812972"/>
              <a:ext cx="20842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4000" dirty="0"/>
                <a:t>YES</a:t>
              </a:r>
              <a:endParaRPr kumimoji="1" lang="en-US" altLang="ja-JP" sz="4000" dirty="0"/>
            </a:p>
            <a:p>
              <a:pPr algn="r"/>
              <a:r>
                <a:rPr lang="en-US" altLang="ja-JP" sz="4000" dirty="0"/>
                <a:t>+ WE</a:t>
              </a:r>
            </a:p>
            <a:p>
              <a:pPr algn="r"/>
              <a:r>
                <a:rPr lang="en-US" altLang="ja-JP" sz="4000" dirty="0"/>
                <a:t>CAN</a:t>
              </a:r>
              <a:endParaRPr kumimoji="1" lang="ja-JP" altLang="en-US" sz="4000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697454" y="4085063"/>
              <a:ext cx="13447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0"/>
          <p:cNvGrpSpPr/>
          <p:nvPr/>
        </p:nvGrpSpPr>
        <p:grpSpPr>
          <a:xfrm>
            <a:off x="6794498" y="1429405"/>
            <a:ext cx="2097502" cy="1938992"/>
            <a:chOff x="944701" y="2812972"/>
            <a:chExt cx="2097502" cy="1938992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944701" y="2812972"/>
              <a:ext cx="20842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4000" dirty="0">
                  <a:latin typeface="+mn-ea"/>
                </a:rPr>
                <a:t>421</a:t>
              </a:r>
              <a:endParaRPr kumimoji="1" lang="en-US" altLang="ja-JP" sz="4000" dirty="0">
                <a:latin typeface="+mn-ea"/>
              </a:endParaRPr>
            </a:p>
            <a:p>
              <a:pPr algn="r"/>
              <a:r>
                <a:rPr lang="en-US" altLang="ja-JP" sz="4000" dirty="0">
                  <a:latin typeface="+mn-ea"/>
                </a:rPr>
                <a:t>+ 82</a:t>
              </a:r>
            </a:p>
            <a:p>
              <a:pPr algn="r"/>
              <a:r>
                <a:rPr lang="en-US" altLang="ja-JP" sz="4000" dirty="0">
                  <a:latin typeface="+mn-ea"/>
                </a:rPr>
                <a:t>503</a:t>
              </a:r>
              <a:endParaRPr kumimoji="1" lang="ja-JP" altLang="en-US" sz="4000" dirty="0">
                <a:latin typeface="+mn-ea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1697454" y="4004853"/>
              <a:ext cx="13447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577125" y="3281692"/>
          <a:ext cx="5827755" cy="3429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2338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/>
                        <a:t>基＼桁　　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/>
                        <a:t>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4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10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" name="日付プレースホルダー 20">
            <a:extLst>
              <a:ext uri="{FF2B5EF4-FFF2-40B4-BE49-F238E27FC236}">
                <a16:creationId xmlns:a16="http://schemas.microsoft.com/office/drawing/2014/main" id="{53453474-F790-0B4E-AEB5-BFEBE1F635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22AC24-5940-E64F-B7B4-A3030E76A9CC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2AA3EE62-8882-994E-BB17-C9FF5B131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E16ADC36-27D7-A04B-BFCC-EE4032579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54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9126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覆面算系列の列挙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ja-JP" altLang="en-US" dirty="0"/>
                  <a:t>深さ優先の走査によって可能</a:t>
                </a:r>
                <a:endParaRPr lang="en-US" altLang="ja-JP" dirty="0"/>
              </a:p>
              <a:p>
                <a:r>
                  <a:rPr lang="ja-JP" altLang="en-US" dirty="0"/>
                  <a:t>状態の持つエッジの</a:t>
                </a:r>
                <a:br>
                  <a:rPr lang="en-US" altLang="ja-JP" dirty="0"/>
                </a:br>
                <a:r>
                  <a:rPr lang="ja-JP" altLang="en-US" dirty="0"/>
                  <a:t>ラベルを辞書順に探索</a:t>
                </a: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ja-JP" altLang="en-US" dirty="0"/>
                  <a:t>回の遷移で</a:t>
                </a:r>
                <a:br>
                  <a:rPr lang="en-US" altLang="ja-JP" dirty="0"/>
                </a:br>
                <a:r>
                  <a:rPr lang="ja-JP" altLang="en-US" dirty="0"/>
                  <a:t>受理される系列</a:t>
                </a:r>
                <a:br>
                  <a:rPr lang="en-US" altLang="ja-JP" dirty="0"/>
                </a:br>
                <a:r>
                  <a:rPr lang="ja-JP" altLang="en-US" dirty="0"/>
                  <a:t>（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 dirty="0"/>
                  <a:t>桁の覆面算）</a:t>
                </a:r>
                <a:endParaRPr lang="en-US" altLang="ja-JP" dirty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列挙された系列に</a:t>
                </a:r>
                <a:br>
                  <a:rPr lang="en-US" altLang="ja-JP" dirty="0"/>
                </a:br>
                <a:r>
                  <a:rPr lang="ja-JP" altLang="en-US" dirty="0"/>
                  <a:t>一意な数字を割り当て</a:t>
                </a:r>
                <a:br>
                  <a:rPr lang="en-US" altLang="ja-JP" dirty="0"/>
                </a:br>
                <a:r>
                  <a:rPr lang="ja-JP" altLang="en-US" dirty="0"/>
                  <a:t>番号付け可能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blipFill>
                <a:blip r:embed="rId2"/>
                <a:stretch>
                  <a:fillRect l="-341" t="-2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48" y="105354"/>
            <a:ext cx="5331191" cy="7544308"/>
          </a:xfrm>
          <a:prstGeom prst="rect">
            <a:avLst/>
          </a:prstGeom>
        </p:spPr>
      </p:pic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7F03A1E6-54C8-5249-A080-EDCC06EF16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6241D2-BDF7-794E-98B6-95E64042E02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9FC7B6CF-59E7-F045-86BB-2C8A79370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AA7F17-C44B-1941-BB1A-6D7D2E622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55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208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覆面算の列挙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92" b="-12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テキスト プレースホルダー 89">
            <a:extLst>
              <a:ext uri="{FF2B5EF4-FFF2-40B4-BE49-F238E27FC236}">
                <a16:creationId xmlns:a16="http://schemas.microsoft.com/office/drawing/2014/main" id="{27C4D03D-9B30-7143-8A55-6498BC4102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406400" y="1294484"/>
            <a:ext cx="1448721" cy="1595518"/>
            <a:chOff x="406400" y="1294484"/>
            <a:chExt cx="1448721" cy="1595518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 a</a:t>
                </a:r>
              </a:p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ab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000" dirty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2107271" y="1294484"/>
            <a:ext cx="1448721" cy="1595518"/>
            <a:chOff x="406400" y="1294484"/>
            <a:chExt cx="1448721" cy="1595518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ab</a:t>
                </a:r>
              </a:p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テキスト ボックス 12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2</a:t>
              </a:r>
              <a:endParaRPr kumimoji="1" lang="ja-JP" altLang="en-US" sz="2000" dirty="0"/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3800904" y="1320342"/>
            <a:ext cx="1448721" cy="1595518"/>
            <a:chOff x="406400" y="1294484"/>
            <a:chExt cx="1448721" cy="1595518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 err="1">
                    <a:ea typeface="MS PGothic" charset="-128"/>
                    <a:cs typeface="MS PGothic" charset="-128"/>
                  </a:rPr>
                  <a:t>ba</a:t>
                </a:r>
                <a:endParaRPr kumimoji="1"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 b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b</a:t>
                </a:r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b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テキスト ボックス 17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3</a:t>
              </a:r>
              <a:endParaRPr kumimoji="1" lang="ja-JP" altLang="en-US" sz="2000" dirty="0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5501775" y="1320342"/>
            <a:ext cx="1448721" cy="1595518"/>
            <a:chOff x="406400" y="1294484"/>
            <a:chExt cx="1448721" cy="1595518"/>
          </a:xfrm>
        </p:grpSpPr>
        <p:grpSp>
          <p:nvGrpSpPr>
            <p:cNvPr id="22" name="図形グループ 21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24" name="テキスト ボックス 23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ba</a:t>
                </a:r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ba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bba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25" name="直線コネクタ 24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4</a:t>
              </a:r>
              <a:endParaRPr kumimoji="1" lang="ja-JP" altLang="en-US" sz="2000" dirty="0"/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7202646" y="1294484"/>
            <a:ext cx="1448721" cy="1595518"/>
            <a:chOff x="406400" y="1294484"/>
            <a:chExt cx="1448721" cy="1595518"/>
          </a:xfrm>
        </p:grpSpPr>
        <p:grpSp>
          <p:nvGrpSpPr>
            <p:cNvPr id="27" name="図形グループ 26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b</a:t>
                </a:r>
                <a:r>
                  <a:rPr kumimoji="1" lang="en-US" altLang="ja-JP" sz="3200" dirty="0" err="1">
                    <a:ea typeface="MS PGothic" charset="-128"/>
                    <a:cs typeface="MS PGothic" charset="-128"/>
                  </a:rPr>
                  <a:t>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baa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bba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30" name="直線コネクタ 29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5</a:t>
              </a:r>
              <a:endParaRPr kumimoji="1" lang="ja-JP" altLang="en-US" sz="2000" dirty="0"/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399162" y="3113279"/>
            <a:ext cx="1448721" cy="1595518"/>
            <a:chOff x="406400" y="1294484"/>
            <a:chExt cx="1448721" cy="1595518"/>
          </a:xfrm>
        </p:grpSpPr>
        <p:grpSp>
          <p:nvGrpSpPr>
            <p:cNvPr id="32" name="図形グループ 31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34" name="テキスト ボックス 33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b</a:t>
                </a:r>
                <a:r>
                  <a:rPr kumimoji="1" lang="en-US" altLang="ja-JP" sz="3200" dirty="0" err="1">
                    <a:ea typeface="MS PGothic" charset="-128"/>
                    <a:cs typeface="MS PGothic" charset="-128"/>
                  </a:rPr>
                  <a:t>a</a:t>
                </a:r>
                <a:endParaRPr kumimoji="1"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ba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baa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35" name="直線コネクタ 34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テキスト ボックス 32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6</a:t>
              </a:r>
              <a:endParaRPr kumimoji="1" lang="ja-JP" altLang="en-US" sz="2000" dirty="0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2100033" y="3113279"/>
            <a:ext cx="1448721" cy="1595518"/>
            <a:chOff x="406400" y="1294484"/>
            <a:chExt cx="1448721" cy="1595518"/>
          </a:xfrm>
        </p:grpSpPr>
        <p:grpSp>
          <p:nvGrpSpPr>
            <p:cNvPr id="37" name="図形グループ 36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39" name="テキスト ボックス 38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aa</a:t>
                </a:r>
              </a:p>
              <a:p>
                <a:pPr algn="r"/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ab</a:t>
                </a:r>
                <a:r>
                  <a:rPr kumimoji="1" lang="en-US" altLang="ja-JP" sz="3200" dirty="0" err="1">
                    <a:ea typeface="MS PGothic" charset="-128"/>
                    <a:cs typeface="MS PGothic" charset="-128"/>
                  </a:rPr>
                  <a:t>b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40" name="直線コネクタ 39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テキスト ボックス 37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7</a:t>
              </a:r>
              <a:endParaRPr kumimoji="1" lang="ja-JP" altLang="en-US" sz="2000" dirty="0"/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3793666" y="3139137"/>
            <a:ext cx="1448721" cy="1595518"/>
            <a:chOff x="406400" y="1294484"/>
            <a:chExt cx="1448721" cy="1595518"/>
          </a:xfrm>
        </p:grpSpPr>
        <p:grpSp>
          <p:nvGrpSpPr>
            <p:cNvPr id="42" name="図形グループ 41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44" name="テキスト ボックス 43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aba</a:t>
                </a:r>
              </a:p>
              <a:p>
                <a:pPr algn="r"/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aa</a:t>
                </a:r>
                <a:r>
                  <a:rPr kumimoji="1" lang="en-US" altLang="ja-JP" sz="3200" dirty="0" err="1">
                    <a:ea typeface="MS PGothic" charset="-128"/>
                    <a:cs typeface="MS PGothic" charset="-128"/>
                  </a:rPr>
                  <a:t>b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テキスト ボックス 42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8</a:t>
              </a:r>
              <a:endParaRPr kumimoji="1" lang="ja-JP" altLang="en-US" sz="2000" dirty="0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5494537" y="3139137"/>
            <a:ext cx="1448721" cy="1595518"/>
            <a:chOff x="406400" y="1294484"/>
            <a:chExt cx="1448721" cy="1595518"/>
          </a:xfrm>
        </p:grpSpPr>
        <p:grpSp>
          <p:nvGrpSpPr>
            <p:cNvPr id="47" name="図形グループ 46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 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abb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50" name="直線コネクタ 49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テキスト ボックス 47"/>
            <p:cNvSpPr txBox="1"/>
            <p:nvPr/>
          </p:nvSpPr>
          <p:spPr>
            <a:xfrm>
              <a:off x="406400" y="1294484"/>
              <a:ext cx="277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9</a:t>
              </a:r>
              <a:endParaRPr kumimoji="1" lang="ja-JP" altLang="en-US" sz="2000" dirty="0"/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7195408" y="3113279"/>
            <a:ext cx="1448721" cy="1595518"/>
            <a:chOff x="406400" y="1294484"/>
            <a:chExt cx="1448721" cy="1595518"/>
          </a:xfrm>
        </p:grpSpPr>
        <p:grpSp>
          <p:nvGrpSpPr>
            <p:cNvPr id="52" name="図形グループ 51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54" name="テキスト ボックス 53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aa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aab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55" name="直線コネクタ 54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テキスト ボックス 52"/>
            <p:cNvSpPr txBox="1"/>
            <p:nvPr/>
          </p:nvSpPr>
          <p:spPr>
            <a:xfrm>
              <a:off x="406400" y="1294484"/>
              <a:ext cx="627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/>
                <a:t>10</a:t>
              </a:r>
              <a:endParaRPr kumimoji="1" lang="ja-JP" altLang="en-US" sz="2000" dirty="0"/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406400" y="4871498"/>
            <a:ext cx="1448721" cy="1595518"/>
            <a:chOff x="406400" y="1294484"/>
            <a:chExt cx="1448721" cy="1595518"/>
          </a:xfrm>
        </p:grpSpPr>
        <p:grpSp>
          <p:nvGrpSpPr>
            <p:cNvPr id="57" name="図形グループ 56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59" name="テキスト ボックス 58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aba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 a</a:t>
                </a:r>
              </a:p>
              <a:p>
                <a:pPr algn="r"/>
                <a:r>
                  <a:rPr kumimoji="1" lang="en-US" altLang="ja-JP" sz="3200" dirty="0" err="1">
                    <a:ea typeface="MS PGothic" charset="-128"/>
                    <a:cs typeface="MS PGothic" charset="-128"/>
                  </a:rPr>
                  <a:t>aab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60" name="直線コネクタ 59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テキスト ボックス 57"/>
            <p:cNvSpPr txBox="1"/>
            <p:nvPr/>
          </p:nvSpPr>
          <p:spPr>
            <a:xfrm>
              <a:off x="406400" y="1294484"/>
              <a:ext cx="71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/>
                <a:t>11</a:t>
              </a:r>
              <a:endParaRPr kumimoji="1" lang="ja-JP" altLang="en-US" sz="2000" dirty="0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2107271" y="4871498"/>
            <a:ext cx="1448721" cy="1595518"/>
            <a:chOff x="406400" y="1294484"/>
            <a:chExt cx="1448721" cy="1595518"/>
          </a:xfrm>
        </p:grpSpPr>
        <p:grpSp>
          <p:nvGrpSpPr>
            <p:cNvPr id="62" name="図形グループ 61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aab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kumimoji="1" lang="en-US" altLang="ja-JP" sz="3200" dirty="0" err="1">
                    <a:ea typeface="MS PGothic" charset="-128"/>
                    <a:cs typeface="MS PGothic" charset="-128"/>
                  </a:rPr>
                  <a:t>aaa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65" name="直線コネクタ 64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406400" y="1294484"/>
              <a:ext cx="839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/>
                <a:t>12</a:t>
              </a:r>
              <a:endParaRPr kumimoji="1" lang="ja-JP" altLang="en-US" sz="2000" dirty="0"/>
            </a:p>
          </p:txBody>
        </p:sp>
      </p:grpSp>
      <p:grpSp>
        <p:nvGrpSpPr>
          <p:cNvPr id="66" name="図形グループ 65"/>
          <p:cNvGrpSpPr/>
          <p:nvPr/>
        </p:nvGrpSpPr>
        <p:grpSpPr>
          <a:xfrm>
            <a:off x="3800904" y="4897356"/>
            <a:ext cx="1448721" cy="1595518"/>
            <a:chOff x="406400" y="1294484"/>
            <a:chExt cx="1448721" cy="1595518"/>
          </a:xfrm>
        </p:grpSpPr>
        <p:grpSp>
          <p:nvGrpSpPr>
            <p:cNvPr id="67" name="図形グループ 66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69" name="テキスト ボックス 68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abb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aba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テキスト ボックス 67"/>
            <p:cNvSpPr txBox="1"/>
            <p:nvPr/>
          </p:nvSpPr>
          <p:spPr>
            <a:xfrm>
              <a:off x="406400" y="1294484"/>
              <a:ext cx="78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/>
                <a:t>13</a:t>
              </a:r>
              <a:endParaRPr kumimoji="1" lang="ja-JP" altLang="en-US" sz="2000" dirty="0"/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5501775" y="4897356"/>
            <a:ext cx="1448721" cy="1595518"/>
            <a:chOff x="406400" y="1294484"/>
            <a:chExt cx="1448721" cy="1595518"/>
          </a:xfrm>
        </p:grpSpPr>
        <p:grpSp>
          <p:nvGrpSpPr>
            <p:cNvPr id="72" name="図形グループ 71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74" name="テキスト ボックス 73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 ab</a:t>
                </a: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aba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テキスト ボックス 72"/>
            <p:cNvSpPr txBox="1"/>
            <p:nvPr/>
          </p:nvSpPr>
          <p:spPr>
            <a:xfrm>
              <a:off x="406400" y="1294484"/>
              <a:ext cx="664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/>
                <a:t>14</a:t>
              </a:r>
              <a:endParaRPr kumimoji="1" lang="ja-JP" altLang="en-US" sz="2000" dirty="0"/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7202646" y="4871498"/>
            <a:ext cx="1448721" cy="1595518"/>
            <a:chOff x="406400" y="1294484"/>
            <a:chExt cx="1448721" cy="1595518"/>
          </a:xfrm>
        </p:grpSpPr>
        <p:grpSp>
          <p:nvGrpSpPr>
            <p:cNvPr id="77" name="図形グループ 76"/>
            <p:cNvGrpSpPr/>
            <p:nvPr/>
          </p:nvGrpSpPr>
          <p:grpSpPr>
            <a:xfrm>
              <a:off x="406400" y="1320342"/>
              <a:ext cx="1448721" cy="1569660"/>
              <a:chOff x="944701" y="2812972"/>
              <a:chExt cx="2094714" cy="1569660"/>
            </a:xfrm>
          </p:grpSpPr>
          <p:sp>
            <p:nvSpPr>
              <p:cNvPr id="79" name="テキスト ボックス 78"/>
              <p:cNvSpPr txBox="1"/>
              <p:nvPr/>
            </p:nvSpPr>
            <p:spPr>
              <a:xfrm>
                <a:off x="944701" y="2812972"/>
                <a:ext cx="20842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r>
                  <a:rPr kumimoji="1" lang="en-US" altLang="ja-JP" sz="3200" dirty="0">
                    <a:ea typeface="MS PGothic" charset="-128"/>
                    <a:cs typeface="MS PGothic" charset="-128"/>
                  </a:rPr>
                  <a:t>a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+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abb</a:t>
                </a:r>
                <a:endParaRPr lang="en-US" altLang="ja-JP" sz="3200" dirty="0">
                  <a:ea typeface="MS PGothic" charset="-128"/>
                  <a:cs typeface="MS PGothic" charset="-128"/>
                </a:endParaRPr>
              </a:p>
              <a:p>
                <a:pPr algn="r"/>
                <a:r>
                  <a:rPr lang="en-US" altLang="ja-JP" sz="3200" dirty="0">
                    <a:ea typeface="MS PGothic" charset="-128"/>
                    <a:cs typeface="MS PGothic" charset="-128"/>
                  </a:rPr>
                  <a:t> </a:t>
                </a:r>
                <a:r>
                  <a:rPr lang="en-US" altLang="ja-JP" sz="3200" dirty="0" err="1">
                    <a:ea typeface="MS PGothic" charset="-128"/>
                    <a:cs typeface="MS PGothic" charset="-128"/>
                  </a:rPr>
                  <a:t>aaa</a:t>
                </a:r>
                <a:endParaRPr kumimoji="1" lang="ja-JP" altLang="en-US" sz="3200" dirty="0"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80" name="直線コネクタ 79"/>
              <p:cNvCxnSpPr/>
              <p:nvPr/>
            </p:nvCxnSpPr>
            <p:spPr>
              <a:xfrm>
                <a:off x="1070567" y="3849750"/>
                <a:ext cx="19688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テキスト ボックス 77"/>
            <p:cNvSpPr txBox="1"/>
            <p:nvPr/>
          </p:nvSpPr>
          <p:spPr>
            <a:xfrm>
              <a:off x="406400" y="1294484"/>
              <a:ext cx="620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/>
                <a:t>15</a:t>
              </a:r>
              <a:endParaRPr kumimoji="1" lang="ja-JP" altLang="en-US" sz="2000" dirty="0"/>
            </a:p>
          </p:txBody>
        </p:sp>
      </p:grpSp>
      <p:sp>
        <p:nvSpPr>
          <p:cNvPr id="81" name="角丸四角形吹き出し 80"/>
          <p:cNvSpPr/>
          <p:nvPr/>
        </p:nvSpPr>
        <p:spPr>
          <a:xfrm>
            <a:off x="2022940" y="2974990"/>
            <a:ext cx="3488792" cy="2524605"/>
          </a:xfrm>
          <a:prstGeom prst="wedgeRoundRectCallout">
            <a:avLst>
              <a:gd name="adj1" fmla="val -54323"/>
              <a:gd name="adj2" fmla="val -76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図形グループ 82"/>
          <p:cNvGrpSpPr/>
          <p:nvPr/>
        </p:nvGrpSpPr>
        <p:grpSpPr>
          <a:xfrm>
            <a:off x="3046595" y="3592574"/>
            <a:ext cx="1448721" cy="1569660"/>
            <a:chOff x="944701" y="2812972"/>
            <a:chExt cx="2094714" cy="1569660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944701" y="2812972"/>
              <a:ext cx="20842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solidFill>
                    <a:schemeClr val="bg1"/>
                  </a:solidFill>
                  <a:ea typeface="MS PGothic" charset="-128"/>
                  <a:cs typeface="MS PGothic" charset="-128"/>
                </a:rPr>
                <a:t>P</a:t>
              </a:r>
              <a:endParaRPr kumimoji="1" lang="en-US" altLang="ja-JP" sz="3200" dirty="0">
                <a:solidFill>
                  <a:schemeClr val="bg1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solidFill>
                    <a:schemeClr val="bg1"/>
                  </a:solidFill>
                  <a:ea typeface="MS PGothic" charset="-128"/>
                  <a:cs typeface="MS PGothic" charset="-128"/>
                </a:rPr>
                <a:t>+   P</a:t>
              </a:r>
            </a:p>
            <a:p>
              <a:pPr algn="r"/>
              <a:r>
                <a:rPr lang="en-US" altLang="ja-JP" sz="3200" dirty="0">
                  <a:solidFill>
                    <a:schemeClr val="bg1"/>
                  </a:solidFill>
                  <a:ea typeface="MS PGothic" charset="-128"/>
                  <a:cs typeface="MS PGothic" charset="-128"/>
                </a:rPr>
                <a:t>P</a:t>
              </a:r>
              <a:r>
                <a:rPr kumimoji="1" lang="en-US" altLang="ja-JP" sz="3200" dirty="0">
                  <a:solidFill>
                    <a:schemeClr val="bg1"/>
                  </a:solidFill>
                  <a:ea typeface="MS PGothic" charset="-128"/>
                  <a:cs typeface="MS PGothic" charset="-128"/>
                </a:rPr>
                <a:t>A</a:t>
              </a:r>
              <a:endParaRPr kumimoji="1" lang="ja-JP" altLang="en-US" sz="3200" dirty="0">
                <a:solidFill>
                  <a:schemeClr val="bg1"/>
                </a:solidFill>
                <a:ea typeface="MS PGothic" charset="-128"/>
                <a:cs typeface="MS PGothic" charset="-128"/>
              </a:endParaRPr>
            </a:p>
          </p:txBody>
        </p:sp>
        <p:cxnSp>
          <p:nvCxnSpPr>
            <p:cNvPr id="86" name="直線コネクタ 85"/>
            <p:cNvCxnSpPr/>
            <p:nvPr/>
          </p:nvCxnSpPr>
          <p:spPr>
            <a:xfrm>
              <a:off x="1070567" y="3824350"/>
              <a:ext cx="196884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日付プレースホルダー 88">
            <a:extLst>
              <a:ext uri="{FF2B5EF4-FFF2-40B4-BE49-F238E27FC236}">
                <a16:creationId xmlns:a16="http://schemas.microsoft.com/office/drawing/2014/main" id="{78F9523F-76D9-6147-81B1-5705BEA609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366303-6E5B-574C-9786-7DDD06139B19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93" name="フッター プレースホルダー 92">
            <a:extLst>
              <a:ext uri="{FF2B5EF4-FFF2-40B4-BE49-F238E27FC236}">
                <a16:creationId xmlns:a16="http://schemas.microsoft.com/office/drawing/2014/main" id="{E114932C-2ADE-F649-99AF-023527F17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31BF39-EE06-5B47-A029-D97830842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56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55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覆面算系列から辞書番号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入力</a:t>
                </a:r>
                <a:r>
                  <a:rPr lang="en-US" altLang="ja-JP" dirty="0"/>
                  <a:t>: </a:t>
                </a:r>
                <a:r>
                  <a:rPr lang="ja-JP" altLang="en-US" dirty="0"/>
                  <a:t>基数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dirty="0"/>
                  <a:t>，覆面算系列</a:t>
                </a:r>
                <a:endParaRPr lang="en-US" altLang="ja-JP" dirty="0"/>
              </a:p>
              <a:p>
                <a:r>
                  <a:rPr lang="ja-JP" altLang="en-US" dirty="0"/>
                  <a:t>出力</a:t>
                </a:r>
                <a:r>
                  <a:rPr lang="en-US" altLang="ja-JP" dirty="0"/>
                  <a:t>: </a:t>
                </a:r>
                <a:r>
                  <a:rPr lang="ja-JP" altLang="en-US" dirty="0"/>
                  <a:t>覆面算系列の辞書番号</a:t>
                </a:r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具体例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入力</a:t>
                </a:r>
                <a:r>
                  <a:rPr lang="en-US" altLang="ja-JP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ja-JP" dirty="0"/>
              </a:p>
              <a:p>
                <a:pPr lvl="2"/>
                <a:r>
                  <a:rPr lang="en-US" altLang="ja-JP" dirty="0"/>
                  <a:t>aba aba $aa $$$</a:t>
                </a:r>
              </a:p>
              <a:p>
                <a:pPr lvl="1"/>
                <a:r>
                  <a:rPr lang="ja-JP" altLang="en-US" dirty="0"/>
                  <a:t>出力</a:t>
                </a:r>
                <a:r>
                  <a:rPr lang="en-US" altLang="ja-JP" dirty="0"/>
                  <a:t>: 15</a:t>
                </a:r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10" t="-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図形グループ 4"/>
          <p:cNvGrpSpPr/>
          <p:nvPr/>
        </p:nvGrpSpPr>
        <p:grpSpPr>
          <a:xfrm>
            <a:off x="5435600" y="3961139"/>
            <a:ext cx="2940564" cy="2308324"/>
            <a:chOff x="783435" y="3278799"/>
            <a:chExt cx="2215996" cy="230832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802888" y="3278799"/>
              <a:ext cx="208424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$$a</a:t>
              </a:r>
              <a:r>
                <a:rPr kumimoji="1" lang="en-US" altLang="ja-JP" sz="48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+ $</a:t>
              </a:r>
              <a:r>
                <a:rPr lang="en-US" altLang="ja-JP" sz="4800" dirty="0" err="1">
                  <a:ea typeface="MS PGothic" charset="-128"/>
                  <a:cs typeface="MS PGothic" charset="-128"/>
                </a:rPr>
                <a:t>abb</a:t>
              </a:r>
              <a:endParaRPr lang="en-US" altLang="ja-JP" sz="48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4800" dirty="0">
                  <a:ea typeface="MS PGothic" charset="-128"/>
                  <a:cs typeface="MS PGothic" charset="-128"/>
                </a:rPr>
                <a:t>$</a:t>
              </a:r>
              <a:r>
                <a:rPr lang="en-US" altLang="ja-JP" sz="4800" dirty="0" err="1">
                  <a:ea typeface="MS PGothic" charset="-128"/>
                  <a:cs typeface="MS PGothic" charset="-128"/>
                </a:rPr>
                <a:t>aa</a:t>
              </a:r>
              <a:r>
                <a:rPr kumimoji="1" lang="en-US" altLang="ja-JP" sz="4800" dirty="0" err="1">
                  <a:ea typeface="MS PGothic" charset="-128"/>
                  <a:cs typeface="MS PGothic" charset="-128"/>
                </a:rPr>
                <a:t>a</a:t>
              </a:r>
              <a:endParaRPr kumimoji="1" lang="ja-JP" altLang="en-US" sz="48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 flipV="1">
              <a:off x="783435" y="4835710"/>
              <a:ext cx="2215996" cy="325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58E96BB0-C53E-9546-A9AC-B8C65140E5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4C570-AC46-EE4D-BE01-19B7361C0138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6884FF0F-2E28-9D4D-88B9-F586772E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CA8D343-E496-BA4F-852D-CFE591853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57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84781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覆面算系列から辞書番号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入力</a:t>
                </a:r>
                <a:r>
                  <a:rPr lang="en-US" altLang="ja-JP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lvl="2"/>
                <a:r>
                  <a:rPr lang="en-US" altLang="ja-JP" dirty="0"/>
                  <a:t>aba aba $aa $$$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遷移行列を用いて</a:t>
                </a:r>
                <a:endParaRPr lang="en-US" altLang="ja-JP" dirty="0"/>
              </a:p>
              <a:p>
                <a:r>
                  <a:rPr lang="ja-JP" altLang="en-US" dirty="0"/>
                  <a:t>数え上げ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0"/>
                <a:endParaRPr lang="en-US" altLang="ja-JP" dirty="0"/>
              </a:p>
              <a:p>
                <a:pPr lvl="0"/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10" t="-9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コンテンツ プレースホルダ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42" y="-393523"/>
            <a:ext cx="6074958" cy="8596831"/>
          </a:xfrm>
          <a:prstGeom prst="rect">
            <a:avLst/>
          </a:prstGeom>
        </p:spPr>
      </p:pic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59A7FFC4-870B-E542-8BCB-C24D641103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DCDC92-4111-2D4C-A775-031BE300AEC3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E70FC7CF-DB95-C043-B381-5D5984A4C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C26EE0-1DA5-DF49-9A2D-3F2DF86BD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58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6101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B4A2344-4500-4246-B966-AFCA6CD3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筆算の形になるか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A77910E1-60A7-374A-BC81-07C4177F12C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系列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→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覆面算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のとき筆算の形になる</a:t>
                </a:r>
                <a:br>
                  <a:rPr lang="en-US" altLang="ja-JP" dirty="0"/>
                </a:br>
                <a:br>
                  <a:rPr lang="en-US" altLang="ja-JP" dirty="0"/>
                </a:br>
                <a:r>
                  <a:rPr lang="en-US" altLang="ja-JP" dirty="0"/>
                  <a:t>&lt;</a:t>
                </a:r>
                <a:r>
                  <a:rPr lang="ja-JP" altLang="en-US" dirty="0"/>
                  <a:t>違反例</a:t>
                </a:r>
                <a:r>
                  <a:rPr lang="en-US" altLang="ja-JP" dirty="0"/>
                  <a:t>&gt;</a:t>
                </a:r>
                <a:r>
                  <a:rPr lang="en-US" altLang="ja-JP" dirty="0" err="1"/>
                  <a:t>abc</a:t>
                </a:r>
                <a:r>
                  <a:rPr lang="en-US" altLang="ja-JP" dirty="0"/>
                  <a:t> $de </a:t>
                </a:r>
                <a:r>
                  <a:rPr lang="en-US" altLang="ja-JP" dirty="0" err="1"/>
                  <a:t>f$g</a:t>
                </a:r>
                <a:r>
                  <a:rPr lang="en-US" altLang="ja-JP" dirty="0"/>
                  <a:t> $$$ </a:t>
                </a:r>
                <a:r>
                  <a:rPr lang="ja-JP" altLang="en-US" dirty="0"/>
                  <a:t>→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b="1" dirty="0"/>
                  <a:t>$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のパターンが出ると違反</a:t>
                </a:r>
                <a:endParaRPr lang="en-US" altLang="ja-JP" dirty="0"/>
              </a:p>
              <a:p>
                <a:pPr lvl="1">
                  <a:buFont typeface="Wingdings" pitchFamily="2" charset="2"/>
                  <a:buChar char="Ø"/>
                </a:pPr>
                <a:r>
                  <a:rPr kumimoji="1" lang="en-US" altLang="ja-JP" dirty="0"/>
                  <a:t>$</a:t>
                </a:r>
                <a:r>
                  <a:rPr kumimoji="1" lang="ja-JP" altLang="en-US" dirty="0"/>
                  <a:t>が出現したかを</a:t>
                </a:r>
                <a:r>
                  <a:rPr lang="ja-JP" altLang="en-US" dirty="0"/>
                  <a:t>管理</a:t>
                </a:r>
                <a:endParaRPr lang="en-US" altLang="ja-JP" dirty="0"/>
              </a:p>
              <a:p>
                <a:pPr>
                  <a:buFont typeface="Wingdings" pitchFamily="2" charset="2"/>
                  <a:buChar char="Ø"/>
                </a:pP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1" lang="en-US" altLang="ja-JP" b="1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A77910E1-60A7-374A-BC81-07C4177F1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512" t="-4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図形グループ 4">
            <a:extLst>
              <a:ext uri="{FF2B5EF4-FFF2-40B4-BE49-F238E27FC236}">
                <a16:creationId xmlns:a16="http://schemas.microsoft.com/office/drawing/2014/main" id="{5275D4E4-7464-D14B-A4D2-FC82E373E9BA}"/>
              </a:ext>
            </a:extLst>
          </p:cNvPr>
          <p:cNvGrpSpPr/>
          <p:nvPr/>
        </p:nvGrpSpPr>
        <p:grpSpPr>
          <a:xfrm>
            <a:off x="4978146" y="1475848"/>
            <a:ext cx="1734312" cy="1569660"/>
            <a:chOff x="1540931" y="2812972"/>
            <a:chExt cx="1488019" cy="156966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8841A0F-C055-DA47-B285-B086129B8644}"/>
                </a:ext>
              </a:extLst>
            </p:cNvPr>
            <p:cNvSpPr txBox="1"/>
            <p:nvPr/>
          </p:nvSpPr>
          <p:spPr>
            <a:xfrm>
              <a:off x="1540931" y="2812972"/>
              <a:ext cx="1488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b="1" dirty="0" err="1">
                  <a:solidFill>
                    <a:srgbClr val="FF0000"/>
                  </a:solidFill>
                  <a:ea typeface="MS PGothic" charset="-128"/>
                  <a:cs typeface="MS PGothic" charset="-128"/>
                </a:rPr>
                <a:t>f$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a</a:t>
              </a:r>
              <a:endParaRPr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</a:t>
              </a:r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db</a:t>
              </a:r>
              <a:endParaRPr lang="en-US" altLang="ja-JP" sz="3200" dirty="0">
                <a:solidFill>
                  <a:schemeClr val="accent6"/>
                </a:solidFill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solidFill>
                    <a:schemeClr val="tx1">
                      <a:lumMod val="40000"/>
                      <a:lumOff val="60000"/>
                    </a:schemeClr>
                  </a:solidFill>
                  <a:ea typeface="MS PGothic" charset="-128"/>
                  <a:cs typeface="MS PGothic" charset="-128"/>
                </a:rPr>
                <a:t>$</a:t>
              </a:r>
              <a:r>
                <a:rPr lang="en-US" altLang="ja-JP" sz="3200" dirty="0" err="1">
                  <a:ea typeface="MS PGothic" charset="-128"/>
                  <a:cs typeface="MS PGothic" charset="-128"/>
                </a:rPr>
                <a:t>gec</a:t>
              </a:r>
              <a:endParaRPr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D14C9F5-4CCD-2947-BBC4-5CFBC5B814D4}"/>
                </a:ext>
              </a:extLst>
            </p:cNvPr>
            <p:cNvCxnSpPr/>
            <p:nvPr/>
          </p:nvCxnSpPr>
          <p:spPr>
            <a:xfrm>
              <a:off x="1773825" y="3837513"/>
              <a:ext cx="1222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日付プレースホルダー 15">
            <a:extLst>
              <a:ext uri="{FF2B5EF4-FFF2-40B4-BE49-F238E27FC236}">
                <a16:creationId xmlns:a16="http://schemas.microsoft.com/office/drawing/2014/main" id="{2E3F28CB-C2DE-DA4C-8C99-7BA0633018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D7A979-3434-704C-B535-66D86BBA7508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669831B7-C64D-4348-A1EB-D07E1C224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776230-ED87-9347-A638-91F3AAA2487A}"/>
              </a:ext>
            </a:extLst>
          </p:cNvPr>
          <p:cNvSpPr txBox="1"/>
          <p:nvPr/>
        </p:nvSpPr>
        <p:spPr>
          <a:xfrm>
            <a:off x="7565757" y="1123777"/>
            <a:ext cx="15392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筆算の形か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正規化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B0D686-E05E-7A4B-B08C-6D6A604F7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59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881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37F5FB-3815-8C4E-AF82-9188D46A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覆面算の性質</a:t>
            </a:r>
            <a:r>
              <a:rPr lang="en-US" altLang="ja-JP" dirty="0"/>
              <a:t> 2/3</a:t>
            </a:r>
            <a:endParaRPr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702EBF-F7A4-CB43-BBE0-4A1060016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問題により解の個数が異なる</a:t>
            </a:r>
            <a:endParaRPr lang="en-US" altLang="ja-JP" dirty="0"/>
          </a:p>
          <a:p>
            <a:r>
              <a:rPr lang="ja-JP" altLang="en-US" dirty="0"/>
              <a:t>唯一解をもつ覆面算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複数解をもつ覆面算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33" name="日付プレースホルダー 32">
            <a:extLst>
              <a:ext uri="{FF2B5EF4-FFF2-40B4-BE49-F238E27FC236}">
                <a16:creationId xmlns:a16="http://schemas.microsoft.com/office/drawing/2014/main" id="{719A7105-67A8-1F45-BB6B-0B65600243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170664-6CDA-3741-B8A4-353CA78F9451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34" name="フッター プレースホルダー 33">
            <a:extLst>
              <a:ext uri="{FF2B5EF4-FFF2-40B4-BE49-F238E27FC236}">
                <a16:creationId xmlns:a16="http://schemas.microsoft.com/office/drawing/2014/main" id="{8AB68460-DB0F-9A49-BCFF-02E870D74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grpSp>
        <p:nvGrpSpPr>
          <p:cNvPr id="5" name="図形グループ 16">
            <a:extLst>
              <a:ext uri="{FF2B5EF4-FFF2-40B4-BE49-F238E27FC236}">
                <a16:creationId xmlns:a16="http://schemas.microsoft.com/office/drawing/2014/main" id="{B2D718AE-25F8-E54A-B256-77496D6E9C5C}"/>
              </a:ext>
            </a:extLst>
          </p:cNvPr>
          <p:cNvGrpSpPr/>
          <p:nvPr/>
        </p:nvGrpSpPr>
        <p:grpSpPr>
          <a:xfrm>
            <a:off x="901873" y="2236962"/>
            <a:ext cx="1695673" cy="1569660"/>
            <a:chOff x="944701" y="2812972"/>
            <a:chExt cx="2084249" cy="148519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F228454-4439-A742-A9A7-85CACCC06F9A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SEND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MORE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MONEY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ED85531-A0B4-1849-AB07-2E16B68B97F5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図形グループ 16">
            <a:extLst>
              <a:ext uri="{FF2B5EF4-FFF2-40B4-BE49-F238E27FC236}">
                <a16:creationId xmlns:a16="http://schemas.microsoft.com/office/drawing/2014/main" id="{5F197FB3-E356-044A-97FE-DCBDCE6272A4}"/>
              </a:ext>
            </a:extLst>
          </p:cNvPr>
          <p:cNvGrpSpPr/>
          <p:nvPr/>
        </p:nvGrpSpPr>
        <p:grpSpPr>
          <a:xfrm>
            <a:off x="4060520" y="2211910"/>
            <a:ext cx="1695673" cy="1569660"/>
            <a:chOff x="944701" y="2812972"/>
            <a:chExt cx="2084249" cy="1485197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D9B58BF-3E1B-BF4C-B1FD-42EA69796A35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9567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+ 1085 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10652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A4052DB-A5E4-5E4E-9921-09A10B01ED49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右矢印 10">
            <a:extLst>
              <a:ext uri="{FF2B5EF4-FFF2-40B4-BE49-F238E27FC236}">
                <a16:creationId xmlns:a16="http://schemas.microsoft.com/office/drawing/2014/main" id="{0AC27996-C647-1549-8E77-7564A5C4125A}"/>
              </a:ext>
            </a:extLst>
          </p:cNvPr>
          <p:cNvSpPr/>
          <p:nvPr/>
        </p:nvSpPr>
        <p:spPr>
          <a:xfrm>
            <a:off x="3077920" y="2788744"/>
            <a:ext cx="747795" cy="4660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2" name="図形グループ 16">
            <a:extLst>
              <a:ext uri="{FF2B5EF4-FFF2-40B4-BE49-F238E27FC236}">
                <a16:creationId xmlns:a16="http://schemas.microsoft.com/office/drawing/2014/main" id="{9912FC65-85F8-5D4B-BBC2-32159BA42741}"/>
              </a:ext>
            </a:extLst>
          </p:cNvPr>
          <p:cNvGrpSpPr/>
          <p:nvPr/>
        </p:nvGrpSpPr>
        <p:grpSpPr>
          <a:xfrm>
            <a:off x="842639" y="4581417"/>
            <a:ext cx="1695673" cy="1569660"/>
            <a:chOff x="944701" y="2812972"/>
            <a:chExt cx="2084249" cy="148519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5629A0D-4B70-7A4B-BCF0-232ABBFB40CF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YES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WE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CAN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9A7B74D-E48D-6142-80D1-26BF684E34A7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図形グループ 16">
            <a:extLst>
              <a:ext uri="{FF2B5EF4-FFF2-40B4-BE49-F238E27FC236}">
                <a16:creationId xmlns:a16="http://schemas.microsoft.com/office/drawing/2014/main" id="{B3CE0373-61AA-8A42-97F2-A9B74E89D3B2}"/>
              </a:ext>
            </a:extLst>
          </p:cNvPr>
          <p:cNvGrpSpPr/>
          <p:nvPr/>
        </p:nvGrpSpPr>
        <p:grpSpPr>
          <a:xfrm>
            <a:off x="3395970" y="4816105"/>
            <a:ext cx="1695673" cy="1200329"/>
            <a:chOff x="944701" y="2812972"/>
            <a:chExt cx="2084249" cy="1135740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BC0C88B-F9B0-4143-A988-1B64BC474F34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13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dirty="0">
                  <a:ea typeface="MS PGothic" charset="-128"/>
                  <a:cs typeface="MS PGothic" charset="-128"/>
                </a:rPr>
                <a:t>389</a:t>
              </a:r>
              <a:endParaRPr kumimoji="1" lang="en-US" altLang="ja-JP" sz="24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2400" dirty="0">
                  <a:ea typeface="MS PGothic" charset="-128"/>
                  <a:cs typeface="MS PGothic" charset="-128"/>
                </a:rPr>
                <a:t>+ 68 </a:t>
              </a:r>
            </a:p>
            <a:p>
              <a:pPr algn="r"/>
              <a:r>
                <a:rPr lang="en-US" altLang="ja-JP" sz="2400" dirty="0">
                  <a:ea typeface="MS PGothic" charset="-128"/>
                  <a:cs typeface="MS PGothic" charset="-128"/>
                </a:rPr>
                <a:t>457</a:t>
              </a:r>
              <a:endParaRPr kumimoji="1" lang="ja-JP" altLang="en-US" sz="24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6366EA2F-7573-E341-88EA-702684228E54}"/>
                </a:ext>
              </a:extLst>
            </p:cNvPr>
            <p:cNvCxnSpPr/>
            <p:nvPr/>
          </p:nvCxnSpPr>
          <p:spPr>
            <a:xfrm>
              <a:off x="1844780" y="3542980"/>
              <a:ext cx="1111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右矢印 17">
            <a:extLst>
              <a:ext uri="{FF2B5EF4-FFF2-40B4-BE49-F238E27FC236}">
                <a16:creationId xmlns:a16="http://schemas.microsoft.com/office/drawing/2014/main" id="{09AF545B-0A53-0042-BB2E-601EA58F06D8}"/>
              </a:ext>
            </a:extLst>
          </p:cNvPr>
          <p:cNvSpPr/>
          <p:nvPr/>
        </p:nvSpPr>
        <p:spPr>
          <a:xfrm>
            <a:off x="3077920" y="5158251"/>
            <a:ext cx="747795" cy="4660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1" name="図形グループ 16">
            <a:extLst>
              <a:ext uri="{FF2B5EF4-FFF2-40B4-BE49-F238E27FC236}">
                <a16:creationId xmlns:a16="http://schemas.microsoft.com/office/drawing/2014/main" id="{BB0EAF8D-D9D6-9045-AA4D-14175C845FDC}"/>
              </a:ext>
            </a:extLst>
          </p:cNvPr>
          <p:cNvGrpSpPr/>
          <p:nvPr/>
        </p:nvGrpSpPr>
        <p:grpSpPr>
          <a:xfrm>
            <a:off x="4419377" y="4816105"/>
            <a:ext cx="1695673" cy="1200329"/>
            <a:chOff x="944701" y="2812972"/>
            <a:chExt cx="2084249" cy="1135740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0EAE10F-D1E6-5049-A5A7-A1AEB03F059D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13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dirty="0">
                  <a:ea typeface="MS PGothic" charset="-128"/>
                  <a:cs typeface="MS PGothic" charset="-128"/>
                </a:rPr>
                <a:t>549</a:t>
              </a:r>
            </a:p>
            <a:p>
              <a:pPr algn="r"/>
              <a:r>
                <a:rPr lang="en-US" altLang="ja-JP" sz="2400" dirty="0">
                  <a:ea typeface="MS PGothic" charset="-128"/>
                  <a:cs typeface="MS PGothic" charset="-128"/>
                </a:rPr>
                <a:t>+ 74 </a:t>
              </a:r>
            </a:p>
            <a:p>
              <a:pPr algn="r"/>
              <a:r>
                <a:rPr kumimoji="1" lang="en-US" altLang="ja-JP" sz="2400" dirty="0">
                  <a:ea typeface="MS PGothic" charset="-128"/>
                  <a:cs typeface="MS PGothic" charset="-128"/>
                </a:rPr>
                <a:t>623</a:t>
              </a:r>
              <a:endParaRPr kumimoji="1" lang="ja-JP" altLang="en-US" sz="24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35E2B0D-C89A-ED43-B842-DB819BF10A72}"/>
                </a:ext>
              </a:extLst>
            </p:cNvPr>
            <p:cNvCxnSpPr/>
            <p:nvPr/>
          </p:nvCxnSpPr>
          <p:spPr>
            <a:xfrm>
              <a:off x="1844780" y="3542980"/>
              <a:ext cx="1111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01FAEC-997E-6D44-B4DB-557E6151AFAD}"/>
              </a:ext>
            </a:extLst>
          </p:cNvPr>
          <p:cNvSpPr txBox="1"/>
          <p:nvPr/>
        </p:nvSpPr>
        <p:spPr>
          <a:xfrm>
            <a:off x="6175057" y="53051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・・・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32AC64-773D-9A41-9562-3A14301E6CC1}"/>
              </a:ext>
            </a:extLst>
          </p:cNvPr>
          <p:cNvSpPr txBox="1"/>
          <p:nvPr/>
        </p:nvSpPr>
        <p:spPr>
          <a:xfrm>
            <a:off x="5905752" y="3726548"/>
            <a:ext cx="1415772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解をもつ</a:t>
            </a:r>
            <a:endParaRPr kumimoji="1" lang="en-US" altLang="ja-JP" sz="2400" b="1" dirty="0"/>
          </a:p>
          <a:p>
            <a:r>
              <a:rPr lang="ja-JP" altLang="en-US" sz="2400" b="1" dirty="0"/>
              <a:t>覆面算</a:t>
            </a:r>
            <a:endParaRPr kumimoji="1" lang="ja-JP" altLang="en-US" sz="24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99E6576-EF8C-7B4B-AC8A-5922D5EB128A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覆面算の性質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4BA12855-C30C-C54F-B2E1-1F509C783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6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7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031700E-B641-C248-8332-E15D2244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正規化されているか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0053A560-8796-7D49-B39E-69AC68E489E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新出の文字の出現順が辞書番号順</a:t>
                </a:r>
                <a:br>
                  <a:rPr lang="en-US" altLang="ja-JP" dirty="0"/>
                </a:br>
                <a:r>
                  <a:rPr lang="en-US" altLang="ja-JP" dirty="0"/>
                  <a:t>〈</a:t>
                </a:r>
                <a:r>
                  <a:rPr lang="ja-JP" altLang="en-US" dirty="0"/>
                  <a:t>違反例</a:t>
                </a:r>
                <a:r>
                  <a:rPr lang="en-US" altLang="ja-JP" dirty="0"/>
                  <a:t>〉 </a:t>
                </a:r>
                <a:r>
                  <a:rPr lang="en-US" altLang="ja-JP" dirty="0" err="1"/>
                  <a:t>aa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bba</a:t>
                </a:r>
                <a:r>
                  <a:rPr lang="en-US" altLang="ja-JP" dirty="0"/>
                  <a:t> $$$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ja-JP" altLang="en-US" dirty="0"/>
                  <a:t>辞書順で一番早い文字から</a:t>
                </a:r>
                <a:br>
                  <a:rPr lang="en-US" altLang="ja-JP" dirty="0"/>
                </a:br>
                <a:r>
                  <a:rPr lang="ja-JP" altLang="en-US" dirty="0"/>
                  <a:t>使える文字の種類数を管理</a:t>
                </a:r>
                <a:endParaRPr lang="en-US" altLang="ja-JP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ℓ≤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:</a:t>
                </a:r>
                <a:r>
                  <a:rPr lang="ja-JP" altLang="en-US" dirty="0"/>
                  <a:t>次の遷移文字に使える文字の種類数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0053A560-8796-7D49-B39E-69AC68E48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29D0E01A-B4A6-DA45-B608-766E6F91E9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DA7F48-7FC7-AA4C-931C-8524EB9CD8DB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D3491E27-301A-8D4C-8AB1-1EFA78FFF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3A00FE-0B8B-4046-9044-04D10319F1DB}"/>
              </a:ext>
            </a:extLst>
          </p:cNvPr>
          <p:cNvSpPr txBox="1"/>
          <p:nvPr/>
        </p:nvSpPr>
        <p:spPr>
          <a:xfrm>
            <a:off x="7565757" y="1123777"/>
            <a:ext cx="15392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</a:rPr>
              <a:t>研究概要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DFA</a:t>
            </a:r>
            <a:r>
              <a:rPr lang="ja-JP" altLang="en-US" sz="1600" dirty="0">
                <a:solidFill>
                  <a:schemeClr val="bg1"/>
                </a:solidFill>
              </a:rPr>
              <a:t>の構築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</a:t>
            </a:r>
            <a:r>
              <a:rPr lang="en-US" altLang="ja-JP" sz="1600" dirty="0">
                <a:solidFill>
                  <a:schemeClr val="bg1"/>
                </a:solidFill>
              </a:rPr>
              <a:t>DFA</a:t>
            </a: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構築方針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筆算の形か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正規化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解をもつか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管理する情報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具体例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4470AEA-5304-DA48-8684-AE3F7489C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60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112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37F5FB-3815-8C4E-AF82-9188D46A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覆面算の性質</a:t>
            </a:r>
            <a:r>
              <a:rPr kumimoji="1" lang="en-US" altLang="ja-JP" dirty="0"/>
              <a:t> 3/3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91702EBF-F7A4-CB43-BBE0-4A10600163F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129885" y="1070265"/>
                <a:ext cx="8899813" cy="54226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ja-JP" altLang="en-US" b="1" dirty="0"/>
                  <a:t>進法の下</a:t>
                </a:r>
                <a:r>
                  <a:rPr lang="ja-JP" altLang="en-US" dirty="0"/>
                  <a:t>で覆面算を扱う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(2≤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≤10)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kumimoji="1" lang="en-US" altLang="ja-JP" dirty="0"/>
                  <a:t>: </a:t>
                </a:r>
                <a:r>
                  <a:rPr kumimoji="1" lang="ja-JP" altLang="en-US" dirty="0"/>
                  <a:t>解なし</a:t>
                </a:r>
                <a:endParaRPr kumimoji="1"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唯一解をもつ</a:t>
                </a:r>
                <a:endParaRPr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91702EBF-F7A4-CB43-BBE0-4A1060016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129885" y="1070265"/>
                <a:ext cx="8899813" cy="5422610"/>
              </a:xfrm>
              <a:blipFill>
                <a:blip r:embed="rId2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図形グループ 16">
            <a:extLst>
              <a:ext uri="{FF2B5EF4-FFF2-40B4-BE49-F238E27FC236}">
                <a16:creationId xmlns:a16="http://schemas.microsoft.com/office/drawing/2014/main" id="{B2D718AE-25F8-E54A-B256-77496D6E9C5C}"/>
              </a:ext>
            </a:extLst>
          </p:cNvPr>
          <p:cNvGrpSpPr/>
          <p:nvPr/>
        </p:nvGrpSpPr>
        <p:grpSpPr>
          <a:xfrm>
            <a:off x="901873" y="2236962"/>
            <a:ext cx="1695673" cy="1569660"/>
            <a:chOff x="944701" y="2812972"/>
            <a:chExt cx="2084249" cy="148519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F228454-4439-A742-A9A7-85CACCC06F9A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P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P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PA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ED85531-A0B4-1849-AB07-2E16B68B97F5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右矢印 10">
            <a:extLst>
              <a:ext uri="{FF2B5EF4-FFF2-40B4-BE49-F238E27FC236}">
                <a16:creationId xmlns:a16="http://schemas.microsoft.com/office/drawing/2014/main" id="{0AC27996-C647-1549-8E77-7564A5C4125A}"/>
              </a:ext>
            </a:extLst>
          </p:cNvPr>
          <p:cNvSpPr/>
          <p:nvPr/>
        </p:nvSpPr>
        <p:spPr>
          <a:xfrm>
            <a:off x="3077920" y="2788744"/>
            <a:ext cx="747795" cy="4660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2" name="図形グループ 16">
            <a:extLst>
              <a:ext uri="{FF2B5EF4-FFF2-40B4-BE49-F238E27FC236}">
                <a16:creationId xmlns:a16="http://schemas.microsoft.com/office/drawing/2014/main" id="{9912FC65-85F8-5D4B-BBC2-32159BA42741}"/>
              </a:ext>
            </a:extLst>
          </p:cNvPr>
          <p:cNvGrpSpPr/>
          <p:nvPr/>
        </p:nvGrpSpPr>
        <p:grpSpPr>
          <a:xfrm>
            <a:off x="842639" y="4518787"/>
            <a:ext cx="1695673" cy="1569660"/>
            <a:chOff x="944701" y="2812972"/>
            <a:chExt cx="2084249" cy="148519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5629A0D-4B70-7A4B-BCF0-232ABBFB40CF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P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P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PA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9A7B74D-E48D-6142-80D1-26BF684E34A7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右矢印 17">
            <a:extLst>
              <a:ext uri="{FF2B5EF4-FFF2-40B4-BE49-F238E27FC236}">
                <a16:creationId xmlns:a16="http://schemas.microsoft.com/office/drawing/2014/main" id="{09AF545B-0A53-0042-BB2E-601EA58F06D8}"/>
              </a:ext>
            </a:extLst>
          </p:cNvPr>
          <p:cNvSpPr/>
          <p:nvPr/>
        </p:nvSpPr>
        <p:spPr>
          <a:xfrm>
            <a:off x="3077920" y="5095621"/>
            <a:ext cx="747795" cy="4660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7" name="図形グループ 16">
            <a:extLst>
              <a:ext uri="{FF2B5EF4-FFF2-40B4-BE49-F238E27FC236}">
                <a16:creationId xmlns:a16="http://schemas.microsoft.com/office/drawing/2014/main" id="{1512607E-4D19-3741-94D3-30538EC91B09}"/>
              </a:ext>
            </a:extLst>
          </p:cNvPr>
          <p:cNvGrpSpPr/>
          <p:nvPr/>
        </p:nvGrpSpPr>
        <p:grpSpPr>
          <a:xfrm>
            <a:off x="4039817" y="4518787"/>
            <a:ext cx="1695673" cy="1569660"/>
            <a:chOff x="944701" y="2812972"/>
            <a:chExt cx="2084249" cy="1485197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5C12CE1-541B-F345-9EB1-D11BBF5FFFCB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1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+ 1 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10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DA7F2AA-89B3-D244-BE1B-0E6E06092C17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日付プレースホルダー 20">
            <a:extLst>
              <a:ext uri="{FF2B5EF4-FFF2-40B4-BE49-F238E27FC236}">
                <a16:creationId xmlns:a16="http://schemas.microsoft.com/office/drawing/2014/main" id="{9CDC4FFE-2155-BC4A-A313-B1B87C947E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3F5B76-94C1-A647-A55C-E997745A3918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2307FD48-EE5A-F34B-9486-22A922338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E7479E-BACE-5B40-8BA1-8C674AEEC358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覆面算の性質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53EAD2F-B8AB-E948-9A57-91A615C96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7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19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EC5FEA4-0B24-6342-848A-F97C2EC9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本研究の</a:t>
            </a:r>
            <a:r>
              <a:rPr lang="ja-JP" altLang="en-US" dirty="0"/>
              <a:t>目的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878E4218-F991-334B-A56A-7E06FB2CD9B6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ja-JP" altLang="en-US" dirty="0"/>
                  <a:t>進法のもとで</a:t>
                </a:r>
                <a:endParaRPr kumimoji="1" lang="en-US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ja-JP" altLang="en-US" dirty="0"/>
                  <a:t>等価な覆面算を重複なく</a:t>
                </a:r>
                <a:endParaRPr kumimoji="1" lang="en-US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ja-JP" altLang="en-US" dirty="0"/>
                  <a:t>解をもつ，唯一解をもつ覆面算を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b="1" dirty="0"/>
                  <a:t>列挙</a:t>
                </a:r>
                <a:r>
                  <a:rPr lang="ja-JP" altLang="en-US" dirty="0"/>
                  <a:t>する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ja-JP" altLang="en-US" dirty="0"/>
                  <a:t>の解をもつ覆面算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878E4218-F991-334B-A56A-7E06FB2CD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図形グループ 16">
            <a:extLst>
              <a:ext uri="{FF2B5EF4-FFF2-40B4-BE49-F238E27FC236}">
                <a16:creationId xmlns:a16="http://schemas.microsoft.com/office/drawing/2014/main" id="{66DC521E-EF2C-A14C-A8D0-BB0440F802A1}"/>
              </a:ext>
            </a:extLst>
          </p:cNvPr>
          <p:cNvGrpSpPr/>
          <p:nvPr/>
        </p:nvGrpSpPr>
        <p:grpSpPr>
          <a:xfrm>
            <a:off x="129886" y="4558089"/>
            <a:ext cx="1695673" cy="1569660"/>
            <a:chOff x="944701" y="2812972"/>
            <a:chExt cx="2084249" cy="1485197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2AB4E73-4DE4-8745-BA1D-EA45ED81367D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a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ab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1A08CDD-26A5-7F49-B84B-640A4A7B8578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16">
            <a:extLst>
              <a:ext uri="{FF2B5EF4-FFF2-40B4-BE49-F238E27FC236}">
                <a16:creationId xmlns:a16="http://schemas.microsoft.com/office/drawing/2014/main" id="{26288748-6044-B34A-9392-114446BB386B}"/>
              </a:ext>
            </a:extLst>
          </p:cNvPr>
          <p:cNvGrpSpPr/>
          <p:nvPr/>
        </p:nvGrpSpPr>
        <p:grpSpPr>
          <a:xfrm>
            <a:off x="2418094" y="4558089"/>
            <a:ext cx="1695673" cy="1569660"/>
            <a:chOff x="944701" y="2812972"/>
            <a:chExt cx="2084249" cy="148519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77A5FE2-116F-8F4A-B8FB-94E466DE9FA2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a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ab</a:t>
              </a:r>
            </a:p>
            <a:p>
              <a:pPr algn="r"/>
              <a:r>
                <a:rPr kumimoji="1" lang="en-US" altLang="ja-JP" sz="3200" dirty="0">
                  <a:ea typeface="MS PGothic" charset="-128"/>
                  <a:cs typeface="MS PGothic" charset="-128"/>
                </a:rPr>
                <a:t>aa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E4251A08-085F-704A-9CFA-406E3B6948F8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図形グループ 16">
            <a:extLst>
              <a:ext uri="{FF2B5EF4-FFF2-40B4-BE49-F238E27FC236}">
                <a16:creationId xmlns:a16="http://schemas.microsoft.com/office/drawing/2014/main" id="{872C28F5-6FE0-B04B-B051-A968ED2F7770}"/>
              </a:ext>
            </a:extLst>
          </p:cNvPr>
          <p:cNvGrpSpPr/>
          <p:nvPr/>
        </p:nvGrpSpPr>
        <p:grpSpPr>
          <a:xfrm>
            <a:off x="4706302" y="4558089"/>
            <a:ext cx="1695673" cy="1569660"/>
            <a:chOff x="944701" y="2812972"/>
            <a:chExt cx="2084249" cy="1485197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0F1662D-BF93-D54C-9A81-C00DDA70D719}"/>
                </a:ext>
              </a:extLst>
            </p:cNvPr>
            <p:cNvSpPr txBox="1"/>
            <p:nvPr/>
          </p:nvSpPr>
          <p:spPr>
            <a:xfrm>
              <a:off x="944701" y="2812972"/>
              <a:ext cx="2084249" cy="148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3200" dirty="0" err="1">
                  <a:ea typeface="MS PGothic" charset="-128"/>
                  <a:cs typeface="MS PGothic" charset="-128"/>
                </a:rPr>
                <a:t>ba</a:t>
              </a:r>
              <a:endParaRPr kumimoji="1" lang="en-US" altLang="ja-JP" sz="3200" dirty="0">
                <a:ea typeface="MS PGothic" charset="-128"/>
                <a:cs typeface="MS PGothic" charset="-128"/>
              </a:endParaRP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+   b</a:t>
              </a:r>
            </a:p>
            <a:p>
              <a:pPr algn="r"/>
              <a:r>
                <a:rPr lang="en-US" altLang="ja-JP" sz="3200" dirty="0">
                  <a:ea typeface="MS PGothic" charset="-128"/>
                  <a:cs typeface="MS PGothic" charset="-128"/>
                </a:rPr>
                <a:t>bb</a:t>
              </a:r>
              <a:endParaRPr kumimoji="1" lang="ja-JP" altLang="en-US" sz="3200" dirty="0">
                <a:ea typeface="MS PGothic" charset="-128"/>
                <a:cs typeface="MS PGothic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E48CF71-574A-CC44-BA94-49DCE2254565}"/>
                </a:ext>
              </a:extLst>
            </p:cNvPr>
            <p:cNvCxnSpPr/>
            <p:nvPr/>
          </p:nvCxnSpPr>
          <p:spPr>
            <a:xfrm>
              <a:off x="1328994" y="3780019"/>
              <a:ext cx="16271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BDF6930C-6E8E-A54B-8363-E6EED3FF2A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E6EB16-4A88-4243-ADA0-09E727B58DE5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5433191A-F9AC-D945-9C9D-2960D0DC9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4F2DDC-EBFE-FB4F-8B54-953CBB061197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目的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概要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4E958CB-C755-6145-8F2E-75E559CBA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8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05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BAAD240-C5A3-D941-A627-56AD4A71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本研究の概要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76E9A55E-4BE5-B542-B84E-5FB0B0F251A8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dirty="0"/>
                  <a:t>進法のもとで</a:t>
                </a:r>
                <a:endParaRPr lang="en-US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ja-JP" altLang="en-US" dirty="0"/>
                  <a:t>等価な覆面算を重複なく</a:t>
                </a:r>
                <a:endParaRPr lang="en-US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ja-JP" altLang="en-US" dirty="0"/>
                  <a:t>解をもつ，唯一解をもつ覆面算を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b="1" dirty="0"/>
                  <a:t>受理する</a:t>
                </a:r>
                <a:r>
                  <a:rPr kumimoji="1" lang="en-US" altLang="ja-JP" b="1" dirty="0"/>
                  <a:t>DFA</a:t>
                </a:r>
                <a:r>
                  <a:rPr kumimoji="1" lang="ja-JP" altLang="en-US" dirty="0"/>
                  <a:t>を構築</a:t>
                </a: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kumimoji="1" lang="en-US" altLang="ja-JP" dirty="0"/>
                  <a:t>DFA</a:t>
                </a:r>
                <a:r>
                  <a:rPr lang="ja-JP" altLang="en-US" dirty="0"/>
                  <a:t>を走査することにより</a:t>
                </a:r>
                <a:br>
                  <a:rPr lang="en-US" altLang="ja-JP" dirty="0"/>
                </a:br>
                <a:r>
                  <a:rPr kumimoji="1" lang="ja-JP" altLang="en-US" b="1" dirty="0"/>
                  <a:t>過不足なく</a:t>
                </a:r>
                <a:r>
                  <a:rPr kumimoji="1" lang="ja-JP" altLang="en-US" dirty="0"/>
                  <a:t>列挙する</a:t>
                </a:r>
                <a:endParaRPr kumimoji="1" lang="en-US" altLang="ja-JP" dirty="0"/>
              </a:p>
              <a:p>
                <a:pPr>
                  <a:buFont typeface="Wingdings" pitchFamily="2" charset="2"/>
                  <a:buChar char="Ø"/>
                </a:pPr>
                <a:r>
                  <a:rPr kumimoji="1" lang="ja-JP" altLang="en-US" dirty="0"/>
                  <a:t>高速なソルバー</a:t>
                </a:r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76E9A55E-4BE5-B542-B84E-5FB0B0F25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コンテンツ プレースホルダー 13">
            <a:extLst>
              <a:ext uri="{FF2B5EF4-FFF2-40B4-BE49-F238E27FC236}">
                <a16:creationId xmlns:a16="http://schemas.microsoft.com/office/drawing/2014/main" id="{2FAD8AA5-AF59-964E-801B-799EF45F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12446" b="14298"/>
          <a:stretch/>
        </p:blipFill>
        <p:spPr>
          <a:xfrm>
            <a:off x="3854230" y="1951037"/>
            <a:ext cx="3824652" cy="4724400"/>
          </a:xfrm>
          <a:prstGeom prst="rect">
            <a:avLst/>
          </a:prstGeom>
        </p:spPr>
      </p:pic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7044383F-9337-EF40-B3D9-E2E4235B57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098F59-A86C-904D-9C4A-A7649749113F}" type="datetime1">
              <a:rPr lang="ja-JP" altLang="en-US" smtClean="0"/>
              <a:t>2018/3/6</a:t>
            </a:fld>
            <a:endParaRPr lang="ja-JP" altLang="en-US" dirty="0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6FF3E21A-0482-7C47-B06D-82A667067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CGP</a:t>
            </a:r>
            <a:r>
              <a:rPr lang="ja-JP" altLang="en-US"/>
              <a:t>第</a:t>
            </a:r>
            <a:r>
              <a:rPr lang="en-US" altLang="ja-JP"/>
              <a:t>13</a:t>
            </a:r>
            <a:r>
              <a:rPr lang="ja-JP" altLang="en-US"/>
              <a:t>回研究集会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98D46F-42EC-D644-A00F-E0BCB395C949}"/>
              </a:ext>
            </a:extLst>
          </p:cNvPr>
          <p:cNvSpPr txBox="1"/>
          <p:nvPr/>
        </p:nvSpPr>
        <p:spPr>
          <a:xfrm>
            <a:off x="7565757" y="1123777"/>
            <a:ext cx="153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研究概要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覆面算とは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覆面算の性質</a:t>
            </a:r>
            <a:endParaRPr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目的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</a:rPr>
              <a:t>概要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lang="ja-JP" altLang="en-US" sz="1600" dirty="0">
                <a:solidFill>
                  <a:schemeClr val="bg1"/>
                </a:solidFill>
              </a:rPr>
              <a:t>結果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先行研究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DFA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の構築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状態数の削減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覆面算の列挙</a:t>
            </a:r>
            <a:endParaRPr kumimoji="1" lang="en-US" altLang="ja-JP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まとめ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DB3093A-655D-5D4B-9AC0-DB39A0E75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14559-BAB4-A94A-8A9C-DBF421AFA6B1}" type="slidenum">
              <a:rPr lang="ja-JP" altLang="en-US" smtClean="0"/>
              <a:pPr/>
              <a:t>9</a:t>
            </a:fld>
            <a:r>
              <a:rPr lang="en-US" altLang="ja-JP"/>
              <a:t>/50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87444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ユーザー定義 1">
      <a:dk1>
        <a:srgbClr val="454545"/>
      </a:dk1>
      <a:lt1>
        <a:srgbClr val="FFFFFF"/>
      </a:lt1>
      <a:dk2>
        <a:srgbClr val="1E1D28"/>
      </a:dk2>
      <a:lt2>
        <a:srgbClr val="FFFFFF"/>
      </a:lt2>
      <a:accent1>
        <a:srgbClr val="27375D"/>
      </a:accent1>
      <a:accent2>
        <a:srgbClr val="516B8D"/>
      </a:accent2>
      <a:accent3>
        <a:srgbClr val="0766A1"/>
      </a:accent3>
      <a:accent4>
        <a:srgbClr val="6A90C0"/>
      </a:accent4>
      <a:accent5>
        <a:srgbClr val="CBCCCB"/>
      </a:accent5>
      <a:accent6>
        <a:srgbClr val="2683C6"/>
      </a:accent6>
      <a:hlink>
        <a:srgbClr val="6B9F25"/>
      </a:hlink>
      <a:folHlink>
        <a:srgbClr val="9F6715"/>
      </a:folHlink>
    </a:clrScheme>
    <a:fontScheme name="Menlo">
      <a:majorFont>
        <a:latin typeface="Menlo"/>
        <a:ea typeface="メイリオ"/>
        <a:cs typeface=""/>
      </a:majorFont>
      <a:minorFont>
        <a:latin typeface="Menlo"/>
        <a:ea typeface="メイリオ"/>
        <a:cs typeface="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58DCCA0B12E4C989513E6B2DE13C5" ma:contentTypeVersion="5" ma:contentTypeDescription="Create a new document." ma:contentTypeScope="" ma:versionID="8061e46f3b7845d1b4b61096cc1d62dd">
  <xsd:schema xmlns:xsd="http://www.w3.org/2001/XMLSchema" xmlns:xs="http://www.w3.org/2001/XMLSchema" xmlns:p="http://schemas.microsoft.com/office/2006/metadata/properties" xmlns:ns2="27956c34-bb39-4829-a4d9-6e1f7806d905" xmlns:ns3="f06ac958-dfed-4d16-bfe4-7687a24570ef" targetNamespace="http://schemas.microsoft.com/office/2006/metadata/properties" ma:root="true" ma:fieldsID="f65f976b84a678aacde1b620799fa4ec" ns2:_="" ns3:_="">
    <xsd:import namespace="27956c34-bb39-4829-a4d9-6e1f7806d905"/>
    <xsd:import namespace="f06ac958-dfed-4d16-bfe4-7687a2457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56c34-bb39-4829-a4d9-6e1f7806d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ac958-dfed-4d16-bfe4-7687a2457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BCB889-893A-4C93-8CC0-DF03B742E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56c34-bb39-4829-a4d9-6e1f7806d905"/>
    <ds:schemaRef ds:uri="f06ac958-dfed-4d16-bfe4-7687a2457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2825AC-400A-4C9B-BB15-C8242AA41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A0E72-6D06-4FDB-BA43-2AE1508D6DD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23962</TotalTime>
  <Words>5014</Words>
  <Application>Microsoft Macintosh PowerPoint</Application>
  <PresentationFormat>画面に合わせる (4:3)</PresentationFormat>
  <Paragraphs>1989</Paragraphs>
  <Slides>60</Slides>
  <Notes>26</Notes>
  <HiddenSlides>10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8" baseType="lpstr">
      <vt:lpstr>MS PGothic</vt:lpstr>
      <vt:lpstr>メイリオ</vt:lpstr>
      <vt:lpstr>Yu Gothic</vt:lpstr>
      <vt:lpstr>Arial</vt:lpstr>
      <vt:lpstr>Cambria Math</vt:lpstr>
      <vt:lpstr>Menlo</vt:lpstr>
      <vt:lpstr>Wingdings</vt:lpstr>
      <vt:lpstr>ホワイト</vt:lpstr>
      <vt:lpstr>DFAを用いた 覆面算の解析</vt:lpstr>
      <vt:lpstr>覆面算とは</vt:lpstr>
      <vt:lpstr>例題①</vt:lpstr>
      <vt:lpstr>例題②</vt:lpstr>
      <vt:lpstr>覆面算の性質 1/3</vt:lpstr>
      <vt:lpstr>覆面算の性質 2/3</vt:lpstr>
      <vt:lpstr>覆面算の性質 3/3</vt:lpstr>
      <vt:lpstr>本研究の目的</vt:lpstr>
      <vt:lpstr>本研究の概要</vt:lpstr>
      <vt:lpstr>結果 1/3</vt:lpstr>
      <vt:lpstr>結果 1/3</vt:lpstr>
      <vt:lpstr>結果 2/3 </vt:lpstr>
      <vt:lpstr>結果 3/3</vt:lpstr>
      <vt:lpstr>発表内容</vt:lpstr>
      <vt:lpstr>先行研究の概要[2]</vt:lpstr>
      <vt:lpstr>覆面算と系列の変換</vt:lpstr>
      <vt:lpstr>系列の満たすべき条件</vt:lpstr>
      <vt:lpstr>系列の正規化</vt:lpstr>
      <vt:lpstr>先行研究によるDFAの構築</vt:lpstr>
      <vt:lpstr>先行研究の課題</vt:lpstr>
      <vt:lpstr>本研究での提案方針</vt:lpstr>
      <vt:lpstr>発表内容</vt:lpstr>
      <vt:lpstr>覆面DFA M_k</vt:lpstr>
      <vt:lpstr>覆面DFA M_2</vt:lpstr>
      <vt:lpstr>DFAの構築の方針 k=3</vt:lpstr>
      <vt:lpstr>DFAの構築の方針 k=3</vt:lpstr>
      <vt:lpstr>系列の満たすべき条件（再掲）</vt:lpstr>
      <vt:lpstr>割り当てが存在するか</vt:lpstr>
      <vt:lpstr>割り当てが存在するか</vt:lpstr>
      <vt:lpstr>状態のもつ情報</vt:lpstr>
      <vt:lpstr>DFA構築の一部(k=3)</vt:lpstr>
      <vt:lpstr>覆面DFA M_2</vt:lpstr>
      <vt:lpstr>発表内容のスライド</vt:lpstr>
      <vt:lpstr>「置換同値」な状態</vt:lpstr>
      <vt:lpstr>置換同値な状態をまとめる</vt:lpstr>
      <vt:lpstr>置換同値な状態をまとめる</vt:lpstr>
      <vt:lpstr>覆面DFA M_2</vt:lpstr>
      <vt:lpstr>置換圧縮覆面DFA  M ̂_2</vt:lpstr>
      <vt:lpstr>置換圧縮覆面DFA M ̂_2</vt:lpstr>
      <vt:lpstr>DFAの状態数の比較</vt:lpstr>
      <vt:lpstr>DFAの構築時間</vt:lpstr>
      <vt:lpstr>文字種を制限したM ̂_(k,s)</vt:lpstr>
      <vt:lpstr>発表内容のスライド</vt:lpstr>
      <vt:lpstr>解を持つ覆面算の数え上げ</vt:lpstr>
      <vt:lpstr>解を持つ覆面算の数え上げ</vt:lpstr>
      <vt:lpstr>2状態間のパス数の導出</vt:lpstr>
      <vt:lpstr>覆面算の数の解析 </vt:lpstr>
      <vt:lpstr>覆面算の数の陽関数F_k (n)</vt:lpstr>
      <vt:lpstr>ソルバー</vt:lpstr>
      <vt:lpstr>まとめと今後の課題</vt:lpstr>
      <vt:lpstr>拡張覆面DFA EM_k</vt:lpstr>
      <vt:lpstr>拡張覆面DFA EM_k</vt:lpstr>
      <vt:lpstr>覆面算系列から辞書番号</vt:lpstr>
      <vt:lpstr>先行研究②[遠藤, 2013]</vt:lpstr>
      <vt:lpstr>覆面算系列の列挙</vt:lpstr>
      <vt:lpstr>覆面算の列挙 k=2</vt:lpstr>
      <vt:lpstr>覆面算系列から辞書番号</vt:lpstr>
      <vt:lpstr>覆面算系列から辞書番号</vt:lpstr>
      <vt:lpstr>筆算の形になるか</vt:lpstr>
      <vt:lpstr>正規化されているか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Yuki Nozaki</dc:creator>
  <cp:keywords/>
  <dc:description/>
  <cp:lastModifiedBy>Yuki Nozaki</cp:lastModifiedBy>
  <cp:revision>467</cp:revision>
  <cp:lastPrinted>2018-02-15T04:16:52Z</cp:lastPrinted>
  <dcterms:created xsi:type="dcterms:W3CDTF">2017-05-09T14:08:06Z</dcterms:created>
  <dcterms:modified xsi:type="dcterms:W3CDTF">2018-03-06T01:01:16Z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0x0101008FF58DCCA0B12E4C989513E6B2DE13C5</vt:lpwstr>
  </property>
</Properties>
</file>