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4.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5.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6.xml" ContentType="application/vnd.openxmlformats-officedocument.presentationml.comments+xml"/>
  <Override PartName="/ppt/notesSlides/notesSlide46.xml" ContentType="application/vnd.openxmlformats-officedocument.presentationml.notesSlide+xml"/>
  <Override PartName="/ppt/comments/comment7.xml" ContentType="application/vnd.openxmlformats-officedocument.presentationml.comments+xml"/>
  <Override PartName="/ppt/notesSlides/notesSlide47.xml" ContentType="application/vnd.openxmlformats-officedocument.presentationml.notesSlide+xml"/>
  <Override PartName="/ppt/comments/comment8.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69" r:id="rId1"/>
  </p:sldMasterIdLst>
  <p:notesMasterIdLst>
    <p:notesMasterId r:id="rId70"/>
  </p:notesMasterIdLst>
  <p:handoutMasterIdLst>
    <p:handoutMasterId r:id="rId71"/>
  </p:handoutMasterIdLst>
  <p:sldIdLst>
    <p:sldId id="256" r:id="rId2"/>
    <p:sldId id="264" r:id="rId3"/>
    <p:sldId id="258" r:id="rId4"/>
    <p:sldId id="284" r:id="rId5"/>
    <p:sldId id="269" r:id="rId6"/>
    <p:sldId id="281" r:id="rId7"/>
    <p:sldId id="271" r:id="rId8"/>
    <p:sldId id="272" r:id="rId9"/>
    <p:sldId id="289" r:id="rId10"/>
    <p:sldId id="282" r:id="rId11"/>
    <p:sldId id="273" r:id="rId12"/>
    <p:sldId id="303" r:id="rId13"/>
    <p:sldId id="304" r:id="rId14"/>
    <p:sldId id="305" r:id="rId15"/>
    <p:sldId id="285" r:id="rId16"/>
    <p:sldId id="359" r:id="rId17"/>
    <p:sldId id="355" r:id="rId18"/>
    <p:sldId id="354" r:id="rId19"/>
    <p:sldId id="357" r:id="rId20"/>
    <p:sldId id="361" r:id="rId21"/>
    <p:sldId id="362" r:id="rId22"/>
    <p:sldId id="363" r:id="rId23"/>
    <p:sldId id="313" r:id="rId24"/>
    <p:sldId id="295" r:id="rId25"/>
    <p:sldId id="268" r:id="rId26"/>
    <p:sldId id="364" r:id="rId27"/>
    <p:sldId id="365" r:id="rId28"/>
    <p:sldId id="366" r:id="rId29"/>
    <p:sldId id="367" r:id="rId30"/>
    <p:sldId id="277" r:id="rId31"/>
    <p:sldId id="302" r:id="rId32"/>
    <p:sldId id="276" r:id="rId33"/>
    <p:sldId id="292" r:id="rId34"/>
    <p:sldId id="288" r:id="rId35"/>
    <p:sldId id="280" r:id="rId36"/>
    <p:sldId id="260" r:id="rId37"/>
    <p:sldId id="265" r:id="rId38"/>
    <p:sldId id="266" r:id="rId39"/>
    <p:sldId id="261" r:id="rId40"/>
    <p:sldId id="267" r:id="rId41"/>
    <p:sldId id="290" r:id="rId42"/>
    <p:sldId id="279" r:id="rId43"/>
    <p:sldId id="262" r:id="rId44"/>
    <p:sldId id="286" r:id="rId45"/>
    <p:sldId id="294" r:id="rId46"/>
    <p:sldId id="296" r:id="rId47"/>
    <p:sldId id="312" r:id="rId48"/>
    <p:sldId id="314" r:id="rId49"/>
    <p:sldId id="315" r:id="rId50"/>
    <p:sldId id="333" r:id="rId51"/>
    <p:sldId id="326" r:id="rId52"/>
    <p:sldId id="297" r:id="rId53"/>
    <p:sldId id="335" r:id="rId54"/>
    <p:sldId id="317" r:id="rId55"/>
    <p:sldId id="309" r:id="rId56"/>
    <p:sldId id="308" r:id="rId57"/>
    <p:sldId id="310" r:id="rId58"/>
    <p:sldId id="311" r:id="rId59"/>
    <p:sldId id="336" r:id="rId60"/>
    <p:sldId id="337" r:id="rId61"/>
    <p:sldId id="332" r:id="rId62"/>
    <p:sldId id="327" r:id="rId63"/>
    <p:sldId id="328" r:id="rId64"/>
    <p:sldId id="330" r:id="rId65"/>
    <p:sldId id="331" r:id="rId66"/>
    <p:sldId id="322" r:id="rId67"/>
    <p:sldId id="323" r:id="rId68"/>
    <p:sldId id="324" r:id="rId6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shi satoh" initials="as" lastIdx="22" clrIdx="0">
    <p:extLst/>
  </p:cmAuthor>
  <p:cmAuthor id="2" name="真鍋 浩太郎"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91FD9B"/>
    <a:srgbClr val="B8FEBF"/>
    <a:srgbClr val="FFB7DB"/>
    <a:srgbClr val="FF99CC"/>
    <a:srgbClr val="BABAE8"/>
    <a:srgbClr val="CACAEE"/>
    <a:srgbClr val="FFB3B3"/>
    <a:srgbClr val="FF00FF"/>
    <a:srgbClr val="2E2E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3750" autoAdjust="0"/>
    <p:restoredTop sz="76740" autoAdjust="0"/>
  </p:normalViewPr>
  <p:slideViewPr>
    <p:cSldViewPr snapToGrid="0" snapToObjects="1">
      <p:cViewPr>
        <p:scale>
          <a:sx n="66" d="100"/>
          <a:sy n="66" d="100"/>
        </p:scale>
        <p:origin x="-2408"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4T14:18:32.528" idx="1">
    <p:pos x="1569" y="2913"/>
    <p:text>学習方法がわからない．
記録・記憶は学習ではない．
捨て札，手札，相手の枚数，順番等を重みづけした評価関数を作って，出す札を決めて，それにによって自分が有利になったか不利になったか（手札の枚数とか，相手との枚数の差とか，次のラウンドで出せる確率とか，）評価値が上がったかどうか（数手後まで評価）を調べて，重みづけを変えていって，結局勝ったか負けたかで，その重みづけがよかった悪かったといった評価を行わないと学習にならない．</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4T15:09:53.882" idx="12">
    <p:pos x="2427" y="722"/>
    <p:text>特殊カードで状況を変化させるのは当たり前で，どういう場面で出すと面白くなるのかについての考察が必要</p:text>
    <p:extLst>
      <p:ext uri="{C676402C-5697-4E1C-873F-D02D1690AC5C}">
        <p15:threadingInfo xmlns:p15="http://schemas.microsoft.com/office/powerpoint/2012/main" timeZoneBias="-540"/>
      </p:ext>
    </p:extLst>
  </p:cm>
  <p:cm authorId="1" dt="2018-03-04T15:13:00.643" idx="13">
    <p:pos x="4742" y="1749"/>
    <p:text>オープンの時に，Give TwoやExchange,What Meなどの特殊カードを使わなければならない状況，自分以外のプレイヤーが順当に上がるが，そうすれば続いて自分も上がることができる（チキンなら相手を先に上がらせて負けさせる）といった状況に追い込むことなど，具体的な例が何もないので，考察を読んでいてMADを知らない人にはまったくわからない．</p:text>
    <p:extLst>
      <p:ext uri="{C676402C-5697-4E1C-873F-D02D1690AC5C}">
        <p15:threadingInfo xmlns:p15="http://schemas.microsoft.com/office/powerpoint/2012/main" timeZoneBias="-540"/>
      </p:ext>
    </p:extLst>
  </p:cm>
  <p:cm authorId="1" dt="2018-03-04T15:19:30.711" idx="14">
    <p:pos x="2766" y="2608"/>
    <p:text>どういうハッタリなのか具体例がなくわからない．</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04T15:21:32.256" idx="15">
    <p:pos x="2427" y="767"/>
    <p:text>まず，評価関数の定義が重要で，人間らしさも強さに影響する．</p:text>
    <p:extLst>
      <p:ext uri="{C676402C-5697-4E1C-873F-D02D1690AC5C}">
        <p15:threadingInfo xmlns:p15="http://schemas.microsoft.com/office/powerpoint/2012/main" timeZoneBias="-540"/>
      </p:ext>
    </p:extLst>
  </p:cm>
  <p:cm authorId="1" dt="2018-03-04T15:22:46.621" idx="16">
    <p:pos x="1118" y="1163"/>
    <p:text>これらは本当に簡単なのか</p:text>
    <p:extLst>
      <p:ext uri="{C676402C-5697-4E1C-873F-D02D1690AC5C}">
        <p15:threadingInfo xmlns:p15="http://schemas.microsoft.com/office/powerpoint/2012/main" timeZoneBias="-540"/>
      </p:ext>
    </p:extLst>
  </p:cm>
  <p:cm authorId="1" dt="2018-03-04T15:23:11.327" idx="17">
    <p:pos x="3388" y="2022"/>
    <p:text>「評価」という言葉に，どのカードを出すかと言う評価関数と，勝率や面白さというゲームの結果の評価が混ざっているように思う</p:text>
    <p:extLst>
      <p:ext uri="{C676402C-5697-4E1C-873F-D02D1690AC5C}">
        <p15:threadingInfo xmlns:p15="http://schemas.microsoft.com/office/powerpoint/2012/main" timeZoneBias="-540"/>
      </p:ext>
    </p:extLst>
  </p:cm>
  <p:cm authorId="1" dt="2018-03-04T15:25:42.311" idx="18">
    <p:pos x="1434" y="2992"/>
    <p:text>前のスライドで，ゲームを動かすとは何か具体例がちゃんと示されていない．</p:text>
    <p:extLst>
      <p:ext uri="{C676402C-5697-4E1C-873F-D02D1690AC5C}">
        <p15:threadingInfo xmlns:p15="http://schemas.microsoft.com/office/powerpoint/2012/main" timeZoneBias="-540"/>
      </p:ext>
    </p:extLst>
  </p:cm>
  <p:cm authorId="1" dt="2018-03-04T15:26:35.475" idx="19">
    <p:pos x="3568" y="3477"/>
    <p:text>表情の読み取りもここに入るのでは</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3-04T15:07:16.149" idx="11">
    <p:pos x="5013" y="1602"/>
    <p:text>この簡単・難しいは妥当なのか．
それよりも，どのように数値化するかの方針を示すべきではないのか．</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3-04T14:25:53.590" idx="2">
    <p:pos x="539" y="454"/>
    <p:text>カードゲームにおける人間らしさではなくて，これはMAD限定なのでは？</p:text>
    <p:extLst mod="1">
      <p:ext uri="{C676402C-5697-4E1C-873F-D02D1690AC5C}">
        <p15:threadingInfo xmlns:p15="http://schemas.microsoft.com/office/powerpoint/2012/main" timeZoneBias="-5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04T14:29:47.047" idx="3">
    <p:pos x="1457" y="795"/>
    <p:text>報復する確率の定義は？
相手が攻撃するカードを引かなければ報復できないし，ほかに勝ちそうなプレイヤーがいればそちらを攻撃するし．
簡単と書いているが，どういう評価式を作ってどう手札を決めるのか？</p:text>
    <p:extLst mod="1">
      <p:ext uri="{C676402C-5697-4E1C-873F-D02D1690AC5C}">
        <p15:threadingInfo xmlns:p15="http://schemas.microsoft.com/office/powerpoint/2012/main" timeZoneBias="-540"/>
      </p:ext>
    </p:extLst>
  </p:cm>
  <p:cm authorId="1" dt="2018-03-04T14:31:45.671" idx="4">
    <p:pos x="2009" y="2197"/>
    <p:text>「余裕を見せる」の定義がわからない．</p:text>
    <p:extLst mod="1">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3-04T14:45:38.164" idx="5">
    <p:pos x="1117" y="1275"/>
    <p:text>これは確率なのか？
どういう状況で，どういう煽りがあるのか，それがゲーム展開にどういう効果があるのかなど非常に無づかしいのではないのか？</p:text>
    <p:extLst>
      <p:ext uri="{C676402C-5697-4E1C-873F-D02D1690AC5C}">
        <p15:threadingInfo xmlns:p15="http://schemas.microsoft.com/office/powerpoint/2012/main" timeZoneBias="-540"/>
      </p:ext>
    </p:extLst>
  </p:cm>
  <p:cm authorId="1" dt="2018-03-04T14:57:11.373" idx="6">
    <p:pos x="1309" y="3500"/>
    <p:text>結託はオープンになったときや，残っている攻撃カード，順番など，様々な状況によって評価が難しいのではないのか．</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3-04T15:00:16.884" idx="7">
    <p:pos x="3376" y="1953"/>
    <p:text>これは，感情を認識するAI技術など，別の研究を参照して実装を進めることが可能か．</p:text>
    <p:extLst>
      <p:ext uri="{C676402C-5697-4E1C-873F-D02D1690AC5C}">
        <p15:threadingInfo xmlns:p15="http://schemas.microsoft.com/office/powerpoint/2012/main" timeZoneBias="-540"/>
      </p:ext>
    </p:extLst>
  </p:cm>
  <p:cm authorId="1" dt="2018-03-04T15:07:05.754" idx="10">
    <p:pos x="4449" y="2540"/>
    <p:text>確率よりもプレーヤーの個性ではないか．
あるいはExcange等を持っている確率も高い．</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2388422-C125-DB4E-B388-E37FDE2F96D2}" type="datetimeFigureOut">
              <a:rPr kumimoji="1" lang="ja-JP" altLang="en-US" smtClean="0"/>
              <a:t>18/03/06</a:t>
            </a:fld>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107CCF6-0FC3-E64C-A7D5-77EFA163253A}" type="slidenum">
              <a:rPr kumimoji="1" lang="ja-JP" altLang="en-US" smtClean="0"/>
              <a:t>‹#›</a:t>
            </a:fld>
            <a:endParaRPr kumimoji="1" lang="ja-JP" altLang="en-US"/>
          </a:p>
        </p:txBody>
      </p:sp>
    </p:spTree>
    <p:extLst>
      <p:ext uri="{BB962C8B-B14F-4D97-AF65-F5344CB8AC3E}">
        <p14:creationId xmlns:p14="http://schemas.microsoft.com/office/powerpoint/2010/main" val="392205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70098D15-C59F-3D47-9804-C2358C6C3A58}" type="datetimeFigureOut">
              <a:rPr kumimoji="1" lang="ja-JP" altLang="en-US" smtClean="0"/>
              <a:t>18/03/06</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CD7FF607-3057-624D-8FCD-F80C65E0BE02}" type="slidenum">
              <a:rPr kumimoji="1" lang="ja-JP" altLang="en-US" smtClean="0"/>
              <a:t>‹#›</a:t>
            </a:fld>
            <a:endParaRPr kumimoji="1" lang="ja-JP" altLang="en-US"/>
          </a:p>
        </p:txBody>
      </p:sp>
    </p:spTree>
    <p:extLst>
      <p:ext uri="{BB962C8B-B14F-4D97-AF65-F5344CB8AC3E}">
        <p14:creationId xmlns:p14="http://schemas.microsoft.com/office/powerpoint/2010/main" val="60330333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機械学習を用いたカードゲームの人間らしさの実装に関する考察について電気通信大学佐藤研究室の真鍋が発表します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0</a:t>
            </a:fld>
            <a:endParaRPr kumimoji="1" lang="ja-JP" altLang="en-US"/>
          </a:p>
        </p:txBody>
      </p:sp>
    </p:spTree>
    <p:extLst>
      <p:ext uri="{BB962C8B-B14F-4D97-AF65-F5344CB8AC3E}">
        <p14:creationId xmlns:p14="http://schemas.microsoft.com/office/powerpoint/2010/main" val="181594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MAD</a:t>
            </a:r>
            <a:r>
              <a:rPr kumimoji="1" lang="ja-JP" altLang="en-US" dirty="0" smtClean="0"/>
              <a:t>の特徴としては豊富な特殊カードがあることです．</a:t>
            </a:r>
            <a:r>
              <a:rPr kumimoji="1" lang="en-US" altLang="ja-JP" dirty="0" smtClean="0"/>
              <a:t>76</a:t>
            </a:r>
            <a:r>
              <a:rPr kumimoji="1" lang="ja-JP" altLang="en-US" dirty="0" smtClean="0"/>
              <a:t>枚中</a:t>
            </a:r>
            <a:r>
              <a:rPr kumimoji="1" lang="en-US" altLang="ja-JP" dirty="0" smtClean="0"/>
              <a:t>28</a:t>
            </a:r>
            <a:r>
              <a:rPr kumimoji="1" lang="ja-JP" altLang="en-US" dirty="0" smtClean="0"/>
              <a:t>枚が特殊カードであるほど豊富に存在します．よってこの</a:t>
            </a:r>
            <a:r>
              <a:rPr kumimoji="1" lang="en-US" altLang="ja-JP" dirty="0" smtClean="0"/>
              <a:t>MAD</a:t>
            </a:r>
            <a:r>
              <a:rPr kumimoji="1" lang="ja-JP" altLang="en-US" dirty="0" smtClean="0"/>
              <a:t>において豊富な特殊カードの出すタイミングが人によって様々であり，とても個性が出しやすゲームとなっています．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9</a:t>
            </a:fld>
            <a:endParaRPr kumimoji="1" lang="ja-JP" altLang="en-US"/>
          </a:p>
        </p:txBody>
      </p:sp>
    </p:spTree>
    <p:extLst>
      <p:ext uri="{BB962C8B-B14F-4D97-AF65-F5344CB8AC3E}">
        <p14:creationId xmlns:p14="http://schemas.microsoft.com/office/powerpoint/2010/main" val="327518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実装していこうと思っている</a:t>
            </a:r>
            <a:r>
              <a:rPr kumimoji="1" lang="ja-JP" altLang="en-US" dirty="0" smtClean="0"/>
              <a:t>ルール</a:t>
            </a:r>
            <a:r>
              <a:rPr kumimoji="1" lang="ja-JP" altLang="en-US" dirty="0" smtClean="0"/>
              <a:t>としては我々の研究室で行われているチキンというルールにしました．このチキンの由来はチキンレースからで手札</a:t>
            </a:r>
            <a:r>
              <a:rPr kumimoji="1" lang="en-US" altLang="ja-JP" dirty="0" smtClean="0"/>
              <a:t>5</a:t>
            </a:r>
            <a:r>
              <a:rPr kumimoji="1" lang="ja-JP" altLang="en-US" dirty="0" smtClean="0"/>
              <a:t>枚からカードを一枚ずつ捨てていき手札が全てなくなったら負けで最後の</a:t>
            </a:r>
            <a:r>
              <a:rPr kumimoji="1" lang="en-US" altLang="ja-JP" dirty="0" smtClean="0"/>
              <a:t>1</a:t>
            </a:r>
            <a:r>
              <a:rPr kumimoji="1" lang="ja-JP" altLang="en-US" dirty="0" smtClean="0"/>
              <a:t>人になるまでつづけるといったルールです．短時間ででき皿洗いを決めるときなどに使っています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10</a:t>
            </a:fld>
            <a:endParaRPr kumimoji="1" lang="ja-JP" altLang="en-US"/>
          </a:p>
        </p:txBody>
      </p:sp>
    </p:spTree>
    <p:extLst>
      <p:ext uri="{BB962C8B-B14F-4D97-AF65-F5344CB8AC3E}">
        <p14:creationId xmlns:p14="http://schemas.microsoft.com/office/powerpoint/2010/main" val="424890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実装していこうと思っているシステム構成について話していきます</a:t>
            </a:r>
            <a:endParaRPr kumimoji="1" lang="en-US" altLang="ja-JP" dirty="0" smtClean="0"/>
          </a:p>
          <a:p>
            <a:r>
              <a:rPr kumimoji="1" lang="ja-JP" altLang="en-US" dirty="0" smtClean="0"/>
              <a:t>主に</a:t>
            </a:r>
            <a:r>
              <a:rPr kumimoji="1" lang="en-US" altLang="ja-JP" dirty="0" smtClean="0"/>
              <a:t>pc</a:t>
            </a:r>
            <a:r>
              <a:rPr kumimoji="1" lang="ja-JP" altLang="en-US" dirty="0" smtClean="0"/>
              <a:t>内では</a:t>
            </a:r>
            <a:r>
              <a:rPr kumimoji="1" lang="en-US" altLang="ja-JP" dirty="0" smtClean="0"/>
              <a:t>AI</a:t>
            </a:r>
            <a:r>
              <a:rPr kumimoji="1" lang="ja-JP" altLang="en-US" dirty="0" smtClean="0"/>
              <a:t>部とインターフェース部の二つに別れていて</a:t>
            </a:r>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11</a:t>
            </a:fld>
            <a:endParaRPr kumimoji="1" lang="ja-JP" altLang="en-US"/>
          </a:p>
        </p:txBody>
      </p:sp>
    </p:spTree>
    <p:extLst>
      <p:ext uri="{BB962C8B-B14F-4D97-AF65-F5344CB8AC3E}">
        <p14:creationId xmlns:p14="http://schemas.microsoft.com/office/powerpoint/2010/main" val="5242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インターフェース部で</a:t>
            </a:r>
            <a:r>
              <a:rPr kumimoji="1" lang="ja-JP" altLang="en-US" dirty="0" smtClean="0"/>
              <a:t>は</a:t>
            </a:r>
            <a:r>
              <a:rPr kumimoji="1" lang="en-US" altLang="ja-JP" dirty="0" smtClean="0"/>
              <a:t>display</a:t>
            </a:r>
            <a:r>
              <a:rPr kumimoji="1" lang="ja-JP" altLang="en-US" dirty="0" smtClean="0"/>
              <a:t>表示，画像認識，音声認識，音声合成を行なっていきます．ただし，認識は機械学習で行っていきます．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12</a:t>
            </a:fld>
            <a:endParaRPr kumimoji="1" lang="ja-JP" altLang="en-US"/>
          </a:p>
        </p:txBody>
      </p:sp>
    </p:spTree>
    <p:extLst>
      <p:ext uri="{BB962C8B-B14F-4D97-AF65-F5344CB8AC3E}">
        <p14:creationId xmlns:p14="http://schemas.microsoft.com/office/powerpoint/2010/main" val="226001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AI</a:t>
            </a:r>
            <a:r>
              <a:rPr kumimoji="1" lang="ja-JP" altLang="en-US" dirty="0" smtClean="0"/>
              <a:t>部で</a:t>
            </a:r>
            <a:r>
              <a:rPr kumimoji="1" lang="ja-JP" altLang="en-US" dirty="0" smtClean="0"/>
              <a:t>は</a:t>
            </a:r>
            <a:r>
              <a:rPr kumimoji="1" lang="ja-JP" altLang="en-US" dirty="0" smtClean="0"/>
              <a:t>ルール，プレイ記憶，現状認識，プレイ選択，評価学習を行っていくのですが，プレイ選択と学習に用いる評価関数の定義</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何をどう考慮するか</a:t>
            </a:r>
            <a:r>
              <a:rPr kumimoji="1" lang="en-US" altLang="ja-JP" dirty="0" smtClean="0"/>
              <a:t>)</a:t>
            </a:r>
            <a:r>
              <a:rPr kumimoji="1" lang="ja-JP" altLang="en-US" dirty="0" smtClean="0"/>
              <a:t>が重要と考えています．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13</a:t>
            </a:fld>
            <a:endParaRPr kumimoji="1" lang="ja-JP" altLang="en-US"/>
          </a:p>
        </p:txBody>
      </p:sp>
    </p:spTree>
    <p:extLst>
      <p:ext uri="{BB962C8B-B14F-4D97-AF65-F5344CB8AC3E}">
        <p14:creationId xmlns:p14="http://schemas.microsoft.com/office/powerpoint/2010/main" val="330605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次に人間らしさの機械学習の評価と学習方法の提案と考察を行う前に強い</a:t>
            </a:r>
            <a:r>
              <a:rPr kumimoji="1" lang="en-US" altLang="ja-JP" dirty="0" smtClean="0"/>
              <a:t>AI</a:t>
            </a:r>
            <a:r>
              <a:rPr kumimoji="1" lang="ja-JP" altLang="en-US" dirty="0" smtClean="0"/>
              <a:t>プレイヤについて述べていきます</a:t>
            </a:r>
            <a:endParaRPr kumimoji="1" lang="en-US" altLang="ja-JP" dirty="0" smtClean="0"/>
          </a:p>
          <a:p>
            <a:r>
              <a:rPr kumimoji="1" lang="ja-JP" altLang="en-US" dirty="0" smtClean="0"/>
              <a:t>そもそも強い</a:t>
            </a:r>
            <a:r>
              <a:rPr kumimoji="1" lang="en-US" altLang="ja-JP" dirty="0" smtClean="0"/>
              <a:t>AI</a:t>
            </a:r>
            <a:r>
              <a:rPr kumimoji="1" lang="ja-JP" altLang="en-US" dirty="0" smtClean="0"/>
              <a:t>とはまず，プレイヤが捨てたカードを全て記憶しており，複数の選択肢がある場合には評価値の高いものを選択していくことだと考えました</a:t>
            </a:r>
            <a:r>
              <a:rPr kumimoji="1" lang="ja-JP" altLang="en-US" dirty="0" smtClean="0"/>
              <a:t>．</a:t>
            </a:r>
            <a:endParaRPr kumimoji="1" lang="en-US" altLang="ja-JP" dirty="0" smtClean="0"/>
          </a:p>
          <a:p>
            <a:r>
              <a:rPr kumimoji="1" lang="ja-JP" altLang="en-US" dirty="0" smtClean="0"/>
              <a:t>強い</a:t>
            </a:r>
            <a:r>
              <a:rPr kumimoji="1" lang="en-US" altLang="ja-JP" dirty="0" smtClean="0"/>
              <a:t>AI</a:t>
            </a:r>
            <a:r>
              <a:rPr kumimoji="1" lang="ja-JP" altLang="en-US" dirty="0" smtClean="0"/>
              <a:t>の評価についてはやはり勝率を用いて評価します，ただ，勝率についてはランダムプレイヤとの勝率以上を目標に行なっていきます．</a:t>
            </a:r>
            <a:endParaRPr kumimoji="1" lang="en-US" altLang="ja-JP" dirty="0" smtClean="0"/>
          </a:p>
          <a:p>
            <a:r>
              <a:rPr kumimoji="1" lang="ja-JP" altLang="en-US" dirty="0" smtClean="0"/>
              <a:t>そして学習方法としては</a:t>
            </a:r>
            <a:r>
              <a:rPr kumimoji="1" lang="en-US" altLang="ja-JP" dirty="0" smtClean="0"/>
              <a:t>AI</a:t>
            </a:r>
            <a:r>
              <a:rPr kumimoji="1" lang="ja-JP" altLang="en-US" dirty="0" smtClean="0"/>
              <a:t>同士を対戦させ学習させていく方法を考えています．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14</a:t>
            </a:fld>
            <a:endParaRPr kumimoji="1" lang="ja-JP" altLang="en-US"/>
          </a:p>
        </p:txBody>
      </p:sp>
    </p:spTree>
    <p:extLst>
      <p:ext uri="{BB962C8B-B14F-4D97-AF65-F5344CB8AC3E}">
        <p14:creationId xmlns:p14="http://schemas.microsoft.com/office/powerpoint/2010/main" val="255333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MAD</a:t>
            </a:r>
            <a:r>
              <a:rPr kumimoji="1" lang="ja-JP" altLang="en-US" dirty="0" smtClean="0"/>
              <a:t>のゲーム要素についてなのですが主に</a:t>
            </a:r>
            <a:r>
              <a:rPr kumimoji="1" lang="en-US" altLang="ja-JP" dirty="0" smtClean="0"/>
              <a:t>3</a:t>
            </a:r>
            <a:r>
              <a:rPr kumimoji="1" lang="ja-JP" altLang="en-US" dirty="0" smtClean="0"/>
              <a:t>つの要素に分けられると考えています．その</a:t>
            </a:r>
            <a:r>
              <a:rPr kumimoji="1" lang="en-US" altLang="ja-JP" dirty="0" smtClean="0"/>
              <a:t>3</a:t>
            </a:r>
            <a:r>
              <a:rPr kumimoji="1" lang="ja-JP" altLang="en-US" dirty="0" smtClean="0"/>
              <a:t>つの要素としては論理的思考，人間性，攻撃といった要素に分けています．それでは通常ルール，手札がなくなったものからで行った場合どのようなことが考えられるのか述べていきます．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15</a:t>
            </a:fld>
            <a:endParaRPr kumimoji="1" lang="ja-JP" altLang="en-US"/>
          </a:p>
        </p:txBody>
      </p:sp>
    </p:spTree>
    <p:extLst>
      <p:ext uri="{BB962C8B-B14F-4D97-AF65-F5344CB8AC3E}">
        <p14:creationId xmlns:p14="http://schemas.microsoft.com/office/powerpoint/2010/main" val="427065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プレイヤが</a:t>
            </a:r>
            <a:r>
              <a:rPr kumimoji="1" lang="en-US" altLang="ja-JP" dirty="0" smtClean="0"/>
              <a:t>4</a:t>
            </a:r>
            <a:r>
              <a:rPr kumimoji="1" lang="ja-JP" altLang="en-US" dirty="0" smtClean="0"/>
              <a:t>人で自分の番の時に</a:t>
            </a:r>
            <a:r>
              <a:rPr kumimoji="1" lang="en-US" altLang="ja-JP" dirty="0" err="1" smtClean="0"/>
              <a:t>Givetwo</a:t>
            </a:r>
            <a:r>
              <a:rPr kumimoji="1" lang="ja-JP" altLang="en-US" dirty="0" smtClean="0"/>
              <a:t>を出して相手に攻撃しようとします．この場合右のプレイヤに先ほど攻撃されたので仕返しとして攻撃するのか，真ん中のプレイヤは順当に上がりそうなので攻撃して妨害するのか，はたまた，左のプレイヤはカードを引き続けているので弱い手札しか持っていないのではないかと予測してここを攻撃するのかと考えます．しかし，オープン，全て相手の手札が見えているとなると</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16</a:t>
            </a:fld>
            <a:endParaRPr kumimoji="1" lang="ja-JP" altLang="en-US"/>
          </a:p>
        </p:txBody>
      </p:sp>
    </p:spTree>
    <p:extLst>
      <p:ext uri="{BB962C8B-B14F-4D97-AF65-F5344CB8AC3E}">
        <p14:creationId xmlns:p14="http://schemas.microsoft.com/office/powerpoint/2010/main" val="124635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それではこれらの要素の実装順や評価，考察を行っていきます．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18</a:t>
            </a:fld>
            <a:endParaRPr kumimoji="1" lang="ja-JP" altLang="en-US"/>
          </a:p>
        </p:txBody>
      </p:sp>
    </p:spTree>
    <p:extLst>
      <p:ext uri="{BB962C8B-B14F-4D97-AF65-F5344CB8AC3E}">
        <p14:creationId xmlns:p14="http://schemas.microsoft.com/office/powerpoint/2010/main" val="367735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まず論理的思考面を実装していくべきだと考えています，なぜなら，強い</a:t>
            </a:r>
            <a:r>
              <a:rPr kumimoji="1" lang="en-US" altLang="ja-JP" dirty="0" smtClean="0"/>
              <a:t>AI,</a:t>
            </a:r>
            <a:r>
              <a:rPr kumimoji="1" lang="ja-JP" altLang="en-US" dirty="0" smtClean="0"/>
              <a:t>プレイヤを作成するときに推定はかなり重要な要素となっているためと，この</a:t>
            </a:r>
            <a:r>
              <a:rPr kumimoji="1" lang="en-US" altLang="ja-JP" dirty="0" smtClean="0"/>
              <a:t>3</a:t>
            </a:r>
            <a:r>
              <a:rPr kumimoji="1" lang="ja-JP" altLang="en-US" dirty="0" smtClean="0"/>
              <a:t>つの中で評価や学習させるための数値化がしやすいからです．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19</a:t>
            </a:fld>
            <a:endParaRPr kumimoji="1" lang="ja-JP" altLang="en-US"/>
          </a:p>
        </p:txBody>
      </p:sp>
    </p:spTree>
    <p:extLst>
      <p:ext uri="{BB962C8B-B14F-4D97-AF65-F5344CB8AC3E}">
        <p14:creationId xmlns:p14="http://schemas.microsoft.com/office/powerpoint/2010/main" val="25222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人工知能と人間との歴史において</a:t>
            </a:r>
            <a:endParaRPr kumimoji="1" lang="en-US" altLang="ja-JP" dirty="0" smtClean="0"/>
          </a:p>
          <a:p>
            <a:r>
              <a:rPr kumimoji="1" lang="en-US" altLang="ja-JP" dirty="0" smtClean="0"/>
              <a:t>1996</a:t>
            </a:r>
            <a:r>
              <a:rPr kumimoji="1" lang="ja-JP" altLang="en-US" dirty="0" smtClean="0"/>
              <a:t>年にチェスでプロプレイヤがゲーム</a:t>
            </a:r>
            <a:r>
              <a:rPr kumimoji="1" lang="en-US" altLang="ja-JP" dirty="0" smtClean="0"/>
              <a:t>AI</a:t>
            </a:r>
            <a:r>
              <a:rPr kumimoji="1" lang="ja-JP" altLang="en-US" dirty="0" smtClean="0"/>
              <a:t>に敗北以降，</a:t>
            </a:r>
            <a:r>
              <a:rPr kumimoji="1" lang="en-US" altLang="ja-JP" dirty="0" smtClean="0"/>
              <a:t>2012</a:t>
            </a:r>
            <a:r>
              <a:rPr kumimoji="1" lang="ja-JP" altLang="en-US" dirty="0" smtClean="0"/>
              <a:t>年には将棋，</a:t>
            </a:r>
            <a:r>
              <a:rPr kumimoji="1" lang="en-US" altLang="ja-JP" dirty="0" smtClean="0"/>
              <a:t>2015</a:t>
            </a:r>
            <a:r>
              <a:rPr kumimoji="1" lang="ja-JP" altLang="en-US" dirty="0" smtClean="0"/>
              <a:t>年には囲碁，</a:t>
            </a:r>
            <a:r>
              <a:rPr kumimoji="1" lang="en-US" altLang="ja-JP" dirty="0" smtClean="0"/>
              <a:t>2017</a:t>
            </a:r>
            <a:r>
              <a:rPr kumimoji="1" lang="ja-JP" altLang="en-US" dirty="0" smtClean="0"/>
              <a:t>年にはポーカーでプロプレイヤに勝利する</a:t>
            </a:r>
            <a:r>
              <a:rPr kumimoji="1" lang="en-US" altLang="ja-JP" dirty="0" smtClean="0"/>
              <a:t>AI</a:t>
            </a:r>
            <a:r>
              <a:rPr kumimoji="1" lang="ja-JP" altLang="en-US" dirty="0" smtClean="0"/>
              <a:t>が登場してきています．</a:t>
            </a:r>
            <a:endParaRPr kumimoji="1" lang="en-US" altLang="ja-JP" dirty="0" smtClean="0"/>
          </a:p>
          <a:p>
            <a:r>
              <a:rPr kumimoji="1" lang="ja-JP" altLang="en-US" dirty="0" smtClean="0"/>
              <a:t>さらに</a:t>
            </a:r>
            <a:r>
              <a:rPr kumimoji="1" lang="en-US" altLang="ja-JP" dirty="0" smtClean="0"/>
              <a:t>2050</a:t>
            </a:r>
            <a:r>
              <a:rPr kumimoji="1" lang="ja-JP" altLang="en-US" dirty="0" smtClean="0"/>
              <a:t>年にはロボットによるチームがプロサッカーチームに勝利すると言われており，人間よりも強いゲーム</a:t>
            </a:r>
            <a:r>
              <a:rPr kumimoji="1" lang="en-US" altLang="ja-JP" dirty="0" smtClean="0"/>
              <a:t>AI</a:t>
            </a:r>
            <a:r>
              <a:rPr kumimoji="1" lang="ja-JP" altLang="en-US" dirty="0" smtClean="0"/>
              <a:t>の研究は活発となっています．</a:t>
            </a:r>
          </a:p>
          <a:p>
            <a:endParaRPr kumimoji="1" lang="en-US" altLang="ja-JP" dirty="0" smtClean="0"/>
          </a:p>
          <a:p>
            <a:r>
              <a:rPr kumimoji="1" lang="ja-JP" altLang="en-US" dirty="0" smtClean="0"/>
              <a:t>しかし，これらの強い</a:t>
            </a:r>
            <a:r>
              <a:rPr kumimoji="1" lang="en-US" altLang="ja-JP" dirty="0" smtClean="0"/>
              <a:t>AI</a:t>
            </a:r>
            <a:r>
              <a:rPr kumimoji="1" lang="ja-JP" altLang="en-US" dirty="0" smtClean="0"/>
              <a:t>というのは過度に最適化されているため人間にとってどうしても機械的に映ってしまい，楽しめないといった問題が浮き彫りとなってきています．</a:t>
            </a:r>
            <a:endParaRPr kumimoji="1" lang="en-US" altLang="ja-JP" dirty="0" smtClean="0"/>
          </a:p>
          <a:p>
            <a:r>
              <a:rPr kumimoji="1" lang="ja-JP" altLang="en-US" dirty="0" smtClean="0"/>
              <a:t>そして，</a:t>
            </a:r>
            <a:r>
              <a:rPr kumimoji="1" lang="ja-JP" altLang="en-US" dirty="0" smtClean="0"/>
              <a:t>人間らしく</a:t>
            </a:r>
            <a:r>
              <a:rPr kumimoji="1" lang="ja-JP" altLang="en-US" dirty="0" smtClean="0"/>
              <a:t>振る舞うといった研究はいくつか報告されているが人間らしさというのは個性が強いため，人間らしいと思われる振る舞いをどのように定義するのか，またどのように評価するのかが課題となっています．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1</a:t>
            </a:fld>
            <a:endParaRPr kumimoji="1" lang="ja-JP" altLang="en-US"/>
          </a:p>
        </p:txBody>
      </p:sp>
    </p:spTree>
    <p:extLst>
      <p:ext uri="{BB962C8B-B14F-4D97-AF65-F5344CB8AC3E}">
        <p14:creationId xmlns:p14="http://schemas.microsoft.com/office/powerpoint/2010/main" val="342840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次に攻撃面を実装で，</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20</a:t>
            </a:fld>
            <a:endParaRPr kumimoji="1" lang="ja-JP" altLang="en-US"/>
          </a:p>
        </p:txBody>
      </p:sp>
    </p:spTree>
    <p:extLst>
      <p:ext uri="{BB962C8B-B14F-4D97-AF65-F5344CB8AC3E}">
        <p14:creationId xmlns:p14="http://schemas.microsoft.com/office/powerpoint/2010/main" val="143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人間性を実装します．これはまず，評価や学習を行っていく数値をどのようにしていくのか，状況が作りにくかったりするためです．．相手の表情を読み取ったり，ことばでさぐりを入れたりする人間性を実装していこうと思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21</a:t>
            </a:fld>
            <a:endParaRPr kumimoji="1" lang="ja-JP" altLang="en-US"/>
          </a:p>
        </p:txBody>
      </p:sp>
    </p:spTree>
    <p:extLst>
      <p:ext uri="{BB962C8B-B14F-4D97-AF65-F5344CB8AC3E}">
        <p14:creationId xmlns:p14="http://schemas.microsoft.com/office/powerpoint/2010/main" val="292812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さらに人間らしさだけではなく面白くするということも考えなければなりません</a:t>
            </a:r>
            <a:endParaRPr kumimoji="1" lang="en-US" altLang="ja-JP" dirty="0" smtClean="0"/>
          </a:p>
          <a:p>
            <a:r>
              <a:rPr kumimoji="1" lang="ja-JP" altLang="en-US" dirty="0" smtClean="0"/>
              <a:t>面白くするとはゲームを動かす，他プレイヤのリスクをあげる，ハッタリをかけるこれらも人間らしさの一つなので今後失踪していかなければなりません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22</a:t>
            </a:fld>
            <a:endParaRPr kumimoji="1" lang="ja-JP" altLang="en-US"/>
          </a:p>
        </p:txBody>
      </p:sp>
    </p:spTree>
    <p:extLst>
      <p:ext uri="{BB962C8B-B14F-4D97-AF65-F5344CB8AC3E}">
        <p14:creationId xmlns:p14="http://schemas.microsoft.com/office/powerpoint/2010/main" val="729646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今後の方針としましては</a:t>
            </a:r>
            <a:endParaRPr kumimoji="1" lang="en-US" altLang="ja-JP" dirty="0" smtClean="0"/>
          </a:p>
          <a:p>
            <a:r>
              <a:rPr kumimoji="1" lang="ja-JP" altLang="en-US" dirty="0" smtClean="0"/>
              <a:t>人間としてはどれくらい捨てられたカードを覚えているのかを求めて学習させ</a:t>
            </a:r>
            <a:endParaRPr kumimoji="1" lang="en-US" altLang="ja-JP" dirty="0" smtClean="0"/>
          </a:p>
          <a:p>
            <a:r>
              <a:rPr kumimoji="1" lang="ja-JP" altLang="en-US" dirty="0" smtClean="0"/>
              <a:t>さらに特定のプレイヤを狙う場合にはどれくらい狙い続けるのか，人間が不快に思わないのはどれくらいまで狙われ続けるのかを決め</a:t>
            </a:r>
            <a:endParaRPr kumimoji="1" lang="en-US" altLang="ja-JP" dirty="0" smtClean="0"/>
          </a:p>
          <a:p>
            <a:r>
              <a:rPr kumimoji="1" lang="ja-JP" altLang="en-US" dirty="0" smtClean="0"/>
              <a:t>手加減をどのような条件で行うようにするのかを決めていきます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23</a:t>
            </a:fld>
            <a:endParaRPr kumimoji="1" lang="ja-JP" altLang="en-US"/>
          </a:p>
        </p:txBody>
      </p:sp>
    </p:spTree>
    <p:extLst>
      <p:ext uri="{BB962C8B-B14F-4D97-AF65-F5344CB8AC3E}">
        <p14:creationId xmlns:p14="http://schemas.microsoft.com/office/powerpoint/2010/main" val="293121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最後に手加減をするということです．状況としては確実に相手プレイヤの手札をなくすことができる状況でわざと相手に引かせてゲームを長引かせるといった状況です．これは当然強い</a:t>
            </a:r>
            <a:r>
              <a:rPr kumimoji="1" lang="en-US" altLang="ja-JP" dirty="0" smtClean="0"/>
              <a:t>AI</a:t>
            </a:r>
            <a:r>
              <a:rPr kumimoji="1" lang="ja-JP" altLang="en-US" dirty="0" smtClean="0"/>
              <a:t>と比較した場合強い</a:t>
            </a:r>
            <a:r>
              <a:rPr kumimoji="1" lang="en-US" altLang="ja-JP" dirty="0" smtClean="0"/>
              <a:t>AI</a:t>
            </a:r>
            <a:r>
              <a:rPr kumimoji="1" lang="ja-JP" altLang="en-US" dirty="0" smtClean="0"/>
              <a:t>では相手の手札の色や数字を確率で推定してもっとも確率が高い色や数字を出させるように手札を捨てていくにの対して，人間らしさの</a:t>
            </a:r>
            <a:r>
              <a:rPr kumimoji="1" lang="en-US" altLang="ja-JP" dirty="0" smtClean="0"/>
              <a:t>AI</a:t>
            </a:r>
            <a:r>
              <a:rPr kumimoji="1" lang="ja-JP" altLang="en-US" dirty="0" smtClean="0"/>
              <a:t>ではわざと相手にカードを引かせたりさせるようにすれば個性的であると人間は感じられると思います．学習方法としては全てのプレイヤの手札の枚数を評価に入れて自分の手札の枚数と相手の枚数との差が大きい場合には相手の利益になるようなプレイをするようにする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29</a:t>
            </a:fld>
            <a:endParaRPr kumimoji="1" lang="ja-JP" altLang="en-US"/>
          </a:p>
        </p:txBody>
      </p:sp>
    </p:spTree>
    <p:extLst>
      <p:ext uri="{BB962C8B-B14F-4D97-AF65-F5344CB8AC3E}">
        <p14:creationId xmlns:p14="http://schemas.microsoft.com/office/powerpoint/2010/main" val="3816549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最後に手加減なのですが</a:t>
            </a:r>
            <a:endParaRPr kumimoji="1" lang="en-US" altLang="ja-JP" dirty="0" smtClean="0"/>
          </a:p>
          <a:p>
            <a:r>
              <a:rPr kumimoji="1" lang="ja-JP" altLang="en-US" dirty="0" smtClean="0"/>
              <a:t>いかにして強い</a:t>
            </a:r>
            <a:r>
              <a:rPr kumimoji="1" lang="en-US" altLang="ja-JP" dirty="0" smtClean="0"/>
              <a:t>AI</a:t>
            </a:r>
            <a:r>
              <a:rPr kumimoji="1" lang="ja-JP" altLang="en-US" dirty="0" smtClean="0"/>
              <a:t>プレイヤとの差別化をはかるのかが重要です．また，手加減の度合いも重要でどの程度手加減を行うのか．</a:t>
            </a:r>
            <a:endParaRPr kumimoji="1" lang="en-US" altLang="ja-JP" dirty="0" smtClean="0"/>
          </a:p>
          <a:p>
            <a:r>
              <a:rPr kumimoji="1" lang="ja-JP" altLang="en-US" dirty="0" smtClean="0"/>
              <a:t>手加減をしてどれくらいの勝率を収めれば良いのかを考えなければりません．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30</a:t>
            </a:fld>
            <a:endParaRPr kumimoji="1" lang="ja-JP" altLang="en-US"/>
          </a:p>
        </p:txBody>
      </p:sp>
    </p:spTree>
    <p:extLst>
      <p:ext uri="{BB962C8B-B14F-4D97-AF65-F5344CB8AC3E}">
        <p14:creationId xmlns:p14="http://schemas.microsoft.com/office/powerpoint/2010/main" val="2923213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特定のプレイヤーばかりを狙うことだとです．先ほども述べましたようにチキンでは手札がなくなったプレイヤが負けのため，手札が少ないプレイヤを積極に狙うのは人間らしさにつながると考えたからです．しかし，このプレイングは強い</a:t>
            </a:r>
            <a:r>
              <a:rPr kumimoji="1" lang="en-US" altLang="ja-JP" dirty="0" smtClean="0"/>
              <a:t>AI</a:t>
            </a:r>
            <a:r>
              <a:rPr kumimoji="1" lang="ja-JP" altLang="en-US" dirty="0" smtClean="0"/>
              <a:t>プレイヤでも行うため個性を出すのは難しいかもしれないとも考えられます．そこで個性として出やすいのが攻撃してきたプレイヤを徹底的に他のプレイヤの手札の枚数関係なく狙うです．これは勝ちを狙うのではなくただ楽しませるということになるため人間らしさを感じるのではない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31</a:t>
            </a:fld>
            <a:endParaRPr kumimoji="1" lang="ja-JP" altLang="en-US"/>
          </a:p>
        </p:txBody>
      </p:sp>
    </p:spTree>
    <p:extLst>
      <p:ext uri="{BB962C8B-B14F-4D97-AF65-F5344CB8AC3E}">
        <p14:creationId xmlns:p14="http://schemas.microsoft.com/office/powerpoint/2010/main" val="3294363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次に評価方法です</a:t>
            </a:r>
            <a:endParaRPr kumimoji="1" lang="en-US" altLang="ja-JP" dirty="0" smtClean="0"/>
          </a:p>
          <a:p>
            <a:r>
              <a:rPr kumimoji="1" lang="ja-JP" altLang="en-US" dirty="0" smtClean="0"/>
              <a:t>ある程度記憶しているというのは次評価方法が考えられます．まず，捨てられた手札をどこまで評価値に入れているのか，捨てられた特殊カードを全て評価値に入れられたいるのかです．</a:t>
            </a:r>
            <a:endParaRPr kumimoji="1" lang="en-US" altLang="ja-JP" dirty="0" smtClean="0"/>
          </a:p>
          <a:p>
            <a:r>
              <a:rPr kumimoji="1" lang="ja-JP" altLang="en-US" dirty="0" smtClean="0"/>
              <a:t>特定のプレイヤ狙いではやはり，機械学習がプレイヤを攻撃した回数を評価する方法です．</a:t>
            </a:r>
            <a:endParaRPr kumimoji="1" lang="en-US" altLang="ja-JP" dirty="0" smtClean="0"/>
          </a:p>
          <a:p>
            <a:r>
              <a:rPr kumimoji="1" lang="ja-JP" altLang="en-US" dirty="0" smtClean="0"/>
              <a:t>手加減なのですが選択する場合に評価値の最も低い手札を出せば手加減をしたと評価します．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32</a:t>
            </a:fld>
            <a:endParaRPr kumimoji="1" lang="ja-JP" altLang="en-US"/>
          </a:p>
        </p:txBody>
      </p:sp>
    </p:spTree>
    <p:extLst>
      <p:ext uri="{BB962C8B-B14F-4D97-AF65-F5344CB8AC3E}">
        <p14:creationId xmlns:p14="http://schemas.microsoft.com/office/powerpoint/2010/main" val="3445986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最後に手加減なのですが</a:t>
            </a:r>
            <a:endParaRPr kumimoji="1" lang="en-US" altLang="ja-JP" dirty="0" smtClean="0"/>
          </a:p>
          <a:p>
            <a:r>
              <a:rPr kumimoji="1" lang="ja-JP" altLang="en-US" dirty="0" smtClean="0"/>
              <a:t>いかにして強い</a:t>
            </a:r>
            <a:r>
              <a:rPr kumimoji="1" lang="en-US" altLang="ja-JP" dirty="0" smtClean="0"/>
              <a:t>AI</a:t>
            </a:r>
            <a:r>
              <a:rPr kumimoji="1" lang="ja-JP" altLang="en-US" dirty="0" smtClean="0"/>
              <a:t>プレイヤとの差別化をはかるのかが重要です．また，手加減の度合いも重要でどの程度手加減を行うのか．</a:t>
            </a:r>
            <a:endParaRPr kumimoji="1" lang="en-US" altLang="ja-JP" dirty="0" smtClean="0"/>
          </a:p>
          <a:p>
            <a:r>
              <a:rPr kumimoji="1" lang="ja-JP" altLang="en-US" dirty="0" smtClean="0"/>
              <a:t>手加減をしてどれくらいの勝率を収めれば良いのかを考えなければりません．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33</a:t>
            </a:fld>
            <a:endParaRPr kumimoji="1" lang="ja-JP" altLang="en-US"/>
          </a:p>
        </p:txBody>
      </p:sp>
    </p:spTree>
    <p:extLst>
      <p:ext uri="{BB962C8B-B14F-4D97-AF65-F5344CB8AC3E}">
        <p14:creationId xmlns:p14="http://schemas.microsoft.com/office/powerpoint/2010/main" val="2923213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ではそもそもなぜカードゲームが題材であるのかというと，近年ゲーム</a:t>
            </a:r>
            <a:r>
              <a:rPr kumimoji="1" lang="en-US" altLang="ja-JP" dirty="0" smtClean="0"/>
              <a:t>AI</a:t>
            </a:r>
            <a:r>
              <a:rPr kumimoji="1" lang="ja-JP" altLang="en-US" dirty="0" smtClean="0"/>
              <a:t>の研究において活発であるのはチェス，将棋，囲碁など相手の情報が全て開示されているゲーム完全情報ゲームが主流となっています．しかし，ゲームの中には他のも不完全情報ゲームがあり，こちらは相手の情報が一部または全て開示されておらず，すべての情報を把握できない，よって</a:t>
            </a:r>
            <a:r>
              <a:rPr kumimoji="1" lang="en-US" altLang="ja-JP" dirty="0" smtClean="0"/>
              <a:t>AI</a:t>
            </a:r>
            <a:r>
              <a:rPr kumimoji="1" lang="ja-JP" altLang="en-US" dirty="0" smtClean="0"/>
              <a:t>における学習が難しいため今後はこちらのゲームを題材にした研究が重要となっていくとされています．さらに我々の研究室でポピュラーであるため今回は不完全情報ゲームであるカードゲームを題材と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34</a:t>
            </a:fld>
            <a:endParaRPr kumimoji="1" lang="ja-JP" altLang="en-US"/>
          </a:p>
        </p:txBody>
      </p:sp>
    </p:spTree>
    <p:extLst>
      <p:ext uri="{BB962C8B-B14F-4D97-AF65-F5344CB8AC3E}">
        <p14:creationId xmlns:p14="http://schemas.microsoft.com/office/powerpoint/2010/main" val="305270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そこで今回，</a:t>
            </a:r>
            <a:r>
              <a:rPr lang="ja-JP" altLang="en-US" dirty="0" smtClean="0"/>
              <a:t>カードゲームにおいて</a:t>
            </a:r>
            <a:r>
              <a:rPr lang="ja-JP" altLang="ja-JP" dirty="0" smtClean="0"/>
              <a:t>機械学習を用いた個性を付加する場合の，人間らしさの評価と学習方法についての考察を行</a:t>
            </a:r>
            <a:r>
              <a:rPr lang="ja-JP" altLang="en-US" dirty="0" smtClean="0"/>
              <a:t>っていきます．</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2</a:t>
            </a:fld>
            <a:endParaRPr kumimoji="1" lang="ja-JP" altLang="en-US"/>
          </a:p>
        </p:txBody>
      </p:sp>
    </p:spTree>
    <p:extLst>
      <p:ext uri="{BB962C8B-B14F-4D97-AF65-F5344CB8AC3E}">
        <p14:creationId xmlns:p14="http://schemas.microsoft.com/office/powerpoint/2010/main" val="164730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会議メモ (18/01/26 14:00) -----</a:t>
            </a:r>
          </a:p>
          <a:p>
            <a:r>
              <a:rPr kumimoji="1" lang="ja-JP" altLang="en-US" dirty="0"/>
              <a:t>UNOから説明を始める MADは相手を貶める</a:t>
            </a:r>
          </a:p>
          <a:p>
            <a:r>
              <a:rPr kumimoji="1" lang="ja-JP" altLang="en-US" dirty="0"/>
              <a:t>皿洗いを決めたりしている</a:t>
            </a:r>
          </a:p>
          <a:p>
            <a:r>
              <a:rPr kumimoji="1" lang="ja-JP" altLang="en-US" dirty="0"/>
              <a:t>チキンを言って良し</a:t>
            </a:r>
          </a:p>
          <a:p>
            <a:r>
              <a:rPr kumimoji="1" lang="ja-JP" altLang="en-US" dirty="0"/>
              <a:t>ほとんど言葉をかかない</a:t>
            </a:r>
          </a:p>
          <a:p>
            <a:r>
              <a:rPr kumimoji="1" lang="ja-JP" altLang="en-US" dirty="0"/>
              <a:t>枚数を評価値のひとつにする</a:t>
            </a:r>
          </a:p>
          <a:p>
            <a:r>
              <a:rPr kumimoji="1" lang="ja-JP" altLang="en-US" dirty="0"/>
              <a:t>どういう時にどういう手札を出すのか小さいカードを出していくのかを見てみたりしてみる</a:t>
            </a:r>
          </a:p>
          <a:p>
            <a:r>
              <a:rPr kumimoji="1" lang="ja-JP" altLang="en-US" dirty="0"/>
              <a:t>色を覚えているが数字は覚えていない</a:t>
            </a:r>
          </a:p>
          <a:p>
            <a:r>
              <a:rPr kumimoji="1" lang="ja-JP" altLang="en-US" dirty="0"/>
              <a:t>カードの強さは覚えておかなければならない</a:t>
            </a:r>
          </a:p>
          <a:p>
            <a:r>
              <a:rPr kumimoji="1" lang="ja-JP" altLang="en-US" dirty="0"/>
              <a:t>絵札のカードを並べてとる</a:t>
            </a:r>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35</a:t>
            </a:fld>
            <a:endParaRPr kumimoji="1" lang="ja-JP" altLang="en-US"/>
          </a:p>
        </p:txBody>
      </p:sp>
    </p:spTree>
    <p:extLst>
      <p:ext uri="{BB962C8B-B14F-4D97-AF65-F5344CB8AC3E}">
        <p14:creationId xmlns:p14="http://schemas.microsoft.com/office/powerpoint/2010/main" val="1873360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(18/01/26 14:00) -----</a:t>
            </a:r>
          </a:p>
          <a:p>
            <a:r>
              <a:rPr kumimoji="1" lang="ja-JP" altLang="en-US"/>
              <a:t>手札を最後まで残ったところが勝者だけにする</a:t>
            </a:r>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38</a:t>
            </a:fld>
            <a:endParaRPr kumimoji="1" lang="ja-JP" altLang="en-US"/>
          </a:p>
        </p:txBody>
      </p:sp>
    </p:spTree>
    <p:extLst>
      <p:ext uri="{BB962C8B-B14F-4D97-AF65-F5344CB8AC3E}">
        <p14:creationId xmlns:p14="http://schemas.microsoft.com/office/powerpoint/2010/main" val="4052992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40</a:t>
            </a:fld>
            <a:endParaRPr kumimoji="1" lang="ja-JP" altLang="en-US"/>
          </a:p>
        </p:txBody>
      </p:sp>
    </p:spTree>
    <p:extLst>
      <p:ext uri="{BB962C8B-B14F-4D97-AF65-F5344CB8AC3E}">
        <p14:creationId xmlns:p14="http://schemas.microsoft.com/office/powerpoint/2010/main" val="1456379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以上まとめです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41</a:t>
            </a:fld>
            <a:endParaRPr kumimoji="1" lang="ja-JP" altLang="en-US"/>
          </a:p>
        </p:txBody>
      </p:sp>
    </p:spTree>
    <p:extLst>
      <p:ext uri="{BB962C8B-B14F-4D97-AF65-F5344CB8AC3E}">
        <p14:creationId xmlns:p14="http://schemas.microsoft.com/office/powerpoint/2010/main" val="3503927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現状としましては複数の選択肢が存在する場合にランダムに選択するプレイヤの作成は完了しました．まず人間と</a:t>
            </a:r>
            <a:r>
              <a:rPr kumimoji="1" lang="en-US" altLang="ja-JP" dirty="0" smtClean="0"/>
              <a:t>1</a:t>
            </a:r>
            <a:r>
              <a:rPr kumimoji="1" lang="ja-JP" altLang="en-US" dirty="0" smtClean="0"/>
              <a:t>対</a:t>
            </a:r>
            <a:r>
              <a:rPr kumimoji="1" lang="en-US" altLang="ja-JP" dirty="0" smtClean="0"/>
              <a:t>1</a:t>
            </a:r>
            <a:r>
              <a:rPr kumimoji="1" lang="ja-JP" altLang="en-US" dirty="0" smtClean="0"/>
              <a:t>で先攻後攻ともに</a:t>
            </a:r>
            <a:r>
              <a:rPr kumimoji="1" lang="en-US" altLang="ja-JP" dirty="0" smtClean="0"/>
              <a:t>100</a:t>
            </a:r>
            <a:r>
              <a:rPr kumimoji="1" lang="ja-JP" altLang="en-US" dirty="0" smtClean="0"/>
              <a:t>戦ずつ行ったところ先攻では人間が</a:t>
            </a:r>
            <a:r>
              <a:rPr kumimoji="1" lang="en-US" altLang="ja-JP" dirty="0" smtClean="0"/>
              <a:t>70</a:t>
            </a:r>
            <a:r>
              <a:rPr kumimoji="1" lang="ja-JP" altLang="en-US" dirty="0" smtClean="0"/>
              <a:t>勝，後攻では</a:t>
            </a:r>
            <a:r>
              <a:rPr kumimoji="1" lang="en-US" altLang="ja-JP" dirty="0" smtClean="0"/>
              <a:t>61</a:t>
            </a:r>
            <a:r>
              <a:rPr kumimoji="1" lang="ja-JP" altLang="en-US" dirty="0" smtClean="0"/>
              <a:t>勝でした．</a:t>
            </a:r>
            <a:endParaRPr kumimoji="1" lang="en-US" altLang="ja-JP" dirty="0" smtClean="0"/>
          </a:p>
          <a:p>
            <a:r>
              <a:rPr kumimoji="1" lang="ja-JP" altLang="en-US" dirty="0" smtClean="0"/>
              <a:t>（追加</a:t>
            </a:r>
            <a:r>
              <a:rPr kumimoji="1" lang="en-US" altLang="ja-JP" dirty="0" smtClean="0"/>
              <a:t>)</a:t>
            </a:r>
          </a:p>
          <a:p>
            <a:r>
              <a:rPr kumimoji="1" lang="ja-JP" altLang="en-US" dirty="0" smtClean="0"/>
              <a:t>対戦して見たところ</a:t>
            </a:r>
            <a:r>
              <a:rPr kumimoji="1" lang="en-US" altLang="ja-JP" dirty="0" smtClean="0"/>
              <a:t>1</a:t>
            </a:r>
            <a:r>
              <a:rPr kumimoji="1" lang="ja-JP" altLang="en-US" dirty="0" smtClean="0"/>
              <a:t>対</a:t>
            </a:r>
            <a:r>
              <a:rPr kumimoji="1" lang="en-US" altLang="ja-JP" dirty="0" smtClean="0"/>
              <a:t>1</a:t>
            </a:r>
            <a:r>
              <a:rPr kumimoji="1" lang="ja-JP" altLang="en-US" dirty="0" smtClean="0"/>
              <a:t>であったためランダム要素が少なくランダムとしての弱さ，人間の強さが表しにくいと感じられました</a:t>
            </a:r>
            <a:endParaRPr kumimoji="1" lang="en-US" altLang="ja-JP" dirty="0" smtClean="0"/>
          </a:p>
          <a:p>
            <a:endParaRPr kumimoji="1" lang="en-US" altLang="ja-JP" dirty="0" smtClean="0"/>
          </a:p>
          <a:p>
            <a:r>
              <a:rPr kumimoji="1" lang="ja-JP" altLang="en-US" dirty="0" smtClean="0"/>
              <a:t>ランダムプレイヤで実験</a:t>
            </a:r>
            <a:endParaRPr kumimoji="1" lang="en-US" altLang="ja-JP" dirty="0" smtClean="0"/>
          </a:p>
          <a:p>
            <a:pPr>
              <a:lnSpc>
                <a:spcPct val="100000"/>
              </a:lnSpc>
              <a:buFont typeface="Wingdings" charset="2"/>
              <a:buChar char="l"/>
            </a:pPr>
            <a:r>
              <a:rPr kumimoji="1" lang="ja-JP" altLang="en-US" sz="3200" dirty="0" smtClean="0"/>
              <a:t>評価</a:t>
            </a:r>
            <a:endParaRPr kumimoji="1" lang="en-US" altLang="ja-JP" sz="3200" dirty="0" smtClean="0"/>
          </a:p>
          <a:p>
            <a:pPr lvl="1">
              <a:lnSpc>
                <a:spcPct val="100000"/>
              </a:lnSpc>
              <a:buFont typeface="ヒラギノ角ゴ ProN W3"/>
              <a:buChar char="-"/>
            </a:pPr>
            <a:r>
              <a:rPr lang="ja-JP" altLang="en-US" sz="2800" dirty="0" smtClean="0"/>
              <a:t>ランダム要素が少なく人間の強さが表しにくい</a:t>
            </a:r>
            <a:endParaRPr kumimoji="1" lang="en-US" altLang="ja-JP" sz="280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42</a:t>
            </a:fld>
            <a:endParaRPr kumimoji="1" lang="ja-JP" altLang="en-US"/>
          </a:p>
        </p:txBody>
      </p:sp>
    </p:spTree>
    <p:extLst>
      <p:ext uri="{BB962C8B-B14F-4D97-AF65-F5344CB8AC3E}">
        <p14:creationId xmlns:p14="http://schemas.microsoft.com/office/powerpoint/2010/main" val="3391157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それでは考察です</a:t>
            </a:r>
            <a:endParaRPr kumimoji="1" lang="en-US" altLang="ja-JP" dirty="0" smtClean="0"/>
          </a:p>
          <a:p>
            <a:r>
              <a:rPr kumimoji="1" lang="ja-JP" altLang="en-US" dirty="0" smtClean="0"/>
              <a:t>まず，捨てたカードをある程度記憶するのはやはりある程度というのが重要で一体どこまでおぼえておく必要があるのかをどのようにして決めるのかが重要になってくると思います．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43</a:t>
            </a:fld>
            <a:endParaRPr kumimoji="1" lang="ja-JP" altLang="en-US"/>
          </a:p>
        </p:txBody>
      </p:sp>
    </p:spTree>
    <p:extLst>
      <p:ext uri="{BB962C8B-B14F-4D97-AF65-F5344CB8AC3E}">
        <p14:creationId xmlns:p14="http://schemas.microsoft.com/office/powerpoint/2010/main" val="2923213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特定のプレイヤを狙うに関しては</a:t>
            </a:r>
            <a:endParaRPr kumimoji="1" lang="en-US" altLang="ja-JP" dirty="0" smtClean="0"/>
          </a:p>
          <a:p>
            <a:r>
              <a:rPr kumimoji="1" lang="ja-JP" altLang="en-US" dirty="0" smtClean="0"/>
              <a:t>全てのプレイヤの手札の枚数を評価して手札が少ないプレイヤを攻撃するように学習させるか攻撃してきたプレイヤを記憶して攻撃するように学習させる方法です．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44</a:t>
            </a:fld>
            <a:endParaRPr kumimoji="1" lang="ja-JP" altLang="en-US"/>
          </a:p>
        </p:txBody>
      </p:sp>
    </p:spTree>
    <p:extLst>
      <p:ext uri="{BB962C8B-B14F-4D97-AF65-F5344CB8AC3E}">
        <p14:creationId xmlns:p14="http://schemas.microsoft.com/office/powerpoint/2010/main" val="196850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手加減は</a:t>
            </a:r>
            <a:r>
              <a:rPr lang="ja-JP" altLang="en-US" sz="2800" dirty="0" smtClean="0"/>
              <a:t>自分の手札の枚数とプレイヤの枚数を評価し，枚数の差が大きい場合には評価値の低い手札を選択するように学習させていきます</a:t>
            </a:r>
            <a:endParaRPr kumimoji="1" lang="ja-JP" altLang="en-US" sz="28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45</a:t>
            </a:fld>
            <a:endParaRPr kumimoji="1" lang="ja-JP" altLang="en-US"/>
          </a:p>
        </p:txBody>
      </p:sp>
    </p:spTree>
    <p:extLst>
      <p:ext uri="{BB962C8B-B14F-4D97-AF65-F5344CB8AC3E}">
        <p14:creationId xmlns:p14="http://schemas.microsoft.com/office/powerpoint/2010/main" val="1170209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次に数値化の方針なのですが手加減をするは具体的には</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46</a:t>
            </a:fld>
            <a:endParaRPr kumimoji="1" lang="ja-JP" altLang="en-US"/>
          </a:p>
        </p:txBody>
      </p:sp>
    </p:spTree>
    <p:extLst>
      <p:ext uri="{BB962C8B-B14F-4D97-AF65-F5344CB8AC3E}">
        <p14:creationId xmlns:p14="http://schemas.microsoft.com/office/powerpoint/2010/main" val="735542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kumimoji="1" lang="ja-JP" altLang="en-US" dirty="0" smtClean="0"/>
              <a:t>数値化としては</a:t>
            </a:r>
            <a:r>
              <a:rPr lang="ja-JP" altLang="en-US" sz="3200" dirty="0" smtClean="0"/>
              <a:t>自分の手札とたプレイヤの手札の枚数差を大きくすることだと考えています</a:t>
            </a:r>
            <a:endParaRPr kumimoji="1" lang="ja-JP" altLang="en-US" sz="3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49</a:t>
            </a:fld>
            <a:endParaRPr kumimoji="1" lang="ja-JP" altLang="en-US"/>
          </a:p>
        </p:txBody>
      </p:sp>
    </p:spTree>
    <p:extLst>
      <p:ext uri="{BB962C8B-B14F-4D97-AF65-F5344CB8AC3E}">
        <p14:creationId xmlns:p14="http://schemas.microsoft.com/office/powerpoint/2010/main" val="131462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ではそもそもなぜカードゲームが題材であるのかというと，近年ゲーム</a:t>
            </a:r>
            <a:r>
              <a:rPr kumimoji="1" lang="en-US" altLang="ja-JP" dirty="0" smtClean="0"/>
              <a:t>AI</a:t>
            </a:r>
            <a:r>
              <a:rPr kumimoji="1" lang="ja-JP" altLang="en-US" dirty="0" smtClean="0"/>
              <a:t>の研究において活発であるのはチェス，将棋，囲碁など相手の情報が全て開示されているゲーム完全情報ゲームが主流となっています．しかし，ゲームの中には他にも不完全情報ゲームがあり</a:t>
            </a:r>
            <a:r>
              <a:rPr kumimoji="1" lang="ja-JP" altLang="en-US" dirty="0" smtClean="0"/>
              <a:t>，</a:t>
            </a:r>
            <a:r>
              <a:rPr kumimoji="1" lang="ja-JP" altLang="en-US" dirty="0" smtClean="0"/>
              <a:t>ポーカーや麻雀のように</a:t>
            </a:r>
            <a:r>
              <a:rPr kumimoji="1" lang="ja-JP" altLang="en-US" dirty="0" smtClean="0"/>
              <a:t>こちら</a:t>
            </a:r>
            <a:r>
              <a:rPr kumimoji="1" lang="ja-JP" altLang="en-US" dirty="0" smtClean="0"/>
              <a:t>は相手の情報が一部または全て開示されておらず，すべての情報を把握できない，よって</a:t>
            </a:r>
            <a:r>
              <a:rPr kumimoji="1" lang="en-US" altLang="ja-JP" dirty="0" smtClean="0"/>
              <a:t>AI</a:t>
            </a:r>
            <a:r>
              <a:rPr kumimoji="1" lang="ja-JP" altLang="en-US" dirty="0" smtClean="0"/>
              <a:t>における学習が難しいため今後はこちらのゲームを題材にした研究が重要となっていくとされています．さらに我々の研究室でポピュラーであるため不完全情報ゲームのカードゲームを題材としました．</a:t>
            </a:r>
            <a:endParaRPr kumimoji="1" lang="en-US" altLang="ja-JP" dirty="0" smtClean="0"/>
          </a:p>
          <a:p>
            <a:r>
              <a:rPr kumimoji="1" lang="ja-JP" altLang="en-US" dirty="0" smtClean="0"/>
              <a:t>追加</a:t>
            </a:r>
            <a:endParaRPr kumimoji="1" lang="en-US" altLang="ja-JP" dirty="0" smtClean="0"/>
          </a:p>
          <a:p>
            <a:r>
              <a:rPr kumimoji="1" lang="ja-JP" altLang="en-US" dirty="0" smtClean="0"/>
              <a:t>人間らしさを絡める</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3</a:t>
            </a:fld>
            <a:endParaRPr kumimoji="1" lang="ja-JP" altLang="en-US"/>
          </a:p>
        </p:txBody>
      </p:sp>
    </p:spTree>
    <p:extLst>
      <p:ext uri="{BB962C8B-B14F-4D97-AF65-F5344CB8AC3E}">
        <p14:creationId xmlns:p14="http://schemas.microsoft.com/office/powerpoint/2010/main" val="1821965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数値化としては</a:t>
            </a:r>
            <a:r>
              <a:rPr lang="ja-JP" altLang="en-US" sz="2800" dirty="0" smtClean="0"/>
              <a:t>他プレイヤが攻撃したあるプレイヤを攻撃する確率</a:t>
            </a:r>
            <a:r>
              <a:rPr kumimoji="1" lang="ja-JP" altLang="en-US" sz="1200" dirty="0" smtClean="0"/>
              <a:t>と考えています</a:t>
            </a:r>
            <a:endParaRPr lang="en-US" altLang="ja-JP" sz="2800"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50</a:t>
            </a:fld>
            <a:endParaRPr kumimoji="1" lang="ja-JP" altLang="en-US"/>
          </a:p>
        </p:txBody>
      </p:sp>
    </p:spTree>
    <p:extLst>
      <p:ext uri="{BB962C8B-B14F-4D97-AF65-F5344CB8AC3E}">
        <p14:creationId xmlns:p14="http://schemas.microsoft.com/office/powerpoint/2010/main" val="3267793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a:t>
            </a:r>
            <a:r>
              <a:rPr kumimoji="1" lang="en-US" altLang="ja-JP" dirty="0" smtClean="0"/>
              <a:t>MAD</a:t>
            </a:r>
            <a:r>
              <a:rPr kumimoji="1" lang="ja-JP" altLang="en-US" dirty="0" smtClean="0"/>
              <a:t>における人間らしさについて述べていきます</a:t>
            </a:r>
            <a:endParaRPr kumimoji="1" lang="en-US" altLang="ja-JP" dirty="0" smtClean="0"/>
          </a:p>
          <a:p>
            <a:r>
              <a:rPr kumimoji="1" lang="ja-JP" altLang="en-US" dirty="0" smtClean="0"/>
              <a:t>当然人間らしさには様々な要素があるため今回は主要なものとして手加減をする，イラつく，結託，相手の表情を見る，あえて自分が不利になる手を選ぶ，言葉で探りをいれるが考えられます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51</a:t>
            </a:fld>
            <a:endParaRPr kumimoji="1" lang="ja-JP" altLang="en-US"/>
          </a:p>
        </p:txBody>
      </p:sp>
    </p:spTree>
    <p:extLst>
      <p:ext uri="{BB962C8B-B14F-4D97-AF65-F5344CB8AC3E}">
        <p14:creationId xmlns:p14="http://schemas.microsoft.com/office/powerpoint/2010/main" val="735542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人間らしさを数値化の方針を具体的な例を用いて考察していきます</a:t>
            </a:r>
            <a:endParaRPr kumimoji="1" lang="en-US" altLang="ja-JP" dirty="0" smtClean="0"/>
          </a:p>
          <a:p>
            <a:r>
              <a:rPr kumimoji="1" lang="ja-JP" altLang="en-US" dirty="0" smtClean="0"/>
              <a:t>手加減をするについては</a:t>
            </a:r>
            <a:r>
              <a:rPr kumimoji="1" lang="en-US" altLang="ja-JP" dirty="0" smtClean="0"/>
              <a:t>2</a:t>
            </a:r>
            <a:r>
              <a:rPr kumimoji="1" lang="ja-JP" altLang="en-US" dirty="0" smtClean="0"/>
              <a:t>人のプレイヤがいて左のプレイヤが</a:t>
            </a:r>
            <a:r>
              <a:rPr kumimoji="1" lang="en-US" altLang="ja-JP" dirty="0" smtClean="0"/>
              <a:t>exchange</a:t>
            </a:r>
            <a:r>
              <a:rPr kumimoji="1" lang="ja-JP" altLang="en-US" dirty="0" smtClean="0"/>
              <a:t>を出して交換し，</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52</a:t>
            </a:fld>
            <a:endParaRPr kumimoji="1" lang="ja-JP" altLang="en-US"/>
          </a:p>
        </p:txBody>
      </p:sp>
    </p:spTree>
    <p:extLst>
      <p:ext uri="{BB962C8B-B14F-4D97-AF65-F5344CB8AC3E}">
        <p14:creationId xmlns:p14="http://schemas.microsoft.com/office/powerpoint/2010/main" val="350649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人間らしさを数値化の方針を具体的な例を用いて考察していきます</a:t>
            </a:r>
            <a:endParaRPr kumimoji="1" lang="en-US" altLang="ja-JP" dirty="0" smtClean="0"/>
          </a:p>
          <a:p>
            <a:r>
              <a:rPr kumimoji="1" lang="ja-JP" altLang="en-US" dirty="0" smtClean="0"/>
              <a:t>手加減をするについては</a:t>
            </a:r>
            <a:r>
              <a:rPr kumimoji="1" lang="en-US" altLang="ja-JP" dirty="0" smtClean="0"/>
              <a:t>2</a:t>
            </a:r>
            <a:r>
              <a:rPr kumimoji="1" lang="ja-JP" altLang="en-US" dirty="0" smtClean="0"/>
              <a:t>人のプレイヤがいて左のプレイヤが</a:t>
            </a:r>
            <a:r>
              <a:rPr kumimoji="1" lang="en-US" altLang="ja-JP" dirty="0" smtClean="0"/>
              <a:t>exchange</a:t>
            </a:r>
            <a:r>
              <a:rPr kumimoji="1" lang="ja-JP" altLang="en-US" dirty="0" smtClean="0"/>
              <a:t>を出して交換し，</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53</a:t>
            </a:fld>
            <a:endParaRPr kumimoji="1" lang="ja-JP" altLang="en-US"/>
          </a:p>
        </p:txBody>
      </p:sp>
    </p:spTree>
    <p:extLst>
      <p:ext uri="{BB962C8B-B14F-4D97-AF65-F5344CB8AC3E}">
        <p14:creationId xmlns:p14="http://schemas.microsoft.com/office/powerpoint/2010/main" val="350649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しかしこれら全てを実装するのは難しいので何が容易に実装でき，何が困難なのか考える必要があります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54</a:t>
            </a:fld>
            <a:endParaRPr kumimoji="1" lang="ja-JP" altLang="en-US"/>
          </a:p>
        </p:txBody>
      </p:sp>
    </p:spTree>
    <p:extLst>
      <p:ext uri="{BB962C8B-B14F-4D97-AF65-F5344CB8AC3E}">
        <p14:creationId xmlns:p14="http://schemas.microsoft.com/office/powerpoint/2010/main" val="735542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実装難度なのですがまず手加減をするは</a:t>
            </a:r>
            <a:r>
              <a:rPr lang="ja-JP" altLang="en-US" sz="2800" dirty="0" smtClean="0"/>
              <a:t>確実に相手の手札をなくせる状況であえて山札からカードを引かせるようなプレイをする</a:t>
            </a:r>
            <a:r>
              <a:rPr kumimoji="1" lang="ja-JP" altLang="en-US" sz="1200" dirty="0" smtClean="0"/>
              <a:t>ことでこれだとどこまで</a:t>
            </a:r>
            <a:r>
              <a:rPr lang="ja-JP" altLang="en-US" sz="2800" dirty="0" smtClean="0">
                <a:solidFill>
                  <a:srgbClr val="000000"/>
                </a:solidFill>
              </a:rPr>
              <a:t>どこまで手加減をするのかや手加減の度合いの実装</a:t>
            </a:r>
            <a:r>
              <a:rPr lang="ja-JP" altLang="en-US" sz="2800" dirty="0" smtClean="0">
                <a:solidFill>
                  <a:srgbClr val="0000FF"/>
                </a:solidFill>
              </a:rPr>
              <a:t>困難</a:t>
            </a:r>
            <a:r>
              <a:rPr lang="ja-JP" altLang="en-US" sz="2800" dirty="0" smtClean="0">
                <a:solidFill>
                  <a:schemeClr val="tx1"/>
                </a:solidFill>
              </a:rPr>
              <a:t>だと考えています</a:t>
            </a:r>
            <a:endParaRPr lang="en-US" altLang="ja-JP" sz="2800" dirty="0" smtClean="0">
              <a:solidFill>
                <a:schemeClr val="tx1"/>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ja-JP" altLang="en-US" sz="2800" dirty="0" smtClean="0">
                <a:solidFill>
                  <a:schemeClr val="tx1"/>
                </a:solidFill>
              </a:rPr>
              <a:t>また，イラつくは</a:t>
            </a:r>
            <a:r>
              <a:rPr lang="ja-JP" altLang="en-US" sz="2800" dirty="0" smtClean="0"/>
              <a:t>他プレイヤに思考時間が長いと催促する言葉を発言することで今回は催促するということだけでプレーの影響は考えないため実装は</a:t>
            </a:r>
            <a:r>
              <a:rPr lang="ja-JP" altLang="en-US" sz="2800" dirty="0" smtClean="0">
                <a:solidFill>
                  <a:srgbClr val="FF0000"/>
                </a:solidFill>
              </a:rPr>
              <a:t>容易だと考えています</a:t>
            </a:r>
            <a:endParaRPr lang="en-US" altLang="ja-JP" sz="3200" dirty="0" smtClean="0">
              <a:solidFill>
                <a:srgbClr val="FF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ja-JP" sz="2800"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55</a:t>
            </a:fld>
            <a:endParaRPr kumimoji="1" lang="ja-JP" altLang="en-US"/>
          </a:p>
        </p:txBody>
      </p:sp>
    </p:spTree>
    <p:extLst>
      <p:ext uri="{BB962C8B-B14F-4D97-AF65-F5344CB8AC3E}">
        <p14:creationId xmlns:p14="http://schemas.microsoft.com/office/powerpoint/2010/main" val="3878943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結託においては，一人を他のプレイヤと組んで狙うのですがチキンというルールでは結託をする状況は様々に変化するため評価が難しく実装も困難だと考えています．言葉で探りを入れて，表情を見るは</a:t>
            </a:r>
            <a:r>
              <a:rPr lang="ja-JP" altLang="en-US" sz="2800" dirty="0" smtClean="0"/>
              <a:t>他プレイヤーの手札を予測して発言し，表情に変化が見られるかで相手の手札を予測するのは</a:t>
            </a:r>
            <a:r>
              <a:rPr lang="ja-JP" altLang="en-US" sz="2800" dirty="0" smtClean="0">
                <a:solidFill>
                  <a:srgbClr val="FF0000"/>
                </a:solidFill>
              </a:rPr>
              <a:t>容易，</a:t>
            </a:r>
            <a:r>
              <a:rPr lang="ja-JP" altLang="en-US" sz="2800" dirty="0" smtClean="0"/>
              <a:t>感情認識は既存の技術を使用すれば</a:t>
            </a:r>
            <a:r>
              <a:rPr lang="ja-JP" altLang="en-US" sz="2800" dirty="0" smtClean="0">
                <a:solidFill>
                  <a:srgbClr val="FF0000"/>
                </a:solidFill>
              </a:rPr>
              <a:t>容易だと考えています</a:t>
            </a:r>
            <a:endParaRPr lang="en-US" altLang="ja-JP" sz="2800" dirty="0" smtClean="0">
              <a:solidFill>
                <a:srgbClr val="FF0000"/>
              </a:solidFill>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56</a:t>
            </a:fld>
            <a:endParaRPr kumimoji="1" lang="ja-JP" altLang="en-US"/>
          </a:p>
        </p:txBody>
      </p:sp>
    </p:spTree>
    <p:extLst>
      <p:ext uri="{BB962C8B-B14F-4D97-AF65-F5344CB8AC3E}">
        <p14:creationId xmlns:p14="http://schemas.microsoft.com/office/powerpoint/2010/main" val="4004633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最後にあえて自分が不利になるですが，これは自分の手札の枚数を多く減らす特殊カードを出したりすることで，</a:t>
            </a:r>
            <a:r>
              <a:rPr kumimoji="1" lang="ja-JP" altLang="en-US" sz="2800" dirty="0" smtClean="0"/>
              <a:t>どういった状況で不利になるようにさせるのかが</a:t>
            </a:r>
            <a:r>
              <a:rPr lang="ja-JP" altLang="en-US" sz="2800" dirty="0" smtClean="0">
                <a:solidFill>
                  <a:srgbClr val="0000FF"/>
                </a:solidFill>
              </a:rPr>
              <a:t>困難です</a:t>
            </a:r>
            <a:endParaRPr kumimoji="1" lang="ja-JP" altLang="en-US" sz="28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57</a:t>
            </a:fld>
            <a:endParaRPr kumimoji="1" lang="ja-JP" altLang="en-US"/>
          </a:p>
        </p:txBody>
      </p:sp>
    </p:spTree>
    <p:extLst>
      <p:ext uri="{BB962C8B-B14F-4D97-AF65-F5344CB8AC3E}">
        <p14:creationId xmlns:p14="http://schemas.microsoft.com/office/powerpoint/2010/main" val="939673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人間らしさを数値化の方針を具体的な例を用いて考察していきます</a:t>
            </a:r>
            <a:endParaRPr kumimoji="1" lang="en-US" altLang="ja-JP" dirty="0" smtClean="0"/>
          </a:p>
          <a:p>
            <a:r>
              <a:rPr kumimoji="1" lang="ja-JP" altLang="en-US" dirty="0" smtClean="0"/>
              <a:t>手加減をするについては</a:t>
            </a:r>
            <a:r>
              <a:rPr kumimoji="1" lang="en-US" altLang="ja-JP" dirty="0" smtClean="0"/>
              <a:t>2</a:t>
            </a:r>
            <a:r>
              <a:rPr kumimoji="1" lang="ja-JP" altLang="en-US" dirty="0" smtClean="0"/>
              <a:t>人のプレイヤがいて左のプレイヤが</a:t>
            </a:r>
            <a:r>
              <a:rPr kumimoji="1" lang="en-US" altLang="ja-JP" dirty="0" smtClean="0"/>
              <a:t>exchange</a:t>
            </a:r>
            <a:r>
              <a:rPr kumimoji="1" lang="ja-JP" altLang="en-US" dirty="0" smtClean="0"/>
              <a:t>を出して交換し，</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58</a:t>
            </a:fld>
            <a:endParaRPr kumimoji="1" lang="ja-JP" altLang="en-US"/>
          </a:p>
        </p:txBody>
      </p:sp>
    </p:spTree>
    <p:extLst>
      <p:ext uri="{BB962C8B-B14F-4D97-AF65-F5344CB8AC3E}">
        <p14:creationId xmlns:p14="http://schemas.microsoft.com/office/powerpoint/2010/main" val="350649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人間らしさを数値化の方針を具体的な例を用いて考察していきます</a:t>
            </a:r>
            <a:endParaRPr kumimoji="1" lang="en-US" altLang="ja-JP" dirty="0" smtClean="0"/>
          </a:p>
          <a:p>
            <a:r>
              <a:rPr kumimoji="1" lang="ja-JP" altLang="en-US" dirty="0" smtClean="0"/>
              <a:t>手加減をするについては</a:t>
            </a:r>
            <a:r>
              <a:rPr kumimoji="1" lang="en-US" altLang="ja-JP" dirty="0" smtClean="0"/>
              <a:t>2</a:t>
            </a:r>
            <a:r>
              <a:rPr kumimoji="1" lang="ja-JP" altLang="en-US" dirty="0" smtClean="0"/>
              <a:t>人のプレイヤがいて左のプレイヤが</a:t>
            </a:r>
            <a:r>
              <a:rPr kumimoji="1" lang="en-US" altLang="ja-JP" dirty="0" smtClean="0"/>
              <a:t>exchange</a:t>
            </a:r>
            <a:r>
              <a:rPr kumimoji="1" lang="ja-JP" altLang="en-US" dirty="0" smtClean="0"/>
              <a:t>を出して交換し，</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59</a:t>
            </a:fld>
            <a:endParaRPr kumimoji="1" lang="ja-JP" altLang="en-US"/>
          </a:p>
        </p:txBody>
      </p:sp>
    </p:spTree>
    <p:extLst>
      <p:ext uri="{BB962C8B-B14F-4D97-AF65-F5344CB8AC3E}">
        <p14:creationId xmlns:p14="http://schemas.microsoft.com/office/powerpoint/2010/main" val="350649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今回扱うカードゲーム</a:t>
            </a:r>
            <a:r>
              <a:rPr kumimoji="1" lang="en-US" altLang="ja-JP" dirty="0" smtClean="0"/>
              <a:t>MAD</a:t>
            </a:r>
            <a:r>
              <a:rPr kumimoji="1" lang="ja-JP" altLang="en-US" dirty="0" smtClean="0"/>
              <a:t>の説明を行います．みなさん</a:t>
            </a:r>
            <a:r>
              <a:rPr kumimoji="1" lang="en-US" altLang="ja-JP" dirty="0" smtClean="0"/>
              <a:t>UNO</a:t>
            </a:r>
            <a:r>
              <a:rPr kumimoji="1" lang="ja-JP" altLang="en-US" dirty="0" smtClean="0"/>
              <a:t>というカードゲームはご存知ですよね</a:t>
            </a:r>
            <a:r>
              <a:rPr kumimoji="1" lang="en-US" altLang="ja-JP" dirty="0" smtClean="0"/>
              <a:t> </a:t>
            </a:r>
            <a:r>
              <a:rPr kumimoji="1" lang="en-US" altLang="en-US" dirty="0" smtClean="0"/>
              <a:t>?</a:t>
            </a:r>
          </a:p>
          <a:p>
            <a:r>
              <a:rPr kumimoji="1" lang="en-US" altLang="en-US" dirty="0" smtClean="0"/>
              <a:t>MAD</a:t>
            </a:r>
            <a:r>
              <a:rPr kumimoji="1" lang="ja-JP" altLang="en-US" dirty="0" smtClean="0"/>
              <a:t>はこの</a:t>
            </a:r>
            <a:r>
              <a:rPr kumimoji="1" lang="en-US" altLang="ja-JP" dirty="0" smtClean="0"/>
              <a:t>UNO</a:t>
            </a:r>
            <a:r>
              <a:rPr kumimoji="1" lang="ja-JP" altLang="en-US" dirty="0" smtClean="0"/>
              <a:t>をベースとしたものです</a:t>
            </a:r>
            <a:endParaRPr kumimoji="1" lang="en-US" altLang="en-US" dirty="0" smtClean="0"/>
          </a:p>
          <a:p>
            <a:r>
              <a:rPr kumimoji="1" lang="ja-JP" altLang="en-US" dirty="0" smtClean="0"/>
              <a:t>ルールとしては手札のカード全てなくなったら勝ちで</a:t>
            </a:r>
            <a:endParaRPr kumimoji="1" lang="en-US" altLang="ja-JP" dirty="0" smtClean="0"/>
          </a:p>
          <a:p>
            <a:r>
              <a:rPr kumimoji="1" lang="ja-JP" altLang="en-US" dirty="0" smtClean="0"/>
              <a:t>カード構成としては総数が</a:t>
            </a:r>
            <a:r>
              <a:rPr kumimoji="1" lang="en-US" altLang="ja-JP" dirty="0" smtClean="0"/>
              <a:t>76</a:t>
            </a:r>
            <a:r>
              <a:rPr kumimoji="1" lang="ja-JP" altLang="en-US" dirty="0" smtClean="0"/>
              <a:t>枚であり，そのカードの中には</a:t>
            </a:r>
            <a:endParaRPr kumimoji="1" lang="en-US" altLang="en-US"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4</a:t>
            </a:fld>
            <a:endParaRPr kumimoji="1" lang="ja-JP" altLang="en-US"/>
          </a:p>
        </p:txBody>
      </p:sp>
    </p:spTree>
    <p:extLst>
      <p:ext uri="{BB962C8B-B14F-4D97-AF65-F5344CB8AC3E}">
        <p14:creationId xmlns:p14="http://schemas.microsoft.com/office/powerpoint/2010/main" val="1855162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イラつくでは</a:t>
            </a:r>
            <a:r>
              <a:rPr lang="ja-JP" altLang="en-US" sz="2800" dirty="0" smtClean="0"/>
              <a:t>プレイヤの思考時間が長い場合に催促する発言をする</a:t>
            </a:r>
            <a:r>
              <a:rPr kumimoji="1" lang="ja-JP" altLang="en-US" sz="1200" dirty="0" smtClean="0"/>
              <a:t>という状況で数値化としては催促する時間の間隔と考えています</a:t>
            </a:r>
            <a:endParaRPr lang="en-US" altLang="ja-JP" sz="2800"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60</a:t>
            </a:fld>
            <a:endParaRPr kumimoji="1" lang="ja-JP" altLang="en-US"/>
          </a:p>
        </p:txBody>
      </p:sp>
    </p:spTree>
    <p:extLst>
      <p:ext uri="{BB962C8B-B14F-4D97-AF65-F5344CB8AC3E}">
        <p14:creationId xmlns:p14="http://schemas.microsoft.com/office/powerpoint/2010/main" val="641212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結託はチキンではあまりないのですが通常ルールでは手札が残り</a:t>
            </a:r>
            <a:r>
              <a:rPr kumimoji="1" lang="en-US" altLang="ja-JP" dirty="0" smtClean="0"/>
              <a:t>1</a:t>
            </a:r>
            <a:r>
              <a:rPr kumimoji="1" lang="ja-JP" altLang="en-US" dirty="0" smtClean="0"/>
              <a:t>枚のプレイヤを</a:t>
            </a:r>
            <a:r>
              <a:rPr kumimoji="1" lang="en-US" altLang="ja-JP" dirty="0" err="1" smtClean="0"/>
              <a:t>wildwolly</a:t>
            </a:r>
            <a:r>
              <a:rPr kumimoji="1" lang="ja-JP" altLang="en-US" dirty="0" smtClean="0"/>
              <a:t>や</a:t>
            </a:r>
            <a:r>
              <a:rPr kumimoji="1" lang="en-US" altLang="ja-JP" dirty="0" err="1" smtClean="0"/>
              <a:t>givetwo</a:t>
            </a:r>
            <a:r>
              <a:rPr kumimoji="1" lang="ja-JP" altLang="en-US" dirty="0" smtClean="0"/>
              <a:t>で集中して攻撃することと考えており</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61</a:t>
            </a:fld>
            <a:endParaRPr kumimoji="1" lang="ja-JP" altLang="en-US"/>
          </a:p>
        </p:txBody>
      </p:sp>
    </p:spTree>
    <p:extLst>
      <p:ext uri="{BB962C8B-B14F-4D97-AF65-F5344CB8AC3E}">
        <p14:creationId xmlns:p14="http://schemas.microsoft.com/office/powerpoint/2010/main" val="1282330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情を読む言葉で探りをいれるは例えば相手のカードの色を予測して相手にそれを伝えて，目が泳いで動揺したらその色のカードを持っていると判断することで数値化は顔の表情筋の動きを数値化すること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62</a:t>
            </a:fld>
            <a:endParaRPr kumimoji="1" lang="ja-JP" altLang="en-US"/>
          </a:p>
        </p:txBody>
      </p:sp>
    </p:spTree>
    <p:extLst>
      <p:ext uri="{BB962C8B-B14F-4D97-AF65-F5344CB8AC3E}">
        <p14:creationId xmlns:p14="http://schemas.microsoft.com/office/powerpoint/2010/main" val="143182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出せるカードとしてはこの</a:t>
            </a:r>
            <a:r>
              <a:rPr kumimoji="1" lang="en-US" altLang="ja-JP" dirty="0" smtClean="0"/>
              <a:t>3</a:t>
            </a:r>
            <a:r>
              <a:rPr kumimoji="1" lang="ja-JP" altLang="en-US" dirty="0" smtClean="0"/>
              <a:t>枚がありその中でも自分の手札を少なくする</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65</a:t>
            </a:fld>
            <a:endParaRPr kumimoji="1" lang="ja-JP" altLang="en-US"/>
          </a:p>
        </p:txBody>
      </p:sp>
    </p:spTree>
    <p:extLst>
      <p:ext uri="{BB962C8B-B14F-4D97-AF65-F5344CB8AC3E}">
        <p14:creationId xmlns:p14="http://schemas.microsoft.com/office/powerpoint/2010/main" val="3574808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givetwo</a:t>
            </a:r>
            <a:r>
              <a:rPr kumimoji="1" lang="ja-JP" altLang="en-US" dirty="0" smtClean="0"/>
              <a:t>を選択するといった場合でこういったあえて自分の手札を多く減らす場合には大概</a:t>
            </a:r>
            <a:r>
              <a:rPr kumimoji="1" lang="en-US" altLang="ja-JP" dirty="0" smtClean="0"/>
              <a:t>exchange</a:t>
            </a:r>
            <a:r>
              <a:rPr kumimoji="1" lang="ja-JP" altLang="en-US" dirty="0" smtClean="0"/>
              <a:t>などの攻撃カードがあるためであり，数値化としては</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66</a:t>
            </a:fld>
            <a:endParaRPr kumimoji="1" lang="ja-JP" altLang="en-US"/>
          </a:p>
        </p:txBody>
      </p:sp>
    </p:spTree>
    <p:extLst>
      <p:ext uri="{BB962C8B-B14F-4D97-AF65-F5344CB8AC3E}">
        <p14:creationId xmlns:p14="http://schemas.microsoft.com/office/powerpoint/2010/main" val="3574808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lang="ja-JP" altLang="ja-JP" sz="2800" dirty="0" smtClean="0"/>
              <a:t>E</a:t>
            </a:r>
            <a:r>
              <a:rPr lang="en-US" altLang="ja-JP" sz="2800" dirty="0" err="1" smtClean="0"/>
              <a:t>xchange</a:t>
            </a:r>
            <a:r>
              <a:rPr lang="ja-JP" altLang="en-US" sz="2800" dirty="0" smtClean="0"/>
              <a:t>等自分の有利になるカードを持っている確率と考えています</a:t>
            </a:r>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67</a:t>
            </a:fld>
            <a:endParaRPr kumimoji="1" lang="ja-JP" altLang="en-US"/>
          </a:p>
        </p:txBody>
      </p:sp>
    </p:spTree>
    <p:extLst>
      <p:ext uri="{BB962C8B-B14F-4D97-AF65-F5344CB8AC3E}">
        <p14:creationId xmlns:p14="http://schemas.microsoft.com/office/powerpoint/2010/main" val="357480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色が赤，緑，黄，青の</a:t>
            </a:r>
            <a:r>
              <a:rPr kumimoji="1" lang="en-US" altLang="ja-JP" dirty="0" smtClean="0"/>
              <a:t>4</a:t>
            </a:r>
            <a:r>
              <a:rPr kumimoji="1" lang="ja-JP" altLang="en-US" dirty="0" smtClean="0"/>
              <a:t>色で数字が</a:t>
            </a:r>
            <a:r>
              <a:rPr kumimoji="1" lang="en-US" altLang="ja-JP" dirty="0" smtClean="0"/>
              <a:t>1~6</a:t>
            </a:r>
            <a:r>
              <a:rPr kumimoji="1" lang="ja-JP" altLang="en-US" dirty="0" smtClean="0"/>
              <a:t>の数字カードと</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5</a:t>
            </a:fld>
            <a:endParaRPr kumimoji="1" lang="ja-JP" altLang="en-US"/>
          </a:p>
        </p:txBody>
      </p:sp>
    </p:spTree>
    <p:extLst>
      <p:ext uri="{BB962C8B-B14F-4D97-AF65-F5344CB8AC3E}">
        <p14:creationId xmlns:p14="http://schemas.microsoft.com/office/powerpoint/2010/main" val="417405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特殊カードとして攻撃カードがこのようにあります</a:t>
            </a:r>
            <a:r>
              <a:rPr kumimoji="1" lang="ja-JP" altLang="en-US" dirty="0" smtClean="0"/>
              <a:t>．</a:t>
            </a:r>
            <a:r>
              <a:rPr kumimoji="1" lang="ja-JP" altLang="en-US" dirty="0" smtClean="0"/>
              <a:t>それぞれの簡単な説明としましては，左のカードは出したプレイヤ以外が山札から，カードを</a:t>
            </a:r>
            <a:r>
              <a:rPr kumimoji="1" lang="en-US" altLang="ja-JP" dirty="0" smtClean="0"/>
              <a:t>1</a:t>
            </a:r>
            <a:r>
              <a:rPr kumimoji="1" lang="ja-JP" altLang="en-US" dirty="0" smtClean="0"/>
              <a:t>枚引く，真ん中は自分の手札</a:t>
            </a:r>
            <a:r>
              <a:rPr kumimoji="1" lang="en-US" altLang="ja-JP" dirty="0" smtClean="0"/>
              <a:t>2</a:t>
            </a:r>
            <a:r>
              <a:rPr kumimoji="1" lang="ja-JP" altLang="en-US" dirty="0" smtClean="0"/>
              <a:t>枚を相手に渡す，右は侵攻方向を帰るカードです．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6</a:t>
            </a:fld>
            <a:endParaRPr kumimoji="1" lang="ja-JP" altLang="en-US"/>
          </a:p>
        </p:txBody>
      </p:sp>
    </p:spTree>
    <p:extLst>
      <p:ext uri="{BB962C8B-B14F-4D97-AF65-F5344CB8AC3E}">
        <p14:creationId xmlns:p14="http://schemas.microsoft.com/office/powerpoint/2010/main" val="429491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また，攻撃カードはこれだけではなく，色を変えたりするカードや手札を交換するカード．攻撃してきたプレイヤの効果をかえす反撃カードなどがあります．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7</a:t>
            </a:fld>
            <a:endParaRPr kumimoji="1" lang="ja-JP" altLang="en-US"/>
          </a:p>
        </p:txBody>
      </p:sp>
    </p:spTree>
    <p:extLst>
      <p:ext uri="{BB962C8B-B14F-4D97-AF65-F5344CB8AC3E}">
        <p14:creationId xmlns:p14="http://schemas.microsoft.com/office/powerpoint/2010/main" val="7541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さらに，我々の研究室ではオリジナルカード</a:t>
            </a:r>
            <a:r>
              <a:rPr kumimoji="1" lang="en-US" altLang="ja-JP" dirty="0" smtClean="0"/>
              <a:t>OPEN</a:t>
            </a:r>
            <a:r>
              <a:rPr kumimoji="1" lang="ja-JP" altLang="en-US" dirty="0" smtClean="0"/>
              <a:t>が</a:t>
            </a:r>
            <a:r>
              <a:rPr kumimoji="1" lang="ja-JP" altLang="en-US" dirty="0" smtClean="0"/>
              <a:t>あり</a:t>
            </a:r>
            <a:r>
              <a:rPr kumimoji="1" lang="ja-JP" altLang="en-US" dirty="0" smtClean="0"/>
              <a:t>ます．このカードを出すと</a:t>
            </a:r>
            <a:r>
              <a:rPr kumimoji="1" lang="ja-JP" altLang="en-US" dirty="0" smtClean="0"/>
              <a:t>自分</a:t>
            </a:r>
            <a:r>
              <a:rPr kumimoji="1" lang="ja-JP" altLang="en-US" dirty="0" smtClean="0"/>
              <a:t>以外の全ての手札をオーペンさせるというものです．しかし，自由度が大きすぎて実装の敷居が高いカードです．</a:t>
            </a:r>
            <a:endParaRPr kumimoji="1" lang="ja-JP" altLang="en-US" dirty="0"/>
          </a:p>
        </p:txBody>
      </p:sp>
      <p:sp>
        <p:nvSpPr>
          <p:cNvPr id="4" name="スライド番号プレースホルダー 3"/>
          <p:cNvSpPr>
            <a:spLocks noGrp="1"/>
          </p:cNvSpPr>
          <p:nvPr>
            <p:ph type="sldNum" sz="quarter" idx="10"/>
          </p:nvPr>
        </p:nvSpPr>
        <p:spPr/>
        <p:txBody>
          <a:bodyPr/>
          <a:lstStyle/>
          <a:p>
            <a:fld id="{CD7FF607-3057-624D-8FCD-F80C65E0BE02}" type="slidenum">
              <a:rPr kumimoji="1" lang="ja-JP" altLang="en-US" smtClean="0"/>
              <a:t>8</a:t>
            </a:fld>
            <a:endParaRPr kumimoji="1" lang="ja-JP" altLang="en-US"/>
          </a:p>
        </p:txBody>
      </p:sp>
    </p:spTree>
    <p:extLst>
      <p:ext uri="{BB962C8B-B14F-4D97-AF65-F5344CB8AC3E}">
        <p14:creationId xmlns:p14="http://schemas.microsoft.com/office/powerpoint/2010/main" val="328865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7" name="Picture 2" descr="C:\Users\akashi\Desktop\名称未設定 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24" y="2148114"/>
            <a:ext cx="9144000" cy="470988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5800" y="2130426"/>
            <a:ext cx="7772400" cy="732517"/>
          </a:xfrm>
          <a:prstGeom prst="rect">
            <a:avLst/>
          </a:prstGeom>
        </p:spPr>
        <p:txBody>
          <a:bodyPr/>
          <a:lstStyle>
            <a:lvl1pPr>
              <a:defRPr sz="4400" b="1">
                <a:solidFill>
                  <a:schemeClr val="bg1"/>
                </a:solidFill>
                <a:effectLst>
                  <a:glow rad="254000">
                    <a:srgbClr val="0D0DBF">
                      <a:alpha val="63922"/>
                    </a:srgbClr>
                  </a:glow>
                  <a:outerShdw blurRad="38100" dist="38100" dir="2700000" sx="1000" sy="1000" algn="tl">
                    <a:srgbClr val="000000">
                      <a:alpha val="69000"/>
                    </a:srgbClr>
                  </a:outerShdw>
                </a:effectLst>
              </a:defRPr>
            </a:lvl1pPr>
          </a:lstStyle>
          <a:p>
            <a:r>
              <a:rPr lang="ja-JP" altLang="en-US" smtClean="0"/>
              <a:t>マスター タイトルの書式設定</a:t>
            </a:r>
            <a:endParaRPr lang="ja-JP" altLang="en-US" dirty="0"/>
          </a:p>
        </p:txBody>
      </p:sp>
      <p:sp>
        <p:nvSpPr>
          <p:cNvPr id="4" name="スライド番号プレースホルダ 3"/>
          <p:cNvSpPr>
            <a:spLocks noGrp="1"/>
          </p:cNvSpPr>
          <p:nvPr>
            <p:ph type="sldNum" sz="quarter" idx="10"/>
          </p:nvPr>
        </p:nvSpPr>
        <p:spPr>
          <a:xfrm>
            <a:off x="8470900" y="25401"/>
            <a:ext cx="673100" cy="282575"/>
          </a:xfrm>
          <a:prstGeom prst="rect">
            <a:avLst/>
          </a:prstGeom>
        </p:spPr>
        <p:txBody>
          <a:bodyPr/>
          <a:lstStyle>
            <a:lvl1pPr>
              <a:defRPr baseline="0">
                <a:solidFill>
                  <a:schemeClr val="bg1"/>
                </a:solidFill>
              </a:defRPr>
            </a:lvl1pPr>
          </a:lstStyle>
          <a:p>
            <a:fld id="{50A63FA5-7DA2-40ED-B0C4-FDD40D55B8DD}" type="slidenum">
              <a:rPr lang="ja-JP" altLang="en-US" smtClean="0"/>
              <a:pPr/>
              <a:t>‹#›</a:t>
            </a:fld>
            <a:endParaRPr lang="ja-JP" altLang="en-US"/>
          </a:p>
        </p:txBody>
      </p:sp>
      <p:pic>
        <p:nvPicPr>
          <p:cNvPr id="5" name="Picture 2" descr="C:\Users\akashi\Desktop\名称未設定 1.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724" y="2148114"/>
            <a:ext cx="9144000" cy="470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4139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500"/>
            <a:ext cx="9144000" cy="718820"/>
          </a:xfrm>
        </p:spPr>
        <p:txBody>
          <a:bodyPr anchor="b"/>
          <a:lstStyle>
            <a:lvl1pPr>
              <a:defRPr sz="3400" b="1" baseline="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hasCustomPrompt="1"/>
          </p:nvPr>
        </p:nvSpPr>
        <p:spPr>
          <a:xfrm>
            <a:off x="457200" y="1249680"/>
            <a:ext cx="8229600" cy="4876483"/>
          </a:xfrm>
        </p:spPr>
        <p:txBody>
          <a:bodyPr/>
          <a:lstStyle>
            <a:lvl1pPr marL="266700" indent="-266700">
              <a:lnSpc>
                <a:spcPct val="90000"/>
              </a:lnSpc>
              <a:spcBef>
                <a:spcPts val="600"/>
              </a:spcBef>
              <a:buClr>
                <a:schemeClr val="accent2"/>
              </a:buClr>
              <a:buFont typeface="Wingdings" pitchFamily="2" charset="2"/>
              <a:buChar char="l"/>
              <a:defRPr sz="2400" baseline="0">
                <a:latin typeface="メイリオ" pitchFamily="50" charset="-128"/>
                <a:ea typeface="メイリオ" pitchFamily="50" charset="-128"/>
                <a:cs typeface="メイリオ" pitchFamily="50" charset="-128"/>
              </a:defRPr>
            </a:lvl1pPr>
            <a:lvl2pPr marL="533400" indent="-266700">
              <a:lnSpc>
                <a:spcPct val="90000"/>
              </a:lnSpc>
              <a:spcBef>
                <a:spcPts val="600"/>
              </a:spcBef>
              <a:buClr>
                <a:schemeClr val="accent2"/>
              </a:buClr>
              <a:buSzPct val="100000"/>
              <a:buFont typeface="メイリオ" pitchFamily="50" charset="-128"/>
              <a:buChar char="‑"/>
              <a:defRPr sz="2000">
                <a:latin typeface="メイリオ" pitchFamily="50" charset="-128"/>
                <a:ea typeface="メイリオ" pitchFamily="50" charset="-128"/>
                <a:cs typeface="メイリオ" pitchFamily="50" charset="-128"/>
              </a:defRPr>
            </a:lvl2pPr>
            <a:lvl3pPr marL="1143000" indent="-228600">
              <a:lnSpc>
                <a:spcPct val="90000"/>
              </a:lnSpc>
              <a:spcBef>
                <a:spcPts val="600"/>
              </a:spcBef>
              <a:buFont typeface="Wingdings" pitchFamily="2" charset="2"/>
              <a:buChar char="l"/>
              <a:defRPr sz="2000">
                <a:latin typeface="メイリオ" pitchFamily="50" charset="-128"/>
                <a:ea typeface="メイリオ" pitchFamily="50" charset="-128"/>
                <a:cs typeface="メイリオ" pitchFamily="50" charset="-128"/>
              </a:defRPr>
            </a:lvl3pPr>
            <a:lvl4pPr marL="1600200" indent="-228600">
              <a:lnSpc>
                <a:spcPct val="90000"/>
              </a:lnSpc>
              <a:spcBef>
                <a:spcPts val="600"/>
              </a:spcBef>
              <a:buFont typeface="Wingdings" pitchFamily="2" charset="2"/>
              <a:buChar char="l"/>
              <a:defRPr sz="2000">
                <a:latin typeface="メイリオ" pitchFamily="50" charset="-128"/>
                <a:ea typeface="メイリオ" pitchFamily="50" charset="-128"/>
                <a:cs typeface="メイリオ" pitchFamily="50" charset="-128"/>
              </a:defRPr>
            </a:lvl4pPr>
            <a:lvl5pPr marL="2057400" indent="-228600">
              <a:lnSpc>
                <a:spcPct val="90000"/>
              </a:lnSpc>
              <a:spcBef>
                <a:spcPts val="600"/>
              </a:spcBef>
              <a:buFont typeface="Wingdings" pitchFamily="2" charset="2"/>
              <a:buChar char="l"/>
              <a:defRPr sz="2000">
                <a:latin typeface="メイリオ" pitchFamily="50" charset="-128"/>
                <a:ea typeface="メイリオ" pitchFamily="50" charset="-128"/>
                <a:cs typeface="メイリオ"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p:txBody>
      </p:sp>
      <p:sp>
        <p:nvSpPr>
          <p:cNvPr id="4" name="スライド番号プレースホルダ 3"/>
          <p:cNvSpPr>
            <a:spLocks noGrp="1"/>
          </p:cNvSpPr>
          <p:nvPr>
            <p:ph type="sldNum" sz="quarter" idx="10"/>
          </p:nvPr>
        </p:nvSpPr>
        <p:spPr>
          <a:xfrm>
            <a:off x="8470900" y="25401"/>
            <a:ext cx="673100" cy="282575"/>
          </a:xfrm>
          <a:prstGeom prst="rect">
            <a:avLst/>
          </a:prstGeom>
        </p:spPr>
        <p:txBody>
          <a:bodyPr/>
          <a:lstStyle>
            <a:lvl1pPr>
              <a:defRPr baseline="0">
                <a:solidFill>
                  <a:schemeClr val="bg1"/>
                </a:solidFill>
              </a:defRPr>
            </a:lvl1pPr>
          </a:lstStyle>
          <a:p>
            <a:fld id="{50A63FA5-7DA2-40ED-B0C4-FDD40D55B8DD}" type="slidenum">
              <a:rPr lang="ja-JP" altLang="en-US" smtClean="0"/>
              <a:pPr/>
              <a:t>‹#›</a:t>
            </a:fld>
            <a:endParaRPr lang="ja-JP"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7" name="Picture 2" descr="C:\Users\akashi\Desktop\名称未設定 1.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724" y="2148114"/>
            <a:ext cx="9144000" cy="470988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5800" y="2130426"/>
            <a:ext cx="7772400" cy="732517"/>
          </a:xfrm>
          <a:prstGeom prst="rect">
            <a:avLst/>
          </a:prstGeom>
        </p:spPr>
        <p:txBody>
          <a:bodyPr/>
          <a:lstStyle>
            <a:lvl1pPr>
              <a:defRPr sz="4400" b="1">
                <a:solidFill>
                  <a:schemeClr val="bg1"/>
                </a:solidFill>
                <a:effectLst>
                  <a:glow rad="254000">
                    <a:srgbClr val="0D0DBF">
                      <a:alpha val="63922"/>
                    </a:srgbClr>
                  </a:glow>
                  <a:outerShdw blurRad="38100" dist="38100" dir="2700000" sx="1000" sy="1000" algn="tl">
                    <a:srgbClr val="000000">
                      <a:alpha val="69000"/>
                    </a:srgbClr>
                  </a:outerShdw>
                </a:effectLst>
              </a:defRPr>
            </a:lvl1pPr>
          </a:lstStyle>
          <a:p>
            <a:r>
              <a:rPr lang="ja-JP" altLang="en-US" smtClean="0"/>
              <a:t>マスター タイトルの書式設定</a:t>
            </a:r>
            <a:endParaRPr lang="ja-JP" altLang="en-US" dirty="0"/>
          </a:p>
        </p:txBody>
      </p:sp>
      <p:sp>
        <p:nvSpPr>
          <p:cNvPr id="4" name="スライド番号プレースホルダ 3"/>
          <p:cNvSpPr>
            <a:spLocks noGrp="1"/>
          </p:cNvSpPr>
          <p:nvPr>
            <p:ph type="sldNum" sz="quarter" idx="10"/>
          </p:nvPr>
        </p:nvSpPr>
        <p:spPr>
          <a:xfrm>
            <a:off x="8470900" y="25401"/>
            <a:ext cx="673100" cy="282575"/>
          </a:xfrm>
          <a:prstGeom prst="rect">
            <a:avLst/>
          </a:prstGeom>
        </p:spPr>
        <p:txBody>
          <a:bodyPr/>
          <a:lstStyle>
            <a:lvl1pPr>
              <a:defRPr baseline="0">
                <a:solidFill>
                  <a:schemeClr val="bg1"/>
                </a:solidFill>
              </a:defRPr>
            </a:lvl1pPr>
          </a:lstStyle>
          <a:p>
            <a:fld id="{50A63FA5-7DA2-40ED-B0C4-FDD40D55B8DD}" type="slidenum">
              <a:rPr lang="ja-JP" altLang="en-US" smtClean="0"/>
              <a:pPr/>
              <a:t>‹#›</a:t>
            </a:fld>
            <a:endParaRPr lang="ja-JP" altLang="en-US"/>
          </a:p>
        </p:txBody>
      </p:sp>
    </p:spTree>
    <p:extLst>
      <p:ext uri="{BB962C8B-B14F-4D97-AF65-F5344CB8AC3E}">
        <p14:creationId xmlns:p14="http://schemas.microsoft.com/office/powerpoint/2010/main" val="216554139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17500"/>
            <a:ext cx="9144000" cy="800100"/>
          </a:xfrm>
          <a:prstGeom prst="rect">
            <a:avLst/>
          </a:prstGeom>
          <a:noFill/>
          <a:ln w="9525">
            <a:noFill/>
            <a:miter lim="800000"/>
            <a:headEnd/>
            <a:tailEnd/>
          </a:ln>
          <a:effectLst>
            <a:outerShdw blurRad="50800" dist="38100" dir="5400000" algn="ctr" rotWithShape="0">
              <a:schemeClr val="accent2">
                <a:lumMod val="20000"/>
                <a:lumOff val="80000"/>
              </a:schemeClr>
            </a:outerShdw>
          </a:effec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p:txBody>
      </p:sp>
      <p:sp>
        <p:nvSpPr>
          <p:cNvPr id="2" name="正方形/長方形 1"/>
          <p:cNvSpPr/>
          <p:nvPr/>
        </p:nvSpPr>
        <p:spPr>
          <a:xfrm>
            <a:off x="0" y="0"/>
            <a:ext cx="9155113" cy="327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7" name="Rectangle 19"/>
          <p:cNvSpPr>
            <a:spLocks noGrp="1" noChangeArrowheads="1"/>
          </p:cNvSpPr>
          <p:nvPr>
            <p:ph type="sldNum" sz="quarter" idx="4"/>
          </p:nvPr>
        </p:nvSpPr>
        <p:spPr bwMode="auto">
          <a:xfrm>
            <a:off x="8609013" y="18732"/>
            <a:ext cx="5461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bg1"/>
                </a:solidFill>
                <a:latin typeface="メイリオ" pitchFamily="50" charset="-128"/>
                <a:ea typeface="メイリオ" pitchFamily="50" charset="-128"/>
                <a:cs typeface="メイリオ" pitchFamily="50" charset="-128"/>
              </a:defRPr>
            </a:lvl1pPr>
          </a:lstStyle>
          <a:p>
            <a:fld id="{50A63FA5-7DA2-40ED-B0C4-FDD40D55B8DD}"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Lst>
  <p:timing>
    <p:tnLst>
      <p:par>
        <p:cTn xmlns:p14="http://schemas.microsoft.com/office/powerpoint/2010/main" id="1" dur="indefinite" restart="never" nodeType="tmRoot"/>
      </p:par>
    </p:tnLst>
  </p:timing>
  <p:hf hdr="0" ftr="0"/>
  <p:txStyles>
    <p:titleStyle>
      <a:lvl1pPr algn="ctr" rtl="0" eaLnBrk="1" fontAlgn="base" hangingPunct="1">
        <a:spcBef>
          <a:spcPct val="0"/>
        </a:spcBef>
        <a:spcAft>
          <a:spcPct val="0"/>
        </a:spcAft>
        <a:defRPr kumimoji="1" sz="3600" b="1" baseline="0">
          <a:solidFill>
            <a:schemeClr val="accent2">
              <a:lumMod val="75000"/>
            </a:schemeClr>
          </a:solidFill>
          <a:latin typeface="+mn-ea"/>
          <a:ea typeface="+mn-ea"/>
          <a:cs typeface="メイリオ" pitchFamily="50" charset="-128"/>
        </a:defRPr>
      </a:lvl1pPr>
      <a:lvl2pPr algn="ctr" rtl="0" eaLnBrk="1" fontAlgn="base" hangingPunct="1">
        <a:spcBef>
          <a:spcPct val="0"/>
        </a:spcBef>
        <a:spcAft>
          <a:spcPct val="0"/>
        </a:spcAft>
        <a:defRPr kumimoji="1" sz="4400">
          <a:solidFill>
            <a:schemeClr val="tx2"/>
          </a:solidFill>
          <a:latin typeface="Arial" charset="0"/>
          <a:ea typeface="ＭＳ Ｐゴシック" charset="-128"/>
        </a:defRPr>
      </a:lvl2pPr>
      <a:lvl3pPr algn="ctr" rtl="0" eaLnBrk="1" fontAlgn="base" hangingPunct="1">
        <a:spcBef>
          <a:spcPct val="0"/>
        </a:spcBef>
        <a:spcAft>
          <a:spcPct val="0"/>
        </a:spcAft>
        <a:defRPr kumimoji="1" sz="4400">
          <a:solidFill>
            <a:schemeClr val="tx2"/>
          </a:solidFill>
          <a:latin typeface="Arial" charset="0"/>
          <a:ea typeface="ＭＳ Ｐゴシック" charset="-128"/>
        </a:defRPr>
      </a:lvl3pPr>
      <a:lvl4pPr algn="ctr" rtl="0" eaLnBrk="1" fontAlgn="base" hangingPunct="1">
        <a:spcBef>
          <a:spcPct val="0"/>
        </a:spcBef>
        <a:spcAft>
          <a:spcPct val="0"/>
        </a:spcAft>
        <a:defRPr kumimoji="1" sz="4400">
          <a:solidFill>
            <a:schemeClr val="tx2"/>
          </a:solidFill>
          <a:latin typeface="Arial" charset="0"/>
          <a:ea typeface="ＭＳ Ｐゴシック" charset="-128"/>
        </a:defRPr>
      </a:lvl4pPr>
      <a:lvl5pPr algn="ctr"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266700" indent="-266700" algn="l" rtl="0" eaLnBrk="1" fontAlgn="base" hangingPunct="1">
        <a:lnSpc>
          <a:spcPct val="90000"/>
        </a:lnSpc>
        <a:spcBef>
          <a:spcPts val="600"/>
        </a:spcBef>
        <a:spcAft>
          <a:spcPct val="0"/>
        </a:spcAft>
        <a:buClr>
          <a:schemeClr val="accent2"/>
        </a:buClr>
        <a:buFont typeface="Wingdings" pitchFamily="2" charset="2"/>
        <a:buChar char="l"/>
        <a:defRPr kumimoji="1" sz="2400">
          <a:solidFill>
            <a:schemeClr val="tx1"/>
          </a:solidFill>
          <a:latin typeface="メイリオ" pitchFamily="50" charset="-128"/>
          <a:ea typeface="メイリオ" pitchFamily="50" charset="-128"/>
          <a:cs typeface="メイリオ" pitchFamily="50" charset="-128"/>
        </a:defRPr>
      </a:lvl1pPr>
      <a:lvl2pPr marL="533400" indent="-266700" algn="l" rtl="0" eaLnBrk="1" fontAlgn="base" hangingPunct="1">
        <a:lnSpc>
          <a:spcPct val="90000"/>
        </a:lnSpc>
        <a:spcBef>
          <a:spcPts val="600"/>
        </a:spcBef>
        <a:spcAft>
          <a:spcPct val="0"/>
        </a:spcAft>
        <a:buClr>
          <a:schemeClr val="accent2"/>
        </a:buClr>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2pPr>
      <a:lvl3pPr marL="1257300" indent="-342900" algn="l" rtl="0" eaLnBrk="1" fontAlgn="base" hangingPunct="1">
        <a:spcBef>
          <a:spcPct val="200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3pPr>
      <a:lvl4pPr marL="1714500" indent="-342900" algn="l" rtl="0" eaLnBrk="1" fontAlgn="base" hangingPunct="1">
        <a:spcBef>
          <a:spcPct val="200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4pPr>
      <a:lvl5pPr marL="2171700" indent="-342900" algn="l" rtl="0" eaLnBrk="1" fontAlgn="base" hangingPunct="1">
        <a:spcBef>
          <a:spcPct val="200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 Type="http://schemas.openxmlformats.org/officeDocument/2006/relationships/image" Target="../media/image62.jpeg"/><Relationship Id="rId20" Type="http://schemas.openxmlformats.org/officeDocument/2006/relationships/image" Target="../media/image73.png"/><Relationship Id="rId21" Type="http://schemas.openxmlformats.org/officeDocument/2006/relationships/image" Target="../media/image74.jpeg"/><Relationship Id="rId22" Type="http://schemas.openxmlformats.org/officeDocument/2006/relationships/image" Target="../media/image75.png"/><Relationship Id="rId23" Type="http://schemas.openxmlformats.org/officeDocument/2006/relationships/image" Target="../media/image76.jpeg"/><Relationship Id="rId24" Type="http://schemas.openxmlformats.org/officeDocument/2006/relationships/image" Target="../media/image77.jpeg"/><Relationship Id="rId25" Type="http://schemas.openxmlformats.org/officeDocument/2006/relationships/image" Target="../media/image78.jpeg"/><Relationship Id="rId26" Type="http://schemas.openxmlformats.org/officeDocument/2006/relationships/image" Target="../media/image79.jpeg"/><Relationship Id="rId27" Type="http://schemas.openxmlformats.org/officeDocument/2006/relationships/image" Target="../media/image80.jpeg"/><Relationship Id="rId28" Type="http://schemas.openxmlformats.org/officeDocument/2006/relationships/image" Target="../media/image81.jpeg"/><Relationship Id="rId10" Type="http://schemas.openxmlformats.org/officeDocument/2006/relationships/image" Target="../media/image63.jpeg"/><Relationship Id="rId11" Type="http://schemas.openxmlformats.org/officeDocument/2006/relationships/image" Target="../media/image64.jpeg"/><Relationship Id="rId12" Type="http://schemas.openxmlformats.org/officeDocument/2006/relationships/image" Target="../media/image65.jpeg"/><Relationship Id="rId13" Type="http://schemas.openxmlformats.org/officeDocument/2006/relationships/image" Target="../media/image66.jpeg"/><Relationship Id="rId14" Type="http://schemas.openxmlformats.org/officeDocument/2006/relationships/image" Target="../media/image67.jpeg"/><Relationship Id="rId15" Type="http://schemas.openxmlformats.org/officeDocument/2006/relationships/image" Target="../media/image68.jpeg"/><Relationship Id="rId16" Type="http://schemas.openxmlformats.org/officeDocument/2006/relationships/image" Target="../media/image69.jpeg"/><Relationship Id="rId17" Type="http://schemas.openxmlformats.org/officeDocument/2006/relationships/image" Target="../media/image70.jpeg"/><Relationship Id="rId18" Type="http://schemas.openxmlformats.org/officeDocument/2006/relationships/image" Target="../media/image71.png"/><Relationship Id="rId19" Type="http://schemas.openxmlformats.org/officeDocument/2006/relationships/image" Target="../media/image72.jpe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59.jpeg"/><Relationship Id="rId7" Type="http://schemas.openxmlformats.org/officeDocument/2006/relationships/image" Target="../media/image60.jpeg"/><Relationship Id="rId8"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9"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9"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89.jpeg"/><Relationship Id="rId12" Type="http://schemas.openxmlformats.org/officeDocument/2006/relationships/image" Target="../media/image90.jpeg"/><Relationship Id="rId13" Type="http://schemas.openxmlformats.org/officeDocument/2006/relationships/image" Target="../media/image91.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2.jpeg"/><Relationship Id="rId4" Type="http://schemas.openxmlformats.org/officeDocument/2006/relationships/image" Target="../media/image73.png"/><Relationship Id="rId5" Type="http://schemas.openxmlformats.org/officeDocument/2006/relationships/image" Target="../media/image83.jpeg"/><Relationship Id="rId6" Type="http://schemas.openxmlformats.org/officeDocument/2006/relationships/image" Target="../media/image84.jpeg"/><Relationship Id="rId7" Type="http://schemas.openxmlformats.org/officeDocument/2006/relationships/image" Target="../media/image85.jpeg"/><Relationship Id="rId8" Type="http://schemas.openxmlformats.org/officeDocument/2006/relationships/image" Target="../media/image86.jpeg"/><Relationship Id="rId9" Type="http://schemas.openxmlformats.org/officeDocument/2006/relationships/image" Target="../media/image87.jpeg"/><Relationship Id="rId10" Type="http://schemas.openxmlformats.org/officeDocument/2006/relationships/image" Target="../media/image88.jpeg"/></Relationships>
</file>

<file path=ppt/slides/_rels/slide18.xml.rels><?xml version="1.0" encoding="UTF-8" standalone="yes"?>
<Relationships xmlns="http://schemas.openxmlformats.org/package/2006/relationships"><Relationship Id="rId11" Type="http://schemas.openxmlformats.org/officeDocument/2006/relationships/image" Target="../media/image95.jpeg"/><Relationship Id="rId12" Type="http://schemas.openxmlformats.org/officeDocument/2006/relationships/image" Target="../media/image85.jpeg"/><Relationship Id="rId13" Type="http://schemas.openxmlformats.org/officeDocument/2006/relationships/image" Target="../media/image86.jpeg"/><Relationship Id="rId14" Type="http://schemas.openxmlformats.org/officeDocument/2006/relationships/image" Target="../media/image87.jpeg"/><Relationship Id="rId15" Type="http://schemas.openxmlformats.org/officeDocument/2006/relationships/image" Target="../media/image88.jpeg"/><Relationship Id="rId16" Type="http://schemas.openxmlformats.org/officeDocument/2006/relationships/image" Target="../media/image96.jpeg"/><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84.jpeg"/><Relationship Id="rId4" Type="http://schemas.openxmlformats.org/officeDocument/2006/relationships/image" Target="../media/image82.jpeg"/><Relationship Id="rId5" Type="http://schemas.openxmlformats.org/officeDocument/2006/relationships/image" Target="../media/image89.jpeg"/><Relationship Id="rId6" Type="http://schemas.openxmlformats.org/officeDocument/2006/relationships/image" Target="../media/image92.jpeg"/><Relationship Id="rId7" Type="http://schemas.openxmlformats.org/officeDocument/2006/relationships/image" Target="../media/image90.jpeg"/><Relationship Id="rId8" Type="http://schemas.openxmlformats.org/officeDocument/2006/relationships/image" Target="../media/image93.jpeg"/><Relationship Id="rId9" Type="http://schemas.openxmlformats.org/officeDocument/2006/relationships/image" Target="../media/image91.jpeg"/><Relationship Id="rId10" Type="http://schemas.openxmlformats.org/officeDocument/2006/relationships/image" Target="../media/image9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7.jpg"/><Relationship Id="rId4"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100.jpg"/><Relationship Id="rId4" Type="http://schemas.openxmlformats.org/officeDocument/2006/relationships/image" Target="../media/image101.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2.jpg"/><Relationship Id="rId4" Type="http://schemas.openxmlformats.org/officeDocument/2006/relationships/image" Target="../media/image103.jpg"/><Relationship Id="rId5"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image" Target="../media/image105.jp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105.jp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omments" Target="../comments/commen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108.jpeg"/><Relationship Id="rId5" Type="http://schemas.openxmlformats.org/officeDocument/2006/relationships/image" Target="../media/image109.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3" Type="http://schemas.openxmlformats.org/officeDocument/2006/relationships/image" Target="../media/image110.jpg"/><Relationship Id="rId4"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111.jpeg"/><Relationship Id="rId5" Type="http://schemas.openxmlformats.org/officeDocument/2006/relationships/image" Target="../media/image112.jpeg"/><Relationship Id="rId6" Type="http://schemas.openxmlformats.org/officeDocument/2006/relationships/image" Target="../media/image113.jpeg"/><Relationship Id="rId7" Type="http://schemas.openxmlformats.org/officeDocument/2006/relationships/image" Target="../media/image114.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image" Target="../media/image115.jpeg"/><Relationship Id="rId5" Type="http://schemas.openxmlformats.org/officeDocument/2006/relationships/image" Target="../media/image73.png"/><Relationship Id="rId6" Type="http://schemas.openxmlformats.org/officeDocument/2006/relationships/image" Target="../media/image116.jpeg"/><Relationship Id="rId7" Type="http://schemas.openxmlformats.org/officeDocument/2006/relationships/image" Target="../media/image117.jpeg"/><Relationship Id="rId8" Type="http://schemas.openxmlformats.org/officeDocument/2006/relationships/image" Target="../media/image118.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omments" Target="../comments/commen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omments" Target="../comments/commen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omments" Target="../comments/comment8.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111.jpeg"/><Relationship Id="rId5" Type="http://schemas.openxmlformats.org/officeDocument/2006/relationships/image" Target="../media/image112.jpeg"/><Relationship Id="rId6" Type="http://schemas.openxmlformats.org/officeDocument/2006/relationships/image" Target="../media/image113.jpeg"/><Relationship Id="rId7" Type="http://schemas.openxmlformats.org/officeDocument/2006/relationships/image" Target="../media/image114.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20" Type="http://schemas.openxmlformats.org/officeDocument/2006/relationships/image" Target="../media/image29.jpeg"/><Relationship Id="rId21" Type="http://schemas.openxmlformats.org/officeDocument/2006/relationships/image" Target="../media/image30.jpeg"/><Relationship Id="rId22" Type="http://schemas.openxmlformats.org/officeDocument/2006/relationships/image" Target="../media/image31.jpeg"/><Relationship Id="rId23" Type="http://schemas.openxmlformats.org/officeDocument/2006/relationships/image" Target="../media/image32.jpeg"/><Relationship Id="rId24" Type="http://schemas.openxmlformats.org/officeDocument/2006/relationships/image" Target="../media/image33.jpeg"/><Relationship Id="rId25" Type="http://schemas.openxmlformats.org/officeDocument/2006/relationships/image" Target="../media/image34.jpeg"/><Relationship Id="rId26" Type="http://schemas.openxmlformats.org/officeDocument/2006/relationships/image" Target="../media/image35.jpeg"/><Relationship Id="rId10" Type="http://schemas.openxmlformats.org/officeDocument/2006/relationships/image" Target="../media/image19.jpeg"/><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jpeg"/><Relationship Id="rId15" Type="http://schemas.openxmlformats.org/officeDocument/2006/relationships/image" Target="../media/image24.jpeg"/><Relationship Id="rId16" Type="http://schemas.openxmlformats.org/officeDocument/2006/relationships/image" Target="../media/image25.jpeg"/><Relationship Id="rId17" Type="http://schemas.openxmlformats.org/officeDocument/2006/relationships/image" Target="../media/image26.jpeg"/><Relationship Id="rId18" Type="http://schemas.openxmlformats.org/officeDocument/2006/relationships/image" Target="../media/image27.jpeg"/><Relationship Id="rId1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s>
</file>

<file path=ppt/slides/_rels/slide60.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112.jpeg"/><Relationship Id="rId5" Type="http://schemas.openxmlformats.org/officeDocument/2006/relationships/image" Target="../media/image113.jpeg"/><Relationship Id="rId6" Type="http://schemas.openxmlformats.org/officeDocument/2006/relationships/image" Target="../media/image114.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119.jpeg"/><Relationship Id="rId5" Type="http://schemas.openxmlformats.org/officeDocument/2006/relationships/image" Target="../media/image120.jpeg"/><Relationship Id="rId6" Type="http://schemas.openxmlformats.org/officeDocument/2006/relationships/image" Target="../media/image121.jpeg"/><Relationship Id="rId7" Type="http://schemas.openxmlformats.org/officeDocument/2006/relationships/image" Target="../media/image122.jpeg"/><Relationship Id="rId8" Type="http://schemas.openxmlformats.org/officeDocument/2006/relationships/image" Target="../media/image123.jpeg"/><Relationship Id="rId9" Type="http://schemas.openxmlformats.org/officeDocument/2006/relationships/image" Target="../media/image124.jpeg"/><Relationship Id="rId10" Type="http://schemas.openxmlformats.org/officeDocument/2006/relationships/image" Target="../media/image125.jpeg"/><Relationship Id="rId11" Type="http://schemas.openxmlformats.org/officeDocument/2006/relationships/image" Target="../media/image126.jpe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127.jpeg"/><Relationship Id="rId4" Type="http://schemas.openxmlformats.org/officeDocument/2006/relationships/image" Target="../media/image128.jpeg"/><Relationship Id="rId5" Type="http://schemas.openxmlformats.org/officeDocument/2006/relationships/image" Target="../media/image129.jpeg"/><Relationship Id="rId6" Type="http://schemas.openxmlformats.org/officeDocument/2006/relationships/image" Target="../media/image130.jpeg"/><Relationship Id="rId7" Type="http://schemas.openxmlformats.org/officeDocument/2006/relationships/image" Target="../media/image131.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3" Type="http://schemas.openxmlformats.org/officeDocument/2006/relationships/image" Target="../media/image127.jpeg"/><Relationship Id="rId4" Type="http://schemas.openxmlformats.org/officeDocument/2006/relationships/image" Target="../media/image128.jpeg"/><Relationship Id="rId5" Type="http://schemas.openxmlformats.org/officeDocument/2006/relationships/image" Target="../media/image129.jpeg"/><Relationship Id="rId6" Type="http://schemas.openxmlformats.org/officeDocument/2006/relationships/image" Target="../media/image130.jpeg"/><Relationship Id="rId7" Type="http://schemas.openxmlformats.org/officeDocument/2006/relationships/image" Target="../media/image131.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3" Type="http://schemas.openxmlformats.org/officeDocument/2006/relationships/image" Target="../media/image127.jpeg"/><Relationship Id="rId4" Type="http://schemas.openxmlformats.org/officeDocument/2006/relationships/image" Target="../media/image128.jpeg"/><Relationship Id="rId5" Type="http://schemas.openxmlformats.org/officeDocument/2006/relationships/image" Target="../media/image129.jpeg"/><Relationship Id="rId6" Type="http://schemas.openxmlformats.org/officeDocument/2006/relationships/image" Target="../media/image130.jpeg"/><Relationship Id="rId7" Type="http://schemas.openxmlformats.org/officeDocument/2006/relationships/image" Target="../media/image131.jpe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1" Type="http://schemas.openxmlformats.org/officeDocument/2006/relationships/image" Target="../media/image44.jpeg"/><Relationship Id="rId12" Type="http://schemas.openxmlformats.org/officeDocument/2006/relationships/image" Target="../media/image45.jpeg"/><Relationship Id="rId13" Type="http://schemas.openxmlformats.org/officeDocument/2006/relationships/image" Target="../media/image46.jpeg"/><Relationship Id="rId1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機械学習を用いたカードゲームの人間らしさ</a:t>
            </a:r>
            <a:r>
              <a:rPr lang="ja-JP" altLang="en-US" dirty="0" smtClean="0"/>
              <a:t>の</a:t>
            </a:r>
            <a:r>
              <a:rPr lang="en-US" altLang="ja-JP" dirty="0" smtClean="0"/>
              <a:t/>
            </a:r>
            <a:br>
              <a:rPr lang="en-US" altLang="ja-JP" dirty="0" smtClean="0"/>
            </a:br>
            <a:r>
              <a:rPr lang="ja-JP" altLang="en-US" dirty="0" smtClean="0"/>
              <a:t>実装</a:t>
            </a:r>
            <a:r>
              <a:rPr lang="ja-JP" altLang="en-US" dirty="0"/>
              <a:t>に関する考察</a:t>
            </a:r>
          </a:p>
        </p:txBody>
      </p:sp>
      <p:sp>
        <p:nvSpPr>
          <p:cNvPr id="4" name="正方形/長方形 3"/>
          <p:cNvSpPr/>
          <p:nvPr/>
        </p:nvSpPr>
        <p:spPr>
          <a:xfrm>
            <a:off x="1188020" y="4290945"/>
            <a:ext cx="6622872" cy="900246"/>
          </a:xfrm>
          <a:prstGeom prst="rect">
            <a:avLst/>
          </a:prstGeom>
        </p:spPr>
        <p:txBody>
          <a:bodyPr wrap="square">
            <a:spAutoFit/>
          </a:bodyPr>
          <a:lstStyle/>
          <a:p>
            <a:pPr algn="ctr">
              <a:lnSpc>
                <a:spcPct val="150000"/>
              </a:lnSpc>
            </a:pPr>
            <a:r>
              <a:rPr lang="ja-JP" altLang="en-US" b="1" dirty="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rPr>
              <a:t>電気通信大学 </a:t>
            </a:r>
            <a:r>
              <a:rPr lang="ja-JP" altLang="en-US" b="1" dirty="0">
                <a:solidFill>
                  <a:schemeClr val="bg1"/>
                </a:solidFill>
                <a:effectLst>
                  <a:glow rad="279400">
                    <a:schemeClr val="accent2">
                      <a:satMod val="175000"/>
                      <a:alpha val="64000"/>
                    </a:schemeClr>
                  </a:glow>
                  <a:outerShdw dist="50800" sx="1000" sy="1000" algn="ctr" rotWithShape="0">
                    <a:srgbClr val="000000"/>
                  </a:outerShdw>
                </a:effectLst>
              </a:rPr>
              <a:t>情報理工学研究科 </a:t>
            </a:r>
            <a:r>
              <a:rPr lang="ja-JP" altLang="en-US" b="1" dirty="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rPr>
              <a:t>情報・ネットワーク工学専攻</a:t>
            </a:r>
            <a:endParaRPr lang="en-US" altLang="ja-JP" b="1" dirty="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endParaRPr>
          </a:p>
          <a:p>
            <a:pPr algn="ctr">
              <a:lnSpc>
                <a:spcPct val="150000"/>
              </a:lnSpc>
            </a:pPr>
            <a:r>
              <a:rPr lang="ja-JP" altLang="en-US" b="1" dirty="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rPr>
              <a:t>コンピュータサイエンスプログラム </a:t>
            </a:r>
            <a:r>
              <a:rPr lang="ja-JP" altLang="en-US" b="1" dirty="0">
                <a:solidFill>
                  <a:schemeClr val="bg1"/>
                </a:solidFill>
                <a:effectLst>
                  <a:glow rad="279400">
                    <a:schemeClr val="accent2">
                      <a:satMod val="175000"/>
                      <a:alpha val="64000"/>
                    </a:schemeClr>
                  </a:glow>
                  <a:outerShdw dist="50800" sx="1000" sy="1000" algn="ctr" rotWithShape="0">
                    <a:srgbClr val="000000"/>
                  </a:outerShdw>
                </a:effectLst>
              </a:rPr>
              <a:t>佐藤研究室</a:t>
            </a:r>
            <a:endParaRPr lang="en-US" altLang="ja-JP" b="1" dirty="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endParaRPr>
          </a:p>
        </p:txBody>
      </p:sp>
      <p:sp>
        <p:nvSpPr>
          <p:cNvPr id="5" name="正方形/長方形 4"/>
          <p:cNvSpPr/>
          <p:nvPr/>
        </p:nvSpPr>
        <p:spPr>
          <a:xfrm>
            <a:off x="4018002" y="5720034"/>
            <a:ext cx="1338828" cy="415498"/>
          </a:xfrm>
          <a:prstGeom prst="rect">
            <a:avLst/>
          </a:prstGeom>
        </p:spPr>
        <p:txBody>
          <a:bodyPr wrap="none">
            <a:spAutoFit/>
          </a:bodyPr>
          <a:lstStyle/>
          <a:p>
            <a:pPr>
              <a:lnSpc>
                <a:spcPct val="120000"/>
              </a:lnSpc>
              <a:spcBef>
                <a:spcPts val="0"/>
              </a:spcBef>
            </a:pPr>
            <a:r>
              <a:rPr lang="ja-JP" altLang="en-US" b="1" dirty="0" smtClean="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rPr>
              <a:t>真鍋浩太郎</a:t>
            </a:r>
            <a:endParaRPr lang="en-US" altLang="ja-JP" b="1" dirty="0">
              <a:solidFill>
                <a:schemeClr val="bg1"/>
              </a:solidFill>
              <a:effectLst>
                <a:glow rad="279400">
                  <a:schemeClr val="accent2">
                    <a:satMod val="175000"/>
                    <a:alpha val="64000"/>
                  </a:schemeClr>
                </a:glow>
                <a:outerShdw dist="50800" sx="1000" sy="1000" algn="ctr" rotWithShape="0">
                  <a:srgbClr val="000000"/>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287999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MAD</a:t>
            </a:r>
            <a:r>
              <a:rPr kumimoji="1" lang="ja-JP" altLang="en-US" dirty="0" smtClean="0"/>
              <a:t>の特徴</a:t>
            </a:r>
            <a:endParaRPr kumimoji="1" lang="ja-JP" altLang="en-US" dirty="0"/>
          </a:p>
        </p:txBody>
      </p:sp>
      <p:sp>
        <p:nvSpPr>
          <p:cNvPr id="3" name="コンテンツ プレースホルダー 2"/>
          <p:cNvSpPr>
            <a:spLocks noGrp="1"/>
          </p:cNvSpPr>
          <p:nvPr>
            <p:ph idx="1"/>
          </p:nvPr>
        </p:nvSpPr>
        <p:spPr>
          <a:xfrm>
            <a:off x="457200" y="1447800"/>
            <a:ext cx="8439150" cy="4076699"/>
          </a:xfrm>
        </p:spPr>
        <p:txBody>
          <a:bodyPr/>
          <a:lstStyle/>
          <a:p>
            <a:pPr marL="361950" indent="-361950">
              <a:lnSpc>
                <a:spcPct val="100000"/>
              </a:lnSpc>
              <a:spcBef>
                <a:spcPts val="1200"/>
              </a:spcBef>
            </a:pPr>
            <a:r>
              <a:rPr kumimoji="1" lang="ja-JP" altLang="en-US" sz="3200" dirty="0" smtClean="0"/>
              <a:t>豊富</a:t>
            </a:r>
            <a:r>
              <a:rPr kumimoji="1" lang="ja-JP" altLang="en-US" sz="3200" dirty="0" smtClean="0"/>
              <a:t>な</a:t>
            </a:r>
            <a:r>
              <a:rPr lang="ja-JP" altLang="en-US" sz="3200" dirty="0" smtClean="0"/>
              <a:t>攻撃</a:t>
            </a:r>
            <a:r>
              <a:rPr kumimoji="1" lang="ja-JP" altLang="en-US" sz="3200" dirty="0" smtClean="0"/>
              <a:t>カード</a:t>
            </a:r>
            <a:endParaRPr kumimoji="1" lang="en-US" altLang="ja-JP" sz="3200" dirty="0" smtClean="0"/>
          </a:p>
          <a:p>
            <a:pPr lvl="1">
              <a:lnSpc>
                <a:spcPct val="100000"/>
              </a:lnSpc>
              <a:spcBef>
                <a:spcPts val="1200"/>
              </a:spcBef>
              <a:buFont typeface="ヒラギノ角ゴ ProN W3"/>
              <a:buChar char="-"/>
            </a:pPr>
            <a:r>
              <a:rPr lang="en-US" altLang="ja-JP" sz="3200" dirty="0" smtClean="0"/>
              <a:t>76</a:t>
            </a:r>
            <a:r>
              <a:rPr lang="ja-JP" altLang="en-US" sz="3200" dirty="0" smtClean="0"/>
              <a:t>枚中</a:t>
            </a:r>
            <a:r>
              <a:rPr lang="en-US" altLang="ja-JP" sz="3200" dirty="0" smtClean="0"/>
              <a:t>28</a:t>
            </a:r>
            <a:r>
              <a:rPr lang="ja-JP" altLang="en-US" sz="3200" dirty="0" smtClean="0"/>
              <a:t>枚</a:t>
            </a:r>
            <a:r>
              <a:rPr lang="ja-JP" altLang="en-US" sz="3200" dirty="0" smtClean="0"/>
              <a:t>が</a:t>
            </a:r>
            <a:r>
              <a:rPr lang="ja-JP" altLang="en-US" sz="3200" dirty="0" smtClean="0"/>
              <a:t>攻撃</a:t>
            </a:r>
            <a:r>
              <a:rPr lang="ja-JP" altLang="en-US" sz="3200" dirty="0" smtClean="0"/>
              <a:t>カード</a:t>
            </a:r>
            <a:endParaRPr lang="en-US" altLang="ja-JP" sz="3200" dirty="0" smtClean="0"/>
          </a:p>
          <a:p>
            <a:pPr marL="0" indent="0">
              <a:lnSpc>
                <a:spcPct val="100000"/>
              </a:lnSpc>
              <a:spcBef>
                <a:spcPts val="1200"/>
              </a:spcBef>
              <a:buNone/>
            </a:pPr>
            <a:endParaRPr kumimoji="1" lang="en-US" altLang="ja-JP" sz="3200" dirty="0" smtClean="0"/>
          </a:p>
          <a:p>
            <a:pPr marL="361950" indent="-361950">
              <a:lnSpc>
                <a:spcPct val="100000"/>
              </a:lnSpc>
              <a:spcBef>
                <a:spcPts val="1200"/>
              </a:spcBef>
            </a:pPr>
            <a:r>
              <a:rPr lang="ja-JP" altLang="en-US" sz="3200" dirty="0" smtClean="0"/>
              <a:t>個性がでやすい</a:t>
            </a:r>
            <a:endParaRPr lang="en-US" altLang="ja-JP" sz="3200" dirty="0" smtClean="0"/>
          </a:p>
          <a:p>
            <a:pPr lvl="1">
              <a:lnSpc>
                <a:spcPct val="100000"/>
              </a:lnSpc>
              <a:spcBef>
                <a:spcPts val="1200"/>
              </a:spcBef>
              <a:buFont typeface="ヒラギノ角ゴ ProN W3"/>
              <a:buChar char="-"/>
            </a:pPr>
            <a:r>
              <a:rPr lang="ja-JP" altLang="en-US" sz="3200" dirty="0" smtClean="0"/>
              <a:t>特殊カードを出すタイミングが人それぞれ</a:t>
            </a:r>
            <a:endParaRPr kumimoji="1" lang="en-US" altLang="ja-JP" sz="3200" dirty="0" smtClean="0"/>
          </a:p>
          <a:p>
            <a:pPr>
              <a:buFont typeface="ヒラギノ角ゴ ProN W3"/>
              <a:buChar char="-"/>
            </a:pP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9</a:t>
            </a:fld>
            <a:endParaRPr lang="ja-JP" altLang="en-US"/>
          </a:p>
        </p:txBody>
      </p:sp>
    </p:spTree>
    <p:extLst>
      <p:ext uri="{BB962C8B-B14F-4D97-AF65-F5344CB8AC3E}">
        <p14:creationId xmlns:p14="http://schemas.microsoft.com/office/powerpoint/2010/main" val="2386140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オリジナルルール　～チキン</a:t>
            </a:r>
            <a:endParaRPr kumimoji="1" lang="ja-JP" altLang="en-US" dirty="0"/>
          </a:p>
        </p:txBody>
      </p:sp>
      <p:sp>
        <p:nvSpPr>
          <p:cNvPr id="3" name="コンテンツ プレースホルダー 2"/>
          <p:cNvSpPr>
            <a:spLocks noGrp="1"/>
          </p:cNvSpPr>
          <p:nvPr>
            <p:ph idx="1"/>
          </p:nvPr>
        </p:nvSpPr>
        <p:spPr>
          <a:xfrm>
            <a:off x="609600" y="1276628"/>
            <a:ext cx="7861300" cy="1725036"/>
          </a:xfrm>
        </p:spPr>
        <p:txBody>
          <a:bodyPr/>
          <a:lstStyle/>
          <a:p>
            <a:pPr marL="361950" indent="-361950"/>
            <a:r>
              <a:rPr kumimoji="1" lang="ja-JP" altLang="en-US" sz="2800" dirty="0" smtClean="0"/>
              <a:t>早く手札がなくなったプレイヤの負け</a:t>
            </a:r>
            <a:endParaRPr kumimoji="1" lang="en-US" altLang="ja-JP" sz="2800" dirty="0" smtClean="0"/>
          </a:p>
          <a:p>
            <a:pPr marL="361950" indent="-361950"/>
            <a:r>
              <a:rPr lang="ja-JP" altLang="en-US" sz="2800" dirty="0" smtClean="0"/>
              <a:t>出せるカードは必ず出さなければいけない</a:t>
            </a:r>
            <a:endParaRPr lang="en-US" altLang="ja-JP" sz="2800" dirty="0" smtClean="0"/>
          </a:p>
          <a:p>
            <a:pPr marL="361950" indent="-361950"/>
            <a:r>
              <a:rPr kumimoji="1" lang="en-US" altLang="ja-JP" sz="2800" dirty="0" smtClean="0"/>
              <a:t>OPEN</a:t>
            </a:r>
            <a:r>
              <a:rPr kumimoji="1" lang="ja-JP" altLang="en-US" sz="2800" dirty="0" smtClean="0"/>
              <a:t>で誰かを確実に上がらせることができる場合がある</a:t>
            </a:r>
            <a:endParaRPr kumimoji="1" lang="en-US" altLang="ja-JP" sz="28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10</a:t>
            </a:fld>
            <a:endParaRPr lang="ja-JP" altLang="en-US"/>
          </a:p>
        </p:txBody>
      </p:sp>
      <p:pic>
        <p:nvPicPr>
          <p:cNvPr id="5" name="図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76" y="3241972"/>
            <a:ext cx="5672624" cy="3097551"/>
          </a:xfrm>
          <a:prstGeom prst="rect">
            <a:avLst/>
          </a:prstGeom>
        </p:spPr>
      </p:pic>
      <p:pic>
        <p:nvPicPr>
          <p:cNvPr id="6" name="図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200" y="3095971"/>
            <a:ext cx="2768600" cy="2933700"/>
          </a:xfrm>
          <a:prstGeom prst="rect">
            <a:avLst/>
          </a:prstGeom>
        </p:spPr>
      </p:pic>
      <p:sp>
        <p:nvSpPr>
          <p:cNvPr id="7" name="コンテンツ プレースホルダー 2"/>
          <p:cNvSpPr txBox="1">
            <a:spLocks/>
          </p:cNvSpPr>
          <p:nvPr/>
        </p:nvSpPr>
        <p:spPr bwMode="auto">
          <a:xfrm>
            <a:off x="5918200" y="6269978"/>
            <a:ext cx="2491740" cy="4954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90000"/>
              </a:lnSpc>
              <a:spcBef>
                <a:spcPts val="600"/>
              </a:spcBef>
              <a:spcAft>
                <a:spcPct val="0"/>
              </a:spcAft>
              <a:buClr>
                <a:schemeClr val="accent2"/>
              </a:buClr>
              <a:buFont typeface="Wingdings" pitchFamily="2" charset="2"/>
              <a:buChar char="l"/>
              <a:defRPr kumimoji="1" sz="2400" baseline="0">
                <a:solidFill>
                  <a:schemeClr val="tx1"/>
                </a:solidFill>
                <a:latin typeface="メイリオ" pitchFamily="50" charset="-128"/>
                <a:ea typeface="メイリオ" pitchFamily="50" charset="-128"/>
                <a:cs typeface="メイリオ" pitchFamily="50" charset="-128"/>
              </a:defRPr>
            </a:lvl1pPr>
            <a:lvl2pPr marL="533400" indent="-266700" algn="l" rtl="0" eaLnBrk="1" fontAlgn="base" hangingPunct="1">
              <a:lnSpc>
                <a:spcPct val="90000"/>
              </a:lnSpc>
              <a:spcBef>
                <a:spcPts val="600"/>
              </a:spcBef>
              <a:spcAft>
                <a:spcPct val="0"/>
              </a:spcAft>
              <a:buClr>
                <a:schemeClr val="accent2"/>
              </a:buClr>
              <a:buSzPct val="100000"/>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3pPr>
            <a:lvl4pPr marL="16002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4pPr>
            <a:lvl5pPr marL="20574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800" b="1" kern="0" dirty="0" smtClean="0">
                <a:solidFill>
                  <a:schemeClr val="bg1"/>
                </a:solidFill>
                <a:effectLst>
                  <a:glow rad="279400">
                    <a:schemeClr val="accent2">
                      <a:satMod val="175000"/>
                      <a:alpha val="49000"/>
                    </a:schemeClr>
                  </a:glow>
                </a:effectLst>
              </a:rPr>
              <a:t>チキンレース</a:t>
            </a:r>
            <a:endParaRPr lang="en-US" altLang="ja-JP" sz="2800" b="1" kern="0" dirty="0" smtClean="0">
              <a:solidFill>
                <a:schemeClr val="bg1"/>
              </a:solidFill>
              <a:effectLst>
                <a:glow rad="279400">
                  <a:schemeClr val="accent2">
                    <a:satMod val="175000"/>
                    <a:alpha val="49000"/>
                  </a:schemeClr>
                </a:glow>
              </a:effectLst>
            </a:endParaRPr>
          </a:p>
        </p:txBody>
      </p:sp>
    </p:spTree>
    <p:extLst>
      <p:ext uri="{BB962C8B-B14F-4D97-AF65-F5344CB8AC3E}">
        <p14:creationId xmlns:p14="http://schemas.microsoft.com/office/powerpoint/2010/main" val="32915558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bwMode="auto">
          <a:xfrm>
            <a:off x="332233" y="2501780"/>
            <a:ext cx="4336733" cy="4078634"/>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1716" y="383690"/>
            <a:ext cx="9144000" cy="718820"/>
          </a:xfrm>
        </p:spPr>
        <p:txBody>
          <a:bodyPr/>
          <a:lstStyle/>
          <a:p>
            <a:r>
              <a:rPr kumimoji="1" lang="ja-JP" altLang="en-US" dirty="0" smtClean="0"/>
              <a:t>システム構成</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11</a:t>
            </a:fld>
            <a:endParaRPr lang="ja-JP" altLang="en-US"/>
          </a:p>
        </p:txBody>
      </p:sp>
      <p:grpSp>
        <p:nvGrpSpPr>
          <p:cNvPr id="47" name="グループ化 46"/>
          <p:cNvGrpSpPr/>
          <p:nvPr/>
        </p:nvGrpSpPr>
        <p:grpSpPr>
          <a:xfrm rot="21324248">
            <a:off x="6497769" y="3082862"/>
            <a:ext cx="1920905" cy="1855626"/>
            <a:chOff x="6886313" y="1248796"/>
            <a:chExt cx="1614887" cy="1560009"/>
          </a:xfrm>
        </p:grpSpPr>
        <p:pic>
          <p:nvPicPr>
            <p:cNvPr id="36" name="図 3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9090422">
              <a:off x="7712315" y="1373729"/>
              <a:ext cx="637517" cy="985533"/>
            </a:xfrm>
            <a:prstGeom prst="rect">
              <a:avLst/>
            </a:prstGeom>
          </p:spPr>
        </p:pic>
        <p:pic>
          <p:nvPicPr>
            <p:cNvPr id="37" name="図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3351692">
              <a:off x="7661385" y="1862789"/>
              <a:ext cx="637517" cy="985533"/>
            </a:xfrm>
            <a:prstGeom prst="rect">
              <a:avLst/>
            </a:prstGeom>
          </p:spPr>
        </p:pic>
        <p:pic>
          <p:nvPicPr>
            <p:cNvPr id="39" name="図 3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7088" y="1248796"/>
              <a:ext cx="637517" cy="985533"/>
            </a:xfrm>
            <a:prstGeom prst="rect">
              <a:avLst/>
            </a:prstGeom>
          </p:spPr>
        </p:pic>
        <p:pic>
          <p:nvPicPr>
            <p:cNvPr id="40" name="図 3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56187" y="1409672"/>
              <a:ext cx="637517" cy="985533"/>
            </a:xfrm>
            <a:prstGeom prst="rect">
              <a:avLst/>
            </a:prstGeom>
          </p:spPr>
        </p:pic>
        <p:pic>
          <p:nvPicPr>
            <p:cNvPr id="41" name="図 4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8149823">
              <a:off x="7060321" y="1953495"/>
              <a:ext cx="637517" cy="985533"/>
            </a:xfrm>
            <a:prstGeom prst="rect">
              <a:avLst/>
            </a:prstGeom>
          </p:spPr>
        </p:pic>
        <p:pic>
          <p:nvPicPr>
            <p:cNvPr id="42" name="図 4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662045">
              <a:off x="7863683" y="1823272"/>
              <a:ext cx="637517" cy="985533"/>
            </a:xfrm>
            <a:prstGeom prst="rect">
              <a:avLst/>
            </a:prstGeom>
          </p:spPr>
        </p:pic>
        <p:pic>
          <p:nvPicPr>
            <p:cNvPr id="44" name="図 4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9637485">
              <a:off x="7189787" y="1598560"/>
              <a:ext cx="637517" cy="985533"/>
            </a:xfrm>
            <a:prstGeom prst="rect">
              <a:avLst/>
            </a:prstGeom>
          </p:spPr>
        </p:pic>
        <p:pic>
          <p:nvPicPr>
            <p:cNvPr id="45" name="図 4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15544312">
              <a:off x="7686507" y="1275656"/>
              <a:ext cx="637517" cy="985532"/>
            </a:xfrm>
            <a:prstGeom prst="rect">
              <a:avLst/>
            </a:prstGeom>
          </p:spPr>
        </p:pic>
        <p:pic>
          <p:nvPicPr>
            <p:cNvPr id="46" name="図 4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0967975">
              <a:off x="7533782" y="1483681"/>
              <a:ext cx="637517" cy="985533"/>
            </a:xfrm>
            <a:prstGeom prst="rect">
              <a:avLst/>
            </a:prstGeom>
          </p:spPr>
        </p:pic>
        <p:pic>
          <p:nvPicPr>
            <p:cNvPr id="56" name="図 5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6422939">
              <a:off x="7527957" y="1480908"/>
              <a:ext cx="637517" cy="985533"/>
            </a:xfrm>
            <a:prstGeom prst="rect">
              <a:avLst/>
            </a:prstGeom>
          </p:spPr>
        </p:pic>
      </p:grpSp>
      <p:grpSp>
        <p:nvGrpSpPr>
          <p:cNvPr id="50" name="グループ化 49"/>
          <p:cNvGrpSpPr/>
          <p:nvPr/>
        </p:nvGrpSpPr>
        <p:grpSpPr>
          <a:xfrm>
            <a:off x="6337994" y="1593921"/>
            <a:ext cx="2328065" cy="1175253"/>
            <a:chOff x="6047159" y="1768893"/>
            <a:chExt cx="2328065" cy="1175253"/>
          </a:xfrm>
        </p:grpSpPr>
        <p:pic>
          <p:nvPicPr>
            <p:cNvPr id="60" name="図 59"/>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rot="10800000">
              <a:off x="6047159" y="1784350"/>
              <a:ext cx="748326" cy="1156832"/>
            </a:xfrm>
            <a:prstGeom prst="rect">
              <a:avLst/>
            </a:prstGeom>
          </p:spPr>
        </p:pic>
        <p:pic>
          <p:nvPicPr>
            <p:cNvPr id="67" name="図 6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469698" y="1776622"/>
              <a:ext cx="748326" cy="1156832"/>
            </a:xfrm>
            <a:prstGeom prst="rect">
              <a:avLst/>
            </a:prstGeom>
            <a:solidFill>
              <a:srgbClr val="FF0000">
                <a:alpha val="67000"/>
              </a:srgbClr>
            </a:solidFill>
          </p:spPr>
        </p:pic>
        <p:pic>
          <p:nvPicPr>
            <p:cNvPr id="68" name="図 67"/>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6800529" y="1784350"/>
              <a:ext cx="748326" cy="1156832"/>
            </a:xfrm>
            <a:prstGeom prst="rect">
              <a:avLst/>
            </a:prstGeom>
          </p:spPr>
        </p:pic>
        <p:pic>
          <p:nvPicPr>
            <p:cNvPr id="69" name="図 68"/>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125297" y="1768893"/>
              <a:ext cx="748326" cy="1156832"/>
            </a:xfrm>
            <a:prstGeom prst="rect">
              <a:avLst/>
            </a:prstGeom>
          </p:spPr>
        </p:pic>
        <p:pic>
          <p:nvPicPr>
            <p:cNvPr id="70" name="図 6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rot="10800000">
              <a:off x="7626898" y="1787314"/>
              <a:ext cx="748326" cy="1156832"/>
            </a:xfrm>
            <a:prstGeom prst="rect">
              <a:avLst/>
            </a:prstGeom>
          </p:spPr>
        </p:pic>
      </p:grpSp>
      <p:sp>
        <p:nvSpPr>
          <p:cNvPr id="82" name="テキスト ボックス 81"/>
          <p:cNvSpPr txBox="1"/>
          <p:nvPr/>
        </p:nvSpPr>
        <p:spPr>
          <a:xfrm>
            <a:off x="7010313" y="4561399"/>
            <a:ext cx="957280"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場札</a:t>
            </a:r>
          </a:p>
        </p:txBody>
      </p:sp>
      <p:sp>
        <p:nvSpPr>
          <p:cNvPr id="83" name="テキスト ボックス 82"/>
          <p:cNvSpPr txBox="1"/>
          <p:nvPr/>
        </p:nvSpPr>
        <p:spPr>
          <a:xfrm>
            <a:off x="7053275" y="2523157"/>
            <a:ext cx="957280"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手札</a:t>
            </a:r>
          </a:p>
        </p:txBody>
      </p:sp>
      <p:sp>
        <p:nvSpPr>
          <p:cNvPr id="85" name="フリーフォーム 84"/>
          <p:cNvSpPr/>
          <p:nvPr/>
        </p:nvSpPr>
        <p:spPr bwMode="auto">
          <a:xfrm>
            <a:off x="4710603" y="3592124"/>
            <a:ext cx="412939" cy="354806"/>
          </a:xfrm>
          <a:custGeom>
            <a:avLst/>
            <a:gdLst>
              <a:gd name="connsiteX0" fmla="*/ 0 w 359569"/>
              <a:gd name="connsiteY0" fmla="*/ 23288 h 330469"/>
              <a:gd name="connsiteX1" fmla="*/ 242887 w 359569"/>
              <a:gd name="connsiteY1" fmla="*/ 16144 h 330469"/>
              <a:gd name="connsiteX2" fmla="*/ 161925 w 359569"/>
              <a:gd name="connsiteY2" fmla="*/ 206644 h 330469"/>
              <a:gd name="connsiteX3" fmla="*/ 359569 w 359569"/>
              <a:gd name="connsiteY3" fmla="*/ 330469 h 330469"/>
              <a:gd name="connsiteX0" fmla="*/ 0 w 359569"/>
              <a:gd name="connsiteY0" fmla="*/ 3202 h 310383"/>
              <a:gd name="connsiteX1" fmla="*/ 228599 w 359569"/>
              <a:gd name="connsiteY1" fmla="*/ 84165 h 310383"/>
              <a:gd name="connsiteX2" fmla="*/ 161925 w 359569"/>
              <a:gd name="connsiteY2" fmla="*/ 186558 h 310383"/>
              <a:gd name="connsiteX3" fmla="*/ 359569 w 359569"/>
              <a:gd name="connsiteY3" fmla="*/ 310383 h 310383"/>
              <a:gd name="connsiteX0" fmla="*/ 0 w 359569"/>
              <a:gd name="connsiteY0" fmla="*/ 3415 h 310596"/>
              <a:gd name="connsiteX1" fmla="*/ 228599 w 359569"/>
              <a:gd name="connsiteY1" fmla="*/ 84378 h 310596"/>
              <a:gd name="connsiteX2" fmla="*/ 100012 w 359569"/>
              <a:gd name="connsiteY2" fmla="*/ 220109 h 310596"/>
              <a:gd name="connsiteX3" fmla="*/ 359569 w 359569"/>
              <a:gd name="connsiteY3" fmla="*/ 310596 h 310596"/>
              <a:gd name="connsiteX0" fmla="*/ 0 w 359569"/>
              <a:gd name="connsiteY0" fmla="*/ 3730 h 310911"/>
              <a:gd name="connsiteX1" fmla="*/ 228599 w 359569"/>
              <a:gd name="connsiteY1" fmla="*/ 84693 h 310911"/>
              <a:gd name="connsiteX2" fmla="*/ 100012 w 359569"/>
              <a:gd name="connsiteY2" fmla="*/ 220424 h 310911"/>
              <a:gd name="connsiteX3" fmla="*/ 359569 w 359569"/>
              <a:gd name="connsiteY3" fmla="*/ 310911 h 310911"/>
              <a:gd name="connsiteX0" fmla="*/ 0 w 359569"/>
              <a:gd name="connsiteY0" fmla="*/ 3730 h 310911"/>
              <a:gd name="connsiteX1" fmla="*/ 228599 w 359569"/>
              <a:gd name="connsiteY1" fmla="*/ 84693 h 310911"/>
              <a:gd name="connsiteX2" fmla="*/ 100012 w 359569"/>
              <a:gd name="connsiteY2" fmla="*/ 220424 h 310911"/>
              <a:gd name="connsiteX3" fmla="*/ 359569 w 359569"/>
              <a:gd name="connsiteY3" fmla="*/ 310911 h 310911"/>
              <a:gd name="connsiteX0" fmla="*/ 0 w 359569"/>
              <a:gd name="connsiteY0" fmla="*/ 3730 h 339486"/>
              <a:gd name="connsiteX1" fmla="*/ 228599 w 359569"/>
              <a:gd name="connsiteY1" fmla="*/ 84693 h 339486"/>
              <a:gd name="connsiteX2" fmla="*/ 100012 w 359569"/>
              <a:gd name="connsiteY2" fmla="*/ 220424 h 339486"/>
              <a:gd name="connsiteX3" fmla="*/ 359569 w 359569"/>
              <a:gd name="connsiteY3" fmla="*/ 339486 h 339486"/>
              <a:gd name="connsiteX0" fmla="*/ 0 w 359569"/>
              <a:gd name="connsiteY0" fmla="*/ 3730 h 339486"/>
              <a:gd name="connsiteX1" fmla="*/ 228599 w 359569"/>
              <a:gd name="connsiteY1" fmla="*/ 84693 h 339486"/>
              <a:gd name="connsiteX2" fmla="*/ 100012 w 359569"/>
              <a:gd name="connsiteY2" fmla="*/ 220424 h 339486"/>
              <a:gd name="connsiteX3" fmla="*/ 359569 w 359569"/>
              <a:gd name="connsiteY3" fmla="*/ 339486 h 339486"/>
              <a:gd name="connsiteX0" fmla="*/ 0 w 359569"/>
              <a:gd name="connsiteY0" fmla="*/ 0 h 335756"/>
              <a:gd name="connsiteX1" fmla="*/ 228599 w 359569"/>
              <a:gd name="connsiteY1" fmla="*/ 80963 h 335756"/>
              <a:gd name="connsiteX2" fmla="*/ 100012 w 359569"/>
              <a:gd name="connsiteY2" fmla="*/ 216694 h 335756"/>
              <a:gd name="connsiteX3" fmla="*/ 359569 w 359569"/>
              <a:gd name="connsiteY3" fmla="*/ 335756 h 335756"/>
              <a:gd name="connsiteX0" fmla="*/ 0 w 359569"/>
              <a:gd name="connsiteY0" fmla="*/ 0 h 335756"/>
              <a:gd name="connsiteX1" fmla="*/ 228599 w 359569"/>
              <a:gd name="connsiteY1" fmla="*/ 80963 h 335756"/>
              <a:gd name="connsiteX2" fmla="*/ 109537 w 359569"/>
              <a:gd name="connsiteY2" fmla="*/ 228600 h 335756"/>
              <a:gd name="connsiteX3" fmla="*/ 359569 w 359569"/>
              <a:gd name="connsiteY3" fmla="*/ 335756 h 335756"/>
              <a:gd name="connsiteX0" fmla="*/ 0 w 345281"/>
              <a:gd name="connsiteY0" fmla="*/ 0 h 316706"/>
              <a:gd name="connsiteX1" fmla="*/ 228599 w 345281"/>
              <a:gd name="connsiteY1" fmla="*/ 80963 h 316706"/>
              <a:gd name="connsiteX2" fmla="*/ 109537 w 345281"/>
              <a:gd name="connsiteY2" fmla="*/ 228600 h 316706"/>
              <a:gd name="connsiteX3" fmla="*/ 345281 w 345281"/>
              <a:gd name="connsiteY3" fmla="*/ 316706 h 316706"/>
              <a:gd name="connsiteX0" fmla="*/ 0 w 345281"/>
              <a:gd name="connsiteY0" fmla="*/ 0 h 316706"/>
              <a:gd name="connsiteX1" fmla="*/ 228599 w 345281"/>
              <a:gd name="connsiteY1" fmla="*/ 80963 h 316706"/>
              <a:gd name="connsiteX2" fmla="*/ 114300 w 345281"/>
              <a:gd name="connsiteY2" fmla="*/ 214312 h 316706"/>
              <a:gd name="connsiteX3" fmla="*/ 345281 w 345281"/>
              <a:gd name="connsiteY3" fmla="*/ 316706 h 316706"/>
              <a:gd name="connsiteX0" fmla="*/ 0 w 345281"/>
              <a:gd name="connsiteY0" fmla="*/ 0 h 330993"/>
              <a:gd name="connsiteX1" fmla="*/ 228599 w 345281"/>
              <a:gd name="connsiteY1" fmla="*/ 95250 h 330993"/>
              <a:gd name="connsiteX2" fmla="*/ 114300 w 345281"/>
              <a:gd name="connsiteY2" fmla="*/ 228599 h 330993"/>
              <a:gd name="connsiteX3" fmla="*/ 345281 w 345281"/>
              <a:gd name="connsiteY3" fmla="*/ 330993 h 330993"/>
              <a:gd name="connsiteX0" fmla="*/ 0 w 345281"/>
              <a:gd name="connsiteY0" fmla="*/ 0 h 330993"/>
              <a:gd name="connsiteX1" fmla="*/ 228599 w 345281"/>
              <a:gd name="connsiteY1" fmla="*/ 95250 h 330993"/>
              <a:gd name="connsiteX2" fmla="*/ 114300 w 345281"/>
              <a:gd name="connsiteY2" fmla="*/ 228599 h 330993"/>
              <a:gd name="connsiteX3" fmla="*/ 345281 w 345281"/>
              <a:gd name="connsiteY3" fmla="*/ 330993 h 330993"/>
              <a:gd name="connsiteX0" fmla="*/ 0 w 345281"/>
              <a:gd name="connsiteY0" fmla="*/ 0 h 330993"/>
              <a:gd name="connsiteX1" fmla="*/ 216693 w 345281"/>
              <a:gd name="connsiteY1" fmla="*/ 119062 h 330993"/>
              <a:gd name="connsiteX2" fmla="*/ 114300 w 345281"/>
              <a:gd name="connsiteY2" fmla="*/ 228599 h 330993"/>
              <a:gd name="connsiteX3" fmla="*/ 345281 w 345281"/>
              <a:gd name="connsiteY3" fmla="*/ 330993 h 330993"/>
              <a:gd name="connsiteX0" fmla="*/ 0 w 345281"/>
              <a:gd name="connsiteY0" fmla="*/ 0 h 330993"/>
              <a:gd name="connsiteX1" fmla="*/ 216693 w 345281"/>
              <a:gd name="connsiteY1" fmla="*/ 119062 h 330993"/>
              <a:gd name="connsiteX2" fmla="*/ 114300 w 345281"/>
              <a:gd name="connsiteY2" fmla="*/ 228599 h 330993"/>
              <a:gd name="connsiteX3" fmla="*/ 345281 w 345281"/>
              <a:gd name="connsiteY3" fmla="*/ 330993 h 330993"/>
              <a:gd name="connsiteX0" fmla="*/ 0 w 345281"/>
              <a:gd name="connsiteY0" fmla="*/ 0 h 330993"/>
              <a:gd name="connsiteX1" fmla="*/ 216693 w 345281"/>
              <a:gd name="connsiteY1" fmla="*/ 119062 h 330993"/>
              <a:gd name="connsiteX2" fmla="*/ 114300 w 345281"/>
              <a:gd name="connsiteY2" fmla="*/ 228599 h 330993"/>
              <a:gd name="connsiteX3" fmla="*/ 345281 w 345281"/>
              <a:gd name="connsiteY3" fmla="*/ 330993 h 330993"/>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Lst>
            <a:ahLst/>
            <a:cxnLst>
              <a:cxn ang="0">
                <a:pos x="connsiteX0" y="connsiteY0"/>
              </a:cxn>
              <a:cxn ang="0">
                <a:pos x="connsiteX1" y="connsiteY1"/>
              </a:cxn>
              <a:cxn ang="0">
                <a:pos x="connsiteX2" y="connsiteY2"/>
              </a:cxn>
              <a:cxn ang="0">
                <a:pos x="connsiteX3" y="connsiteY3"/>
              </a:cxn>
            </a:cxnLst>
            <a:rect l="l" t="t" r="r" b="b"/>
            <a:pathLst>
              <a:path w="359569" h="354806">
                <a:moveTo>
                  <a:pt x="0" y="0"/>
                </a:moveTo>
                <a:cubicBezTo>
                  <a:pt x="129381" y="45441"/>
                  <a:pt x="226218" y="73818"/>
                  <a:pt x="216693" y="119062"/>
                </a:cubicBezTo>
                <a:cubicBezTo>
                  <a:pt x="207168" y="164306"/>
                  <a:pt x="114299" y="184545"/>
                  <a:pt x="114300" y="228599"/>
                </a:cubicBezTo>
                <a:cubicBezTo>
                  <a:pt x="114301" y="272653"/>
                  <a:pt x="263325" y="321468"/>
                  <a:pt x="359569" y="354806"/>
                </a:cubicBezTo>
              </a:path>
            </a:pathLst>
          </a:custGeom>
          <a:ln w="22225">
            <a:solidFill>
              <a:srgbClr val="2E2E8A"/>
            </a:solidFill>
          </a:ln>
          <a:extLst/>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pic>
        <p:nvPicPr>
          <p:cNvPr id="94" name="図 93"/>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flipH="1">
            <a:off x="5069087" y="2700548"/>
            <a:ext cx="1062550" cy="1574851"/>
          </a:xfrm>
          <a:prstGeom prst="rect">
            <a:avLst/>
          </a:prstGeom>
        </p:spPr>
      </p:pic>
      <p:sp>
        <p:nvSpPr>
          <p:cNvPr id="95" name="フリーフォーム 94"/>
          <p:cNvSpPr/>
          <p:nvPr/>
        </p:nvSpPr>
        <p:spPr bwMode="auto">
          <a:xfrm>
            <a:off x="4657431" y="5608502"/>
            <a:ext cx="412939" cy="354806"/>
          </a:xfrm>
          <a:custGeom>
            <a:avLst/>
            <a:gdLst>
              <a:gd name="connsiteX0" fmla="*/ 0 w 359569"/>
              <a:gd name="connsiteY0" fmla="*/ 23288 h 330469"/>
              <a:gd name="connsiteX1" fmla="*/ 242887 w 359569"/>
              <a:gd name="connsiteY1" fmla="*/ 16144 h 330469"/>
              <a:gd name="connsiteX2" fmla="*/ 161925 w 359569"/>
              <a:gd name="connsiteY2" fmla="*/ 206644 h 330469"/>
              <a:gd name="connsiteX3" fmla="*/ 359569 w 359569"/>
              <a:gd name="connsiteY3" fmla="*/ 330469 h 330469"/>
              <a:gd name="connsiteX0" fmla="*/ 0 w 359569"/>
              <a:gd name="connsiteY0" fmla="*/ 3202 h 310383"/>
              <a:gd name="connsiteX1" fmla="*/ 228599 w 359569"/>
              <a:gd name="connsiteY1" fmla="*/ 84165 h 310383"/>
              <a:gd name="connsiteX2" fmla="*/ 161925 w 359569"/>
              <a:gd name="connsiteY2" fmla="*/ 186558 h 310383"/>
              <a:gd name="connsiteX3" fmla="*/ 359569 w 359569"/>
              <a:gd name="connsiteY3" fmla="*/ 310383 h 310383"/>
              <a:gd name="connsiteX0" fmla="*/ 0 w 359569"/>
              <a:gd name="connsiteY0" fmla="*/ 3415 h 310596"/>
              <a:gd name="connsiteX1" fmla="*/ 228599 w 359569"/>
              <a:gd name="connsiteY1" fmla="*/ 84378 h 310596"/>
              <a:gd name="connsiteX2" fmla="*/ 100012 w 359569"/>
              <a:gd name="connsiteY2" fmla="*/ 220109 h 310596"/>
              <a:gd name="connsiteX3" fmla="*/ 359569 w 359569"/>
              <a:gd name="connsiteY3" fmla="*/ 310596 h 310596"/>
              <a:gd name="connsiteX0" fmla="*/ 0 w 359569"/>
              <a:gd name="connsiteY0" fmla="*/ 3730 h 310911"/>
              <a:gd name="connsiteX1" fmla="*/ 228599 w 359569"/>
              <a:gd name="connsiteY1" fmla="*/ 84693 h 310911"/>
              <a:gd name="connsiteX2" fmla="*/ 100012 w 359569"/>
              <a:gd name="connsiteY2" fmla="*/ 220424 h 310911"/>
              <a:gd name="connsiteX3" fmla="*/ 359569 w 359569"/>
              <a:gd name="connsiteY3" fmla="*/ 310911 h 310911"/>
              <a:gd name="connsiteX0" fmla="*/ 0 w 359569"/>
              <a:gd name="connsiteY0" fmla="*/ 3730 h 310911"/>
              <a:gd name="connsiteX1" fmla="*/ 228599 w 359569"/>
              <a:gd name="connsiteY1" fmla="*/ 84693 h 310911"/>
              <a:gd name="connsiteX2" fmla="*/ 100012 w 359569"/>
              <a:gd name="connsiteY2" fmla="*/ 220424 h 310911"/>
              <a:gd name="connsiteX3" fmla="*/ 359569 w 359569"/>
              <a:gd name="connsiteY3" fmla="*/ 310911 h 310911"/>
              <a:gd name="connsiteX0" fmla="*/ 0 w 359569"/>
              <a:gd name="connsiteY0" fmla="*/ 3730 h 339486"/>
              <a:gd name="connsiteX1" fmla="*/ 228599 w 359569"/>
              <a:gd name="connsiteY1" fmla="*/ 84693 h 339486"/>
              <a:gd name="connsiteX2" fmla="*/ 100012 w 359569"/>
              <a:gd name="connsiteY2" fmla="*/ 220424 h 339486"/>
              <a:gd name="connsiteX3" fmla="*/ 359569 w 359569"/>
              <a:gd name="connsiteY3" fmla="*/ 339486 h 339486"/>
              <a:gd name="connsiteX0" fmla="*/ 0 w 359569"/>
              <a:gd name="connsiteY0" fmla="*/ 3730 h 339486"/>
              <a:gd name="connsiteX1" fmla="*/ 228599 w 359569"/>
              <a:gd name="connsiteY1" fmla="*/ 84693 h 339486"/>
              <a:gd name="connsiteX2" fmla="*/ 100012 w 359569"/>
              <a:gd name="connsiteY2" fmla="*/ 220424 h 339486"/>
              <a:gd name="connsiteX3" fmla="*/ 359569 w 359569"/>
              <a:gd name="connsiteY3" fmla="*/ 339486 h 339486"/>
              <a:gd name="connsiteX0" fmla="*/ 0 w 359569"/>
              <a:gd name="connsiteY0" fmla="*/ 0 h 335756"/>
              <a:gd name="connsiteX1" fmla="*/ 228599 w 359569"/>
              <a:gd name="connsiteY1" fmla="*/ 80963 h 335756"/>
              <a:gd name="connsiteX2" fmla="*/ 100012 w 359569"/>
              <a:gd name="connsiteY2" fmla="*/ 216694 h 335756"/>
              <a:gd name="connsiteX3" fmla="*/ 359569 w 359569"/>
              <a:gd name="connsiteY3" fmla="*/ 335756 h 335756"/>
              <a:gd name="connsiteX0" fmla="*/ 0 w 359569"/>
              <a:gd name="connsiteY0" fmla="*/ 0 h 335756"/>
              <a:gd name="connsiteX1" fmla="*/ 228599 w 359569"/>
              <a:gd name="connsiteY1" fmla="*/ 80963 h 335756"/>
              <a:gd name="connsiteX2" fmla="*/ 109537 w 359569"/>
              <a:gd name="connsiteY2" fmla="*/ 228600 h 335756"/>
              <a:gd name="connsiteX3" fmla="*/ 359569 w 359569"/>
              <a:gd name="connsiteY3" fmla="*/ 335756 h 335756"/>
              <a:gd name="connsiteX0" fmla="*/ 0 w 345281"/>
              <a:gd name="connsiteY0" fmla="*/ 0 h 316706"/>
              <a:gd name="connsiteX1" fmla="*/ 228599 w 345281"/>
              <a:gd name="connsiteY1" fmla="*/ 80963 h 316706"/>
              <a:gd name="connsiteX2" fmla="*/ 109537 w 345281"/>
              <a:gd name="connsiteY2" fmla="*/ 228600 h 316706"/>
              <a:gd name="connsiteX3" fmla="*/ 345281 w 345281"/>
              <a:gd name="connsiteY3" fmla="*/ 316706 h 316706"/>
              <a:gd name="connsiteX0" fmla="*/ 0 w 345281"/>
              <a:gd name="connsiteY0" fmla="*/ 0 h 316706"/>
              <a:gd name="connsiteX1" fmla="*/ 228599 w 345281"/>
              <a:gd name="connsiteY1" fmla="*/ 80963 h 316706"/>
              <a:gd name="connsiteX2" fmla="*/ 114300 w 345281"/>
              <a:gd name="connsiteY2" fmla="*/ 214312 h 316706"/>
              <a:gd name="connsiteX3" fmla="*/ 345281 w 345281"/>
              <a:gd name="connsiteY3" fmla="*/ 316706 h 316706"/>
              <a:gd name="connsiteX0" fmla="*/ 0 w 345281"/>
              <a:gd name="connsiteY0" fmla="*/ 0 h 330993"/>
              <a:gd name="connsiteX1" fmla="*/ 228599 w 345281"/>
              <a:gd name="connsiteY1" fmla="*/ 95250 h 330993"/>
              <a:gd name="connsiteX2" fmla="*/ 114300 w 345281"/>
              <a:gd name="connsiteY2" fmla="*/ 228599 h 330993"/>
              <a:gd name="connsiteX3" fmla="*/ 345281 w 345281"/>
              <a:gd name="connsiteY3" fmla="*/ 330993 h 330993"/>
              <a:gd name="connsiteX0" fmla="*/ 0 w 345281"/>
              <a:gd name="connsiteY0" fmla="*/ 0 h 330993"/>
              <a:gd name="connsiteX1" fmla="*/ 228599 w 345281"/>
              <a:gd name="connsiteY1" fmla="*/ 95250 h 330993"/>
              <a:gd name="connsiteX2" fmla="*/ 114300 w 345281"/>
              <a:gd name="connsiteY2" fmla="*/ 228599 h 330993"/>
              <a:gd name="connsiteX3" fmla="*/ 345281 w 345281"/>
              <a:gd name="connsiteY3" fmla="*/ 330993 h 330993"/>
              <a:gd name="connsiteX0" fmla="*/ 0 w 345281"/>
              <a:gd name="connsiteY0" fmla="*/ 0 h 330993"/>
              <a:gd name="connsiteX1" fmla="*/ 216693 w 345281"/>
              <a:gd name="connsiteY1" fmla="*/ 119062 h 330993"/>
              <a:gd name="connsiteX2" fmla="*/ 114300 w 345281"/>
              <a:gd name="connsiteY2" fmla="*/ 228599 h 330993"/>
              <a:gd name="connsiteX3" fmla="*/ 345281 w 345281"/>
              <a:gd name="connsiteY3" fmla="*/ 330993 h 330993"/>
              <a:gd name="connsiteX0" fmla="*/ 0 w 345281"/>
              <a:gd name="connsiteY0" fmla="*/ 0 h 330993"/>
              <a:gd name="connsiteX1" fmla="*/ 216693 w 345281"/>
              <a:gd name="connsiteY1" fmla="*/ 119062 h 330993"/>
              <a:gd name="connsiteX2" fmla="*/ 114300 w 345281"/>
              <a:gd name="connsiteY2" fmla="*/ 228599 h 330993"/>
              <a:gd name="connsiteX3" fmla="*/ 345281 w 345281"/>
              <a:gd name="connsiteY3" fmla="*/ 330993 h 330993"/>
              <a:gd name="connsiteX0" fmla="*/ 0 w 345281"/>
              <a:gd name="connsiteY0" fmla="*/ 0 h 330993"/>
              <a:gd name="connsiteX1" fmla="*/ 216693 w 345281"/>
              <a:gd name="connsiteY1" fmla="*/ 119062 h 330993"/>
              <a:gd name="connsiteX2" fmla="*/ 114300 w 345281"/>
              <a:gd name="connsiteY2" fmla="*/ 228599 h 330993"/>
              <a:gd name="connsiteX3" fmla="*/ 345281 w 345281"/>
              <a:gd name="connsiteY3" fmla="*/ 330993 h 330993"/>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 name="connsiteX0" fmla="*/ 0 w 359569"/>
              <a:gd name="connsiteY0" fmla="*/ 0 h 354806"/>
              <a:gd name="connsiteX1" fmla="*/ 216693 w 359569"/>
              <a:gd name="connsiteY1" fmla="*/ 119062 h 354806"/>
              <a:gd name="connsiteX2" fmla="*/ 114300 w 359569"/>
              <a:gd name="connsiteY2" fmla="*/ 228599 h 354806"/>
              <a:gd name="connsiteX3" fmla="*/ 359569 w 359569"/>
              <a:gd name="connsiteY3" fmla="*/ 354806 h 354806"/>
            </a:gdLst>
            <a:ahLst/>
            <a:cxnLst>
              <a:cxn ang="0">
                <a:pos x="connsiteX0" y="connsiteY0"/>
              </a:cxn>
              <a:cxn ang="0">
                <a:pos x="connsiteX1" y="connsiteY1"/>
              </a:cxn>
              <a:cxn ang="0">
                <a:pos x="connsiteX2" y="connsiteY2"/>
              </a:cxn>
              <a:cxn ang="0">
                <a:pos x="connsiteX3" y="connsiteY3"/>
              </a:cxn>
            </a:cxnLst>
            <a:rect l="l" t="t" r="r" b="b"/>
            <a:pathLst>
              <a:path w="359569" h="354806">
                <a:moveTo>
                  <a:pt x="0" y="0"/>
                </a:moveTo>
                <a:cubicBezTo>
                  <a:pt x="129381" y="45441"/>
                  <a:pt x="226218" y="73818"/>
                  <a:pt x="216693" y="119062"/>
                </a:cubicBezTo>
                <a:cubicBezTo>
                  <a:pt x="207168" y="164306"/>
                  <a:pt x="114299" y="184545"/>
                  <a:pt x="114300" y="228599"/>
                </a:cubicBezTo>
                <a:cubicBezTo>
                  <a:pt x="114301" y="272653"/>
                  <a:pt x="263325" y="321468"/>
                  <a:pt x="359569" y="354806"/>
                </a:cubicBezTo>
              </a:path>
            </a:pathLst>
          </a:custGeom>
          <a:ln w="22225">
            <a:solidFill>
              <a:srgbClr val="2E2E8A"/>
            </a:solidFill>
          </a:ln>
          <a:extLst/>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pic>
        <p:nvPicPr>
          <p:cNvPr id="96" name="図 95" descr="images.jpg"/>
          <p:cNvPicPr>
            <a:picLocks noChangeAspect="1"/>
          </p:cNvPicPr>
          <p:nvPr/>
        </p:nvPicPr>
        <p:blipFill rotWithShape="1">
          <a:blip r:embed="rId19" cstate="email">
            <a:extLst>
              <a:ext uri="{28A0092B-C50C-407E-A947-70E740481C1C}">
                <a14:useLocalDpi xmlns:a14="http://schemas.microsoft.com/office/drawing/2010/main" val="0"/>
              </a:ext>
            </a:extLst>
          </a:blip>
          <a:srcRect l="19929" t="9013" r="19880" b="7320"/>
          <a:stretch/>
        </p:blipFill>
        <p:spPr>
          <a:xfrm flipH="1">
            <a:off x="5069087" y="5230731"/>
            <a:ext cx="1306286" cy="1277258"/>
          </a:xfrm>
          <a:prstGeom prst="rect">
            <a:avLst/>
          </a:prstGeom>
        </p:spPr>
      </p:pic>
      <p:pic>
        <p:nvPicPr>
          <p:cNvPr id="86" name="図 85"/>
          <p:cNvPicPr>
            <a:picLocks noChangeAspect="1"/>
          </p:cNvPicPr>
          <p:nvPr/>
        </p:nvPicPr>
        <p:blipFill rotWithShape="1">
          <a:blip r:embed="rId20" cstate="email">
            <a:extLst>
              <a:ext uri="{28A0092B-C50C-407E-A947-70E740481C1C}">
                <a14:useLocalDpi xmlns:a14="http://schemas.microsoft.com/office/drawing/2010/main" val="0"/>
              </a:ext>
            </a:extLst>
          </a:blip>
          <a:srcRect b="46754"/>
          <a:stretch/>
        </p:blipFill>
        <p:spPr>
          <a:xfrm>
            <a:off x="7596408" y="5451958"/>
            <a:ext cx="1048782" cy="1116873"/>
          </a:xfrm>
          <a:prstGeom prst="rect">
            <a:avLst/>
          </a:prstGeom>
        </p:spPr>
      </p:pic>
      <p:sp>
        <p:nvSpPr>
          <p:cNvPr id="87" name="四角形吹き出し 86"/>
          <p:cNvSpPr/>
          <p:nvPr/>
        </p:nvSpPr>
        <p:spPr bwMode="auto">
          <a:xfrm>
            <a:off x="6759104" y="5392057"/>
            <a:ext cx="821216" cy="344128"/>
          </a:xfrm>
          <a:prstGeom prst="wedgeRectCallout">
            <a:avLst>
              <a:gd name="adj1" fmla="val 76060"/>
              <a:gd name="adj2" fmla="val 43387"/>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r>
              <a:rPr kumimoji="1" lang="ja-JP" altLang="en-US" sz="2000" b="1" dirty="0" smtClean="0">
                <a:solidFill>
                  <a:schemeClr val="bg1"/>
                </a:solidFill>
                <a:latin typeface="メイリオ" pitchFamily="50" charset="-128"/>
                <a:ea typeface="メイリオ" pitchFamily="50" charset="-128"/>
                <a:cs typeface="メイリオ" pitchFamily="50" charset="-128"/>
              </a:rPr>
              <a:t>真鍋</a:t>
            </a:r>
          </a:p>
        </p:txBody>
      </p:sp>
      <p:pic>
        <p:nvPicPr>
          <p:cNvPr id="110" name="図 109"/>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rot="12173102">
            <a:off x="7222179" y="3395226"/>
            <a:ext cx="758325" cy="1172289"/>
          </a:xfrm>
          <a:prstGeom prst="rect">
            <a:avLst/>
          </a:prstGeom>
        </p:spPr>
      </p:pic>
      <p:sp>
        <p:nvSpPr>
          <p:cNvPr id="128" name="テキスト ボックス 127"/>
          <p:cNvSpPr txBox="1"/>
          <p:nvPr/>
        </p:nvSpPr>
        <p:spPr>
          <a:xfrm>
            <a:off x="7032871" y="4543887"/>
            <a:ext cx="957280"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場札</a:t>
            </a:r>
          </a:p>
        </p:txBody>
      </p:sp>
      <p:grpSp>
        <p:nvGrpSpPr>
          <p:cNvPr id="88" name="グループ化 87"/>
          <p:cNvGrpSpPr/>
          <p:nvPr/>
        </p:nvGrpSpPr>
        <p:grpSpPr>
          <a:xfrm>
            <a:off x="1008991" y="1134661"/>
            <a:ext cx="2994007" cy="1786424"/>
            <a:chOff x="913741" y="1172761"/>
            <a:chExt cx="2994007" cy="1786424"/>
          </a:xfrm>
        </p:grpSpPr>
        <p:pic>
          <p:nvPicPr>
            <p:cNvPr id="73" name="図 72"/>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913741" y="1172761"/>
              <a:ext cx="2994007" cy="1786424"/>
            </a:xfrm>
            <a:prstGeom prst="rect">
              <a:avLst/>
            </a:prstGeom>
          </p:spPr>
        </p:pic>
        <p:pic>
          <p:nvPicPr>
            <p:cNvPr id="74" name="図 73"/>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1590489" y="1839064"/>
              <a:ext cx="330055" cy="510229"/>
            </a:xfrm>
            <a:prstGeom prst="rect">
              <a:avLst/>
            </a:prstGeom>
          </p:spPr>
        </p:pic>
        <p:pic>
          <p:nvPicPr>
            <p:cNvPr id="75" name="図 74"/>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1917542" y="1839059"/>
              <a:ext cx="330055" cy="510229"/>
            </a:xfrm>
            <a:prstGeom prst="rect">
              <a:avLst/>
            </a:prstGeom>
            <a:solidFill>
              <a:srgbClr val="FF0000">
                <a:alpha val="67000"/>
              </a:srgbClr>
            </a:solidFill>
          </p:spPr>
        </p:pic>
        <p:pic>
          <p:nvPicPr>
            <p:cNvPr id="76" name="図 75"/>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2900946" y="1837209"/>
              <a:ext cx="330055" cy="510229"/>
            </a:xfrm>
            <a:prstGeom prst="rect">
              <a:avLst/>
            </a:prstGeom>
          </p:spPr>
        </p:pic>
        <p:pic>
          <p:nvPicPr>
            <p:cNvPr id="77" name="図 76"/>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2245814" y="1839059"/>
              <a:ext cx="330055" cy="510229"/>
            </a:xfrm>
            <a:prstGeom prst="rect">
              <a:avLst/>
            </a:prstGeom>
          </p:spPr>
        </p:pic>
        <p:pic>
          <p:nvPicPr>
            <p:cNvPr id="78" name="図 77"/>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2572455" y="1836439"/>
              <a:ext cx="330055" cy="510229"/>
            </a:xfrm>
            <a:prstGeom prst="rect">
              <a:avLst/>
            </a:prstGeom>
          </p:spPr>
        </p:pic>
        <p:sp>
          <p:nvSpPr>
            <p:cNvPr id="80" name="角丸四角形 79"/>
            <p:cNvSpPr/>
            <p:nvPr/>
          </p:nvSpPr>
          <p:spPr bwMode="auto">
            <a:xfrm>
              <a:off x="1917542" y="1839064"/>
              <a:ext cx="328272" cy="510229"/>
            </a:xfrm>
            <a:prstGeom prst="roundRect">
              <a:avLst>
                <a:gd name="adj" fmla="val 8213"/>
              </a:avLst>
            </a:prstGeom>
            <a:no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pic>
          <p:nvPicPr>
            <p:cNvPr id="129" name="図 128"/>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2247598" y="1306296"/>
              <a:ext cx="324858" cy="502195"/>
            </a:xfrm>
            <a:prstGeom prst="rect">
              <a:avLst/>
            </a:prstGeom>
          </p:spPr>
        </p:pic>
      </p:grpSp>
      <p:sp>
        <p:nvSpPr>
          <p:cNvPr id="143" name="角丸四角形 142"/>
          <p:cNvSpPr/>
          <p:nvPr/>
        </p:nvSpPr>
        <p:spPr bwMode="auto">
          <a:xfrm>
            <a:off x="637980" y="3181207"/>
            <a:ext cx="1790180" cy="3164378"/>
          </a:xfrm>
          <a:prstGeom prst="roundRect">
            <a:avLst>
              <a:gd name="adj" fmla="val 3599"/>
            </a:avLst>
          </a:prstGeom>
          <a:solidFill>
            <a:schemeClr val="accent2">
              <a:lumMod val="20000"/>
              <a:lumOff val="80000"/>
            </a:schemeClr>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44" name="角丸四角形 143"/>
          <p:cNvSpPr/>
          <p:nvPr/>
        </p:nvSpPr>
        <p:spPr bwMode="auto">
          <a:xfrm>
            <a:off x="791433" y="369893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ルール･定石</a:t>
            </a:r>
          </a:p>
        </p:txBody>
      </p:sp>
      <p:sp>
        <p:nvSpPr>
          <p:cNvPr id="145" name="角丸四角形 144"/>
          <p:cNvSpPr/>
          <p:nvPr/>
        </p:nvSpPr>
        <p:spPr bwMode="auto">
          <a:xfrm>
            <a:off x="2637738" y="3169935"/>
            <a:ext cx="1790180" cy="3164378"/>
          </a:xfrm>
          <a:prstGeom prst="roundRect">
            <a:avLst>
              <a:gd name="adj" fmla="val 3599"/>
            </a:avLst>
          </a:prstGeom>
          <a:solidFill>
            <a:schemeClr val="accent2">
              <a:lumMod val="20000"/>
              <a:lumOff val="80000"/>
            </a:schemeClr>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46" name="角丸四角形 145"/>
          <p:cNvSpPr/>
          <p:nvPr/>
        </p:nvSpPr>
        <p:spPr bwMode="auto">
          <a:xfrm>
            <a:off x="2810114" y="4612441"/>
            <a:ext cx="1437900"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画像認識</a:t>
            </a:r>
          </a:p>
        </p:txBody>
      </p:sp>
      <p:sp>
        <p:nvSpPr>
          <p:cNvPr id="147" name="角丸四角形 146"/>
          <p:cNvSpPr/>
          <p:nvPr/>
        </p:nvSpPr>
        <p:spPr bwMode="auto">
          <a:xfrm>
            <a:off x="2810352" y="5191810"/>
            <a:ext cx="143766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音声</a:t>
            </a:r>
            <a:r>
              <a:rPr kumimoji="1" lang="ja-JP" altLang="en-US" sz="2000" b="1" dirty="0" smtClean="0">
                <a:solidFill>
                  <a:srgbClr val="2E2E8A"/>
                </a:solidFill>
                <a:latin typeface="メイリオ" pitchFamily="50" charset="-128"/>
                <a:ea typeface="メイリオ" pitchFamily="50" charset="-128"/>
                <a:cs typeface="メイリオ" pitchFamily="50" charset="-128"/>
              </a:rPr>
              <a:t>認識</a:t>
            </a:r>
          </a:p>
        </p:txBody>
      </p:sp>
      <p:sp>
        <p:nvSpPr>
          <p:cNvPr id="148" name="角丸四角形 147"/>
          <p:cNvSpPr/>
          <p:nvPr/>
        </p:nvSpPr>
        <p:spPr bwMode="auto">
          <a:xfrm>
            <a:off x="2796902" y="579394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音声合成</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49" name="角丸四角形 148"/>
          <p:cNvSpPr/>
          <p:nvPr/>
        </p:nvSpPr>
        <p:spPr bwMode="auto">
          <a:xfrm>
            <a:off x="2819768" y="3698514"/>
            <a:ext cx="1428245" cy="72009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en-US" altLang="ja-JP" sz="2000" b="1" dirty="0" smtClean="0">
                <a:solidFill>
                  <a:srgbClr val="2E2E8A"/>
                </a:solidFill>
                <a:latin typeface="メイリオ" pitchFamily="50" charset="-128"/>
                <a:ea typeface="メイリオ" pitchFamily="50" charset="-128"/>
                <a:cs typeface="メイリオ" pitchFamily="50" charset="-128"/>
              </a:rPr>
              <a:t>Display</a:t>
            </a:r>
          </a:p>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表示</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50" name="テキスト ボックス 149"/>
          <p:cNvSpPr txBox="1"/>
          <p:nvPr/>
        </p:nvSpPr>
        <p:spPr>
          <a:xfrm>
            <a:off x="2580244" y="3222025"/>
            <a:ext cx="1938394"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rPr>
              <a:t>インタフェース</a:t>
            </a:r>
          </a:p>
        </p:txBody>
      </p:sp>
      <p:sp>
        <p:nvSpPr>
          <p:cNvPr id="151" name="角丸四角形 150"/>
          <p:cNvSpPr/>
          <p:nvPr/>
        </p:nvSpPr>
        <p:spPr bwMode="auto">
          <a:xfrm>
            <a:off x="774495" y="4740300"/>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現状認識</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52" name="角丸四角形 151"/>
          <p:cNvSpPr/>
          <p:nvPr/>
        </p:nvSpPr>
        <p:spPr bwMode="auto">
          <a:xfrm>
            <a:off x="774495" y="526169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プレイ</a:t>
            </a:r>
            <a:r>
              <a:rPr kumimoji="1" lang="ja-JP" altLang="en-US" sz="2000" b="1" dirty="0" smtClean="0">
                <a:solidFill>
                  <a:srgbClr val="2E2E8A"/>
                </a:solidFill>
                <a:latin typeface="メイリオ" pitchFamily="50" charset="-128"/>
                <a:ea typeface="メイリオ" pitchFamily="50" charset="-128"/>
                <a:cs typeface="メイリオ" pitchFamily="50" charset="-128"/>
              </a:rPr>
              <a:t>選択</a:t>
            </a:r>
          </a:p>
        </p:txBody>
      </p:sp>
      <p:sp>
        <p:nvSpPr>
          <p:cNvPr id="153" name="角丸四角形 152"/>
          <p:cNvSpPr/>
          <p:nvPr/>
        </p:nvSpPr>
        <p:spPr bwMode="auto">
          <a:xfrm>
            <a:off x="774495" y="5760941"/>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評価学習</a:t>
            </a:r>
          </a:p>
        </p:txBody>
      </p:sp>
      <p:sp>
        <p:nvSpPr>
          <p:cNvPr id="154" name="テキスト ボックス 153"/>
          <p:cNvSpPr txBox="1"/>
          <p:nvPr/>
        </p:nvSpPr>
        <p:spPr>
          <a:xfrm>
            <a:off x="559590" y="3207443"/>
            <a:ext cx="1938394"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en-US" altLang="ja-JP"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rPr>
              <a:t>AI</a:t>
            </a:r>
            <a:endParaRPr kumimoji="1" lang="ja-JP" altLang="en-US"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endParaRPr>
          </a:p>
        </p:txBody>
      </p:sp>
      <p:sp>
        <p:nvSpPr>
          <p:cNvPr id="155" name="角丸四角形 154"/>
          <p:cNvSpPr/>
          <p:nvPr/>
        </p:nvSpPr>
        <p:spPr bwMode="auto">
          <a:xfrm>
            <a:off x="774494" y="4215427"/>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プレイ</a:t>
            </a:r>
            <a:r>
              <a:rPr kumimoji="1" lang="ja-JP" altLang="en-US" sz="2000" b="1" dirty="0" smtClean="0">
                <a:solidFill>
                  <a:srgbClr val="2E2E8A"/>
                </a:solidFill>
                <a:latin typeface="メイリオ" pitchFamily="50" charset="-128"/>
                <a:ea typeface="メイリオ" pitchFamily="50" charset="-128"/>
                <a:cs typeface="メイリオ" pitchFamily="50" charset="-128"/>
              </a:rPr>
              <a:t>記憶</a:t>
            </a:r>
          </a:p>
        </p:txBody>
      </p:sp>
    </p:spTree>
    <p:extLst>
      <p:ext uri="{BB962C8B-B14F-4D97-AF65-F5344CB8AC3E}">
        <p14:creationId xmlns:p14="http://schemas.microsoft.com/office/powerpoint/2010/main" val="29634757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bwMode="auto">
          <a:xfrm>
            <a:off x="332233" y="2501780"/>
            <a:ext cx="4336733" cy="4078634"/>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1716" y="383690"/>
            <a:ext cx="9144000" cy="718820"/>
          </a:xfrm>
        </p:spPr>
        <p:txBody>
          <a:bodyPr/>
          <a:lstStyle/>
          <a:p>
            <a:r>
              <a:rPr kumimoji="1" lang="ja-JP" altLang="en-US" dirty="0" smtClean="0"/>
              <a:t>インタフェース部</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12</a:t>
            </a:fld>
            <a:endParaRPr lang="ja-JP" altLang="en-US"/>
          </a:p>
        </p:txBody>
      </p:sp>
      <p:grpSp>
        <p:nvGrpSpPr>
          <p:cNvPr id="88" name="グループ化 87"/>
          <p:cNvGrpSpPr/>
          <p:nvPr/>
        </p:nvGrpSpPr>
        <p:grpSpPr>
          <a:xfrm>
            <a:off x="1008991" y="1134661"/>
            <a:ext cx="2994007" cy="1786424"/>
            <a:chOff x="913741" y="1172761"/>
            <a:chExt cx="2994007" cy="1786424"/>
          </a:xfrm>
        </p:grpSpPr>
        <p:pic>
          <p:nvPicPr>
            <p:cNvPr id="73" name="図 7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741" y="1172761"/>
              <a:ext cx="2994007" cy="1786424"/>
            </a:xfrm>
            <a:prstGeom prst="rect">
              <a:avLst/>
            </a:prstGeom>
          </p:spPr>
        </p:pic>
        <p:pic>
          <p:nvPicPr>
            <p:cNvPr id="74" name="図 7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90489" y="1839064"/>
              <a:ext cx="330055" cy="510229"/>
            </a:xfrm>
            <a:prstGeom prst="rect">
              <a:avLst/>
            </a:prstGeom>
          </p:spPr>
        </p:pic>
        <p:pic>
          <p:nvPicPr>
            <p:cNvPr id="75" name="図 7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17542" y="1839059"/>
              <a:ext cx="330055" cy="510229"/>
            </a:xfrm>
            <a:prstGeom prst="rect">
              <a:avLst/>
            </a:prstGeom>
            <a:solidFill>
              <a:srgbClr val="FF0000">
                <a:alpha val="67000"/>
              </a:srgbClr>
            </a:solidFill>
          </p:spPr>
        </p:pic>
        <p:pic>
          <p:nvPicPr>
            <p:cNvPr id="76" name="図 7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00946" y="1837209"/>
              <a:ext cx="330055" cy="510229"/>
            </a:xfrm>
            <a:prstGeom prst="rect">
              <a:avLst/>
            </a:prstGeom>
          </p:spPr>
        </p:pic>
        <p:pic>
          <p:nvPicPr>
            <p:cNvPr id="77" name="図 7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45814" y="1839059"/>
              <a:ext cx="330055" cy="510229"/>
            </a:xfrm>
            <a:prstGeom prst="rect">
              <a:avLst/>
            </a:prstGeom>
          </p:spPr>
        </p:pic>
        <p:pic>
          <p:nvPicPr>
            <p:cNvPr id="78" name="図 7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72455" y="1836439"/>
              <a:ext cx="330055" cy="510229"/>
            </a:xfrm>
            <a:prstGeom prst="rect">
              <a:avLst/>
            </a:prstGeom>
          </p:spPr>
        </p:pic>
        <p:sp>
          <p:nvSpPr>
            <p:cNvPr id="80" name="角丸四角形 79"/>
            <p:cNvSpPr/>
            <p:nvPr/>
          </p:nvSpPr>
          <p:spPr bwMode="auto">
            <a:xfrm>
              <a:off x="1917542" y="1839064"/>
              <a:ext cx="328272" cy="510229"/>
            </a:xfrm>
            <a:prstGeom prst="roundRect">
              <a:avLst>
                <a:gd name="adj" fmla="val 8213"/>
              </a:avLst>
            </a:prstGeom>
            <a:no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pic>
          <p:nvPicPr>
            <p:cNvPr id="129" name="図 12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247598" y="1306296"/>
              <a:ext cx="324858" cy="502195"/>
            </a:xfrm>
            <a:prstGeom prst="rect">
              <a:avLst/>
            </a:prstGeom>
          </p:spPr>
        </p:pic>
      </p:grpSp>
      <p:sp>
        <p:nvSpPr>
          <p:cNvPr id="53" name="コンテンツ プレースホルダー 2"/>
          <p:cNvSpPr>
            <a:spLocks noGrp="1"/>
          </p:cNvSpPr>
          <p:nvPr>
            <p:ph idx="1"/>
          </p:nvPr>
        </p:nvSpPr>
        <p:spPr>
          <a:xfrm>
            <a:off x="4896323" y="1517032"/>
            <a:ext cx="3821915" cy="4276912"/>
          </a:xfrm>
        </p:spPr>
        <p:txBody>
          <a:bodyPr/>
          <a:lstStyle/>
          <a:p>
            <a:pPr marL="457200" indent="-457200">
              <a:lnSpc>
                <a:spcPct val="100000"/>
              </a:lnSpc>
              <a:spcBef>
                <a:spcPts val="1200"/>
              </a:spcBef>
            </a:pPr>
            <a:r>
              <a:rPr lang="en-US" altLang="ja-JP" sz="2800" dirty="0"/>
              <a:t>Display</a:t>
            </a:r>
            <a:r>
              <a:rPr lang="ja-JP" altLang="en-US" sz="2800" dirty="0"/>
              <a:t>表示</a:t>
            </a:r>
            <a:endParaRPr lang="en-US" altLang="ja-JP" sz="2800" dirty="0"/>
          </a:p>
          <a:p>
            <a:pPr lvl="1">
              <a:lnSpc>
                <a:spcPct val="100000"/>
              </a:lnSpc>
              <a:buFont typeface="ヒラギノ角ゴ ProN W3"/>
              <a:buChar char="-"/>
            </a:pPr>
            <a:r>
              <a:rPr lang="ja-JP" altLang="en-US" sz="2400" dirty="0" smtClean="0"/>
              <a:t>捨札</a:t>
            </a:r>
            <a:r>
              <a:rPr lang="ja-JP" altLang="en-US" sz="2400" dirty="0"/>
              <a:t>指示</a:t>
            </a:r>
            <a:endParaRPr lang="en-US" altLang="ja-JP" sz="2800" dirty="0" smtClean="0"/>
          </a:p>
          <a:p>
            <a:pPr marL="361950" indent="-361950">
              <a:lnSpc>
                <a:spcPct val="100000"/>
              </a:lnSpc>
            </a:pPr>
            <a:r>
              <a:rPr lang="ja-JP" altLang="en-US" sz="2800" dirty="0" smtClean="0"/>
              <a:t>画像認識</a:t>
            </a:r>
            <a:endParaRPr lang="en-US" altLang="ja-JP" sz="2000" dirty="0"/>
          </a:p>
          <a:p>
            <a:pPr lvl="1">
              <a:lnSpc>
                <a:spcPct val="100000"/>
              </a:lnSpc>
              <a:buFont typeface="ヒラギノ角ゴ ProN W3"/>
              <a:buChar char="-"/>
            </a:pPr>
            <a:r>
              <a:rPr lang="ja-JP" altLang="en-US" sz="2400" dirty="0" smtClean="0"/>
              <a:t>場札･手札の変化検知</a:t>
            </a:r>
            <a:endParaRPr lang="en-US" altLang="ja-JP" sz="2400" dirty="0" smtClean="0"/>
          </a:p>
          <a:p>
            <a:pPr lvl="1">
              <a:lnSpc>
                <a:spcPct val="100000"/>
              </a:lnSpc>
              <a:buFont typeface="ヒラギノ角ゴ ProN W3"/>
              <a:buChar char="-"/>
            </a:pPr>
            <a:r>
              <a:rPr kumimoji="1" lang="ja-JP" altLang="en-US" sz="2400" dirty="0" smtClean="0"/>
              <a:t>回転･整列･認識</a:t>
            </a:r>
            <a:endParaRPr kumimoji="1" lang="en-US" altLang="ja-JP" sz="2400" dirty="0" smtClean="0"/>
          </a:p>
          <a:p>
            <a:pPr marL="363538" indent="-363538">
              <a:lnSpc>
                <a:spcPct val="100000"/>
              </a:lnSpc>
              <a:spcBef>
                <a:spcPts val="1200"/>
              </a:spcBef>
            </a:pPr>
            <a:r>
              <a:rPr lang="ja-JP" altLang="en-US" sz="2800" dirty="0" smtClean="0"/>
              <a:t>音声認識</a:t>
            </a:r>
            <a:endParaRPr lang="en-US" altLang="ja-JP" sz="2800" dirty="0" smtClean="0"/>
          </a:p>
          <a:p>
            <a:pPr lvl="1">
              <a:lnSpc>
                <a:spcPct val="100000"/>
              </a:lnSpc>
              <a:buFont typeface="ヒラギノ角ゴ ProN W3"/>
              <a:buChar char="-"/>
            </a:pPr>
            <a:r>
              <a:rPr lang="ja-JP" altLang="en-US" sz="2400" dirty="0" smtClean="0"/>
              <a:t>攻撃相手･向き変更</a:t>
            </a:r>
            <a:endParaRPr lang="en-US" altLang="ja-JP" sz="2400" dirty="0" smtClean="0"/>
          </a:p>
          <a:p>
            <a:pPr marL="363538" indent="-363538">
              <a:lnSpc>
                <a:spcPct val="100000"/>
              </a:lnSpc>
              <a:spcBef>
                <a:spcPts val="1200"/>
              </a:spcBef>
            </a:pPr>
            <a:r>
              <a:rPr lang="ja-JP" altLang="en-US" sz="2800" dirty="0" smtClean="0"/>
              <a:t>音声合成</a:t>
            </a:r>
            <a:endParaRPr lang="en-US" altLang="ja-JP" sz="2800" dirty="0"/>
          </a:p>
          <a:p>
            <a:pPr lvl="1">
              <a:lnSpc>
                <a:spcPct val="100000"/>
              </a:lnSpc>
              <a:buFont typeface="ヒラギノ角ゴ ProN W3"/>
              <a:buChar char="-"/>
            </a:pPr>
            <a:r>
              <a:rPr lang="ja-JP" altLang="en-US" sz="2400" dirty="0" smtClean="0"/>
              <a:t>攻撃相手･向き変更</a:t>
            </a:r>
            <a:endParaRPr lang="en-US" altLang="ja-JP" sz="2400" dirty="0" smtClean="0"/>
          </a:p>
        </p:txBody>
      </p:sp>
      <p:sp>
        <p:nvSpPr>
          <p:cNvPr id="54" name="テキスト ボックス 53"/>
          <p:cNvSpPr txBox="1"/>
          <p:nvPr/>
        </p:nvSpPr>
        <p:spPr>
          <a:xfrm>
            <a:off x="5310729" y="6170767"/>
            <a:ext cx="2976022" cy="40964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認識は機械学習</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65" name="角丸四角形 64"/>
          <p:cNvSpPr/>
          <p:nvPr/>
        </p:nvSpPr>
        <p:spPr bwMode="auto">
          <a:xfrm>
            <a:off x="637980" y="3181207"/>
            <a:ext cx="1790180" cy="3164378"/>
          </a:xfrm>
          <a:prstGeom prst="roundRect">
            <a:avLst>
              <a:gd name="adj" fmla="val 3599"/>
            </a:avLst>
          </a:prstGeom>
          <a:solidFill>
            <a:schemeClr val="accent2">
              <a:lumMod val="20000"/>
              <a:lumOff val="80000"/>
            </a:schemeClr>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66" name="角丸四角形 65"/>
          <p:cNvSpPr/>
          <p:nvPr/>
        </p:nvSpPr>
        <p:spPr bwMode="auto">
          <a:xfrm>
            <a:off x="791433" y="369893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ルール･定石</a:t>
            </a:r>
          </a:p>
        </p:txBody>
      </p:sp>
      <p:sp>
        <p:nvSpPr>
          <p:cNvPr id="72" name="角丸四角形 71"/>
          <p:cNvSpPr/>
          <p:nvPr/>
        </p:nvSpPr>
        <p:spPr bwMode="auto">
          <a:xfrm>
            <a:off x="2637738" y="3169935"/>
            <a:ext cx="1790180" cy="3164378"/>
          </a:xfrm>
          <a:prstGeom prst="roundRect">
            <a:avLst>
              <a:gd name="adj" fmla="val 3599"/>
            </a:avLst>
          </a:prstGeom>
          <a:solidFill>
            <a:schemeClr val="accent2">
              <a:lumMod val="20000"/>
              <a:lumOff val="80000"/>
            </a:schemeClr>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79" name="角丸四角形 78"/>
          <p:cNvSpPr/>
          <p:nvPr/>
        </p:nvSpPr>
        <p:spPr bwMode="auto">
          <a:xfrm>
            <a:off x="2810114" y="4612441"/>
            <a:ext cx="1437900"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画像認識</a:t>
            </a:r>
          </a:p>
        </p:txBody>
      </p:sp>
      <p:sp>
        <p:nvSpPr>
          <p:cNvPr id="81" name="角丸四角形 80"/>
          <p:cNvSpPr/>
          <p:nvPr/>
        </p:nvSpPr>
        <p:spPr bwMode="auto">
          <a:xfrm>
            <a:off x="2810352" y="5191810"/>
            <a:ext cx="143766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音声</a:t>
            </a:r>
            <a:r>
              <a:rPr kumimoji="1" lang="ja-JP" altLang="en-US" sz="2000" b="1" dirty="0" smtClean="0">
                <a:solidFill>
                  <a:srgbClr val="2E2E8A"/>
                </a:solidFill>
                <a:latin typeface="メイリオ" pitchFamily="50" charset="-128"/>
                <a:ea typeface="メイリオ" pitchFamily="50" charset="-128"/>
                <a:cs typeface="メイリオ" pitchFamily="50" charset="-128"/>
              </a:rPr>
              <a:t>認識</a:t>
            </a:r>
          </a:p>
        </p:txBody>
      </p:sp>
      <p:sp>
        <p:nvSpPr>
          <p:cNvPr id="84" name="角丸四角形 83"/>
          <p:cNvSpPr/>
          <p:nvPr/>
        </p:nvSpPr>
        <p:spPr bwMode="auto">
          <a:xfrm>
            <a:off x="2796902" y="579394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音声合成</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89" name="角丸四角形 88"/>
          <p:cNvSpPr/>
          <p:nvPr/>
        </p:nvSpPr>
        <p:spPr bwMode="auto">
          <a:xfrm>
            <a:off x="2819768" y="3698514"/>
            <a:ext cx="1428245" cy="72009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en-US" altLang="ja-JP" sz="2000" b="1" dirty="0" smtClean="0">
                <a:solidFill>
                  <a:srgbClr val="2E2E8A"/>
                </a:solidFill>
                <a:latin typeface="メイリオ" pitchFamily="50" charset="-128"/>
                <a:ea typeface="メイリオ" pitchFamily="50" charset="-128"/>
                <a:cs typeface="メイリオ" pitchFamily="50" charset="-128"/>
              </a:rPr>
              <a:t>Display</a:t>
            </a:r>
          </a:p>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表示</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90" name="テキスト ボックス 89"/>
          <p:cNvSpPr txBox="1"/>
          <p:nvPr/>
        </p:nvSpPr>
        <p:spPr>
          <a:xfrm>
            <a:off x="2580244" y="3222025"/>
            <a:ext cx="1938394"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rPr>
              <a:t>インタフェース</a:t>
            </a:r>
          </a:p>
        </p:txBody>
      </p:sp>
      <p:sp>
        <p:nvSpPr>
          <p:cNvPr id="91" name="角丸四角形 90"/>
          <p:cNvSpPr/>
          <p:nvPr/>
        </p:nvSpPr>
        <p:spPr bwMode="auto">
          <a:xfrm>
            <a:off x="774495" y="4740300"/>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現状認識</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92" name="角丸四角形 91"/>
          <p:cNvSpPr/>
          <p:nvPr/>
        </p:nvSpPr>
        <p:spPr bwMode="auto">
          <a:xfrm>
            <a:off x="774495" y="526169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プレイ</a:t>
            </a:r>
            <a:r>
              <a:rPr kumimoji="1" lang="ja-JP" altLang="en-US" sz="2000" b="1" dirty="0" smtClean="0">
                <a:solidFill>
                  <a:srgbClr val="2E2E8A"/>
                </a:solidFill>
                <a:latin typeface="メイリオ" pitchFamily="50" charset="-128"/>
                <a:ea typeface="メイリオ" pitchFamily="50" charset="-128"/>
                <a:cs typeface="メイリオ" pitchFamily="50" charset="-128"/>
              </a:rPr>
              <a:t>選択</a:t>
            </a:r>
          </a:p>
        </p:txBody>
      </p:sp>
      <p:sp>
        <p:nvSpPr>
          <p:cNvPr id="93" name="角丸四角形 92"/>
          <p:cNvSpPr/>
          <p:nvPr/>
        </p:nvSpPr>
        <p:spPr bwMode="auto">
          <a:xfrm>
            <a:off x="774495" y="5760941"/>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評価学習</a:t>
            </a:r>
          </a:p>
        </p:txBody>
      </p:sp>
      <p:sp>
        <p:nvSpPr>
          <p:cNvPr id="97" name="テキスト ボックス 96"/>
          <p:cNvSpPr txBox="1"/>
          <p:nvPr/>
        </p:nvSpPr>
        <p:spPr>
          <a:xfrm>
            <a:off x="559590" y="3207443"/>
            <a:ext cx="1938394"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en-US" altLang="ja-JP"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rPr>
              <a:t>AI</a:t>
            </a:r>
            <a:endParaRPr kumimoji="1" lang="ja-JP" altLang="en-US"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endParaRPr>
          </a:p>
        </p:txBody>
      </p:sp>
      <p:sp>
        <p:nvSpPr>
          <p:cNvPr id="98" name="角丸四角形 97"/>
          <p:cNvSpPr/>
          <p:nvPr/>
        </p:nvSpPr>
        <p:spPr bwMode="auto">
          <a:xfrm>
            <a:off x="774494" y="4215427"/>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プレイ</a:t>
            </a:r>
            <a:r>
              <a:rPr kumimoji="1" lang="ja-JP" altLang="en-US" sz="2000" b="1" dirty="0" smtClean="0">
                <a:solidFill>
                  <a:srgbClr val="2E2E8A"/>
                </a:solidFill>
                <a:latin typeface="メイリオ" pitchFamily="50" charset="-128"/>
                <a:ea typeface="メイリオ" pitchFamily="50" charset="-128"/>
                <a:cs typeface="メイリオ" pitchFamily="50" charset="-128"/>
              </a:rPr>
              <a:t>記憶</a:t>
            </a:r>
          </a:p>
        </p:txBody>
      </p:sp>
    </p:spTree>
    <p:extLst>
      <p:ext uri="{BB962C8B-B14F-4D97-AF65-F5344CB8AC3E}">
        <p14:creationId xmlns:p14="http://schemas.microsoft.com/office/powerpoint/2010/main" val="14877115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bwMode="auto">
          <a:xfrm>
            <a:off x="332233" y="2501780"/>
            <a:ext cx="4336733" cy="4078634"/>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09" name="角丸四角形 108"/>
          <p:cNvSpPr/>
          <p:nvPr/>
        </p:nvSpPr>
        <p:spPr bwMode="auto">
          <a:xfrm>
            <a:off x="637980" y="3181207"/>
            <a:ext cx="1790180" cy="3164378"/>
          </a:xfrm>
          <a:prstGeom prst="roundRect">
            <a:avLst>
              <a:gd name="adj" fmla="val 3599"/>
            </a:avLst>
          </a:prstGeom>
          <a:solidFill>
            <a:schemeClr val="accent2">
              <a:lumMod val="20000"/>
              <a:lumOff val="80000"/>
            </a:schemeClr>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1716" y="383690"/>
            <a:ext cx="9144000" cy="718820"/>
          </a:xfrm>
        </p:spPr>
        <p:txBody>
          <a:bodyPr/>
          <a:lstStyle/>
          <a:p>
            <a:r>
              <a:rPr kumimoji="1" lang="en-US" altLang="ja-JP" dirty="0" smtClean="0"/>
              <a:t>AI</a:t>
            </a:r>
            <a:r>
              <a:rPr kumimoji="1" lang="ja-JP" altLang="en-US" dirty="0" smtClean="0"/>
              <a:t>部</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13</a:t>
            </a:fld>
            <a:endParaRPr lang="ja-JP" altLang="en-US"/>
          </a:p>
        </p:txBody>
      </p:sp>
      <p:sp>
        <p:nvSpPr>
          <p:cNvPr id="102" name="角丸四角形 101"/>
          <p:cNvSpPr/>
          <p:nvPr/>
        </p:nvSpPr>
        <p:spPr bwMode="auto">
          <a:xfrm>
            <a:off x="791433" y="369893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ルール･定石</a:t>
            </a:r>
          </a:p>
        </p:txBody>
      </p:sp>
      <p:sp>
        <p:nvSpPr>
          <p:cNvPr id="103" name="角丸四角形 102"/>
          <p:cNvSpPr/>
          <p:nvPr/>
        </p:nvSpPr>
        <p:spPr bwMode="auto">
          <a:xfrm>
            <a:off x="2637738" y="3169935"/>
            <a:ext cx="1790180" cy="3164378"/>
          </a:xfrm>
          <a:prstGeom prst="roundRect">
            <a:avLst>
              <a:gd name="adj" fmla="val 3599"/>
            </a:avLst>
          </a:prstGeom>
          <a:solidFill>
            <a:schemeClr val="accent2">
              <a:lumMod val="20000"/>
              <a:lumOff val="80000"/>
            </a:schemeClr>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04" name="角丸四角形 103"/>
          <p:cNvSpPr/>
          <p:nvPr/>
        </p:nvSpPr>
        <p:spPr bwMode="auto">
          <a:xfrm>
            <a:off x="2810114" y="4612441"/>
            <a:ext cx="1437900"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画像認識</a:t>
            </a:r>
          </a:p>
        </p:txBody>
      </p:sp>
      <p:sp>
        <p:nvSpPr>
          <p:cNvPr id="105" name="角丸四角形 104"/>
          <p:cNvSpPr/>
          <p:nvPr/>
        </p:nvSpPr>
        <p:spPr bwMode="auto">
          <a:xfrm>
            <a:off x="2810352" y="5191810"/>
            <a:ext cx="143766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音声</a:t>
            </a:r>
            <a:r>
              <a:rPr kumimoji="1" lang="ja-JP" altLang="en-US" sz="2000" b="1" dirty="0" smtClean="0">
                <a:solidFill>
                  <a:srgbClr val="2E2E8A"/>
                </a:solidFill>
                <a:latin typeface="メイリオ" pitchFamily="50" charset="-128"/>
                <a:ea typeface="メイリオ" pitchFamily="50" charset="-128"/>
                <a:cs typeface="メイリオ" pitchFamily="50" charset="-128"/>
              </a:rPr>
              <a:t>認識</a:t>
            </a:r>
          </a:p>
        </p:txBody>
      </p:sp>
      <p:sp>
        <p:nvSpPr>
          <p:cNvPr id="106" name="角丸四角形 105"/>
          <p:cNvSpPr/>
          <p:nvPr/>
        </p:nvSpPr>
        <p:spPr bwMode="auto">
          <a:xfrm>
            <a:off x="2796902" y="579394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音声合成</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07" name="角丸四角形 106"/>
          <p:cNvSpPr/>
          <p:nvPr/>
        </p:nvSpPr>
        <p:spPr bwMode="auto">
          <a:xfrm>
            <a:off x="2819768" y="3698514"/>
            <a:ext cx="1428245" cy="72009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en-US" altLang="ja-JP" sz="2000" b="1" dirty="0" smtClean="0">
                <a:solidFill>
                  <a:srgbClr val="2E2E8A"/>
                </a:solidFill>
                <a:latin typeface="メイリオ" pitchFamily="50" charset="-128"/>
                <a:ea typeface="メイリオ" pitchFamily="50" charset="-128"/>
                <a:cs typeface="メイリオ" pitchFamily="50" charset="-128"/>
              </a:rPr>
              <a:t>Display</a:t>
            </a:r>
          </a:p>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表示</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08" name="テキスト ボックス 107"/>
          <p:cNvSpPr txBox="1"/>
          <p:nvPr/>
        </p:nvSpPr>
        <p:spPr>
          <a:xfrm>
            <a:off x="2580244" y="3222025"/>
            <a:ext cx="1938394"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rPr>
              <a:t>インタフェース</a:t>
            </a:r>
          </a:p>
        </p:txBody>
      </p:sp>
      <p:grpSp>
        <p:nvGrpSpPr>
          <p:cNvPr id="88" name="グループ化 87"/>
          <p:cNvGrpSpPr/>
          <p:nvPr/>
        </p:nvGrpSpPr>
        <p:grpSpPr>
          <a:xfrm>
            <a:off x="1008991" y="1134661"/>
            <a:ext cx="2994007" cy="1786424"/>
            <a:chOff x="913741" y="1172761"/>
            <a:chExt cx="2994007" cy="1786424"/>
          </a:xfrm>
        </p:grpSpPr>
        <p:pic>
          <p:nvPicPr>
            <p:cNvPr id="73" name="図 7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741" y="1172761"/>
              <a:ext cx="2994007" cy="1786424"/>
            </a:xfrm>
            <a:prstGeom prst="rect">
              <a:avLst/>
            </a:prstGeom>
          </p:spPr>
        </p:pic>
        <p:pic>
          <p:nvPicPr>
            <p:cNvPr id="74" name="図 7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90489" y="1839064"/>
              <a:ext cx="330055" cy="510229"/>
            </a:xfrm>
            <a:prstGeom prst="rect">
              <a:avLst/>
            </a:prstGeom>
          </p:spPr>
        </p:pic>
        <p:pic>
          <p:nvPicPr>
            <p:cNvPr id="75" name="図 7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17542" y="1839059"/>
              <a:ext cx="330055" cy="510229"/>
            </a:xfrm>
            <a:prstGeom prst="rect">
              <a:avLst/>
            </a:prstGeom>
            <a:solidFill>
              <a:srgbClr val="FF0000">
                <a:alpha val="67000"/>
              </a:srgbClr>
            </a:solidFill>
          </p:spPr>
        </p:pic>
        <p:pic>
          <p:nvPicPr>
            <p:cNvPr id="76" name="図 7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00946" y="1837209"/>
              <a:ext cx="330055" cy="510229"/>
            </a:xfrm>
            <a:prstGeom prst="rect">
              <a:avLst/>
            </a:prstGeom>
          </p:spPr>
        </p:pic>
        <p:pic>
          <p:nvPicPr>
            <p:cNvPr id="77" name="図 7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45814" y="1839059"/>
              <a:ext cx="330055" cy="510229"/>
            </a:xfrm>
            <a:prstGeom prst="rect">
              <a:avLst/>
            </a:prstGeom>
          </p:spPr>
        </p:pic>
        <p:pic>
          <p:nvPicPr>
            <p:cNvPr id="78" name="図 7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72455" y="1836439"/>
              <a:ext cx="330055" cy="510229"/>
            </a:xfrm>
            <a:prstGeom prst="rect">
              <a:avLst/>
            </a:prstGeom>
          </p:spPr>
        </p:pic>
        <p:sp>
          <p:nvSpPr>
            <p:cNvPr id="80" name="角丸四角形 79"/>
            <p:cNvSpPr/>
            <p:nvPr/>
          </p:nvSpPr>
          <p:spPr bwMode="auto">
            <a:xfrm>
              <a:off x="1917542" y="1839064"/>
              <a:ext cx="328272" cy="510229"/>
            </a:xfrm>
            <a:prstGeom prst="roundRect">
              <a:avLst>
                <a:gd name="adj" fmla="val 8213"/>
              </a:avLst>
            </a:prstGeom>
            <a:no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pic>
          <p:nvPicPr>
            <p:cNvPr id="129" name="図 12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247598" y="1306296"/>
              <a:ext cx="324858" cy="502195"/>
            </a:xfrm>
            <a:prstGeom prst="rect">
              <a:avLst/>
            </a:prstGeom>
          </p:spPr>
        </p:pic>
      </p:grpSp>
      <p:sp>
        <p:nvSpPr>
          <p:cNvPr id="130" name="角丸四角形 129"/>
          <p:cNvSpPr/>
          <p:nvPr/>
        </p:nvSpPr>
        <p:spPr bwMode="auto">
          <a:xfrm>
            <a:off x="774495" y="4740300"/>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smtClean="0">
                <a:solidFill>
                  <a:srgbClr val="2E2E8A"/>
                </a:solidFill>
                <a:latin typeface="メイリオ" pitchFamily="50" charset="-128"/>
                <a:ea typeface="メイリオ" pitchFamily="50" charset="-128"/>
                <a:cs typeface="メイリオ" pitchFamily="50" charset="-128"/>
              </a:rPr>
              <a:t>現状認識</a:t>
            </a:r>
            <a:endParaRPr kumimoji="1" lang="ja-JP" altLang="en-US" sz="2000" b="1" dirty="0" smtClean="0">
              <a:solidFill>
                <a:srgbClr val="2E2E8A"/>
              </a:solidFill>
              <a:latin typeface="メイリオ" pitchFamily="50" charset="-128"/>
              <a:ea typeface="メイリオ" pitchFamily="50" charset="-128"/>
              <a:cs typeface="メイリオ" pitchFamily="50" charset="-128"/>
            </a:endParaRPr>
          </a:p>
        </p:txBody>
      </p:sp>
      <p:sp>
        <p:nvSpPr>
          <p:cNvPr id="131" name="角丸四角形 130"/>
          <p:cNvSpPr/>
          <p:nvPr/>
        </p:nvSpPr>
        <p:spPr bwMode="auto">
          <a:xfrm>
            <a:off x="774495" y="5261694"/>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プレイ</a:t>
            </a:r>
            <a:r>
              <a:rPr kumimoji="1" lang="ja-JP" altLang="en-US" sz="2000" b="1" dirty="0" smtClean="0">
                <a:solidFill>
                  <a:srgbClr val="2E2E8A"/>
                </a:solidFill>
                <a:latin typeface="メイリオ" pitchFamily="50" charset="-128"/>
                <a:ea typeface="メイリオ" pitchFamily="50" charset="-128"/>
                <a:cs typeface="メイリオ" pitchFamily="50" charset="-128"/>
              </a:rPr>
              <a:t>選択</a:t>
            </a:r>
          </a:p>
        </p:txBody>
      </p:sp>
      <p:sp>
        <p:nvSpPr>
          <p:cNvPr id="132" name="角丸四角形 131"/>
          <p:cNvSpPr/>
          <p:nvPr/>
        </p:nvSpPr>
        <p:spPr bwMode="auto">
          <a:xfrm>
            <a:off x="774495" y="5760941"/>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kumimoji="1" lang="ja-JP" altLang="en-US" sz="2000" b="1" dirty="0" smtClean="0">
                <a:solidFill>
                  <a:srgbClr val="2E2E8A"/>
                </a:solidFill>
                <a:latin typeface="メイリオ" pitchFamily="50" charset="-128"/>
                <a:ea typeface="メイリオ" pitchFamily="50" charset="-128"/>
                <a:cs typeface="メイリオ" pitchFamily="50" charset="-128"/>
              </a:rPr>
              <a:t>評価学習</a:t>
            </a:r>
          </a:p>
        </p:txBody>
      </p:sp>
      <p:sp>
        <p:nvSpPr>
          <p:cNvPr id="133" name="テキスト ボックス 132"/>
          <p:cNvSpPr txBox="1"/>
          <p:nvPr/>
        </p:nvSpPr>
        <p:spPr>
          <a:xfrm>
            <a:off x="559590" y="3207443"/>
            <a:ext cx="1938394" cy="37383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en-US" altLang="ja-JP"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rPr>
              <a:t>AI</a:t>
            </a:r>
            <a:endParaRPr kumimoji="1" lang="ja-JP" altLang="en-US" sz="2000" b="1" dirty="0" smtClean="0">
              <a:solidFill>
                <a:schemeClr val="bg1"/>
              </a:solidFill>
              <a:effectLst>
                <a:glow rad="279400">
                  <a:srgbClr val="2E2E8A">
                    <a:alpha val="60000"/>
                  </a:srgbClr>
                </a:glow>
              </a:effectLst>
              <a:latin typeface="メイリオ" pitchFamily="50" charset="-128"/>
              <a:ea typeface="メイリオ" pitchFamily="50" charset="-128"/>
              <a:cs typeface="メイリオ" pitchFamily="50" charset="-128"/>
            </a:endParaRPr>
          </a:p>
        </p:txBody>
      </p:sp>
      <p:sp>
        <p:nvSpPr>
          <p:cNvPr id="53" name="コンテンツ プレースホルダー 2"/>
          <p:cNvSpPr>
            <a:spLocks noGrp="1"/>
          </p:cNvSpPr>
          <p:nvPr>
            <p:ph idx="1"/>
          </p:nvPr>
        </p:nvSpPr>
        <p:spPr>
          <a:xfrm>
            <a:off x="4909050" y="1036679"/>
            <a:ext cx="4409042" cy="5324509"/>
          </a:xfrm>
        </p:spPr>
        <p:txBody>
          <a:bodyPr/>
          <a:lstStyle/>
          <a:p>
            <a:pPr marL="457200" indent="-457200">
              <a:lnSpc>
                <a:spcPct val="100000"/>
              </a:lnSpc>
              <a:spcBef>
                <a:spcPts val="0"/>
              </a:spcBef>
            </a:pPr>
            <a:r>
              <a:rPr lang="ja-JP" altLang="en-US" sz="2800" dirty="0" smtClean="0"/>
              <a:t>ルール･定石</a:t>
            </a:r>
            <a:endParaRPr lang="en-US" altLang="ja-JP" sz="2800" dirty="0" smtClean="0"/>
          </a:p>
          <a:p>
            <a:pPr lvl="1">
              <a:lnSpc>
                <a:spcPct val="100000"/>
              </a:lnSpc>
              <a:spcBef>
                <a:spcPts val="0"/>
              </a:spcBef>
              <a:buFont typeface="ヒラギノ角ゴ ProN W3"/>
              <a:buChar char="-"/>
            </a:pPr>
            <a:r>
              <a:rPr lang="ja-JP" altLang="en-US" sz="2400" dirty="0" smtClean="0"/>
              <a:t>技量･個性に関係ない手順</a:t>
            </a:r>
            <a:endParaRPr lang="en-US" altLang="ja-JP" sz="2800" dirty="0" smtClean="0"/>
          </a:p>
          <a:p>
            <a:pPr marL="361950" indent="-361950">
              <a:lnSpc>
                <a:spcPct val="100000"/>
              </a:lnSpc>
            </a:pPr>
            <a:r>
              <a:rPr lang="ja-JP" altLang="en-US" sz="2800" dirty="0"/>
              <a:t>プレイ</a:t>
            </a:r>
            <a:r>
              <a:rPr lang="ja-JP" altLang="en-US" sz="2800" dirty="0" smtClean="0"/>
              <a:t>記憶</a:t>
            </a:r>
            <a:endParaRPr lang="en-US" altLang="ja-JP" sz="2000" dirty="0"/>
          </a:p>
          <a:p>
            <a:pPr lvl="1">
              <a:lnSpc>
                <a:spcPct val="100000"/>
              </a:lnSpc>
              <a:spcBef>
                <a:spcPts val="0"/>
              </a:spcBef>
              <a:buFont typeface="ヒラギノ角ゴ ProN W3"/>
              <a:buChar char="-"/>
            </a:pPr>
            <a:r>
              <a:rPr lang="ja-JP" altLang="en-US" sz="2400" dirty="0" smtClean="0"/>
              <a:t>場札</a:t>
            </a:r>
            <a:endParaRPr lang="en-US" altLang="ja-JP" sz="2400" dirty="0" smtClean="0"/>
          </a:p>
          <a:p>
            <a:pPr lvl="1">
              <a:lnSpc>
                <a:spcPct val="100000"/>
              </a:lnSpc>
              <a:spcBef>
                <a:spcPts val="0"/>
              </a:spcBef>
              <a:buFont typeface="ヒラギノ角ゴ ProN W3"/>
              <a:buChar char="-"/>
            </a:pPr>
            <a:r>
              <a:rPr kumimoji="1" lang="ja-JP" altLang="en-US" sz="2400" dirty="0" smtClean="0"/>
              <a:t>誰が何をしたか</a:t>
            </a:r>
            <a:endParaRPr kumimoji="1" lang="en-US" altLang="ja-JP" sz="2400" dirty="0" smtClean="0"/>
          </a:p>
          <a:p>
            <a:pPr marL="363538" indent="-363538">
              <a:lnSpc>
                <a:spcPct val="100000"/>
              </a:lnSpc>
            </a:pPr>
            <a:r>
              <a:rPr lang="ja-JP" altLang="en-US" sz="2800" dirty="0" smtClean="0"/>
              <a:t>現状認識</a:t>
            </a:r>
            <a:endParaRPr lang="en-US" altLang="ja-JP" sz="2800" dirty="0" smtClean="0"/>
          </a:p>
          <a:p>
            <a:pPr lvl="1">
              <a:lnSpc>
                <a:spcPct val="100000"/>
              </a:lnSpc>
              <a:spcBef>
                <a:spcPts val="0"/>
              </a:spcBef>
              <a:buFont typeface="ヒラギノ角ゴ ProN W3"/>
              <a:buChar char="-"/>
            </a:pPr>
            <a:r>
              <a:rPr lang="ja-JP" altLang="en-US" sz="2400" dirty="0" smtClean="0"/>
              <a:t>各人の手札の数･順番</a:t>
            </a:r>
            <a:endParaRPr lang="en-US" altLang="ja-JP" sz="2400" dirty="0" smtClean="0"/>
          </a:p>
          <a:p>
            <a:pPr lvl="1">
              <a:lnSpc>
                <a:spcPct val="100000"/>
              </a:lnSpc>
              <a:spcBef>
                <a:spcPts val="0"/>
              </a:spcBef>
              <a:buFont typeface="ヒラギノ角ゴ ProN W3"/>
              <a:buChar char="-"/>
            </a:pPr>
            <a:r>
              <a:rPr lang="ja-JP" altLang="en-US" sz="2400" dirty="0" smtClean="0"/>
              <a:t>山札の枚数</a:t>
            </a:r>
            <a:endParaRPr lang="en-US" altLang="ja-JP" sz="2400" dirty="0" smtClean="0"/>
          </a:p>
          <a:p>
            <a:pPr marL="363538" indent="-363538">
              <a:lnSpc>
                <a:spcPct val="100000"/>
              </a:lnSpc>
            </a:pPr>
            <a:r>
              <a:rPr lang="ja-JP" altLang="en-US" sz="2800" dirty="0" smtClean="0"/>
              <a:t>プレイ選択</a:t>
            </a:r>
            <a:endParaRPr lang="en-US" altLang="ja-JP" sz="2800" dirty="0"/>
          </a:p>
          <a:p>
            <a:pPr lvl="1">
              <a:lnSpc>
                <a:spcPct val="100000"/>
              </a:lnSpc>
              <a:spcBef>
                <a:spcPts val="0"/>
              </a:spcBef>
              <a:buFont typeface="ヒラギノ角ゴ ProN W3"/>
              <a:buChar char="-"/>
            </a:pPr>
            <a:r>
              <a:rPr lang="ja-JP" altLang="en-US" sz="2400" dirty="0" smtClean="0"/>
              <a:t>捨札選択</a:t>
            </a:r>
            <a:endParaRPr lang="en-US" altLang="ja-JP" sz="2400" dirty="0" smtClean="0"/>
          </a:p>
          <a:p>
            <a:pPr lvl="1">
              <a:lnSpc>
                <a:spcPct val="100000"/>
              </a:lnSpc>
              <a:spcBef>
                <a:spcPts val="0"/>
              </a:spcBef>
              <a:buFont typeface="ヒラギノ角ゴ ProN W3"/>
              <a:buChar char="-"/>
            </a:pPr>
            <a:r>
              <a:rPr lang="ja-JP" altLang="en-US" sz="2400" dirty="0" smtClean="0"/>
              <a:t>攻撃相手･向き変更</a:t>
            </a:r>
            <a:endParaRPr lang="en-US" altLang="ja-JP" sz="2400" dirty="0" smtClean="0"/>
          </a:p>
          <a:p>
            <a:pPr lvl="1">
              <a:lnSpc>
                <a:spcPct val="100000"/>
              </a:lnSpc>
              <a:spcBef>
                <a:spcPts val="0"/>
              </a:spcBef>
              <a:buFont typeface="ヒラギノ角ゴ ProN W3"/>
              <a:buChar char="-"/>
            </a:pPr>
            <a:r>
              <a:rPr lang="ja-JP" altLang="en-US" sz="2400" dirty="0"/>
              <a:t>現在</a:t>
            </a:r>
            <a:r>
              <a:rPr lang="ja-JP" altLang="en-US" sz="2400" dirty="0" smtClean="0"/>
              <a:t>はランダム</a:t>
            </a:r>
            <a:endParaRPr lang="en-US" altLang="ja-JP" sz="2400" dirty="0" smtClean="0"/>
          </a:p>
          <a:p>
            <a:pPr marL="363538" indent="-363538">
              <a:lnSpc>
                <a:spcPct val="100000"/>
              </a:lnSpc>
            </a:pPr>
            <a:r>
              <a:rPr lang="ja-JP" altLang="en-US" sz="2800" dirty="0" smtClean="0"/>
              <a:t>評価学習</a:t>
            </a:r>
            <a:endParaRPr lang="en-US" altLang="ja-JP" sz="2800" dirty="0"/>
          </a:p>
          <a:p>
            <a:pPr lvl="1">
              <a:lnSpc>
                <a:spcPct val="100000"/>
              </a:lnSpc>
              <a:spcBef>
                <a:spcPts val="0"/>
              </a:spcBef>
              <a:buFont typeface="ヒラギノ角ゴ ProN W3"/>
              <a:buChar char="-"/>
            </a:pPr>
            <a:r>
              <a:rPr lang="ja-JP" altLang="en-US" sz="2400" dirty="0" smtClean="0"/>
              <a:t>勝敗･順位･手札枚数</a:t>
            </a:r>
            <a:endParaRPr lang="en-US" altLang="ja-JP" sz="2400" dirty="0"/>
          </a:p>
        </p:txBody>
      </p:sp>
      <p:sp>
        <p:nvSpPr>
          <p:cNvPr id="28" name="角丸四角形 27"/>
          <p:cNvSpPr/>
          <p:nvPr/>
        </p:nvSpPr>
        <p:spPr bwMode="auto">
          <a:xfrm>
            <a:off x="774494" y="4215427"/>
            <a:ext cx="1451111" cy="406366"/>
          </a:xfrm>
          <a:prstGeom prst="roundRect">
            <a:avLst>
              <a:gd name="adj" fmla="val 3599"/>
            </a:avLst>
          </a:prstGeom>
          <a:solidFill>
            <a:schemeClr val="bg1"/>
          </a:solidFill>
          <a:ln>
            <a:solidFill>
              <a:schemeClr val="accent2">
                <a:lumMod val="40000"/>
                <a:lumOff val="60000"/>
              </a:schemeClr>
            </a:solidFill>
          </a:ln>
          <a:effectLst>
            <a:outerShdw blurRad="50800" dist="38100" dir="2700000" algn="tl" rotWithShape="0">
              <a:prstClr val="black">
                <a:alpha val="40000"/>
              </a:prstClr>
            </a:outerShdw>
          </a:effectLst>
          <a:extLst/>
        </p:spPr>
        <p:txBody>
          <a:bodyPr wrap="square" lIns="36000" tIns="90000" rIns="36000" bIns="0" rtlCol="0" anchor="ctr">
            <a:spAutoFit/>
          </a:bodyPr>
          <a:lstStyle/>
          <a:p>
            <a:pPr marL="0" algn="ctr">
              <a:buClr>
                <a:schemeClr val="tx2"/>
              </a:buClr>
            </a:pPr>
            <a:r>
              <a:rPr lang="ja-JP" altLang="en-US" sz="2000" b="1" dirty="0">
                <a:solidFill>
                  <a:srgbClr val="2E2E8A"/>
                </a:solidFill>
                <a:latin typeface="メイリオ" pitchFamily="50" charset="-128"/>
                <a:ea typeface="メイリオ" pitchFamily="50" charset="-128"/>
                <a:cs typeface="メイリオ" pitchFamily="50" charset="-128"/>
              </a:rPr>
              <a:t>プレイ</a:t>
            </a:r>
            <a:r>
              <a:rPr kumimoji="1" lang="ja-JP" altLang="en-US" sz="2000" b="1" dirty="0" smtClean="0">
                <a:solidFill>
                  <a:srgbClr val="2E2E8A"/>
                </a:solidFill>
                <a:latin typeface="メイリオ" pitchFamily="50" charset="-128"/>
                <a:ea typeface="メイリオ" pitchFamily="50" charset="-128"/>
                <a:cs typeface="メイリオ" pitchFamily="50" charset="-128"/>
              </a:rPr>
              <a:t>記憶</a:t>
            </a:r>
          </a:p>
        </p:txBody>
      </p:sp>
      <p:sp>
        <p:nvSpPr>
          <p:cNvPr id="29" name="テキスト ボックス 28"/>
          <p:cNvSpPr txBox="1"/>
          <p:nvPr/>
        </p:nvSpPr>
        <p:spPr>
          <a:xfrm>
            <a:off x="1198500" y="5423365"/>
            <a:ext cx="6977307" cy="1004234"/>
          </a:xfrm>
          <a:prstGeom prst="rect">
            <a:avLst/>
          </a:prstGeom>
          <a:solidFill>
            <a:srgbClr val="FF00FF"/>
          </a:solidFill>
        </p:spPr>
        <p:txBody>
          <a:bodyPr wrap="square" lIns="0" tIns="36000" rIns="0" bIns="0" rtlCol="0" anchor="b" anchorCtr="0">
            <a:noAutofit/>
          </a:bodyPr>
          <a:lstStyle/>
          <a:p>
            <a:pPr algn="ctr"/>
            <a:r>
              <a:rPr kumimoji="1" lang="ja-JP" altLang="en-US" sz="2800" b="1" dirty="0" smtClean="0">
                <a:solidFill>
                  <a:schemeClr val="bg1"/>
                </a:solidFill>
                <a:effectLst>
                  <a:glow rad="279400">
                    <a:srgbClr val="FF00FF">
                      <a:alpha val="60000"/>
                    </a:srgbClr>
                  </a:glow>
                </a:effectLst>
                <a:latin typeface="メイリオ" pitchFamily="50" charset="-128"/>
                <a:ea typeface="メイリオ" pitchFamily="50" charset="-128"/>
                <a:cs typeface="メイリオ" pitchFamily="50" charset="-128"/>
              </a:rPr>
              <a:t>プレイ選択と学習に用いる評価関数の定義</a:t>
            </a:r>
            <a:endParaRPr kumimoji="1" lang="en-US" altLang="ja-JP" sz="2800" b="1" dirty="0" smtClean="0">
              <a:solidFill>
                <a:schemeClr val="bg1"/>
              </a:solidFill>
              <a:effectLst>
                <a:glow rad="279400">
                  <a:srgbClr val="FF00FF">
                    <a:alpha val="60000"/>
                  </a:srgbClr>
                </a:glow>
              </a:effectLst>
              <a:latin typeface="メイリオ" pitchFamily="50" charset="-128"/>
              <a:ea typeface="メイリオ" pitchFamily="50" charset="-128"/>
              <a:cs typeface="メイリオ" pitchFamily="50" charset="-128"/>
            </a:endParaRPr>
          </a:p>
          <a:p>
            <a:pPr algn="ctr"/>
            <a:r>
              <a:rPr kumimoji="1" lang="en-US" altLang="ja-JP" sz="2800" b="1" dirty="0" smtClean="0">
                <a:solidFill>
                  <a:schemeClr val="bg1"/>
                </a:solidFill>
                <a:effectLst>
                  <a:glow rad="279400">
                    <a:srgbClr val="FF00FF">
                      <a:alpha val="60000"/>
                    </a:srgbClr>
                  </a:glow>
                </a:effectLst>
                <a:latin typeface="メイリオ" pitchFamily="50" charset="-128"/>
                <a:ea typeface="メイリオ" pitchFamily="50" charset="-128"/>
                <a:cs typeface="メイリオ" pitchFamily="50" charset="-128"/>
              </a:rPr>
              <a:t>(</a:t>
            </a:r>
            <a:r>
              <a:rPr kumimoji="1" lang="ja-JP" altLang="en-US" sz="2800" b="1" dirty="0" smtClean="0">
                <a:solidFill>
                  <a:schemeClr val="bg1"/>
                </a:solidFill>
                <a:effectLst>
                  <a:glow rad="279400">
                    <a:srgbClr val="FF00FF">
                      <a:alpha val="60000"/>
                    </a:srgbClr>
                  </a:glow>
                </a:effectLst>
                <a:latin typeface="メイリオ" pitchFamily="50" charset="-128"/>
                <a:ea typeface="メイリオ" pitchFamily="50" charset="-128"/>
                <a:cs typeface="メイリオ" pitchFamily="50" charset="-128"/>
              </a:rPr>
              <a:t>何をどう考慮するか</a:t>
            </a:r>
            <a:r>
              <a:rPr kumimoji="1" lang="en-US" altLang="ja-JP" sz="2800" b="1" dirty="0" smtClean="0">
                <a:solidFill>
                  <a:schemeClr val="bg1"/>
                </a:solidFill>
                <a:effectLst>
                  <a:glow rad="279400">
                    <a:srgbClr val="FF00FF">
                      <a:alpha val="60000"/>
                    </a:srgbClr>
                  </a:glow>
                </a:effectLst>
                <a:latin typeface="メイリオ" pitchFamily="50" charset="-128"/>
                <a:ea typeface="メイリオ" pitchFamily="50" charset="-128"/>
                <a:cs typeface="メイリオ" pitchFamily="50" charset="-128"/>
              </a:rPr>
              <a:t>)</a:t>
            </a:r>
            <a:r>
              <a:rPr kumimoji="1" lang="ja-JP" altLang="en-US" sz="2800" b="1" dirty="0" smtClean="0">
                <a:solidFill>
                  <a:schemeClr val="bg1"/>
                </a:solidFill>
                <a:effectLst>
                  <a:glow rad="279400">
                    <a:srgbClr val="FF00FF">
                      <a:alpha val="60000"/>
                    </a:srgbClr>
                  </a:glow>
                </a:effectLst>
                <a:latin typeface="メイリオ" pitchFamily="50" charset="-128"/>
                <a:ea typeface="メイリオ" pitchFamily="50" charset="-128"/>
                <a:cs typeface="メイリオ" pitchFamily="50" charset="-128"/>
              </a:rPr>
              <a:t>が重要</a:t>
            </a:r>
          </a:p>
        </p:txBody>
      </p:sp>
    </p:spTree>
    <p:extLst>
      <p:ext uri="{BB962C8B-B14F-4D97-AF65-F5344CB8AC3E}">
        <p14:creationId xmlns:p14="http://schemas.microsoft.com/office/powerpoint/2010/main" val="779050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強い</a:t>
            </a:r>
            <a:r>
              <a:rPr kumimoji="1" lang="en-US" altLang="ja-JP" dirty="0" smtClean="0"/>
              <a:t>AI</a:t>
            </a:r>
            <a:endParaRPr kumimoji="1" lang="ja-JP" altLang="en-US" dirty="0"/>
          </a:p>
        </p:txBody>
      </p:sp>
      <p:sp>
        <p:nvSpPr>
          <p:cNvPr id="3" name="コンテンツ プレースホルダー 2"/>
          <p:cNvSpPr>
            <a:spLocks noGrp="1"/>
          </p:cNvSpPr>
          <p:nvPr>
            <p:ph idx="1"/>
          </p:nvPr>
        </p:nvSpPr>
        <p:spPr/>
        <p:txBody>
          <a:bodyPr/>
          <a:lstStyle/>
          <a:p>
            <a:pPr>
              <a:lnSpc>
                <a:spcPct val="100000"/>
              </a:lnSpc>
              <a:spcBef>
                <a:spcPts val="1200"/>
              </a:spcBef>
            </a:pPr>
            <a:r>
              <a:rPr lang="ja-JP" altLang="en-US" sz="3200" dirty="0"/>
              <a:t>強い</a:t>
            </a:r>
            <a:r>
              <a:rPr lang="en-US" altLang="ja-JP" sz="3200" dirty="0"/>
              <a:t>AI</a:t>
            </a:r>
            <a:r>
              <a:rPr lang="ja-JP" altLang="en-US" sz="3200" dirty="0"/>
              <a:t>とは</a:t>
            </a:r>
            <a:endParaRPr lang="en-US" altLang="ja-JP" sz="3200" dirty="0"/>
          </a:p>
          <a:p>
            <a:pPr lvl="1">
              <a:lnSpc>
                <a:spcPct val="100000"/>
              </a:lnSpc>
              <a:spcBef>
                <a:spcPts val="1200"/>
              </a:spcBef>
              <a:buFont typeface="ヒラギノ角ゴ ProN W3"/>
              <a:buChar char="-"/>
            </a:pPr>
            <a:r>
              <a:rPr lang="ja-JP" altLang="en-US" sz="2400" dirty="0"/>
              <a:t>プレイヤが捨てた全てのカードを記憶</a:t>
            </a:r>
            <a:endParaRPr lang="en-US" altLang="ja-JP" sz="2400" dirty="0"/>
          </a:p>
          <a:p>
            <a:pPr lvl="1">
              <a:lnSpc>
                <a:spcPct val="100000"/>
              </a:lnSpc>
              <a:spcBef>
                <a:spcPts val="1200"/>
              </a:spcBef>
              <a:buFont typeface="ヒラギノ角ゴ ProN W3"/>
              <a:buChar char="-"/>
            </a:pPr>
            <a:r>
              <a:rPr lang="ja-JP" altLang="en-US" sz="2400" dirty="0"/>
              <a:t>複数の選択肢がある場合には評価値が高いものを選択</a:t>
            </a:r>
            <a:endParaRPr lang="en-US" altLang="ja-JP" sz="2400" dirty="0"/>
          </a:p>
          <a:p>
            <a:pPr>
              <a:lnSpc>
                <a:spcPct val="100000"/>
              </a:lnSpc>
              <a:spcBef>
                <a:spcPts val="1800"/>
              </a:spcBef>
            </a:pPr>
            <a:r>
              <a:rPr kumimoji="1" lang="ja-JP" altLang="en-US" sz="3200" dirty="0" smtClean="0"/>
              <a:t>評価</a:t>
            </a:r>
            <a:endParaRPr kumimoji="1" lang="en-US" altLang="ja-JP" sz="3200" dirty="0" smtClean="0"/>
          </a:p>
          <a:p>
            <a:pPr lvl="1">
              <a:lnSpc>
                <a:spcPct val="100000"/>
              </a:lnSpc>
              <a:spcBef>
                <a:spcPts val="1200"/>
              </a:spcBef>
              <a:buFont typeface="ヒラギノ角ゴ ProN W3"/>
              <a:buChar char="-"/>
            </a:pPr>
            <a:r>
              <a:rPr lang="ja-JP" altLang="en-US" sz="2400" dirty="0" smtClean="0"/>
              <a:t>人間と対戦したときの勝率</a:t>
            </a:r>
            <a:endParaRPr lang="en-US" altLang="ja-JP" sz="2400" dirty="0" smtClean="0"/>
          </a:p>
          <a:p>
            <a:pPr lvl="1">
              <a:lnSpc>
                <a:spcPct val="100000"/>
              </a:lnSpc>
              <a:spcBef>
                <a:spcPts val="1200"/>
              </a:spcBef>
              <a:buFont typeface="ヒラギノ角ゴ ProN W3"/>
              <a:buChar char="-"/>
            </a:pPr>
            <a:r>
              <a:rPr lang="ja-JP" altLang="en-US" sz="2400" dirty="0" smtClean="0"/>
              <a:t>基準はランダムプレイヤと人間との勝率以上が最低</a:t>
            </a:r>
            <a:endParaRPr lang="en-US" altLang="ja-JP" sz="2400" dirty="0" smtClean="0"/>
          </a:p>
          <a:p>
            <a:pPr>
              <a:lnSpc>
                <a:spcPct val="100000"/>
              </a:lnSpc>
              <a:spcBef>
                <a:spcPts val="1800"/>
              </a:spcBef>
            </a:pPr>
            <a:r>
              <a:rPr lang="ja-JP" altLang="en-US" sz="3200" dirty="0" smtClean="0"/>
              <a:t>学習方法</a:t>
            </a:r>
            <a:endParaRPr lang="en-US" altLang="ja-JP" sz="3200" dirty="0" smtClean="0"/>
          </a:p>
          <a:p>
            <a:pPr lvl="1">
              <a:lnSpc>
                <a:spcPct val="100000"/>
              </a:lnSpc>
              <a:spcBef>
                <a:spcPts val="1200"/>
              </a:spcBef>
              <a:buFont typeface="ヒラギノ角ゴ ProN W3"/>
              <a:buChar char="-"/>
            </a:pPr>
            <a:r>
              <a:rPr lang="en-US" altLang="ja-JP" sz="2400" dirty="0" smtClean="0"/>
              <a:t>AI</a:t>
            </a:r>
            <a:r>
              <a:rPr lang="ja-JP" altLang="en-US" sz="2400" dirty="0" smtClean="0"/>
              <a:t>同士を対戦させ学習させる</a:t>
            </a:r>
            <a:endParaRPr lang="en-US" altLang="ja-JP" sz="2400" dirty="0" smtClean="0"/>
          </a:p>
          <a:p>
            <a:pPr lvl="1">
              <a:lnSpc>
                <a:spcPct val="100000"/>
              </a:lnSpc>
              <a:spcBef>
                <a:spcPts val="1200"/>
              </a:spcBef>
              <a:buFont typeface="ヒラギノ角ゴ ProN W3"/>
              <a:buChar char="-"/>
            </a:pPr>
            <a:r>
              <a:rPr lang="ja-JP" altLang="en-US" sz="2400" dirty="0" smtClean="0"/>
              <a:t>枚数，捨て手札等を重み付けした評価関数で学習</a:t>
            </a:r>
            <a:endParaRPr lang="en-US" altLang="ja-JP" sz="24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14</a:t>
            </a:fld>
            <a:endParaRPr lang="ja-JP" altLang="en-US"/>
          </a:p>
        </p:txBody>
      </p:sp>
    </p:spTree>
    <p:extLst>
      <p:ext uri="{BB962C8B-B14F-4D97-AF65-F5344CB8AC3E}">
        <p14:creationId xmlns:p14="http://schemas.microsoft.com/office/powerpoint/2010/main" val="5789383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MAD</a:t>
            </a:r>
            <a:r>
              <a:rPr lang="ja-JP" altLang="en-US" dirty="0" smtClean="0"/>
              <a:t>のゲーム要素</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15</a:t>
            </a:fld>
            <a:endParaRPr lang="ja-JP" altLang="en-US"/>
          </a:p>
        </p:txBody>
      </p:sp>
      <p:sp>
        <p:nvSpPr>
          <p:cNvPr id="5" name="円/楕円 4"/>
          <p:cNvSpPr/>
          <p:nvPr/>
        </p:nvSpPr>
        <p:spPr bwMode="auto">
          <a:xfrm>
            <a:off x="1929908" y="1421838"/>
            <a:ext cx="5166622" cy="2976382"/>
          </a:xfrm>
          <a:prstGeom prst="ellipse">
            <a:avLst/>
          </a:prstGeom>
          <a:solidFill>
            <a:srgbClr val="FF00FF">
              <a:alpha val="0"/>
            </a:srgbClr>
          </a:solidFill>
          <a:ln w="9525">
            <a:solidFill>
              <a:srgbClr val="0070C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625470" y="3244570"/>
            <a:ext cx="5228129" cy="3073950"/>
          </a:xfrm>
          <a:prstGeom prst="ellipse">
            <a:avLst/>
          </a:prstGeom>
          <a:solidFill>
            <a:srgbClr val="FF00FF">
              <a:alpha val="0"/>
            </a:srgbClr>
          </a:solidFill>
          <a:ln w="9525">
            <a:solidFill>
              <a:srgbClr val="00B05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3348082" y="3244570"/>
            <a:ext cx="5258884" cy="3071171"/>
          </a:xfrm>
          <a:prstGeom prst="ellipse">
            <a:avLst/>
          </a:prstGeom>
          <a:solidFill>
            <a:srgbClr val="FF00FF">
              <a:alpha val="0"/>
            </a:srgbClr>
          </a:solid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693971" y="2224314"/>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オープン札から展開を推定</a:t>
            </a:r>
          </a:p>
        </p:txBody>
      </p:sp>
      <p:sp>
        <p:nvSpPr>
          <p:cNvPr id="10" name="テキスト ボックス 9"/>
          <p:cNvSpPr txBox="1"/>
          <p:nvPr/>
        </p:nvSpPr>
        <p:spPr>
          <a:xfrm>
            <a:off x="3244951" y="1844305"/>
            <a:ext cx="3656624"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pitchFamily="50" charset="-128"/>
                <a:ea typeface="メイリオ" pitchFamily="50" charset="-128"/>
                <a:cs typeface="メイリオ" pitchFamily="50" charset="-128"/>
              </a:rPr>
              <a:t>捨て札等から手札を推定</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7108232" y="483094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結託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2987891" y="5541569"/>
            <a:ext cx="2992053"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7" name="テキスト ボックス 16"/>
          <p:cNvSpPr txBox="1"/>
          <p:nvPr/>
        </p:nvSpPr>
        <p:spPr>
          <a:xfrm>
            <a:off x="850160" y="5443539"/>
            <a:ext cx="84381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ポカ</a:t>
            </a:r>
          </a:p>
        </p:txBody>
      </p:sp>
      <p:sp>
        <p:nvSpPr>
          <p:cNvPr id="18" name="テキスト ボックス 17"/>
          <p:cNvSpPr txBox="1"/>
          <p:nvPr/>
        </p:nvSpPr>
        <p:spPr>
          <a:xfrm>
            <a:off x="567246" y="4277925"/>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表情</a:t>
            </a:r>
          </a:p>
        </p:txBody>
      </p:sp>
      <p:sp>
        <p:nvSpPr>
          <p:cNvPr id="19" name="テキスト ボックス 18"/>
          <p:cNvSpPr txBox="1"/>
          <p:nvPr/>
        </p:nvSpPr>
        <p:spPr>
          <a:xfrm>
            <a:off x="3472745" y="1253245"/>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論理的思考</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726858" y="612108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rPr>
              <a:t>人間性</a:t>
            </a:r>
            <a:endParaRPr kumimoji="1"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5073263" y="617862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rPr>
              <a:t>攻撃</a:t>
            </a:r>
            <a:endParaRPr kumimoji="1"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840571" y="3425767"/>
            <a:ext cx="3229489"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攻撃の時期</a:t>
            </a:r>
            <a:r>
              <a:rPr lang="ja-JP" altLang="en-US" sz="2600" b="1" dirty="0" smtClean="0">
                <a:solidFill>
                  <a:srgbClr val="000000"/>
                </a:solidFill>
                <a:latin typeface="メイリオ" pitchFamily="50" charset="-128"/>
                <a:ea typeface="メイリオ" pitchFamily="50" charset="-128"/>
                <a:cs typeface="メイリオ" pitchFamily="50" charset="-128"/>
              </a:rPr>
              <a:t>･相手</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567246" y="3627832"/>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捨て札の記憶･忘却</a:t>
            </a:r>
          </a:p>
        </p:txBody>
      </p:sp>
      <p:sp>
        <p:nvSpPr>
          <p:cNvPr id="25" name="テキスト ボックス 24"/>
          <p:cNvSpPr txBox="1"/>
          <p:nvPr/>
        </p:nvSpPr>
        <p:spPr>
          <a:xfrm>
            <a:off x="4687542" y="2865763"/>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確殺</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r>
              <a:rPr kumimoji="1" lang="ja-JP" altLang="en-US" sz="2600" b="1" dirty="0" smtClean="0">
                <a:solidFill>
                  <a:srgbClr val="000000"/>
                </a:solidFill>
                <a:latin typeface="メイリオ" pitchFamily="50" charset="-128"/>
                <a:ea typeface="メイリオ" pitchFamily="50" charset="-128"/>
                <a:cs typeface="メイリオ" pitchFamily="50" charset="-128"/>
              </a:rPr>
              <a:t>チキン</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411352" y="5100679"/>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プレッシャー</a:t>
            </a:r>
          </a:p>
        </p:txBody>
      </p:sp>
      <p:sp>
        <p:nvSpPr>
          <p:cNvPr id="27" name="テキスト ボックス 26"/>
          <p:cNvSpPr txBox="1"/>
          <p:nvPr/>
        </p:nvSpPr>
        <p:spPr>
          <a:xfrm>
            <a:off x="1820034" y="4421474"/>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席順･相性</a:t>
            </a:r>
          </a:p>
        </p:txBody>
      </p:sp>
      <p:sp>
        <p:nvSpPr>
          <p:cNvPr id="28" name="テキスト ボックス 27"/>
          <p:cNvSpPr txBox="1"/>
          <p:nvPr/>
        </p:nvSpPr>
        <p:spPr>
          <a:xfrm>
            <a:off x="3859847" y="3950480"/>
            <a:ext cx="1213416"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仕返し</a:t>
            </a:r>
          </a:p>
        </p:txBody>
      </p:sp>
      <p:sp>
        <p:nvSpPr>
          <p:cNvPr id="29" name="テキスト ボックス 28"/>
          <p:cNvSpPr txBox="1"/>
          <p:nvPr/>
        </p:nvSpPr>
        <p:spPr>
          <a:xfrm>
            <a:off x="2198355" y="2727788"/>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プレイヤー数</a:t>
            </a:r>
          </a:p>
        </p:txBody>
      </p:sp>
      <p:sp>
        <p:nvSpPr>
          <p:cNvPr id="30" name="テキスト ボックス 29"/>
          <p:cNvSpPr txBox="1"/>
          <p:nvPr/>
        </p:nvSpPr>
        <p:spPr>
          <a:xfrm>
            <a:off x="1314121" y="3188140"/>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カードの汚れ</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6403973" y="3952983"/>
            <a:ext cx="2313781"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特殊カード連鎖</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828151" y="4612680"/>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一手待て！</a:t>
            </a:r>
          </a:p>
        </p:txBody>
      </p:sp>
      <p:sp>
        <p:nvSpPr>
          <p:cNvPr id="33" name="テキスト ボックス 32"/>
          <p:cNvSpPr txBox="1"/>
          <p:nvPr/>
        </p:nvSpPr>
        <p:spPr>
          <a:xfrm>
            <a:off x="5996713" y="451879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交渉</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4" name="テキスト ボックス 33"/>
          <p:cNvSpPr txBox="1"/>
          <p:nvPr/>
        </p:nvSpPr>
        <p:spPr>
          <a:xfrm>
            <a:off x="6212187" y="5434766"/>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煽り</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2102093" y="5068568"/>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ほのめかし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910363" y="4863081"/>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いじめ</a:t>
            </a:r>
          </a:p>
        </p:txBody>
      </p:sp>
      <p:sp>
        <p:nvSpPr>
          <p:cNvPr id="39" name="テキスト ボックス 38"/>
          <p:cNvSpPr txBox="1"/>
          <p:nvPr/>
        </p:nvSpPr>
        <p:spPr>
          <a:xfrm>
            <a:off x="1663468" y="5531312"/>
            <a:ext cx="963629"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援助</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94166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58" name="図 5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29391" y="4943412"/>
            <a:ext cx="1096839" cy="1692000"/>
          </a:xfrm>
          <a:prstGeom prst="rect">
            <a:avLst/>
          </a:prstGeom>
        </p:spPr>
      </p:pic>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16</a:t>
            </a:fld>
            <a:endParaRPr lang="ja-JP" altLang="en-US"/>
          </a:p>
        </p:txBody>
      </p:sp>
      <p:pic>
        <p:nvPicPr>
          <p:cNvPr id="5" name="図 4"/>
          <p:cNvPicPr>
            <a:picLocks noChangeAspect="1"/>
          </p:cNvPicPr>
          <p:nvPr/>
        </p:nvPicPr>
        <p:blipFill rotWithShape="1">
          <a:blip r:embed="rId4" cstate="email">
            <a:extLst>
              <a:ext uri="{28A0092B-C50C-407E-A947-70E740481C1C}">
                <a14:useLocalDpi xmlns:a14="http://schemas.microsoft.com/office/drawing/2010/main" val="0"/>
              </a:ext>
            </a:extLst>
          </a:blip>
          <a:srcRect b="46754"/>
          <a:stretch/>
        </p:blipFill>
        <p:spPr>
          <a:xfrm>
            <a:off x="4001494" y="1080519"/>
            <a:ext cx="957973" cy="1020168"/>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val="0"/>
              </a:ext>
            </a:extLst>
          </a:blip>
          <a:srcRect b="46754"/>
          <a:stretch/>
        </p:blipFill>
        <p:spPr>
          <a:xfrm>
            <a:off x="6788149" y="1498053"/>
            <a:ext cx="957973" cy="1020168"/>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val="0"/>
              </a:ext>
            </a:extLst>
          </a:blip>
          <a:srcRect b="46754"/>
          <a:stretch/>
        </p:blipFill>
        <p:spPr>
          <a:xfrm>
            <a:off x="1329510" y="1498053"/>
            <a:ext cx="957973" cy="1020168"/>
          </a:xfrm>
          <a:prstGeom prst="rect">
            <a:avLst/>
          </a:prstGeom>
        </p:spPr>
      </p:pic>
      <p:sp>
        <p:nvSpPr>
          <p:cNvPr id="23" name="テキスト ボックス 22"/>
          <p:cNvSpPr txBox="1"/>
          <p:nvPr/>
        </p:nvSpPr>
        <p:spPr>
          <a:xfrm>
            <a:off x="768685" y="861973"/>
            <a:ext cx="1895273" cy="54961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latin typeface="メイリオ" pitchFamily="50" charset="-128"/>
                <a:ea typeface="メイリオ" pitchFamily="50" charset="-128"/>
                <a:cs typeface="メイリオ" pitchFamily="50" charset="-128"/>
              </a:rPr>
              <a:t>さっきやられた</a:t>
            </a:r>
            <a:r>
              <a:rPr kumimoji="1" lang="en-US" altLang="ja-JP" sz="2000" b="1" dirty="0" smtClean="0">
                <a:latin typeface="メイリオ" pitchFamily="50" charset="-128"/>
                <a:ea typeface="メイリオ" pitchFamily="50" charset="-128"/>
                <a:cs typeface="メイリオ" pitchFamily="50" charset="-128"/>
              </a:rPr>
              <a:t/>
            </a:r>
            <a:br>
              <a:rPr kumimoji="1" lang="en-US" altLang="ja-JP" sz="2000" b="1" dirty="0" smtClean="0">
                <a:latin typeface="メイリオ" pitchFamily="50" charset="-128"/>
                <a:ea typeface="メイリオ" pitchFamily="50" charset="-128"/>
                <a:cs typeface="メイリオ" pitchFamily="50" charset="-128"/>
              </a:rPr>
            </a:br>
            <a:r>
              <a:rPr kumimoji="1" lang="ja-JP" altLang="en-US" sz="2000" b="1" dirty="0" smtClean="0">
                <a:latin typeface="メイリオ" pitchFamily="50" charset="-128"/>
                <a:ea typeface="メイリオ" pitchFamily="50" charset="-128"/>
                <a:cs typeface="メイリオ" pitchFamily="50" charset="-128"/>
              </a:rPr>
              <a:t>相手に仕返し？</a:t>
            </a:r>
          </a:p>
        </p:txBody>
      </p:sp>
      <p:sp>
        <p:nvSpPr>
          <p:cNvPr id="41" name="テキスト ボックス 40"/>
          <p:cNvSpPr txBox="1"/>
          <p:nvPr/>
        </p:nvSpPr>
        <p:spPr>
          <a:xfrm>
            <a:off x="3600689" y="530533"/>
            <a:ext cx="1895273" cy="54961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latin typeface="メイリオ" pitchFamily="50" charset="-128"/>
                <a:ea typeface="メイリオ" pitchFamily="50" charset="-128"/>
                <a:cs typeface="メイリオ" pitchFamily="50" charset="-128"/>
              </a:rPr>
              <a:t>上がりそうだからここに</a:t>
            </a:r>
            <a:r>
              <a:rPr kumimoji="1" lang="en-US" altLang="ja-JP" sz="2000" b="1" dirty="0" smtClean="0">
                <a:latin typeface="メイリオ" pitchFamily="50" charset="-128"/>
                <a:ea typeface="メイリオ" pitchFamily="50" charset="-128"/>
                <a:cs typeface="メイリオ" pitchFamily="50" charset="-128"/>
              </a:rPr>
              <a:t>2</a:t>
            </a:r>
            <a:r>
              <a:rPr kumimoji="1" lang="ja-JP" altLang="en-US" sz="2000" b="1" dirty="0" smtClean="0">
                <a:latin typeface="メイリオ" pitchFamily="50" charset="-128"/>
                <a:ea typeface="メイリオ" pitchFamily="50" charset="-128"/>
                <a:cs typeface="メイリオ" pitchFamily="50" charset="-128"/>
              </a:rPr>
              <a:t>枚？</a:t>
            </a:r>
          </a:p>
        </p:txBody>
      </p:sp>
      <p:sp>
        <p:nvSpPr>
          <p:cNvPr id="44" name="テキスト ボックス 43"/>
          <p:cNvSpPr txBox="1"/>
          <p:nvPr/>
        </p:nvSpPr>
        <p:spPr>
          <a:xfrm>
            <a:off x="6360203" y="722024"/>
            <a:ext cx="1895273" cy="78593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latin typeface="メイリオ" pitchFamily="50" charset="-128"/>
                <a:ea typeface="メイリオ" pitchFamily="50" charset="-128"/>
                <a:cs typeface="メイリオ" pitchFamily="50" charset="-128"/>
              </a:rPr>
              <a:t>引き続けてるのは弱い手札？</a:t>
            </a:r>
            <a:endParaRPr kumimoji="1" lang="en-US" altLang="ja-JP" sz="2000" b="1" dirty="0" smtClean="0">
              <a:latin typeface="メイリオ" pitchFamily="50" charset="-128"/>
              <a:ea typeface="メイリオ" pitchFamily="50" charset="-128"/>
              <a:cs typeface="メイリオ" pitchFamily="50" charset="-128"/>
            </a:endParaRPr>
          </a:p>
          <a:p>
            <a:pPr algn="ctr">
              <a:lnSpc>
                <a:spcPts val="2100"/>
              </a:lnSpc>
            </a:pPr>
            <a:r>
              <a:rPr lang="ja-JP" altLang="en-US" sz="2000" b="1" dirty="0">
                <a:latin typeface="メイリオ" pitchFamily="50" charset="-128"/>
                <a:ea typeface="メイリオ" pitchFamily="50" charset="-128"/>
                <a:cs typeface="メイリオ" pitchFamily="50" charset="-128"/>
              </a:rPr>
              <a:t>こ</a:t>
            </a:r>
            <a:r>
              <a:rPr kumimoji="1" lang="ja-JP" altLang="en-US" sz="2000" b="1" dirty="0" smtClean="0">
                <a:latin typeface="メイリオ" pitchFamily="50" charset="-128"/>
                <a:ea typeface="メイリオ" pitchFamily="50" charset="-128"/>
                <a:cs typeface="メイリオ" pitchFamily="50" charset="-128"/>
              </a:rPr>
              <a:t>こを攻撃？</a:t>
            </a:r>
          </a:p>
        </p:txBody>
      </p:sp>
      <p:pic>
        <p:nvPicPr>
          <p:cNvPr id="2" name="図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6465" y="2481325"/>
            <a:ext cx="1096849" cy="1692000"/>
          </a:xfrm>
          <a:prstGeom prst="rect">
            <a:avLst/>
          </a:prstGeom>
        </p:spPr>
      </p:pic>
      <p:pic>
        <p:nvPicPr>
          <p:cNvPr id="25" name="図 2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29510" y="2481325"/>
            <a:ext cx="1096849" cy="1692000"/>
          </a:xfrm>
          <a:prstGeom prst="rect">
            <a:avLst/>
          </a:prstGeom>
        </p:spPr>
      </p:pic>
      <p:pic>
        <p:nvPicPr>
          <p:cNvPr id="26" name="図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44715" y="2481325"/>
            <a:ext cx="1096849" cy="1692000"/>
          </a:xfrm>
          <a:prstGeom prst="rect">
            <a:avLst/>
          </a:prstGeom>
        </p:spPr>
      </p:pic>
      <p:pic>
        <p:nvPicPr>
          <p:cNvPr id="27" name="図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99006" y="2068951"/>
            <a:ext cx="1096849" cy="1692000"/>
          </a:xfrm>
          <a:prstGeom prst="rect">
            <a:avLst/>
          </a:prstGeom>
        </p:spPr>
      </p:pic>
      <p:pic>
        <p:nvPicPr>
          <p:cNvPr id="28" name="図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0276" y="2068951"/>
            <a:ext cx="1096849" cy="1692000"/>
          </a:xfrm>
          <a:prstGeom prst="rect">
            <a:avLst/>
          </a:prstGeom>
        </p:spPr>
      </p:pic>
      <p:pic>
        <p:nvPicPr>
          <p:cNvPr id="32" name="図 3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87022" y="2479556"/>
            <a:ext cx="1096839" cy="1692000"/>
          </a:xfrm>
          <a:prstGeom prst="rect">
            <a:avLst/>
          </a:prstGeom>
        </p:spPr>
      </p:pic>
      <p:pic>
        <p:nvPicPr>
          <p:cNvPr id="33" name="図 3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29343" y="2479556"/>
            <a:ext cx="1096839" cy="1692000"/>
          </a:xfrm>
          <a:prstGeom prst="rect">
            <a:avLst/>
          </a:prstGeom>
        </p:spPr>
      </p:pic>
      <p:pic>
        <p:nvPicPr>
          <p:cNvPr id="34" name="図 3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598453" y="2479556"/>
            <a:ext cx="1096824" cy="1691962"/>
          </a:xfrm>
          <a:prstGeom prst="rect">
            <a:avLst/>
          </a:prstGeom>
        </p:spPr>
      </p:pic>
      <p:pic>
        <p:nvPicPr>
          <p:cNvPr id="39" name="図 3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58263" y="2477870"/>
            <a:ext cx="1096849" cy="1692000"/>
          </a:xfrm>
          <a:prstGeom prst="rect">
            <a:avLst/>
          </a:prstGeom>
        </p:spPr>
      </p:pic>
      <p:pic>
        <p:nvPicPr>
          <p:cNvPr id="40" name="図 3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322837" y="2477870"/>
            <a:ext cx="1096847" cy="1692000"/>
          </a:xfrm>
          <a:prstGeom prst="rect">
            <a:avLst/>
          </a:prstGeom>
        </p:spPr>
      </p:pic>
      <p:pic>
        <p:nvPicPr>
          <p:cNvPr id="43" name="図 4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87022" y="2479091"/>
            <a:ext cx="1096849" cy="1692000"/>
          </a:xfrm>
          <a:prstGeom prst="rect">
            <a:avLst/>
          </a:prstGeom>
        </p:spPr>
      </p:pic>
      <p:pic>
        <p:nvPicPr>
          <p:cNvPr id="45" name="図 4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10043" y="2479091"/>
            <a:ext cx="1096849" cy="1692000"/>
          </a:xfrm>
          <a:prstGeom prst="rect">
            <a:avLst/>
          </a:prstGeom>
        </p:spPr>
      </p:pic>
      <p:pic>
        <p:nvPicPr>
          <p:cNvPr id="46" name="図 4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99606" y="2479091"/>
            <a:ext cx="1096849" cy="1692000"/>
          </a:xfrm>
          <a:prstGeom prst="rect">
            <a:avLst/>
          </a:prstGeom>
        </p:spPr>
      </p:pic>
      <p:pic>
        <p:nvPicPr>
          <p:cNvPr id="47" name="図 4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52660" y="2479091"/>
            <a:ext cx="1096849" cy="1692000"/>
          </a:xfrm>
          <a:prstGeom prst="rect">
            <a:avLst/>
          </a:prstGeom>
        </p:spPr>
      </p:pic>
      <p:pic>
        <p:nvPicPr>
          <p:cNvPr id="48" name="図 4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16692" y="2479091"/>
            <a:ext cx="1096849" cy="1692000"/>
          </a:xfrm>
          <a:prstGeom prst="rect">
            <a:avLst/>
          </a:prstGeom>
        </p:spPr>
      </p:pic>
      <p:pic>
        <p:nvPicPr>
          <p:cNvPr id="49" name="図 4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18153" y="2473730"/>
            <a:ext cx="1096849" cy="1692000"/>
          </a:xfrm>
          <a:prstGeom prst="rect">
            <a:avLst/>
          </a:prstGeom>
        </p:spPr>
      </p:pic>
      <p:pic>
        <p:nvPicPr>
          <p:cNvPr id="59" name="図 5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729377" y="4943412"/>
            <a:ext cx="1096839" cy="1692000"/>
          </a:xfrm>
          <a:prstGeom prst="rect">
            <a:avLst/>
          </a:prstGeom>
        </p:spPr>
      </p:pic>
      <p:pic>
        <p:nvPicPr>
          <p:cNvPr id="60" name="図 5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330129" y="4943412"/>
            <a:ext cx="1096839" cy="1692000"/>
          </a:xfrm>
          <a:prstGeom prst="rect">
            <a:avLst/>
          </a:prstGeom>
        </p:spPr>
      </p:pic>
      <p:pic>
        <p:nvPicPr>
          <p:cNvPr id="61" name="図 60"/>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flipV="1">
            <a:off x="5925180" y="4937319"/>
            <a:ext cx="1096839" cy="1692000"/>
          </a:xfrm>
          <a:prstGeom prst="rect">
            <a:avLst/>
          </a:prstGeom>
        </p:spPr>
      </p:pic>
      <p:sp>
        <p:nvSpPr>
          <p:cNvPr id="62" name="角丸四角形 61"/>
          <p:cNvSpPr/>
          <p:nvPr/>
        </p:nvSpPr>
        <p:spPr bwMode="auto">
          <a:xfrm>
            <a:off x="3529867" y="4943412"/>
            <a:ext cx="1096839" cy="1692000"/>
          </a:xfrm>
          <a:prstGeom prst="roundRect">
            <a:avLst>
              <a:gd name="adj" fmla="val 8213"/>
            </a:avLst>
          </a:prstGeom>
          <a:noFill/>
          <a:ln w="38100">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57" name="テキスト ボックス 56"/>
          <p:cNvSpPr txBox="1"/>
          <p:nvPr/>
        </p:nvSpPr>
        <p:spPr>
          <a:xfrm>
            <a:off x="2557194" y="4314856"/>
            <a:ext cx="4692495" cy="40964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もしオープンになると・・・</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1739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3.33333E-6 -2.96296E-6 L -3.33333E-6 -0.0824 " pathEditMode="relative" rAng="0" ptsTypes="AA">
                                      <p:cBhvr>
                                        <p:cTn id="10" dur="1000" fill="hold"/>
                                        <p:tgtEl>
                                          <p:spTgt spid="58"/>
                                        </p:tgtEl>
                                        <p:attrNameLst>
                                          <p:attrName>ppt_x</p:attrName>
                                          <p:attrName>ppt_y</p:attrName>
                                        </p:attrNameLst>
                                      </p:cBhvr>
                                      <p:rCtr x="0" y="-4120"/>
                                    </p:animMotion>
                                  </p:childTnLst>
                                </p:cTn>
                              </p:par>
                              <p:par>
                                <p:cTn id="11" presetID="64" presetClass="path" presetSubtype="0" accel="50000" decel="50000" fill="hold" grpId="1" nodeType="withEffect">
                                  <p:stCondLst>
                                    <p:cond delay="0"/>
                                  </p:stCondLst>
                                  <p:childTnLst>
                                    <p:animMotion origin="layout" path="M 3.05556E-6 -2.96296E-6 L 3.05556E-6 -0.08171 " pathEditMode="relative" rAng="0" ptsTypes="AA">
                                      <p:cBhvr>
                                        <p:cTn id="12" dur="1000" fill="hold"/>
                                        <p:tgtEl>
                                          <p:spTgt spid="62"/>
                                        </p:tgtEl>
                                        <p:attrNameLst>
                                          <p:attrName>ppt_x</p:attrName>
                                          <p:attrName>ppt_y</p:attrName>
                                        </p:attrNameLst>
                                      </p:cBhvr>
                                      <p:rCtr x="0" y="-4097"/>
                                    </p:animMotion>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250"/>
                                        <p:tgtEl>
                                          <p:spTgt spid="23"/>
                                        </p:tgtEl>
                                      </p:cBhvr>
                                    </p:animEffect>
                                  </p:childTnLst>
                                </p:cTn>
                              </p:par>
                            </p:childTnLst>
                          </p:cTn>
                        </p:par>
                        <p:par>
                          <p:cTn id="17" fill="hold">
                            <p:stCondLst>
                              <p:cond delay="3250"/>
                            </p:stCondLst>
                            <p:childTnLst>
                              <p:par>
                                <p:cTn id="18" presetID="10" presetClass="entr" presetSubtype="0" fill="hold" grpId="0" nodeType="afterEffect">
                                  <p:stCondLst>
                                    <p:cond delay="50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250"/>
                                        <p:tgtEl>
                                          <p:spTgt spid="41"/>
                                        </p:tgtEl>
                                      </p:cBhvr>
                                    </p:animEffect>
                                  </p:childTnLst>
                                </p:cTn>
                              </p:par>
                            </p:childTnLst>
                          </p:cTn>
                        </p:par>
                        <p:par>
                          <p:cTn id="21" fill="hold">
                            <p:stCondLst>
                              <p:cond delay="5000"/>
                            </p:stCondLst>
                            <p:childTnLst>
                              <p:par>
                                <p:cTn id="22" presetID="10" presetClass="entr" presetSubtype="0" fill="hold" grpId="0" nodeType="afterEffect">
                                  <p:stCondLst>
                                    <p:cond delay="5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25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44" grpId="0" animBg="1"/>
      <p:bldP spid="62" grpId="0" animBg="1"/>
      <p:bldP spid="62" grpId="1"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17</a:t>
            </a:fld>
            <a:endParaRPr lang="ja-JP" altLang="en-US"/>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4001494" y="1080519"/>
            <a:ext cx="957973" cy="1020168"/>
          </a:xfrm>
          <a:prstGeom prst="rect">
            <a:avLst/>
          </a:prstGeom>
        </p:spPr>
      </p:pic>
      <p:pic>
        <p:nvPicPr>
          <p:cNvPr id="6" name="図 5"/>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6788149" y="1498053"/>
            <a:ext cx="957973" cy="1020168"/>
          </a:xfrm>
          <a:prstGeom prst="rect">
            <a:avLst/>
          </a:prstGeom>
        </p:spPr>
      </p:pic>
      <p:pic>
        <p:nvPicPr>
          <p:cNvPr id="7" name="図 6"/>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1329510" y="1498053"/>
            <a:ext cx="957973" cy="1020168"/>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87022" y="2479556"/>
            <a:ext cx="1096839" cy="1692000"/>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29391" y="4377357"/>
            <a:ext cx="1096839" cy="1692000"/>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9377" y="4943412"/>
            <a:ext cx="1096839" cy="1692000"/>
          </a:xfrm>
          <a:prstGeom prst="rect">
            <a:avLst/>
          </a:prstGeom>
        </p:spPr>
      </p:pic>
      <p:pic>
        <p:nvPicPr>
          <p:cNvPr id="17" name="図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00689" y="2062587"/>
            <a:ext cx="1096839" cy="1692000"/>
          </a:xfrm>
          <a:prstGeom prst="rect">
            <a:avLst/>
          </a:prstGeom>
        </p:spPr>
      </p:pic>
      <p:sp>
        <p:nvSpPr>
          <p:cNvPr id="23" name="テキスト ボックス 22"/>
          <p:cNvSpPr txBox="1"/>
          <p:nvPr/>
        </p:nvSpPr>
        <p:spPr>
          <a:xfrm>
            <a:off x="768685" y="1065295"/>
            <a:ext cx="1895273" cy="346296"/>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latin typeface="メイリオ" pitchFamily="50" charset="-128"/>
                <a:ea typeface="メイリオ" pitchFamily="50" charset="-128"/>
                <a:cs typeface="メイリオ" pitchFamily="50" charset="-128"/>
              </a:rPr>
              <a:t>ここなら安全</a:t>
            </a:r>
            <a:endParaRPr kumimoji="1" lang="ja-JP" altLang="en-US" sz="2000" b="1" dirty="0" smtClean="0">
              <a:latin typeface="メイリオ" pitchFamily="50" charset="-128"/>
              <a:ea typeface="メイリオ" pitchFamily="50" charset="-128"/>
              <a:cs typeface="メイリオ" pitchFamily="50" charset="-128"/>
            </a:endParaRPr>
          </a:p>
        </p:txBody>
      </p:sp>
      <p:pic>
        <p:nvPicPr>
          <p:cNvPr id="31" name="図 3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30129" y="4943412"/>
            <a:ext cx="1096839" cy="1692000"/>
          </a:xfrm>
          <a:prstGeom prst="rect">
            <a:avLst/>
          </a:prstGeom>
        </p:spPr>
      </p:pic>
      <p:pic>
        <p:nvPicPr>
          <p:cNvPr id="35" name="図 3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55023" y="2062587"/>
            <a:ext cx="1096839" cy="1692000"/>
          </a:xfrm>
          <a:prstGeom prst="rect">
            <a:avLst/>
          </a:prstGeom>
        </p:spPr>
      </p:pic>
      <p:pic>
        <p:nvPicPr>
          <p:cNvPr id="36" name="図 3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flipV="1">
            <a:off x="5925180" y="4937319"/>
            <a:ext cx="1096839" cy="1692000"/>
          </a:xfrm>
          <a:prstGeom prst="rect">
            <a:avLst/>
          </a:prstGeom>
        </p:spPr>
      </p:pic>
      <p:pic>
        <p:nvPicPr>
          <p:cNvPr id="3" name="図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78138" y="2477870"/>
            <a:ext cx="1096849" cy="1692000"/>
          </a:xfrm>
          <a:prstGeom prst="rect">
            <a:avLst/>
          </a:prstGeom>
        </p:spPr>
      </p:pic>
      <p:pic>
        <p:nvPicPr>
          <p:cNvPr id="37" name="図 36"/>
          <p:cNvPicPr>
            <a:picLocks noChangeAspect="1"/>
          </p:cNvPicPr>
          <p:nvPr/>
        </p:nvPicPr>
        <p:blipFill>
          <a:blip r:embed="rId11" cstate="email">
            <a:alphaModFix/>
            <a:extLst>
              <a:ext uri="{28A0092B-C50C-407E-A947-70E740481C1C}">
                <a14:useLocalDpi xmlns:a14="http://schemas.microsoft.com/office/drawing/2010/main" val="0"/>
              </a:ext>
            </a:extLst>
          </a:blip>
          <a:stretch>
            <a:fillRect/>
          </a:stretch>
        </p:blipFill>
        <p:spPr>
          <a:xfrm>
            <a:off x="1359136" y="2477870"/>
            <a:ext cx="1096839" cy="1692000"/>
          </a:xfrm>
          <a:prstGeom prst="rect">
            <a:avLst/>
          </a:prstGeom>
        </p:spPr>
      </p:pic>
      <p:pic>
        <p:nvPicPr>
          <p:cNvPr id="38" name="図 37"/>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047894" y="2477870"/>
            <a:ext cx="1096839" cy="1692000"/>
          </a:xfrm>
          <a:prstGeom prst="rect">
            <a:avLst/>
          </a:prstGeom>
        </p:spPr>
      </p:pic>
      <p:sp>
        <p:nvSpPr>
          <p:cNvPr id="41" name="テキスト ボックス 40"/>
          <p:cNvSpPr txBox="1"/>
          <p:nvPr/>
        </p:nvSpPr>
        <p:spPr>
          <a:xfrm>
            <a:off x="3066702" y="515677"/>
            <a:ext cx="2759514" cy="54961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en-US" altLang="ja-JP" sz="2000" b="1" dirty="0" smtClean="0">
                <a:latin typeface="メイリオ" pitchFamily="50" charset="-128"/>
                <a:ea typeface="メイリオ" pitchFamily="50" charset="-128"/>
                <a:cs typeface="メイリオ" pitchFamily="50" charset="-128"/>
              </a:rPr>
              <a:t>What me worry</a:t>
            </a:r>
            <a:r>
              <a:rPr kumimoji="1" lang="ja-JP" altLang="en-US" sz="2000" b="1" dirty="0" smtClean="0">
                <a:latin typeface="メイリオ" pitchFamily="50" charset="-128"/>
                <a:ea typeface="メイリオ" pitchFamily="50" charset="-128"/>
                <a:cs typeface="メイリオ" pitchFamily="50" charset="-128"/>
              </a:rPr>
              <a:t>で</a:t>
            </a:r>
            <a:r>
              <a:rPr kumimoji="1" lang="en-US" altLang="ja-JP" sz="2000" b="1" dirty="0" smtClean="0">
                <a:latin typeface="メイリオ" pitchFamily="50" charset="-128"/>
                <a:ea typeface="メイリオ" pitchFamily="50" charset="-128"/>
                <a:cs typeface="メイリオ" pitchFamily="50" charset="-128"/>
              </a:rPr>
              <a:t/>
            </a:r>
            <a:br>
              <a:rPr kumimoji="1" lang="en-US" altLang="ja-JP" sz="2000" b="1" dirty="0" smtClean="0">
                <a:latin typeface="メイリオ" pitchFamily="50" charset="-128"/>
                <a:ea typeface="メイリオ" pitchFamily="50" charset="-128"/>
                <a:cs typeface="メイリオ" pitchFamily="50" charset="-128"/>
              </a:rPr>
            </a:br>
            <a:r>
              <a:rPr kumimoji="1" lang="ja-JP" altLang="en-US" sz="2000" b="1" dirty="0" smtClean="0">
                <a:latin typeface="メイリオ" pitchFamily="50" charset="-128"/>
                <a:ea typeface="メイリオ" pitchFamily="50" charset="-128"/>
                <a:cs typeface="メイリオ" pitchFamily="50" charset="-128"/>
              </a:rPr>
              <a:t>攻撃を返されて終わり</a:t>
            </a:r>
          </a:p>
        </p:txBody>
      </p:sp>
      <p:sp>
        <p:nvSpPr>
          <p:cNvPr id="44" name="テキスト ボックス 43"/>
          <p:cNvSpPr txBox="1"/>
          <p:nvPr/>
        </p:nvSpPr>
        <p:spPr>
          <a:xfrm>
            <a:off x="6360203" y="722024"/>
            <a:ext cx="1895273" cy="78593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en-US" altLang="ja-JP" sz="2000" b="1" dirty="0" smtClean="0">
                <a:latin typeface="メイリオ" pitchFamily="50" charset="-128"/>
                <a:ea typeface="メイリオ" pitchFamily="50" charset="-128"/>
                <a:cs typeface="メイリオ" pitchFamily="50" charset="-128"/>
              </a:rPr>
              <a:t>2</a:t>
            </a:r>
            <a:r>
              <a:rPr kumimoji="1" lang="ja-JP" altLang="en-US" sz="2000" b="1" dirty="0" smtClean="0">
                <a:latin typeface="メイリオ" pitchFamily="50" charset="-128"/>
                <a:ea typeface="メイリオ" pitchFamily="50" charset="-128"/>
                <a:cs typeface="メイリオ" pitchFamily="50" charset="-128"/>
              </a:rPr>
              <a:t>枚渡すと</a:t>
            </a:r>
            <a:r>
              <a:rPr kumimoji="1" lang="en-US" altLang="ja-JP" sz="2000" b="1" dirty="0" smtClean="0">
                <a:latin typeface="メイリオ" pitchFamily="50" charset="-128"/>
                <a:ea typeface="メイリオ" pitchFamily="50" charset="-128"/>
                <a:cs typeface="メイリオ" pitchFamily="50" charset="-128"/>
              </a:rPr>
              <a:t>Exchange</a:t>
            </a:r>
            <a:r>
              <a:rPr kumimoji="1" lang="ja-JP" altLang="en-US" sz="2000" b="1" dirty="0" smtClean="0">
                <a:latin typeface="メイリオ" pitchFamily="50" charset="-128"/>
                <a:ea typeface="メイリオ" pitchFamily="50" charset="-128"/>
                <a:cs typeface="メイリオ" pitchFamily="50" charset="-128"/>
              </a:rPr>
              <a:t>で返ってくる</a:t>
            </a:r>
          </a:p>
        </p:txBody>
      </p:sp>
      <p:pic>
        <p:nvPicPr>
          <p:cNvPr id="52" name="図 5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229343" y="2479556"/>
            <a:ext cx="1096839" cy="1692000"/>
          </a:xfrm>
          <a:prstGeom prst="rect">
            <a:avLst/>
          </a:prstGeom>
        </p:spPr>
      </p:pic>
      <p:pic>
        <p:nvPicPr>
          <p:cNvPr id="53" name="図 5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598453" y="2479556"/>
            <a:ext cx="1096824" cy="1691962"/>
          </a:xfrm>
          <a:prstGeom prst="rect">
            <a:avLst/>
          </a:prstGeom>
        </p:spPr>
      </p:pic>
      <p:pic>
        <p:nvPicPr>
          <p:cNvPr id="54" name="図 53"/>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958263" y="2477870"/>
            <a:ext cx="1096849" cy="1692000"/>
          </a:xfrm>
          <a:prstGeom prst="rect">
            <a:avLst/>
          </a:prstGeom>
        </p:spPr>
      </p:pic>
      <p:pic>
        <p:nvPicPr>
          <p:cNvPr id="55" name="図 54"/>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322837" y="2477870"/>
            <a:ext cx="1096847" cy="1692000"/>
          </a:xfrm>
          <a:prstGeom prst="rect">
            <a:avLst/>
          </a:prstGeom>
        </p:spPr>
      </p:pic>
      <p:pic>
        <p:nvPicPr>
          <p:cNvPr id="56" name="図 55"/>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718118" y="2477870"/>
            <a:ext cx="1096839" cy="1692000"/>
          </a:xfrm>
          <a:prstGeom prst="rect">
            <a:avLst/>
          </a:prstGeom>
        </p:spPr>
      </p:pic>
      <p:sp>
        <p:nvSpPr>
          <p:cNvPr id="57" name="角丸四角形 56"/>
          <p:cNvSpPr/>
          <p:nvPr/>
        </p:nvSpPr>
        <p:spPr bwMode="auto">
          <a:xfrm>
            <a:off x="3529867" y="4377357"/>
            <a:ext cx="1096839" cy="1692000"/>
          </a:xfrm>
          <a:prstGeom prst="roundRect">
            <a:avLst>
              <a:gd name="adj" fmla="val 8213"/>
            </a:avLst>
          </a:prstGeom>
          <a:noFill/>
          <a:ln w="38100">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58" name="テキスト ボックス 57"/>
          <p:cNvSpPr txBox="1"/>
          <p:nvPr/>
        </p:nvSpPr>
        <p:spPr>
          <a:xfrm>
            <a:off x="2557194" y="4314856"/>
            <a:ext cx="4692495" cy="40964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もしオープンになると・・・</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59" name="テキスト ボックス 58"/>
          <p:cNvSpPr txBox="1"/>
          <p:nvPr/>
        </p:nvSpPr>
        <p:spPr>
          <a:xfrm>
            <a:off x="878269" y="4278468"/>
            <a:ext cx="7702215" cy="40964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でも</a:t>
            </a:r>
            <a:r>
              <a:rPr lang="en-US" altLang="ja-JP"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1</a:t>
            </a: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枚になると結局</a:t>
            </a:r>
            <a:r>
              <a:rPr lang="en-US" altLang="ja-JP"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Exchange</a:t>
            </a: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される・・・</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60580" y="4169870"/>
            <a:ext cx="8144180" cy="747610"/>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手札が見えたことで，確率だけではなく</a:t>
            </a:r>
            <a:endParaRPr lang="en-US" altLang="ja-JP"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相手の出方を</a:t>
            </a:r>
            <a:r>
              <a:rPr lang="ja-JP" altLang="en-US" sz="2800" b="1" dirty="0" err="1"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い</a:t>
            </a: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考えなければならなくなる</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19819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59"/>
                                        </p:tgtEl>
                                      </p:cBhvr>
                                    </p:animEffect>
                                    <p:set>
                                      <p:cBhvr>
                                        <p:cTn id="39" dur="1" fill="hold">
                                          <p:stCondLst>
                                            <p:cond delay="499"/>
                                          </p:stCondLst>
                                        </p:cTn>
                                        <p:tgtEl>
                                          <p:spTgt spid="59"/>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41" grpId="1" animBg="1"/>
      <p:bldP spid="44" grpId="0" animBg="1"/>
      <p:bldP spid="44" grpId="1" animBg="1"/>
      <p:bldP spid="58" grpId="0" animBg="1"/>
      <p:bldP spid="59" grpId="0" animBg="1"/>
      <p:bldP spid="59" grpId="1"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MAD</a:t>
            </a:r>
            <a:r>
              <a:rPr lang="ja-JP" altLang="en-US" dirty="0" smtClean="0"/>
              <a:t>のゲーム要素</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18</a:t>
            </a:fld>
            <a:endParaRPr lang="ja-JP" altLang="en-US"/>
          </a:p>
        </p:txBody>
      </p:sp>
      <p:sp>
        <p:nvSpPr>
          <p:cNvPr id="5" name="円/楕円 4"/>
          <p:cNvSpPr/>
          <p:nvPr/>
        </p:nvSpPr>
        <p:spPr bwMode="auto">
          <a:xfrm>
            <a:off x="1929908" y="1421838"/>
            <a:ext cx="5166622" cy="2976382"/>
          </a:xfrm>
          <a:prstGeom prst="ellipse">
            <a:avLst/>
          </a:prstGeom>
          <a:solidFill>
            <a:srgbClr val="FF00FF">
              <a:alpha val="0"/>
            </a:srgbClr>
          </a:solidFill>
          <a:ln w="9525">
            <a:solidFill>
              <a:srgbClr val="0070C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625470" y="3244570"/>
            <a:ext cx="5228129" cy="3073950"/>
          </a:xfrm>
          <a:prstGeom prst="ellipse">
            <a:avLst/>
          </a:prstGeom>
          <a:solidFill>
            <a:srgbClr val="FF00FF">
              <a:alpha val="0"/>
            </a:srgbClr>
          </a:solidFill>
          <a:ln w="9525">
            <a:solidFill>
              <a:srgbClr val="00B05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3348082" y="3244570"/>
            <a:ext cx="5258884" cy="3071171"/>
          </a:xfrm>
          <a:prstGeom prst="ellipse">
            <a:avLst/>
          </a:prstGeom>
          <a:solidFill>
            <a:srgbClr val="FF00FF">
              <a:alpha val="0"/>
            </a:srgbClr>
          </a:solid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693971" y="2224314"/>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オープン札から展開を推定</a:t>
            </a:r>
          </a:p>
        </p:txBody>
      </p:sp>
      <p:sp>
        <p:nvSpPr>
          <p:cNvPr id="10" name="テキスト ボックス 9"/>
          <p:cNvSpPr txBox="1"/>
          <p:nvPr/>
        </p:nvSpPr>
        <p:spPr>
          <a:xfrm>
            <a:off x="3244951" y="1844305"/>
            <a:ext cx="3656624"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pitchFamily="50" charset="-128"/>
                <a:ea typeface="メイリオ" pitchFamily="50" charset="-128"/>
                <a:cs typeface="メイリオ" pitchFamily="50" charset="-128"/>
              </a:rPr>
              <a:t>捨て札等から手札を推定</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7108232" y="483094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結託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2987891" y="5541569"/>
            <a:ext cx="2992053"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7" name="テキスト ボックス 16"/>
          <p:cNvSpPr txBox="1"/>
          <p:nvPr/>
        </p:nvSpPr>
        <p:spPr>
          <a:xfrm>
            <a:off x="850160" y="5443539"/>
            <a:ext cx="84381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ポカ</a:t>
            </a:r>
          </a:p>
        </p:txBody>
      </p:sp>
      <p:sp>
        <p:nvSpPr>
          <p:cNvPr id="18" name="テキスト ボックス 17"/>
          <p:cNvSpPr txBox="1"/>
          <p:nvPr/>
        </p:nvSpPr>
        <p:spPr>
          <a:xfrm>
            <a:off x="567246" y="4277925"/>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表情</a:t>
            </a:r>
          </a:p>
        </p:txBody>
      </p:sp>
      <p:sp>
        <p:nvSpPr>
          <p:cNvPr id="19" name="テキスト ボックス 18"/>
          <p:cNvSpPr txBox="1"/>
          <p:nvPr/>
        </p:nvSpPr>
        <p:spPr>
          <a:xfrm>
            <a:off x="3472745" y="1253245"/>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論理的思考</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726858" y="612108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rPr>
              <a:t>人間性</a:t>
            </a:r>
            <a:endParaRPr kumimoji="1"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5073263" y="617862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rPr>
              <a:t>攻撃</a:t>
            </a:r>
            <a:endParaRPr kumimoji="1"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840571" y="3425767"/>
            <a:ext cx="3229489"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攻撃の時期</a:t>
            </a:r>
            <a:r>
              <a:rPr lang="ja-JP" altLang="en-US" sz="2600" b="1" dirty="0" smtClean="0">
                <a:solidFill>
                  <a:srgbClr val="000000"/>
                </a:solidFill>
                <a:latin typeface="メイリオ" pitchFamily="50" charset="-128"/>
                <a:ea typeface="メイリオ" pitchFamily="50" charset="-128"/>
                <a:cs typeface="メイリオ" pitchFamily="50" charset="-128"/>
              </a:rPr>
              <a:t>･相手</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567246" y="3627832"/>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捨て札の記憶･忘却</a:t>
            </a:r>
          </a:p>
        </p:txBody>
      </p:sp>
      <p:sp>
        <p:nvSpPr>
          <p:cNvPr id="25" name="テキスト ボックス 24"/>
          <p:cNvSpPr txBox="1"/>
          <p:nvPr/>
        </p:nvSpPr>
        <p:spPr>
          <a:xfrm>
            <a:off x="4687542" y="2865763"/>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確殺</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r>
              <a:rPr kumimoji="1" lang="ja-JP" altLang="en-US" sz="2600" b="1" dirty="0" smtClean="0">
                <a:solidFill>
                  <a:srgbClr val="000000"/>
                </a:solidFill>
                <a:latin typeface="メイリオ" pitchFamily="50" charset="-128"/>
                <a:ea typeface="メイリオ" pitchFamily="50" charset="-128"/>
                <a:cs typeface="メイリオ" pitchFamily="50" charset="-128"/>
              </a:rPr>
              <a:t>チキン</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411352" y="5100679"/>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プレッシャー</a:t>
            </a:r>
          </a:p>
        </p:txBody>
      </p:sp>
      <p:sp>
        <p:nvSpPr>
          <p:cNvPr id="27" name="テキスト ボックス 26"/>
          <p:cNvSpPr txBox="1"/>
          <p:nvPr/>
        </p:nvSpPr>
        <p:spPr>
          <a:xfrm>
            <a:off x="1820034" y="4421474"/>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席順･相性</a:t>
            </a:r>
          </a:p>
        </p:txBody>
      </p:sp>
      <p:sp>
        <p:nvSpPr>
          <p:cNvPr id="28" name="テキスト ボックス 27"/>
          <p:cNvSpPr txBox="1"/>
          <p:nvPr/>
        </p:nvSpPr>
        <p:spPr>
          <a:xfrm>
            <a:off x="3859847" y="3950480"/>
            <a:ext cx="1213416"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仕返し</a:t>
            </a:r>
          </a:p>
        </p:txBody>
      </p:sp>
      <p:sp>
        <p:nvSpPr>
          <p:cNvPr id="29" name="テキスト ボックス 28"/>
          <p:cNvSpPr txBox="1"/>
          <p:nvPr/>
        </p:nvSpPr>
        <p:spPr>
          <a:xfrm>
            <a:off x="2198355" y="2727788"/>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プレイヤー数</a:t>
            </a:r>
          </a:p>
        </p:txBody>
      </p:sp>
      <p:sp>
        <p:nvSpPr>
          <p:cNvPr id="30" name="テキスト ボックス 29"/>
          <p:cNvSpPr txBox="1"/>
          <p:nvPr/>
        </p:nvSpPr>
        <p:spPr>
          <a:xfrm>
            <a:off x="1314121" y="3188140"/>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カードの汚れ</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6403973" y="3952983"/>
            <a:ext cx="2313781"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特殊カード連鎖</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828151" y="4612680"/>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一手待て！</a:t>
            </a:r>
          </a:p>
        </p:txBody>
      </p:sp>
      <p:sp>
        <p:nvSpPr>
          <p:cNvPr id="33" name="テキスト ボックス 32"/>
          <p:cNvSpPr txBox="1"/>
          <p:nvPr/>
        </p:nvSpPr>
        <p:spPr>
          <a:xfrm>
            <a:off x="5996713" y="451879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交渉</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4" name="テキスト ボックス 33"/>
          <p:cNvSpPr txBox="1"/>
          <p:nvPr/>
        </p:nvSpPr>
        <p:spPr>
          <a:xfrm>
            <a:off x="6212187" y="5434766"/>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煽り</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2102093" y="5068568"/>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ほのめかし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910363" y="4863081"/>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いじめ</a:t>
            </a:r>
          </a:p>
        </p:txBody>
      </p:sp>
      <p:sp>
        <p:nvSpPr>
          <p:cNvPr id="39" name="テキスト ボックス 38"/>
          <p:cNvSpPr txBox="1"/>
          <p:nvPr/>
        </p:nvSpPr>
        <p:spPr>
          <a:xfrm>
            <a:off x="1663468" y="5531312"/>
            <a:ext cx="963629"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援助</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1368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513222"/>
            <a:ext cx="5170670" cy="3344778"/>
          </a:xfrm>
          <a:prstGeom prst="rect">
            <a:avLst/>
          </a:prstGeom>
        </p:spPr>
      </p:pic>
      <p:pic>
        <p:nvPicPr>
          <p:cNvPr id="7" name="図 6" descr="yjim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332" y="2487889"/>
            <a:ext cx="3439118" cy="2789968"/>
          </a:xfrm>
          <a:prstGeom prst="rect">
            <a:avLst/>
          </a:prstGeom>
        </p:spPr>
      </p:pic>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sp>
        <p:nvSpPr>
          <p:cNvPr id="3" name="コンテンツ プレースホルダー 2"/>
          <p:cNvSpPr>
            <a:spLocks noGrp="1"/>
          </p:cNvSpPr>
          <p:nvPr>
            <p:ph idx="1"/>
          </p:nvPr>
        </p:nvSpPr>
        <p:spPr>
          <a:xfrm>
            <a:off x="457200" y="1249681"/>
            <a:ext cx="8229600" cy="1812031"/>
          </a:xfrm>
        </p:spPr>
        <p:txBody>
          <a:bodyPr/>
          <a:lstStyle/>
          <a:p>
            <a:pPr marL="361950" indent="-361950">
              <a:lnSpc>
                <a:spcPct val="100000"/>
              </a:lnSpc>
              <a:spcBef>
                <a:spcPts val="1200"/>
              </a:spcBef>
            </a:pPr>
            <a:r>
              <a:rPr lang="en-US" altLang="ja-JP" sz="2800" dirty="0"/>
              <a:t>1996</a:t>
            </a:r>
            <a:r>
              <a:rPr lang="ja-JP" altLang="en-US" sz="2800" dirty="0"/>
              <a:t>年に</a:t>
            </a:r>
            <a:r>
              <a:rPr lang="ja-JP" altLang="en-US" sz="2800" dirty="0" smtClean="0"/>
              <a:t>チェスチャンピオンが</a:t>
            </a:r>
            <a:r>
              <a:rPr lang="en-US" altLang="ja-JP" sz="2800" dirty="0" smtClean="0"/>
              <a:t>AI</a:t>
            </a:r>
            <a:r>
              <a:rPr lang="ja-JP" altLang="en-US" sz="2800" dirty="0"/>
              <a:t>に</a:t>
            </a:r>
            <a:r>
              <a:rPr lang="ja-JP" altLang="en-US" sz="2800" dirty="0" smtClean="0"/>
              <a:t>敗北以来ゲーム</a:t>
            </a:r>
            <a:r>
              <a:rPr lang="en-US" altLang="ja-JP" sz="2800" dirty="0" smtClean="0"/>
              <a:t>AI</a:t>
            </a:r>
            <a:r>
              <a:rPr lang="ja-JP" altLang="en-US" sz="2800" dirty="0" smtClean="0"/>
              <a:t>は強さを競いあっていた</a:t>
            </a:r>
            <a:endParaRPr kumimoji="1" lang="en-US" altLang="ja-JP" sz="2800" dirty="0" smtClean="0"/>
          </a:p>
          <a:p>
            <a:pPr marL="361950" indent="-361950">
              <a:lnSpc>
                <a:spcPct val="100000"/>
              </a:lnSpc>
            </a:pPr>
            <a:r>
              <a:rPr lang="ja-JP" altLang="en-US" sz="2800" dirty="0" smtClean="0"/>
              <a:t>強さよりも人間らしさを持ったゲーム</a:t>
            </a:r>
            <a:r>
              <a:rPr lang="en-US" altLang="ja-JP" sz="2800" dirty="0" smtClean="0"/>
              <a:t>AI</a:t>
            </a:r>
            <a:r>
              <a:rPr lang="ja-JP" altLang="en-US" sz="2800" dirty="0" smtClean="0"/>
              <a:t>の研究が重要に</a:t>
            </a:r>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a:t>
            </a:fld>
            <a:endParaRPr lang="ja-JP" altLang="en-US"/>
          </a:p>
        </p:txBody>
      </p:sp>
      <p:pic>
        <p:nvPicPr>
          <p:cNvPr id="11" name="図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68332" y="5965704"/>
            <a:ext cx="3439118" cy="892295"/>
          </a:xfrm>
          <a:prstGeom prst="rect">
            <a:avLst/>
          </a:prstGeom>
        </p:spPr>
      </p:pic>
      <p:sp>
        <p:nvSpPr>
          <p:cNvPr id="5" name="正方形/長方形 4"/>
          <p:cNvSpPr/>
          <p:nvPr/>
        </p:nvSpPr>
        <p:spPr>
          <a:xfrm>
            <a:off x="2585335" y="6211668"/>
            <a:ext cx="2441694" cy="646331"/>
          </a:xfrm>
          <a:prstGeom prst="rect">
            <a:avLst/>
          </a:prstGeom>
        </p:spPr>
        <p:txBody>
          <a:bodyPr wrap="none">
            <a:spAutoFit/>
          </a:bodyPr>
          <a:lstStyle/>
          <a:p>
            <a:r>
              <a:rPr lang="en-US" altLang="ja-JP" sz="3600" b="1" dirty="0" smtClean="0">
                <a:solidFill>
                  <a:schemeClr val="bg1"/>
                </a:solidFill>
                <a:effectLst>
                  <a:glow rad="228600">
                    <a:srgbClr val="2E2E8A"/>
                  </a:glow>
                </a:effectLst>
              </a:rPr>
              <a:t>Deep Blue</a:t>
            </a:r>
            <a:endParaRPr lang="ja-JP" altLang="en-US" sz="3600" b="1" dirty="0">
              <a:solidFill>
                <a:schemeClr val="bg1"/>
              </a:solidFill>
              <a:effectLst>
                <a:glow rad="228600">
                  <a:srgbClr val="2E2E8A"/>
                </a:glow>
              </a:effectLst>
            </a:endParaRPr>
          </a:p>
        </p:txBody>
      </p:sp>
      <p:pic>
        <p:nvPicPr>
          <p:cNvPr id="14" name="図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05930" y="5277857"/>
            <a:ext cx="3425583" cy="633537"/>
          </a:xfrm>
          <a:prstGeom prst="rect">
            <a:avLst/>
          </a:prstGeom>
        </p:spPr>
      </p:pic>
    </p:spTree>
    <p:extLst>
      <p:ext uri="{BB962C8B-B14F-4D97-AF65-F5344CB8AC3E}">
        <p14:creationId xmlns:p14="http://schemas.microsoft.com/office/powerpoint/2010/main" val="21385157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MAD</a:t>
            </a:r>
            <a:r>
              <a:rPr lang="ja-JP" altLang="en-US" dirty="0" smtClean="0"/>
              <a:t>のゲーム要素</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19</a:t>
            </a:fld>
            <a:endParaRPr lang="ja-JP" altLang="en-US"/>
          </a:p>
        </p:txBody>
      </p:sp>
      <p:sp>
        <p:nvSpPr>
          <p:cNvPr id="5" name="円/楕円 4"/>
          <p:cNvSpPr/>
          <p:nvPr/>
        </p:nvSpPr>
        <p:spPr bwMode="auto">
          <a:xfrm>
            <a:off x="1929908" y="1421838"/>
            <a:ext cx="5166622" cy="2976382"/>
          </a:xfrm>
          <a:prstGeom prst="ellipse">
            <a:avLst/>
          </a:prstGeom>
          <a:gradFill flip="none" rotWithShape="1">
            <a:gsLst>
              <a:gs pos="0">
                <a:schemeClr val="accent3">
                  <a:lumMod val="95000"/>
                </a:schemeClr>
              </a:gs>
              <a:gs pos="50000">
                <a:srgbClr val="CACAEE"/>
              </a:gs>
              <a:gs pos="100000">
                <a:srgbClr val="BABAE8"/>
              </a:gs>
            </a:gsLst>
            <a:path path="circle">
              <a:fillToRect l="50000" t="50000" r="50000" b="50000"/>
            </a:path>
            <a:tileRect/>
          </a:gradFill>
          <a:ln w="9525">
            <a:solidFill>
              <a:srgbClr val="0070C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625470" y="3244570"/>
            <a:ext cx="5228129" cy="3073950"/>
          </a:xfrm>
          <a:prstGeom prst="ellipse">
            <a:avLst/>
          </a:prstGeom>
          <a:solidFill>
            <a:srgbClr val="FF00FF">
              <a:alpha val="0"/>
            </a:srgbClr>
          </a:solidFill>
          <a:ln w="9525">
            <a:solidFill>
              <a:srgbClr val="00B05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3348082" y="3244570"/>
            <a:ext cx="5258884" cy="3071171"/>
          </a:xfrm>
          <a:prstGeom prst="ellipse">
            <a:avLst/>
          </a:prstGeom>
          <a:solidFill>
            <a:srgbClr val="FF00FF">
              <a:alpha val="0"/>
            </a:srgbClr>
          </a:solid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693971" y="2224314"/>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オープン札から展開を推定</a:t>
            </a:r>
          </a:p>
        </p:txBody>
      </p:sp>
      <p:sp>
        <p:nvSpPr>
          <p:cNvPr id="10" name="テキスト ボックス 9"/>
          <p:cNvSpPr txBox="1"/>
          <p:nvPr/>
        </p:nvSpPr>
        <p:spPr>
          <a:xfrm>
            <a:off x="3244951" y="1844305"/>
            <a:ext cx="3656624"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pitchFamily="50" charset="-128"/>
                <a:ea typeface="メイリオ" pitchFamily="50" charset="-128"/>
                <a:cs typeface="メイリオ" pitchFamily="50" charset="-128"/>
              </a:rPr>
              <a:t>捨て札等から手札を推定</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7108232" y="483094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結託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2987891" y="5541569"/>
            <a:ext cx="2992053"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7" name="テキスト ボックス 16"/>
          <p:cNvSpPr txBox="1"/>
          <p:nvPr/>
        </p:nvSpPr>
        <p:spPr>
          <a:xfrm>
            <a:off x="850160" y="5443539"/>
            <a:ext cx="84381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ポカ</a:t>
            </a:r>
          </a:p>
        </p:txBody>
      </p:sp>
      <p:sp>
        <p:nvSpPr>
          <p:cNvPr id="18" name="テキスト ボックス 17"/>
          <p:cNvSpPr txBox="1"/>
          <p:nvPr/>
        </p:nvSpPr>
        <p:spPr>
          <a:xfrm>
            <a:off x="567246" y="4277925"/>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表情</a:t>
            </a:r>
          </a:p>
        </p:txBody>
      </p:sp>
      <p:sp>
        <p:nvSpPr>
          <p:cNvPr id="19" name="テキスト ボックス 18"/>
          <p:cNvSpPr txBox="1"/>
          <p:nvPr/>
        </p:nvSpPr>
        <p:spPr>
          <a:xfrm>
            <a:off x="3472745" y="1253245"/>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論理的思考</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726858" y="612108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rPr>
              <a:t>人間性</a:t>
            </a:r>
            <a:endParaRPr kumimoji="1"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5073263" y="617862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rPr>
              <a:t>攻撃</a:t>
            </a:r>
            <a:endParaRPr kumimoji="1"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840571" y="3425767"/>
            <a:ext cx="3229489"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攻撃の時期</a:t>
            </a:r>
            <a:r>
              <a:rPr lang="ja-JP" altLang="en-US" sz="2600" b="1" dirty="0" smtClean="0">
                <a:solidFill>
                  <a:srgbClr val="000000"/>
                </a:solidFill>
                <a:latin typeface="メイリオ" pitchFamily="50" charset="-128"/>
                <a:ea typeface="メイリオ" pitchFamily="50" charset="-128"/>
                <a:cs typeface="メイリオ" pitchFamily="50" charset="-128"/>
              </a:rPr>
              <a:t>･相手</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567246" y="3627832"/>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捨て札の記憶･忘却</a:t>
            </a:r>
          </a:p>
        </p:txBody>
      </p:sp>
      <p:sp>
        <p:nvSpPr>
          <p:cNvPr id="25" name="テキスト ボックス 24"/>
          <p:cNvSpPr txBox="1"/>
          <p:nvPr/>
        </p:nvSpPr>
        <p:spPr>
          <a:xfrm>
            <a:off x="4687542" y="2865763"/>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確殺</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r>
              <a:rPr kumimoji="1" lang="ja-JP" altLang="en-US" sz="2600" b="1" dirty="0" smtClean="0">
                <a:solidFill>
                  <a:srgbClr val="000000"/>
                </a:solidFill>
                <a:latin typeface="メイリオ" pitchFamily="50" charset="-128"/>
                <a:ea typeface="メイリオ" pitchFamily="50" charset="-128"/>
                <a:cs typeface="メイリオ" pitchFamily="50" charset="-128"/>
              </a:rPr>
              <a:t>チキン</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411352" y="5100679"/>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プレッシャー</a:t>
            </a:r>
          </a:p>
        </p:txBody>
      </p:sp>
      <p:sp>
        <p:nvSpPr>
          <p:cNvPr id="27" name="テキスト ボックス 26"/>
          <p:cNvSpPr txBox="1"/>
          <p:nvPr/>
        </p:nvSpPr>
        <p:spPr>
          <a:xfrm>
            <a:off x="1820034" y="4421474"/>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席順･相性</a:t>
            </a:r>
          </a:p>
        </p:txBody>
      </p:sp>
      <p:sp>
        <p:nvSpPr>
          <p:cNvPr id="28" name="テキスト ボックス 27"/>
          <p:cNvSpPr txBox="1"/>
          <p:nvPr/>
        </p:nvSpPr>
        <p:spPr>
          <a:xfrm>
            <a:off x="3859847" y="3950480"/>
            <a:ext cx="1213416"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仕返し</a:t>
            </a:r>
          </a:p>
        </p:txBody>
      </p:sp>
      <p:sp>
        <p:nvSpPr>
          <p:cNvPr id="29" name="テキスト ボックス 28"/>
          <p:cNvSpPr txBox="1"/>
          <p:nvPr/>
        </p:nvSpPr>
        <p:spPr>
          <a:xfrm>
            <a:off x="2198355" y="2727788"/>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プレイヤー数</a:t>
            </a:r>
          </a:p>
        </p:txBody>
      </p:sp>
      <p:sp>
        <p:nvSpPr>
          <p:cNvPr id="30" name="テキスト ボックス 29"/>
          <p:cNvSpPr txBox="1"/>
          <p:nvPr/>
        </p:nvSpPr>
        <p:spPr>
          <a:xfrm>
            <a:off x="1314121" y="3188140"/>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カードの汚れ</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6403973" y="3952983"/>
            <a:ext cx="2313781"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特殊カード連鎖</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828151" y="4612680"/>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一手待て！</a:t>
            </a:r>
          </a:p>
        </p:txBody>
      </p:sp>
      <p:sp>
        <p:nvSpPr>
          <p:cNvPr id="33" name="テキスト ボックス 32"/>
          <p:cNvSpPr txBox="1"/>
          <p:nvPr/>
        </p:nvSpPr>
        <p:spPr>
          <a:xfrm>
            <a:off x="5996713" y="451879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交渉</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4" name="テキスト ボックス 33"/>
          <p:cNvSpPr txBox="1"/>
          <p:nvPr/>
        </p:nvSpPr>
        <p:spPr>
          <a:xfrm>
            <a:off x="6212187" y="5434766"/>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煽り</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2102093" y="5068568"/>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ほのめかし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910363" y="4863081"/>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いじめ</a:t>
            </a:r>
          </a:p>
        </p:txBody>
      </p:sp>
      <p:sp>
        <p:nvSpPr>
          <p:cNvPr id="39" name="テキスト ボックス 38"/>
          <p:cNvSpPr txBox="1"/>
          <p:nvPr/>
        </p:nvSpPr>
        <p:spPr>
          <a:xfrm>
            <a:off x="1663468" y="5531312"/>
            <a:ext cx="963629"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援助</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06744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bwMode="auto">
          <a:xfrm>
            <a:off x="3348082" y="3244570"/>
            <a:ext cx="5258884" cy="3071171"/>
          </a:xfrm>
          <a:prstGeom prst="ellipse">
            <a:avLst/>
          </a:prstGeom>
          <a:gradFill>
            <a:gsLst>
              <a:gs pos="0">
                <a:schemeClr val="bg1"/>
              </a:gs>
              <a:gs pos="48000">
                <a:srgbClr val="FFB7DB"/>
              </a:gs>
              <a:gs pos="100000">
                <a:srgbClr val="FF99CC"/>
              </a:gs>
            </a:gsLst>
            <a:path path="circle">
              <a:fillToRect l="50000" t="50000" r="50000" b="50000"/>
            </a:path>
          </a:grad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p>
            <a:r>
              <a:rPr lang="en-US" altLang="ja-JP" dirty="0" smtClean="0"/>
              <a:t>MAD</a:t>
            </a:r>
            <a:r>
              <a:rPr lang="ja-JP" altLang="en-US" dirty="0" smtClean="0"/>
              <a:t>のゲーム要素</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20</a:t>
            </a:fld>
            <a:endParaRPr lang="ja-JP" altLang="en-US"/>
          </a:p>
        </p:txBody>
      </p:sp>
      <p:sp>
        <p:nvSpPr>
          <p:cNvPr id="5" name="円/楕円 4"/>
          <p:cNvSpPr/>
          <p:nvPr/>
        </p:nvSpPr>
        <p:spPr bwMode="auto">
          <a:xfrm>
            <a:off x="1929908" y="1421838"/>
            <a:ext cx="5166622" cy="2976382"/>
          </a:xfrm>
          <a:prstGeom prst="ellipse">
            <a:avLst/>
          </a:prstGeom>
          <a:solidFill>
            <a:srgbClr val="FF00FF">
              <a:alpha val="0"/>
            </a:srgbClr>
          </a:solidFill>
          <a:ln w="9525">
            <a:solidFill>
              <a:srgbClr val="0070C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625470" y="3244570"/>
            <a:ext cx="5228129" cy="3073950"/>
          </a:xfrm>
          <a:prstGeom prst="ellipse">
            <a:avLst/>
          </a:prstGeom>
          <a:solidFill>
            <a:srgbClr val="FF00FF">
              <a:alpha val="0"/>
            </a:srgbClr>
          </a:solidFill>
          <a:ln w="9525">
            <a:solidFill>
              <a:srgbClr val="00B05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693971" y="2224314"/>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オープン札から展開を推定</a:t>
            </a:r>
          </a:p>
        </p:txBody>
      </p:sp>
      <p:sp>
        <p:nvSpPr>
          <p:cNvPr id="10" name="テキスト ボックス 9"/>
          <p:cNvSpPr txBox="1"/>
          <p:nvPr/>
        </p:nvSpPr>
        <p:spPr>
          <a:xfrm>
            <a:off x="3244951" y="1844305"/>
            <a:ext cx="3656624"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pitchFamily="50" charset="-128"/>
                <a:ea typeface="メイリオ" pitchFamily="50" charset="-128"/>
                <a:cs typeface="メイリオ" pitchFamily="50" charset="-128"/>
              </a:rPr>
              <a:t>捨て札等から手札を推定</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7108232" y="483094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結託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2987891" y="5541569"/>
            <a:ext cx="2992053"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7" name="テキスト ボックス 16"/>
          <p:cNvSpPr txBox="1"/>
          <p:nvPr/>
        </p:nvSpPr>
        <p:spPr>
          <a:xfrm>
            <a:off x="850160" y="5443539"/>
            <a:ext cx="84381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ポカ</a:t>
            </a:r>
          </a:p>
        </p:txBody>
      </p:sp>
      <p:sp>
        <p:nvSpPr>
          <p:cNvPr id="18" name="テキスト ボックス 17"/>
          <p:cNvSpPr txBox="1"/>
          <p:nvPr/>
        </p:nvSpPr>
        <p:spPr>
          <a:xfrm>
            <a:off x="567246" y="4277925"/>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表情</a:t>
            </a:r>
          </a:p>
        </p:txBody>
      </p:sp>
      <p:sp>
        <p:nvSpPr>
          <p:cNvPr id="19" name="テキスト ボックス 18"/>
          <p:cNvSpPr txBox="1"/>
          <p:nvPr/>
        </p:nvSpPr>
        <p:spPr>
          <a:xfrm>
            <a:off x="3472745" y="1253245"/>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論理的思考</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726858" y="612108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rPr>
              <a:t>人間性</a:t>
            </a:r>
            <a:endParaRPr kumimoji="1"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5073263" y="617862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rPr>
              <a:t>攻撃</a:t>
            </a:r>
            <a:endParaRPr kumimoji="1"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840571" y="3425767"/>
            <a:ext cx="3229489"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攻撃の時期</a:t>
            </a:r>
            <a:r>
              <a:rPr lang="ja-JP" altLang="en-US" sz="2600" b="1" dirty="0" smtClean="0">
                <a:solidFill>
                  <a:srgbClr val="000000"/>
                </a:solidFill>
                <a:latin typeface="メイリオ" pitchFamily="50" charset="-128"/>
                <a:ea typeface="メイリオ" pitchFamily="50" charset="-128"/>
                <a:cs typeface="メイリオ" pitchFamily="50" charset="-128"/>
              </a:rPr>
              <a:t>･相手</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567246" y="3627832"/>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捨て札の記憶･忘却</a:t>
            </a:r>
          </a:p>
        </p:txBody>
      </p:sp>
      <p:sp>
        <p:nvSpPr>
          <p:cNvPr id="25" name="テキスト ボックス 24"/>
          <p:cNvSpPr txBox="1"/>
          <p:nvPr/>
        </p:nvSpPr>
        <p:spPr>
          <a:xfrm>
            <a:off x="4687542" y="2865763"/>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確殺</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r>
              <a:rPr kumimoji="1" lang="ja-JP" altLang="en-US" sz="2600" b="1" dirty="0" smtClean="0">
                <a:solidFill>
                  <a:srgbClr val="000000"/>
                </a:solidFill>
                <a:latin typeface="メイリオ" pitchFamily="50" charset="-128"/>
                <a:ea typeface="メイリオ" pitchFamily="50" charset="-128"/>
                <a:cs typeface="メイリオ" pitchFamily="50" charset="-128"/>
              </a:rPr>
              <a:t>チキン</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411352" y="5100679"/>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プレッシャー</a:t>
            </a:r>
          </a:p>
        </p:txBody>
      </p:sp>
      <p:sp>
        <p:nvSpPr>
          <p:cNvPr id="27" name="テキスト ボックス 26"/>
          <p:cNvSpPr txBox="1"/>
          <p:nvPr/>
        </p:nvSpPr>
        <p:spPr>
          <a:xfrm>
            <a:off x="1820034" y="4421474"/>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席順･相性</a:t>
            </a:r>
          </a:p>
        </p:txBody>
      </p:sp>
      <p:sp>
        <p:nvSpPr>
          <p:cNvPr id="28" name="テキスト ボックス 27"/>
          <p:cNvSpPr txBox="1"/>
          <p:nvPr/>
        </p:nvSpPr>
        <p:spPr>
          <a:xfrm>
            <a:off x="3859847" y="3950480"/>
            <a:ext cx="1213416"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仕返し</a:t>
            </a:r>
          </a:p>
        </p:txBody>
      </p:sp>
      <p:sp>
        <p:nvSpPr>
          <p:cNvPr id="29" name="テキスト ボックス 28"/>
          <p:cNvSpPr txBox="1"/>
          <p:nvPr/>
        </p:nvSpPr>
        <p:spPr>
          <a:xfrm>
            <a:off x="2198355" y="2727788"/>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プレイヤー数</a:t>
            </a:r>
          </a:p>
        </p:txBody>
      </p:sp>
      <p:sp>
        <p:nvSpPr>
          <p:cNvPr id="30" name="テキスト ボックス 29"/>
          <p:cNvSpPr txBox="1"/>
          <p:nvPr/>
        </p:nvSpPr>
        <p:spPr>
          <a:xfrm>
            <a:off x="1314121" y="3188140"/>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カードの汚れ</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6403973" y="3952983"/>
            <a:ext cx="2313781"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特殊カード連鎖</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828151" y="4612680"/>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一手待て！</a:t>
            </a:r>
          </a:p>
        </p:txBody>
      </p:sp>
      <p:sp>
        <p:nvSpPr>
          <p:cNvPr id="33" name="テキスト ボックス 32"/>
          <p:cNvSpPr txBox="1"/>
          <p:nvPr/>
        </p:nvSpPr>
        <p:spPr>
          <a:xfrm>
            <a:off x="5996713" y="451879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交渉</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4" name="テキスト ボックス 33"/>
          <p:cNvSpPr txBox="1"/>
          <p:nvPr/>
        </p:nvSpPr>
        <p:spPr>
          <a:xfrm>
            <a:off x="6212187" y="5434766"/>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煽り</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2102093" y="5068568"/>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ほのめかし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910363" y="4863081"/>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いじめ</a:t>
            </a:r>
          </a:p>
        </p:txBody>
      </p:sp>
      <p:sp>
        <p:nvSpPr>
          <p:cNvPr id="39" name="テキスト ボックス 38"/>
          <p:cNvSpPr txBox="1"/>
          <p:nvPr/>
        </p:nvSpPr>
        <p:spPr>
          <a:xfrm>
            <a:off x="1663468" y="5531312"/>
            <a:ext cx="963629"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援助</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39566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bwMode="auto">
          <a:xfrm>
            <a:off x="625470" y="3244570"/>
            <a:ext cx="5228129" cy="3073950"/>
          </a:xfrm>
          <a:prstGeom prst="ellipse">
            <a:avLst/>
          </a:prstGeom>
          <a:gradFill>
            <a:gsLst>
              <a:gs pos="0">
                <a:schemeClr val="bg1"/>
              </a:gs>
              <a:gs pos="48000">
                <a:srgbClr val="B8FEBF"/>
              </a:gs>
              <a:gs pos="95000">
                <a:srgbClr val="91FD9B"/>
              </a:gs>
            </a:gsLst>
            <a:path path="circle">
              <a:fillToRect l="50000" t="50000" r="50000" b="50000"/>
            </a:path>
          </a:gradFill>
          <a:ln w="9525">
            <a:solidFill>
              <a:srgbClr val="B8FEBF"/>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p>
            <a:r>
              <a:rPr lang="en-US" altLang="ja-JP" dirty="0" smtClean="0"/>
              <a:t>MAD</a:t>
            </a:r>
            <a:r>
              <a:rPr lang="ja-JP" altLang="en-US" dirty="0" smtClean="0"/>
              <a:t>のゲーム要素</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21</a:t>
            </a:fld>
            <a:endParaRPr lang="ja-JP" altLang="en-US"/>
          </a:p>
        </p:txBody>
      </p:sp>
      <p:sp>
        <p:nvSpPr>
          <p:cNvPr id="5" name="円/楕円 4"/>
          <p:cNvSpPr/>
          <p:nvPr/>
        </p:nvSpPr>
        <p:spPr bwMode="auto">
          <a:xfrm>
            <a:off x="1929908" y="1421838"/>
            <a:ext cx="5166622" cy="2976382"/>
          </a:xfrm>
          <a:prstGeom prst="ellipse">
            <a:avLst/>
          </a:prstGeom>
          <a:solidFill>
            <a:srgbClr val="FF00FF">
              <a:alpha val="0"/>
            </a:srgbClr>
          </a:solidFill>
          <a:ln w="9525">
            <a:solidFill>
              <a:srgbClr val="0070C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3348082" y="3244570"/>
            <a:ext cx="5258884" cy="3071171"/>
          </a:xfrm>
          <a:prstGeom prst="ellipse">
            <a:avLst/>
          </a:prstGeom>
          <a:solidFill>
            <a:srgbClr val="FF00FF">
              <a:alpha val="0"/>
            </a:srgbClr>
          </a:solidFill>
          <a:ln>
            <a:solidFill>
              <a:srgbClr val="FF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693971" y="2224314"/>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オープン札から展開を推定</a:t>
            </a:r>
          </a:p>
        </p:txBody>
      </p:sp>
      <p:sp>
        <p:nvSpPr>
          <p:cNvPr id="10" name="テキスト ボックス 9"/>
          <p:cNvSpPr txBox="1"/>
          <p:nvPr/>
        </p:nvSpPr>
        <p:spPr>
          <a:xfrm>
            <a:off x="3244951" y="1844305"/>
            <a:ext cx="3656624"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pitchFamily="50" charset="-128"/>
                <a:ea typeface="メイリオ" pitchFamily="50" charset="-128"/>
                <a:cs typeface="メイリオ" pitchFamily="50" charset="-128"/>
              </a:rPr>
              <a:t>捨て札等から手札を推定</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7108232" y="483094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結託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2987891" y="5541569"/>
            <a:ext cx="2992053"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7" name="テキスト ボックス 16"/>
          <p:cNvSpPr txBox="1"/>
          <p:nvPr/>
        </p:nvSpPr>
        <p:spPr>
          <a:xfrm>
            <a:off x="850160" y="5443539"/>
            <a:ext cx="84381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ポカ</a:t>
            </a:r>
          </a:p>
        </p:txBody>
      </p:sp>
      <p:sp>
        <p:nvSpPr>
          <p:cNvPr id="18" name="テキスト ボックス 17"/>
          <p:cNvSpPr txBox="1"/>
          <p:nvPr/>
        </p:nvSpPr>
        <p:spPr>
          <a:xfrm>
            <a:off x="567246" y="4277925"/>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表情</a:t>
            </a:r>
          </a:p>
        </p:txBody>
      </p:sp>
      <p:sp>
        <p:nvSpPr>
          <p:cNvPr id="19" name="テキスト ボックス 18"/>
          <p:cNvSpPr txBox="1"/>
          <p:nvPr/>
        </p:nvSpPr>
        <p:spPr>
          <a:xfrm>
            <a:off x="3472745" y="1253245"/>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論理的思考</a:t>
            </a:r>
            <a:endParaRPr kumimoji="1" lang="ja-JP" altLang="en-US" sz="28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1726858" y="612108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rPr>
              <a:t>人間性</a:t>
            </a:r>
            <a:endParaRPr kumimoji="1" lang="ja-JP" altLang="en-US" sz="2800" b="1" dirty="0" smtClean="0">
              <a:solidFill>
                <a:schemeClr val="bg1"/>
              </a:solidFill>
              <a:effectLst>
                <a:glow rad="139700">
                  <a:srgbClr val="00B050">
                    <a:alpha val="40000"/>
                  </a:srgbClr>
                </a:glow>
              </a:effectLst>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5073263" y="6178623"/>
            <a:ext cx="2198510" cy="416644"/>
          </a:xfrm>
          <a:prstGeom prst="rect">
            <a:avLst/>
          </a:prstGeom>
          <a:solidFill>
            <a:srgbClr val="FF3399">
              <a:alpha val="0"/>
            </a:srgbClr>
          </a:solidFill>
        </p:spPr>
        <p:txBody>
          <a:bodyPr wrap="square" lIns="0" tIns="36000" rIns="0" bIns="0" rtlCol="0" anchor="b" anchorCtr="0">
            <a:noAutofit/>
          </a:bodyPr>
          <a:lstStyle/>
          <a:p>
            <a:pPr algn="ctr">
              <a:lnSpc>
                <a:spcPts val="3000"/>
              </a:lnSpc>
            </a:pPr>
            <a:r>
              <a:rPr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rPr>
              <a:t>攻撃</a:t>
            </a:r>
            <a:endParaRPr kumimoji="1" lang="ja-JP" altLang="en-US" sz="2800" b="1" dirty="0" smtClean="0">
              <a:solidFill>
                <a:schemeClr val="bg1"/>
              </a:solidFill>
              <a:effectLst>
                <a:glow rad="139700">
                  <a:srgbClr val="FF0000">
                    <a:alpha val="40000"/>
                  </a:srgbClr>
                </a:glow>
              </a:effectLst>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840571" y="3425767"/>
            <a:ext cx="3229489"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攻撃の時期</a:t>
            </a:r>
            <a:r>
              <a:rPr lang="ja-JP" altLang="en-US" sz="2600" b="1" dirty="0" smtClean="0">
                <a:solidFill>
                  <a:srgbClr val="000000"/>
                </a:solidFill>
                <a:latin typeface="メイリオ" pitchFamily="50" charset="-128"/>
                <a:ea typeface="メイリオ" pitchFamily="50" charset="-128"/>
                <a:cs typeface="メイリオ" pitchFamily="50" charset="-128"/>
              </a:rPr>
              <a:t>･相手</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567246" y="3627832"/>
            <a:ext cx="4089020"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捨て札の記憶･忘却</a:t>
            </a:r>
          </a:p>
        </p:txBody>
      </p:sp>
      <p:sp>
        <p:nvSpPr>
          <p:cNvPr id="25" name="テキスト ボックス 24"/>
          <p:cNvSpPr txBox="1"/>
          <p:nvPr/>
        </p:nvSpPr>
        <p:spPr>
          <a:xfrm>
            <a:off x="4687542" y="2865763"/>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確殺</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r>
              <a:rPr kumimoji="1" lang="ja-JP" altLang="en-US" sz="2600" b="1" dirty="0" smtClean="0">
                <a:solidFill>
                  <a:srgbClr val="000000"/>
                </a:solidFill>
                <a:latin typeface="メイリオ" pitchFamily="50" charset="-128"/>
                <a:ea typeface="メイリオ" pitchFamily="50" charset="-128"/>
                <a:cs typeface="メイリオ" pitchFamily="50" charset="-128"/>
              </a:rPr>
              <a:t>チキン</a:t>
            </a:r>
            <a:r>
              <a:rPr kumimoji="1" lang="en-US" altLang="ja-JP" sz="2600" b="1" dirty="0" smtClean="0">
                <a:solidFill>
                  <a:srgbClr val="000000"/>
                </a:solidFill>
                <a:latin typeface="メイリオ" pitchFamily="50" charset="-128"/>
                <a:ea typeface="メイリオ" pitchFamily="50" charset="-128"/>
                <a:cs typeface="メイリオ" pitchFamily="50" charset="-128"/>
              </a:rPr>
              <a:t>)</a:t>
            </a:r>
            <a:endParaRPr kumimoji="1" lang="ja-JP" altLang="en-US" sz="2600" b="1" dirty="0" smtClean="0">
              <a:solidFill>
                <a:srgbClr val="000000"/>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4411352" y="5100679"/>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プレッシャー</a:t>
            </a:r>
          </a:p>
        </p:txBody>
      </p:sp>
      <p:sp>
        <p:nvSpPr>
          <p:cNvPr id="27" name="テキスト ボックス 26"/>
          <p:cNvSpPr txBox="1"/>
          <p:nvPr/>
        </p:nvSpPr>
        <p:spPr>
          <a:xfrm>
            <a:off x="1820034" y="4421474"/>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席順･相性</a:t>
            </a:r>
          </a:p>
        </p:txBody>
      </p:sp>
      <p:sp>
        <p:nvSpPr>
          <p:cNvPr id="28" name="テキスト ボックス 27"/>
          <p:cNvSpPr txBox="1"/>
          <p:nvPr/>
        </p:nvSpPr>
        <p:spPr>
          <a:xfrm>
            <a:off x="3859847" y="3950480"/>
            <a:ext cx="1213416" cy="50499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仕返し</a:t>
            </a:r>
          </a:p>
        </p:txBody>
      </p:sp>
      <p:sp>
        <p:nvSpPr>
          <p:cNvPr id="29" name="テキスト ボックス 28"/>
          <p:cNvSpPr txBox="1"/>
          <p:nvPr/>
        </p:nvSpPr>
        <p:spPr>
          <a:xfrm>
            <a:off x="2198355" y="2727788"/>
            <a:ext cx="2787281"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プレイヤー数</a:t>
            </a:r>
          </a:p>
        </p:txBody>
      </p:sp>
      <p:sp>
        <p:nvSpPr>
          <p:cNvPr id="30" name="テキスト ボックス 29"/>
          <p:cNvSpPr txBox="1"/>
          <p:nvPr/>
        </p:nvSpPr>
        <p:spPr>
          <a:xfrm>
            <a:off x="1314121" y="3188140"/>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カードの汚れ</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6403973" y="3952983"/>
            <a:ext cx="2313781"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特殊カード連鎖</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828151" y="4612680"/>
            <a:ext cx="2490223" cy="32082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一手待て！</a:t>
            </a:r>
          </a:p>
        </p:txBody>
      </p:sp>
      <p:sp>
        <p:nvSpPr>
          <p:cNvPr id="33" name="テキスト ボックス 32"/>
          <p:cNvSpPr txBox="1"/>
          <p:nvPr/>
        </p:nvSpPr>
        <p:spPr>
          <a:xfrm>
            <a:off x="5996713" y="4518791"/>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交渉</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4" name="テキスト ボックス 33"/>
          <p:cNvSpPr txBox="1"/>
          <p:nvPr/>
        </p:nvSpPr>
        <p:spPr>
          <a:xfrm>
            <a:off x="6212187" y="5434766"/>
            <a:ext cx="1071028"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煽り</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5" name="テキスト ボックス 34"/>
          <p:cNvSpPr txBox="1"/>
          <p:nvPr/>
        </p:nvSpPr>
        <p:spPr>
          <a:xfrm>
            <a:off x="2102093" y="5068568"/>
            <a:ext cx="2156392"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ほのめかし</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910363" y="4863081"/>
            <a:ext cx="1528048"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600" b="1" dirty="0" smtClean="0">
                <a:solidFill>
                  <a:srgbClr val="000000"/>
                </a:solidFill>
                <a:latin typeface="メイリオ" pitchFamily="50" charset="-128"/>
                <a:ea typeface="メイリオ" pitchFamily="50" charset="-128"/>
                <a:cs typeface="メイリオ" pitchFamily="50" charset="-128"/>
              </a:rPr>
              <a:t>いじめ</a:t>
            </a:r>
          </a:p>
        </p:txBody>
      </p:sp>
      <p:sp>
        <p:nvSpPr>
          <p:cNvPr id="39" name="テキスト ボックス 38"/>
          <p:cNvSpPr txBox="1"/>
          <p:nvPr/>
        </p:nvSpPr>
        <p:spPr>
          <a:xfrm>
            <a:off x="1663468" y="5531312"/>
            <a:ext cx="963629" cy="47525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600" b="1" dirty="0" smtClean="0">
                <a:solidFill>
                  <a:srgbClr val="000000"/>
                </a:solidFill>
                <a:latin typeface="メイリオ"/>
                <a:ea typeface="メイリオ"/>
                <a:cs typeface="メイリオ"/>
              </a:rPr>
              <a:t>援助</a:t>
            </a:r>
            <a:endParaRPr kumimoji="1" lang="ja-JP" altLang="en-US" sz="2600" b="1"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84564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面白くする</a:t>
            </a:r>
            <a:r>
              <a:rPr kumimoji="1" lang="en-US" altLang="ja-JP" dirty="0" smtClean="0"/>
              <a:t>(</a:t>
            </a:r>
            <a:r>
              <a:rPr kumimoji="1" lang="ja-JP" altLang="en-US" dirty="0" smtClean="0"/>
              <a:t>盛り上げる</a:t>
            </a:r>
            <a:r>
              <a:rPr kumimoji="1" lang="en-US" altLang="ja-JP" dirty="0" smtClean="0"/>
              <a:t>)</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a:xfrm>
            <a:off x="457200" y="1428025"/>
            <a:ext cx="8229600" cy="4876483"/>
          </a:xfrm>
        </p:spPr>
        <p:txBody>
          <a:bodyPr/>
          <a:lstStyle/>
          <a:p>
            <a:pPr marL="358775" indent="-358775">
              <a:lnSpc>
                <a:spcPct val="100000"/>
              </a:lnSpc>
            </a:pPr>
            <a:r>
              <a:rPr lang="ja-JP" altLang="en-US" sz="3200" dirty="0" smtClean="0"/>
              <a:t>ゲームを動かす</a:t>
            </a:r>
            <a:endParaRPr kumimoji="1" lang="en-US" altLang="ja-JP" sz="3200" dirty="0" smtClean="0"/>
          </a:p>
          <a:p>
            <a:pPr marL="717550" lvl="1" indent="-269875">
              <a:lnSpc>
                <a:spcPct val="100000"/>
              </a:lnSpc>
            </a:pPr>
            <a:r>
              <a:rPr lang="ja-JP" altLang="en-US" sz="2800" dirty="0" smtClean="0"/>
              <a:t>同じ色ばかり出ている時に</a:t>
            </a:r>
            <a:r>
              <a:rPr lang="en-US" altLang="ja-JP" sz="2800" dirty="0" smtClean="0"/>
              <a:t>wild</a:t>
            </a:r>
            <a:r>
              <a:rPr lang="ja-JP" altLang="en-US" sz="2800" dirty="0" smtClean="0"/>
              <a:t>で色を変える</a:t>
            </a:r>
            <a:endParaRPr lang="en-US" altLang="ja-JP" sz="2800" dirty="0" smtClean="0"/>
          </a:p>
          <a:p>
            <a:pPr marL="358775" indent="-358775">
              <a:lnSpc>
                <a:spcPct val="100000"/>
              </a:lnSpc>
              <a:spcBef>
                <a:spcPts val="1800"/>
              </a:spcBef>
            </a:pPr>
            <a:r>
              <a:rPr kumimoji="1" lang="ja-JP" altLang="en-US" sz="3200" dirty="0" smtClean="0"/>
              <a:t>他プレイヤのリスクを上げる</a:t>
            </a:r>
            <a:endParaRPr kumimoji="1" lang="en-US" altLang="ja-JP" sz="3200" dirty="0" smtClean="0"/>
          </a:p>
          <a:p>
            <a:pPr marL="717550" lvl="1" indent="-358775">
              <a:lnSpc>
                <a:spcPct val="100000"/>
              </a:lnSpc>
            </a:pPr>
            <a:r>
              <a:rPr lang="ja-JP" altLang="en-US" sz="2800" dirty="0" smtClean="0"/>
              <a:t>O</a:t>
            </a:r>
            <a:r>
              <a:rPr lang="en-US" altLang="ja-JP" sz="2800" dirty="0" smtClean="0"/>
              <a:t>PEN</a:t>
            </a:r>
            <a:r>
              <a:rPr lang="ja-JP" altLang="en-US" sz="2800" dirty="0" smtClean="0"/>
              <a:t>カードを出し，相手に</a:t>
            </a:r>
            <a:r>
              <a:rPr lang="en-US" altLang="ja-JP" sz="2800" dirty="0" smtClean="0"/>
              <a:t>Give</a:t>
            </a:r>
            <a:r>
              <a:rPr lang="ja-JP" altLang="en-US" sz="2800" dirty="0" smtClean="0"/>
              <a:t> </a:t>
            </a:r>
            <a:r>
              <a:rPr lang="en-US" altLang="ja-JP" sz="2800" dirty="0" smtClean="0"/>
              <a:t>two</a:t>
            </a:r>
            <a:r>
              <a:rPr lang="ja-JP" altLang="en-US" sz="2800" dirty="0" smtClean="0"/>
              <a:t>や</a:t>
            </a:r>
            <a:r>
              <a:rPr lang="en-US" altLang="ja-JP" sz="2800" dirty="0" smtClean="0"/>
              <a:t>Exch</a:t>
            </a:r>
            <a:r>
              <a:rPr lang="en-US" altLang="ja-JP" sz="2800" dirty="0" smtClean="0"/>
              <a:t>a</a:t>
            </a:r>
            <a:r>
              <a:rPr lang="en-US" altLang="ja-JP" sz="2800" dirty="0" smtClean="0"/>
              <a:t>nge</a:t>
            </a:r>
            <a:r>
              <a:rPr lang="ja-JP" altLang="en-US" sz="2800" dirty="0" smtClean="0"/>
              <a:t>などを出させる</a:t>
            </a:r>
            <a:endParaRPr lang="en-US" altLang="ja-JP" sz="2800" dirty="0" smtClean="0"/>
          </a:p>
          <a:p>
            <a:pPr marL="447675" indent="-447675">
              <a:lnSpc>
                <a:spcPct val="100000"/>
              </a:lnSpc>
              <a:spcBef>
                <a:spcPts val="1800"/>
              </a:spcBef>
            </a:pPr>
            <a:r>
              <a:rPr kumimoji="1" lang="ja-JP" altLang="en-US" sz="3200" dirty="0" smtClean="0"/>
              <a:t>ハッタリをかける</a:t>
            </a:r>
            <a:endParaRPr kumimoji="1" lang="en-US" altLang="ja-JP" sz="3200" dirty="0" smtClean="0"/>
          </a:p>
          <a:p>
            <a:pPr marL="717550" lvl="1" indent="-269875">
              <a:lnSpc>
                <a:spcPct val="100000"/>
              </a:lnSpc>
            </a:pPr>
            <a:r>
              <a:rPr lang="en-US" altLang="ja-JP" sz="2800" dirty="0" smtClean="0"/>
              <a:t>Exchange</a:t>
            </a:r>
            <a:r>
              <a:rPr lang="ja-JP" altLang="en-US" sz="2800" dirty="0" smtClean="0"/>
              <a:t>を持っているように振舞って他プレイヤーから特殊カードなどでカードを貰う</a:t>
            </a:r>
            <a:endParaRPr kumimoji="1" lang="en-US" altLang="ja-JP" sz="2800" dirty="0" smtClean="0"/>
          </a:p>
          <a:p>
            <a:pPr>
              <a:lnSpc>
                <a:spcPct val="100000"/>
              </a:lnSpc>
            </a:pPr>
            <a:endParaRPr lang="en-US" altLang="ja-JP"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22</a:t>
            </a:fld>
            <a:endParaRPr lang="ja-JP" altLang="en-US"/>
          </a:p>
        </p:txBody>
      </p:sp>
      <p:sp>
        <p:nvSpPr>
          <p:cNvPr id="6" name="テキスト ボックス 5"/>
          <p:cNvSpPr txBox="1"/>
          <p:nvPr/>
        </p:nvSpPr>
        <p:spPr>
          <a:xfrm>
            <a:off x="653143" y="5969000"/>
            <a:ext cx="8033657" cy="889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3200" b="1" dirty="0">
                <a:solidFill>
                  <a:srgbClr val="000000"/>
                </a:solidFill>
                <a:latin typeface="メイリオ" pitchFamily="50" charset="-128"/>
                <a:ea typeface="メイリオ" pitchFamily="50" charset="-128"/>
                <a:cs typeface="メイリオ" pitchFamily="50" charset="-128"/>
              </a:rPr>
              <a:t>これらも人間らしさの一つなので</a:t>
            </a:r>
            <a:endParaRPr lang="en-US" altLang="ja-JP" sz="3200" b="1" dirty="0">
              <a:solidFill>
                <a:srgbClr val="000000"/>
              </a:solidFill>
              <a:latin typeface="メイリオ" pitchFamily="50" charset="-128"/>
              <a:ea typeface="メイリオ" pitchFamily="50" charset="-128"/>
              <a:cs typeface="メイリオ" pitchFamily="50" charset="-128"/>
            </a:endParaRPr>
          </a:p>
          <a:p>
            <a:pPr algn="ctr">
              <a:lnSpc>
                <a:spcPts val="2100"/>
              </a:lnSpc>
            </a:pPr>
            <a:endParaRPr lang="en-US" altLang="ja-JP" sz="3200" b="1" dirty="0">
              <a:solidFill>
                <a:srgbClr val="000000"/>
              </a:solidFill>
              <a:latin typeface="メイリオ" pitchFamily="50" charset="-128"/>
              <a:ea typeface="メイリオ" pitchFamily="50" charset="-128"/>
              <a:cs typeface="メイリオ" pitchFamily="50" charset="-128"/>
            </a:endParaRPr>
          </a:p>
          <a:p>
            <a:pPr algn="ctr">
              <a:lnSpc>
                <a:spcPts val="2100"/>
              </a:lnSpc>
            </a:pPr>
            <a:r>
              <a:rPr lang="ja-JP" altLang="en-US" sz="3200" b="1" dirty="0">
                <a:solidFill>
                  <a:srgbClr val="000000"/>
                </a:solidFill>
                <a:latin typeface="メイリオ" pitchFamily="50" charset="-128"/>
                <a:ea typeface="メイリオ" pitchFamily="50" charset="-128"/>
                <a:cs typeface="メイリオ" pitchFamily="50" charset="-128"/>
              </a:rPr>
              <a:t>今後実装していかなければ</a:t>
            </a:r>
            <a:r>
              <a:rPr lang="ja-JP" altLang="en-US" sz="3200" b="1" dirty="0" smtClean="0">
                <a:solidFill>
                  <a:srgbClr val="000000"/>
                </a:solidFill>
                <a:latin typeface="メイリオ" pitchFamily="50" charset="-128"/>
                <a:ea typeface="メイリオ" pitchFamily="50" charset="-128"/>
                <a:cs typeface="メイリオ" pitchFamily="50" charset="-128"/>
              </a:rPr>
              <a:t>ならない</a:t>
            </a:r>
            <a:endParaRPr lang="ja-JP" altLang="en-US" sz="3200" b="1" dirty="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13484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今後の方針</a:t>
            </a:r>
            <a:endParaRPr kumimoji="1" lang="ja-JP" altLang="en-US" dirty="0"/>
          </a:p>
        </p:txBody>
      </p:sp>
      <p:sp>
        <p:nvSpPr>
          <p:cNvPr id="3" name="コンテンツ プレースホルダー 2"/>
          <p:cNvSpPr>
            <a:spLocks noGrp="1"/>
          </p:cNvSpPr>
          <p:nvPr>
            <p:ph idx="1"/>
          </p:nvPr>
        </p:nvSpPr>
        <p:spPr>
          <a:xfrm>
            <a:off x="457200" y="1045844"/>
            <a:ext cx="8686800" cy="4876483"/>
          </a:xfrm>
        </p:spPr>
        <p:txBody>
          <a:bodyPr/>
          <a:lstStyle/>
          <a:p>
            <a:pPr marL="630238" indent="-363538">
              <a:lnSpc>
                <a:spcPct val="100000"/>
              </a:lnSpc>
            </a:pPr>
            <a:r>
              <a:rPr lang="ja-JP" altLang="en-US" sz="3200" dirty="0" smtClean="0"/>
              <a:t>強い</a:t>
            </a:r>
            <a:r>
              <a:rPr lang="en-US" altLang="ja-JP" sz="3200" dirty="0" smtClean="0"/>
              <a:t>AI</a:t>
            </a:r>
            <a:r>
              <a:rPr lang="ja-JP" altLang="en-US" sz="3200" dirty="0" smtClean="0"/>
              <a:t>の実装</a:t>
            </a:r>
            <a:endParaRPr lang="en-US" altLang="ja-JP" sz="3200" dirty="0" smtClean="0"/>
          </a:p>
          <a:p>
            <a:pPr marL="896938" lvl="1" indent="-363538">
              <a:lnSpc>
                <a:spcPct val="100000"/>
              </a:lnSpc>
            </a:pPr>
            <a:r>
              <a:rPr lang="ja-JP" altLang="en-US" sz="2800" dirty="0" smtClean="0"/>
              <a:t>評価関数の定義を設定</a:t>
            </a:r>
            <a:endParaRPr lang="en-US" altLang="ja-JP" sz="2800" dirty="0"/>
          </a:p>
          <a:p>
            <a:pPr marL="896938" lvl="1" indent="-269875">
              <a:lnSpc>
                <a:spcPct val="100000"/>
              </a:lnSpc>
            </a:pPr>
            <a:r>
              <a:rPr lang="ja-JP" altLang="en-US" sz="2800" dirty="0" smtClean="0"/>
              <a:t>人間らしさの比較対象の</a:t>
            </a:r>
            <a:r>
              <a:rPr lang="ja-JP" altLang="en-US" sz="2800" dirty="0" smtClean="0"/>
              <a:t>ため</a:t>
            </a:r>
            <a:endParaRPr lang="en-US" altLang="ja-JP" sz="2800" dirty="0" smtClean="0"/>
          </a:p>
          <a:p>
            <a:pPr marL="630238" indent="-269875">
              <a:lnSpc>
                <a:spcPct val="100000"/>
              </a:lnSpc>
            </a:pPr>
            <a:r>
              <a:rPr lang="ja-JP" altLang="en-US" sz="3200" dirty="0" smtClean="0"/>
              <a:t>人間らしさの実装</a:t>
            </a:r>
            <a:endParaRPr lang="en-US" altLang="ja-JP" sz="3200" dirty="0" smtClean="0"/>
          </a:p>
          <a:p>
            <a:pPr marL="896938" lvl="1" indent="-269875">
              <a:lnSpc>
                <a:spcPct val="100000"/>
              </a:lnSpc>
            </a:pPr>
            <a:r>
              <a:rPr lang="ja-JP" altLang="en-US" sz="2800" dirty="0" smtClean="0"/>
              <a:t>論理的思考，攻撃，人間性の順に実装</a:t>
            </a:r>
            <a:endParaRPr lang="en-US" altLang="ja-JP" sz="2800" dirty="0"/>
          </a:p>
          <a:p>
            <a:pPr marL="630238" indent="-363538">
              <a:lnSpc>
                <a:spcPct val="100000"/>
              </a:lnSpc>
              <a:spcBef>
                <a:spcPts val="1200"/>
              </a:spcBef>
            </a:pPr>
            <a:r>
              <a:rPr lang="ja-JP" altLang="en-US" sz="3200" dirty="0" smtClean="0"/>
              <a:t>面白くすることも学習さていく</a:t>
            </a:r>
            <a:endParaRPr lang="en-US" altLang="ja-JP" sz="3200" dirty="0" smtClean="0"/>
          </a:p>
          <a:p>
            <a:pPr marL="896938" lvl="1">
              <a:lnSpc>
                <a:spcPct val="100000"/>
              </a:lnSpc>
            </a:pPr>
            <a:r>
              <a:rPr lang="ja-JP" altLang="en-US" sz="2800" dirty="0" smtClean="0"/>
              <a:t>ゲームを動かすなどを実装</a:t>
            </a:r>
            <a:endParaRPr lang="en-US" altLang="ja-JP" sz="2800" dirty="0"/>
          </a:p>
          <a:p>
            <a:pPr marL="630238" indent="-363538">
              <a:lnSpc>
                <a:spcPct val="100000"/>
              </a:lnSpc>
              <a:spcBef>
                <a:spcPts val="1200"/>
              </a:spcBef>
            </a:pPr>
            <a:r>
              <a:rPr lang="ja-JP" altLang="en-US" sz="3200" dirty="0" smtClean="0"/>
              <a:t>インターフェースの拡充</a:t>
            </a:r>
            <a:endParaRPr lang="en-US" altLang="ja-JP" sz="3200" dirty="0" smtClean="0"/>
          </a:p>
          <a:p>
            <a:pPr marL="896938" lvl="1" indent="-269875">
              <a:lnSpc>
                <a:spcPct val="100000"/>
              </a:lnSpc>
            </a:pPr>
            <a:r>
              <a:rPr lang="en-US" altLang="ja-JP" sz="2800" dirty="0"/>
              <a:t>D</a:t>
            </a:r>
            <a:r>
              <a:rPr lang="en-US" altLang="ja-JP" sz="2800" dirty="0" smtClean="0"/>
              <a:t>isplay</a:t>
            </a:r>
            <a:r>
              <a:rPr lang="ja-JP" altLang="en-US" sz="2800" dirty="0" smtClean="0"/>
              <a:t>表示，音声合成，画像認識，表情の読み取りの順で実装</a:t>
            </a:r>
            <a:endParaRPr lang="en-US" altLang="ja-JP" sz="2800" dirty="0"/>
          </a:p>
          <a:p>
            <a:pPr>
              <a:lnSpc>
                <a:spcPct val="100000"/>
              </a:lnSpc>
            </a:pPr>
            <a:endParaRPr lang="en-US" altLang="ja-JP" sz="3200" dirty="0" smtClean="0"/>
          </a:p>
          <a:p>
            <a:pPr>
              <a:lnSpc>
                <a:spcPct val="100000"/>
              </a:lnSpc>
            </a:pPr>
            <a:endParaRPr lang="en-US" altLang="ja-JP" sz="3200" dirty="0"/>
          </a:p>
          <a:p>
            <a:pPr>
              <a:lnSpc>
                <a:spcPct val="100000"/>
              </a:lnSpc>
            </a:pPr>
            <a:endParaRPr lang="en-US" altLang="ja-JP"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23</a:t>
            </a:fld>
            <a:endParaRPr lang="ja-JP" altLang="en-US"/>
          </a:p>
        </p:txBody>
      </p:sp>
    </p:spTree>
    <p:extLst>
      <p:ext uri="{BB962C8B-B14F-4D97-AF65-F5344CB8AC3E}">
        <p14:creationId xmlns:p14="http://schemas.microsoft.com/office/powerpoint/2010/main" val="21640245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付録</a:t>
            </a:r>
            <a:endParaRPr kumimoji="1" lang="ja-JP" altLang="en-US" dirty="0"/>
          </a:p>
        </p:txBody>
      </p:sp>
      <p:sp>
        <p:nvSpPr>
          <p:cNvPr id="3" name="スライド番号プレースホルダー 2"/>
          <p:cNvSpPr>
            <a:spLocks noGrp="1"/>
          </p:cNvSpPr>
          <p:nvPr>
            <p:ph type="sldNum" sz="quarter" idx="10"/>
          </p:nvPr>
        </p:nvSpPr>
        <p:spPr/>
        <p:txBody>
          <a:bodyPr/>
          <a:lstStyle/>
          <a:p>
            <a:fld id="{50A63FA5-7DA2-40ED-B0C4-FDD40D55B8DD}" type="slidenum">
              <a:rPr lang="ja-JP" altLang="en-US" smtClean="0"/>
              <a:pPr/>
              <a:t>24</a:t>
            </a:fld>
            <a:endParaRPr lang="ja-JP" altLang="en-US"/>
          </a:p>
        </p:txBody>
      </p:sp>
    </p:spTree>
    <p:extLst>
      <p:ext uri="{BB962C8B-B14F-4D97-AF65-F5344CB8AC3E}">
        <p14:creationId xmlns:p14="http://schemas.microsoft.com/office/powerpoint/2010/main" val="12054289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MAD</a:t>
            </a:r>
            <a:r>
              <a:rPr lang="ja-JP" altLang="en-US" dirty="0"/>
              <a:t>における人間らしさとは</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25</a:t>
            </a:fld>
            <a:endParaRPr lang="ja-JP" altLang="en-US"/>
          </a:p>
        </p:txBody>
      </p:sp>
      <p:sp>
        <p:nvSpPr>
          <p:cNvPr id="5" name="円/楕円 4"/>
          <p:cNvSpPr/>
          <p:nvPr/>
        </p:nvSpPr>
        <p:spPr bwMode="auto">
          <a:xfrm>
            <a:off x="3032993" y="1421838"/>
            <a:ext cx="3184643" cy="2976382"/>
          </a:xfrm>
          <a:prstGeom prst="ellipse">
            <a:avLst/>
          </a:prstGeom>
          <a:solidFill>
            <a:srgbClr val="FF00FF">
              <a:alpha val="0"/>
            </a:srgbClr>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2018835" y="3244570"/>
            <a:ext cx="3222555" cy="3073950"/>
          </a:xfrm>
          <a:prstGeom prst="ellipse">
            <a:avLst/>
          </a:prstGeom>
          <a:solidFill>
            <a:srgbClr val="FF00FF">
              <a:alpha val="0"/>
            </a:srgbClr>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4160887" y="3244570"/>
            <a:ext cx="3241512" cy="3071171"/>
          </a:xfrm>
          <a:prstGeom prst="ellipse">
            <a:avLst/>
          </a:prstGeom>
          <a:solidFill>
            <a:srgbClr val="FF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852787" y="1402880"/>
            <a:ext cx="1838752" cy="327107"/>
          </a:xfrm>
          <a:prstGeom prst="rect">
            <a:avLst/>
          </a:prstGeom>
          <a:solidFill>
            <a:srgbClr val="FF3399">
              <a:alpha val="0"/>
            </a:srgbClr>
          </a:solidFill>
        </p:spPr>
        <p:txBody>
          <a:bodyPr wrap="square" lIns="0" tIns="36000" rIns="0" bIns="0" rtlCol="0" anchor="b" anchorCtr="0">
            <a:noAutofit/>
          </a:bodyPr>
          <a:lstStyle/>
          <a:p>
            <a:pPr algn="ctr">
              <a:lnSpc>
                <a:spcPts val="2100"/>
              </a:lnSpc>
            </a:pP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165686" y="1843734"/>
            <a:ext cx="2862387"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プレッシャーをかける</a:t>
            </a:r>
          </a:p>
        </p:txBody>
      </p:sp>
      <p:sp>
        <p:nvSpPr>
          <p:cNvPr id="10" name="テキスト ボックス 9"/>
          <p:cNvSpPr txBox="1"/>
          <p:nvPr/>
        </p:nvSpPr>
        <p:spPr>
          <a:xfrm>
            <a:off x="3165686" y="2355596"/>
            <a:ext cx="2862387"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solidFill>
                  <a:srgbClr val="000000"/>
                </a:solidFill>
                <a:latin typeface="メイリオ" pitchFamily="50" charset="-128"/>
                <a:ea typeface="メイリオ" pitchFamily="50" charset="-128"/>
                <a:cs typeface="メイリオ" pitchFamily="50" charset="-128"/>
              </a:rPr>
              <a:t>表情を見る</a:t>
            </a: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02219" y="4208641"/>
            <a:ext cx="1658668"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solidFill>
                  <a:srgbClr val="000000"/>
                </a:solidFill>
                <a:latin typeface="メイリオ"/>
                <a:ea typeface="メイリオ"/>
                <a:cs typeface="メイリオ"/>
              </a:rPr>
              <a:t>結託</a:t>
            </a:r>
            <a:endParaRPr lang="en-US" altLang="ja-JP" sz="2000" b="1" dirty="0">
              <a:solidFill>
                <a:srgbClr val="000000"/>
              </a:solidFill>
              <a:latin typeface="メイリオ"/>
              <a:ea typeface="メイリオ"/>
              <a:cs typeface="メイリオ"/>
            </a:endParaRPr>
          </a:p>
          <a:p>
            <a:pPr algn="ctr">
              <a:lnSpc>
                <a:spcPts val="2100"/>
              </a:lnSpc>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5554168" y="4208641"/>
            <a:ext cx="1573366"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latin typeface="メイリオ"/>
                <a:ea typeface="メイリオ"/>
                <a:cs typeface="メイリオ"/>
              </a:rPr>
              <a:t>あえて自分が不利になる手を</a:t>
            </a:r>
            <a:r>
              <a:rPr lang="ja-JP" altLang="en-US" sz="2000" b="1" dirty="0" smtClean="0">
                <a:latin typeface="メイリオ"/>
                <a:ea typeface="メイリオ"/>
                <a:cs typeface="メイリオ"/>
              </a:rPr>
              <a:t>選ぶ</a:t>
            </a:r>
            <a:endParaRPr lang="en-US" altLang="ja-JP" sz="2000" b="1" dirty="0">
              <a:latin typeface="メイリオ"/>
              <a:ea typeface="メイリオ"/>
              <a:cs typeface="メイリオ"/>
            </a:endParaRPr>
          </a:p>
        </p:txBody>
      </p:sp>
      <p:sp>
        <p:nvSpPr>
          <p:cNvPr id="13" name="テキスト ボックス 12"/>
          <p:cNvSpPr txBox="1"/>
          <p:nvPr/>
        </p:nvSpPr>
        <p:spPr>
          <a:xfrm>
            <a:off x="4625313" y="3540377"/>
            <a:ext cx="2066225" cy="35072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latin typeface="メイリオ"/>
                <a:ea typeface="メイリオ"/>
                <a:cs typeface="メイリオ"/>
              </a:rPr>
              <a:t>手加減をする</a:t>
            </a:r>
            <a:endParaRPr lang="en-US" altLang="ja-JP" sz="2000" b="1" dirty="0">
              <a:latin typeface="メイリオ"/>
              <a:ea typeface="メイリオ"/>
              <a:cs typeface="メイリオ"/>
            </a:endParaRPr>
          </a:p>
        </p:txBody>
      </p:sp>
      <p:sp>
        <p:nvSpPr>
          <p:cNvPr id="14" name="テキスト ボックス 13"/>
          <p:cNvSpPr txBox="1"/>
          <p:nvPr/>
        </p:nvSpPr>
        <p:spPr>
          <a:xfrm>
            <a:off x="2710737" y="3540377"/>
            <a:ext cx="1687103" cy="857843"/>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5" name="テキスト ボックス 14"/>
          <p:cNvSpPr txBox="1"/>
          <p:nvPr/>
        </p:nvSpPr>
        <p:spPr>
          <a:xfrm>
            <a:off x="3775403" y="1004552"/>
            <a:ext cx="1699820" cy="435429"/>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相手を陥れる</a:t>
            </a:r>
          </a:p>
        </p:txBody>
      </p:sp>
      <p:sp>
        <p:nvSpPr>
          <p:cNvPr id="17" name="テキスト ボックス 16"/>
          <p:cNvSpPr txBox="1"/>
          <p:nvPr/>
        </p:nvSpPr>
        <p:spPr>
          <a:xfrm>
            <a:off x="616523" y="5328801"/>
            <a:ext cx="168762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主導権を握る</a:t>
            </a:r>
          </a:p>
        </p:txBody>
      </p:sp>
      <p:sp>
        <p:nvSpPr>
          <p:cNvPr id="18" name="テキスト ボックス 17"/>
          <p:cNvSpPr txBox="1"/>
          <p:nvPr/>
        </p:nvSpPr>
        <p:spPr>
          <a:xfrm>
            <a:off x="7402399" y="4398220"/>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楽しむ</a:t>
            </a:r>
          </a:p>
        </p:txBody>
      </p:sp>
    </p:spTree>
    <p:extLst>
      <p:ext uri="{BB962C8B-B14F-4D97-AF65-F5344CB8AC3E}">
        <p14:creationId xmlns:p14="http://schemas.microsoft.com/office/powerpoint/2010/main" val="23725484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MAD</a:t>
            </a:r>
            <a:r>
              <a:rPr lang="ja-JP" altLang="en-US" dirty="0"/>
              <a:t>における人間らしさとは</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26</a:t>
            </a:fld>
            <a:endParaRPr lang="ja-JP" altLang="en-US"/>
          </a:p>
        </p:txBody>
      </p:sp>
      <p:sp>
        <p:nvSpPr>
          <p:cNvPr id="5" name="円/楕円 4"/>
          <p:cNvSpPr/>
          <p:nvPr/>
        </p:nvSpPr>
        <p:spPr bwMode="auto">
          <a:xfrm>
            <a:off x="3032993" y="1421838"/>
            <a:ext cx="3184643" cy="2976382"/>
          </a:xfrm>
          <a:prstGeom prst="ellipse">
            <a:avLst/>
          </a:prstGeom>
          <a:solidFill>
            <a:srgbClr val="FF00FF"/>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2018835" y="3244570"/>
            <a:ext cx="3222555" cy="3073950"/>
          </a:xfrm>
          <a:prstGeom prst="ellipse">
            <a:avLst/>
          </a:prstGeom>
          <a:solidFill>
            <a:srgbClr val="008000">
              <a:alpha val="0"/>
            </a:srgbClr>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4160887" y="3244570"/>
            <a:ext cx="3241512" cy="3071171"/>
          </a:xfrm>
          <a:prstGeom prst="ellipse">
            <a:avLst/>
          </a:prstGeom>
          <a:solidFill>
            <a:srgbClr val="FF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852787" y="1402880"/>
            <a:ext cx="1838752" cy="327107"/>
          </a:xfrm>
          <a:prstGeom prst="rect">
            <a:avLst/>
          </a:prstGeom>
          <a:solidFill>
            <a:srgbClr val="FF3399">
              <a:alpha val="0"/>
            </a:srgbClr>
          </a:solidFill>
        </p:spPr>
        <p:txBody>
          <a:bodyPr wrap="square" lIns="0" tIns="36000" rIns="0" bIns="0" rtlCol="0" anchor="b" anchorCtr="0">
            <a:noAutofit/>
          </a:bodyPr>
          <a:lstStyle/>
          <a:p>
            <a:pPr algn="ctr">
              <a:lnSpc>
                <a:spcPts val="2100"/>
              </a:lnSpc>
            </a:pP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165686" y="1843734"/>
            <a:ext cx="2862387"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プレッシャーをかける</a:t>
            </a:r>
          </a:p>
        </p:txBody>
      </p:sp>
      <p:sp>
        <p:nvSpPr>
          <p:cNvPr id="10" name="テキスト ボックス 9"/>
          <p:cNvSpPr txBox="1"/>
          <p:nvPr/>
        </p:nvSpPr>
        <p:spPr>
          <a:xfrm>
            <a:off x="3165686" y="2355596"/>
            <a:ext cx="2862387"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solidFill>
                  <a:srgbClr val="000000"/>
                </a:solidFill>
                <a:latin typeface="メイリオ" pitchFamily="50" charset="-128"/>
                <a:ea typeface="メイリオ" pitchFamily="50" charset="-128"/>
                <a:cs typeface="メイリオ" pitchFamily="50" charset="-128"/>
              </a:rPr>
              <a:t>表情を見る</a:t>
            </a: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02219" y="4208641"/>
            <a:ext cx="1658668"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solidFill>
                  <a:srgbClr val="000000"/>
                </a:solidFill>
                <a:latin typeface="メイリオ"/>
                <a:ea typeface="メイリオ"/>
                <a:cs typeface="メイリオ"/>
              </a:rPr>
              <a:t>結託</a:t>
            </a:r>
            <a:endParaRPr lang="en-US" altLang="ja-JP" sz="2000" b="1" dirty="0">
              <a:solidFill>
                <a:srgbClr val="000000"/>
              </a:solidFill>
              <a:latin typeface="メイリオ"/>
              <a:ea typeface="メイリオ"/>
              <a:cs typeface="メイリオ"/>
            </a:endParaRPr>
          </a:p>
          <a:p>
            <a:pPr algn="ctr">
              <a:lnSpc>
                <a:spcPts val="2100"/>
              </a:lnSpc>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5554168" y="4208641"/>
            <a:ext cx="1573366"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latin typeface="メイリオ"/>
                <a:ea typeface="メイリオ"/>
                <a:cs typeface="メイリオ"/>
              </a:rPr>
              <a:t>あえて自分が不利になる手を</a:t>
            </a:r>
            <a:r>
              <a:rPr lang="ja-JP" altLang="en-US" sz="2000" b="1" dirty="0" smtClean="0">
                <a:latin typeface="メイリオ"/>
                <a:ea typeface="メイリオ"/>
                <a:cs typeface="メイリオ"/>
              </a:rPr>
              <a:t>選ぶ</a:t>
            </a:r>
            <a:endParaRPr lang="en-US" altLang="ja-JP" sz="2000" b="1" dirty="0">
              <a:latin typeface="メイリオ"/>
              <a:ea typeface="メイリオ"/>
              <a:cs typeface="メイリオ"/>
            </a:endParaRPr>
          </a:p>
        </p:txBody>
      </p:sp>
      <p:sp>
        <p:nvSpPr>
          <p:cNvPr id="13" name="テキスト ボックス 12"/>
          <p:cNvSpPr txBox="1"/>
          <p:nvPr/>
        </p:nvSpPr>
        <p:spPr>
          <a:xfrm>
            <a:off x="4625313" y="3540377"/>
            <a:ext cx="2066225" cy="35072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latin typeface="メイリオ"/>
                <a:ea typeface="メイリオ"/>
                <a:cs typeface="メイリオ"/>
              </a:rPr>
              <a:t>手加減をする</a:t>
            </a:r>
            <a:endParaRPr lang="en-US" altLang="ja-JP" sz="2000" b="1" dirty="0">
              <a:latin typeface="メイリオ"/>
              <a:ea typeface="メイリオ"/>
              <a:cs typeface="メイリオ"/>
            </a:endParaRPr>
          </a:p>
        </p:txBody>
      </p:sp>
      <p:sp>
        <p:nvSpPr>
          <p:cNvPr id="14" name="テキスト ボックス 13"/>
          <p:cNvSpPr txBox="1"/>
          <p:nvPr/>
        </p:nvSpPr>
        <p:spPr>
          <a:xfrm>
            <a:off x="2710737" y="3540377"/>
            <a:ext cx="1687103" cy="857843"/>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5" name="テキスト ボックス 14"/>
          <p:cNvSpPr txBox="1"/>
          <p:nvPr/>
        </p:nvSpPr>
        <p:spPr>
          <a:xfrm>
            <a:off x="3775403" y="986409"/>
            <a:ext cx="1699820" cy="435429"/>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相手を陥れる</a:t>
            </a:r>
          </a:p>
        </p:txBody>
      </p:sp>
      <p:sp>
        <p:nvSpPr>
          <p:cNvPr id="16" name="テキスト ボックス 15"/>
          <p:cNvSpPr txBox="1"/>
          <p:nvPr/>
        </p:nvSpPr>
        <p:spPr>
          <a:xfrm>
            <a:off x="616523" y="5310658"/>
            <a:ext cx="168762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主導権を握る</a:t>
            </a:r>
          </a:p>
        </p:txBody>
      </p:sp>
      <p:sp>
        <p:nvSpPr>
          <p:cNvPr id="17" name="テキスト ボックス 16"/>
          <p:cNvSpPr txBox="1"/>
          <p:nvPr/>
        </p:nvSpPr>
        <p:spPr>
          <a:xfrm>
            <a:off x="7402399" y="4398220"/>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楽しむ</a:t>
            </a:r>
          </a:p>
        </p:txBody>
      </p:sp>
    </p:spTree>
    <p:extLst>
      <p:ext uri="{BB962C8B-B14F-4D97-AF65-F5344CB8AC3E}">
        <p14:creationId xmlns:p14="http://schemas.microsoft.com/office/powerpoint/2010/main" val="5954168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MAD</a:t>
            </a:r>
            <a:r>
              <a:rPr lang="ja-JP" altLang="en-US" dirty="0"/>
              <a:t>における人間らしさとは</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27</a:t>
            </a:fld>
            <a:endParaRPr lang="ja-JP" altLang="en-US"/>
          </a:p>
        </p:txBody>
      </p:sp>
      <p:sp>
        <p:nvSpPr>
          <p:cNvPr id="5" name="円/楕円 4"/>
          <p:cNvSpPr/>
          <p:nvPr/>
        </p:nvSpPr>
        <p:spPr bwMode="auto">
          <a:xfrm>
            <a:off x="3032993" y="1421838"/>
            <a:ext cx="3184643" cy="2976382"/>
          </a:xfrm>
          <a:prstGeom prst="ellipse">
            <a:avLst/>
          </a:prstGeom>
          <a:solidFill>
            <a:srgbClr val="FF00FF"/>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2018835" y="3244570"/>
            <a:ext cx="3222555" cy="3073950"/>
          </a:xfrm>
          <a:prstGeom prst="ellipse">
            <a:avLst/>
          </a:prstGeom>
          <a:solidFill>
            <a:srgbClr val="008000"/>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4160887" y="3244570"/>
            <a:ext cx="3241512" cy="3071171"/>
          </a:xfrm>
          <a:prstGeom prst="ellipse">
            <a:avLst/>
          </a:prstGeom>
          <a:solidFill>
            <a:srgbClr val="00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852787" y="1402880"/>
            <a:ext cx="1838752" cy="327107"/>
          </a:xfrm>
          <a:prstGeom prst="rect">
            <a:avLst/>
          </a:prstGeom>
          <a:solidFill>
            <a:srgbClr val="FF3399">
              <a:alpha val="0"/>
            </a:srgbClr>
          </a:solidFill>
        </p:spPr>
        <p:txBody>
          <a:bodyPr wrap="square" lIns="0" tIns="36000" rIns="0" bIns="0" rtlCol="0" anchor="b" anchorCtr="0">
            <a:noAutofit/>
          </a:bodyPr>
          <a:lstStyle/>
          <a:p>
            <a:pPr algn="ctr">
              <a:lnSpc>
                <a:spcPts val="2100"/>
              </a:lnSpc>
            </a:pP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165686" y="1843734"/>
            <a:ext cx="2862387"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プレッシャーをかける</a:t>
            </a:r>
          </a:p>
        </p:txBody>
      </p:sp>
      <p:sp>
        <p:nvSpPr>
          <p:cNvPr id="10" name="テキスト ボックス 9"/>
          <p:cNvSpPr txBox="1"/>
          <p:nvPr/>
        </p:nvSpPr>
        <p:spPr>
          <a:xfrm>
            <a:off x="3165686" y="2355596"/>
            <a:ext cx="2862387"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solidFill>
                  <a:srgbClr val="000000"/>
                </a:solidFill>
                <a:latin typeface="メイリオ" pitchFamily="50" charset="-128"/>
                <a:ea typeface="メイリオ" pitchFamily="50" charset="-128"/>
                <a:cs typeface="メイリオ" pitchFamily="50" charset="-128"/>
              </a:rPr>
              <a:t>表情を見る</a:t>
            </a: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02219" y="4208641"/>
            <a:ext cx="1658668"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solidFill>
                  <a:srgbClr val="000000"/>
                </a:solidFill>
                <a:latin typeface="メイリオ"/>
                <a:ea typeface="メイリオ"/>
                <a:cs typeface="メイリオ"/>
              </a:rPr>
              <a:t>結託</a:t>
            </a:r>
            <a:endParaRPr lang="en-US" altLang="ja-JP" sz="2000" b="1" dirty="0">
              <a:solidFill>
                <a:srgbClr val="000000"/>
              </a:solidFill>
              <a:latin typeface="メイリオ"/>
              <a:ea typeface="メイリオ"/>
              <a:cs typeface="メイリオ"/>
            </a:endParaRPr>
          </a:p>
          <a:p>
            <a:pPr algn="ctr">
              <a:lnSpc>
                <a:spcPts val="2100"/>
              </a:lnSpc>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5554168" y="4208641"/>
            <a:ext cx="1573366"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latin typeface="メイリオ"/>
                <a:ea typeface="メイリオ"/>
                <a:cs typeface="メイリオ"/>
              </a:rPr>
              <a:t>あえて自分が不利になる手を</a:t>
            </a:r>
            <a:r>
              <a:rPr lang="ja-JP" altLang="en-US" sz="2000" b="1" dirty="0" smtClean="0">
                <a:latin typeface="メイリオ"/>
                <a:ea typeface="メイリオ"/>
                <a:cs typeface="メイリオ"/>
              </a:rPr>
              <a:t>選ぶ</a:t>
            </a:r>
            <a:endParaRPr lang="en-US" altLang="ja-JP" sz="2000" b="1" dirty="0">
              <a:latin typeface="メイリオ"/>
              <a:ea typeface="メイリオ"/>
              <a:cs typeface="メイリオ"/>
            </a:endParaRPr>
          </a:p>
        </p:txBody>
      </p:sp>
      <p:sp>
        <p:nvSpPr>
          <p:cNvPr id="13" name="テキスト ボックス 12"/>
          <p:cNvSpPr txBox="1"/>
          <p:nvPr/>
        </p:nvSpPr>
        <p:spPr>
          <a:xfrm>
            <a:off x="4625313" y="3540377"/>
            <a:ext cx="2066225" cy="35072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latin typeface="メイリオ"/>
                <a:ea typeface="メイリオ"/>
                <a:cs typeface="メイリオ"/>
              </a:rPr>
              <a:t>手加減をする</a:t>
            </a:r>
            <a:endParaRPr lang="en-US" altLang="ja-JP" sz="2000" b="1" dirty="0">
              <a:latin typeface="メイリオ"/>
              <a:ea typeface="メイリオ"/>
              <a:cs typeface="メイリオ"/>
            </a:endParaRPr>
          </a:p>
        </p:txBody>
      </p:sp>
      <p:sp>
        <p:nvSpPr>
          <p:cNvPr id="14" name="テキスト ボックス 13"/>
          <p:cNvSpPr txBox="1"/>
          <p:nvPr/>
        </p:nvSpPr>
        <p:spPr>
          <a:xfrm>
            <a:off x="2710737" y="3540377"/>
            <a:ext cx="1687103" cy="857843"/>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5" name="テキスト ボックス 14"/>
          <p:cNvSpPr txBox="1"/>
          <p:nvPr/>
        </p:nvSpPr>
        <p:spPr>
          <a:xfrm>
            <a:off x="3775403" y="986409"/>
            <a:ext cx="1699820" cy="435429"/>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相手を陥れる</a:t>
            </a:r>
          </a:p>
        </p:txBody>
      </p:sp>
      <p:sp>
        <p:nvSpPr>
          <p:cNvPr id="16" name="テキスト ボックス 15"/>
          <p:cNvSpPr txBox="1"/>
          <p:nvPr/>
        </p:nvSpPr>
        <p:spPr>
          <a:xfrm>
            <a:off x="616523" y="5310658"/>
            <a:ext cx="168762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主導権を握る</a:t>
            </a:r>
          </a:p>
        </p:txBody>
      </p:sp>
      <p:sp>
        <p:nvSpPr>
          <p:cNvPr id="17" name="テキスト ボックス 16"/>
          <p:cNvSpPr txBox="1"/>
          <p:nvPr/>
        </p:nvSpPr>
        <p:spPr>
          <a:xfrm>
            <a:off x="7402399" y="4398220"/>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楽しむ</a:t>
            </a:r>
          </a:p>
        </p:txBody>
      </p:sp>
    </p:spTree>
    <p:extLst>
      <p:ext uri="{BB962C8B-B14F-4D97-AF65-F5344CB8AC3E}">
        <p14:creationId xmlns:p14="http://schemas.microsoft.com/office/powerpoint/2010/main" val="16994482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MAD</a:t>
            </a:r>
            <a:r>
              <a:rPr lang="ja-JP" altLang="en-US" dirty="0"/>
              <a:t>における人間らしさとは</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28</a:t>
            </a:fld>
            <a:endParaRPr lang="ja-JP" altLang="en-US"/>
          </a:p>
        </p:txBody>
      </p:sp>
      <p:sp>
        <p:nvSpPr>
          <p:cNvPr id="5" name="円/楕円 4"/>
          <p:cNvSpPr/>
          <p:nvPr/>
        </p:nvSpPr>
        <p:spPr bwMode="auto">
          <a:xfrm>
            <a:off x="3032993" y="1421838"/>
            <a:ext cx="3184643" cy="2976382"/>
          </a:xfrm>
          <a:prstGeom prst="ellipse">
            <a:avLst/>
          </a:prstGeom>
          <a:solidFill>
            <a:srgbClr val="FF00FF"/>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円/楕円 5"/>
          <p:cNvSpPr/>
          <p:nvPr/>
        </p:nvSpPr>
        <p:spPr bwMode="auto">
          <a:xfrm>
            <a:off x="2018835" y="3244570"/>
            <a:ext cx="3222555" cy="3073950"/>
          </a:xfrm>
          <a:prstGeom prst="ellipse">
            <a:avLst/>
          </a:prstGeom>
          <a:solidFill>
            <a:srgbClr val="008000"/>
          </a:solidFill>
          <a:ln w="9525">
            <a:solidFill>
              <a:srgbClr val="000000"/>
            </a:solidFill>
            <a:miter lim="800000"/>
            <a:headEnd/>
            <a:tailEnd/>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円/楕円 6"/>
          <p:cNvSpPr/>
          <p:nvPr/>
        </p:nvSpPr>
        <p:spPr bwMode="auto">
          <a:xfrm>
            <a:off x="4160887" y="3244570"/>
            <a:ext cx="3241512" cy="3071171"/>
          </a:xfrm>
          <a:prstGeom prst="ellipse">
            <a:avLst/>
          </a:prstGeom>
          <a:solidFill>
            <a:srgbClr val="0000FF"/>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852787" y="1402880"/>
            <a:ext cx="1838752" cy="327107"/>
          </a:xfrm>
          <a:prstGeom prst="rect">
            <a:avLst/>
          </a:prstGeom>
          <a:solidFill>
            <a:srgbClr val="FF3399">
              <a:alpha val="0"/>
            </a:srgbClr>
          </a:solidFill>
        </p:spPr>
        <p:txBody>
          <a:bodyPr wrap="square" lIns="0" tIns="36000" rIns="0" bIns="0" rtlCol="0" anchor="b" anchorCtr="0">
            <a:noAutofit/>
          </a:bodyPr>
          <a:lstStyle/>
          <a:p>
            <a:pPr algn="ctr">
              <a:lnSpc>
                <a:spcPts val="2100"/>
              </a:lnSpc>
            </a:pP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165686" y="1843734"/>
            <a:ext cx="2862387" cy="511862"/>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プレッシャーをかける</a:t>
            </a:r>
          </a:p>
        </p:txBody>
      </p:sp>
      <p:sp>
        <p:nvSpPr>
          <p:cNvPr id="10" name="テキスト ボックス 9"/>
          <p:cNvSpPr txBox="1"/>
          <p:nvPr/>
        </p:nvSpPr>
        <p:spPr>
          <a:xfrm>
            <a:off x="3165686" y="2355596"/>
            <a:ext cx="2862387" cy="36297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solidFill>
                  <a:srgbClr val="000000"/>
                </a:solidFill>
                <a:latin typeface="メイリオ" pitchFamily="50" charset="-128"/>
                <a:ea typeface="メイリオ" pitchFamily="50" charset="-128"/>
                <a:cs typeface="メイリオ" pitchFamily="50" charset="-128"/>
              </a:rPr>
              <a:t>表情を見る</a:t>
            </a: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2502219" y="4208641"/>
            <a:ext cx="1658668"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solidFill>
                  <a:srgbClr val="000000"/>
                </a:solidFill>
                <a:latin typeface="メイリオ"/>
                <a:ea typeface="メイリオ"/>
                <a:cs typeface="メイリオ"/>
              </a:rPr>
              <a:t>結託</a:t>
            </a:r>
            <a:endParaRPr lang="en-US" altLang="ja-JP" sz="2000" b="1" dirty="0">
              <a:solidFill>
                <a:srgbClr val="000000"/>
              </a:solidFill>
              <a:latin typeface="メイリオ"/>
              <a:ea typeface="メイリオ"/>
              <a:cs typeface="メイリオ"/>
            </a:endParaRPr>
          </a:p>
          <a:p>
            <a:pPr algn="ctr">
              <a:lnSpc>
                <a:spcPts val="2100"/>
              </a:lnSpc>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5554168" y="4208641"/>
            <a:ext cx="1573366" cy="83414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latin typeface="メイリオ"/>
                <a:ea typeface="メイリオ"/>
                <a:cs typeface="メイリオ"/>
              </a:rPr>
              <a:t>あえて自分が不利になる手を</a:t>
            </a:r>
            <a:r>
              <a:rPr lang="ja-JP" altLang="en-US" sz="2000" b="1" dirty="0" smtClean="0">
                <a:latin typeface="メイリオ"/>
                <a:ea typeface="メイリオ"/>
                <a:cs typeface="メイリオ"/>
              </a:rPr>
              <a:t>選ぶ</a:t>
            </a:r>
            <a:endParaRPr lang="en-US" altLang="ja-JP" sz="2000" b="1" dirty="0">
              <a:latin typeface="メイリオ"/>
              <a:ea typeface="メイリオ"/>
              <a:cs typeface="メイリオ"/>
            </a:endParaRPr>
          </a:p>
        </p:txBody>
      </p:sp>
      <p:sp>
        <p:nvSpPr>
          <p:cNvPr id="13" name="テキスト ボックス 12"/>
          <p:cNvSpPr txBox="1"/>
          <p:nvPr/>
        </p:nvSpPr>
        <p:spPr>
          <a:xfrm>
            <a:off x="4625313" y="3540377"/>
            <a:ext cx="2066225" cy="35072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latin typeface="メイリオ"/>
                <a:ea typeface="メイリオ"/>
                <a:cs typeface="メイリオ"/>
              </a:rPr>
              <a:t>手加減をする</a:t>
            </a:r>
            <a:endParaRPr lang="en-US" altLang="ja-JP" sz="2000" b="1" dirty="0">
              <a:latin typeface="メイリオ"/>
              <a:ea typeface="メイリオ"/>
              <a:cs typeface="メイリオ"/>
            </a:endParaRPr>
          </a:p>
        </p:txBody>
      </p:sp>
      <p:sp>
        <p:nvSpPr>
          <p:cNvPr id="14" name="テキスト ボックス 13"/>
          <p:cNvSpPr txBox="1"/>
          <p:nvPr/>
        </p:nvSpPr>
        <p:spPr>
          <a:xfrm>
            <a:off x="2710737" y="3540377"/>
            <a:ext cx="1687103" cy="857843"/>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言葉で探りをいれる</a:t>
            </a:r>
          </a:p>
        </p:txBody>
      </p:sp>
      <p:sp>
        <p:nvSpPr>
          <p:cNvPr id="15" name="テキスト ボックス 14"/>
          <p:cNvSpPr txBox="1"/>
          <p:nvPr/>
        </p:nvSpPr>
        <p:spPr>
          <a:xfrm>
            <a:off x="3775403" y="986409"/>
            <a:ext cx="1699820" cy="435429"/>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相手を陥れる</a:t>
            </a:r>
          </a:p>
        </p:txBody>
      </p:sp>
      <p:sp>
        <p:nvSpPr>
          <p:cNvPr id="16" name="テキスト ボックス 15"/>
          <p:cNvSpPr txBox="1"/>
          <p:nvPr/>
        </p:nvSpPr>
        <p:spPr>
          <a:xfrm>
            <a:off x="616523" y="5310658"/>
            <a:ext cx="1687621" cy="37325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主導権を握る</a:t>
            </a:r>
          </a:p>
        </p:txBody>
      </p:sp>
      <p:sp>
        <p:nvSpPr>
          <p:cNvPr id="17" name="テキスト ボックス 16"/>
          <p:cNvSpPr txBox="1"/>
          <p:nvPr/>
        </p:nvSpPr>
        <p:spPr>
          <a:xfrm>
            <a:off x="7402399" y="4398220"/>
            <a:ext cx="1068501" cy="42778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楽しむ</a:t>
            </a:r>
          </a:p>
        </p:txBody>
      </p:sp>
    </p:spTree>
    <p:extLst>
      <p:ext uri="{BB962C8B-B14F-4D97-AF65-F5344CB8AC3E}">
        <p14:creationId xmlns:p14="http://schemas.microsoft.com/office/powerpoint/2010/main" val="39772680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457200" y="1249681"/>
            <a:ext cx="8229600" cy="1336690"/>
          </a:xfrm>
        </p:spPr>
        <p:txBody>
          <a:bodyPr/>
          <a:lstStyle/>
          <a:p>
            <a:pPr marL="361950" indent="-361950">
              <a:lnSpc>
                <a:spcPct val="100000"/>
              </a:lnSpc>
            </a:pPr>
            <a:r>
              <a:rPr lang="ja-JP" altLang="en-US" sz="2800" dirty="0" smtClean="0"/>
              <a:t>カードゲーム</a:t>
            </a:r>
            <a:r>
              <a:rPr lang="en-US" altLang="ja-JP" sz="2800" dirty="0" smtClean="0"/>
              <a:t>(</a:t>
            </a:r>
            <a:r>
              <a:rPr lang="ja-JP" altLang="en-US" sz="2800" dirty="0"/>
              <a:t>不完全情報ゲーム</a:t>
            </a:r>
            <a:r>
              <a:rPr lang="en-US" altLang="ja-JP" sz="2800" dirty="0" smtClean="0"/>
              <a:t>)</a:t>
            </a:r>
            <a:r>
              <a:rPr lang="ja-JP" altLang="en-US" sz="2800" dirty="0" smtClean="0"/>
              <a:t>において</a:t>
            </a:r>
            <a:r>
              <a:rPr lang="ja-JP" altLang="ja-JP" sz="2800" dirty="0" smtClean="0"/>
              <a:t>機械</a:t>
            </a:r>
            <a:r>
              <a:rPr lang="ja-JP" altLang="ja-JP" sz="2800" dirty="0"/>
              <a:t>学習を</a:t>
            </a:r>
            <a:r>
              <a:rPr lang="ja-JP" altLang="ja-JP" sz="2800" dirty="0" smtClean="0"/>
              <a:t>用い</a:t>
            </a:r>
            <a:r>
              <a:rPr lang="ja-JP" altLang="en-US" sz="2800" dirty="0" smtClean="0"/>
              <a:t>て</a:t>
            </a:r>
            <a:r>
              <a:rPr lang="ja-JP" altLang="ja-JP" sz="2800" dirty="0" smtClean="0"/>
              <a:t>個性</a:t>
            </a:r>
            <a:r>
              <a:rPr lang="ja-JP" altLang="ja-JP" sz="2800" dirty="0"/>
              <a:t>を付加する場合の，人間らしさの評価と学習方法についての考察を行う </a:t>
            </a:r>
            <a:endParaRPr kumimoji="1" lang="en-US" altLang="ja-JP"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a:t>
            </a:fld>
            <a:endParaRPr lang="ja-JP" altLang="en-US"/>
          </a:p>
        </p:txBody>
      </p:sp>
      <p:pic>
        <p:nvPicPr>
          <p:cNvPr id="5" name="図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76" y="3459093"/>
            <a:ext cx="4511023" cy="2811448"/>
          </a:xfrm>
          <a:prstGeom prst="rect">
            <a:avLst/>
          </a:prstGeom>
        </p:spPr>
      </p:pic>
      <p:pic>
        <p:nvPicPr>
          <p:cNvPr id="6" name="図 5"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499" y="3459093"/>
            <a:ext cx="4224854" cy="2811448"/>
          </a:xfrm>
          <a:prstGeom prst="rect">
            <a:avLst/>
          </a:prstGeom>
        </p:spPr>
      </p:pic>
    </p:spTree>
    <p:extLst>
      <p:ext uri="{BB962C8B-B14F-4D97-AF65-F5344CB8AC3E}">
        <p14:creationId xmlns:p14="http://schemas.microsoft.com/office/powerpoint/2010/main" val="18032201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MAD</a:t>
            </a:r>
            <a:r>
              <a:rPr kumimoji="1" lang="ja-JP" altLang="en-US" dirty="0" smtClean="0"/>
              <a:t>における余裕を見せる</a:t>
            </a:r>
            <a:endParaRPr kumimoji="1" lang="ja-JP" altLang="en-US" dirty="0"/>
          </a:p>
        </p:txBody>
      </p:sp>
      <p:sp>
        <p:nvSpPr>
          <p:cNvPr id="3" name="コンテンツ プレースホルダー 2"/>
          <p:cNvSpPr>
            <a:spLocks noGrp="1"/>
          </p:cNvSpPr>
          <p:nvPr>
            <p:ph idx="1"/>
          </p:nvPr>
        </p:nvSpPr>
        <p:spPr>
          <a:xfrm>
            <a:off x="224444" y="1338002"/>
            <a:ext cx="8686800" cy="1593273"/>
          </a:xfrm>
        </p:spPr>
        <p:txBody>
          <a:bodyPr/>
          <a:lstStyle/>
          <a:p>
            <a:pPr>
              <a:lnSpc>
                <a:spcPct val="100000"/>
              </a:lnSpc>
              <a:spcBef>
                <a:spcPts val="1200"/>
              </a:spcBef>
            </a:pPr>
            <a:r>
              <a:rPr lang="ja-JP" altLang="en-US" sz="3200" dirty="0" smtClean="0"/>
              <a:t>圧倒的有利の時にわざと相手の利益になるプレイをする</a:t>
            </a:r>
            <a:endParaRPr lang="en-US" altLang="ja-JP" sz="3200" dirty="0" smtClean="0"/>
          </a:p>
          <a:p>
            <a:pPr lvl="1">
              <a:lnSpc>
                <a:spcPct val="100000"/>
              </a:lnSpc>
              <a:spcBef>
                <a:spcPts val="1200"/>
              </a:spcBef>
              <a:buFont typeface="ヒラギノ角ゴ ProN W3"/>
              <a:buChar char="-"/>
            </a:pPr>
            <a:r>
              <a:rPr lang="ja-JP" altLang="en-US" sz="3200" dirty="0" smtClean="0"/>
              <a:t>相手にカードを引かせる</a:t>
            </a:r>
            <a:endParaRPr lang="en-US" altLang="ja-JP" sz="3200" dirty="0" smtClean="0"/>
          </a:p>
          <a:p>
            <a:pPr lvl="1">
              <a:lnSpc>
                <a:spcPct val="100000"/>
              </a:lnSpc>
              <a:spcBef>
                <a:spcPts val="1200"/>
              </a:spcBef>
              <a:buFont typeface="ヒラギノ角ゴ ProN W3"/>
              <a:buChar char="-"/>
            </a:pPr>
            <a:r>
              <a:rPr lang="ja-JP" altLang="en-US" sz="3200" dirty="0" smtClean="0"/>
              <a:t>相手の番にならないようにする</a:t>
            </a:r>
            <a:endParaRPr lang="en-US" altLang="ja-JP" sz="3200" dirty="0" smtClean="0"/>
          </a:p>
          <a:p>
            <a:pPr lvl="1">
              <a:buFont typeface="ヒラギノ角ゴ ProN W3"/>
              <a:buChar char="-"/>
            </a:pPr>
            <a:endParaRPr lang="en-US" altLang="ja-JP" sz="3200" dirty="0" smtClean="0"/>
          </a:p>
          <a:p>
            <a:pPr marL="0" indent="0">
              <a:buNone/>
            </a:pP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29</a:t>
            </a:fld>
            <a:endParaRPr lang="ja-JP" altLang="en-US"/>
          </a:p>
        </p:txBody>
      </p:sp>
      <p:pic>
        <p:nvPicPr>
          <p:cNvPr id="5" name="図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14194"/>
            <a:ext cx="4237567" cy="2655940"/>
          </a:xfrm>
          <a:prstGeom prst="rect">
            <a:avLst/>
          </a:prstGeom>
        </p:spPr>
      </p:pic>
      <p:pic>
        <p:nvPicPr>
          <p:cNvPr id="7" name="図 6"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999" y="3914194"/>
            <a:ext cx="4326975" cy="2423106"/>
          </a:xfrm>
          <a:prstGeom prst="rect">
            <a:avLst/>
          </a:prstGeom>
        </p:spPr>
      </p:pic>
    </p:spTree>
    <p:extLst>
      <p:ext uri="{BB962C8B-B14F-4D97-AF65-F5344CB8AC3E}">
        <p14:creationId xmlns:p14="http://schemas.microsoft.com/office/powerpoint/2010/main" val="32230667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768350" y="1562100"/>
            <a:ext cx="7962900" cy="4716463"/>
          </a:xfrm>
        </p:spPr>
        <p:txBody>
          <a:bodyPr/>
          <a:lstStyle/>
          <a:p>
            <a:pPr marL="361950" indent="-361950">
              <a:lnSpc>
                <a:spcPct val="100000"/>
              </a:lnSpc>
              <a:spcBef>
                <a:spcPts val="2400"/>
              </a:spcBef>
            </a:pPr>
            <a:r>
              <a:rPr lang="ja-JP" altLang="en-US" sz="3200" dirty="0" smtClean="0"/>
              <a:t>根に持つ</a:t>
            </a:r>
            <a:endParaRPr lang="en-US" altLang="ja-JP" sz="3200" dirty="0" smtClean="0"/>
          </a:p>
          <a:p>
            <a:pPr lvl="1">
              <a:lnSpc>
                <a:spcPct val="100000"/>
              </a:lnSpc>
              <a:spcBef>
                <a:spcPts val="1200"/>
              </a:spcBef>
              <a:buFont typeface="ヒラギノ角ゴ ProN W3"/>
              <a:buChar char="→"/>
            </a:pPr>
            <a:r>
              <a:rPr kumimoji="1" lang="ja-JP" altLang="en-US" sz="3200" dirty="0" smtClean="0"/>
              <a:t>いつまで狙い続けるのか</a:t>
            </a:r>
            <a:endParaRPr kumimoji="1" lang="en-US" altLang="ja-JP" sz="3200" dirty="0" smtClean="0"/>
          </a:p>
          <a:p>
            <a:pPr lvl="1">
              <a:lnSpc>
                <a:spcPct val="100000"/>
              </a:lnSpc>
              <a:spcBef>
                <a:spcPts val="1200"/>
              </a:spcBef>
              <a:buFont typeface="ヒラギノ角ゴ ProN W3"/>
              <a:buChar char="→"/>
            </a:pPr>
            <a:r>
              <a:rPr lang="ja-JP" altLang="en-US" sz="3200" dirty="0" smtClean="0"/>
              <a:t>狙い続けると楽しさよりも不快が勝る</a:t>
            </a:r>
            <a:endParaRPr lang="en-US" altLang="ja-JP" sz="3200" dirty="0" smtClean="0"/>
          </a:p>
          <a:p>
            <a:pPr marL="361950" indent="-361950">
              <a:lnSpc>
                <a:spcPct val="100000"/>
              </a:lnSpc>
              <a:spcBef>
                <a:spcPts val="2400"/>
              </a:spcBef>
            </a:pPr>
            <a:r>
              <a:rPr lang="ja-JP" altLang="en-US" sz="3200" dirty="0" smtClean="0">
                <a:solidFill>
                  <a:srgbClr val="FF0000"/>
                </a:solidFill>
              </a:rPr>
              <a:t>余裕を見せる</a:t>
            </a:r>
            <a:endParaRPr lang="en-US" altLang="ja-JP" sz="3200" dirty="0" smtClean="0">
              <a:solidFill>
                <a:srgbClr val="FF0000"/>
              </a:solidFill>
            </a:endParaRPr>
          </a:p>
          <a:p>
            <a:pPr lvl="1">
              <a:lnSpc>
                <a:spcPct val="100000"/>
              </a:lnSpc>
              <a:spcBef>
                <a:spcPts val="1200"/>
              </a:spcBef>
              <a:buFont typeface="ヒラギノ角ゴ ProN W3"/>
              <a:buChar char="→"/>
            </a:pPr>
            <a:r>
              <a:rPr kumimoji="1" lang="ja-JP" altLang="en-US" sz="3200" dirty="0" smtClean="0"/>
              <a:t>強い</a:t>
            </a:r>
            <a:r>
              <a:rPr kumimoji="1" lang="en-US" altLang="ja-JP" sz="3200" dirty="0" smtClean="0"/>
              <a:t>AI</a:t>
            </a:r>
            <a:r>
              <a:rPr kumimoji="1" lang="ja-JP" altLang="en-US" sz="3200" dirty="0" smtClean="0"/>
              <a:t>プレイヤとの差別化をどのように行うのか</a:t>
            </a:r>
            <a:endParaRPr kumimoji="1" lang="en-US" altLang="ja-JP" sz="32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30</a:t>
            </a:fld>
            <a:endParaRPr lang="ja-JP" altLang="en-US"/>
          </a:p>
        </p:txBody>
      </p:sp>
    </p:spTree>
    <p:extLst>
      <p:ext uri="{BB962C8B-B14F-4D97-AF65-F5344CB8AC3E}">
        <p14:creationId xmlns:p14="http://schemas.microsoft.com/office/powerpoint/2010/main" val="2833516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MAD</a:t>
            </a:r>
            <a:r>
              <a:rPr kumimoji="1" lang="ja-JP" altLang="en-US" dirty="0" smtClean="0"/>
              <a:t>における根に持つ</a:t>
            </a:r>
            <a:endParaRPr kumimoji="1" lang="ja-JP" altLang="en-US" dirty="0"/>
          </a:p>
        </p:txBody>
      </p:sp>
      <p:sp>
        <p:nvSpPr>
          <p:cNvPr id="3" name="コンテンツ プレースホルダー 2"/>
          <p:cNvSpPr>
            <a:spLocks noGrp="1"/>
          </p:cNvSpPr>
          <p:nvPr>
            <p:ph idx="1"/>
          </p:nvPr>
        </p:nvSpPr>
        <p:spPr>
          <a:xfrm>
            <a:off x="0" y="1249681"/>
            <a:ext cx="9144000" cy="1831976"/>
          </a:xfrm>
        </p:spPr>
        <p:txBody>
          <a:bodyPr/>
          <a:lstStyle/>
          <a:p>
            <a:pPr marL="361950" indent="-361950">
              <a:lnSpc>
                <a:spcPct val="100000"/>
              </a:lnSpc>
              <a:spcBef>
                <a:spcPts val="1200"/>
              </a:spcBef>
            </a:pPr>
            <a:r>
              <a:rPr kumimoji="1" lang="ja-JP" altLang="en-US" sz="3200" dirty="0" smtClean="0"/>
              <a:t>特定のプレイヤー</a:t>
            </a:r>
            <a:r>
              <a:rPr lang="ja-JP" altLang="en-US" sz="3200" dirty="0" smtClean="0"/>
              <a:t>ばかりを狙う</a:t>
            </a:r>
            <a:endParaRPr lang="en-US" altLang="ja-JP" sz="3200" dirty="0" smtClean="0"/>
          </a:p>
          <a:p>
            <a:pPr lvl="1">
              <a:lnSpc>
                <a:spcPct val="100000"/>
              </a:lnSpc>
              <a:spcBef>
                <a:spcPts val="1200"/>
              </a:spcBef>
              <a:buFont typeface="ヒラギノ角ゴ ProN W3"/>
              <a:buChar char="-"/>
            </a:pPr>
            <a:r>
              <a:rPr lang="ja-JP" altLang="en-US" sz="3200" dirty="0" smtClean="0"/>
              <a:t>手札の枚数が少ないプレイヤばかりを狙う</a:t>
            </a:r>
            <a:endParaRPr lang="en-US" altLang="ja-JP" sz="3200" dirty="0" smtClean="0"/>
          </a:p>
          <a:p>
            <a:pPr lvl="1">
              <a:lnSpc>
                <a:spcPct val="100000"/>
              </a:lnSpc>
              <a:spcBef>
                <a:spcPts val="1200"/>
              </a:spcBef>
              <a:buFont typeface="ヒラギノ角ゴ ProN W3"/>
              <a:buChar char="-"/>
            </a:pPr>
            <a:r>
              <a:rPr lang="ja-JP" altLang="en-US" sz="3200" dirty="0" smtClean="0"/>
              <a:t>攻撃してきたプレイヤばかりを狙う</a:t>
            </a:r>
            <a:endParaRPr kumimoji="1" lang="en-US" altLang="ja-JP" sz="32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31</a:t>
            </a:fld>
            <a:endParaRPr lang="ja-JP" altLang="en-US"/>
          </a:p>
        </p:txBody>
      </p:sp>
      <p:pic>
        <p:nvPicPr>
          <p:cNvPr id="7" name="図 6"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36" y="3674350"/>
            <a:ext cx="4523663" cy="2934268"/>
          </a:xfrm>
          <a:prstGeom prst="rect">
            <a:avLst/>
          </a:prstGeom>
        </p:spPr>
      </p:pic>
    </p:spTree>
    <p:extLst>
      <p:ext uri="{BB962C8B-B14F-4D97-AF65-F5344CB8AC3E}">
        <p14:creationId xmlns:p14="http://schemas.microsoft.com/office/powerpoint/2010/main" val="2775495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評価方法</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sz="3200" dirty="0" smtClean="0"/>
          </a:p>
          <a:p>
            <a:pPr marL="361950" indent="-361950"/>
            <a:r>
              <a:rPr lang="ja-JP" altLang="en-US" sz="3200" dirty="0" smtClean="0"/>
              <a:t>根に持つ</a:t>
            </a:r>
            <a:endParaRPr kumimoji="1" lang="en-US" altLang="ja-JP" sz="3200" dirty="0" smtClean="0"/>
          </a:p>
          <a:p>
            <a:pPr lvl="1"/>
            <a:r>
              <a:rPr lang="ja-JP" altLang="en-US" sz="3200" dirty="0" smtClean="0"/>
              <a:t>攻撃したプレイヤを攻撃しかえす確率</a:t>
            </a:r>
            <a:endParaRPr lang="en-US" altLang="ja-JP" sz="3200" dirty="0" smtClean="0"/>
          </a:p>
          <a:p>
            <a:pPr lvl="1"/>
            <a:r>
              <a:rPr lang="ja-JP" altLang="en-US" sz="3200" dirty="0" smtClean="0"/>
              <a:t>枚数の少ないプレイヤを攻撃する確率</a:t>
            </a:r>
            <a:endParaRPr lang="en-US" altLang="ja-JP" sz="3200" dirty="0" smtClean="0"/>
          </a:p>
          <a:p>
            <a:pPr lvl="1"/>
            <a:endParaRPr lang="en-US" altLang="ja-JP" sz="3200" dirty="0" smtClean="0"/>
          </a:p>
          <a:p>
            <a:pPr marL="361950" indent="-361950"/>
            <a:r>
              <a:rPr lang="ja-JP" altLang="en-US" sz="3200" dirty="0" smtClean="0"/>
              <a:t>余裕を見せる</a:t>
            </a:r>
            <a:endParaRPr lang="en-US" altLang="ja-JP" sz="3200" dirty="0" smtClean="0"/>
          </a:p>
          <a:p>
            <a:pPr lvl="1"/>
            <a:r>
              <a:rPr kumimoji="1" lang="ja-JP" altLang="en-US" sz="3200" dirty="0" smtClean="0"/>
              <a:t>相手との枚数差が多い時に特殊カードで相手にカードを引かせているのか</a:t>
            </a:r>
            <a:endParaRPr kumimoji="1" lang="en-US" altLang="ja-JP" sz="3200" dirty="0" smtClean="0"/>
          </a:p>
          <a:p>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32</a:t>
            </a:fld>
            <a:endParaRPr lang="ja-JP" altLang="en-US"/>
          </a:p>
        </p:txBody>
      </p:sp>
    </p:spTree>
    <p:extLst>
      <p:ext uri="{BB962C8B-B14F-4D97-AF65-F5344CB8AC3E}">
        <p14:creationId xmlns:p14="http://schemas.microsoft.com/office/powerpoint/2010/main" val="20169436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768350" y="1562100"/>
            <a:ext cx="7962900" cy="4716463"/>
          </a:xfrm>
        </p:spPr>
        <p:txBody>
          <a:bodyPr/>
          <a:lstStyle/>
          <a:p>
            <a:pPr marL="361950" indent="-361950">
              <a:lnSpc>
                <a:spcPct val="100000"/>
              </a:lnSpc>
              <a:spcBef>
                <a:spcPts val="2400"/>
              </a:spcBef>
            </a:pPr>
            <a:r>
              <a:rPr lang="ja-JP" altLang="en-US" sz="3200" dirty="0" smtClean="0">
                <a:solidFill>
                  <a:srgbClr val="FF0000"/>
                </a:solidFill>
              </a:rPr>
              <a:t>根に持つ</a:t>
            </a:r>
            <a:endParaRPr lang="en-US" altLang="ja-JP" sz="3200" dirty="0" smtClean="0">
              <a:solidFill>
                <a:srgbClr val="FF0000"/>
              </a:solidFill>
            </a:endParaRPr>
          </a:p>
          <a:p>
            <a:pPr lvl="1">
              <a:lnSpc>
                <a:spcPct val="100000"/>
              </a:lnSpc>
              <a:spcBef>
                <a:spcPts val="1200"/>
              </a:spcBef>
              <a:buFont typeface="ヒラギノ角ゴ ProN W3"/>
              <a:buChar char="→"/>
            </a:pPr>
            <a:r>
              <a:rPr kumimoji="1" lang="ja-JP" altLang="en-US" sz="3200" dirty="0" smtClean="0"/>
              <a:t>いつまで狙い続けるのか</a:t>
            </a:r>
            <a:endParaRPr kumimoji="1" lang="en-US" altLang="ja-JP" sz="3200" dirty="0" smtClean="0"/>
          </a:p>
          <a:p>
            <a:pPr lvl="1">
              <a:lnSpc>
                <a:spcPct val="100000"/>
              </a:lnSpc>
              <a:spcBef>
                <a:spcPts val="1200"/>
              </a:spcBef>
              <a:buFont typeface="ヒラギノ角ゴ ProN W3"/>
              <a:buChar char="→"/>
            </a:pPr>
            <a:r>
              <a:rPr lang="ja-JP" altLang="en-US" sz="3200" dirty="0" smtClean="0"/>
              <a:t>狙い続けると楽しさよりも不快が勝る</a:t>
            </a:r>
            <a:endParaRPr lang="en-US" altLang="ja-JP" sz="3200" dirty="0" smtClean="0"/>
          </a:p>
          <a:p>
            <a:pPr marL="361950" indent="-361950">
              <a:lnSpc>
                <a:spcPct val="100000"/>
              </a:lnSpc>
              <a:spcBef>
                <a:spcPts val="2400"/>
              </a:spcBef>
            </a:pPr>
            <a:r>
              <a:rPr lang="ja-JP" altLang="en-US" sz="3200" dirty="0" smtClean="0"/>
              <a:t>余裕を見せる</a:t>
            </a:r>
            <a:endParaRPr lang="en-US" altLang="ja-JP" sz="3200" dirty="0" smtClean="0"/>
          </a:p>
          <a:p>
            <a:pPr lvl="1">
              <a:lnSpc>
                <a:spcPct val="100000"/>
              </a:lnSpc>
              <a:spcBef>
                <a:spcPts val="1200"/>
              </a:spcBef>
              <a:buFont typeface="ヒラギノ角ゴ ProN W3"/>
              <a:buChar char="→"/>
            </a:pPr>
            <a:r>
              <a:rPr kumimoji="1" lang="ja-JP" altLang="en-US" sz="3200" dirty="0" smtClean="0"/>
              <a:t>強い</a:t>
            </a:r>
            <a:r>
              <a:rPr kumimoji="1" lang="en-US" altLang="ja-JP" sz="3200" dirty="0" smtClean="0"/>
              <a:t>AI</a:t>
            </a:r>
            <a:r>
              <a:rPr kumimoji="1" lang="ja-JP" altLang="en-US" sz="3200" dirty="0" smtClean="0"/>
              <a:t>プレイヤとの差別化をどのように行うのか</a:t>
            </a:r>
            <a:endParaRPr kumimoji="1" lang="en-US" altLang="ja-JP" sz="32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33</a:t>
            </a:fld>
            <a:endParaRPr lang="ja-JP" altLang="en-US"/>
          </a:p>
        </p:txBody>
      </p:sp>
    </p:spTree>
    <p:extLst>
      <p:ext uri="{BB962C8B-B14F-4D97-AF65-F5344CB8AC3E}">
        <p14:creationId xmlns:p14="http://schemas.microsoft.com/office/powerpoint/2010/main" val="15594481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完全ゲームと不完全ゲーム</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34</a:t>
            </a:fld>
            <a:endParaRPr lang="ja-JP" altLang="en-US"/>
          </a:p>
        </p:txBody>
      </p:sp>
      <p:sp>
        <p:nvSpPr>
          <p:cNvPr id="8" name="テキスト ボックス 7"/>
          <p:cNvSpPr txBox="1"/>
          <p:nvPr/>
        </p:nvSpPr>
        <p:spPr>
          <a:xfrm>
            <a:off x="1092433" y="1513740"/>
            <a:ext cx="2922256" cy="464841"/>
          </a:xfrm>
          <a:prstGeom prst="rect">
            <a:avLst/>
          </a:prstGeom>
          <a:solidFill>
            <a:srgbClr val="FFFFFF"/>
          </a:solidFill>
        </p:spPr>
        <p:txBody>
          <a:bodyPr wrap="square" lIns="0" tIns="36000" rIns="0" bIns="0" rtlCol="0" anchor="b" anchorCtr="0">
            <a:noAutofit/>
          </a:bodyPr>
          <a:lstStyle/>
          <a:p>
            <a:pPr algn="ctr">
              <a:lnSpc>
                <a:spcPts val="2100"/>
              </a:lnSpc>
            </a:pPr>
            <a:r>
              <a:rPr lang="ja-JP" altLang="en-US" sz="2000" b="1" dirty="0" smtClean="0">
                <a:solidFill>
                  <a:srgbClr val="000000"/>
                </a:solidFill>
                <a:latin typeface="メイリオ" pitchFamily="50" charset="-128"/>
                <a:ea typeface="メイリオ" pitchFamily="50" charset="-128"/>
                <a:cs typeface="メイリオ" pitchFamily="50" charset="-128"/>
              </a:rPr>
              <a:t>不</a:t>
            </a:r>
            <a:r>
              <a:rPr kumimoji="1" lang="ja-JP" altLang="en-US" sz="2000" b="1" dirty="0" smtClean="0">
                <a:solidFill>
                  <a:srgbClr val="000000"/>
                </a:solidFill>
                <a:latin typeface="メイリオ" pitchFamily="50" charset="-128"/>
                <a:ea typeface="メイリオ" pitchFamily="50" charset="-128"/>
                <a:cs typeface="メイリオ" pitchFamily="50" charset="-128"/>
              </a:rPr>
              <a:t>完全情報ゲーム</a:t>
            </a:r>
          </a:p>
        </p:txBody>
      </p:sp>
      <p:pic>
        <p:nvPicPr>
          <p:cNvPr id="13" name="図 1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194" y="2253002"/>
            <a:ext cx="2988836" cy="3209211"/>
          </a:xfrm>
          <a:prstGeom prst="rect">
            <a:avLst/>
          </a:prstGeom>
        </p:spPr>
      </p:pic>
      <p:sp>
        <p:nvSpPr>
          <p:cNvPr id="14" name="テキスト ボックス 13"/>
          <p:cNvSpPr txBox="1"/>
          <p:nvPr/>
        </p:nvSpPr>
        <p:spPr>
          <a:xfrm>
            <a:off x="5395130" y="1513739"/>
            <a:ext cx="2266797" cy="464842"/>
          </a:xfrm>
          <a:prstGeom prst="rect">
            <a:avLst/>
          </a:prstGeom>
          <a:solidFill>
            <a:srgbClr val="FFFFFF"/>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完全情報ゲーム</a:t>
            </a:r>
          </a:p>
        </p:txBody>
      </p:sp>
      <p:pic>
        <p:nvPicPr>
          <p:cNvPr id="15" name="図 14" descr="0dc330a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49" y="2253002"/>
            <a:ext cx="4556981" cy="3209211"/>
          </a:xfrm>
          <a:prstGeom prst="rect">
            <a:avLst/>
          </a:prstGeom>
        </p:spPr>
      </p:pic>
    </p:spTree>
    <p:extLst>
      <p:ext uri="{BB962C8B-B14F-4D97-AF65-F5344CB8AC3E}">
        <p14:creationId xmlns:p14="http://schemas.microsoft.com/office/powerpoint/2010/main" val="11496151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MAD</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パーカーブラザーズ社から発売されていたカードゲーム</a:t>
            </a:r>
            <a:endParaRPr lang="en-US" altLang="ja-JP" dirty="0"/>
          </a:p>
          <a:p>
            <a:r>
              <a:rPr kumimoji="1" lang="en-US" altLang="ja-JP" dirty="0" smtClean="0"/>
              <a:t>2~6</a:t>
            </a:r>
            <a:r>
              <a:rPr lang="ja-JP" altLang="en-US" dirty="0" smtClean="0"/>
              <a:t>人用</a:t>
            </a:r>
            <a:endParaRPr lang="en-US" altLang="ja-JP" dirty="0" smtClean="0"/>
          </a:p>
          <a:p>
            <a:r>
              <a:rPr kumimoji="1" lang="ja-JP" altLang="en-US" dirty="0" smtClean="0"/>
              <a:t>カードの種類　　　　　　　　　　　　　　　</a:t>
            </a:r>
            <a:r>
              <a:rPr lang="en-US" altLang="en-US" dirty="0" smtClean="0"/>
              <a:t>1</a:t>
            </a:r>
            <a:r>
              <a:rPr lang="ja-JP" altLang="en-US" dirty="0" smtClean="0"/>
              <a:t>組</a:t>
            </a:r>
            <a:r>
              <a:rPr lang="en-US" altLang="ja-JP" dirty="0" smtClean="0"/>
              <a:t>76</a:t>
            </a:r>
            <a:r>
              <a:rPr lang="ja-JP" altLang="en-US" dirty="0" smtClean="0"/>
              <a:t>枚</a:t>
            </a:r>
            <a:endParaRPr kumimoji="1" lang="en-US" altLang="ja-JP" dirty="0" smtClean="0"/>
          </a:p>
          <a:p>
            <a:pPr>
              <a:buFont typeface="ヒラギノ角ゴ ProN W3"/>
              <a:buChar char="-"/>
            </a:pPr>
            <a:r>
              <a:rPr lang="ja-JP" altLang="en-US" dirty="0" smtClean="0"/>
              <a:t>数字カード</a:t>
            </a:r>
            <a:r>
              <a:rPr lang="en-US" altLang="ja-JP" dirty="0" smtClean="0"/>
              <a:t>(</a:t>
            </a:r>
            <a:r>
              <a:rPr lang="ja-JP" altLang="en-US" dirty="0" smtClean="0">
                <a:solidFill>
                  <a:srgbClr val="FF0000"/>
                </a:solidFill>
              </a:rPr>
              <a:t>赤</a:t>
            </a:r>
            <a:r>
              <a:rPr lang="ja-JP" altLang="en-US" dirty="0" smtClean="0"/>
              <a:t>，</a:t>
            </a:r>
            <a:r>
              <a:rPr lang="ja-JP" altLang="en-US" dirty="0" smtClean="0">
                <a:solidFill>
                  <a:srgbClr val="FFFF00"/>
                </a:solidFill>
              </a:rPr>
              <a:t>黄</a:t>
            </a:r>
            <a:r>
              <a:rPr lang="ja-JP" altLang="en-US" dirty="0" smtClean="0"/>
              <a:t>，</a:t>
            </a:r>
            <a:r>
              <a:rPr lang="ja-JP" altLang="en-US" dirty="0" smtClean="0">
                <a:solidFill>
                  <a:srgbClr val="0000FF"/>
                </a:solidFill>
              </a:rPr>
              <a:t>青</a:t>
            </a:r>
            <a:r>
              <a:rPr lang="ja-JP" altLang="en-US" dirty="0" smtClean="0"/>
              <a:t>，</a:t>
            </a:r>
            <a:r>
              <a:rPr lang="ja-JP" altLang="en-US" dirty="0" smtClean="0">
                <a:solidFill>
                  <a:srgbClr val="008000"/>
                </a:solidFill>
              </a:rPr>
              <a:t>緑</a:t>
            </a:r>
            <a:r>
              <a:rPr lang="ja-JP" altLang="en-US" dirty="0" smtClean="0"/>
              <a:t>各色</a:t>
            </a:r>
            <a:r>
              <a:rPr lang="en-US" altLang="ja-JP" dirty="0" smtClean="0"/>
              <a:t>1~6</a:t>
            </a:r>
            <a:r>
              <a:rPr lang="ja-JP" altLang="en-US" dirty="0" smtClean="0"/>
              <a:t>，</a:t>
            </a:r>
            <a:r>
              <a:rPr lang="en-US" altLang="ja-JP" dirty="0" smtClean="0"/>
              <a:t>2</a:t>
            </a:r>
            <a:r>
              <a:rPr lang="ja-JP" altLang="en-US" dirty="0" smtClean="0"/>
              <a:t>枚ずつ</a:t>
            </a:r>
            <a:r>
              <a:rPr lang="en-US" altLang="ja-JP" dirty="0" smtClean="0"/>
              <a:t>)</a:t>
            </a:r>
            <a:r>
              <a:rPr lang="ja-JP" altLang="en-US" dirty="0" smtClean="0"/>
              <a:t>  計</a:t>
            </a:r>
            <a:r>
              <a:rPr lang="en-US" altLang="ja-JP" dirty="0" smtClean="0"/>
              <a:t>48</a:t>
            </a:r>
            <a:r>
              <a:rPr lang="ja-JP" altLang="en-US" dirty="0" smtClean="0"/>
              <a:t>枚</a:t>
            </a:r>
            <a:endParaRPr lang="en-US" altLang="ja-JP" dirty="0" smtClean="0"/>
          </a:p>
          <a:p>
            <a:pPr>
              <a:buFont typeface="ヒラギノ角ゴ ProN W3"/>
              <a:buChar char="-"/>
            </a:pPr>
            <a:r>
              <a:rPr lang="ja-JP" altLang="en-US" dirty="0" smtClean="0"/>
              <a:t>特殊カード</a:t>
            </a:r>
            <a:endParaRPr lang="en-US" altLang="ja-JP" dirty="0" smtClean="0"/>
          </a:p>
          <a:p>
            <a:pPr lvl="1">
              <a:buFont typeface="ヒラギノ角ゴ ProN W3"/>
              <a:buChar char="-"/>
            </a:pPr>
            <a:r>
              <a:rPr kumimoji="1" lang="en-US" altLang="ja-JP" dirty="0" smtClean="0"/>
              <a:t>EXCHANGE</a:t>
            </a:r>
            <a:r>
              <a:rPr lang="ja-JP" altLang="en-US" dirty="0" smtClean="0"/>
              <a:t>カード</a:t>
            </a:r>
            <a:r>
              <a:rPr lang="en-US" altLang="ja-JP" dirty="0"/>
              <a:t>	</a:t>
            </a:r>
            <a:r>
              <a:rPr lang="en-US" altLang="ja-JP" dirty="0" smtClean="0"/>
              <a:t>			</a:t>
            </a:r>
            <a:r>
              <a:rPr lang="ja-JP" altLang="en-US" dirty="0" smtClean="0"/>
              <a:t>　</a:t>
            </a:r>
            <a:r>
              <a:rPr lang="en-US" altLang="ja-JP" dirty="0" smtClean="0"/>
              <a:t>		</a:t>
            </a:r>
            <a:r>
              <a:rPr lang="ja-JP" altLang="en-US" dirty="0" smtClean="0"/>
              <a:t>　</a:t>
            </a:r>
            <a:r>
              <a:rPr lang="en-US" altLang="ja-JP" dirty="0" smtClean="0"/>
              <a:t>	</a:t>
            </a:r>
            <a:r>
              <a:rPr lang="ja-JP" altLang="en-US" dirty="0" smtClean="0"/>
              <a:t>　</a:t>
            </a:r>
            <a:r>
              <a:rPr lang="en-US" altLang="ja-JP" dirty="0" smtClean="0"/>
              <a:t>	</a:t>
            </a:r>
            <a:r>
              <a:rPr lang="ja-JP" altLang="en-US" dirty="0" smtClean="0"/>
              <a:t>　</a:t>
            </a:r>
            <a:r>
              <a:rPr lang="en-US" altLang="ja-JP" dirty="0" smtClean="0"/>
              <a:t>	</a:t>
            </a:r>
            <a:r>
              <a:rPr lang="ja-JP" altLang="en-US" dirty="0" smtClean="0"/>
              <a:t>　</a:t>
            </a:r>
            <a:r>
              <a:rPr lang="en-US" altLang="ja-JP" dirty="0" smtClean="0"/>
              <a:t>	</a:t>
            </a:r>
            <a:r>
              <a:rPr lang="en-US" altLang="en-US" dirty="0"/>
              <a:t> </a:t>
            </a:r>
            <a:r>
              <a:rPr lang="en-US" altLang="en-US" dirty="0" smtClean="0"/>
              <a:t> </a:t>
            </a:r>
            <a:r>
              <a:rPr lang="en-US" altLang="ja-JP" dirty="0" smtClean="0"/>
              <a:t>2</a:t>
            </a:r>
            <a:r>
              <a:rPr lang="ja-JP" altLang="en-US" dirty="0" smtClean="0"/>
              <a:t>枚</a:t>
            </a:r>
            <a:endParaRPr lang="en-US" altLang="ja-JP" dirty="0" smtClean="0"/>
          </a:p>
          <a:p>
            <a:pPr lvl="1">
              <a:buFont typeface="ヒラギノ角ゴ ProN W3"/>
              <a:buChar char="-"/>
            </a:pPr>
            <a:r>
              <a:rPr kumimoji="1" lang="en-US" altLang="ja-JP" dirty="0" smtClean="0"/>
              <a:t>WHAT ME WORRY?</a:t>
            </a:r>
            <a:r>
              <a:rPr kumimoji="1" lang="ja-JP" altLang="en-US" dirty="0" smtClean="0"/>
              <a:t>カード</a:t>
            </a:r>
            <a:r>
              <a:rPr lang="ja-JP" altLang="ja-JP" dirty="0"/>
              <a:t>　</a:t>
            </a:r>
            <a:r>
              <a:rPr lang="ja-JP" altLang="en-US" dirty="0" smtClean="0"/>
              <a:t>　　　　　　　　　　　　　　</a:t>
            </a:r>
            <a:r>
              <a:rPr lang="en-US" altLang="ja-JP" dirty="0" smtClean="0"/>
              <a:t>2</a:t>
            </a:r>
            <a:r>
              <a:rPr lang="ja-JP" altLang="en-US" dirty="0" smtClean="0"/>
              <a:t>枚</a:t>
            </a:r>
            <a:endParaRPr lang="en-US" altLang="ja-JP" dirty="0" smtClean="0"/>
          </a:p>
          <a:p>
            <a:pPr lvl="1">
              <a:buFont typeface="ヒラギノ角ゴ ProN W3"/>
              <a:buChar char="-"/>
            </a:pPr>
            <a:r>
              <a:rPr kumimoji="1" lang="en-US" altLang="ja-JP" dirty="0" smtClean="0"/>
              <a:t>WILD! &amp;</a:t>
            </a:r>
            <a:r>
              <a:rPr lang="ja-JP" altLang="en-US" dirty="0"/>
              <a:t> </a:t>
            </a:r>
            <a:r>
              <a:rPr lang="en-US" altLang="ja-JP" dirty="0" smtClean="0"/>
              <a:t>WOOLY!</a:t>
            </a:r>
            <a:r>
              <a:rPr lang="ja-JP" altLang="en-US" dirty="0" smtClean="0"/>
              <a:t>カード　</a:t>
            </a:r>
            <a:r>
              <a:rPr lang="en-US" altLang="ja-JP" dirty="0" smtClean="0"/>
              <a:t>  </a:t>
            </a:r>
            <a:r>
              <a:rPr lang="ja-JP" altLang="en-US" dirty="0" smtClean="0"/>
              <a:t>           </a:t>
            </a:r>
            <a:r>
              <a:rPr lang="en-US" altLang="ja-JP" dirty="0" smtClean="0"/>
              <a:t> </a:t>
            </a:r>
            <a:r>
              <a:rPr lang="ja-JP" altLang="en-US" dirty="0" smtClean="0"/>
              <a:t>                              </a:t>
            </a:r>
            <a:r>
              <a:rPr lang="en-US" altLang="ja-JP" dirty="0" smtClean="0"/>
              <a:t>3</a:t>
            </a:r>
            <a:r>
              <a:rPr lang="ja-JP" altLang="en-US" dirty="0" smtClean="0"/>
              <a:t>枚</a:t>
            </a:r>
            <a:endParaRPr lang="en-US" altLang="ja-JP" dirty="0" smtClean="0"/>
          </a:p>
          <a:p>
            <a:pPr lvl="1">
              <a:buFont typeface="ヒラギノ角ゴ ProN W3"/>
              <a:buChar char="-"/>
            </a:pPr>
            <a:r>
              <a:rPr kumimoji="1" lang="en-US" altLang="ja-JP" dirty="0" smtClean="0"/>
              <a:t>WILD!</a:t>
            </a:r>
            <a:r>
              <a:rPr kumimoji="1" lang="ja-JP" altLang="en-US" dirty="0" smtClean="0"/>
              <a:t>カード　　　　　　　</a:t>
            </a:r>
            <a:r>
              <a:rPr kumimoji="1" lang="en-US" altLang="ja-JP" dirty="0" smtClean="0"/>
              <a:t> </a:t>
            </a:r>
            <a:r>
              <a:rPr kumimoji="1" lang="ja-JP" altLang="en-US" dirty="0" smtClean="0"/>
              <a:t>                                          </a:t>
            </a:r>
            <a:r>
              <a:rPr kumimoji="1" lang="en-US" altLang="ja-JP" dirty="0" smtClean="0"/>
              <a:t>4</a:t>
            </a:r>
            <a:r>
              <a:rPr kumimoji="1" lang="ja-JP" altLang="en-US" dirty="0" smtClean="0"/>
              <a:t>枚</a:t>
            </a:r>
            <a:endParaRPr kumimoji="1" lang="en-US" altLang="ja-JP" dirty="0" smtClean="0"/>
          </a:p>
          <a:p>
            <a:pPr lvl="1">
              <a:buFont typeface="ヒラギノ角ゴ ProN W3"/>
              <a:buChar char="-"/>
            </a:pPr>
            <a:r>
              <a:rPr kumimoji="1" lang="en-US" altLang="ja-JP" dirty="0" smtClean="0"/>
              <a:t>GIVE 2 CARD</a:t>
            </a:r>
            <a:r>
              <a:rPr kumimoji="1" lang="ja-JP" altLang="en-US" dirty="0" smtClean="0"/>
              <a:t>カード</a:t>
            </a:r>
            <a:r>
              <a:rPr kumimoji="1" lang="en-US" altLang="ja-JP" dirty="0" smtClean="0"/>
              <a:t>     </a:t>
            </a:r>
            <a:r>
              <a:rPr kumimoji="1" lang="ja-JP" altLang="en-US" dirty="0" smtClean="0"/>
              <a:t>                          各色</a:t>
            </a:r>
            <a:r>
              <a:rPr kumimoji="1" lang="en-US" altLang="ja-JP" dirty="0" smtClean="0"/>
              <a:t>1</a:t>
            </a:r>
            <a:r>
              <a:rPr kumimoji="1" lang="ja-JP" altLang="en-US" dirty="0" smtClean="0"/>
              <a:t>枚ずつ　計</a:t>
            </a:r>
            <a:r>
              <a:rPr kumimoji="1" lang="en-US" altLang="ja-JP" dirty="0" smtClean="0"/>
              <a:t>4</a:t>
            </a:r>
            <a:r>
              <a:rPr kumimoji="1" lang="ja-JP" altLang="en-US" dirty="0" smtClean="0"/>
              <a:t>枚</a:t>
            </a:r>
            <a:endParaRPr kumimoji="1" lang="en-US" altLang="ja-JP" dirty="0" smtClean="0"/>
          </a:p>
          <a:p>
            <a:pPr lvl="1">
              <a:buFont typeface="ヒラギノ角ゴ ProN W3"/>
              <a:buChar char="-"/>
            </a:pPr>
            <a:r>
              <a:rPr kumimoji="1" lang="en-US" altLang="ja-JP" dirty="0" smtClean="0"/>
              <a:t>DRAW ONE</a:t>
            </a:r>
            <a:r>
              <a:rPr kumimoji="1" lang="ja-JP" altLang="en-US" dirty="0" smtClean="0"/>
              <a:t>カード　　</a:t>
            </a:r>
            <a:r>
              <a:rPr kumimoji="1" lang="en-US" altLang="ja-JP" dirty="0" smtClean="0"/>
              <a:t>  </a:t>
            </a:r>
            <a:r>
              <a:rPr kumimoji="1" lang="ja-JP" altLang="en-US" dirty="0" smtClean="0"/>
              <a:t>                          各色</a:t>
            </a:r>
            <a:r>
              <a:rPr kumimoji="1" lang="en-US" altLang="ja-JP" dirty="0" smtClean="0"/>
              <a:t>1</a:t>
            </a:r>
            <a:r>
              <a:rPr kumimoji="1" lang="ja-JP" altLang="en-US" dirty="0" smtClean="0"/>
              <a:t>枚ずつ　計</a:t>
            </a:r>
            <a:r>
              <a:rPr kumimoji="1" lang="en-US" altLang="ja-JP" dirty="0" smtClean="0"/>
              <a:t>4</a:t>
            </a:r>
            <a:r>
              <a:rPr kumimoji="1" lang="ja-JP" altLang="en-US" dirty="0" smtClean="0"/>
              <a:t>枚</a:t>
            </a:r>
            <a:endParaRPr kumimoji="1" lang="en-US" altLang="ja-JP" dirty="0" smtClean="0"/>
          </a:p>
          <a:p>
            <a:pPr lvl="1">
              <a:buFont typeface="ヒラギノ角ゴ ProN W3"/>
              <a:buChar char="-"/>
            </a:pPr>
            <a:r>
              <a:rPr lang="en-US" altLang="ja-JP" dirty="0" smtClean="0"/>
              <a:t>WHICH WAY?</a:t>
            </a:r>
            <a:r>
              <a:rPr lang="ja-JP" altLang="en-US" dirty="0" smtClean="0"/>
              <a:t>カード　</a:t>
            </a:r>
            <a:r>
              <a:rPr lang="en-US" altLang="en-US" dirty="0"/>
              <a:t> </a:t>
            </a:r>
            <a:r>
              <a:rPr lang="ja-JP" altLang="en-US" dirty="0" smtClean="0"/>
              <a:t>                           各色</a:t>
            </a:r>
            <a:r>
              <a:rPr lang="en-US" altLang="ja-JP" dirty="0" smtClean="0"/>
              <a:t>2</a:t>
            </a:r>
            <a:r>
              <a:rPr lang="ja-JP" altLang="en-US" dirty="0" smtClean="0"/>
              <a:t>枚ずつ　計</a:t>
            </a:r>
            <a:r>
              <a:rPr lang="en-US" altLang="ja-JP" dirty="0" smtClean="0"/>
              <a:t>8</a:t>
            </a:r>
            <a:r>
              <a:rPr lang="ja-JP" altLang="en-US" dirty="0" smtClean="0"/>
              <a:t>枚</a:t>
            </a:r>
            <a:endParaRPr lang="en-US" altLang="ja-JP" dirty="0" smtClean="0"/>
          </a:p>
          <a:p>
            <a:pPr lvl="1">
              <a:buFont typeface="ヒラギノ角ゴ ProN W3"/>
              <a:buChar char="-"/>
            </a:pPr>
            <a:r>
              <a:rPr lang="en-US" altLang="ja-JP" dirty="0" smtClean="0"/>
              <a:t>JOKER</a:t>
            </a:r>
            <a:r>
              <a:rPr lang="ja-JP" altLang="en-US" dirty="0" smtClean="0"/>
              <a:t>カード　　　　　　　　　　　　　　　　　　　　　</a:t>
            </a:r>
            <a:r>
              <a:rPr lang="en-US" altLang="ja-JP" dirty="0" smtClean="0"/>
              <a:t>1</a:t>
            </a:r>
            <a:r>
              <a:rPr lang="ja-JP" altLang="en-US" dirty="0" smtClean="0"/>
              <a:t>枚</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35</a:t>
            </a:fld>
            <a:endParaRPr lang="ja-JP" altLang="en-US"/>
          </a:p>
        </p:txBody>
      </p:sp>
    </p:spTree>
    <p:extLst>
      <p:ext uri="{BB962C8B-B14F-4D97-AF65-F5344CB8AC3E}">
        <p14:creationId xmlns:p14="http://schemas.microsoft.com/office/powerpoint/2010/main" val="9659237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特殊カードの効果</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WILD</a:t>
            </a:r>
            <a:r>
              <a:rPr lang="en-US" altLang="en-US" dirty="0"/>
              <a:t> </a:t>
            </a:r>
            <a:r>
              <a:rPr lang="en-US" altLang="en-US" dirty="0" smtClean="0"/>
              <a:t>!</a:t>
            </a:r>
            <a:endParaRPr lang="en-US" altLang="ja-JP" dirty="0" smtClean="0"/>
          </a:p>
          <a:p>
            <a:pPr>
              <a:buFont typeface="ヒラギノ角ゴ ProN W3"/>
              <a:buChar char="-"/>
            </a:pPr>
            <a:r>
              <a:rPr kumimoji="1" lang="ja-JP" altLang="en-US" dirty="0" smtClean="0"/>
              <a:t>このカードを出すと色を指定できる</a:t>
            </a:r>
            <a:endParaRPr kumimoji="1" lang="en-US" altLang="ja-JP" dirty="0" smtClean="0"/>
          </a:p>
          <a:p>
            <a:r>
              <a:rPr lang="en-US" altLang="ja-JP" dirty="0" smtClean="0"/>
              <a:t>WILD!</a:t>
            </a:r>
            <a:r>
              <a:rPr lang="ja-JP" altLang="en-US" dirty="0" smtClean="0"/>
              <a:t> </a:t>
            </a:r>
            <a:r>
              <a:rPr lang="en-US" altLang="ja-JP" dirty="0" smtClean="0"/>
              <a:t>&amp; WOLLY!</a:t>
            </a:r>
          </a:p>
          <a:p>
            <a:pPr>
              <a:buFont typeface="ヒラギノ角ゴ ProN W3"/>
              <a:buChar char="-"/>
            </a:pPr>
            <a:r>
              <a:rPr kumimoji="1" lang="ja-JP" altLang="en-US" dirty="0" smtClean="0"/>
              <a:t>このカード</a:t>
            </a:r>
            <a:r>
              <a:rPr lang="ja-JP" altLang="en-US" dirty="0" smtClean="0"/>
              <a:t>を出すと自分を含めたプレイヤーを選択して三枚山札からカードを引かせてさらに色を指定できる</a:t>
            </a:r>
            <a:endParaRPr lang="en-US" altLang="ja-JP" dirty="0" smtClean="0"/>
          </a:p>
          <a:p>
            <a:r>
              <a:rPr kumimoji="1" lang="en-US" altLang="ja-JP" dirty="0" smtClean="0"/>
              <a:t>EXCHANGE</a:t>
            </a:r>
          </a:p>
          <a:p>
            <a:pPr>
              <a:buFont typeface="ヒラギノ角ゴ ProN W3"/>
              <a:buChar char="-"/>
            </a:pPr>
            <a:r>
              <a:rPr lang="ja-JP" altLang="en-US" dirty="0" smtClean="0"/>
              <a:t>このカードを出すと自分以外のプレイヤと手札を交換してさらに色を指定できる</a:t>
            </a:r>
            <a:endParaRPr lang="en-US" altLang="ja-JP" dirty="0" smtClean="0"/>
          </a:p>
          <a:p>
            <a:r>
              <a:rPr kumimoji="1" lang="en-US" altLang="ja-JP" dirty="0" smtClean="0"/>
              <a:t> GIVE 2 CARDS</a:t>
            </a:r>
          </a:p>
          <a:p>
            <a:pPr>
              <a:buFont typeface="ヒラギノ角ゴ ProN W3"/>
              <a:buChar char="-"/>
            </a:pPr>
            <a:r>
              <a:rPr kumimoji="1" lang="ja-JP" altLang="en-US" dirty="0" smtClean="0"/>
              <a:t>このカードを出すと自分以外の相手を指定し，手札から好きなカード</a:t>
            </a:r>
            <a:r>
              <a:rPr kumimoji="1" lang="en-US" altLang="ja-JP" dirty="0" smtClean="0"/>
              <a:t>2</a:t>
            </a:r>
            <a:r>
              <a:rPr kumimoji="1" lang="ja-JP" altLang="en-US" dirty="0" smtClean="0"/>
              <a:t>枚</a:t>
            </a:r>
            <a:r>
              <a:rPr lang="ja-JP" altLang="en-US" dirty="0" smtClean="0"/>
              <a:t>を渡す</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36</a:t>
            </a:fld>
            <a:endParaRPr lang="ja-JP" altLang="en-US"/>
          </a:p>
        </p:txBody>
      </p:sp>
    </p:spTree>
    <p:extLst>
      <p:ext uri="{BB962C8B-B14F-4D97-AF65-F5344CB8AC3E}">
        <p14:creationId xmlns:p14="http://schemas.microsoft.com/office/powerpoint/2010/main" val="22460513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DRAW</a:t>
            </a:r>
            <a:r>
              <a:rPr kumimoji="1" lang="ja-JP" altLang="en-US" dirty="0" smtClean="0"/>
              <a:t> </a:t>
            </a:r>
            <a:r>
              <a:rPr kumimoji="1" lang="en-US" altLang="ja-JP" dirty="0" smtClean="0"/>
              <a:t>ONE</a:t>
            </a:r>
          </a:p>
          <a:p>
            <a:pPr>
              <a:buFont typeface="ヒラギノ角ゴ ProN W3"/>
              <a:buChar char="-"/>
            </a:pPr>
            <a:r>
              <a:rPr lang="ja-JP" altLang="en-US" dirty="0" smtClean="0"/>
              <a:t>このカードを出せば，他のプレイヤ全員に山札から</a:t>
            </a:r>
            <a:r>
              <a:rPr lang="en-US" altLang="ja-JP" dirty="0" smtClean="0"/>
              <a:t>1</a:t>
            </a:r>
            <a:r>
              <a:rPr lang="ja-JP" altLang="en-US" dirty="0" smtClean="0"/>
              <a:t>カードを引かせる</a:t>
            </a:r>
            <a:endParaRPr lang="en-US" altLang="ja-JP" dirty="0" smtClean="0"/>
          </a:p>
          <a:p>
            <a:pPr>
              <a:buFont typeface="ヒラギノ角ゴ ProN W3"/>
              <a:buChar char="-"/>
            </a:pPr>
            <a:endParaRPr lang="en-US" altLang="ja-JP" dirty="0" smtClean="0"/>
          </a:p>
          <a:p>
            <a:r>
              <a:rPr kumimoji="1" lang="en-US" altLang="ja-JP" dirty="0" smtClean="0"/>
              <a:t>WHICH  WAY?</a:t>
            </a:r>
          </a:p>
          <a:p>
            <a:pPr>
              <a:buFont typeface="ヒラギノ角ゴ ProN W3"/>
              <a:buChar char="-"/>
            </a:pPr>
            <a:r>
              <a:rPr lang="ja-JP" altLang="en-US" dirty="0" smtClean="0"/>
              <a:t>このカードを出すと，プレイの回る方向を変えることができる．ただし，必ず変える必要はない</a:t>
            </a:r>
            <a:endParaRPr lang="en-US" altLang="ja-JP" dirty="0" smtClean="0"/>
          </a:p>
          <a:p>
            <a:pPr>
              <a:buFont typeface="ヒラギノ角ゴ ProN W3"/>
              <a:buChar char="-"/>
            </a:pPr>
            <a:endParaRPr kumimoji="1" lang="en-US" altLang="ja-JP" dirty="0"/>
          </a:p>
          <a:p>
            <a:r>
              <a:rPr lang="en-US" altLang="ja-JP" dirty="0" smtClean="0"/>
              <a:t>WHAT ME WOLLY?</a:t>
            </a:r>
          </a:p>
          <a:p>
            <a:pPr>
              <a:buFont typeface="ヒラギノ角ゴ ProN W3"/>
              <a:buChar char="-"/>
            </a:pPr>
            <a:r>
              <a:rPr kumimoji="1" lang="ja-JP" altLang="en-US" dirty="0" smtClean="0"/>
              <a:t>他のプレイヤから何らかの指示があった時にこのカードを使えば，逆にそのプレイヤーが指示に従わなければならない．そのまま</a:t>
            </a:r>
            <a:r>
              <a:rPr lang="ja-JP" altLang="en-US" dirty="0" smtClean="0"/>
              <a:t>場に出す場合は</a:t>
            </a:r>
            <a:r>
              <a:rPr lang="en-US" altLang="ja-JP" dirty="0" smtClean="0"/>
              <a:t>WILD</a:t>
            </a:r>
            <a:r>
              <a:rPr lang="ja-JP" altLang="en-US" dirty="0" smtClean="0"/>
              <a:t>として扱う</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37</a:t>
            </a:fld>
            <a:endParaRPr lang="ja-JP" altLang="en-US"/>
          </a:p>
        </p:txBody>
      </p:sp>
    </p:spTree>
    <p:extLst>
      <p:ext uri="{BB962C8B-B14F-4D97-AF65-F5344CB8AC3E}">
        <p14:creationId xmlns:p14="http://schemas.microsoft.com/office/powerpoint/2010/main" val="42569871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ルール</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まず，ディーラーを決める</a:t>
            </a:r>
            <a:endParaRPr lang="en-US" altLang="ja-JP" dirty="0" smtClean="0"/>
          </a:p>
          <a:p>
            <a:r>
              <a:rPr lang="ja-JP" altLang="en-US" dirty="0" smtClean="0"/>
              <a:t>ディラーは</a:t>
            </a:r>
            <a:r>
              <a:rPr lang="en-US" altLang="ja-JP" dirty="0" smtClean="0"/>
              <a:t>76</a:t>
            </a:r>
            <a:r>
              <a:rPr lang="ja-JP" altLang="en-US" dirty="0" smtClean="0"/>
              <a:t>枚のカードをよく切り，各プレイヤに</a:t>
            </a:r>
            <a:r>
              <a:rPr lang="en-US" altLang="ja-JP" dirty="0" smtClean="0"/>
              <a:t>3</a:t>
            </a:r>
            <a:r>
              <a:rPr lang="ja-JP" altLang="en-US" dirty="0" smtClean="0"/>
              <a:t>枚ずつ配る</a:t>
            </a:r>
            <a:endParaRPr lang="en-US" altLang="ja-JP" dirty="0" smtClean="0"/>
          </a:p>
          <a:p>
            <a:r>
              <a:rPr lang="ja-JP" altLang="en-US" dirty="0" smtClean="0"/>
              <a:t>残りのカードの山札は置いておく</a:t>
            </a:r>
            <a:endParaRPr lang="en-US" altLang="ja-JP" dirty="0" smtClean="0"/>
          </a:p>
          <a:p>
            <a:r>
              <a:rPr kumimoji="1" lang="ja-JP" altLang="en-US" dirty="0" smtClean="0"/>
              <a:t>山札の</a:t>
            </a:r>
            <a:r>
              <a:rPr lang="ja-JP" altLang="en-US" dirty="0" smtClean="0"/>
              <a:t>一番</a:t>
            </a:r>
            <a:r>
              <a:rPr kumimoji="1" lang="ja-JP" altLang="en-US" dirty="0" smtClean="0"/>
              <a:t>上のカードを一枚表にする．</a:t>
            </a:r>
            <a:endParaRPr kumimoji="1" lang="en-US" altLang="ja-JP" dirty="0" smtClean="0"/>
          </a:p>
          <a:p>
            <a:r>
              <a:rPr lang="ja-JP" altLang="en-US" dirty="0" smtClean="0"/>
              <a:t>ディーラーからカードを捨てていく</a:t>
            </a:r>
            <a:endParaRPr lang="en-US" altLang="ja-JP" dirty="0" smtClean="0"/>
          </a:p>
          <a:p>
            <a:r>
              <a:rPr kumimoji="1" lang="ja-JP" altLang="en-US" dirty="0" smtClean="0"/>
              <a:t>手札が最後ま</a:t>
            </a:r>
            <a:r>
              <a:rPr lang="ja-JP" altLang="en-US" dirty="0" smtClean="0"/>
              <a:t>で無くならなかったプレイヤが勝利</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38</a:t>
            </a:fld>
            <a:endParaRPr lang="ja-JP" altLang="en-US"/>
          </a:p>
        </p:txBody>
      </p:sp>
    </p:spTree>
    <p:extLst>
      <p:ext uri="{BB962C8B-B14F-4D97-AF65-F5344CB8AC3E}">
        <p14:creationId xmlns:p14="http://schemas.microsoft.com/office/powerpoint/2010/main" val="4091345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完全情報ゲーム</a:t>
            </a:r>
            <a:r>
              <a:rPr lang="ja-JP" altLang="en-US" dirty="0"/>
              <a:t>と</a:t>
            </a:r>
            <a:r>
              <a:rPr lang="ja-JP" altLang="en-US" dirty="0" smtClean="0"/>
              <a:t>不完全情報ゲーム</a:t>
            </a:r>
            <a:endParaRPr kumimoji="1" lang="ja-JP" altLang="en-US" dirty="0"/>
          </a:p>
        </p:txBody>
      </p:sp>
      <p:sp>
        <p:nvSpPr>
          <p:cNvPr id="3" name="コンテンツ プレースホルダー 2"/>
          <p:cNvSpPr>
            <a:spLocks noGrp="1"/>
          </p:cNvSpPr>
          <p:nvPr>
            <p:ph idx="1"/>
          </p:nvPr>
        </p:nvSpPr>
        <p:spPr/>
        <p:txBody>
          <a:bodyPr/>
          <a:lstStyle/>
          <a:p>
            <a:pPr marL="361950" indent="-361950">
              <a:lnSpc>
                <a:spcPct val="100000"/>
              </a:lnSpc>
              <a:spcBef>
                <a:spcPts val="1200"/>
              </a:spcBef>
            </a:pPr>
            <a:r>
              <a:rPr kumimoji="1" lang="ja-JP" altLang="en-US" sz="3200" dirty="0" smtClean="0"/>
              <a:t>完全情報ゲーム</a:t>
            </a:r>
            <a:endParaRPr kumimoji="1" lang="en-US" altLang="ja-JP" sz="3200" dirty="0" smtClean="0"/>
          </a:p>
          <a:p>
            <a:pPr lvl="1">
              <a:lnSpc>
                <a:spcPct val="100000"/>
              </a:lnSpc>
              <a:spcBef>
                <a:spcPts val="1200"/>
              </a:spcBef>
              <a:buFont typeface="ヒラギノ角ゴ ProN W3"/>
              <a:buChar char="-"/>
            </a:pPr>
            <a:r>
              <a:rPr kumimoji="1" lang="ja-JP" altLang="en-US" sz="3200" dirty="0" smtClean="0"/>
              <a:t>相手の情報が全て与えられている</a:t>
            </a:r>
            <a:endParaRPr kumimoji="1" lang="en-US" altLang="ja-JP" sz="3200" dirty="0" smtClean="0"/>
          </a:p>
          <a:p>
            <a:pPr lvl="1">
              <a:lnSpc>
                <a:spcPct val="100000"/>
              </a:lnSpc>
              <a:spcBef>
                <a:spcPts val="1200"/>
              </a:spcBef>
              <a:buFont typeface="ヒラギノ角ゴ ProN W3"/>
              <a:buChar char="-"/>
            </a:pPr>
            <a:r>
              <a:rPr lang="ja-JP" altLang="en-US" sz="3200" dirty="0" smtClean="0"/>
              <a:t>主に将棋や囲碁</a:t>
            </a:r>
            <a:endParaRPr lang="en-US" altLang="ja-JP" sz="3200" dirty="0" smtClean="0"/>
          </a:p>
          <a:p>
            <a:pPr>
              <a:lnSpc>
                <a:spcPct val="100000"/>
              </a:lnSpc>
              <a:spcBef>
                <a:spcPts val="1200"/>
              </a:spcBef>
              <a:buFont typeface="ヒラギノ角ゴ ProN W3"/>
              <a:buChar char="-"/>
            </a:pPr>
            <a:endParaRPr lang="en-US" altLang="ja-JP" sz="3200" dirty="0" smtClean="0"/>
          </a:p>
          <a:p>
            <a:pPr marL="361950" indent="-361950">
              <a:lnSpc>
                <a:spcPct val="100000"/>
              </a:lnSpc>
              <a:spcBef>
                <a:spcPts val="1200"/>
              </a:spcBef>
            </a:pPr>
            <a:r>
              <a:rPr kumimoji="1" lang="ja-JP" altLang="en-US" sz="3200" dirty="0" smtClean="0"/>
              <a:t>不完全情報ゲーム</a:t>
            </a:r>
            <a:endParaRPr kumimoji="1" lang="en-US" altLang="ja-JP" sz="3200" dirty="0" smtClean="0"/>
          </a:p>
          <a:p>
            <a:pPr lvl="1">
              <a:lnSpc>
                <a:spcPct val="100000"/>
              </a:lnSpc>
              <a:spcBef>
                <a:spcPts val="1200"/>
              </a:spcBef>
              <a:buFont typeface="ヒラギノ角ゴ ProN W3"/>
              <a:buChar char="-"/>
            </a:pPr>
            <a:r>
              <a:rPr lang="ja-JP" altLang="en-US" sz="3200" dirty="0" smtClean="0"/>
              <a:t>相手の情報が一部のみまたは全て与えられていない</a:t>
            </a:r>
            <a:endParaRPr lang="en-US" altLang="ja-JP" sz="3200" dirty="0" smtClean="0"/>
          </a:p>
          <a:p>
            <a:pPr lvl="1">
              <a:lnSpc>
                <a:spcPct val="100000"/>
              </a:lnSpc>
              <a:spcBef>
                <a:spcPts val="1200"/>
              </a:spcBef>
              <a:buFont typeface="ヒラギノ角ゴ ProN W3"/>
              <a:buChar char="-"/>
            </a:pPr>
            <a:r>
              <a:rPr kumimoji="1" lang="ja-JP" altLang="en-US" sz="3200" dirty="0" smtClean="0"/>
              <a:t>主にポーカーや麻雀</a:t>
            </a: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a:t>
            </a:fld>
            <a:endParaRPr lang="ja-JP" altLang="en-US"/>
          </a:p>
        </p:txBody>
      </p:sp>
      <p:pic>
        <p:nvPicPr>
          <p:cNvPr id="5" name="図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400" y="5117060"/>
            <a:ext cx="2717800" cy="1740940"/>
          </a:xfrm>
          <a:prstGeom prst="rect">
            <a:avLst/>
          </a:prstGeom>
        </p:spPr>
      </p:pic>
      <p:pic>
        <p:nvPicPr>
          <p:cNvPr id="6" name="図 5" descr="downloa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89700" y="2469450"/>
            <a:ext cx="1981200" cy="1972395"/>
          </a:xfrm>
          <a:prstGeom prst="rect">
            <a:avLst/>
          </a:prstGeom>
        </p:spPr>
      </p:pic>
    </p:spTree>
    <p:extLst>
      <p:ext uri="{BB962C8B-B14F-4D97-AF65-F5344CB8AC3E}">
        <p14:creationId xmlns:p14="http://schemas.microsoft.com/office/powerpoint/2010/main" val="25725436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カードの捨て方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手持ちのカードを一枚ずつ捨てていく</a:t>
            </a:r>
            <a:endParaRPr kumimoji="1" lang="en-US" altLang="ja-JP" dirty="0" smtClean="0"/>
          </a:p>
          <a:p>
            <a:r>
              <a:rPr lang="ja-JP" altLang="en-US" dirty="0" smtClean="0"/>
              <a:t>捨て方</a:t>
            </a:r>
            <a:endParaRPr lang="en-US" altLang="ja-JP" dirty="0" smtClean="0"/>
          </a:p>
          <a:p>
            <a:pPr>
              <a:buFont typeface="ヒラギノ角ゴ ProN W3"/>
              <a:buChar char="-"/>
            </a:pPr>
            <a:r>
              <a:rPr kumimoji="1" lang="ja-JP" altLang="en-US" dirty="0" smtClean="0"/>
              <a:t>場の</a:t>
            </a:r>
            <a:r>
              <a:rPr lang="ja-JP" altLang="en-US" dirty="0" smtClean="0"/>
              <a:t>カードと同じ色だと捨てることができる</a:t>
            </a:r>
            <a:endParaRPr lang="en-US" altLang="ja-JP" dirty="0" smtClean="0"/>
          </a:p>
          <a:p>
            <a:pPr>
              <a:buFont typeface="ヒラギノ角ゴ ProN W3"/>
              <a:buChar char="-"/>
            </a:pPr>
            <a:r>
              <a:rPr kumimoji="1" lang="ja-JP" altLang="en-US" dirty="0" smtClean="0"/>
              <a:t>場のカードと同じ数字だと捨てることができる</a:t>
            </a:r>
            <a:endParaRPr kumimoji="1" lang="en-US" altLang="ja-JP" dirty="0" smtClean="0"/>
          </a:p>
          <a:p>
            <a:pPr>
              <a:buFont typeface="ヒラギノ角ゴ ProN W3"/>
              <a:buChar char="-"/>
            </a:pPr>
            <a:r>
              <a:rPr kumimoji="1" lang="ja-JP" altLang="en-US" dirty="0" smtClean="0"/>
              <a:t>場のカードと同じ文字だと捨てることができる</a:t>
            </a:r>
            <a:endParaRPr kumimoji="1" lang="en-US" altLang="ja-JP" dirty="0" smtClean="0"/>
          </a:p>
          <a:p>
            <a:pPr>
              <a:buFont typeface="ヒラギノ角ゴ ProN W3"/>
              <a:buChar char="-"/>
            </a:pPr>
            <a:r>
              <a:rPr lang="ja-JP" altLang="en-US" dirty="0" smtClean="0"/>
              <a:t>色の無い次のカードは捨てることができる</a:t>
            </a:r>
            <a:endParaRPr lang="en-US" altLang="ja-JP" dirty="0" smtClean="0"/>
          </a:p>
          <a:p>
            <a:pPr lvl="1">
              <a:buFont typeface="ヒラギノ角ゴ ProN W3"/>
              <a:buChar char="-"/>
            </a:pPr>
            <a:r>
              <a:rPr kumimoji="1" lang="en-US" altLang="ja-JP" dirty="0" smtClean="0"/>
              <a:t>JOKER,</a:t>
            </a:r>
            <a:r>
              <a:rPr lang="en-US" altLang="en-US" dirty="0" smtClean="0"/>
              <a:t>EXCHANGE,</a:t>
            </a:r>
            <a:r>
              <a:rPr lang="en-US" altLang="ja-JP" dirty="0" smtClean="0"/>
              <a:t>WHAT ME WORRY?,WILD!,</a:t>
            </a:r>
            <a:r>
              <a:rPr lang="en-US" altLang="en-US" dirty="0" smtClean="0"/>
              <a:t>WILD</a:t>
            </a:r>
            <a:r>
              <a:rPr lang="en-US" altLang="ja-JP" dirty="0" smtClean="0"/>
              <a:t>&amp;</a:t>
            </a:r>
            <a:r>
              <a:rPr lang="en-US" altLang="en-US" dirty="0" smtClean="0"/>
              <a:t>WOLLY!</a:t>
            </a:r>
            <a:endParaRPr lang="en-US" altLang="en-US" dirty="0"/>
          </a:p>
          <a:p>
            <a:pPr>
              <a:buFont typeface="Wingdings" charset="2"/>
              <a:buChar char="l"/>
            </a:pPr>
            <a:r>
              <a:rPr lang="ja-JP" altLang="en-US" dirty="0" smtClean="0"/>
              <a:t>手札から捨てるカードがない場合は山札からカードを一枚引く，もしそのカードが出せる場合には場に出す</a:t>
            </a:r>
            <a:endParaRPr lang="en-US" altLang="en-US"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39</a:t>
            </a:fld>
            <a:endParaRPr lang="ja-JP" altLang="en-US"/>
          </a:p>
        </p:txBody>
      </p:sp>
    </p:spTree>
    <p:extLst>
      <p:ext uri="{BB962C8B-B14F-4D97-AF65-F5344CB8AC3E}">
        <p14:creationId xmlns:p14="http://schemas.microsoft.com/office/powerpoint/2010/main" val="27994051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40</a:t>
            </a:fld>
            <a:endParaRPr lang="ja-JP" altLang="en-US"/>
          </a:p>
        </p:txBody>
      </p:sp>
      <p:pic>
        <p:nvPicPr>
          <p:cNvPr id="6" name="図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87" y="4689821"/>
            <a:ext cx="3810000" cy="2133600"/>
          </a:xfrm>
          <a:prstGeom prst="rect">
            <a:avLst/>
          </a:prstGeom>
        </p:spPr>
      </p:pic>
      <p:sp>
        <p:nvSpPr>
          <p:cNvPr id="8" name="コンテンツ プレースホルダー 7"/>
          <p:cNvSpPr>
            <a:spLocks noGrp="1"/>
          </p:cNvSpPr>
          <p:nvPr>
            <p:ph idx="1"/>
          </p:nvPr>
        </p:nvSpPr>
        <p:spPr>
          <a:xfrm>
            <a:off x="457200" y="1249680"/>
            <a:ext cx="8229600" cy="2922993"/>
          </a:xfrm>
        </p:spPr>
        <p:txBody>
          <a:bodyPr/>
          <a:lstStyle/>
          <a:p>
            <a:pPr>
              <a:lnSpc>
                <a:spcPct val="100000"/>
              </a:lnSpc>
              <a:spcBef>
                <a:spcPts val="1200"/>
              </a:spcBef>
            </a:pPr>
            <a:r>
              <a:rPr kumimoji="1" lang="en-US" altLang="ja-JP" sz="2800" dirty="0" smtClean="0"/>
              <a:t>1996</a:t>
            </a:r>
            <a:r>
              <a:rPr kumimoji="1" lang="ja-JP" altLang="en-US" sz="2800" dirty="0" smtClean="0"/>
              <a:t>年にチェスでプロプレイヤがチェス</a:t>
            </a:r>
            <a:r>
              <a:rPr kumimoji="1" lang="en-US" altLang="ja-JP" sz="2800" dirty="0" smtClean="0"/>
              <a:t>AI</a:t>
            </a:r>
            <a:r>
              <a:rPr kumimoji="1" lang="ja-JP" altLang="en-US" sz="2800" dirty="0" smtClean="0"/>
              <a:t>に敗北</a:t>
            </a:r>
            <a:endParaRPr kumimoji="1" lang="en-US" altLang="ja-JP" sz="2800" dirty="0" smtClean="0"/>
          </a:p>
          <a:p>
            <a:pPr>
              <a:lnSpc>
                <a:spcPct val="100000"/>
              </a:lnSpc>
              <a:spcBef>
                <a:spcPts val="1200"/>
              </a:spcBef>
            </a:pPr>
            <a:r>
              <a:rPr lang="ja-JP" altLang="en-US" sz="2800" dirty="0" smtClean="0"/>
              <a:t>以降さまざまなゲームにおいてプロプレイヤに勝利するゲーム</a:t>
            </a:r>
            <a:r>
              <a:rPr lang="en-US" altLang="ja-JP" sz="2800" dirty="0" smtClean="0"/>
              <a:t>AI</a:t>
            </a:r>
            <a:r>
              <a:rPr lang="ja-JP" altLang="en-US" sz="2800" dirty="0" smtClean="0"/>
              <a:t>が登場</a:t>
            </a:r>
            <a:endParaRPr lang="en-US" altLang="ja-JP" sz="2800" dirty="0" smtClean="0"/>
          </a:p>
          <a:p>
            <a:pPr>
              <a:lnSpc>
                <a:spcPct val="100000"/>
              </a:lnSpc>
              <a:spcBef>
                <a:spcPts val="1200"/>
              </a:spcBef>
            </a:pPr>
            <a:r>
              <a:rPr lang="ja-JP" altLang="en-US" sz="2800" dirty="0" smtClean="0"/>
              <a:t>人間よりも強いゲーム</a:t>
            </a:r>
            <a:r>
              <a:rPr lang="en-US" altLang="ja-JP" sz="2800" dirty="0" smtClean="0"/>
              <a:t>AI</a:t>
            </a:r>
            <a:r>
              <a:rPr lang="ja-JP" altLang="en-US" sz="2800" dirty="0" smtClean="0"/>
              <a:t>の研究は活発</a:t>
            </a:r>
            <a:endParaRPr kumimoji="1" lang="ja-JP" altLang="en-US" sz="2800" dirty="0"/>
          </a:p>
        </p:txBody>
      </p:sp>
      <p:pic>
        <p:nvPicPr>
          <p:cNvPr id="9" name="図 8" descr="downloa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82040" y="4172673"/>
            <a:ext cx="1668119" cy="2515852"/>
          </a:xfrm>
          <a:prstGeom prst="rect">
            <a:avLst/>
          </a:prstGeom>
        </p:spPr>
      </p:pic>
      <p:pic>
        <p:nvPicPr>
          <p:cNvPr id="10" name="図 9" descr="imag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9426" y="5385385"/>
            <a:ext cx="2765147" cy="740778"/>
          </a:xfrm>
          <a:prstGeom prst="rect">
            <a:avLst/>
          </a:prstGeom>
        </p:spPr>
      </p:pic>
    </p:spTree>
    <p:extLst>
      <p:ext uri="{BB962C8B-B14F-4D97-AF65-F5344CB8AC3E}">
        <p14:creationId xmlns:p14="http://schemas.microsoft.com/office/powerpoint/2010/main" val="28392327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249680"/>
            <a:ext cx="8432310" cy="2025535"/>
          </a:xfrm>
        </p:spPr>
        <p:txBody>
          <a:bodyPr/>
          <a:lstStyle/>
          <a:p>
            <a:pPr marL="361950" indent="-361950">
              <a:lnSpc>
                <a:spcPct val="100000"/>
              </a:lnSpc>
            </a:pPr>
            <a:r>
              <a:rPr kumimoji="1" lang="ja-JP" altLang="en-US" sz="2800" dirty="0" smtClean="0"/>
              <a:t>カードゲーム</a:t>
            </a:r>
            <a:r>
              <a:rPr kumimoji="1" lang="en-US" altLang="ja-JP" sz="2800" dirty="0" smtClean="0"/>
              <a:t>MAD</a:t>
            </a:r>
            <a:r>
              <a:rPr kumimoji="1" lang="ja-JP" altLang="en-US" sz="2800" dirty="0" smtClean="0"/>
              <a:t>を題材とした人間らしさの評価を考察</a:t>
            </a:r>
            <a:endParaRPr lang="en-US" altLang="ja-JP" sz="2800" dirty="0"/>
          </a:p>
          <a:p>
            <a:pPr marL="361950" indent="-361950">
              <a:lnSpc>
                <a:spcPct val="100000"/>
              </a:lnSpc>
            </a:pPr>
            <a:endParaRPr lang="en-US" altLang="ja-JP" sz="2800" dirty="0"/>
          </a:p>
          <a:p>
            <a:pPr lvl="1">
              <a:lnSpc>
                <a:spcPct val="100000"/>
              </a:lnSpc>
              <a:spcBef>
                <a:spcPts val="1200"/>
              </a:spcBef>
              <a:buFont typeface="ヒラギノ角ゴ ProN W3"/>
              <a:buChar char="-"/>
            </a:pPr>
            <a:r>
              <a:rPr kumimoji="1" lang="ja-JP" altLang="en-US" sz="2800" dirty="0" smtClean="0"/>
              <a:t>強い</a:t>
            </a:r>
            <a:r>
              <a:rPr kumimoji="1" lang="en-US" altLang="ja-JP" sz="2800" dirty="0" smtClean="0"/>
              <a:t>AI</a:t>
            </a:r>
            <a:r>
              <a:rPr kumimoji="1" lang="ja-JP" altLang="en-US" sz="2800" dirty="0" smtClean="0"/>
              <a:t>プレイヤとの差別化をどのように行うのかが重要</a:t>
            </a:r>
            <a:endParaRPr kumimoji="1" lang="en-US" altLang="ja-JP" sz="2800" dirty="0" smtClean="0"/>
          </a:p>
          <a:p>
            <a:pPr lvl="1">
              <a:lnSpc>
                <a:spcPct val="100000"/>
              </a:lnSpc>
              <a:spcBef>
                <a:spcPts val="1200"/>
              </a:spcBef>
              <a:buFont typeface="ヒラギノ角ゴ ProN W3"/>
              <a:buChar char="-"/>
            </a:pPr>
            <a:endParaRPr kumimoji="1" lang="en-US" altLang="ja-JP" sz="2800" dirty="0" smtClean="0"/>
          </a:p>
          <a:p>
            <a:pPr lvl="1">
              <a:lnSpc>
                <a:spcPct val="100000"/>
              </a:lnSpc>
              <a:spcBef>
                <a:spcPts val="1200"/>
              </a:spcBef>
              <a:buFont typeface="ヒラギノ角ゴ ProN W3"/>
              <a:buChar char="-"/>
            </a:pPr>
            <a:r>
              <a:rPr lang="ja-JP" altLang="en-US" sz="2800" dirty="0" smtClean="0"/>
              <a:t>どういった数値を評価していくべきなのか</a:t>
            </a:r>
            <a:endParaRPr lang="en-US" altLang="ja-JP" sz="28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41</a:t>
            </a:fld>
            <a:endParaRPr lang="ja-JP" altLang="en-US"/>
          </a:p>
        </p:txBody>
      </p:sp>
      <p:sp>
        <p:nvSpPr>
          <p:cNvPr id="6" name="コンテンツ プレースホルダー 2"/>
          <p:cNvSpPr txBox="1">
            <a:spLocks/>
          </p:cNvSpPr>
          <p:nvPr/>
        </p:nvSpPr>
        <p:spPr bwMode="auto">
          <a:xfrm>
            <a:off x="457200" y="4761063"/>
            <a:ext cx="8432310" cy="9919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90000"/>
              </a:lnSpc>
              <a:spcBef>
                <a:spcPts val="600"/>
              </a:spcBef>
              <a:spcAft>
                <a:spcPct val="0"/>
              </a:spcAft>
              <a:buClr>
                <a:schemeClr val="accent2"/>
              </a:buClr>
              <a:buFont typeface="Wingdings" pitchFamily="2" charset="2"/>
              <a:buChar char="l"/>
              <a:defRPr kumimoji="1" sz="2400" baseline="0">
                <a:solidFill>
                  <a:schemeClr val="tx1"/>
                </a:solidFill>
                <a:latin typeface="メイリオ" pitchFamily="50" charset="-128"/>
                <a:ea typeface="メイリオ" pitchFamily="50" charset="-128"/>
                <a:cs typeface="メイリオ" pitchFamily="50" charset="-128"/>
              </a:defRPr>
            </a:lvl1pPr>
            <a:lvl2pPr marL="533400" indent="-266700" algn="l" rtl="0" eaLnBrk="1" fontAlgn="base" hangingPunct="1">
              <a:lnSpc>
                <a:spcPct val="90000"/>
              </a:lnSpc>
              <a:spcBef>
                <a:spcPts val="600"/>
              </a:spcBef>
              <a:spcAft>
                <a:spcPct val="0"/>
              </a:spcAft>
              <a:buClr>
                <a:schemeClr val="accent2"/>
              </a:buClr>
              <a:buSzPct val="100000"/>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3pPr>
            <a:lvl4pPr marL="16002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4pPr>
            <a:lvl5pPr marL="20574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lnSpc>
                <a:spcPct val="100000"/>
              </a:lnSpc>
            </a:pPr>
            <a:endParaRPr lang="en-US" altLang="ja-JP" sz="2800" kern="0" dirty="0" smtClean="0"/>
          </a:p>
        </p:txBody>
      </p:sp>
    </p:spTree>
    <p:extLst>
      <p:ext uri="{BB962C8B-B14F-4D97-AF65-F5344CB8AC3E}">
        <p14:creationId xmlns:p14="http://schemas.microsoft.com/office/powerpoint/2010/main" val="4776045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python</a:t>
            </a:r>
            <a:r>
              <a:rPr kumimoji="1" lang="ja-JP" altLang="en-US" dirty="0" smtClean="0"/>
              <a:t>プログラムで実装</a:t>
            </a:r>
            <a:endParaRPr kumimoji="1" lang="ja-JP" altLang="en-US" dirty="0"/>
          </a:p>
        </p:txBody>
      </p:sp>
      <p:sp>
        <p:nvSpPr>
          <p:cNvPr id="3" name="コンテンツ プレースホルダー 2"/>
          <p:cNvSpPr>
            <a:spLocks noGrp="1"/>
          </p:cNvSpPr>
          <p:nvPr>
            <p:ph idx="1"/>
          </p:nvPr>
        </p:nvSpPr>
        <p:spPr>
          <a:xfrm>
            <a:off x="457200" y="1249680"/>
            <a:ext cx="8229600" cy="4490719"/>
          </a:xfrm>
        </p:spPr>
        <p:txBody>
          <a:bodyPr/>
          <a:lstStyle/>
          <a:p>
            <a:pPr>
              <a:lnSpc>
                <a:spcPct val="100000"/>
              </a:lnSpc>
              <a:spcBef>
                <a:spcPts val="1200"/>
              </a:spcBef>
            </a:pPr>
            <a:r>
              <a:rPr lang="ja-JP" altLang="en-US" sz="2800" dirty="0" smtClean="0"/>
              <a:t>複数</a:t>
            </a:r>
            <a:r>
              <a:rPr lang="ja-JP" altLang="en-US" sz="2800" dirty="0"/>
              <a:t>の選択肢をランダムに決定</a:t>
            </a:r>
            <a:r>
              <a:rPr lang="ja-JP" altLang="en-US" sz="2800" dirty="0" smtClean="0"/>
              <a:t>するプログラムを作製</a:t>
            </a:r>
            <a:endParaRPr lang="en-US" altLang="ja-JP" sz="2800" dirty="0"/>
          </a:p>
          <a:p>
            <a:pPr>
              <a:lnSpc>
                <a:spcPct val="100000"/>
              </a:lnSpc>
              <a:spcBef>
                <a:spcPts val="1200"/>
              </a:spcBef>
            </a:pPr>
            <a:r>
              <a:rPr lang="ja-JP" altLang="en-US" sz="2800" dirty="0" smtClean="0"/>
              <a:t>人と</a:t>
            </a:r>
            <a:r>
              <a:rPr lang="en-US" altLang="ja-JP" sz="2800" dirty="0" smtClean="0"/>
              <a:t>1</a:t>
            </a:r>
            <a:r>
              <a:rPr lang="ja-JP" altLang="en-US" sz="2800" dirty="0" smtClean="0"/>
              <a:t>対</a:t>
            </a:r>
            <a:r>
              <a:rPr lang="en-US" altLang="ja-JP" sz="2800" dirty="0" smtClean="0"/>
              <a:t>1</a:t>
            </a:r>
            <a:r>
              <a:rPr lang="ja-JP" altLang="en-US" sz="2800" dirty="0" smtClean="0"/>
              <a:t>で</a:t>
            </a:r>
            <a:r>
              <a:rPr lang="en-US" altLang="ja-JP" sz="2800" dirty="0" smtClean="0"/>
              <a:t>100</a:t>
            </a:r>
            <a:r>
              <a:rPr lang="ja-JP" altLang="en-US" sz="2800" dirty="0" smtClean="0"/>
              <a:t>回対戦</a:t>
            </a:r>
            <a:endParaRPr kumimoji="1" lang="en-US" altLang="ja-JP" sz="2800" dirty="0" smtClean="0"/>
          </a:p>
          <a:p>
            <a:pPr lvl="1">
              <a:lnSpc>
                <a:spcPct val="100000"/>
              </a:lnSpc>
              <a:buFont typeface="ヒラギノ角ゴ ProN W3"/>
              <a:buChar char="-"/>
            </a:pPr>
            <a:r>
              <a:rPr kumimoji="1" lang="ja-JP" altLang="en-US" sz="2800" dirty="0" smtClean="0"/>
              <a:t>先攻</a:t>
            </a:r>
            <a:r>
              <a:rPr kumimoji="1" lang="en-US" altLang="ja-JP" sz="2800" dirty="0" smtClean="0"/>
              <a:t> 70</a:t>
            </a:r>
            <a:r>
              <a:rPr lang="ja-JP" altLang="en-US" sz="2800" dirty="0" smtClean="0"/>
              <a:t>勝</a:t>
            </a:r>
            <a:r>
              <a:rPr lang="en-US" altLang="ja-JP" sz="2800" dirty="0" smtClean="0"/>
              <a:t>30</a:t>
            </a:r>
            <a:r>
              <a:rPr lang="ja-JP" altLang="en-US" sz="2800" dirty="0" smtClean="0"/>
              <a:t>敗</a:t>
            </a:r>
            <a:endParaRPr lang="en-US" altLang="ja-JP" sz="2800" dirty="0" smtClean="0"/>
          </a:p>
          <a:p>
            <a:pPr lvl="1">
              <a:lnSpc>
                <a:spcPct val="100000"/>
              </a:lnSpc>
              <a:buFont typeface="ヒラギノ角ゴ ProN W3"/>
              <a:buChar char="-"/>
            </a:pPr>
            <a:r>
              <a:rPr kumimoji="1" lang="ja-JP" altLang="en-US" sz="2800" dirty="0" smtClean="0"/>
              <a:t>後攻</a:t>
            </a:r>
            <a:r>
              <a:rPr kumimoji="1" lang="en-US" altLang="ja-JP" sz="2800" dirty="0" smtClean="0"/>
              <a:t> 61</a:t>
            </a:r>
            <a:r>
              <a:rPr kumimoji="1" lang="ja-JP" altLang="en-US" sz="2800" dirty="0" smtClean="0"/>
              <a:t>勝</a:t>
            </a:r>
            <a:r>
              <a:rPr kumimoji="1" lang="en-US" altLang="ja-JP" sz="2800" dirty="0" smtClean="0"/>
              <a:t>39</a:t>
            </a:r>
            <a:r>
              <a:rPr kumimoji="1" lang="ja-JP" altLang="en-US" sz="2800" dirty="0" smtClean="0"/>
              <a:t>敗</a:t>
            </a:r>
            <a:endParaRPr kumimoji="1" lang="en-US" altLang="ja-JP" sz="2800" dirty="0" smtClean="0"/>
          </a:p>
          <a:p>
            <a:pPr lvl="1">
              <a:lnSpc>
                <a:spcPct val="100000"/>
              </a:lnSpc>
              <a:buFont typeface="ヒラギノ角ゴ ProN W3"/>
              <a:buChar char="-"/>
            </a:pPr>
            <a:endParaRPr lang="en-US" altLang="ja-JP" sz="2800" dirty="0"/>
          </a:p>
          <a:p>
            <a:pPr>
              <a:lnSpc>
                <a:spcPct val="100000"/>
              </a:lnSpc>
              <a:buFont typeface="ヒラギノ角ゴ ProN W3"/>
              <a:buChar char="-"/>
            </a:pPr>
            <a:endParaRPr lang="en-US" altLang="ja-JP"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42</a:t>
            </a:fld>
            <a:endParaRPr lang="ja-JP" altLang="en-US"/>
          </a:p>
        </p:txBody>
      </p:sp>
    </p:spTree>
    <p:extLst>
      <p:ext uri="{BB962C8B-B14F-4D97-AF65-F5344CB8AC3E}">
        <p14:creationId xmlns:p14="http://schemas.microsoft.com/office/powerpoint/2010/main" val="14629250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762000" y="1562100"/>
            <a:ext cx="7943850" cy="4506913"/>
          </a:xfrm>
        </p:spPr>
        <p:txBody>
          <a:bodyPr/>
          <a:lstStyle/>
          <a:p>
            <a:pPr marL="361950" indent="-361950">
              <a:lnSpc>
                <a:spcPct val="100000"/>
              </a:lnSpc>
              <a:spcBef>
                <a:spcPts val="1200"/>
              </a:spcBef>
            </a:pPr>
            <a:r>
              <a:rPr lang="ja-JP" altLang="en-US" sz="2800" dirty="0" smtClean="0">
                <a:solidFill>
                  <a:srgbClr val="FF0000"/>
                </a:solidFill>
              </a:rPr>
              <a:t>ミスをする</a:t>
            </a:r>
            <a:endParaRPr kumimoji="1" lang="en-US" altLang="ja-JP" sz="2800" dirty="0" smtClean="0">
              <a:solidFill>
                <a:srgbClr val="FF0000"/>
              </a:solidFill>
            </a:endParaRPr>
          </a:p>
          <a:p>
            <a:pPr lvl="1">
              <a:lnSpc>
                <a:spcPct val="100000"/>
              </a:lnSpc>
              <a:spcBef>
                <a:spcPts val="1200"/>
              </a:spcBef>
              <a:buFont typeface="ヒラギノ角ゴ ProN W3"/>
              <a:buChar char="→"/>
            </a:pPr>
            <a:r>
              <a:rPr lang="ja-JP" altLang="en-US" sz="2400" dirty="0" smtClean="0"/>
              <a:t>ある程度とは何枚覚えておくのかが重要</a:t>
            </a:r>
            <a:endParaRPr lang="en-US" altLang="ja-JP" sz="2400" dirty="0" smtClean="0"/>
          </a:p>
          <a:p>
            <a:pPr marL="361950" indent="-361950">
              <a:lnSpc>
                <a:spcPct val="100000"/>
              </a:lnSpc>
              <a:spcBef>
                <a:spcPts val="2400"/>
              </a:spcBef>
            </a:pPr>
            <a:r>
              <a:rPr lang="ja-JP" altLang="en-US" sz="2800" dirty="0" smtClean="0"/>
              <a:t>根に持つ</a:t>
            </a:r>
            <a:endParaRPr lang="en-US" altLang="ja-JP" sz="2800" dirty="0" smtClean="0"/>
          </a:p>
          <a:p>
            <a:pPr lvl="1">
              <a:lnSpc>
                <a:spcPct val="100000"/>
              </a:lnSpc>
              <a:spcBef>
                <a:spcPts val="1200"/>
              </a:spcBef>
              <a:buFont typeface="ヒラギノ角ゴ ProN W3"/>
              <a:buChar char="→"/>
            </a:pPr>
            <a:r>
              <a:rPr kumimoji="1" lang="ja-JP" altLang="en-US" sz="2400" dirty="0" smtClean="0"/>
              <a:t>いつまで狙い続けるのか</a:t>
            </a:r>
            <a:endParaRPr kumimoji="1" lang="en-US" altLang="ja-JP" sz="2400" dirty="0" smtClean="0"/>
          </a:p>
          <a:p>
            <a:pPr lvl="1">
              <a:lnSpc>
                <a:spcPct val="100000"/>
              </a:lnSpc>
              <a:spcBef>
                <a:spcPts val="1200"/>
              </a:spcBef>
              <a:buFont typeface="ヒラギノ角ゴ ProN W3"/>
              <a:buChar char="→"/>
            </a:pPr>
            <a:r>
              <a:rPr lang="ja-JP" altLang="en-US" sz="2400" dirty="0" smtClean="0"/>
              <a:t>狙い続けると楽しさよりも不快が勝る</a:t>
            </a:r>
            <a:endParaRPr lang="en-US" altLang="ja-JP" sz="2400" dirty="0" smtClean="0"/>
          </a:p>
          <a:p>
            <a:pPr marL="361950" indent="-361950">
              <a:lnSpc>
                <a:spcPct val="100000"/>
              </a:lnSpc>
              <a:spcBef>
                <a:spcPts val="2400"/>
              </a:spcBef>
            </a:pPr>
            <a:r>
              <a:rPr lang="ja-JP" altLang="en-US" sz="2800" dirty="0" smtClean="0"/>
              <a:t>余裕を見せる</a:t>
            </a:r>
            <a:endParaRPr lang="en-US" altLang="ja-JP" sz="2800" dirty="0" smtClean="0"/>
          </a:p>
          <a:p>
            <a:pPr lvl="1">
              <a:lnSpc>
                <a:spcPct val="100000"/>
              </a:lnSpc>
              <a:spcBef>
                <a:spcPts val="1200"/>
              </a:spcBef>
              <a:buFont typeface="ヒラギノ角ゴ ProN W3"/>
              <a:buChar char="→"/>
            </a:pPr>
            <a:r>
              <a:rPr kumimoji="1" lang="ja-JP" altLang="en-US" sz="2400" dirty="0" smtClean="0"/>
              <a:t>強い</a:t>
            </a:r>
            <a:r>
              <a:rPr kumimoji="1" lang="en-US" altLang="ja-JP" sz="2400" dirty="0" smtClean="0"/>
              <a:t>AI</a:t>
            </a:r>
            <a:r>
              <a:rPr kumimoji="1" lang="ja-JP" altLang="en-US" sz="2400" dirty="0" smtClean="0"/>
              <a:t>プレイヤとの差別化をどのように行うのか</a:t>
            </a:r>
            <a:endParaRPr kumimoji="1" lang="en-US" altLang="ja-JP" sz="24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43</a:t>
            </a:fld>
            <a:endParaRPr lang="ja-JP" altLang="en-US"/>
          </a:p>
        </p:txBody>
      </p:sp>
    </p:spTree>
    <p:extLst>
      <p:ext uri="{BB962C8B-B14F-4D97-AF65-F5344CB8AC3E}">
        <p14:creationId xmlns:p14="http://schemas.microsoft.com/office/powerpoint/2010/main" val="32233382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根に持つ</a:t>
            </a:r>
            <a:r>
              <a:rPr kumimoji="1" lang="ja-JP" altLang="en-US" dirty="0" smtClean="0"/>
              <a:t>の学習方法</a:t>
            </a:r>
            <a:endParaRPr kumimoji="1" lang="ja-JP" altLang="en-US" dirty="0"/>
          </a:p>
        </p:txBody>
      </p:sp>
      <p:sp>
        <p:nvSpPr>
          <p:cNvPr id="3" name="コンテンツ プレースホルダー 2"/>
          <p:cNvSpPr>
            <a:spLocks noGrp="1"/>
          </p:cNvSpPr>
          <p:nvPr>
            <p:ph idx="1"/>
          </p:nvPr>
        </p:nvSpPr>
        <p:spPr/>
        <p:txBody>
          <a:bodyPr/>
          <a:lstStyle/>
          <a:p>
            <a:pPr marL="361950" indent="-361950"/>
            <a:r>
              <a:rPr lang="ja-JP" altLang="en-US" sz="3200" dirty="0" smtClean="0"/>
              <a:t>全てのプレイヤの手札の枚数を評価値に設定</a:t>
            </a:r>
            <a:endParaRPr lang="en-US" altLang="ja-JP" sz="3200" dirty="0" smtClean="0"/>
          </a:p>
          <a:p>
            <a:pPr marL="361950" indent="-361950"/>
            <a:r>
              <a:rPr lang="ja-JP" altLang="en-US" sz="3200" dirty="0" smtClean="0"/>
              <a:t>攻撃してきたプレイヤの攻撃回数を評価値に設定</a:t>
            </a:r>
            <a:endParaRPr lang="en-US" altLang="ja-JP" sz="3200" dirty="0" smtClean="0"/>
          </a:p>
          <a:p>
            <a:pPr lvl="1">
              <a:buFont typeface="ヒラギノ角ゴ ProN W3"/>
              <a:buChar char="-"/>
            </a:pPr>
            <a:endParaRPr lang="en-US" altLang="ja-JP" sz="28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44</a:t>
            </a:fld>
            <a:endParaRPr lang="ja-JP" altLang="en-US"/>
          </a:p>
        </p:txBody>
      </p:sp>
      <p:pic>
        <p:nvPicPr>
          <p:cNvPr id="5" name="図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0" y="3702050"/>
            <a:ext cx="2654300" cy="3060700"/>
          </a:xfrm>
          <a:prstGeom prst="rect">
            <a:avLst/>
          </a:prstGeom>
        </p:spPr>
      </p:pic>
      <p:pic>
        <p:nvPicPr>
          <p:cNvPr id="6" name="図 5"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100" y="4114800"/>
            <a:ext cx="4711700" cy="2355850"/>
          </a:xfrm>
          <a:prstGeom prst="rect">
            <a:avLst/>
          </a:prstGeom>
        </p:spPr>
      </p:pic>
    </p:spTree>
    <p:extLst>
      <p:ext uri="{BB962C8B-B14F-4D97-AF65-F5344CB8AC3E}">
        <p14:creationId xmlns:p14="http://schemas.microsoft.com/office/powerpoint/2010/main" val="13680071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余裕を見せる</a:t>
            </a:r>
            <a:r>
              <a:rPr kumimoji="1" lang="ja-JP" altLang="en-US" dirty="0" smtClean="0"/>
              <a:t>の学習方法</a:t>
            </a:r>
            <a:endParaRPr kumimoji="1" lang="ja-JP" altLang="en-US" dirty="0"/>
          </a:p>
        </p:txBody>
      </p:sp>
      <p:sp>
        <p:nvSpPr>
          <p:cNvPr id="3" name="コンテンツ プレースホルダー 2"/>
          <p:cNvSpPr>
            <a:spLocks noGrp="1"/>
          </p:cNvSpPr>
          <p:nvPr>
            <p:ph idx="1"/>
          </p:nvPr>
        </p:nvSpPr>
        <p:spPr/>
        <p:txBody>
          <a:bodyPr/>
          <a:lstStyle/>
          <a:p>
            <a:pPr marL="361950" indent="-361950"/>
            <a:r>
              <a:rPr lang="ja-JP" altLang="en-US" sz="3200" dirty="0" smtClean="0"/>
              <a:t>自分の手札の枚数と相手の手札の枚数との差を評価値にする</a:t>
            </a:r>
            <a:endParaRPr lang="en-US" altLang="ja-JP" sz="3200" dirty="0" smtClean="0"/>
          </a:p>
          <a:p>
            <a:endParaRPr lang="en-US" altLang="ja-JP" sz="3200" dirty="0"/>
          </a:p>
          <a:p>
            <a:endParaRPr lang="en-US" altLang="ja-JP"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45</a:t>
            </a:fld>
            <a:endParaRPr lang="ja-JP" altLang="en-US"/>
          </a:p>
        </p:txBody>
      </p:sp>
      <p:pic>
        <p:nvPicPr>
          <p:cNvPr id="5" name="図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0" y="3676650"/>
            <a:ext cx="2654300" cy="3060700"/>
          </a:xfrm>
          <a:prstGeom prst="rect">
            <a:avLst/>
          </a:prstGeom>
        </p:spPr>
      </p:pic>
      <p:pic>
        <p:nvPicPr>
          <p:cNvPr id="6" name="図 5"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100" y="4114800"/>
            <a:ext cx="4711700" cy="2355850"/>
          </a:xfrm>
          <a:prstGeom prst="rect">
            <a:avLst/>
          </a:prstGeom>
        </p:spPr>
      </p:pic>
    </p:spTree>
    <p:extLst>
      <p:ext uri="{BB962C8B-B14F-4D97-AF65-F5344CB8AC3E}">
        <p14:creationId xmlns:p14="http://schemas.microsoft.com/office/powerpoint/2010/main" val="17613555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pPr marL="365125" indent="-365125">
              <a:lnSpc>
                <a:spcPct val="100000"/>
              </a:lnSpc>
            </a:pPr>
            <a:r>
              <a:rPr lang="ja-JP" altLang="en-US" sz="3200" dirty="0" smtClean="0"/>
              <a:t>手加減をする</a:t>
            </a:r>
            <a:endParaRPr lang="en-US" altLang="ja-JP" sz="3200" dirty="0" smtClean="0"/>
          </a:p>
          <a:p>
            <a:pPr marL="631825" lvl="1" indent="-365125">
              <a:lnSpc>
                <a:spcPct val="100000"/>
              </a:lnSpc>
            </a:pPr>
            <a:r>
              <a:rPr lang="en-US" altLang="ja-JP" sz="2800" dirty="0" smtClean="0"/>
              <a:t>Exchange</a:t>
            </a:r>
            <a:r>
              <a:rPr lang="ja-JP" altLang="en-US" sz="2800" dirty="0" smtClean="0"/>
              <a:t>で手札を交換し，交換した相手に山札を引かせるように色を選択</a:t>
            </a:r>
            <a:endParaRPr lang="en-US" altLang="ja-JP" sz="2800" dirty="0" smtClean="0"/>
          </a:p>
          <a:p>
            <a:pPr marL="631825" lvl="1" indent="-365125">
              <a:lnSpc>
                <a:spcPct val="100000"/>
              </a:lnSpc>
            </a:pPr>
            <a:r>
              <a:rPr lang="ja-JP" altLang="en-US" sz="2800" dirty="0" smtClean="0"/>
              <a:t>自分の手札とたプレイヤの手札の枚数差</a:t>
            </a:r>
            <a:endParaRPr lang="en-US" altLang="ja-JP" sz="2800" dirty="0" smtClean="0"/>
          </a:p>
          <a:p>
            <a:pPr marL="723900" lvl="1" indent="-457200">
              <a:lnSpc>
                <a:spcPct val="100000"/>
              </a:lnSpc>
            </a:pPr>
            <a:endParaRPr lang="en-US" altLang="ja-JP" sz="2800" dirty="0" smtClean="0"/>
          </a:p>
          <a:p>
            <a:pPr marL="365125" indent="-365125">
              <a:lnSpc>
                <a:spcPct val="100000"/>
              </a:lnSpc>
            </a:pPr>
            <a:r>
              <a:rPr lang="ja-JP" altLang="en-US" sz="3200" dirty="0" smtClean="0"/>
              <a:t>イラつく</a:t>
            </a:r>
            <a:endParaRPr lang="en-US" altLang="ja-JP" sz="3200" dirty="0" smtClean="0"/>
          </a:p>
          <a:p>
            <a:pPr marL="631825" lvl="1" indent="-365125">
              <a:lnSpc>
                <a:spcPct val="100000"/>
              </a:lnSpc>
            </a:pPr>
            <a:r>
              <a:rPr lang="ja-JP" altLang="en-US" sz="2800" dirty="0" smtClean="0"/>
              <a:t>プレイヤの思考時間が長い場合に催促する発言をする</a:t>
            </a:r>
            <a:endParaRPr lang="en-US" altLang="ja-JP" sz="2800" dirty="0" smtClean="0"/>
          </a:p>
          <a:p>
            <a:pPr lvl="1">
              <a:lnSpc>
                <a:spcPct val="100000"/>
              </a:lnSpc>
            </a:pPr>
            <a:r>
              <a:rPr lang="ja-JP" altLang="en-US" sz="2800" dirty="0" smtClean="0">
                <a:solidFill>
                  <a:srgbClr val="000000"/>
                </a:solidFill>
              </a:rPr>
              <a:t>催促する時間の間隔</a:t>
            </a:r>
            <a:endParaRPr lang="en-US" altLang="ja-JP" sz="2800" dirty="0" smtClean="0">
              <a:solidFill>
                <a:srgbClr val="000000"/>
              </a:solidFill>
            </a:endParaRPr>
          </a:p>
          <a:p>
            <a:pPr marL="0" indent="0">
              <a:lnSpc>
                <a:spcPct val="100000"/>
              </a:lnSpc>
              <a:buNone/>
            </a:pPr>
            <a:endParaRPr lang="en-US" altLang="ja-JP" sz="3200" dirty="0" smtClean="0"/>
          </a:p>
          <a:p>
            <a:pPr marL="631825" lvl="1" indent="-365125">
              <a:lnSpc>
                <a:spcPct val="100000"/>
              </a:lnSpc>
            </a:pPr>
            <a:endParaRPr lang="en-US" altLang="ja-JP" sz="2800" dirty="0" smtClean="0">
              <a:solidFill>
                <a:srgbClr val="FF0000"/>
              </a:solidFill>
            </a:endParaRPr>
          </a:p>
          <a:p>
            <a:pPr marL="0" indent="0">
              <a:lnSpc>
                <a:spcPct val="100000"/>
              </a:lnSpc>
              <a:buNone/>
            </a:pPr>
            <a:endParaRPr lang="en-US" altLang="ja-JP" sz="2800" dirty="0" smtClean="0"/>
          </a:p>
          <a:p>
            <a:pPr marL="631825" lvl="1" indent="-365125">
              <a:lnSpc>
                <a:spcPct val="100000"/>
              </a:lnSpc>
            </a:pPr>
            <a:endParaRPr lang="en-US" altLang="ja-JP" sz="2800" dirty="0" smtClean="0">
              <a:solidFill>
                <a:srgbClr val="000000"/>
              </a:solidFill>
            </a:endParaRPr>
          </a:p>
          <a:p>
            <a:pPr marL="0" indent="0">
              <a:lnSpc>
                <a:spcPct val="100000"/>
              </a:lnSpc>
              <a:buNone/>
            </a:pPr>
            <a:r>
              <a:rPr lang="ja-JP" altLang="en-US" sz="2800" dirty="0" smtClean="0"/>
              <a:t>　　　　　　</a:t>
            </a:r>
            <a:endParaRPr lang="en-US" altLang="ja-JP" sz="2800" dirty="0" smtClean="0">
              <a:solidFill>
                <a:srgbClr val="0000FF"/>
              </a:solidFill>
            </a:endParaRPr>
          </a:p>
          <a:p>
            <a:pPr marL="0" indent="0">
              <a:buNone/>
            </a:pPr>
            <a:endParaRPr lang="en-US" altLang="ja-JP" sz="2800" dirty="0" smtClean="0"/>
          </a:p>
          <a:p>
            <a:pPr marL="0" indent="0">
              <a:buNone/>
            </a:pPr>
            <a:endParaRPr lang="en-US" altLang="ja-JP" sz="2800" dirty="0" smtClean="0"/>
          </a:p>
          <a:p>
            <a:endParaRPr lang="en-US" altLang="ja-JP" sz="2800" dirty="0"/>
          </a:p>
          <a:p>
            <a:endParaRPr kumimoji="1" lang="en-US" altLang="ja-JP" sz="3200" dirty="0" smtClean="0"/>
          </a:p>
          <a:p>
            <a:endParaRPr lang="en-US" altLang="ja-JP" sz="3600" dirty="0"/>
          </a:p>
          <a:p>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46</a:t>
            </a:fld>
            <a:endParaRPr lang="ja-JP" altLang="en-US"/>
          </a:p>
        </p:txBody>
      </p:sp>
    </p:spTree>
    <p:extLst>
      <p:ext uri="{BB962C8B-B14F-4D97-AF65-F5344CB8AC3E}">
        <p14:creationId xmlns:p14="http://schemas.microsoft.com/office/powerpoint/2010/main" val="7938304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pPr marL="365125" indent="-365125">
              <a:lnSpc>
                <a:spcPct val="100000"/>
              </a:lnSpc>
            </a:pPr>
            <a:r>
              <a:rPr lang="ja-JP" altLang="en-US" sz="3200" dirty="0" smtClean="0"/>
              <a:t>結託</a:t>
            </a:r>
            <a:endParaRPr lang="en-US" altLang="ja-JP" sz="3200" dirty="0" smtClean="0"/>
          </a:p>
          <a:p>
            <a:pPr marL="631825" lvl="1" indent="-365125">
              <a:lnSpc>
                <a:spcPct val="100000"/>
              </a:lnSpc>
            </a:pPr>
            <a:r>
              <a:rPr lang="ja-JP" altLang="en-US" sz="2800" dirty="0" smtClean="0"/>
              <a:t>手札を</a:t>
            </a:r>
            <a:r>
              <a:rPr lang="en-US" altLang="ja-JP" sz="2800" dirty="0" smtClean="0"/>
              <a:t>OPEN</a:t>
            </a:r>
            <a:r>
              <a:rPr lang="ja-JP" altLang="en-US" sz="2800" dirty="0" smtClean="0"/>
              <a:t>した時に手札が少ないプレイヤを他のプレイヤが徹底的に狙う場合</a:t>
            </a:r>
            <a:endParaRPr lang="en-US" altLang="ja-JP" sz="2800" dirty="0" smtClean="0"/>
          </a:p>
          <a:p>
            <a:pPr marL="631825" lvl="1" indent="-365125">
              <a:lnSpc>
                <a:spcPct val="100000"/>
              </a:lnSpc>
            </a:pPr>
            <a:r>
              <a:rPr lang="ja-JP" altLang="en-US" sz="2800" dirty="0" smtClean="0"/>
              <a:t>他プレイヤが攻撃したあるプレイヤを攻撃する確率</a:t>
            </a:r>
            <a:endParaRPr lang="en-US" altLang="ja-JP" sz="2800" dirty="0" smtClean="0"/>
          </a:p>
          <a:p>
            <a:pPr marL="631825" lvl="1" indent="-365125">
              <a:lnSpc>
                <a:spcPct val="100000"/>
              </a:lnSpc>
            </a:pPr>
            <a:endParaRPr lang="en-US" altLang="ja-JP" sz="2800" dirty="0" smtClean="0"/>
          </a:p>
          <a:p>
            <a:pPr marL="365125" indent="-365125">
              <a:lnSpc>
                <a:spcPct val="100000"/>
              </a:lnSpc>
            </a:pPr>
            <a:r>
              <a:rPr lang="ja-JP" altLang="en-US" sz="3200" dirty="0" smtClean="0"/>
              <a:t>表情を読む</a:t>
            </a:r>
            <a:r>
              <a:rPr lang="en-US" altLang="ja-JP" sz="3200" dirty="0" smtClean="0"/>
              <a:t>/</a:t>
            </a:r>
            <a:r>
              <a:rPr lang="ja-JP" altLang="en-US" sz="3200" dirty="0"/>
              <a:t>言葉で探りをいれる　</a:t>
            </a:r>
            <a:endParaRPr lang="en-US" altLang="ja-JP" sz="3200" dirty="0" smtClean="0"/>
          </a:p>
          <a:p>
            <a:pPr marL="631825" lvl="1" indent="-365125">
              <a:lnSpc>
                <a:spcPct val="100000"/>
              </a:lnSpc>
            </a:pPr>
            <a:r>
              <a:rPr lang="ja-JP" altLang="en-US" sz="2800" dirty="0" smtClean="0"/>
              <a:t>相手の手札の色を推測して言葉を投げかけ，表情からその推測があっているのか判断する</a:t>
            </a:r>
            <a:endParaRPr lang="en-US" altLang="ja-JP" sz="2800" dirty="0" smtClean="0"/>
          </a:p>
          <a:p>
            <a:pPr marL="631825" lvl="1" indent="-365125">
              <a:lnSpc>
                <a:spcPct val="100000"/>
              </a:lnSpc>
            </a:pPr>
            <a:r>
              <a:rPr lang="ja-JP" altLang="en-US" sz="2800" dirty="0" smtClean="0"/>
              <a:t>顔の表情筋の動きを数値化する</a:t>
            </a:r>
            <a:endParaRPr lang="en-US" altLang="ja-JP" sz="2800" dirty="0"/>
          </a:p>
          <a:p>
            <a:pPr marL="631825" lvl="1" indent="-365125">
              <a:lnSpc>
                <a:spcPct val="100000"/>
              </a:lnSpc>
            </a:pPr>
            <a:endParaRPr lang="en-US" altLang="ja-JP" sz="3200" dirty="0">
              <a:solidFill>
                <a:srgbClr val="0000FF"/>
              </a:solidFill>
            </a:endParaRPr>
          </a:p>
          <a:p>
            <a:pPr lvl="1"/>
            <a:endParaRPr lang="en-US" altLang="ja-JP"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47</a:t>
            </a:fld>
            <a:endParaRPr lang="ja-JP" altLang="en-US"/>
          </a:p>
        </p:txBody>
      </p:sp>
    </p:spTree>
    <p:extLst>
      <p:ext uri="{BB962C8B-B14F-4D97-AF65-F5344CB8AC3E}">
        <p14:creationId xmlns:p14="http://schemas.microsoft.com/office/powerpoint/2010/main" val="70920743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lang="ja-JP" altLang="en-US" sz="3200" dirty="0"/>
              <a:t>あえて自分が不利になる手を選ぶ　</a:t>
            </a:r>
            <a:endParaRPr lang="en-US" altLang="ja-JP" sz="3200" dirty="0"/>
          </a:p>
          <a:p>
            <a:pPr lvl="1"/>
            <a:r>
              <a:rPr kumimoji="1" lang="en-US" altLang="ja-JP" sz="2800" dirty="0" smtClean="0"/>
              <a:t>Give</a:t>
            </a:r>
            <a:r>
              <a:rPr kumimoji="1" lang="ja-JP" altLang="en-US" sz="2800" dirty="0" smtClean="0"/>
              <a:t> </a:t>
            </a:r>
            <a:r>
              <a:rPr kumimoji="1" lang="en-US" altLang="ja-JP" sz="2800" dirty="0" smtClean="0"/>
              <a:t>Two</a:t>
            </a:r>
            <a:r>
              <a:rPr lang="ja-JP" altLang="en-US" sz="2800" dirty="0" smtClean="0"/>
              <a:t>カードを早めに出して自分の手札の枚数を少なくする</a:t>
            </a:r>
            <a:endParaRPr kumimoji="1" lang="en-US" altLang="ja-JP" sz="2800" dirty="0" smtClean="0"/>
          </a:p>
          <a:p>
            <a:pPr lvl="1"/>
            <a:r>
              <a:rPr lang="ja-JP" altLang="ja-JP" sz="2800" dirty="0" smtClean="0"/>
              <a:t>E</a:t>
            </a:r>
            <a:r>
              <a:rPr lang="en-US" altLang="ja-JP" sz="2800" dirty="0" err="1" smtClean="0"/>
              <a:t>xchange</a:t>
            </a:r>
            <a:r>
              <a:rPr lang="ja-JP" altLang="en-US" sz="2800" dirty="0" smtClean="0"/>
              <a:t>等自分の有利になるカードを持っている確率</a:t>
            </a:r>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48</a:t>
            </a:fld>
            <a:endParaRPr lang="ja-JP" altLang="en-US"/>
          </a:p>
        </p:txBody>
      </p:sp>
    </p:spTree>
    <p:extLst>
      <p:ext uri="{BB962C8B-B14F-4D97-AF65-F5344CB8AC3E}">
        <p14:creationId xmlns:p14="http://schemas.microsoft.com/office/powerpoint/2010/main" val="34181104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MAD</a:t>
            </a:r>
            <a:r>
              <a:rPr kumimoji="1" lang="ja-JP" altLang="en-US" dirty="0" smtClean="0"/>
              <a:t>とは</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a:t>
            </a:fld>
            <a:endParaRPr lang="ja-JP" altLang="en-US"/>
          </a:p>
        </p:txBody>
      </p:sp>
      <p:pic>
        <p:nvPicPr>
          <p:cNvPr id="9" name="図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2575560"/>
            <a:ext cx="4837093" cy="4282440"/>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520" y="1427665"/>
            <a:ext cx="3874770" cy="5430335"/>
          </a:xfrm>
          <a:prstGeom prst="rect">
            <a:avLst/>
          </a:prstGeom>
        </p:spPr>
      </p:pic>
      <p:sp>
        <p:nvSpPr>
          <p:cNvPr id="11" name="コンテンツ プレースホルダー 2"/>
          <p:cNvSpPr>
            <a:spLocks noGrp="1"/>
          </p:cNvSpPr>
          <p:nvPr>
            <p:ph idx="1"/>
          </p:nvPr>
        </p:nvSpPr>
        <p:spPr>
          <a:xfrm>
            <a:off x="457200" y="1249681"/>
            <a:ext cx="4846320" cy="1325879"/>
          </a:xfrm>
        </p:spPr>
        <p:txBody>
          <a:bodyPr/>
          <a:lstStyle/>
          <a:p>
            <a:r>
              <a:rPr kumimoji="1" lang="en-US" altLang="ja-JP" sz="2800" dirty="0" smtClean="0"/>
              <a:t>UNO</a:t>
            </a:r>
            <a:r>
              <a:rPr kumimoji="1" lang="ja-JP" altLang="en-US" sz="2800" dirty="0" smtClean="0"/>
              <a:t>のバリエーション</a:t>
            </a:r>
            <a:endParaRPr kumimoji="1" lang="en-US" altLang="ja-JP" sz="2800" dirty="0" smtClean="0"/>
          </a:p>
          <a:p>
            <a:r>
              <a:rPr kumimoji="1" lang="ja-JP" altLang="en-US" sz="2800" dirty="0" smtClean="0"/>
              <a:t>同じ色･数字を出して早く手札がなくなったら勝ち</a:t>
            </a:r>
            <a:endParaRPr kumimoji="1" lang="ja-JP" altLang="en-US" sz="2800" dirty="0"/>
          </a:p>
        </p:txBody>
      </p:sp>
      <p:sp>
        <p:nvSpPr>
          <p:cNvPr id="12" name="コンテンツ プレースホルダー 2"/>
          <p:cNvSpPr txBox="1">
            <a:spLocks/>
          </p:cNvSpPr>
          <p:nvPr/>
        </p:nvSpPr>
        <p:spPr bwMode="auto">
          <a:xfrm>
            <a:off x="3698309" y="6269383"/>
            <a:ext cx="5445691" cy="304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90000"/>
              </a:lnSpc>
              <a:spcBef>
                <a:spcPts val="600"/>
              </a:spcBef>
              <a:spcAft>
                <a:spcPct val="0"/>
              </a:spcAft>
              <a:buClr>
                <a:schemeClr val="accent2"/>
              </a:buClr>
              <a:buFont typeface="Wingdings" pitchFamily="2" charset="2"/>
              <a:buChar char="l"/>
              <a:defRPr kumimoji="1" sz="2400" baseline="0">
                <a:solidFill>
                  <a:schemeClr val="tx1"/>
                </a:solidFill>
                <a:latin typeface="メイリオ" pitchFamily="50" charset="-128"/>
                <a:ea typeface="メイリオ" pitchFamily="50" charset="-128"/>
                <a:cs typeface="メイリオ" pitchFamily="50" charset="-128"/>
              </a:defRPr>
            </a:lvl1pPr>
            <a:lvl2pPr marL="533400" indent="-266700" algn="l" rtl="0" eaLnBrk="1" fontAlgn="base" hangingPunct="1">
              <a:lnSpc>
                <a:spcPct val="90000"/>
              </a:lnSpc>
              <a:spcBef>
                <a:spcPts val="600"/>
              </a:spcBef>
              <a:spcAft>
                <a:spcPct val="0"/>
              </a:spcAft>
              <a:buClr>
                <a:schemeClr val="accent2"/>
              </a:buClr>
              <a:buSzPct val="100000"/>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3pPr>
            <a:lvl4pPr marL="16002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4pPr>
            <a:lvl5pPr marL="20574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en-US" altLang="ja-JP" sz="3200" b="1" kern="0" dirty="0" smtClean="0">
                <a:solidFill>
                  <a:schemeClr val="bg1"/>
                </a:solidFill>
                <a:effectLst>
                  <a:glow rad="279400">
                    <a:schemeClr val="accent2">
                      <a:satMod val="175000"/>
                      <a:alpha val="49000"/>
                    </a:schemeClr>
                  </a:glow>
                </a:effectLst>
              </a:rPr>
              <a:t>30</a:t>
            </a:r>
            <a:r>
              <a:rPr lang="ja-JP" altLang="en-US" sz="3200" b="1" kern="0" dirty="0" smtClean="0">
                <a:solidFill>
                  <a:schemeClr val="bg1"/>
                </a:solidFill>
                <a:effectLst>
                  <a:glow rad="279400">
                    <a:schemeClr val="accent2">
                      <a:satMod val="175000"/>
                      <a:alpha val="49000"/>
                    </a:schemeClr>
                  </a:glow>
                </a:effectLst>
              </a:rPr>
              <a:t>年前のゲームで入手困難</a:t>
            </a:r>
            <a:endParaRPr lang="en-US" altLang="ja-JP" sz="3200" b="1" kern="0" dirty="0" smtClean="0">
              <a:solidFill>
                <a:schemeClr val="bg1"/>
              </a:solidFill>
              <a:effectLst>
                <a:glow rad="279400">
                  <a:schemeClr val="accent2">
                    <a:satMod val="175000"/>
                    <a:alpha val="49000"/>
                  </a:schemeClr>
                </a:glow>
              </a:effectLst>
            </a:endParaRPr>
          </a:p>
        </p:txBody>
      </p:sp>
    </p:spTree>
    <p:extLst>
      <p:ext uri="{BB962C8B-B14F-4D97-AF65-F5344CB8AC3E}">
        <p14:creationId xmlns:p14="http://schemas.microsoft.com/office/powerpoint/2010/main" val="3584802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手加減をする</a:t>
            </a:r>
            <a:endParaRPr kumimoji="1" lang="en-US" altLang="ja-JP" sz="3200" dirty="0" smtClean="0"/>
          </a:p>
          <a:p>
            <a:pPr lvl="1"/>
            <a:r>
              <a:rPr lang="ja-JP" altLang="en-US" sz="3200" dirty="0"/>
              <a:t>自分の手札とたプレイヤの手札の枚数差</a:t>
            </a:r>
            <a:endParaRPr lang="en-US" altLang="ja-JP" sz="3200" dirty="0"/>
          </a:p>
          <a:p>
            <a:pPr lvl="1"/>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49</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53514" y="2832726"/>
            <a:ext cx="1433286" cy="2210988"/>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val="0"/>
              </a:ext>
            </a:extLst>
          </a:blip>
          <a:srcRect b="46754"/>
          <a:stretch/>
        </p:blipFill>
        <p:spPr>
          <a:xfrm>
            <a:off x="88899" y="5043714"/>
            <a:ext cx="1389165" cy="1479355"/>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val="0"/>
              </a:ext>
            </a:extLst>
          </a:blip>
          <a:srcRect b="46754"/>
          <a:stretch/>
        </p:blipFill>
        <p:spPr>
          <a:xfrm>
            <a:off x="7638143" y="5043714"/>
            <a:ext cx="1357148" cy="1445259"/>
          </a:xfrm>
          <a:prstGeom prst="rect">
            <a:avLst/>
          </a:prstGeom>
        </p:spPr>
      </p:pic>
      <p:sp>
        <p:nvSpPr>
          <p:cNvPr id="6" name="四角形吹き出し 5"/>
          <p:cNvSpPr/>
          <p:nvPr/>
        </p:nvSpPr>
        <p:spPr bwMode="auto">
          <a:xfrm>
            <a:off x="1008162" y="3592287"/>
            <a:ext cx="1701800" cy="1197427"/>
          </a:xfrm>
          <a:prstGeom prst="wedgeRectCallout">
            <a:avLst>
              <a:gd name="adj1" fmla="val -20359"/>
              <a:gd name="adj2" fmla="val 63263"/>
            </a:avLst>
          </a:prstGeom>
          <a:solidFill>
            <a:srgbClr val="FF00FF">
              <a:alpha val="0"/>
            </a:srgbClr>
          </a:solidFill>
          <a:ln>
            <a:solidFill>
              <a:schemeClr val="tx1"/>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324429" y="3737427"/>
            <a:ext cx="1161142" cy="743858"/>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3600" b="1" dirty="0" smtClean="0">
                <a:solidFill>
                  <a:srgbClr val="000000"/>
                </a:solidFill>
                <a:latin typeface="メイリオ" pitchFamily="50" charset="-128"/>
                <a:ea typeface="メイリオ" pitchFamily="50" charset="-128"/>
                <a:cs typeface="メイリオ" pitchFamily="50" charset="-128"/>
              </a:rPr>
              <a:t>黄色</a:t>
            </a:r>
          </a:p>
        </p:txBody>
      </p:sp>
    </p:spTree>
    <p:extLst>
      <p:ext uri="{BB962C8B-B14F-4D97-AF65-F5344CB8AC3E}">
        <p14:creationId xmlns:p14="http://schemas.microsoft.com/office/powerpoint/2010/main" val="94009989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結託</a:t>
            </a:r>
            <a:endParaRPr kumimoji="1" lang="en-US" altLang="ja-JP" sz="3200" dirty="0" smtClean="0"/>
          </a:p>
          <a:p>
            <a:pPr lvl="1"/>
            <a:r>
              <a:rPr lang="ja-JP" altLang="en-US" sz="2800" dirty="0"/>
              <a:t>他プレイヤが攻撃したあるプレイヤを攻撃する確率</a:t>
            </a:r>
            <a:endParaRPr lang="en-US" altLang="ja-JP" sz="2800" dirty="0"/>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50</a:t>
            </a:fld>
            <a:endParaRPr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88899" y="5043714"/>
            <a:ext cx="1389165" cy="1479355"/>
          </a:xfrm>
          <a:prstGeom prst="rect">
            <a:avLst/>
          </a:prstGeom>
        </p:spPr>
      </p:pic>
      <p:pic>
        <p:nvPicPr>
          <p:cNvPr id="6" name="図 5"/>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7498441" y="5043714"/>
            <a:ext cx="1389165" cy="1479355"/>
          </a:xfrm>
          <a:prstGeom prst="rect">
            <a:avLst/>
          </a:prstGeom>
        </p:spPr>
      </p:pic>
      <p:pic>
        <p:nvPicPr>
          <p:cNvPr id="7" name="図 6"/>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3416299" y="2609126"/>
            <a:ext cx="1389165" cy="1479355"/>
          </a:xfrm>
          <a:prstGeom prst="rect">
            <a:avLst/>
          </a:prstGeom>
        </p:spPr>
      </p:pic>
      <p:sp>
        <p:nvSpPr>
          <p:cNvPr id="9" name="正方形/長方形 8"/>
          <p:cNvSpPr/>
          <p:nvPr/>
        </p:nvSpPr>
        <p:spPr bwMode="auto">
          <a:xfrm>
            <a:off x="2939143" y="4225396"/>
            <a:ext cx="2267857" cy="344128"/>
          </a:xfrm>
          <a:prstGeom prst="rect">
            <a:avLst/>
          </a:prstGeom>
          <a:solidFill>
            <a:srgbClr val="FF00FF">
              <a:alpha val="0"/>
            </a:srgbClr>
          </a:solidFill>
          <a:ln>
            <a:noFill/>
          </a:ln>
          <a:extLst/>
        </p:spPr>
        <p:txBody>
          <a:bodyPr wrap="square" lIns="36000" tIns="36000" rIns="36000" bIns="0" rtlCol="0" anchor="ctr">
            <a:spAutoFit/>
          </a:bodyPr>
          <a:lstStyle/>
          <a:p>
            <a:pPr marL="0" algn="ctr">
              <a:buClr>
                <a:schemeClr val="tx2"/>
              </a:buClr>
            </a:pPr>
            <a:r>
              <a:rPr kumimoji="1" lang="ja-JP" altLang="en-US" sz="2000" b="1" dirty="0" smtClean="0">
                <a:solidFill>
                  <a:srgbClr val="000000"/>
                </a:solidFill>
                <a:latin typeface="メイリオ" pitchFamily="50" charset="-128"/>
                <a:ea typeface="メイリオ" pitchFamily="50" charset="-128"/>
                <a:cs typeface="メイリオ" pitchFamily="50" charset="-128"/>
              </a:rPr>
              <a:t>手札</a:t>
            </a:r>
            <a:r>
              <a:rPr kumimoji="1" lang="en-US" altLang="ja-JP" sz="2000" b="1" dirty="0" smtClean="0">
                <a:solidFill>
                  <a:srgbClr val="000000"/>
                </a:solidFill>
                <a:latin typeface="メイリオ" pitchFamily="50" charset="-128"/>
                <a:ea typeface="メイリオ" pitchFamily="50" charset="-128"/>
                <a:cs typeface="メイリオ" pitchFamily="50" charset="-128"/>
              </a:rPr>
              <a:t>1</a:t>
            </a:r>
            <a:r>
              <a:rPr kumimoji="1" lang="ja-JP" altLang="en-US" sz="2000" b="1" dirty="0" smtClean="0">
                <a:solidFill>
                  <a:srgbClr val="000000"/>
                </a:solidFill>
                <a:latin typeface="メイリオ" pitchFamily="50" charset="-128"/>
                <a:ea typeface="メイリオ" pitchFamily="50" charset="-128"/>
                <a:cs typeface="メイリオ" pitchFamily="50" charset="-128"/>
              </a:rPr>
              <a:t>枚</a:t>
            </a:r>
          </a:p>
        </p:txBody>
      </p:sp>
      <p:sp>
        <p:nvSpPr>
          <p:cNvPr id="10" name="正方形/長方形 9"/>
          <p:cNvSpPr/>
          <p:nvPr/>
        </p:nvSpPr>
        <p:spPr bwMode="auto">
          <a:xfrm>
            <a:off x="5793013" y="6006455"/>
            <a:ext cx="2267857" cy="344128"/>
          </a:xfrm>
          <a:prstGeom prst="rect">
            <a:avLst/>
          </a:prstGeom>
          <a:solidFill>
            <a:srgbClr val="FF00FF">
              <a:alpha val="0"/>
            </a:srgbClr>
          </a:solidFill>
          <a:ln>
            <a:noFill/>
          </a:ln>
          <a:extLst/>
        </p:spPr>
        <p:txBody>
          <a:bodyPr wrap="square" lIns="36000" tIns="36000" rIns="36000" bIns="0" rtlCol="0" anchor="ctr">
            <a:spAutoFit/>
          </a:bodyPr>
          <a:lstStyle/>
          <a:p>
            <a:pPr marL="0" algn="ctr">
              <a:buClr>
                <a:schemeClr val="tx2"/>
              </a:buClr>
            </a:pPr>
            <a:r>
              <a:rPr kumimoji="1" lang="ja-JP" altLang="en-US" sz="2000" b="1" dirty="0" smtClean="0">
                <a:solidFill>
                  <a:srgbClr val="000000"/>
                </a:solidFill>
                <a:latin typeface="メイリオ" pitchFamily="50" charset="-128"/>
                <a:ea typeface="メイリオ" pitchFamily="50" charset="-128"/>
                <a:cs typeface="メイリオ" pitchFamily="50" charset="-128"/>
              </a:rPr>
              <a:t>手札</a:t>
            </a:r>
            <a:r>
              <a:rPr lang="en-US" altLang="ja-JP" sz="2000" b="1" dirty="0">
                <a:solidFill>
                  <a:srgbClr val="000000"/>
                </a:solidFill>
                <a:latin typeface="メイリオ" pitchFamily="50" charset="-128"/>
                <a:ea typeface="メイリオ" pitchFamily="50" charset="-128"/>
                <a:cs typeface="メイリオ" pitchFamily="50" charset="-128"/>
              </a:rPr>
              <a:t>5</a:t>
            </a:r>
            <a:r>
              <a:rPr kumimoji="1" lang="ja-JP" altLang="en-US" sz="2000" b="1" dirty="0" smtClean="0">
                <a:solidFill>
                  <a:srgbClr val="000000"/>
                </a:solidFill>
                <a:latin typeface="メイリオ" pitchFamily="50" charset="-128"/>
                <a:ea typeface="メイリオ" pitchFamily="50" charset="-128"/>
                <a:cs typeface="メイリオ" pitchFamily="50" charset="-128"/>
              </a:rPr>
              <a:t>枚</a:t>
            </a:r>
          </a:p>
        </p:txBody>
      </p:sp>
      <p:sp>
        <p:nvSpPr>
          <p:cNvPr id="11" name="正方形/長方形 10"/>
          <p:cNvSpPr/>
          <p:nvPr/>
        </p:nvSpPr>
        <p:spPr bwMode="auto">
          <a:xfrm>
            <a:off x="889000" y="5954099"/>
            <a:ext cx="2267857" cy="344128"/>
          </a:xfrm>
          <a:prstGeom prst="rect">
            <a:avLst/>
          </a:prstGeom>
          <a:solidFill>
            <a:srgbClr val="FF00FF">
              <a:alpha val="0"/>
            </a:srgbClr>
          </a:solidFill>
          <a:ln>
            <a:noFill/>
          </a:ln>
          <a:extLst/>
        </p:spPr>
        <p:txBody>
          <a:bodyPr wrap="square" lIns="36000" tIns="36000" rIns="36000" bIns="0" rtlCol="0" anchor="ctr">
            <a:spAutoFit/>
          </a:bodyPr>
          <a:lstStyle/>
          <a:p>
            <a:pPr marL="0" algn="ctr">
              <a:buClr>
                <a:schemeClr val="tx2"/>
              </a:buClr>
            </a:pPr>
            <a:r>
              <a:rPr kumimoji="1" lang="ja-JP" altLang="en-US" sz="2000" b="1" dirty="0" smtClean="0">
                <a:solidFill>
                  <a:srgbClr val="000000"/>
                </a:solidFill>
                <a:latin typeface="メイリオ" pitchFamily="50" charset="-128"/>
                <a:ea typeface="メイリオ" pitchFamily="50" charset="-128"/>
                <a:cs typeface="メイリオ" pitchFamily="50" charset="-128"/>
              </a:rPr>
              <a:t>手札</a:t>
            </a:r>
            <a:r>
              <a:rPr lang="en-US" altLang="ja-JP" sz="2000" b="1" dirty="0">
                <a:solidFill>
                  <a:srgbClr val="000000"/>
                </a:solidFill>
                <a:latin typeface="メイリオ" pitchFamily="50" charset="-128"/>
                <a:ea typeface="メイリオ" pitchFamily="50" charset="-128"/>
                <a:cs typeface="メイリオ" pitchFamily="50" charset="-128"/>
              </a:rPr>
              <a:t>4</a:t>
            </a:r>
            <a:r>
              <a:rPr kumimoji="1" lang="ja-JP" altLang="en-US" sz="2000" b="1" dirty="0" smtClean="0">
                <a:solidFill>
                  <a:srgbClr val="000000"/>
                </a:solidFill>
                <a:latin typeface="メイリオ" pitchFamily="50" charset="-128"/>
                <a:ea typeface="メイリオ" pitchFamily="50" charset="-128"/>
                <a:cs typeface="メイリオ" pitchFamily="50" charset="-128"/>
              </a:rPr>
              <a:t>枚</a:t>
            </a:r>
          </a:p>
        </p:txBody>
      </p:sp>
      <p:pic>
        <p:nvPicPr>
          <p:cNvPr id="18" name="図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93013" y="4088481"/>
            <a:ext cx="1209398" cy="1865618"/>
          </a:xfrm>
          <a:prstGeom prst="rect">
            <a:avLst/>
          </a:prstGeom>
        </p:spPr>
      </p:pic>
      <p:sp>
        <p:nvSpPr>
          <p:cNvPr id="20" name="右矢印 19"/>
          <p:cNvSpPr/>
          <p:nvPr/>
        </p:nvSpPr>
        <p:spPr bwMode="auto">
          <a:xfrm rot="11956985">
            <a:off x="5139869" y="3496059"/>
            <a:ext cx="1306286" cy="399142"/>
          </a:xfrm>
          <a:prstGeom prst="right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pic>
        <p:nvPicPr>
          <p:cNvPr id="21" name="図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78064" y="4207643"/>
            <a:ext cx="1098222" cy="1694118"/>
          </a:xfrm>
          <a:prstGeom prst="rect">
            <a:avLst/>
          </a:prstGeom>
        </p:spPr>
      </p:pic>
      <p:sp>
        <p:nvSpPr>
          <p:cNvPr id="22" name="右矢印 21"/>
          <p:cNvSpPr/>
          <p:nvPr/>
        </p:nvSpPr>
        <p:spPr bwMode="auto">
          <a:xfrm rot="20444180">
            <a:off x="1614103" y="3496246"/>
            <a:ext cx="1306286" cy="399142"/>
          </a:xfrm>
          <a:prstGeom prst="right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478064" y="2939143"/>
            <a:ext cx="1098222" cy="544286"/>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solidFill>
                  <a:srgbClr val="000000"/>
                </a:solidFill>
                <a:latin typeface="メイリオ" pitchFamily="50" charset="-128"/>
                <a:ea typeface="メイリオ" pitchFamily="50" charset="-128"/>
                <a:cs typeface="メイリオ" pitchFamily="50" charset="-128"/>
              </a:rPr>
              <a:t>攻撃</a:t>
            </a:r>
          </a:p>
        </p:txBody>
      </p:sp>
      <p:sp>
        <p:nvSpPr>
          <p:cNvPr id="17" name="テキスト ボックス 16"/>
          <p:cNvSpPr txBox="1"/>
          <p:nvPr/>
        </p:nvSpPr>
        <p:spPr>
          <a:xfrm>
            <a:off x="5486054" y="3019794"/>
            <a:ext cx="1098222" cy="544286"/>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a:solidFill>
                  <a:srgbClr val="000000"/>
                </a:solidFill>
                <a:latin typeface="メイリオ" pitchFamily="50" charset="-128"/>
                <a:ea typeface="メイリオ" pitchFamily="50" charset="-128"/>
                <a:cs typeface="メイリオ" pitchFamily="50" charset="-128"/>
              </a:rPr>
              <a:t>攻撃</a:t>
            </a:r>
          </a:p>
        </p:txBody>
      </p:sp>
    </p:spTree>
    <p:extLst>
      <p:ext uri="{BB962C8B-B14F-4D97-AF65-F5344CB8AC3E}">
        <p14:creationId xmlns:p14="http://schemas.microsoft.com/office/powerpoint/2010/main" val="35685024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5190"/>
            <a:ext cx="9144000" cy="718820"/>
          </a:xfrm>
        </p:spPr>
        <p:txBody>
          <a:bodyPr/>
          <a:lstStyle/>
          <a:p>
            <a:r>
              <a:rPr lang="en-US" altLang="ja-JP" dirty="0" smtClean="0"/>
              <a:t>MAD</a:t>
            </a:r>
            <a:r>
              <a:rPr lang="ja-JP" altLang="en-US" dirty="0" smtClean="0"/>
              <a:t>における人間らしさとは</a:t>
            </a:r>
            <a:endParaRPr kumimoji="1" lang="ja-JP" altLang="en-US" dirty="0"/>
          </a:p>
        </p:txBody>
      </p:sp>
      <p:sp>
        <p:nvSpPr>
          <p:cNvPr id="3" name="コンテンツ プレースホルダー 2"/>
          <p:cNvSpPr>
            <a:spLocks noGrp="1"/>
          </p:cNvSpPr>
          <p:nvPr>
            <p:ph idx="1"/>
          </p:nvPr>
        </p:nvSpPr>
        <p:spPr/>
        <p:txBody>
          <a:bodyPr/>
          <a:lstStyle/>
          <a:p>
            <a:pPr marL="365125" indent="-365125">
              <a:lnSpc>
                <a:spcPct val="100000"/>
              </a:lnSpc>
            </a:pPr>
            <a:r>
              <a:rPr lang="ja-JP" altLang="en-US" sz="2800" dirty="0" smtClean="0"/>
              <a:t>手加減をする </a:t>
            </a:r>
            <a:r>
              <a:rPr lang="ja-JP" altLang="ja-JP" sz="2800" dirty="0" smtClean="0"/>
              <a:t> </a:t>
            </a:r>
            <a:r>
              <a:rPr lang="ja-JP" altLang="en-US" sz="2800" dirty="0" smtClean="0"/>
              <a:t>      </a:t>
            </a:r>
            <a:endParaRPr lang="en-US" altLang="ja-JP" sz="2800" dirty="0" smtClean="0"/>
          </a:p>
          <a:p>
            <a:pPr marL="365125" indent="-365125">
              <a:lnSpc>
                <a:spcPct val="100000"/>
              </a:lnSpc>
            </a:pPr>
            <a:r>
              <a:rPr lang="ja-JP" altLang="en-US" sz="2800" dirty="0" smtClean="0"/>
              <a:t>プレッシャーをかける</a:t>
            </a:r>
            <a:endParaRPr lang="en-US" altLang="ja-JP" sz="2800" dirty="0" smtClean="0"/>
          </a:p>
          <a:p>
            <a:pPr marL="365125" indent="-365125">
              <a:lnSpc>
                <a:spcPct val="100000"/>
              </a:lnSpc>
            </a:pPr>
            <a:r>
              <a:rPr lang="ja-JP" altLang="en-US" sz="2800" dirty="0" smtClean="0"/>
              <a:t>結託</a:t>
            </a:r>
            <a:endParaRPr lang="en-US" altLang="ja-JP" sz="2800" dirty="0" smtClean="0"/>
          </a:p>
          <a:p>
            <a:pPr marL="365125" indent="-365125">
              <a:lnSpc>
                <a:spcPct val="100000"/>
              </a:lnSpc>
            </a:pPr>
            <a:r>
              <a:rPr lang="ja-JP" altLang="en-US" sz="2800" dirty="0" smtClean="0"/>
              <a:t>相手の表情を見る</a:t>
            </a:r>
            <a:endParaRPr lang="en-US" altLang="ja-JP" sz="2800" dirty="0" smtClean="0"/>
          </a:p>
          <a:p>
            <a:pPr marL="365125" indent="-365125">
              <a:lnSpc>
                <a:spcPct val="100000"/>
              </a:lnSpc>
            </a:pPr>
            <a:r>
              <a:rPr lang="ja-JP" altLang="en-US" sz="2800" dirty="0" smtClean="0"/>
              <a:t>あえて自分が不利になる手を選ぶ</a:t>
            </a:r>
            <a:endParaRPr lang="en-US" altLang="ja-JP" sz="2800" dirty="0" smtClean="0"/>
          </a:p>
          <a:p>
            <a:pPr marL="365125" indent="-365125">
              <a:lnSpc>
                <a:spcPct val="100000"/>
              </a:lnSpc>
            </a:pPr>
            <a:r>
              <a:rPr lang="ja-JP" altLang="en-US" sz="2800" dirty="0" smtClean="0"/>
              <a:t>言葉で探りをいれる</a:t>
            </a:r>
            <a:endParaRPr lang="en-US" altLang="ja-JP" sz="2800" dirty="0" smtClean="0"/>
          </a:p>
          <a:p>
            <a:pPr marL="365125" indent="-365125">
              <a:lnSpc>
                <a:spcPct val="100000"/>
              </a:lnSpc>
            </a:pPr>
            <a:r>
              <a:rPr lang="ja-JP" altLang="en-US" sz="2800" dirty="0" smtClean="0"/>
              <a:t>等々</a:t>
            </a:r>
            <a:endParaRPr lang="en-US" altLang="ja-JP" sz="2800" dirty="0" smtClean="0"/>
          </a:p>
          <a:p>
            <a:pPr marL="0" indent="0">
              <a:lnSpc>
                <a:spcPct val="100000"/>
              </a:lnSpc>
              <a:buNone/>
            </a:pPr>
            <a:endParaRPr lang="en-US" altLang="ja-JP" sz="2800" dirty="0" smtClean="0"/>
          </a:p>
          <a:p>
            <a:pPr>
              <a:lnSpc>
                <a:spcPct val="100000"/>
              </a:lnSpc>
            </a:pPr>
            <a:endParaRPr lang="en-US" altLang="ja-JP" sz="2800" dirty="0"/>
          </a:p>
          <a:p>
            <a:pPr>
              <a:lnSpc>
                <a:spcPct val="100000"/>
              </a:lnSpc>
            </a:pPr>
            <a:endParaRPr kumimoji="1" lang="en-US" altLang="ja-JP" sz="3200" dirty="0" smtClean="0"/>
          </a:p>
          <a:p>
            <a:pPr>
              <a:lnSpc>
                <a:spcPct val="100000"/>
              </a:lnSpc>
            </a:pPr>
            <a:endParaRPr lang="en-US" altLang="ja-JP" sz="3600" dirty="0"/>
          </a:p>
          <a:p>
            <a:pPr>
              <a:lnSpc>
                <a:spcPct val="100000"/>
              </a:lnSpc>
            </a:pP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51</a:t>
            </a:fld>
            <a:endParaRPr lang="ja-JP" altLang="en-US"/>
          </a:p>
        </p:txBody>
      </p:sp>
      <p:pic>
        <p:nvPicPr>
          <p:cNvPr id="5" name="図 4" descr="yj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0" y="2419350"/>
            <a:ext cx="2882900" cy="3712826"/>
          </a:xfrm>
          <a:prstGeom prst="rect">
            <a:avLst/>
          </a:prstGeom>
        </p:spPr>
      </p:pic>
    </p:spTree>
    <p:extLst>
      <p:ext uri="{BB962C8B-B14F-4D97-AF65-F5344CB8AC3E}">
        <p14:creationId xmlns:p14="http://schemas.microsoft.com/office/powerpoint/2010/main" val="37563491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手加減をする</a:t>
            </a: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52</a:t>
            </a:fld>
            <a:endParaRPr lang="ja-JP" altLang="en-US"/>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3828111" y="1741714"/>
            <a:ext cx="1357148" cy="1445259"/>
          </a:xfrm>
          <a:prstGeom prst="rect">
            <a:avLst/>
          </a:prstGeom>
        </p:spPr>
      </p:pic>
      <p:pic>
        <p:nvPicPr>
          <p:cNvPr id="15" name="図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51843" y="4066241"/>
            <a:ext cx="1433416" cy="2211189"/>
          </a:xfrm>
          <a:prstGeom prst="rect">
            <a:avLst/>
          </a:prstGeom>
        </p:spPr>
      </p:pic>
      <p:pic>
        <p:nvPicPr>
          <p:cNvPr id="16" name="図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31481" y="4066241"/>
            <a:ext cx="1433416" cy="2211189"/>
          </a:xfrm>
          <a:prstGeom prst="rect">
            <a:avLst/>
          </a:prstGeom>
        </p:spPr>
      </p:pic>
      <p:pic>
        <p:nvPicPr>
          <p:cNvPr id="17" name="図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79748" y="4066241"/>
            <a:ext cx="1433416" cy="2211189"/>
          </a:xfrm>
          <a:prstGeom prst="rect">
            <a:avLst/>
          </a:prstGeom>
        </p:spPr>
      </p:pic>
      <p:pic>
        <p:nvPicPr>
          <p:cNvPr id="5" name="図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18397" y="2515256"/>
            <a:ext cx="870889" cy="1343434"/>
          </a:xfrm>
          <a:prstGeom prst="rect">
            <a:avLst/>
          </a:prstGeom>
        </p:spPr>
      </p:pic>
    </p:spTree>
    <p:extLst>
      <p:ext uri="{BB962C8B-B14F-4D97-AF65-F5344CB8AC3E}">
        <p14:creationId xmlns:p14="http://schemas.microsoft.com/office/powerpoint/2010/main" val="30728250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手加減をする</a:t>
            </a: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53</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03057" y="4647012"/>
            <a:ext cx="1433286" cy="2210988"/>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3399" y="4647011"/>
            <a:ext cx="1433286" cy="2192845"/>
          </a:xfrm>
          <a:prstGeom prst="rect">
            <a:avLst/>
          </a:prstGeom>
        </p:spPr>
      </p:pic>
      <p:pic>
        <p:nvPicPr>
          <p:cNvPr id="8" name="図 7"/>
          <p:cNvPicPr>
            <a:picLocks noChangeAspect="1"/>
          </p:cNvPicPr>
          <p:nvPr/>
        </p:nvPicPr>
        <p:blipFill rotWithShape="1">
          <a:blip r:embed="rId5" cstate="email">
            <a:extLst>
              <a:ext uri="{28A0092B-C50C-407E-A947-70E740481C1C}">
                <a14:useLocalDpi xmlns:a14="http://schemas.microsoft.com/office/drawing/2010/main" val="0"/>
              </a:ext>
            </a:extLst>
          </a:blip>
          <a:srcRect b="46754"/>
          <a:stretch/>
        </p:blipFill>
        <p:spPr>
          <a:xfrm>
            <a:off x="3828111" y="1741714"/>
            <a:ext cx="1357148" cy="1445259"/>
          </a:xfrm>
          <a:prstGeom prst="rect">
            <a:avLst/>
          </a:prstGeom>
        </p:spPr>
      </p:pic>
      <p:sp>
        <p:nvSpPr>
          <p:cNvPr id="13" name="フレーム 12"/>
          <p:cNvSpPr/>
          <p:nvPr/>
        </p:nvSpPr>
        <p:spPr bwMode="auto">
          <a:xfrm>
            <a:off x="3073399" y="4647012"/>
            <a:ext cx="1429658" cy="2192844"/>
          </a:xfrm>
          <a:prstGeom prst="frame">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15" name="図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86616" y="2436024"/>
            <a:ext cx="843644" cy="1301406"/>
          </a:xfrm>
          <a:prstGeom prst="rect">
            <a:avLst/>
          </a:prstGeom>
        </p:spPr>
      </p:pic>
      <p:pic>
        <p:nvPicPr>
          <p:cNvPr id="16" name="図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088076" y="2436024"/>
            <a:ext cx="843644" cy="1301406"/>
          </a:xfrm>
          <a:prstGeom prst="rect">
            <a:avLst/>
          </a:prstGeom>
        </p:spPr>
      </p:pic>
      <p:pic>
        <p:nvPicPr>
          <p:cNvPr id="17" name="図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092699" y="2436024"/>
            <a:ext cx="843644" cy="1301406"/>
          </a:xfrm>
          <a:prstGeom prst="rect">
            <a:avLst/>
          </a:prstGeom>
        </p:spPr>
      </p:pic>
    </p:spTree>
    <p:extLst>
      <p:ext uri="{BB962C8B-B14F-4D97-AF65-F5344CB8AC3E}">
        <p14:creationId xmlns:p14="http://schemas.microsoft.com/office/powerpoint/2010/main" val="2950135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MAD</a:t>
            </a:r>
            <a:r>
              <a:rPr lang="ja-JP" altLang="en-US" dirty="0" smtClean="0"/>
              <a:t>における人間らしさとは</a:t>
            </a:r>
            <a:endParaRPr kumimoji="1" lang="ja-JP" altLang="en-US" dirty="0"/>
          </a:p>
        </p:txBody>
      </p:sp>
      <p:sp>
        <p:nvSpPr>
          <p:cNvPr id="3" name="コンテンツ プレースホルダー 2"/>
          <p:cNvSpPr>
            <a:spLocks noGrp="1"/>
          </p:cNvSpPr>
          <p:nvPr>
            <p:ph idx="1"/>
          </p:nvPr>
        </p:nvSpPr>
        <p:spPr/>
        <p:txBody>
          <a:bodyPr/>
          <a:lstStyle/>
          <a:p>
            <a:pPr marL="365125" indent="-365125">
              <a:lnSpc>
                <a:spcPct val="100000"/>
              </a:lnSpc>
            </a:pPr>
            <a:r>
              <a:rPr lang="ja-JP" altLang="en-US" sz="2800" dirty="0" smtClean="0"/>
              <a:t>手加減をする</a:t>
            </a:r>
            <a:endParaRPr lang="en-US" altLang="ja-JP" sz="2800" dirty="0" smtClean="0"/>
          </a:p>
          <a:p>
            <a:pPr marL="365125" indent="-365125">
              <a:lnSpc>
                <a:spcPct val="100000"/>
              </a:lnSpc>
            </a:pPr>
            <a:r>
              <a:rPr lang="ja-JP" altLang="en-US" sz="2800" dirty="0" smtClean="0"/>
              <a:t>イラつく</a:t>
            </a:r>
            <a:endParaRPr lang="en-US" altLang="ja-JP" sz="2800" dirty="0" smtClean="0"/>
          </a:p>
          <a:p>
            <a:pPr marL="365125" indent="-365125">
              <a:lnSpc>
                <a:spcPct val="100000"/>
              </a:lnSpc>
            </a:pPr>
            <a:r>
              <a:rPr lang="ja-JP" altLang="en-US" sz="2800" dirty="0" smtClean="0"/>
              <a:t>結託</a:t>
            </a:r>
            <a:endParaRPr lang="en-US" altLang="ja-JP" sz="2800" dirty="0" smtClean="0"/>
          </a:p>
          <a:p>
            <a:pPr marL="365125" indent="-365125">
              <a:lnSpc>
                <a:spcPct val="100000"/>
              </a:lnSpc>
            </a:pPr>
            <a:r>
              <a:rPr lang="ja-JP" altLang="en-US" sz="2800" dirty="0" smtClean="0"/>
              <a:t>相手の表情を見る</a:t>
            </a:r>
            <a:endParaRPr lang="en-US" altLang="ja-JP" sz="2800" dirty="0" smtClean="0"/>
          </a:p>
          <a:p>
            <a:pPr marL="365125" indent="-365125">
              <a:lnSpc>
                <a:spcPct val="100000"/>
              </a:lnSpc>
            </a:pPr>
            <a:r>
              <a:rPr lang="ja-JP" altLang="en-US" sz="2800" dirty="0" smtClean="0"/>
              <a:t>あえて自分が不利になる手を選ぶ</a:t>
            </a:r>
            <a:endParaRPr lang="en-US" altLang="ja-JP" sz="2800" dirty="0" smtClean="0"/>
          </a:p>
          <a:p>
            <a:pPr marL="365125" indent="-365125">
              <a:lnSpc>
                <a:spcPct val="100000"/>
              </a:lnSpc>
            </a:pPr>
            <a:r>
              <a:rPr lang="ja-JP" altLang="en-US" sz="2800" dirty="0" smtClean="0"/>
              <a:t>言葉で探りをいれる</a:t>
            </a:r>
            <a:endParaRPr lang="en-US" altLang="ja-JP" sz="2800" dirty="0" smtClean="0"/>
          </a:p>
          <a:p>
            <a:pPr marL="365125" indent="-365125">
              <a:lnSpc>
                <a:spcPct val="100000"/>
              </a:lnSpc>
            </a:pPr>
            <a:r>
              <a:rPr lang="ja-JP" altLang="en-US" sz="2800" dirty="0" smtClean="0"/>
              <a:t>等々</a:t>
            </a:r>
            <a:endParaRPr lang="en-US" altLang="ja-JP" sz="2800" dirty="0" smtClean="0"/>
          </a:p>
          <a:p>
            <a:pPr marL="0" indent="0">
              <a:lnSpc>
                <a:spcPct val="100000"/>
              </a:lnSpc>
              <a:buNone/>
            </a:pPr>
            <a:endParaRPr lang="en-US" altLang="ja-JP" sz="2800" dirty="0" smtClean="0"/>
          </a:p>
          <a:p>
            <a:pPr>
              <a:lnSpc>
                <a:spcPct val="100000"/>
              </a:lnSpc>
            </a:pPr>
            <a:endParaRPr lang="en-US" altLang="ja-JP" sz="2800" dirty="0"/>
          </a:p>
          <a:p>
            <a:pPr>
              <a:lnSpc>
                <a:spcPct val="100000"/>
              </a:lnSpc>
            </a:pPr>
            <a:endParaRPr kumimoji="1" lang="en-US" altLang="ja-JP" sz="3200" dirty="0" smtClean="0"/>
          </a:p>
          <a:p>
            <a:pPr>
              <a:lnSpc>
                <a:spcPct val="100000"/>
              </a:lnSpc>
            </a:pPr>
            <a:endParaRPr lang="en-US" altLang="ja-JP" sz="3600" dirty="0"/>
          </a:p>
          <a:p>
            <a:pPr>
              <a:lnSpc>
                <a:spcPct val="100000"/>
              </a:lnSpc>
            </a:pP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54</a:t>
            </a:fld>
            <a:endParaRPr lang="ja-JP" altLang="en-US"/>
          </a:p>
        </p:txBody>
      </p:sp>
      <p:pic>
        <p:nvPicPr>
          <p:cNvPr id="5" name="図 4" descr="yj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0" y="2419350"/>
            <a:ext cx="2882900" cy="3712826"/>
          </a:xfrm>
          <a:prstGeom prst="rect">
            <a:avLst/>
          </a:prstGeom>
        </p:spPr>
      </p:pic>
      <p:sp>
        <p:nvSpPr>
          <p:cNvPr id="11" name="下矢印 10"/>
          <p:cNvSpPr/>
          <p:nvPr/>
        </p:nvSpPr>
        <p:spPr bwMode="auto">
          <a:xfrm>
            <a:off x="3210433" y="5100596"/>
            <a:ext cx="652670" cy="458671"/>
          </a:xfrm>
          <a:prstGeom prst="down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692171" y="4939523"/>
            <a:ext cx="2134408" cy="56451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全て実装するのは難しいので</a:t>
            </a:r>
          </a:p>
        </p:txBody>
      </p:sp>
      <p:sp>
        <p:nvSpPr>
          <p:cNvPr id="6" name="テキスト ボックス 5"/>
          <p:cNvSpPr txBox="1"/>
          <p:nvPr/>
        </p:nvSpPr>
        <p:spPr>
          <a:xfrm>
            <a:off x="617391" y="5701553"/>
            <a:ext cx="6032791" cy="1156447"/>
          </a:xfrm>
          <a:prstGeom prst="rect">
            <a:avLst/>
          </a:prstGeom>
          <a:solidFill>
            <a:srgbClr val="FF3399">
              <a:alpha val="0"/>
            </a:srgbClr>
          </a:solidFill>
        </p:spPr>
        <p:txBody>
          <a:bodyPr wrap="square" lIns="0" tIns="36000" rIns="0" bIns="0" rtlCol="0" anchor="ctr" anchorCtr="0">
            <a:noAutofit/>
          </a:bodyPr>
          <a:lstStyle/>
          <a:p>
            <a:pPr algn="ctr">
              <a:lnSpc>
                <a:spcPts val="2100"/>
              </a:lnSpc>
            </a:pPr>
            <a:r>
              <a:rPr lang="ja-JP" altLang="en-US" sz="3200" b="1" dirty="0" smtClean="0">
                <a:solidFill>
                  <a:srgbClr val="000000"/>
                </a:solidFill>
                <a:latin typeface="メイリオ" pitchFamily="50" charset="-128"/>
                <a:ea typeface="メイリオ" pitchFamily="50" charset="-128"/>
                <a:cs typeface="メイリオ" pitchFamily="50" charset="-128"/>
              </a:rPr>
              <a:t>何が</a:t>
            </a:r>
            <a:r>
              <a:rPr lang="ja-JP" altLang="en-US" sz="3200" b="1" dirty="0" smtClean="0">
                <a:solidFill>
                  <a:srgbClr val="FF0000"/>
                </a:solidFill>
                <a:latin typeface="メイリオ" pitchFamily="50" charset="-128"/>
                <a:ea typeface="メイリオ" pitchFamily="50" charset="-128"/>
                <a:cs typeface="メイリオ" pitchFamily="50" charset="-128"/>
              </a:rPr>
              <a:t>容易</a:t>
            </a:r>
            <a:r>
              <a:rPr lang="ja-JP" altLang="en-US" sz="3200" b="1" dirty="0" smtClean="0">
                <a:solidFill>
                  <a:srgbClr val="000000"/>
                </a:solidFill>
                <a:latin typeface="メイリオ" pitchFamily="50" charset="-128"/>
                <a:ea typeface="メイリオ" pitchFamily="50" charset="-128"/>
                <a:cs typeface="メイリオ" pitchFamily="50" charset="-128"/>
              </a:rPr>
              <a:t>に実装でき，何が</a:t>
            </a:r>
            <a:r>
              <a:rPr lang="ja-JP" altLang="en-US" sz="3200" b="1" dirty="0" smtClean="0">
                <a:solidFill>
                  <a:srgbClr val="0000FF"/>
                </a:solidFill>
                <a:latin typeface="メイリオ" pitchFamily="50" charset="-128"/>
                <a:ea typeface="メイリオ" pitchFamily="50" charset="-128"/>
                <a:cs typeface="メイリオ" pitchFamily="50" charset="-128"/>
              </a:rPr>
              <a:t>困難</a:t>
            </a:r>
            <a:endParaRPr lang="en-US" altLang="ja-JP" sz="3200" b="1" dirty="0" smtClean="0">
              <a:solidFill>
                <a:srgbClr val="0000FF"/>
              </a:solidFill>
              <a:latin typeface="メイリオ" pitchFamily="50" charset="-128"/>
              <a:ea typeface="メイリオ" pitchFamily="50" charset="-128"/>
              <a:cs typeface="メイリオ" pitchFamily="50" charset="-128"/>
            </a:endParaRPr>
          </a:p>
          <a:p>
            <a:pPr algn="ctr">
              <a:lnSpc>
                <a:spcPts val="2100"/>
              </a:lnSpc>
            </a:pPr>
            <a:endParaRPr lang="en-US" altLang="ja-JP" sz="3200" b="1" dirty="0">
              <a:solidFill>
                <a:srgbClr val="000000"/>
              </a:solidFill>
              <a:latin typeface="メイリオ" pitchFamily="50" charset="-128"/>
              <a:ea typeface="メイリオ" pitchFamily="50" charset="-128"/>
              <a:cs typeface="メイリオ" pitchFamily="50" charset="-128"/>
            </a:endParaRPr>
          </a:p>
          <a:p>
            <a:pPr algn="ctr">
              <a:lnSpc>
                <a:spcPts val="2100"/>
              </a:lnSpc>
            </a:pPr>
            <a:r>
              <a:rPr lang="ja-JP" altLang="en-US" sz="3200" b="1" dirty="0" smtClean="0">
                <a:latin typeface="メイリオ" pitchFamily="50" charset="-128"/>
                <a:ea typeface="メイリオ" pitchFamily="50" charset="-128"/>
                <a:cs typeface="メイリオ" pitchFamily="50" charset="-128"/>
              </a:rPr>
              <a:t>の</a:t>
            </a:r>
            <a:r>
              <a:rPr lang="ja-JP" altLang="en-US" sz="3200" b="1" dirty="0" smtClean="0">
                <a:solidFill>
                  <a:srgbClr val="000000"/>
                </a:solidFill>
                <a:latin typeface="メイリオ" pitchFamily="50" charset="-128"/>
                <a:ea typeface="メイリオ" pitchFamily="50" charset="-128"/>
                <a:cs typeface="メイリオ" pitchFamily="50" charset="-128"/>
              </a:rPr>
              <a:t>か考える必要がある</a:t>
            </a:r>
            <a:endParaRPr lang="en-US" altLang="ja-JP" sz="3200" b="1" dirty="0" smtClean="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2491716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実装難度</a:t>
            </a:r>
            <a:endParaRPr kumimoji="1" lang="ja-JP" altLang="en-US" dirty="0"/>
          </a:p>
        </p:txBody>
      </p:sp>
      <p:sp>
        <p:nvSpPr>
          <p:cNvPr id="3" name="コンテンツ プレースホルダー 2"/>
          <p:cNvSpPr>
            <a:spLocks noGrp="1"/>
          </p:cNvSpPr>
          <p:nvPr>
            <p:ph idx="1"/>
          </p:nvPr>
        </p:nvSpPr>
        <p:spPr/>
        <p:txBody>
          <a:bodyPr/>
          <a:lstStyle/>
          <a:p>
            <a:pPr marL="365125" indent="-365125">
              <a:lnSpc>
                <a:spcPct val="100000"/>
              </a:lnSpc>
            </a:pPr>
            <a:r>
              <a:rPr lang="ja-JP" altLang="en-US" sz="3200" dirty="0" smtClean="0"/>
              <a:t>手加減をする</a:t>
            </a:r>
            <a:endParaRPr lang="en-US" altLang="ja-JP" sz="3200" dirty="0" smtClean="0"/>
          </a:p>
          <a:p>
            <a:pPr lvl="1">
              <a:lnSpc>
                <a:spcPct val="100000"/>
              </a:lnSpc>
            </a:pPr>
            <a:r>
              <a:rPr lang="ja-JP" altLang="en-US" sz="2800" dirty="0" smtClean="0"/>
              <a:t>確実に相手の手札をなくせる状況であえて山札からカードを引かせるようなプレイをする</a:t>
            </a:r>
            <a:endParaRPr lang="en-US" altLang="ja-JP" sz="2800" dirty="0" smtClean="0"/>
          </a:p>
          <a:p>
            <a:pPr lvl="1">
              <a:lnSpc>
                <a:spcPct val="100000"/>
              </a:lnSpc>
            </a:pPr>
            <a:r>
              <a:rPr lang="ja-JP" altLang="en-US" sz="2800" dirty="0" smtClean="0">
                <a:solidFill>
                  <a:srgbClr val="000000"/>
                </a:solidFill>
              </a:rPr>
              <a:t>どこまで手加減をするのかや手加減の度合いの実装</a:t>
            </a:r>
            <a:r>
              <a:rPr lang="ja-JP" altLang="en-US" sz="2800" dirty="0" smtClean="0">
                <a:solidFill>
                  <a:srgbClr val="0000FF"/>
                </a:solidFill>
              </a:rPr>
              <a:t>困難</a:t>
            </a:r>
            <a:endParaRPr lang="en-US" altLang="ja-JP" sz="2800" dirty="0" smtClean="0">
              <a:solidFill>
                <a:srgbClr val="0000FF"/>
              </a:solidFill>
            </a:endParaRPr>
          </a:p>
          <a:p>
            <a:pPr>
              <a:lnSpc>
                <a:spcPct val="100000"/>
              </a:lnSpc>
            </a:pPr>
            <a:endParaRPr lang="en-US" altLang="ja-JP" sz="3200" dirty="0" smtClean="0"/>
          </a:p>
          <a:p>
            <a:pPr marL="365125" indent="-365125">
              <a:lnSpc>
                <a:spcPct val="100000"/>
              </a:lnSpc>
            </a:pPr>
            <a:r>
              <a:rPr lang="ja-JP" altLang="en-US" sz="3200" dirty="0" smtClean="0"/>
              <a:t>プレッシャーをかける</a:t>
            </a:r>
            <a:endParaRPr lang="en-US" altLang="ja-JP" sz="3200" dirty="0"/>
          </a:p>
          <a:p>
            <a:pPr lvl="1">
              <a:lnSpc>
                <a:spcPct val="100000"/>
              </a:lnSpc>
            </a:pPr>
            <a:r>
              <a:rPr lang="ja-JP" altLang="en-US" sz="2800" dirty="0"/>
              <a:t>他プレイヤ</a:t>
            </a:r>
            <a:r>
              <a:rPr lang="ja-JP" altLang="en-US" sz="2800" dirty="0" smtClean="0"/>
              <a:t>に思考時間が長いと催促する言葉を発言</a:t>
            </a:r>
            <a:endParaRPr lang="en-US" altLang="ja-JP" sz="2800" dirty="0" smtClean="0"/>
          </a:p>
          <a:p>
            <a:pPr lvl="1">
              <a:lnSpc>
                <a:spcPct val="100000"/>
              </a:lnSpc>
            </a:pPr>
            <a:r>
              <a:rPr lang="ja-JP" altLang="en-US" sz="2800" dirty="0" smtClean="0"/>
              <a:t>催促するということだけでプレーの影響は考えないため実装は</a:t>
            </a:r>
            <a:r>
              <a:rPr lang="ja-JP" altLang="en-US" sz="2800" dirty="0" smtClean="0">
                <a:solidFill>
                  <a:srgbClr val="FF0000"/>
                </a:solidFill>
              </a:rPr>
              <a:t>容易</a:t>
            </a:r>
            <a:endParaRPr lang="en-US" altLang="ja-JP" sz="3200" dirty="0" smtClean="0">
              <a:solidFill>
                <a:srgbClr val="FF0000"/>
              </a:solidFill>
            </a:endParaRPr>
          </a:p>
          <a:p>
            <a:pPr lvl="1">
              <a:lnSpc>
                <a:spcPct val="100000"/>
              </a:lnSpc>
            </a:pPr>
            <a:endParaRPr lang="en-US" altLang="ja-JP" sz="28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55</a:t>
            </a:fld>
            <a:endParaRPr lang="ja-JP" altLang="en-US"/>
          </a:p>
        </p:txBody>
      </p:sp>
    </p:spTree>
    <p:extLst>
      <p:ext uri="{BB962C8B-B14F-4D97-AF65-F5344CB8AC3E}">
        <p14:creationId xmlns:p14="http://schemas.microsoft.com/office/powerpoint/2010/main" val="394186596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実装難度</a:t>
            </a:r>
            <a:endParaRPr kumimoji="1" lang="ja-JP" altLang="en-US" dirty="0"/>
          </a:p>
        </p:txBody>
      </p:sp>
      <p:sp>
        <p:nvSpPr>
          <p:cNvPr id="3" name="コンテンツ プレースホルダー 2"/>
          <p:cNvSpPr>
            <a:spLocks noGrp="1"/>
          </p:cNvSpPr>
          <p:nvPr>
            <p:ph idx="1"/>
          </p:nvPr>
        </p:nvSpPr>
        <p:spPr>
          <a:xfrm>
            <a:off x="457200" y="1249680"/>
            <a:ext cx="8166847" cy="4876483"/>
          </a:xfrm>
        </p:spPr>
        <p:txBody>
          <a:bodyPr/>
          <a:lstStyle/>
          <a:p>
            <a:pPr marL="365125" indent="-365125">
              <a:lnSpc>
                <a:spcPct val="100000"/>
              </a:lnSpc>
              <a:spcBef>
                <a:spcPts val="1800"/>
              </a:spcBef>
            </a:pPr>
            <a:r>
              <a:rPr lang="ja-JP" altLang="en-US" sz="3200" dirty="0" smtClean="0"/>
              <a:t>結託</a:t>
            </a:r>
            <a:endParaRPr lang="en-US" altLang="ja-JP" sz="3200" dirty="0" smtClean="0"/>
          </a:p>
          <a:p>
            <a:pPr lvl="1">
              <a:lnSpc>
                <a:spcPct val="100000"/>
              </a:lnSpc>
            </a:pPr>
            <a:r>
              <a:rPr lang="ja-JP" altLang="en-US" sz="2800" dirty="0" smtClean="0"/>
              <a:t>結託は状況によって様々に変化するため評価が難しい</a:t>
            </a:r>
            <a:endParaRPr lang="en-US" altLang="ja-JP" sz="2800" dirty="0" smtClean="0"/>
          </a:p>
          <a:p>
            <a:pPr lvl="1">
              <a:lnSpc>
                <a:spcPct val="100000"/>
              </a:lnSpc>
            </a:pPr>
            <a:r>
              <a:rPr lang="ja-JP" altLang="en-US" sz="2800" dirty="0" smtClean="0"/>
              <a:t>よって，実装も</a:t>
            </a:r>
            <a:r>
              <a:rPr lang="ja-JP" altLang="en-US" sz="2800" dirty="0" smtClean="0">
                <a:solidFill>
                  <a:srgbClr val="0000FF"/>
                </a:solidFill>
              </a:rPr>
              <a:t>困難</a:t>
            </a:r>
            <a:endParaRPr lang="en-US" altLang="ja-JP" sz="2800" dirty="0" smtClean="0">
              <a:solidFill>
                <a:srgbClr val="0000FF"/>
              </a:solidFill>
            </a:endParaRPr>
          </a:p>
          <a:p>
            <a:pPr lvl="1">
              <a:lnSpc>
                <a:spcPct val="100000"/>
              </a:lnSpc>
            </a:pPr>
            <a:endParaRPr kumimoji="1" lang="en-US" altLang="ja-JP" sz="2800" dirty="0" smtClean="0"/>
          </a:p>
          <a:p>
            <a:pPr marL="365125" indent="-365125">
              <a:lnSpc>
                <a:spcPct val="100000"/>
              </a:lnSpc>
            </a:pPr>
            <a:r>
              <a:rPr lang="ja-JP" altLang="en-US" sz="3200" dirty="0"/>
              <a:t>相手の表情を見る</a:t>
            </a:r>
            <a:r>
              <a:rPr lang="en-US" altLang="ja-JP" sz="3200" dirty="0"/>
              <a:t>/</a:t>
            </a:r>
            <a:r>
              <a:rPr lang="ja-JP" altLang="en-US" sz="3200" dirty="0"/>
              <a:t>言葉で探りをいれる</a:t>
            </a:r>
            <a:endParaRPr lang="en-US" altLang="ja-JP" sz="3200" dirty="0"/>
          </a:p>
          <a:p>
            <a:pPr lvl="1">
              <a:lnSpc>
                <a:spcPct val="100000"/>
              </a:lnSpc>
            </a:pPr>
            <a:r>
              <a:rPr lang="ja-JP" altLang="en-US" sz="2800" dirty="0"/>
              <a:t>他プレイヤーの手札を予測して発言し，表情に変化が見られるか</a:t>
            </a:r>
            <a:endParaRPr lang="en-US" altLang="ja-JP" sz="2800" dirty="0"/>
          </a:p>
          <a:p>
            <a:pPr lvl="1">
              <a:lnSpc>
                <a:spcPct val="100000"/>
              </a:lnSpc>
            </a:pPr>
            <a:r>
              <a:rPr lang="ja-JP" altLang="en-US" sz="2800" dirty="0"/>
              <a:t>相手の手札を予測するのは</a:t>
            </a:r>
            <a:r>
              <a:rPr lang="ja-JP" altLang="en-US" sz="2800" dirty="0">
                <a:solidFill>
                  <a:srgbClr val="FF0000"/>
                </a:solidFill>
              </a:rPr>
              <a:t>容易</a:t>
            </a:r>
            <a:endParaRPr lang="en-US" altLang="ja-JP" sz="2800" dirty="0">
              <a:solidFill>
                <a:srgbClr val="FF0000"/>
              </a:solidFill>
            </a:endParaRPr>
          </a:p>
          <a:p>
            <a:pPr lvl="1">
              <a:lnSpc>
                <a:spcPct val="100000"/>
              </a:lnSpc>
            </a:pPr>
            <a:r>
              <a:rPr lang="ja-JP" altLang="en-US" sz="2800" dirty="0"/>
              <a:t>感情認識は既存の技術を使用すれば</a:t>
            </a:r>
            <a:r>
              <a:rPr lang="ja-JP" altLang="en-US" sz="2800" dirty="0">
                <a:solidFill>
                  <a:srgbClr val="FF0000"/>
                </a:solidFill>
              </a:rPr>
              <a:t>容易</a:t>
            </a:r>
            <a:endParaRPr lang="en-US" altLang="ja-JP" sz="2800" dirty="0">
              <a:solidFill>
                <a:srgbClr val="FF0000"/>
              </a:solidFill>
            </a:endParaRPr>
          </a:p>
          <a:p>
            <a:pPr>
              <a:lnSpc>
                <a:spcPct val="100000"/>
              </a:lnSpc>
            </a:pP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56</a:t>
            </a:fld>
            <a:endParaRPr lang="ja-JP" altLang="en-US"/>
          </a:p>
        </p:txBody>
      </p:sp>
    </p:spTree>
    <p:extLst>
      <p:ext uri="{BB962C8B-B14F-4D97-AF65-F5344CB8AC3E}">
        <p14:creationId xmlns:p14="http://schemas.microsoft.com/office/powerpoint/2010/main" val="275746604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実装難度</a:t>
            </a:r>
            <a:endParaRPr kumimoji="1" lang="ja-JP" altLang="en-US" dirty="0"/>
          </a:p>
        </p:txBody>
      </p:sp>
      <p:sp>
        <p:nvSpPr>
          <p:cNvPr id="3" name="コンテンツ プレースホルダー 2"/>
          <p:cNvSpPr>
            <a:spLocks noGrp="1"/>
          </p:cNvSpPr>
          <p:nvPr>
            <p:ph idx="1"/>
          </p:nvPr>
        </p:nvSpPr>
        <p:spPr/>
        <p:txBody>
          <a:bodyPr/>
          <a:lstStyle/>
          <a:p>
            <a:pPr marL="365125" indent="-365125">
              <a:lnSpc>
                <a:spcPct val="100000"/>
              </a:lnSpc>
              <a:spcBef>
                <a:spcPts val="1800"/>
              </a:spcBef>
            </a:pPr>
            <a:r>
              <a:rPr kumimoji="1" lang="ja-JP" altLang="en-US" sz="3200" dirty="0" smtClean="0"/>
              <a:t>あえて自分が不利になる</a:t>
            </a:r>
            <a:endParaRPr kumimoji="1" lang="en-US" altLang="ja-JP" sz="3200" dirty="0" smtClean="0"/>
          </a:p>
          <a:p>
            <a:pPr lvl="1">
              <a:lnSpc>
                <a:spcPct val="100000"/>
              </a:lnSpc>
            </a:pPr>
            <a:r>
              <a:rPr lang="ja-JP" altLang="en-US" sz="2800" dirty="0" smtClean="0"/>
              <a:t>自分の手札の枚数多く減らすカードを出す</a:t>
            </a:r>
            <a:endParaRPr lang="en-US" altLang="ja-JP" sz="2800" dirty="0" smtClean="0"/>
          </a:p>
          <a:p>
            <a:pPr lvl="1">
              <a:lnSpc>
                <a:spcPct val="100000"/>
              </a:lnSpc>
            </a:pPr>
            <a:r>
              <a:rPr kumimoji="1" lang="ja-JP" altLang="en-US" sz="2800" dirty="0" smtClean="0"/>
              <a:t>どういった状況で不利になるようにさせるのかが</a:t>
            </a:r>
            <a:r>
              <a:rPr lang="ja-JP" altLang="en-US" sz="2800" dirty="0" smtClean="0">
                <a:solidFill>
                  <a:srgbClr val="0000FF"/>
                </a:solidFill>
              </a:rPr>
              <a:t>困難</a:t>
            </a:r>
            <a:endParaRPr kumimoji="1" lang="ja-JP" altLang="en-US" sz="2800" dirty="0">
              <a:solidFill>
                <a:srgbClr val="0000FF"/>
              </a:solidFill>
            </a:endParaRPr>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57</a:t>
            </a:fld>
            <a:endParaRPr lang="ja-JP" altLang="en-US"/>
          </a:p>
        </p:txBody>
      </p:sp>
    </p:spTree>
    <p:extLst>
      <p:ext uri="{BB962C8B-B14F-4D97-AF65-F5344CB8AC3E}">
        <p14:creationId xmlns:p14="http://schemas.microsoft.com/office/powerpoint/2010/main" val="51758352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手加減をする</a:t>
            </a: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58</a:t>
            </a:fld>
            <a:endParaRPr lang="ja-JP" altLang="en-US"/>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3828111" y="1741714"/>
            <a:ext cx="1357148" cy="1445259"/>
          </a:xfrm>
          <a:prstGeom prst="rect">
            <a:avLst/>
          </a:prstGeom>
        </p:spPr>
      </p:pic>
      <p:pic>
        <p:nvPicPr>
          <p:cNvPr id="15" name="図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51843" y="4066241"/>
            <a:ext cx="1433416" cy="2211189"/>
          </a:xfrm>
          <a:prstGeom prst="rect">
            <a:avLst/>
          </a:prstGeom>
        </p:spPr>
      </p:pic>
      <p:pic>
        <p:nvPicPr>
          <p:cNvPr id="16" name="図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31481" y="4066241"/>
            <a:ext cx="1433416" cy="2211189"/>
          </a:xfrm>
          <a:prstGeom prst="rect">
            <a:avLst/>
          </a:prstGeom>
        </p:spPr>
      </p:pic>
      <p:pic>
        <p:nvPicPr>
          <p:cNvPr id="17" name="図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79748" y="4066241"/>
            <a:ext cx="1433416" cy="2211189"/>
          </a:xfrm>
          <a:prstGeom prst="rect">
            <a:avLst/>
          </a:prstGeom>
        </p:spPr>
      </p:pic>
      <p:pic>
        <p:nvPicPr>
          <p:cNvPr id="5" name="図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18397" y="2515256"/>
            <a:ext cx="870889" cy="1343434"/>
          </a:xfrm>
          <a:prstGeom prst="rect">
            <a:avLst/>
          </a:prstGeom>
        </p:spPr>
      </p:pic>
      <p:sp>
        <p:nvSpPr>
          <p:cNvPr id="6" name="四角形吹き出し 5"/>
          <p:cNvSpPr/>
          <p:nvPr/>
        </p:nvSpPr>
        <p:spPr bwMode="auto">
          <a:xfrm>
            <a:off x="6663748" y="4066241"/>
            <a:ext cx="2023052" cy="1663020"/>
          </a:xfrm>
          <a:prstGeom prst="wedgeRectCallout">
            <a:avLst/>
          </a:prstGeom>
          <a:solidFill>
            <a:srgbClr val="FF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6839857" y="4508500"/>
            <a:ext cx="1631043" cy="59871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次に出す色は赤</a:t>
            </a:r>
          </a:p>
        </p:txBody>
      </p:sp>
    </p:spTree>
    <p:extLst>
      <p:ext uri="{BB962C8B-B14F-4D97-AF65-F5344CB8AC3E}">
        <p14:creationId xmlns:p14="http://schemas.microsoft.com/office/powerpoint/2010/main" val="37822429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数字カード</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a:t>
            </a:fld>
            <a:endParaRPr lang="ja-JP" altLang="en-US"/>
          </a:p>
        </p:txBody>
      </p:sp>
      <p:pic>
        <p:nvPicPr>
          <p:cNvPr id="5"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338370" y="1404374"/>
            <a:ext cx="1678794" cy="2589709"/>
          </a:xfrm>
        </p:spPr>
      </p:pic>
      <p:pic>
        <p:nvPicPr>
          <p:cNvPr id="7" name="図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1865" y="1879512"/>
            <a:ext cx="1678794" cy="2589709"/>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94660" y="2317529"/>
            <a:ext cx="1678794" cy="2589709"/>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78155" y="2798820"/>
            <a:ext cx="1678794" cy="2589709"/>
          </a:xfrm>
          <a:prstGeom prst="rect">
            <a:avLst/>
          </a:prstGeom>
        </p:spPr>
      </p:pic>
      <p:pic>
        <p:nvPicPr>
          <p:cNvPr id="10" name="図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49293" y="3263664"/>
            <a:ext cx="1678794" cy="2589709"/>
          </a:xfrm>
          <a:prstGeom prst="rect">
            <a:avLst/>
          </a:prstGeom>
        </p:spPr>
      </p:pic>
      <p:pic>
        <p:nvPicPr>
          <p:cNvPr id="11" name="図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29030" y="3653194"/>
            <a:ext cx="1678794" cy="2589709"/>
          </a:xfrm>
          <a:prstGeom prst="rect">
            <a:avLst/>
          </a:prstGeom>
        </p:spPr>
      </p:pic>
      <p:pic>
        <p:nvPicPr>
          <p:cNvPr id="12" name="図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09618" y="1423908"/>
            <a:ext cx="1678794" cy="2589709"/>
          </a:xfrm>
          <a:prstGeom prst="rect">
            <a:avLst/>
          </a:prstGeom>
        </p:spPr>
      </p:pic>
      <p:pic>
        <p:nvPicPr>
          <p:cNvPr id="13" name="図 1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478674" y="1860632"/>
            <a:ext cx="1678794" cy="2589709"/>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655261" y="2317528"/>
            <a:ext cx="1678794" cy="2589709"/>
          </a:xfrm>
          <a:prstGeom prst="rect">
            <a:avLst/>
          </a:prstGeom>
        </p:spPr>
      </p:pic>
      <p:pic>
        <p:nvPicPr>
          <p:cNvPr id="15" name="図 1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839706" y="2805017"/>
            <a:ext cx="1678794" cy="2589709"/>
          </a:xfrm>
          <a:prstGeom prst="rect">
            <a:avLst/>
          </a:prstGeom>
        </p:spPr>
      </p:pic>
      <p:pic>
        <p:nvPicPr>
          <p:cNvPr id="16" name="図 1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020010" y="3263664"/>
            <a:ext cx="1678794" cy="2589709"/>
          </a:xfrm>
          <a:prstGeom prst="rect">
            <a:avLst/>
          </a:prstGeom>
        </p:spPr>
      </p:pic>
      <p:pic>
        <p:nvPicPr>
          <p:cNvPr id="17" name="図 1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199747" y="3678456"/>
            <a:ext cx="1678794" cy="2589709"/>
          </a:xfrm>
          <a:prstGeom prst="rect">
            <a:avLst/>
          </a:prstGeom>
        </p:spPr>
      </p:pic>
      <p:pic>
        <p:nvPicPr>
          <p:cNvPr id="18" name="図 17"/>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273772" y="1423908"/>
            <a:ext cx="1678794" cy="2589709"/>
          </a:xfrm>
          <a:prstGeom prst="rect">
            <a:avLst/>
          </a:prstGeom>
        </p:spPr>
      </p:pic>
      <p:pic>
        <p:nvPicPr>
          <p:cNvPr id="19" name="図 18"/>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445847" y="1866801"/>
            <a:ext cx="1678794" cy="2589709"/>
          </a:xfrm>
          <a:prstGeom prst="rect">
            <a:avLst/>
          </a:prstGeom>
        </p:spPr>
      </p:pic>
      <p:pic>
        <p:nvPicPr>
          <p:cNvPr id="20" name="図 1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629244" y="2328327"/>
            <a:ext cx="1678794" cy="2589709"/>
          </a:xfrm>
          <a:prstGeom prst="rect">
            <a:avLst/>
          </a:prstGeom>
        </p:spPr>
      </p:pic>
      <p:pic>
        <p:nvPicPr>
          <p:cNvPr id="21" name="図 20"/>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794257" y="2798819"/>
            <a:ext cx="1678794" cy="2589709"/>
          </a:xfrm>
          <a:prstGeom prst="rect">
            <a:avLst/>
          </a:prstGeom>
        </p:spPr>
      </p:pic>
      <p:pic>
        <p:nvPicPr>
          <p:cNvPr id="22" name="図 2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2978113" y="3263663"/>
            <a:ext cx="1678794" cy="2589709"/>
          </a:xfrm>
          <a:prstGeom prst="rect">
            <a:avLst/>
          </a:prstGeom>
        </p:spPr>
      </p:pic>
      <p:pic>
        <p:nvPicPr>
          <p:cNvPr id="23" name="図 22"/>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160130" y="3678457"/>
            <a:ext cx="1678794" cy="2589709"/>
          </a:xfrm>
          <a:prstGeom prst="rect">
            <a:avLst/>
          </a:prstGeom>
        </p:spPr>
      </p:pic>
      <p:pic>
        <p:nvPicPr>
          <p:cNvPr id="24" name="図 23"/>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48160" y="1404375"/>
            <a:ext cx="1678794" cy="2589709"/>
          </a:xfrm>
          <a:prstGeom prst="rect">
            <a:avLst/>
          </a:prstGeom>
        </p:spPr>
      </p:pic>
      <p:pic>
        <p:nvPicPr>
          <p:cNvPr id="25" name="図 2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419660" y="1836238"/>
            <a:ext cx="1678794" cy="2589709"/>
          </a:xfrm>
          <a:prstGeom prst="rect">
            <a:avLst/>
          </a:prstGeom>
        </p:spPr>
      </p:pic>
      <p:pic>
        <p:nvPicPr>
          <p:cNvPr id="26" name="図 25"/>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591159" y="2317529"/>
            <a:ext cx="1678794" cy="2589709"/>
          </a:xfrm>
          <a:prstGeom prst="rect">
            <a:avLst/>
          </a:prstGeom>
        </p:spPr>
      </p:pic>
      <p:pic>
        <p:nvPicPr>
          <p:cNvPr id="27" name="図 26"/>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761964" y="2798820"/>
            <a:ext cx="1678794" cy="2589709"/>
          </a:xfrm>
          <a:prstGeom prst="rect">
            <a:avLst/>
          </a:prstGeom>
        </p:spPr>
      </p:pic>
      <p:pic>
        <p:nvPicPr>
          <p:cNvPr id="28" name="図 27"/>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948810" y="3263664"/>
            <a:ext cx="1678794" cy="2589709"/>
          </a:xfrm>
          <a:prstGeom prst="rect">
            <a:avLst/>
          </a:prstGeom>
        </p:spPr>
      </p:pic>
      <p:pic>
        <p:nvPicPr>
          <p:cNvPr id="29" name="図 28"/>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1134523" y="3732598"/>
            <a:ext cx="1678794" cy="2589709"/>
          </a:xfrm>
          <a:prstGeom prst="rect">
            <a:avLst/>
          </a:prstGeom>
        </p:spPr>
      </p:pic>
    </p:spTree>
    <p:extLst>
      <p:ext uri="{BB962C8B-B14F-4D97-AF65-F5344CB8AC3E}">
        <p14:creationId xmlns:p14="http://schemas.microsoft.com/office/powerpoint/2010/main" val="27648278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手加減をする</a:t>
            </a:r>
            <a:endParaRPr kumimoji="1" lang="en-US" altLang="ja-JP" sz="3200" dirty="0" smtClean="0"/>
          </a:p>
          <a:p>
            <a:pPr lvl="1"/>
            <a:r>
              <a:rPr lang="ja-JP" altLang="en-US" sz="2800" dirty="0"/>
              <a:t>自分の手札とたプレイヤの手札の枚数差</a:t>
            </a:r>
            <a:endParaRPr lang="en-US" altLang="ja-JP" sz="2800" dirty="0"/>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59</a:t>
            </a:fld>
            <a:endParaRPr lang="ja-JP" altLang="en-US"/>
          </a:p>
        </p:txBody>
      </p:sp>
      <p:pic>
        <p:nvPicPr>
          <p:cNvPr id="15" name="図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1843" y="4066241"/>
            <a:ext cx="1433416" cy="2211189"/>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31481" y="4066241"/>
            <a:ext cx="1433416" cy="2211189"/>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79748" y="4066241"/>
            <a:ext cx="1433416" cy="2211189"/>
          </a:xfrm>
          <a:prstGeom prst="rect">
            <a:avLst/>
          </a:prstGeom>
        </p:spPr>
      </p:pic>
      <p:pic>
        <p:nvPicPr>
          <p:cNvPr id="5" name="図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18397" y="2515256"/>
            <a:ext cx="870889" cy="1343434"/>
          </a:xfrm>
          <a:prstGeom prst="rect">
            <a:avLst/>
          </a:prstGeom>
        </p:spPr>
      </p:pic>
      <p:sp>
        <p:nvSpPr>
          <p:cNvPr id="6" name="四角形吹き出し 5"/>
          <p:cNvSpPr/>
          <p:nvPr/>
        </p:nvSpPr>
        <p:spPr bwMode="auto">
          <a:xfrm>
            <a:off x="6663748" y="4066241"/>
            <a:ext cx="2023052" cy="1663020"/>
          </a:xfrm>
          <a:prstGeom prst="wedgeRectCallout">
            <a:avLst/>
          </a:prstGeom>
          <a:solidFill>
            <a:srgbClr val="FF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6839857" y="4508500"/>
            <a:ext cx="1631043" cy="59871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次に出す色は赤</a:t>
            </a:r>
          </a:p>
        </p:txBody>
      </p:sp>
    </p:spTree>
    <p:extLst>
      <p:ext uri="{BB962C8B-B14F-4D97-AF65-F5344CB8AC3E}">
        <p14:creationId xmlns:p14="http://schemas.microsoft.com/office/powerpoint/2010/main" val="273319455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プレッシャーをかける</a:t>
            </a:r>
            <a:endParaRPr kumimoji="1" lang="en-US" altLang="ja-JP" sz="3200" dirty="0" smtClean="0"/>
          </a:p>
          <a:p>
            <a:pPr marL="631825" lvl="1" indent="-365125">
              <a:lnSpc>
                <a:spcPct val="100000"/>
              </a:lnSpc>
            </a:pPr>
            <a:r>
              <a:rPr lang="ja-JP" altLang="en-US" sz="2800" dirty="0"/>
              <a:t>プレイヤの思考時間が長い場合に催促する発言をする</a:t>
            </a:r>
            <a:endParaRPr lang="en-US" altLang="ja-JP" sz="2800" dirty="0"/>
          </a:p>
          <a:p>
            <a:pPr lvl="1">
              <a:lnSpc>
                <a:spcPct val="100000"/>
              </a:lnSpc>
            </a:pPr>
            <a:r>
              <a:rPr lang="ja-JP" altLang="en-US" sz="2800" dirty="0">
                <a:solidFill>
                  <a:srgbClr val="000000"/>
                </a:solidFill>
              </a:rPr>
              <a:t>催促する時間の間隔</a:t>
            </a:r>
            <a:endParaRPr lang="en-US" altLang="ja-JP" sz="2800" dirty="0">
              <a:solidFill>
                <a:srgbClr val="000000"/>
              </a:solidFill>
            </a:endParaRPr>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60</a:t>
            </a:fld>
            <a:endParaRPr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1478064" y="4646808"/>
            <a:ext cx="1389165" cy="1479355"/>
          </a:xfrm>
          <a:prstGeom prst="rect">
            <a:avLst/>
          </a:prstGeom>
        </p:spPr>
      </p:pic>
      <p:pic>
        <p:nvPicPr>
          <p:cNvPr id="6" name="図 5"/>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6076042" y="4646808"/>
            <a:ext cx="1389165" cy="1479355"/>
          </a:xfrm>
          <a:prstGeom prst="rect">
            <a:avLst/>
          </a:prstGeom>
        </p:spPr>
      </p:pic>
      <p:sp>
        <p:nvSpPr>
          <p:cNvPr id="7" name="下矢印 6"/>
          <p:cNvSpPr/>
          <p:nvPr/>
        </p:nvSpPr>
        <p:spPr bwMode="auto">
          <a:xfrm>
            <a:off x="6404429" y="3864429"/>
            <a:ext cx="653142" cy="580571"/>
          </a:xfrm>
          <a:prstGeom prst="down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5787572" y="3428999"/>
            <a:ext cx="1868714" cy="435429"/>
          </a:xfrm>
          <a:prstGeom prst="rect">
            <a:avLst/>
          </a:prstGeom>
          <a:solidFill>
            <a:srgbClr val="FF3399">
              <a:alpha val="0"/>
            </a:srgbClr>
          </a:solidFill>
        </p:spPr>
        <p:txBody>
          <a:bodyPr wrap="non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出すカードを迷っている</a:t>
            </a:r>
          </a:p>
        </p:txBody>
      </p:sp>
      <p:sp>
        <p:nvSpPr>
          <p:cNvPr id="9" name="四角形吹き出し 8"/>
          <p:cNvSpPr/>
          <p:nvPr/>
        </p:nvSpPr>
        <p:spPr bwMode="auto">
          <a:xfrm>
            <a:off x="2304143" y="3630807"/>
            <a:ext cx="1959428" cy="1016001"/>
          </a:xfrm>
          <a:prstGeom prst="wedgeRectCallout">
            <a:avLst/>
          </a:prstGeom>
          <a:solidFill>
            <a:srgbClr val="FF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431143" y="3800927"/>
            <a:ext cx="1669143" cy="635001"/>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早くカード</a:t>
            </a:r>
            <a:r>
              <a:rPr lang="ja-JP" altLang="en-US" sz="2000" b="1" dirty="0" smtClean="0">
                <a:solidFill>
                  <a:srgbClr val="000000"/>
                </a:solidFill>
                <a:latin typeface="メイリオ" pitchFamily="50" charset="-128"/>
                <a:ea typeface="メイリオ" pitchFamily="50" charset="-128"/>
                <a:cs typeface="メイリオ" pitchFamily="50" charset="-128"/>
              </a:rPr>
              <a:t>を選択して</a:t>
            </a: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694380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結託</a:t>
            </a:r>
            <a:endParaRPr kumimoji="1" lang="en-US" altLang="ja-JP" sz="3200" dirty="0" smtClean="0"/>
          </a:p>
          <a:p>
            <a:pPr lvl="1"/>
            <a:r>
              <a:rPr lang="ja-JP" altLang="en-US" sz="2800" dirty="0"/>
              <a:t>他プレイヤが攻撃したあるプレイヤを攻撃する確率</a:t>
            </a:r>
            <a:endParaRPr lang="en-US" altLang="ja-JP" sz="2800" dirty="0"/>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61</a:t>
            </a:fld>
            <a:endParaRPr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5118767" y="2453465"/>
            <a:ext cx="1389165" cy="1479355"/>
          </a:xfrm>
          <a:prstGeom prst="rect">
            <a:avLst/>
          </a:prstGeom>
        </p:spPr>
      </p:pic>
      <p:pic>
        <p:nvPicPr>
          <p:cNvPr id="7" name="図 6"/>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2049573" y="2453465"/>
            <a:ext cx="1389165" cy="1479355"/>
          </a:xfrm>
          <a:prstGeom prst="rect">
            <a:avLst/>
          </a:prstGeom>
        </p:spPr>
      </p:pic>
      <p:pic>
        <p:nvPicPr>
          <p:cNvPr id="19" name="図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49654" y="5080001"/>
            <a:ext cx="931714" cy="1437263"/>
          </a:xfrm>
          <a:prstGeom prst="rect">
            <a:avLst/>
          </a:prstGeom>
        </p:spPr>
      </p:pic>
      <p:pic>
        <p:nvPicPr>
          <p:cNvPr id="23" name="図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1368" y="5080001"/>
            <a:ext cx="946422" cy="1437263"/>
          </a:xfrm>
          <a:prstGeom prst="rect">
            <a:avLst/>
          </a:prstGeom>
        </p:spPr>
      </p:pic>
      <p:pic>
        <p:nvPicPr>
          <p:cNvPr id="24" name="図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27790" y="5098144"/>
            <a:ext cx="990977" cy="1437263"/>
          </a:xfrm>
          <a:prstGeom prst="rect">
            <a:avLst/>
          </a:prstGeom>
        </p:spPr>
      </p:pic>
      <p:pic>
        <p:nvPicPr>
          <p:cNvPr id="25" name="図 2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18767" y="5098145"/>
            <a:ext cx="988448" cy="1437262"/>
          </a:xfrm>
          <a:prstGeom prst="rect">
            <a:avLst/>
          </a:prstGeom>
        </p:spPr>
      </p:pic>
      <p:pic>
        <p:nvPicPr>
          <p:cNvPr id="26" name="図 2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93418" y="3098963"/>
            <a:ext cx="787054" cy="1214110"/>
          </a:xfrm>
          <a:prstGeom prst="rect">
            <a:avLst/>
          </a:prstGeom>
        </p:spPr>
      </p:pic>
      <p:pic>
        <p:nvPicPr>
          <p:cNvPr id="27" name="図 2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180472" y="3098963"/>
            <a:ext cx="795358" cy="1226920"/>
          </a:xfrm>
          <a:prstGeom prst="rect">
            <a:avLst/>
          </a:prstGeom>
        </p:spPr>
      </p:pic>
      <p:pic>
        <p:nvPicPr>
          <p:cNvPr id="28" name="図 2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73790" y="3118021"/>
            <a:ext cx="819628" cy="1264359"/>
          </a:xfrm>
          <a:prstGeom prst="rect">
            <a:avLst/>
          </a:prstGeom>
        </p:spPr>
      </p:pic>
      <p:pic>
        <p:nvPicPr>
          <p:cNvPr id="29" name="図 2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397951" y="3098963"/>
            <a:ext cx="799408" cy="1233168"/>
          </a:xfrm>
          <a:prstGeom prst="rect">
            <a:avLst/>
          </a:prstGeom>
        </p:spPr>
      </p:pic>
      <p:sp>
        <p:nvSpPr>
          <p:cNvPr id="15" name="上矢印 14"/>
          <p:cNvSpPr/>
          <p:nvPr/>
        </p:nvSpPr>
        <p:spPr bwMode="auto">
          <a:xfrm rot="1852371">
            <a:off x="4514070" y="3823745"/>
            <a:ext cx="625639" cy="1179285"/>
          </a:xfrm>
          <a:prstGeom prst="up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6" name="右矢印 15"/>
          <p:cNvSpPr/>
          <p:nvPr/>
        </p:nvSpPr>
        <p:spPr bwMode="auto">
          <a:xfrm>
            <a:off x="3975830" y="3098963"/>
            <a:ext cx="977170" cy="511466"/>
          </a:xfrm>
          <a:prstGeom prst="right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4127790" y="2830286"/>
            <a:ext cx="825210" cy="28773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攻撃</a:t>
            </a:r>
          </a:p>
        </p:txBody>
      </p:sp>
      <p:sp>
        <p:nvSpPr>
          <p:cNvPr id="32" name="テキスト ボックス 31"/>
          <p:cNvSpPr txBox="1"/>
          <p:nvPr/>
        </p:nvSpPr>
        <p:spPr>
          <a:xfrm>
            <a:off x="4953000" y="4597400"/>
            <a:ext cx="825210" cy="287735"/>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攻撃</a:t>
            </a:r>
          </a:p>
        </p:txBody>
      </p:sp>
    </p:spTree>
    <p:extLst>
      <p:ext uri="{BB962C8B-B14F-4D97-AF65-F5344CB8AC3E}">
        <p14:creationId xmlns:p14="http://schemas.microsoft.com/office/powerpoint/2010/main" val="38698366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表情を読む</a:t>
            </a:r>
            <a:r>
              <a:rPr kumimoji="1" lang="en-US" altLang="ja-JP" sz="3200" dirty="0" smtClean="0"/>
              <a:t>/</a:t>
            </a:r>
            <a:r>
              <a:rPr kumimoji="1" lang="ja-JP" altLang="en-US" sz="3200" dirty="0" smtClean="0"/>
              <a:t>言葉で探りをいれる</a:t>
            </a:r>
            <a:endParaRPr kumimoji="1" lang="en-US" altLang="ja-JP" sz="3200" dirty="0" smtClean="0"/>
          </a:p>
          <a:p>
            <a:pPr marL="631825" lvl="1" indent="-365125">
              <a:lnSpc>
                <a:spcPct val="100000"/>
              </a:lnSpc>
            </a:pPr>
            <a:r>
              <a:rPr lang="ja-JP" altLang="en-US" sz="2800" dirty="0"/>
              <a:t>相手の手札の色を推測して言葉を投げかけ，表情からその推測があっているのか判断する</a:t>
            </a:r>
            <a:endParaRPr lang="en-US" altLang="ja-JP" sz="2800" dirty="0"/>
          </a:p>
          <a:p>
            <a:pPr marL="631825" lvl="1" indent="-365125">
              <a:lnSpc>
                <a:spcPct val="100000"/>
              </a:lnSpc>
            </a:pPr>
            <a:r>
              <a:rPr lang="ja-JP" altLang="en-US" sz="2800" dirty="0"/>
              <a:t>顔の表情筋の動きを数値化する</a:t>
            </a:r>
            <a:endParaRPr lang="en-US" altLang="ja-JP" sz="2800" dirty="0"/>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62</a:t>
            </a:fld>
            <a:endParaRPr lang="ja-JP" altLang="en-US"/>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783481" y="5152571"/>
            <a:ext cx="1389165" cy="1479355"/>
          </a:xfrm>
          <a:prstGeom prst="rect">
            <a:avLst/>
          </a:prstGeom>
        </p:spPr>
      </p:pic>
      <p:pic>
        <p:nvPicPr>
          <p:cNvPr id="6" name="図 5"/>
          <p:cNvPicPr>
            <a:picLocks noChangeAspect="1"/>
          </p:cNvPicPr>
          <p:nvPr/>
        </p:nvPicPr>
        <p:blipFill rotWithShape="1">
          <a:blip r:embed="rId3" cstate="email">
            <a:extLst>
              <a:ext uri="{28A0092B-C50C-407E-A947-70E740481C1C}">
                <a14:useLocalDpi xmlns:a14="http://schemas.microsoft.com/office/drawing/2010/main" val="0"/>
              </a:ext>
            </a:extLst>
          </a:blip>
          <a:srcRect b="46754"/>
          <a:stretch/>
        </p:blipFill>
        <p:spPr>
          <a:xfrm>
            <a:off x="6603052" y="5152571"/>
            <a:ext cx="1389165" cy="1479355"/>
          </a:xfrm>
          <a:prstGeom prst="rect">
            <a:avLst/>
          </a:prstGeom>
        </p:spPr>
      </p:pic>
      <p:sp>
        <p:nvSpPr>
          <p:cNvPr id="7" name="四角形吹き出し 6"/>
          <p:cNvSpPr/>
          <p:nvPr/>
        </p:nvSpPr>
        <p:spPr bwMode="auto">
          <a:xfrm>
            <a:off x="1651000" y="3882571"/>
            <a:ext cx="2340429" cy="1270000"/>
          </a:xfrm>
          <a:prstGeom prst="wedgeRectCallout">
            <a:avLst/>
          </a:prstGeom>
          <a:solidFill>
            <a:srgbClr val="FF00FF">
              <a:alpha val="0"/>
            </a:srgbClr>
          </a:solidFill>
          <a:ln>
            <a:solidFill>
              <a:schemeClr val="tx1"/>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850571" y="4136571"/>
            <a:ext cx="1959429" cy="87085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latin typeface="メイリオ" pitchFamily="50" charset="-128"/>
                <a:ea typeface="メイリオ" pitchFamily="50" charset="-128"/>
                <a:cs typeface="メイリオ" pitchFamily="50" charset="-128"/>
              </a:rPr>
              <a:t>あなたは赤色のカードを持っている</a:t>
            </a:r>
          </a:p>
        </p:txBody>
      </p:sp>
    </p:spTree>
    <p:extLst>
      <p:ext uri="{BB962C8B-B14F-4D97-AF65-F5344CB8AC3E}">
        <p14:creationId xmlns:p14="http://schemas.microsoft.com/office/powerpoint/2010/main" val="332917496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表情を読む</a:t>
            </a:r>
            <a:r>
              <a:rPr kumimoji="1" lang="en-US" altLang="ja-JP" sz="3200" dirty="0" smtClean="0"/>
              <a:t>/</a:t>
            </a:r>
            <a:r>
              <a:rPr kumimoji="1" lang="ja-JP" altLang="en-US" sz="3200" dirty="0" smtClean="0"/>
              <a:t>言葉で探りをいれる</a:t>
            </a:r>
            <a:endParaRPr kumimoji="1" lang="en-US" altLang="ja-JP" sz="3200" dirty="0" smtClean="0"/>
          </a:p>
          <a:p>
            <a:pPr marL="631825" lvl="1" indent="-365125">
              <a:lnSpc>
                <a:spcPct val="100000"/>
              </a:lnSpc>
            </a:pPr>
            <a:r>
              <a:rPr lang="ja-JP" altLang="en-US" sz="2800" dirty="0"/>
              <a:t>相手の手札の色を推測して言葉を投げかけ，表情からその推測があっているのか判断する</a:t>
            </a:r>
            <a:endParaRPr lang="en-US" altLang="ja-JP" sz="2800" dirty="0"/>
          </a:p>
          <a:p>
            <a:pPr marL="631825" lvl="1" indent="-365125">
              <a:lnSpc>
                <a:spcPct val="100000"/>
              </a:lnSpc>
            </a:pPr>
            <a:r>
              <a:rPr lang="ja-JP" altLang="en-US" sz="2800" dirty="0"/>
              <a:t>顔の表情筋の動きを数値化する</a:t>
            </a:r>
            <a:endParaRPr lang="en-US" altLang="ja-JP" sz="2800" dirty="0"/>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63</a:t>
            </a:fld>
            <a:endParaRPr lang="ja-JP" altLang="en-US"/>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783481" y="5152571"/>
            <a:ext cx="1389165" cy="1479355"/>
          </a:xfrm>
          <a:prstGeom prst="rect">
            <a:avLst/>
          </a:prstGeom>
        </p:spPr>
      </p:pic>
      <p:pic>
        <p:nvPicPr>
          <p:cNvPr id="6" name="図 5"/>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6603052" y="5152571"/>
            <a:ext cx="1389165" cy="1479355"/>
          </a:xfrm>
          <a:prstGeom prst="rect">
            <a:avLst/>
          </a:prstGeom>
        </p:spPr>
      </p:pic>
      <p:sp>
        <p:nvSpPr>
          <p:cNvPr id="9" name="下矢印 8"/>
          <p:cNvSpPr/>
          <p:nvPr/>
        </p:nvSpPr>
        <p:spPr bwMode="auto">
          <a:xfrm>
            <a:off x="7003143" y="4445000"/>
            <a:ext cx="707572" cy="707571"/>
          </a:xfrm>
          <a:prstGeom prst="downArrow">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6603052" y="3664857"/>
            <a:ext cx="1389165" cy="616857"/>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2000" b="1" dirty="0" smtClean="0">
                <a:solidFill>
                  <a:srgbClr val="000000"/>
                </a:solidFill>
                <a:latin typeface="メイリオ" pitchFamily="50" charset="-128"/>
                <a:ea typeface="メイリオ" pitchFamily="50" charset="-128"/>
                <a:cs typeface="メイリオ" pitchFamily="50" charset="-128"/>
              </a:rPr>
              <a:t>動揺する</a:t>
            </a:r>
            <a:endParaRPr kumimoji="1" lang="ja-JP" altLang="en-US" sz="2000" b="1" dirty="0" smtClean="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760241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表情を読む</a:t>
            </a:r>
            <a:r>
              <a:rPr kumimoji="1" lang="en-US" altLang="ja-JP" sz="3200" dirty="0" smtClean="0"/>
              <a:t>/</a:t>
            </a:r>
            <a:r>
              <a:rPr kumimoji="1" lang="ja-JP" altLang="en-US" sz="3200" dirty="0" smtClean="0"/>
              <a:t>言葉で探りをいれる</a:t>
            </a:r>
            <a:endParaRPr kumimoji="1" lang="en-US" altLang="ja-JP" sz="3200" dirty="0" smtClean="0"/>
          </a:p>
          <a:p>
            <a:pPr marL="631825" lvl="1" indent="-365125">
              <a:lnSpc>
                <a:spcPct val="100000"/>
              </a:lnSpc>
            </a:pPr>
            <a:r>
              <a:rPr lang="ja-JP" altLang="en-US" sz="2800" dirty="0"/>
              <a:t>相手の手札の色を推測して言葉を投げかけ，表情からその推測があっているのか判断する</a:t>
            </a:r>
            <a:endParaRPr lang="en-US" altLang="ja-JP" sz="2800" dirty="0"/>
          </a:p>
          <a:p>
            <a:pPr marL="631825" lvl="1" indent="-365125">
              <a:lnSpc>
                <a:spcPct val="100000"/>
              </a:lnSpc>
            </a:pPr>
            <a:r>
              <a:rPr lang="ja-JP" altLang="en-US" sz="2800" dirty="0"/>
              <a:t>顔の表情筋の動きを数値化する</a:t>
            </a:r>
            <a:endParaRPr lang="en-US" altLang="ja-JP" sz="2800" dirty="0"/>
          </a:p>
          <a:p>
            <a:pPr lvl="1"/>
            <a:endParaRPr kumimoji="1" lang="ja-JP" altLang="en-US" sz="28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64</a:t>
            </a:fld>
            <a:endParaRPr lang="ja-JP" altLang="en-US"/>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783481" y="5152571"/>
            <a:ext cx="1389165" cy="1479355"/>
          </a:xfrm>
          <a:prstGeom prst="rect">
            <a:avLst/>
          </a:prstGeom>
        </p:spPr>
      </p:pic>
      <p:pic>
        <p:nvPicPr>
          <p:cNvPr id="6" name="図 5"/>
          <p:cNvPicPr>
            <a:picLocks noChangeAspect="1"/>
          </p:cNvPicPr>
          <p:nvPr/>
        </p:nvPicPr>
        <p:blipFill rotWithShape="1">
          <a:blip r:embed="rId2" cstate="email">
            <a:extLst>
              <a:ext uri="{28A0092B-C50C-407E-A947-70E740481C1C}">
                <a14:useLocalDpi xmlns:a14="http://schemas.microsoft.com/office/drawing/2010/main" val="0"/>
              </a:ext>
            </a:extLst>
          </a:blip>
          <a:srcRect b="46754"/>
          <a:stretch/>
        </p:blipFill>
        <p:spPr>
          <a:xfrm>
            <a:off x="6603052" y="5152571"/>
            <a:ext cx="1389165" cy="1479355"/>
          </a:xfrm>
          <a:prstGeom prst="rect">
            <a:avLst/>
          </a:prstGeom>
        </p:spPr>
      </p:pic>
      <p:sp>
        <p:nvSpPr>
          <p:cNvPr id="7" name="雲形吹き出し 6"/>
          <p:cNvSpPr/>
          <p:nvPr/>
        </p:nvSpPr>
        <p:spPr bwMode="auto">
          <a:xfrm>
            <a:off x="1433287" y="3465286"/>
            <a:ext cx="2467428" cy="1687285"/>
          </a:xfrm>
          <a:prstGeom prst="cloudCallout">
            <a:avLst/>
          </a:prstGeom>
          <a:solidFill>
            <a:srgbClr val="FF00FF">
              <a:alpha val="0"/>
            </a:srgbClr>
          </a:solidFill>
          <a:ln>
            <a:solidFill>
              <a:srgbClr val="000000"/>
            </a:solidFill>
          </a:ln>
          <a:extLst/>
        </p:spPr>
        <p:txBody>
          <a:bodyPr wrap="square" lIns="36000" tIns="36000" rIns="36000" bIns="0" rtlCol="0" anchor="ctr">
            <a:spAutoFit/>
          </a:bodyPr>
          <a:lstStyle/>
          <a:p>
            <a:pPr marL="0" algn="ctr">
              <a:buClr>
                <a:schemeClr val="tx2"/>
              </a:buClr>
            </a:pPr>
            <a:endParaRPr kumimoji="1" lang="ja-JP" altLang="en-US" sz="2000" b="1" dirty="0" smtClean="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723572" y="3918858"/>
            <a:ext cx="1632858" cy="598714"/>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2000" b="1" dirty="0" smtClean="0">
                <a:solidFill>
                  <a:srgbClr val="000000"/>
                </a:solidFill>
                <a:latin typeface="メイリオ" pitchFamily="50" charset="-128"/>
                <a:ea typeface="メイリオ" pitchFamily="50" charset="-128"/>
                <a:cs typeface="メイリオ" pitchFamily="50" charset="-128"/>
              </a:rPr>
              <a:t>赤のカードをているな</a:t>
            </a:r>
          </a:p>
        </p:txBody>
      </p:sp>
    </p:spTree>
    <p:extLst>
      <p:ext uri="{BB962C8B-B14F-4D97-AF65-F5344CB8AC3E}">
        <p14:creationId xmlns:p14="http://schemas.microsoft.com/office/powerpoint/2010/main" val="271815761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lang="ja-JP" altLang="en-US" sz="3200" dirty="0"/>
              <a:t>あえて自分が不利になる手を選ぶ</a:t>
            </a:r>
            <a:endParaRPr kumimoji="1" lang="ja-JP" altLang="en-US" sz="3200"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65</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966559"/>
            <a:ext cx="1381517" cy="2131132"/>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81517" y="3966558"/>
            <a:ext cx="1417290" cy="2186312"/>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06048" y="3999874"/>
            <a:ext cx="1364206" cy="2159605"/>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98807" y="3999874"/>
            <a:ext cx="1407241" cy="2170810"/>
          </a:xfrm>
          <a:prstGeom prst="rect">
            <a:avLst/>
          </a:prstGeom>
        </p:spPr>
      </p:pic>
      <p:sp>
        <p:nvSpPr>
          <p:cNvPr id="10" name="テキスト ボックス 9"/>
          <p:cNvSpPr txBox="1"/>
          <p:nvPr/>
        </p:nvSpPr>
        <p:spPr>
          <a:xfrm>
            <a:off x="1655807" y="3330287"/>
            <a:ext cx="2285999" cy="590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自分の手札</a:t>
            </a:r>
            <a:endParaRPr kumimoji="1"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pic>
        <p:nvPicPr>
          <p:cNvPr id="11" name="図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166429" y="1839680"/>
            <a:ext cx="1559541" cy="2405749"/>
          </a:xfrm>
          <a:prstGeom prst="rect">
            <a:avLst/>
          </a:prstGeom>
        </p:spPr>
      </p:pic>
      <p:sp>
        <p:nvSpPr>
          <p:cNvPr id="12" name="テキスト ボックス 11"/>
          <p:cNvSpPr txBox="1"/>
          <p:nvPr/>
        </p:nvSpPr>
        <p:spPr>
          <a:xfrm>
            <a:off x="7166429" y="1249680"/>
            <a:ext cx="1651000" cy="590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場札</a:t>
            </a:r>
          </a:p>
        </p:txBody>
      </p:sp>
    </p:spTree>
    <p:extLst>
      <p:ext uri="{BB962C8B-B14F-4D97-AF65-F5344CB8AC3E}">
        <p14:creationId xmlns:p14="http://schemas.microsoft.com/office/powerpoint/2010/main" val="334643047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lang="ja-JP" altLang="en-US" sz="3200" dirty="0"/>
              <a:t>あえて自分が不利になる手を</a:t>
            </a:r>
            <a:r>
              <a:rPr lang="ja-JP" altLang="en-US" sz="3200" dirty="0" smtClean="0"/>
              <a:t>選ぶ</a:t>
            </a:r>
            <a:endParaRPr lang="en-US" altLang="ja-JP" sz="32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66</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966559"/>
            <a:ext cx="1381517" cy="2131132"/>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81517" y="3966558"/>
            <a:ext cx="1417290" cy="2186312"/>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06048" y="3999874"/>
            <a:ext cx="1364206" cy="2159605"/>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98807" y="3999874"/>
            <a:ext cx="1407241" cy="2170810"/>
          </a:xfrm>
          <a:prstGeom prst="rect">
            <a:avLst/>
          </a:prstGeom>
        </p:spPr>
      </p:pic>
      <p:sp>
        <p:nvSpPr>
          <p:cNvPr id="10" name="テキスト ボックス 9"/>
          <p:cNvSpPr txBox="1"/>
          <p:nvPr/>
        </p:nvSpPr>
        <p:spPr>
          <a:xfrm>
            <a:off x="1655807" y="3330287"/>
            <a:ext cx="2285999" cy="590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自分の手札</a:t>
            </a:r>
            <a:endParaRPr kumimoji="1"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pic>
        <p:nvPicPr>
          <p:cNvPr id="11" name="図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166429" y="1839680"/>
            <a:ext cx="1559541" cy="2405749"/>
          </a:xfrm>
          <a:prstGeom prst="rect">
            <a:avLst/>
          </a:prstGeom>
        </p:spPr>
      </p:pic>
      <p:sp>
        <p:nvSpPr>
          <p:cNvPr id="12" name="テキスト ボックス 11"/>
          <p:cNvSpPr txBox="1"/>
          <p:nvPr/>
        </p:nvSpPr>
        <p:spPr>
          <a:xfrm>
            <a:off x="7166429" y="1249680"/>
            <a:ext cx="1651000" cy="590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場札</a:t>
            </a:r>
          </a:p>
        </p:txBody>
      </p:sp>
      <p:sp>
        <p:nvSpPr>
          <p:cNvPr id="15" name="フレーム 14"/>
          <p:cNvSpPr/>
          <p:nvPr/>
        </p:nvSpPr>
        <p:spPr bwMode="auto">
          <a:xfrm>
            <a:off x="-48141" y="3977840"/>
            <a:ext cx="1429658" cy="2192844"/>
          </a:xfrm>
          <a:prstGeom prst="frame">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 name="フレーム 15"/>
          <p:cNvSpPr/>
          <p:nvPr/>
        </p:nvSpPr>
        <p:spPr bwMode="auto">
          <a:xfrm>
            <a:off x="1369149" y="3966635"/>
            <a:ext cx="1429658" cy="2192844"/>
          </a:xfrm>
          <a:prstGeom prst="frame">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7" name="フレーム 16"/>
          <p:cNvSpPr/>
          <p:nvPr/>
        </p:nvSpPr>
        <p:spPr bwMode="auto">
          <a:xfrm>
            <a:off x="4206048" y="3999874"/>
            <a:ext cx="1429658" cy="2192844"/>
          </a:xfrm>
          <a:prstGeom prst="frame">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2459765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人間らしさの数値化の方針</a:t>
            </a:r>
            <a:endParaRPr kumimoji="1" lang="ja-JP" altLang="en-US" dirty="0"/>
          </a:p>
        </p:txBody>
      </p:sp>
      <p:sp>
        <p:nvSpPr>
          <p:cNvPr id="3" name="コンテンツ プレースホルダー 2"/>
          <p:cNvSpPr>
            <a:spLocks noGrp="1"/>
          </p:cNvSpPr>
          <p:nvPr>
            <p:ph idx="1"/>
          </p:nvPr>
        </p:nvSpPr>
        <p:spPr/>
        <p:txBody>
          <a:bodyPr/>
          <a:lstStyle/>
          <a:p>
            <a:r>
              <a:rPr lang="ja-JP" altLang="en-US" sz="3200" dirty="0"/>
              <a:t>あえて自分が不利になる手を</a:t>
            </a:r>
            <a:r>
              <a:rPr lang="ja-JP" altLang="en-US" sz="3200" dirty="0" smtClean="0"/>
              <a:t>選ぶ</a:t>
            </a:r>
            <a:endParaRPr lang="en-US" altLang="ja-JP" sz="3200" dirty="0" smtClean="0"/>
          </a:p>
          <a:p>
            <a:pPr lvl="1"/>
            <a:r>
              <a:rPr lang="ja-JP" altLang="ja-JP" sz="2800" dirty="0"/>
              <a:t>E</a:t>
            </a:r>
            <a:r>
              <a:rPr lang="en-US" altLang="ja-JP" sz="2800" dirty="0" err="1"/>
              <a:t>xchange</a:t>
            </a:r>
            <a:r>
              <a:rPr lang="ja-JP" altLang="en-US" sz="2800" dirty="0"/>
              <a:t>等自分の有利になる</a:t>
            </a:r>
            <a:r>
              <a:rPr lang="ja-JP" altLang="en-US" sz="2800" dirty="0" smtClean="0"/>
              <a:t>カード</a:t>
            </a:r>
            <a:endParaRPr lang="en-US" altLang="ja-JP" sz="2800" dirty="0" smtClean="0"/>
          </a:p>
          <a:p>
            <a:pPr marL="266700" lvl="1" indent="0">
              <a:buNone/>
            </a:pPr>
            <a:r>
              <a:rPr lang="ja-JP" altLang="ja-JP" sz="2800" dirty="0"/>
              <a:t>　</a:t>
            </a:r>
            <a:r>
              <a:rPr lang="ja-JP" altLang="en-US" sz="2800" dirty="0" smtClean="0"/>
              <a:t>を</a:t>
            </a:r>
            <a:r>
              <a:rPr lang="ja-JP" altLang="en-US" sz="2800" dirty="0"/>
              <a:t>持っている確率</a:t>
            </a:r>
          </a:p>
          <a:p>
            <a:pPr lvl="1"/>
            <a:endParaRPr lang="en-US" altLang="ja-JP" sz="2800" dirty="0" smtClean="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67</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966559"/>
            <a:ext cx="1381517" cy="2131132"/>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81517" y="3966558"/>
            <a:ext cx="1417290" cy="2186312"/>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06048" y="3999874"/>
            <a:ext cx="1364206" cy="2159605"/>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98807" y="3999874"/>
            <a:ext cx="1407241" cy="2170810"/>
          </a:xfrm>
          <a:prstGeom prst="rect">
            <a:avLst/>
          </a:prstGeom>
        </p:spPr>
      </p:pic>
      <p:sp>
        <p:nvSpPr>
          <p:cNvPr id="10" name="テキスト ボックス 9"/>
          <p:cNvSpPr txBox="1"/>
          <p:nvPr/>
        </p:nvSpPr>
        <p:spPr>
          <a:xfrm>
            <a:off x="1655807" y="3330287"/>
            <a:ext cx="2285999" cy="590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自分の手札</a:t>
            </a:r>
            <a:endParaRPr kumimoji="1"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endParaRPr>
          </a:p>
        </p:txBody>
      </p:sp>
      <p:pic>
        <p:nvPicPr>
          <p:cNvPr id="11" name="図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166429" y="1839680"/>
            <a:ext cx="1559541" cy="2405749"/>
          </a:xfrm>
          <a:prstGeom prst="rect">
            <a:avLst/>
          </a:prstGeom>
        </p:spPr>
      </p:pic>
      <p:sp>
        <p:nvSpPr>
          <p:cNvPr id="12" name="テキスト ボックス 11"/>
          <p:cNvSpPr txBox="1"/>
          <p:nvPr/>
        </p:nvSpPr>
        <p:spPr>
          <a:xfrm>
            <a:off x="7166429" y="1249680"/>
            <a:ext cx="1651000" cy="590000"/>
          </a:xfrm>
          <a:prstGeom prst="rect">
            <a:avLst/>
          </a:prstGeom>
          <a:solidFill>
            <a:srgbClr val="FF3399">
              <a:alpha val="0"/>
            </a:srgbClr>
          </a:solidFill>
        </p:spPr>
        <p:txBody>
          <a:bodyPr wrap="square" lIns="0" tIns="36000" rIns="0" bIns="0" rtlCol="0" anchor="b" anchorCtr="0">
            <a:noAutofit/>
          </a:bodyPr>
          <a:lstStyle/>
          <a:p>
            <a:pPr algn="ctr">
              <a:lnSpc>
                <a:spcPts val="2100"/>
              </a:lnSpc>
            </a:pPr>
            <a:r>
              <a:rPr kumimoji="1" lang="ja-JP" altLang="en-US" sz="3200" b="1" dirty="0" smtClean="0">
                <a:solidFill>
                  <a:schemeClr val="bg1"/>
                </a:solidFill>
                <a:effectLst>
                  <a:glow rad="139700">
                    <a:srgbClr val="2E2E8A">
                      <a:alpha val="40000"/>
                    </a:srgbClr>
                  </a:glow>
                </a:effectLst>
                <a:latin typeface="メイリオ" pitchFamily="50" charset="-128"/>
                <a:ea typeface="メイリオ" pitchFamily="50" charset="-128"/>
                <a:cs typeface="メイリオ" pitchFamily="50" charset="-128"/>
              </a:rPr>
              <a:t>場札</a:t>
            </a:r>
          </a:p>
        </p:txBody>
      </p:sp>
      <p:sp>
        <p:nvSpPr>
          <p:cNvPr id="13" name="フレーム 12"/>
          <p:cNvSpPr/>
          <p:nvPr/>
        </p:nvSpPr>
        <p:spPr bwMode="auto">
          <a:xfrm>
            <a:off x="-48141" y="3904847"/>
            <a:ext cx="1429658" cy="2192844"/>
          </a:xfrm>
          <a:prstGeom prst="frame">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596930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攻撃カード</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6</a:t>
            </a:fld>
            <a:endParaRPr lang="ja-JP" altLang="en-US"/>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6850" y="1317688"/>
            <a:ext cx="2042516" cy="3150787"/>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32" y="1924797"/>
            <a:ext cx="2042516" cy="3150787"/>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7927" y="2531904"/>
            <a:ext cx="2042516" cy="3150787"/>
          </a:xfrm>
          <a:prstGeom prst="rect">
            <a:avLst/>
          </a:prstGeom>
        </p:spPr>
      </p:pic>
      <p:pic>
        <p:nvPicPr>
          <p:cNvPr id="9" name="図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37477" y="3139013"/>
            <a:ext cx="2042516" cy="3150787"/>
          </a:xfrm>
          <a:prstGeom prst="rect">
            <a:avLst/>
          </a:prstGeom>
        </p:spPr>
      </p:pic>
      <p:pic>
        <p:nvPicPr>
          <p:cNvPr id="10" name="図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52310" y="1317688"/>
            <a:ext cx="2042516" cy="3150787"/>
          </a:xfrm>
          <a:prstGeom prst="rect">
            <a:avLst/>
          </a:prstGeom>
        </p:spPr>
      </p:pic>
      <p:pic>
        <p:nvPicPr>
          <p:cNvPr id="11" name="図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85044" y="1924796"/>
            <a:ext cx="2042516" cy="3150787"/>
          </a:xfrm>
          <a:prstGeom prst="rect">
            <a:avLst/>
          </a:prstGeom>
        </p:spPr>
      </p:pic>
      <p:pic>
        <p:nvPicPr>
          <p:cNvPr id="12" name="図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35126" y="2531905"/>
            <a:ext cx="2042516" cy="3150787"/>
          </a:xfrm>
          <a:prstGeom prst="rect">
            <a:avLst/>
          </a:prstGeom>
        </p:spPr>
      </p:pic>
      <p:pic>
        <p:nvPicPr>
          <p:cNvPr id="13" name="図 1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888924" y="3139013"/>
            <a:ext cx="2042516" cy="3150787"/>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006706" y="1317688"/>
            <a:ext cx="2042516" cy="3150787"/>
          </a:xfrm>
          <a:prstGeom prst="rect">
            <a:avLst/>
          </a:prstGeom>
        </p:spPr>
      </p:pic>
      <p:pic>
        <p:nvPicPr>
          <p:cNvPr id="15" name="図 1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276511" y="1816535"/>
            <a:ext cx="2042516" cy="3150787"/>
          </a:xfrm>
          <a:prstGeom prst="rect">
            <a:avLst/>
          </a:prstGeom>
        </p:spPr>
      </p:pic>
      <p:pic>
        <p:nvPicPr>
          <p:cNvPr id="16" name="図 1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567380" y="2531905"/>
            <a:ext cx="2042516" cy="3150787"/>
          </a:xfrm>
          <a:prstGeom prst="rect">
            <a:avLst/>
          </a:prstGeom>
        </p:spPr>
      </p:pic>
      <p:pic>
        <p:nvPicPr>
          <p:cNvPr id="17" name="図 1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837119" y="3136877"/>
            <a:ext cx="2042516" cy="3150787"/>
          </a:xfrm>
          <a:prstGeom prst="rect">
            <a:avLst/>
          </a:prstGeom>
        </p:spPr>
      </p:pic>
      <p:sp>
        <p:nvSpPr>
          <p:cNvPr id="18" name="正方形/長方形 17"/>
          <p:cNvSpPr/>
          <p:nvPr/>
        </p:nvSpPr>
        <p:spPr>
          <a:xfrm>
            <a:off x="1101581" y="6340335"/>
            <a:ext cx="1914307" cy="461665"/>
          </a:xfrm>
          <a:prstGeom prst="rect">
            <a:avLst/>
          </a:prstGeom>
        </p:spPr>
        <p:txBody>
          <a:bodyPr wrap="none">
            <a:spAutoFit/>
          </a:bodyPr>
          <a:lstStyle/>
          <a:p>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枚引かせる</a:t>
            </a:r>
            <a:endParaRPr lang="en-US" altLang="ja-JP" sz="24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4260805" y="6316700"/>
            <a:ext cx="1298753" cy="461665"/>
          </a:xfrm>
          <a:prstGeom prst="rect">
            <a:avLst/>
          </a:prstGeom>
        </p:spPr>
        <p:txBody>
          <a:bodyPr wrap="none">
            <a:spAutoFit/>
          </a:bodyPr>
          <a:lstStyle/>
          <a:p>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枚渡す</a:t>
            </a:r>
            <a:endParaRPr lang="en-US" altLang="ja-JP" sz="24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6862803" y="6340335"/>
            <a:ext cx="2031325" cy="461665"/>
          </a:xfrm>
          <a:prstGeom prst="rect">
            <a:avLst/>
          </a:prstGeom>
        </p:spPr>
        <p:txBody>
          <a:bodyPr wrap="none">
            <a:spAutoFit/>
          </a:bodyPr>
          <a:lstStyle/>
          <a:p>
            <a:r>
              <a:rPr lang="ja-JP" altLang="en-US" sz="2400" dirty="0" smtClean="0">
                <a:latin typeface="メイリオ" panose="020B0604030504040204" pitchFamily="50" charset="-128"/>
                <a:ea typeface="メイリオ" panose="020B0604030504040204" pitchFamily="50" charset="-128"/>
              </a:rPr>
              <a:t>向きを変える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67755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攻撃カード</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7</a:t>
            </a:fld>
            <a:endParaRPr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4934" y="1490687"/>
            <a:ext cx="2042516" cy="3150787"/>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4943" y="1490688"/>
            <a:ext cx="2042516" cy="3150787"/>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85928" y="1490688"/>
            <a:ext cx="2042516" cy="3150787"/>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46518" y="3132713"/>
            <a:ext cx="2042516" cy="3150787"/>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051522" y="3132713"/>
            <a:ext cx="2042516" cy="3150787"/>
          </a:xfrm>
          <a:prstGeom prst="rect">
            <a:avLst/>
          </a:prstGeom>
        </p:spPr>
      </p:pic>
      <p:sp>
        <p:nvSpPr>
          <p:cNvPr id="13" name="正方形/長方形 12"/>
          <p:cNvSpPr/>
          <p:nvPr/>
        </p:nvSpPr>
        <p:spPr>
          <a:xfrm>
            <a:off x="374944" y="1071862"/>
            <a:ext cx="2042516" cy="461665"/>
          </a:xfrm>
          <a:prstGeom prst="rect">
            <a:avLst/>
          </a:prstGeom>
        </p:spPr>
        <p:txBody>
          <a:bodyPr wrap="square">
            <a:spAutoFit/>
          </a:bodyPr>
          <a:lstStyle/>
          <a:p>
            <a:pPr algn="ctr"/>
            <a:r>
              <a:rPr lang="ja-JP" altLang="en-US" sz="2400" dirty="0" smtClean="0">
                <a:latin typeface="メイリオ" panose="020B0604030504040204" pitchFamily="50" charset="-128"/>
                <a:ea typeface="メイリオ" panose="020B0604030504040204" pitchFamily="50" charset="-128"/>
              </a:rPr>
              <a:t>色指定</a:t>
            </a:r>
            <a:endParaRPr lang="en-US" altLang="ja-JP" sz="24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3685928" y="1084481"/>
            <a:ext cx="2042516" cy="461665"/>
          </a:xfrm>
          <a:prstGeom prst="rect">
            <a:avLst/>
          </a:prstGeom>
        </p:spPr>
        <p:txBody>
          <a:bodyPr wrap="square">
            <a:spAutoFit/>
          </a:bodyPr>
          <a:lstStyle/>
          <a:p>
            <a:pPr algn="ctr"/>
            <a:r>
              <a:rPr lang="en-US" altLang="ja-JP" sz="2400" dirty="0" smtClean="0">
                <a:latin typeface="メイリオ" panose="020B0604030504040204" pitchFamily="50" charset="-128"/>
                <a:ea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rPr>
              <a:t>枚引かせる</a:t>
            </a:r>
            <a:endParaRPr lang="en-US" altLang="ja-JP" sz="240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6764934" y="1079929"/>
            <a:ext cx="2042516" cy="461665"/>
          </a:xfrm>
          <a:prstGeom prst="rect">
            <a:avLst/>
          </a:prstGeom>
        </p:spPr>
        <p:txBody>
          <a:bodyPr wrap="square">
            <a:spAutoFit/>
          </a:bodyPr>
          <a:lstStyle/>
          <a:p>
            <a:pPr algn="ctr"/>
            <a:r>
              <a:rPr lang="ja-JP" altLang="en-US" sz="2400" dirty="0" smtClean="0">
                <a:latin typeface="メイリオ" panose="020B0604030504040204" pitchFamily="50" charset="-128"/>
                <a:ea typeface="メイリオ" panose="020B0604030504040204" pitchFamily="50" charset="-128"/>
              </a:rPr>
              <a:t>交換</a:t>
            </a:r>
            <a:endParaRPr lang="en-US" altLang="ja-JP" sz="2400"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2051522" y="6335016"/>
            <a:ext cx="2042516" cy="461665"/>
          </a:xfrm>
          <a:prstGeom prst="rect">
            <a:avLst/>
          </a:prstGeom>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rPr>
              <a:t>反撃</a:t>
            </a:r>
            <a:endParaRPr lang="en-US" altLang="ja-JP" sz="24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5246518" y="6335016"/>
            <a:ext cx="2042516" cy="461665"/>
          </a:xfrm>
          <a:prstGeom prst="rect">
            <a:avLst/>
          </a:prstGeom>
        </p:spPr>
        <p:txBody>
          <a:bodyPr wrap="square">
            <a:spAutoFit/>
          </a:bodyPr>
          <a:lstStyle/>
          <a:p>
            <a:pPr algn="ctr"/>
            <a:r>
              <a:rPr lang="ja-JP" altLang="en-US" sz="2400" dirty="0" smtClean="0">
                <a:latin typeface="メイリオ" panose="020B0604030504040204" pitchFamily="50" charset="-128"/>
                <a:ea typeface="メイリオ" panose="020B0604030504040204" pitchFamily="50" charset="-128"/>
              </a:rPr>
              <a:t>ゲーム終了</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0595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オリジナルカード　～</a:t>
            </a:r>
            <a:r>
              <a:rPr kumimoji="1" lang="en-US" altLang="ja-JP" dirty="0" smtClean="0"/>
              <a:t>OPEN</a:t>
            </a:r>
            <a:endParaRPr kumimoji="1" lang="ja-JP" altLang="en-US" dirty="0"/>
          </a:p>
        </p:txBody>
      </p:sp>
      <p:sp>
        <p:nvSpPr>
          <p:cNvPr id="4" name="スライド番号プレースホルダー 3"/>
          <p:cNvSpPr>
            <a:spLocks noGrp="1"/>
          </p:cNvSpPr>
          <p:nvPr>
            <p:ph type="sldNum" sz="quarter" idx="10"/>
          </p:nvPr>
        </p:nvSpPr>
        <p:spPr/>
        <p:txBody>
          <a:bodyPr/>
          <a:lstStyle/>
          <a:p>
            <a:fld id="{50A63FA5-7DA2-40ED-B0C4-FDD40D55B8DD}" type="slidenum">
              <a:rPr lang="ja-JP" altLang="en-US" smtClean="0"/>
              <a:pPr/>
              <a:t>8</a:t>
            </a:fld>
            <a:endParaRPr lang="ja-JP" altLang="en-US"/>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1846" y="1596043"/>
            <a:ext cx="3062058" cy="4723534"/>
          </a:xfrm>
          <a:prstGeom prst="rect">
            <a:avLst/>
          </a:prstGeom>
        </p:spPr>
      </p:pic>
      <p:sp>
        <p:nvSpPr>
          <p:cNvPr id="18" name="コンテンツ プレースホルダー 2"/>
          <p:cNvSpPr>
            <a:spLocks noGrp="1"/>
          </p:cNvSpPr>
          <p:nvPr>
            <p:ph idx="1"/>
          </p:nvPr>
        </p:nvSpPr>
        <p:spPr>
          <a:xfrm>
            <a:off x="457199" y="1596044"/>
            <a:ext cx="4813069" cy="2576946"/>
          </a:xfrm>
        </p:spPr>
        <p:txBody>
          <a:bodyPr/>
          <a:lstStyle/>
          <a:p>
            <a:pPr marL="361950" indent="-361950">
              <a:lnSpc>
                <a:spcPct val="100000"/>
              </a:lnSpc>
              <a:spcBef>
                <a:spcPts val="1200"/>
              </a:spcBef>
            </a:pPr>
            <a:r>
              <a:rPr lang="ja-JP" altLang="en-US" sz="2800" dirty="0" smtClean="0"/>
              <a:t>自分以外のプレイヤーの手札を全部オープンさせる</a:t>
            </a:r>
            <a:endParaRPr lang="en-US" altLang="ja-JP" sz="2800" dirty="0" smtClean="0"/>
          </a:p>
          <a:p>
            <a:pPr lvl="1">
              <a:lnSpc>
                <a:spcPct val="100000"/>
              </a:lnSpc>
              <a:spcBef>
                <a:spcPts val="1200"/>
              </a:spcBef>
            </a:pPr>
            <a:r>
              <a:rPr lang="ja-JP" altLang="en-US" sz="2400" dirty="0"/>
              <a:t>誰も</a:t>
            </a:r>
            <a:r>
              <a:rPr lang="ja-JP" altLang="en-US" sz="2400" dirty="0" smtClean="0"/>
              <a:t>上がらないようにプレイヤーが相談を始める</a:t>
            </a:r>
            <a:endParaRPr lang="en-US" altLang="ja-JP" sz="2400" dirty="0" smtClean="0"/>
          </a:p>
          <a:p>
            <a:pPr lvl="1">
              <a:lnSpc>
                <a:spcPct val="100000"/>
              </a:lnSpc>
              <a:spcBef>
                <a:spcPts val="1200"/>
              </a:spcBef>
            </a:pPr>
            <a:r>
              <a:rPr lang="ja-JP" altLang="en-US" sz="2400" dirty="0" smtClean="0"/>
              <a:t>不完全ゲーム→完全ゲーム？</a:t>
            </a:r>
            <a:endParaRPr kumimoji="1" lang="en-US" altLang="ja-JP" sz="2400" dirty="0" smtClean="0"/>
          </a:p>
        </p:txBody>
      </p:sp>
      <p:sp>
        <p:nvSpPr>
          <p:cNvPr id="19" name="コンテンツ プレースホルダー 2"/>
          <p:cNvSpPr txBox="1">
            <a:spLocks/>
          </p:cNvSpPr>
          <p:nvPr/>
        </p:nvSpPr>
        <p:spPr bwMode="auto">
          <a:xfrm>
            <a:off x="540325" y="5106645"/>
            <a:ext cx="4646816" cy="9635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90000"/>
              </a:lnSpc>
              <a:spcBef>
                <a:spcPts val="600"/>
              </a:spcBef>
              <a:spcAft>
                <a:spcPct val="0"/>
              </a:spcAft>
              <a:buClr>
                <a:schemeClr val="accent2"/>
              </a:buClr>
              <a:buFont typeface="Wingdings" pitchFamily="2" charset="2"/>
              <a:buChar char="l"/>
              <a:defRPr kumimoji="1" sz="2400" baseline="0">
                <a:solidFill>
                  <a:schemeClr val="tx1"/>
                </a:solidFill>
                <a:latin typeface="メイリオ" pitchFamily="50" charset="-128"/>
                <a:ea typeface="メイリオ" pitchFamily="50" charset="-128"/>
                <a:cs typeface="メイリオ" pitchFamily="50" charset="-128"/>
              </a:defRPr>
            </a:lvl1pPr>
            <a:lvl2pPr marL="533400" indent="-266700" algn="l" rtl="0" eaLnBrk="1" fontAlgn="base" hangingPunct="1">
              <a:lnSpc>
                <a:spcPct val="90000"/>
              </a:lnSpc>
              <a:spcBef>
                <a:spcPts val="600"/>
              </a:spcBef>
              <a:spcAft>
                <a:spcPct val="0"/>
              </a:spcAft>
              <a:buClr>
                <a:schemeClr val="accent2"/>
              </a:buClr>
              <a:buSzPct val="100000"/>
              <a:buFont typeface="メイリオ" pitchFamily="50" charset="-128"/>
              <a:buChar char="‑"/>
              <a:defRPr kumimoji="1" sz="2000">
                <a:solidFill>
                  <a:schemeClr val="tx1"/>
                </a:solidFill>
                <a:latin typeface="メイリオ" pitchFamily="50" charset="-128"/>
                <a:ea typeface="メイリオ" pitchFamily="50" charset="-128"/>
                <a:cs typeface="メイリオ" pitchFamily="50" charset="-128"/>
              </a:defRPr>
            </a:lvl2pPr>
            <a:lvl3pPr marL="11430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3pPr>
            <a:lvl4pPr marL="16002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4pPr>
            <a:lvl5pPr marL="2057400" indent="-228600" algn="l" rtl="0" eaLnBrk="1" fontAlgn="base" hangingPunct="1">
              <a:lnSpc>
                <a:spcPct val="90000"/>
              </a:lnSpc>
              <a:spcBef>
                <a:spcPts val="600"/>
              </a:spcBef>
              <a:spcAft>
                <a:spcPct val="0"/>
              </a:spcAft>
              <a:buFont typeface="Wingdings" pitchFamily="2" charset="2"/>
              <a:buChar char="l"/>
              <a:defRPr kumimoji="1" sz="2000">
                <a:solidFill>
                  <a:schemeClr val="tx1"/>
                </a:solidFill>
                <a:latin typeface="メイリオ" pitchFamily="50" charset="-128"/>
                <a:ea typeface="メイリオ" pitchFamily="50" charset="-128"/>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800" b="1" kern="0" dirty="0" smtClean="0">
                <a:solidFill>
                  <a:schemeClr val="bg1"/>
                </a:solidFill>
                <a:effectLst>
                  <a:glow rad="279400">
                    <a:schemeClr val="accent2">
                      <a:satMod val="175000"/>
                      <a:alpha val="49000"/>
                    </a:schemeClr>
                  </a:glow>
                </a:effectLst>
              </a:rPr>
              <a:t>自由度が大きすぎて</a:t>
            </a:r>
            <a:endParaRPr lang="en-US" altLang="ja-JP" sz="2800" b="1" kern="0" dirty="0" smtClean="0">
              <a:solidFill>
                <a:schemeClr val="bg1"/>
              </a:solidFill>
              <a:effectLst>
                <a:glow rad="279400">
                  <a:schemeClr val="accent2">
                    <a:satMod val="175000"/>
                    <a:alpha val="49000"/>
                  </a:schemeClr>
                </a:glow>
              </a:effectLst>
            </a:endParaRPr>
          </a:p>
          <a:p>
            <a:pPr marL="0" indent="0" algn="ctr">
              <a:buNone/>
            </a:pPr>
            <a:r>
              <a:rPr lang="ja-JP" altLang="en-US" sz="2800" b="1" kern="0" dirty="0" smtClean="0">
                <a:solidFill>
                  <a:schemeClr val="bg1"/>
                </a:solidFill>
                <a:effectLst>
                  <a:glow rad="279400">
                    <a:schemeClr val="accent2">
                      <a:satMod val="175000"/>
                      <a:alpha val="49000"/>
                    </a:schemeClr>
                  </a:glow>
                </a:effectLst>
              </a:rPr>
              <a:t>実装の敷居が高い</a:t>
            </a:r>
            <a:endParaRPr lang="en-US" altLang="ja-JP" sz="2800" b="1" kern="0" dirty="0" smtClean="0">
              <a:solidFill>
                <a:schemeClr val="bg1"/>
              </a:solidFill>
              <a:effectLst>
                <a:glow rad="279400">
                  <a:schemeClr val="accent2">
                    <a:satMod val="175000"/>
                    <a:alpha val="49000"/>
                  </a:schemeClr>
                </a:glow>
              </a:effectLst>
            </a:endParaRPr>
          </a:p>
        </p:txBody>
      </p:sp>
    </p:spTree>
    <p:extLst>
      <p:ext uri="{BB962C8B-B14F-4D97-AF65-F5344CB8AC3E}">
        <p14:creationId xmlns:p14="http://schemas.microsoft.com/office/powerpoint/2010/main" val="5499372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佐藤研">
  <a:themeElements>
    <a:clrScheme name="aist-1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st-1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a:spPr>
      <a:bodyPr wrap="square" lIns="36000" tIns="36000" rIns="36000" bIns="0">
        <a:spAutoFit/>
      </a:bodyPr>
      <a:lstStyle>
        <a:defPPr marL="0">
          <a:buClr>
            <a:schemeClr val="tx2"/>
          </a:buClr>
          <a:defRPr sz="2000" b="1" dirty="0" smtClean="0">
            <a:solidFill>
              <a:schemeClr val="bg1"/>
            </a:solidFill>
            <a:latin typeface="メイリオ" pitchFamily="50" charset="-128"/>
            <a:ea typeface="メイリオ" pitchFamily="50" charset="-128"/>
            <a:cs typeface="メイリオ" pitchFamily="50" charset="-128"/>
          </a:defRPr>
        </a:defPPr>
      </a:lstStyle>
    </a:spDef>
    <a:txDef>
      <a:spPr>
        <a:solidFill>
          <a:srgbClr val="FF3399"/>
        </a:solidFill>
      </a:spPr>
      <a:bodyPr wrap="square" lIns="0" tIns="36000" rIns="0" bIns="0" rtlCol="0" anchor="b" anchorCtr="0">
        <a:noAutofit/>
      </a:bodyPr>
      <a:lstStyle>
        <a:defPPr algn="ctr">
          <a:lnSpc>
            <a:spcPts val="2100"/>
          </a:lnSpc>
          <a:defRPr sz="2000" b="1" dirty="0" smtClean="0">
            <a:solidFill>
              <a:schemeClr val="bg1"/>
            </a:solidFill>
            <a:latin typeface="メイリオ" pitchFamily="50" charset="-128"/>
            <a:ea typeface="メイリオ" pitchFamily="50" charset="-128"/>
            <a:cs typeface="メイリオ" pitchFamily="50" charset="-128"/>
          </a:defRPr>
        </a:defPPr>
      </a:lstStyle>
    </a:txDef>
  </a:objectDefaults>
  <a:extraClrSchemeLst>
    <a:extraClrScheme>
      <a:clrScheme name="aist-1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ist-1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ist-1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ist-1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ist-1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ist-1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ist-1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ist-1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ist-1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ist-1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ist-1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ist-1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佐藤研.thmx</Template>
  <TotalTime>20213</TotalTime>
  <Words>5850</Words>
  <Application>Microsoft Macintosh PowerPoint</Application>
  <PresentationFormat>画面に合わせる (4:3)</PresentationFormat>
  <Paragraphs>801</Paragraphs>
  <Slides>68</Slides>
  <Notes>55</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68</vt:i4>
      </vt:variant>
    </vt:vector>
  </HeadingPairs>
  <TitlesOfParts>
    <vt:vector size="71" baseType="lpstr">
      <vt:lpstr>Calibri</vt:lpstr>
      <vt:lpstr>メイリオ</vt:lpstr>
      <vt:lpstr>佐藤研</vt:lpstr>
      <vt:lpstr>機械学習を用いたカードゲームの人間らしさの 実装に関する考察</vt:lpstr>
      <vt:lpstr>背景</vt:lpstr>
      <vt:lpstr>目的</vt:lpstr>
      <vt:lpstr>完全情報ゲームと不完全情報ゲーム</vt:lpstr>
      <vt:lpstr>MADとは</vt:lpstr>
      <vt:lpstr>数字カード</vt:lpstr>
      <vt:lpstr>攻撃カード</vt:lpstr>
      <vt:lpstr>攻撃カード</vt:lpstr>
      <vt:lpstr>オリジナルカード　～OPEN</vt:lpstr>
      <vt:lpstr>MADの特徴</vt:lpstr>
      <vt:lpstr>オリジナルルール　～チキン</vt:lpstr>
      <vt:lpstr>システム構成</vt:lpstr>
      <vt:lpstr>インタフェース部</vt:lpstr>
      <vt:lpstr>AI部</vt:lpstr>
      <vt:lpstr>強いAI</vt:lpstr>
      <vt:lpstr>MADのゲーム要素</vt:lpstr>
      <vt:lpstr>PowerPoint プレゼンテーション</vt:lpstr>
      <vt:lpstr>PowerPoint プレゼンテーション</vt:lpstr>
      <vt:lpstr>MADのゲーム要素</vt:lpstr>
      <vt:lpstr>MADのゲーム要素</vt:lpstr>
      <vt:lpstr>MADのゲーム要素</vt:lpstr>
      <vt:lpstr>MADのゲーム要素</vt:lpstr>
      <vt:lpstr>面白くする(盛り上げる)とは</vt:lpstr>
      <vt:lpstr>今後の方針</vt:lpstr>
      <vt:lpstr>付録</vt:lpstr>
      <vt:lpstr>MADにおける人間らしさとは</vt:lpstr>
      <vt:lpstr>MADにおける人間らしさとは</vt:lpstr>
      <vt:lpstr>MADにおける人間らしさとは</vt:lpstr>
      <vt:lpstr>MADにおける人間らしさとは</vt:lpstr>
      <vt:lpstr>MADにおける余裕を見せる</vt:lpstr>
      <vt:lpstr>考察</vt:lpstr>
      <vt:lpstr>MADにおける根に持つ</vt:lpstr>
      <vt:lpstr>評価方法</vt:lpstr>
      <vt:lpstr>考察</vt:lpstr>
      <vt:lpstr>完全ゲームと不完全ゲーム</vt:lpstr>
      <vt:lpstr>MADとは</vt:lpstr>
      <vt:lpstr>特殊カードの効果</vt:lpstr>
      <vt:lpstr>PowerPoint プレゼンテーション</vt:lpstr>
      <vt:lpstr>ルール</vt:lpstr>
      <vt:lpstr>カードの捨て方</vt:lpstr>
      <vt:lpstr>背景</vt:lpstr>
      <vt:lpstr>まとめ</vt:lpstr>
      <vt:lpstr>pythonプログラムで実装</vt:lpstr>
      <vt:lpstr>考察</vt:lpstr>
      <vt:lpstr>根に持つの学習方法</vt:lpstr>
      <vt:lpstr>余裕を見せるの学習方法</vt:lpstr>
      <vt:lpstr>人間らしさの数値化の方針</vt:lpstr>
      <vt:lpstr>人間らしさの数値化の方針</vt:lpstr>
      <vt:lpstr>人間らしさの数値化の方針</vt:lpstr>
      <vt:lpstr>人間らしさの数値の方針</vt:lpstr>
      <vt:lpstr>人間らしさの数値化の方針</vt:lpstr>
      <vt:lpstr>MADにおける人間らしさとは</vt:lpstr>
      <vt:lpstr>人間らしさの数値の方針</vt:lpstr>
      <vt:lpstr>人間らしさの数値の方針</vt:lpstr>
      <vt:lpstr>MADにおける人間らしさとは</vt:lpstr>
      <vt:lpstr>実装難度</vt:lpstr>
      <vt:lpstr>実装難度</vt:lpstr>
      <vt:lpstr>実装難度</vt:lpstr>
      <vt:lpstr>人間らしさの数値の方針</vt:lpstr>
      <vt:lpstr>人間らしさの数値の方針</vt:lpstr>
      <vt:lpstr>人間らしさの数値化の方針</vt:lpstr>
      <vt:lpstr>人間らしさの数値化の方針</vt:lpstr>
      <vt:lpstr>人間らしさの数値化の方針</vt:lpstr>
      <vt:lpstr>人間らしさの数値化の方針</vt:lpstr>
      <vt:lpstr>人間らしさの数値化の方針</vt:lpstr>
      <vt:lpstr>人間らしさの数値化の方針</vt:lpstr>
      <vt:lpstr>人間らしさの数値化の方針</vt:lpstr>
      <vt:lpstr>人間らしさの数値化の方針</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不確定完全情報ゲームによるゲームAIに関する研究</dc:title>
  <dc:creator>真鍋 浩太郎</dc:creator>
  <cp:lastModifiedBy>真鍋 浩太郎</cp:lastModifiedBy>
  <cp:revision>359</cp:revision>
  <cp:lastPrinted>2018-03-05T20:19:25Z</cp:lastPrinted>
  <dcterms:created xsi:type="dcterms:W3CDTF">2018-01-26T01:40:09Z</dcterms:created>
  <dcterms:modified xsi:type="dcterms:W3CDTF">2018-03-06T04:10:16Z</dcterms:modified>
</cp:coreProperties>
</file>