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32"/>
  </p:notesMasterIdLst>
  <p:sldIdLst>
    <p:sldId id="256" r:id="rId2"/>
    <p:sldId id="368" r:id="rId3"/>
    <p:sldId id="367" r:id="rId4"/>
    <p:sldId id="369" r:id="rId5"/>
    <p:sldId id="371" r:id="rId6"/>
    <p:sldId id="372" r:id="rId7"/>
    <p:sldId id="352" r:id="rId8"/>
    <p:sldId id="353" r:id="rId9"/>
    <p:sldId id="335" r:id="rId10"/>
    <p:sldId id="354" r:id="rId11"/>
    <p:sldId id="355" r:id="rId12"/>
    <p:sldId id="344" r:id="rId13"/>
    <p:sldId id="303" r:id="rId14"/>
    <p:sldId id="373" r:id="rId15"/>
    <p:sldId id="339" r:id="rId16"/>
    <p:sldId id="340" r:id="rId17"/>
    <p:sldId id="359" r:id="rId18"/>
    <p:sldId id="322" r:id="rId19"/>
    <p:sldId id="323" r:id="rId20"/>
    <p:sldId id="328" r:id="rId21"/>
    <p:sldId id="329" r:id="rId22"/>
    <p:sldId id="306" r:id="rId23"/>
    <p:sldId id="325" r:id="rId24"/>
    <p:sldId id="362" r:id="rId25"/>
    <p:sldId id="313" r:id="rId26"/>
    <p:sldId id="315" r:id="rId27"/>
    <p:sldId id="363" r:id="rId28"/>
    <p:sldId id="366" r:id="rId29"/>
    <p:sldId id="280" r:id="rId30"/>
    <p:sldId id="374"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4507" autoAdjust="0"/>
  </p:normalViewPr>
  <p:slideViewPr>
    <p:cSldViewPr>
      <p:cViewPr>
        <p:scale>
          <a:sx n="75" d="100"/>
          <a:sy n="75" d="100"/>
        </p:scale>
        <p:origin x="-1236" y="4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23DE8-2927-47FA-9154-AF17072019A9}" type="datetimeFigureOut">
              <a:rPr kumimoji="1" lang="ja-JP" altLang="en-US" smtClean="0"/>
              <a:t>2017/3/9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9CC15-D530-434B-80CC-EB466D1DE0E6}" type="slidenum">
              <a:rPr kumimoji="1" lang="ja-JP" altLang="en-US" smtClean="0"/>
              <a:t>‹#›</a:t>
            </a:fld>
            <a:endParaRPr kumimoji="1" lang="ja-JP" altLang="en-US"/>
          </a:p>
        </p:txBody>
      </p:sp>
    </p:spTree>
    <p:extLst>
      <p:ext uri="{BB962C8B-B14F-4D97-AF65-F5344CB8AC3E}">
        <p14:creationId xmlns:p14="http://schemas.microsoft.com/office/powerpoint/2010/main" val="3970856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それでは松江高専情報工学科の川上が、多角形パズル問題のヒューリスティックによる解法の検討と</a:t>
            </a:r>
            <a:r>
              <a:rPr kumimoji="1" lang="ja-JP" altLang="en-US" baseline="0" smtClean="0"/>
              <a:t>いう題で発表</a:t>
            </a:r>
            <a:r>
              <a:rPr kumimoji="1" lang="ja-JP" altLang="en-US" baseline="0" dirty="0" smtClean="0"/>
              <a:t>させていただきます。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1</a:t>
            </a:fld>
            <a:endParaRPr kumimoji="1" lang="ja-JP" altLang="en-US"/>
          </a:p>
        </p:txBody>
      </p:sp>
    </p:spTree>
    <p:extLst>
      <p:ext uri="{BB962C8B-B14F-4D97-AF65-F5344CB8AC3E}">
        <p14:creationId xmlns:p14="http://schemas.microsoft.com/office/powerpoint/2010/main" val="170737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11</a:t>
            </a:fld>
            <a:endParaRPr kumimoji="1" lang="ja-JP" altLang="en-US"/>
          </a:p>
        </p:txBody>
      </p:sp>
    </p:spTree>
    <p:extLst>
      <p:ext uri="{BB962C8B-B14F-4D97-AF65-F5344CB8AC3E}">
        <p14:creationId xmlns:p14="http://schemas.microsoft.com/office/powerpoint/2010/main" val="173179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13</a:t>
            </a:fld>
            <a:endParaRPr kumimoji="1" lang="ja-JP" altLang="en-US"/>
          </a:p>
        </p:txBody>
      </p:sp>
    </p:spTree>
    <p:extLst>
      <p:ext uri="{BB962C8B-B14F-4D97-AF65-F5344CB8AC3E}">
        <p14:creationId xmlns:p14="http://schemas.microsoft.com/office/powerpoint/2010/main" val="235309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2</a:t>
            </a:r>
            <a:r>
              <a:rPr lang="ja-JP" altLang="en-US" dirty="0" smtClean="0"/>
              <a:t>辺の合わせ方は無数にあるので</a:t>
            </a:r>
            <a:r>
              <a:rPr lang="en-US" altLang="ja-JP" dirty="0" smtClean="0"/>
              <a:t>…</a:t>
            </a:r>
          </a:p>
          <a:p>
            <a:pPr marL="0" indent="0">
              <a:buNone/>
            </a:pPr>
            <a:r>
              <a:rPr kumimoji="1" lang="ja-JP" altLang="en-US" dirty="0" smtClean="0"/>
              <a:t>「</a:t>
            </a:r>
            <a:r>
              <a:rPr lang="ja-JP" altLang="en-US" dirty="0" smtClean="0"/>
              <a:t>角と角で辺を</a:t>
            </a:r>
            <a:r>
              <a:rPr kumimoji="1" lang="ja-JP" altLang="en-US" dirty="0" smtClean="0"/>
              <a:t>合わせる」</a:t>
            </a:r>
            <a:r>
              <a:rPr lang="ja-JP" altLang="en-US" dirty="0" smtClean="0"/>
              <a:t>ようにしています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16</a:t>
            </a:fld>
            <a:endParaRPr kumimoji="1" lang="ja-JP" altLang="en-US"/>
          </a:p>
        </p:txBody>
      </p:sp>
    </p:spTree>
    <p:extLst>
      <p:ext uri="{BB962C8B-B14F-4D97-AF65-F5344CB8AC3E}">
        <p14:creationId xmlns:p14="http://schemas.microsoft.com/office/powerpoint/2010/main" val="1361673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不正なくっつけ方に対しては最低点を返すようにし、多角形同士が重なる置き方はしないようにしました。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19</a:t>
            </a:fld>
            <a:endParaRPr kumimoji="1" lang="ja-JP" altLang="en-US"/>
          </a:p>
        </p:txBody>
      </p:sp>
    </p:spTree>
    <p:extLst>
      <p:ext uri="{BB962C8B-B14F-4D97-AF65-F5344CB8AC3E}">
        <p14:creationId xmlns:p14="http://schemas.microsoft.com/office/powerpoint/2010/main" val="189019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人間のやり方を模倣</a:t>
            </a:r>
            <a:endParaRPr kumimoji="1" lang="ja-JP" altLang="en-US" dirty="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22</a:t>
            </a:fld>
            <a:endParaRPr kumimoji="1" lang="ja-JP" altLang="en-US"/>
          </a:p>
        </p:txBody>
      </p:sp>
    </p:spTree>
    <p:extLst>
      <p:ext uri="{BB962C8B-B14F-4D97-AF65-F5344CB8AC3E}">
        <p14:creationId xmlns:p14="http://schemas.microsoft.com/office/powerpoint/2010/main" val="26220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動機：</a:t>
            </a:r>
            <a:endParaRPr kumimoji="1" lang="en-US" altLang="ja-JP" dirty="0" smtClean="0"/>
          </a:p>
          <a:p>
            <a:r>
              <a:rPr kumimoji="1" lang="ja-JP" altLang="en-US" dirty="0" smtClean="0"/>
              <a:t>単純な形のパズルがなぜか解けない。</a:t>
            </a:r>
            <a:endParaRPr kumimoji="1" lang="ja-JP" altLang="en-US" dirty="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25</a:t>
            </a:fld>
            <a:endParaRPr kumimoji="1" lang="ja-JP" altLang="en-US"/>
          </a:p>
        </p:txBody>
      </p:sp>
    </p:spTree>
    <p:extLst>
      <p:ext uri="{BB962C8B-B14F-4D97-AF65-F5344CB8AC3E}">
        <p14:creationId xmlns:p14="http://schemas.microsoft.com/office/powerpoint/2010/main" val="31661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26</a:t>
            </a:fld>
            <a:endParaRPr kumimoji="1" lang="ja-JP" altLang="en-US"/>
          </a:p>
        </p:txBody>
      </p:sp>
    </p:spTree>
    <p:extLst>
      <p:ext uri="{BB962C8B-B14F-4D97-AF65-F5344CB8AC3E}">
        <p14:creationId xmlns:p14="http://schemas.microsoft.com/office/powerpoint/2010/main" val="149429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今回話すのは、高専プロコンを元にした研究です。高専プロコンについてご存じない方も多いと思うので、まずは、高専プロコンについて話します。</a:t>
            </a:r>
            <a:endParaRPr kumimoji="1" lang="en-US" altLang="ja-JP" dirty="0" smtClean="0"/>
          </a:p>
          <a:p>
            <a:endParaRPr kumimoji="1" lang="en-US" altLang="ja-JP" dirty="0" smtClean="0"/>
          </a:p>
          <a:p>
            <a:r>
              <a:rPr kumimoji="1" lang="ja-JP" altLang="en-US" dirty="0" smtClean="0"/>
              <a:t>高専プロコンは、全国の高専生たちが競うプログラミングコンテストで、年に一度開催されます。</a:t>
            </a:r>
            <a:endParaRPr kumimoji="1" lang="en-US" altLang="ja-JP" dirty="0" smtClean="0"/>
          </a:p>
          <a:p>
            <a:r>
              <a:rPr kumimoji="1" lang="ja-JP" altLang="en-US" dirty="0" smtClean="0"/>
              <a:t>部門は、アイデア部門、自由部門、競技部門の３つです。毎年課題は違いますが、アイデア部門と自由部門はプレゼンと成果物で競うコンテストで、競技部門は</a:t>
            </a:r>
            <a:endParaRPr kumimoji="1" lang="en-US" altLang="ja-JP" dirty="0" smtClean="0"/>
          </a:p>
          <a:p>
            <a:r>
              <a:rPr kumimoji="1" lang="ja-JP" altLang="en-US" dirty="0" smtClean="0"/>
              <a:t>プログラミングの力を競うコンテストです。今回は、</a:t>
            </a:r>
            <a:r>
              <a:rPr kumimoji="1" lang="en-US" altLang="ja-JP" dirty="0" smtClean="0"/>
              <a:t>2016</a:t>
            </a:r>
            <a:r>
              <a:rPr kumimoji="1" lang="ja-JP" altLang="en-US" dirty="0" smtClean="0"/>
              <a:t>年の競技部門について説明させていただきます。</a:t>
            </a:r>
            <a:endParaRPr kumimoji="1" lang="en-US" altLang="ja-JP" dirty="0" smtClean="0"/>
          </a:p>
          <a:p>
            <a:endParaRPr kumimoji="1" lang="en-US" altLang="ja-JP" dirty="0" smtClean="0"/>
          </a:p>
          <a:p>
            <a:r>
              <a:rPr kumimoji="1" lang="en-US" altLang="ja-JP" dirty="0" smtClean="0"/>
              <a:t>2016</a:t>
            </a:r>
            <a:r>
              <a:rPr kumimoji="1" lang="ja-JP" altLang="en-US" dirty="0" smtClean="0"/>
              <a:t>年の高専プロコンでは</a:t>
            </a:r>
            <a:r>
              <a:rPr kumimoji="1" lang="en-US" altLang="ja-JP" dirty="0" smtClean="0"/>
              <a:t>, </a:t>
            </a:r>
            <a:r>
              <a:rPr kumimoji="1" lang="ja-JP" altLang="en-US" dirty="0" smtClean="0"/>
              <a:t>実物のパズルが出題されました。</a:t>
            </a:r>
            <a:endParaRPr kumimoji="1" lang="en-US" altLang="ja-JP" dirty="0" smtClean="0"/>
          </a:p>
          <a:p>
            <a:r>
              <a:rPr kumimoji="1" lang="ja-JP" altLang="en-US" dirty="0" smtClean="0"/>
              <a:t>こちらは、昨年のプロコン出題された問題の一つです。</a:t>
            </a:r>
            <a:endParaRPr kumimoji="1" lang="en-US" altLang="ja-JP" dirty="0" smtClean="0"/>
          </a:p>
          <a:p>
            <a:r>
              <a:rPr kumimoji="1" lang="ja-JP" altLang="en-US" dirty="0" smtClean="0"/>
              <a:t>競技の目的は、できるだけ早く全てのピースを枠穴に埋めることです。パズルは人間が解きます。もちろん、パソコンやカメラなどは自由に使えます。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2</a:t>
            </a:fld>
            <a:endParaRPr kumimoji="1" lang="ja-JP" altLang="en-US"/>
          </a:p>
        </p:txBody>
      </p:sp>
    </p:spTree>
    <p:extLst>
      <p:ext uri="{BB962C8B-B14F-4D97-AF65-F5344CB8AC3E}">
        <p14:creationId xmlns:p14="http://schemas.microsoft.com/office/powerpoint/2010/main" val="57584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ここでいう多角形パズルは、「すべてのピースを枠穴に入れるパズル」を指します。ピースと枠穴は穴がない多角形であり、すべてのピースを隙間なく枠穴に入れられることが保障されています。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3</a:t>
            </a:fld>
            <a:endParaRPr kumimoji="1" lang="ja-JP" altLang="en-US"/>
          </a:p>
        </p:txBody>
      </p:sp>
    </p:spTree>
    <p:extLst>
      <p:ext uri="{BB962C8B-B14F-4D97-AF65-F5344CB8AC3E}">
        <p14:creationId xmlns:p14="http://schemas.microsoft.com/office/powerpoint/2010/main" val="235309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詳しいルールは次のようになります。</a:t>
            </a:r>
            <a:endParaRPr kumimoji="1" lang="en-US" altLang="ja-JP" dirty="0" smtClean="0"/>
          </a:p>
          <a:p>
            <a:endParaRPr kumimoji="1" lang="en-US" altLang="ja-JP" dirty="0" smtClean="0"/>
          </a:p>
          <a:p>
            <a:r>
              <a:rPr kumimoji="1" lang="ja-JP" altLang="en-US" dirty="0" smtClean="0"/>
              <a:t>まず、ピースと枠穴は単純多角形です。</a:t>
            </a:r>
            <a:endParaRPr kumimoji="1" lang="en-US" altLang="ja-JP" dirty="0" smtClean="0"/>
          </a:p>
          <a:p>
            <a:r>
              <a:rPr kumimoji="1" lang="ja-JP" altLang="en-US" dirty="0" smtClean="0"/>
              <a:t>また、</a:t>
            </a:r>
            <a:r>
              <a:rPr kumimoji="1" lang="en-US" altLang="ja-JP" dirty="0" smtClean="0"/>
              <a:t>100%</a:t>
            </a:r>
            <a:r>
              <a:rPr kumimoji="1" lang="ja-JP" altLang="en-US" dirty="0" smtClean="0"/>
              <a:t>埋まることが保障されています。</a:t>
            </a:r>
            <a:endParaRPr kumimoji="1" lang="en-US" altLang="ja-JP" dirty="0" smtClean="0"/>
          </a:p>
          <a:p>
            <a:endParaRPr kumimoji="1" lang="en-US" altLang="ja-JP" dirty="0" smtClean="0"/>
          </a:p>
          <a:p>
            <a:r>
              <a:rPr kumimoji="1" lang="ja-JP" altLang="en-US" dirty="0" smtClean="0"/>
              <a:t>勝敗は次のようにつけられました。</a:t>
            </a:r>
            <a:endParaRPr kumimoji="1" lang="en-US" altLang="ja-JP" dirty="0" smtClean="0"/>
          </a:p>
          <a:p>
            <a:endParaRPr kumimoji="1" lang="en-US" altLang="ja-JP" dirty="0" smtClean="0"/>
          </a:p>
          <a:p>
            <a:r>
              <a:rPr kumimoji="1" lang="en-US" altLang="ja-JP" dirty="0" smtClean="0"/>
              <a:t>2016</a:t>
            </a:r>
            <a:r>
              <a:rPr kumimoji="1" lang="ja-JP" altLang="en-US" dirty="0" smtClean="0"/>
              <a:t>年の高専プロコンはあまり評判がよくありません。その理由の一つは、勝敗が「ピースの個数」で決まることです。</a:t>
            </a:r>
            <a:endParaRPr kumimoji="1" lang="en-US" altLang="ja-JP" dirty="0" smtClean="0"/>
          </a:p>
          <a:p>
            <a:endParaRPr kumimoji="1" lang="en-US" altLang="ja-JP" dirty="0" smtClean="0"/>
          </a:p>
          <a:p>
            <a:r>
              <a:rPr kumimoji="1" lang="ja-JP" altLang="en-US" dirty="0" smtClean="0"/>
              <a:t>これは、大きなピースを</a:t>
            </a:r>
            <a:r>
              <a:rPr kumimoji="1" lang="en-US" altLang="ja-JP" dirty="0" smtClean="0"/>
              <a:t>1</a:t>
            </a:r>
            <a:r>
              <a:rPr kumimoji="1" lang="ja-JP" altLang="en-US" dirty="0" smtClean="0"/>
              <a:t>個か</a:t>
            </a:r>
            <a:r>
              <a:rPr kumimoji="1" lang="en-US" altLang="ja-JP" dirty="0" smtClean="0"/>
              <a:t>2</a:t>
            </a:r>
            <a:r>
              <a:rPr kumimoji="1" lang="ja-JP" altLang="en-US" dirty="0" smtClean="0"/>
              <a:t>個取り除いて素早く解答する、という戦略が流行したからです。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4</a:t>
            </a:fld>
            <a:endParaRPr kumimoji="1" lang="ja-JP" altLang="en-US"/>
          </a:p>
        </p:txBody>
      </p:sp>
    </p:spTree>
    <p:extLst>
      <p:ext uri="{BB962C8B-B14F-4D97-AF65-F5344CB8AC3E}">
        <p14:creationId xmlns:p14="http://schemas.microsoft.com/office/powerpoint/2010/main" val="393174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決勝戦の様子がこちらになります。</a:t>
            </a:r>
            <a:endParaRPr kumimoji="1" lang="en-US" altLang="ja-JP" dirty="0" smtClean="0"/>
          </a:p>
          <a:p>
            <a:r>
              <a:rPr kumimoji="1" lang="ja-JP" altLang="en-US" dirty="0" smtClean="0"/>
              <a:t>（メモ：会場全体の図を入れる。肖像権に問題がなければ、手で解いているチームの写真とカメラを使って解いているチームの写真を入れる。）</a:t>
            </a:r>
            <a:endParaRPr kumimoji="1" lang="en-US" altLang="ja-JP" dirty="0" smtClean="0"/>
          </a:p>
          <a:p>
            <a:endParaRPr kumimoji="1" lang="en-US" altLang="ja-JP" dirty="0" smtClean="0"/>
          </a:p>
          <a:p>
            <a:r>
              <a:rPr kumimoji="1" lang="ja-JP" altLang="en-US" dirty="0" smtClean="0"/>
              <a:t>決勝戦では</a:t>
            </a:r>
            <a:r>
              <a:rPr kumimoji="1" lang="en-US" altLang="ja-JP" dirty="0" smtClean="0"/>
              <a:t>12</a:t>
            </a:r>
            <a:r>
              <a:rPr kumimoji="1" lang="ja-JP" altLang="en-US" dirty="0" smtClean="0"/>
              <a:t>チームがパズルを解きました。</a:t>
            </a:r>
            <a:endParaRPr kumimoji="1" lang="en-US" altLang="ja-JP" dirty="0" smtClean="0"/>
          </a:p>
          <a:p>
            <a:r>
              <a:rPr kumimoji="1" lang="en-US" altLang="ja-JP" dirty="0" smtClean="0"/>
              <a:t>2,3</a:t>
            </a:r>
            <a:r>
              <a:rPr kumimoji="1" lang="ja-JP" altLang="en-US" dirty="0" smtClean="0"/>
              <a:t>チームはプログラムを使って解いていましたが、他のチームは完全手動でパズルを解いていました。</a:t>
            </a:r>
            <a:endParaRPr kumimoji="1" lang="en-US" altLang="ja-JP" dirty="0" smtClean="0"/>
          </a:p>
          <a:p>
            <a:endParaRPr kumimoji="1" lang="en-US" altLang="ja-JP" dirty="0" smtClean="0"/>
          </a:p>
          <a:p>
            <a:r>
              <a:rPr kumimoji="1" lang="ja-JP" altLang="en-US" dirty="0" smtClean="0"/>
              <a:t>その結果がこちらです。優勝校は</a:t>
            </a:r>
            <a:r>
              <a:rPr kumimoji="1" lang="en-US" altLang="ja-JP" dirty="0" smtClean="0"/>
              <a:t>…</a:t>
            </a:r>
            <a:r>
              <a:rPr kumimoji="1" lang="ja-JP" altLang="en-US" dirty="0" smtClean="0"/>
              <a:t>完全手動でした。人間は強いですね。</a:t>
            </a:r>
            <a:endParaRPr kumimoji="1" lang="en-US" altLang="ja-JP" dirty="0" smtClean="0"/>
          </a:p>
          <a:p>
            <a:endParaRPr kumimoji="1" lang="en-US" altLang="ja-JP" dirty="0" smtClean="0"/>
          </a:p>
          <a:p>
            <a:r>
              <a:rPr kumimoji="1" lang="ja-JP" altLang="en-US" dirty="0" smtClean="0"/>
              <a:t>でもちょっと待ってください。パズルが完成しているチームがいませんよね。</a:t>
            </a:r>
            <a:endParaRPr kumimoji="1" lang="en-US" altLang="ja-JP" dirty="0" smtClean="0"/>
          </a:p>
          <a:p>
            <a:r>
              <a:rPr kumimoji="1" lang="ja-JP" altLang="en-US" dirty="0" smtClean="0"/>
              <a:t>実は決勝戦では完全解答が出ていません。優勝チームも、大きなピースを</a:t>
            </a:r>
            <a:r>
              <a:rPr kumimoji="1" lang="en-US" altLang="ja-JP" dirty="0" smtClean="0"/>
              <a:t>2</a:t>
            </a:r>
            <a:r>
              <a:rPr kumimoji="1" lang="ja-JP" altLang="en-US" dirty="0" smtClean="0"/>
              <a:t>個除き、他のピースを枠穴に詰め込んだだけでした。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5</a:t>
            </a:fld>
            <a:endParaRPr kumimoji="1" lang="ja-JP" altLang="en-US"/>
          </a:p>
        </p:txBody>
      </p:sp>
    </p:spTree>
    <p:extLst>
      <p:ext uri="{BB962C8B-B14F-4D97-AF65-F5344CB8AC3E}">
        <p14:creationId xmlns:p14="http://schemas.microsoft.com/office/powerpoint/2010/main" val="396159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我々松江高専もこのプロコンに参加していました。</a:t>
            </a:r>
            <a:endParaRPr kumimoji="1" lang="en-US" altLang="ja-JP" dirty="0" smtClean="0"/>
          </a:p>
          <a:p>
            <a:r>
              <a:rPr kumimoji="1" lang="ja-JP" altLang="en-US" dirty="0" smtClean="0"/>
              <a:t>ルールを見た瞬間に、大きなピースを</a:t>
            </a:r>
            <a:r>
              <a:rPr kumimoji="1" lang="en-US" altLang="ja-JP" dirty="0" smtClean="0"/>
              <a:t>1,2</a:t>
            </a:r>
            <a:r>
              <a:rPr kumimoji="1" lang="ja-JP" altLang="en-US" dirty="0" smtClean="0"/>
              <a:t>個取り除いて手で解くのが有利、分かりました。</a:t>
            </a:r>
            <a:endParaRPr kumimoji="1" lang="en-US" altLang="ja-JP" dirty="0" smtClean="0"/>
          </a:p>
          <a:p>
            <a:r>
              <a:rPr kumimoji="1" lang="ja-JP" altLang="en-US" dirty="0" smtClean="0"/>
              <a:t>しかし、それでは面白くないので、我々はパズルを完成させることを目指していました。</a:t>
            </a:r>
            <a:endParaRPr kumimoji="1" lang="en-US" altLang="ja-JP" dirty="0" smtClean="0"/>
          </a:p>
          <a:p>
            <a:endParaRPr kumimoji="1" lang="en-US" altLang="ja-JP" dirty="0" smtClean="0"/>
          </a:p>
          <a:p>
            <a:r>
              <a:rPr kumimoji="1" lang="ja-JP" altLang="en-US" dirty="0" smtClean="0"/>
              <a:t>時間内に人間が解くのは難しかったので、プログラムを使って解いていました。</a:t>
            </a:r>
            <a:endParaRPr kumimoji="1" lang="en-US" altLang="ja-JP" dirty="0" smtClean="0"/>
          </a:p>
          <a:p>
            <a:r>
              <a:rPr kumimoji="1" lang="ja-JP" altLang="en-US" dirty="0" smtClean="0"/>
              <a:t>しかし、本番環境が分からなかったこと、スキャナにパズルが入らず精度の悪いカメラでパズルを撮影したこと、プログラムにデータを渡すまでに時間がかかったこと、本番のパズルがプログラムで解けなかったこと、が理由で</a:t>
            </a:r>
            <a:r>
              <a:rPr kumimoji="1" lang="en-US" altLang="ja-JP" dirty="0" smtClean="0"/>
              <a:t>1</a:t>
            </a:r>
            <a:r>
              <a:rPr kumimoji="1" lang="ja-JP" altLang="en-US" dirty="0" smtClean="0"/>
              <a:t>回戦・敗者復活戦ともに敗退してしまいました。</a:t>
            </a:r>
            <a:endParaRPr kumimoji="1" lang="en-US" altLang="ja-JP" dirty="0" smtClean="0"/>
          </a:p>
          <a:p>
            <a:endParaRPr kumimoji="1" lang="en-US" altLang="ja-JP" dirty="0" smtClean="0"/>
          </a:p>
          <a:p>
            <a:r>
              <a:rPr kumimoji="1" lang="ja-JP" altLang="en-US" dirty="0" smtClean="0"/>
              <a:t>とはいえ、このとき作った回答プログラムは、本番のパズルより少し簡単なものであれば解けていました。</a:t>
            </a:r>
            <a:endParaRPr kumimoji="1" lang="en-US" altLang="ja-JP" dirty="0" smtClean="0"/>
          </a:p>
          <a:p>
            <a:r>
              <a:rPr kumimoji="1" lang="ja-JP" altLang="en-US" dirty="0" smtClean="0"/>
              <a:t>せっかく作ったのでもっと精度を上げたいと思っていて、開発時間を確保するために、多角形パズルの求解を研究テーマにできないだろうか？と思いました。</a:t>
            </a:r>
            <a:endParaRPr kumimoji="1" lang="en-US" altLang="ja-JP" dirty="0" smtClean="0"/>
          </a:p>
          <a:p>
            <a:endParaRPr kumimoji="1" lang="en-US" altLang="ja-JP" dirty="0" smtClean="0"/>
          </a:p>
          <a:p>
            <a:r>
              <a:rPr kumimoji="1" lang="ja-JP" altLang="en-US" dirty="0" smtClean="0"/>
              <a:t>そこで高専プロコンが終わってから、多角形パズルを解くプログラムが何に使えるかを考えてみました。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6</a:t>
            </a:fld>
            <a:endParaRPr kumimoji="1" lang="ja-JP" altLang="en-US"/>
          </a:p>
        </p:txBody>
      </p:sp>
    </p:spTree>
    <p:extLst>
      <p:ext uri="{BB962C8B-B14F-4D97-AF65-F5344CB8AC3E}">
        <p14:creationId xmlns:p14="http://schemas.microsoft.com/office/powerpoint/2010/main" val="3012557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E42FB9-3CB5-4D8F-8880-E17E0E44A5A4}" type="slidenum">
              <a:rPr kumimoji="1" lang="ja-JP" altLang="en-US" smtClean="0"/>
              <a:t>7</a:t>
            </a:fld>
            <a:endParaRPr kumimoji="1" lang="ja-JP" altLang="en-US"/>
          </a:p>
        </p:txBody>
      </p:sp>
    </p:spTree>
    <p:extLst>
      <p:ext uri="{BB962C8B-B14F-4D97-AF65-F5344CB8AC3E}">
        <p14:creationId xmlns:p14="http://schemas.microsoft.com/office/powerpoint/2010/main" val="391997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E42FB9-3CB5-4D8F-8880-E17E0E44A5A4}" type="slidenum">
              <a:rPr kumimoji="1" lang="ja-JP" altLang="en-US" smtClean="0"/>
              <a:t>8</a:t>
            </a:fld>
            <a:endParaRPr kumimoji="1" lang="ja-JP" altLang="en-US"/>
          </a:p>
        </p:txBody>
      </p:sp>
    </p:spTree>
    <p:extLst>
      <p:ext uri="{BB962C8B-B14F-4D97-AF65-F5344CB8AC3E}">
        <p14:creationId xmlns:p14="http://schemas.microsoft.com/office/powerpoint/2010/main" val="180339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七金三パズルと多角形パズルの比較：</a:t>
            </a:r>
            <a:endParaRPr kumimoji="1" lang="en-US" altLang="ja-JP" dirty="0" smtClean="0"/>
          </a:p>
          <a:p>
            <a:pPr algn="l"/>
            <a:r>
              <a:rPr kumimoji="1" lang="ja-JP" altLang="en-US" dirty="0" smtClean="0"/>
              <a:t>七金三パズルは</a:t>
            </a:r>
            <a:r>
              <a:rPr kumimoji="1" lang="en-US" altLang="ja-JP" dirty="0" smtClean="0"/>
              <a:t>, </a:t>
            </a:r>
            <a:r>
              <a:rPr kumimoji="1" lang="ja-JP" altLang="en-US" dirty="0" smtClean="0"/>
              <a:t>ピースの形が固定（</a:t>
            </a:r>
            <a:r>
              <a:rPr kumimoji="1" lang="en-US" altLang="ja-JP" dirty="0" smtClean="0"/>
              <a:t>3</a:t>
            </a:r>
            <a:r>
              <a:rPr kumimoji="1" lang="ja-JP" altLang="en-US" dirty="0" smtClean="0"/>
              <a:t>角形</a:t>
            </a:r>
            <a:r>
              <a:rPr kumimoji="1" lang="en-US" altLang="ja-JP" dirty="0" smtClean="0"/>
              <a:t>7</a:t>
            </a:r>
            <a:r>
              <a:rPr kumimoji="1" lang="ja-JP" altLang="en-US" dirty="0" smtClean="0"/>
              <a:t>個）である。多角形パズルと違い</a:t>
            </a:r>
            <a:r>
              <a:rPr kumimoji="1" lang="en-US" altLang="ja-JP" dirty="0" smtClean="0"/>
              <a:t>,</a:t>
            </a:r>
            <a:r>
              <a:rPr kumimoji="1" lang="en-US" altLang="ja-JP" baseline="0" dirty="0" smtClean="0"/>
              <a:t> </a:t>
            </a:r>
            <a:r>
              <a:rPr kumimoji="1" lang="ja-JP" altLang="en-US" baseline="0" dirty="0" smtClean="0"/>
              <a:t>枠穴がない。</a:t>
            </a:r>
            <a:r>
              <a:rPr kumimoji="1" lang="en-US" altLang="ja-JP" baseline="0" dirty="0" smtClean="0"/>
              <a:t>7</a:t>
            </a:r>
            <a:r>
              <a:rPr kumimoji="1" lang="ja-JP" altLang="en-US" baseline="0" dirty="0" smtClean="0"/>
              <a:t>個のピースを使って様々な形を作るのが目的。</a:t>
            </a:r>
            <a:endParaRPr kumimoji="1" lang="en-US" altLang="ja-JP" baseline="0" dirty="0" smtClean="0"/>
          </a:p>
          <a:p>
            <a:pPr algn="l"/>
            <a:r>
              <a:rPr kumimoji="1" lang="ja-JP" altLang="en-US" dirty="0" smtClean="0"/>
              <a:t>枠穴を除いた多角形パズルの一つといえる。</a:t>
            </a:r>
            <a:endParaRPr kumimoji="1" lang="en-US" altLang="ja-JP" dirty="0" smtClean="0"/>
          </a:p>
          <a:p>
            <a:endParaRPr kumimoji="1" lang="en-US" altLang="ja-JP" dirty="0" smtClean="0"/>
          </a:p>
          <a:p>
            <a:r>
              <a:rPr kumimoji="1" lang="ja-JP" altLang="en-US" dirty="0" smtClean="0"/>
              <a:t>研究：</a:t>
            </a:r>
            <a:endParaRPr kumimoji="1" lang="en-US" altLang="ja-JP" dirty="0" smtClean="0"/>
          </a:p>
          <a:p>
            <a:r>
              <a:rPr kumimoji="1" lang="ja-JP" altLang="en-US" dirty="0" smtClean="0"/>
              <a:t>七金三パズルのピースを使って作れる凸多角形を全列挙している。</a:t>
            </a:r>
            <a:endParaRPr kumimoji="1" lang="en-US" altLang="ja-JP" dirty="0" smtClean="0"/>
          </a:p>
          <a:p>
            <a:endParaRPr kumimoji="1" lang="en-US" altLang="ja-JP" dirty="0" smtClean="0"/>
          </a:p>
          <a:p>
            <a:r>
              <a:rPr kumimoji="1" lang="ja-JP" altLang="en-US" dirty="0" smtClean="0"/>
              <a:t>手法は</a:t>
            </a:r>
            <a:r>
              <a:rPr kumimoji="1" lang="en-US" altLang="ja-JP" dirty="0" smtClean="0"/>
              <a:t>, </a:t>
            </a:r>
            <a:r>
              <a:rPr kumimoji="1" lang="ja-JP" altLang="en-US" dirty="0" smtClean="0"/>
              <a:t>全探索。辺同士のくっつけ方を全部試している。これにより、全ピースを使って作れる多角形を全て列挙できる。列挙したものから、凸多角形だけを抽出し表示している。</a:t>
            </a:r>
            <a:endParaRPr kumimoji="1" lang="en-US" altLang="ja-JP" dirty="0" smtClean="0"/>
          </a:p>
          <a:p>
            <a:r>
              <a:rPr kumimoji="1" lang="ja-JP" altLang="en-US" dirty="0" smtClean="0"/>
              <a:t>七金三パズルに限らなくても同じように全列挙できる。（研究対象が七金三パズルになっているだけ。）</a:t>
            </a:r>
            <a:endParaRPr kumimoji="1" lang="en-US" altLang="ja-JP" dirty="0" smtClean="0"/>
          </a:p>
          <a:p>
            <a:r>
              <a:rPr kumimoji="1" lang="ja-JP" altLang="en-US" dirty="0" smtClean="0"/>
              <a:t>しかし、時間がかかりすぎてしまう。（七金三パズルですら</a:t>
            </a:r>
            <a:r>
              <a:rPr kumimoji="1" lang="en-US" altLang="ja-JP" dirty="0" smtClean="0"/>
              <a:t>675</a:t>
            </a:r>
            <a:r>
              <a:rPr kumimoji="1" lang="ja-JP" altLang="en-US" dirty="0" smtClean="0"/>
              <a:t>秒かかっている）</a:t>
            </a:r>
            <a:endParaRPr kumimoji="1" lang="en-US" altLang="ja-JP" dirty="0" smtClean="0"/>
          </a:p>
          <a:p>
            <a:endParaRPr kumimoji="1" lang="en-US" altLang="ja-JP" dirty="0" smtClean="0"/>
          </a:p>
          <a:p>
            <a:r>
              <a:rPr kumimoji="1" lang="ja-JP" altLang="en-US" dirty="0" smtClean="0"/>
              <a:t>研究（七金三パズル）の良いところ：全ピースを使って作れる多角形を全て列挙できる。時間を気にしなければ、この手法で多角形パズルが解ける。</a:t>
            </a:r>
            <a:endParaRPr kumimoji="1" lang="en-US" altLang="ja-JP" dirty="0" smtClean="0"/>
          </a:p>
          <a:p>
            <a:r>
              <a:rPr kumimoji="1" lang="ja-JP" altLang="en-US" dirty="0" smtClean="0"/>
              <a:t>イマイチなところ：全列挙しているので、時間がかかりすぎてしまう。</a:t>
            </a:r>
            <a:r>
              <a:rPr kumimoji="1" lang="en-US" altLang="ja-JP" dirty="0" smtClean="0"/>
              <a:t>10</a:t>
            </a:r>
            <a:r>
              <a:rPr kumimoji="1" lang="ja-JP" altLang="en-US" dirty="0" smtClean="0"/>
              <a:t>ピース以上にもなると現実的な時間で解けない。</a:t>
            </a:r>
            <a:endParaRPr kumimoji="1" lang="en-US" altLang="ja-JP" dirty="0" smtClean="0"/>
          </a:p>
          <a:p>
            <a:endParaRPr kumimoji="1" lang="en-US" altLang="ja-JP" dirty="0" smtClean="0"/>
          </a:p>
          <a:p>
            <a:r>
              <a:rPr kumimoji="1" lang="ja-JP" altLang="en-US" dirty="0" smtClean="0"/>
              <a:t>まとめると？：時間を気にしなければ、多角形パズルだって必ず解けてしまう。でも、時間がかかりすぎる。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D9CC15-D530-434B-80CC-EB466D1DE0E6}" type="slidenum">
              <a:rPr kumimoji="1" lang="ja-JP" altLang="en-US" smtClean="0"/>
              <a:t>9</a:t>
            </a:fld>
            <a:endParaRPr kumimoji="1" lang="ja-JP" altLang="en-US"/>
          </a:p>
        </p:txBody>
      </p:sp>
    </p:spTree>
    <p:extLst>
      <p:ext uri="{BB962C8B-B14F-4D97-AF65-F5344CB8AC3E}">
        <p14:creationId xmlns:p14="http://schemas.microsoft.com/office/powerpoint/2010/main" val="4218854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F64158B1-667B-43DA-AD20-CD56729B8904}" type="datetimeFigureOut">
              <a:rPr kumimoji="1" lang="ja-JP" altLang="en-US" smtClean="0"/>
              <a:t>2017/3/9</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1EC09899-6991-48D4-92EB-59A831134E26}"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F64158B1-667B-43DA-AD20-CD56729B8904}" type="datetimeFigureOut">
              <a:rPr kumimoji="1" lang="ja-JP" altLang="en-US" smtClean="0"/>
              <a:t>2017/3/9</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F64158B1-667B-43DA-AD20-CD56729B8904}" type="datetimeFigureOut">
              <a:rPr kumimoji="1" lang="ja-JP" altLang="en-US" smtClean="0"/>
              <a:t>2017/3/9</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1EC09899-6991-48D4-92EB-59A831134E26}"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F64158B1-667B-43DA-AD20-CD56729B8904}" type="datetimeFigureOut">
              <a:rPr kumimoji="1" lang="ja-JP" altLang="en-US" smtClean="0"/>
              <a:t>2017/3/9</a:t>
            </a:fld>
            <a:endParaRPr kumimoji="1" lang="ja-JP"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1EC09899-6991-48D4-92EB-59A831134E26}" type="slidenum">
              <a:rPr kumimoji="1" lang="ja-JP" altLang="en-US" smtClean="0"/>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64158B1-667B-43DA-AD20-CD56729B8904}" type="datetimeFigureOut">
              <a:rPr kumimoji="1" lang="ja-JP" altLang="en-US" smtClean="0"/>
              <a:t>2017/3/9</a:t>
            </a:fld>
            <a:endParaRPr kumimoji="1" lang="ja-JP"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C09899-6991-48D4-92EB-59A831134E2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14.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pdojo-onlineshop.com/SHOP/S0001.html" TargetMode="External"/><Relationship Id="rId5" Type="http://schemas.openxmlformats.org/officeDocument/2006/relationships/hyperlink" Target="http://sechin.blog.shinobi.jp/%E6%97%A5%E8%A8%98/%E6%99%BA%E6%81%B5%E6%9D%BF%EF%BC%88stomachion%EF%BC%89" TargetMode="External"/><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mctprocon/procon2016/wiki" TargetMode="External"/><Relationship Id="rId2" Type="http://schemas.openxmlformats.org/officeDocument/2006/relationships/hyperlink" Target="https://github.com/mctprocon/procon20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blogs.yahoo.co.jp/tanidr/16914025.html" TargetMode="External"/><Relationship Id="rId5" Type="http://schemas.openxmlformats.org/officeDocument/2006/relationships/hyperlink" Target="http://www.bep-shizuoka.jp/c02_00001.html"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多角形パズル問題の</a:t>
            </a:r>
            <a:r>
              <a:rPr lang="en-US" altLang="ja-JP" dirty="0" smtClean="0"/>
              <a:t/>
            </a:r>
            <a:br>
              <a:rPr lang="en-US" altLang="ja-JP" dirty="0" smtClean="0"/>
            </a:br>
            <a:r>
              <a:rPr lang="ja-JP" altLang="en-US" dirty="0" smtClean="0"/>
              <a:t>ヒューリスティックによる</a:t>
            </a:r>
            <a:r>
              <a:rPr lang="en-US" altLang="ja-JP" dirty="0" smtClean="0"/>
              <a:t/>
            </a:r>
            <a:br>
              <a:rPr lang="en-US" altLang="ja-JP" dirty="0" smtClean="0"/>
            </a:br>
            <a:r>
              <a:rPr lang="ja-JP" altLang="en-US" dirty="0" smtClean="0"/>
              <a:t>解法の検討</a:t>
            </a:r>
            <a:endParaRPr kumimoji="1" lang="ja-JP" altLang="en-US" dirty="0"/>
          </a:p>
        </p:txBody>
      </p:sp>
      <p:sp>
        <p:nvSpPr>
          <p:cNvPr id="3" name="サブタイトル 2"/>
          <p:cNvSpPr>
            <a:spLocks noGrp="1"/>
          </p:cNvSpPr>
          <p:nvPr>
            <p:ph type="subTitle" idx="1"/>
          </p:nvPr>
        </p:nvSpPr>
        <p:spPr/>
        <p:txBody>
          <a:bodyPr>
            <a:normAutofit fontScale="92500" lnSpcReduction="20000"/>
          </a:bodyPr>
          <a:lstStyle/>
          <a:p>
            <a:r>
              <a:rPr lang="ja-JP" altLang="en-US" dirty="0" smtClean="0"/>
              <a:t>〇川上　直人</a:t>
            </a:r>
            <a:r>
              <a:rPr lang="en-US" altLang="ja-JP" dirty="0" smtClean="0"/>
              <a:t>,  </a:t>
            </a:r>
            <a:r>
              <a:rPr lang="ja-JP" altLang="en-US" dirty="0" smtClean="0"/>
              <a:t>橋本 剛</a:t>
            </a:r>
            <a:endParaRPr lang="en-US" altLang="ja-JP" dirty="0" smtClean="0"/>
          </a:p>
          <a:p>
            <a:r>
              <a:rPr lang="ja-JP" altLang="en-US" dirty="0"/>
              <a:t>松江工業高等専門</a:t>
            </a:r>
            <a:r>
              <a:rPr lang="ja-JP" altLang="en-US" dirty="0" smtClean="0"/>
              <a:t>学校</a:t>
            </a:r>
            <a:endParaRPr lang="en-US" altLang="ja-JP" dirty="0" smtClean="0"/>
          </a:p>
          <a:p>
            <a:r>
              <a:rPr lang="ja-JP" altLang="en-US" dirty="0" smtClean="0"/>
              <a:t>情報工</a:t>
            </a:r>
            <a:r>
              <a:rPr lang="ja-JP" altLang="en-US" dirty="0"/>
              <a:t>学科</a:t>
            </a:r>
            <a:endParaRPr lang="en-US" altLang="ja-JP" dirty="0"/>
          </a:p>
          <a:p>
            <a:endParaRPr lang="en-US" altLang="ja-JP" dirty="0" smtClean="0"/>
          </a:p>
          <a:p>
            <a:endParaRPr lang="en-US" altLang="ja-JP" dirty="0" smtClean="0"/>
          </a:p>
        </p:txBody>
      </p:sp>
    </p:spTree>
    <p:extLst>
      <p:ext uri="{BB962C8B-B14F-4D97-AF65-F5344CB8AC3E}">
        <p14:creationId xmlns:p14="http://schemas.microsoft.com/office/powerpoint/2010/main" val="1295406478"/>
      </p:ext>
    </p:extLst>
  </p:cSld>
  <p:clrMapOvr>
    <a:masterClrMapping/>
  </p:clrMapOvr>
  <mc:AlternateContent xmlns:mc="http://schemas.openxmlformats.org/markup-compatibility/2006" xmlns:p14="http://schemas.microsoft.com/office/powerpoint/2010/main">
    <mc:Choice Requires="p14">
      <p:transition spd="slow" p14:dur="2000" advTm="3989"/>
    </mc:Choice>
    <mc:Fallback xmlns="">
      <p:transition spd="slow" advTm="398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5357192"/>
          </a:xfrm>
        </p:spPr>
        <p:txBody>
          <a:bodyPr>
            <a:normAutofit/>
          </a:bodyPr>
          <a:lstStyle/>
          <a:p>
            <a:r>
              <a:rPr lang="ja-JP" altLang="en-US" sz="2800" dirty="0" smtClean="0"/>
              <a:t>多角形を多角形に詰め込む問題</a:t>
            </a:r>
            <a:endParaRPr lang="en-US" altLang="ja-JP" sz="2800" dirty="0"/>
          </a:p>
          <a:p>
            <a:r>
              <a:rPr lang="ja-JP" altLang="en-US" sz="2800" dirty="0" smtClean="0">
                <a:solidFill>
                  <a:srgbClr val="FF0000"/>
                </a:solidFill>
              </a:rPr>
              <a:t>回転を禁止した</a:t>
            </a:r>
            <a:r>
              <a:rPr lang="ja-JP" altLang="en-US" sz="2800" dirty="0" smtClean="0"/>
              <a:t>場合の近似解</a:t>
            </a:r>
            <a:r>
              <a:rPr lang="en-US" altLang="ja-JP" sz="2800" dirty="0"/>
              <a:t> </a:t>
            </a:r>
            <a:r>
              <a:rPr lang="en-US" altLang="ja-JP" sz="2800" dirty="0" smtClean="0"/>
              <a:t>(2005, </a:t>
            </a:r>
            <a:r>
              <a:rPr lang="ja-JP" altLang="en-US" sz="2800" dirty="0" smtClean="0"/>
              <a:t>梅谷ら</a:t>
            </a:r>
            <a:r>
              <a:rPr lang="en-US" altLang="ja-JP" sz="2800" dirty="0"/>
              <a:t>)</a:t>
            </a:r>
            <a:endParaRPr lang="en-US" altLang="ja-JP" sz="2800" dirty="0" smtClean="0"/>
          </a:p>
          <a:p>
            <a:r>
              <a:rPr lang="ja-JP" altLang="en-US" sz="2800" dirty="0"/>
              <a:t>タブー</a:t>
            </a:r>
            <a:r>
              <a:rPr lang="ja-JP" altLang="en-US" sz="2800" dirty="0" smtClean="0"/>
              <a:t>探索法</a:t>
            </a: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endParaRPr lang="en-US" altLang="ja-JP" dirty="0" smtClean="0"/>
          </a:p>
        </p:txBody>
      </p:sp>
      <p:sp>
        <p:nvSpPr>
          <p:cNvPr id="2" name="タイトル 1"/>
          <p:cNvSpPr>
            <a:spLocks noGrp="1"/>
          </p:cNvSpPr>
          <p:nvPr>
            <p:ph type="title"/>
          </p:nvPr>
        </p:nvSpPr>
        <p:spPr/>
        <p:txBody>
          <a:bodyPr/>
          <a:lstStyle/>
          <a:p>
            <a:r>
              <a:rPr kumimoji="1" lang="ja-JP" altLang="en-US" dirty="0" smtClean="0"/>
              <a:t>多角形詰込み問題の研究</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140968"/>
            <a:ext cx="3912543" cy="237771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023289"/>
            <a:ext cx="4467969" cy="2377719"/>
          </a:xfrm>
          <a:prstGeom prst="rect">
            <a:avLst/>
          </a:prstGeom>
        </p:spPr>
      </p:pic>
      <p:sp>
        <p:nvSpPr>
          <p:cNvPr id="6" name="円/楕円 5"/>
          <p:cNvSpPr/>
          <p:nvPr/>
        </p:nvSpPr>
        <p:spPr>
          <a:xfrm>
            <a:off x="231180" y="5474639"/>
            <a:ext cx="8136904"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smtClean="0">
                <a:solidFill>
                  <a:srgbClr val="FF0000"/>
                </a:solidFill>
              </a:rPr>
              <a:t>多角形パズルは</a:t>
            </a:r>
            <a:r>
              <a:rPr kumimoji="1" lang="en-US" altLang="ja-JP" sz="3600" dirty="0" smtClean="0">
                <a:solidFill>
                  <a:srgbClr val="FF0000"/>
                </a:solidFill>
              </a:rPr>
              <a:t>, </a:t>
            </a:r>
            <a:r>
              <a:rPr kumimoji="1" lang="ja-JP" altLang="en-US" sz="3600" dirty="0" smtClean="0">
                <a:solidFill>
                  <a:srgbClr val="FF0000"/>
                </a:solidFill>
              </a:rPr>
              <a:t>解けない</a:t>
            </a:r>
            <a:endParaRPr kumimoji="1" lang="ja-JP" altLang="en-US" sz="3600" dirty="0">
              <a:solidFill>
                <a:srgbClr val="FF0000"/>
              </a:solidFill>
            </a:endParaRPr>
          </a:p>
        </p:txBody>
      </p:sp>
      <p:sp>
        <p:nvSpPr>
          <p:cNvPr id="8" name="テキスト ボックス 7"/>
          <p:cNvSpPr txBox="1"/>
          <p:nvPr/>
        </p:nvSpPr>
        <p:spPr>
          <a:xfrm>
            <a:off x="3904474" y="3108762"/>
            <a:ext cx="415498" cy="369332"/>
          </a:xfrm>
          <a:prstGeom prst="rect">
            <a:avLst/>
          </a:prstGeom>
          <a:noFill/>
        </p:spPr>
        <p:txBody>
          <a:bodyPr wrap="none" rtlCol="0">
            <a:spAutoFit/>
          </a:bodyPr>
          <a:lstStyle/>
          <a:p>
            <a:r>
              <a:rPr lang="ja-JP" altLang="en-US" dirty="0"/>
              <a:t>例</a:t>
            </a:r>
            <a:endParaRPr kumimoji="1" lang="ja-JP" altLang="en-US" dirty="0"/>
          </a:p>
        </p:txBody>
      </p:sp>
      <p:sp>
        <p:nvSpPr>
          <p:cNvPr id="9" name="テキスト ボックス 8"/>
          <p:cNvSpPr txBox="1"/>
          <p:nvPr/>
        </p:nvSpPr>
        <p:spPr>
          <a:xfrm>
            <a:off x="7949226" y="2687806"/>
            <a:ext cx="646331" cy="369332"/>
          </a:xfrm>
          <a:prstGeom prst="rect">
            <a:avLst/>
          </a:prstGeom>
          <a:noFill/>
        </p:spPr>
        <p:txBody>
          <a:bodyPr wrap="none" rtlCol="0">
            <a:spAutoFit/>
          </a:bodyPr>
          <a:lstStyle/>
          <a:p>
            <a:r>
              <a:rPr kumimoji="1" lang="ja-JP" altLang="en-US" dirty="0" smtClean="0"/>
              <a:t>結果</a:t>
            </a:r>
            <a:endParaRPr kumimoji="1" lang="ja-JP" altLang="en-US" dirty="0"/>
          </a:p>
        </p:txBody>
      </p:sp>
      <p:cxnSp>
        <p:nvCxnSpPr>
          <p:cNvPr id="13" name="直線矢印コネクタ 12"/>
          <p:cNvCxnSpPr>
            <a:endCxn id="6" idx="0"/>
          </p:cNvCxnSpPr>
          <p:nvPr/>
        </p:nvCxnSpPr>
        <p:spPr>
          <a:xfrm>
            <a:off x="2339752" y="2492896"/>
            <a:ext cx="1959880" cy="298174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067945" y="6469886"/>
            <a:ext cx="5760639" cy="415498"/>
          </a:xfrm>
          <a:prstGeom prst="rect">
            <a:avLst/>
          </a:prstGeom>
        </p:spPr>
        <p:txBody>
          <a:bodyPr wrap="square">
            <a:spAutoFit/>
          </a:bodyPr>
          <a:lstStyle/>
          <a:p>
            <a:r>
              <a:rPr lang="ja-JP" altLang="en-US" sz="1050" dirty="0"/>
              <a:t>論文</a:t>
            </a:r>
            <a:r>
              <a:rPr lang="en-US" altLang="ja-JP" sz="1050" dirty="0" smtClean="0"/>
              <a:t>: </a:t>
            </a:r>
            <a:r>
              <a:rPr lang="ja-JP" altLang="ja-JP" sz="1050" dirty="0" smtClean="0"/>
              <a:t>梅谷 </a:t>
            </a:r>
            <a:r>
              <a:rPr lang="ja-JP" altLang="ja-JP" sz="1050" dirty="0"/>
              <a:t>俊治</a:t>
            </a:r>
            <a:r>
              <a:rPr lang="en-US" altLang="ja-JP" sz="1050" dirty="0"/>
              <a:t>, </a:t>
            </a:r>
            <a:r>
              <a:rPr lang="ja-JP" altLang="ja-JP" sz="1050" dirty="0"/>
              <a:t>今堀 慎治</a:t>
            </a:r>
            <a:r>
              <a:rPr lang="en-US" altLang="ja-JP" sz="1050" dirty="0"/>
              <a:t> : </a:t>
            </a:r>
            <a:r>
              <a:rPr lang="ja-JP" altLang="ja-JP" sz="1050" dirty="0"/>
              <a:t>切出し・詰込み問題とその応用</a:t>
            </a:r>
            <a:r>
              <a:rPr lang="en-US" altLang="ja-JP" sz="1050" dirty="0"/>
              <a:t>-(3)</a:t>
            </a:r>
            <a:r>
              <a:rPr lang="ja-JP" altLang="ja-JP" sz="1050" dirty="0"/>
              <a:t>多角形詰込み問題</a:t>
            </a:r>
            <a:r>
              <a:rPr lang="en-US" altLang="ja-JP" sz="1050" dirty="0"/>
              <a:t>-, </a:t>
            </a:r>
            <a:endParaRPr lang="en-US" altLang="ja-JP" sz="1050" dirty="0" smtClean="0"/>
          </a:p>
          <a:p>
            <a:r>
              <a:rPr lang="ja-JP" altLang="ja-JP" sz="1050" dirty="0" smtClean="0"/>
              <a:t>日本</a:t>
            </a:r>
            <a:r>
              <a:rPr lang="ja-JP" altLang="ja-JP" sz="1050" dirty="0"/>
              <a:t>オペレーションズ・リサーチ学会論文誌</a:t>
            </a:r>
            <a:r>
              <a:rPr lang="en-US" altLang="ja-JP" sz="1050" dirty="0"/>
              <a:t>, (2005).Vol.50, No.403</a:t>
            </a:r>
            <a:endParaRPr lang="ja-JP" altLang="ja-JP" sz="1050" dirty="0"/>
          </a:p>
        </p:txBody>
      </p:sp>
    </p:spTree>
    <p:extLst>
      <p:ext uri="{BB962C8B-B14F-4D97-AF65-F5344CB8AC3E}">
        <p14:creationId xmlns:p14="http://schemas.microsoft.com/office/powerpoint/2010/main" val="14288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6005264"/>
          </a:xfrm>
        </p:spPr>
        <p:txBody>
          <a:bodyPr>
            <a:normAutofit/>
          </a:bodyPr>
          <a:lstStyle/>
          <a:p>
            <a:r>
              <a:rPr lang="ja-JP" altLang="en-US" sz="2800" dirty="0" smtClean="0"/>
              <a:t>ピースの頂点角を</a:t>
            </a:r>
            <a:r>
              <a:rPr lang="en-US" altLang="ja-JP" sz="2800" dirty="0" smtClean="0">
                <a:solidFill>
                  <a:srgbClr val="FF0000"/>
                </a:solidFill>
              </a:rPr>
              <a:t>90, 270°</a:t>
            </a:r>
            <a:r>
              <a:rPr lang="ja-JP" altLang="en-US" sz="2800" dirty="0" smtClean="0">
                <a:solidFill>
                  <a:srgbClr val="FF0000"/>
                </a:solidFill>
              </a:rPr>
              <a:t>に限定</a:t>
            </a:r>
            <a:r>
              <a:rPr lang="ja-JP" altLang="en-US" sz="2800" dirty="0" smtClean="0"/>
              <a:t>し</a:t>
            </a:r>
            <a:r>
              <a:rPr lang="en-US" altLang="ja-JP" sz="2800" dirty="0" smtClean="0"/>
              <a:t>, </a:t>
            </a:r>
            <a:r>
              <a:rPr lang="ja-JP" altLang="en-US" sz="2800" dirty="0" smtClean="0"/>
              <a:t>枠穴を長方形にした「多角形パズル」</a:t>
            </a:r>
            <a:endParaRPr lang="en-US" altLang="ja-JP" sz="2800" dirty="0" smtClean="0"/>
          </a:p>
          <a:p>
            <a:pPr marL="0" indent="0">
              <a:buNone/>
            </a:pPr>
            <a:endParaRPr lang="en-US" altLang="ja-JP" sz="2800" dirty="0"/>
          </a:p>
          <a:p>
            <a:pPr marL="0" indent="0">
              <a:buNone/>
            </a:pPr>
            <a:r>
              <a:rPr lang="en-US" altLang="ja-JP" sz="2800" dirty="0"/>
              <a:t>(2012, </a:t>
            </a:r>
            <a:r>
              <a:rPr lang="ja-JP" altLang="en-US" sz="2800" dirty="0"/>
              <a:t>村井ら</a:t>
            </a:r>
            <a:r>
              <a:rPr lang="en-US" altLang="ja-JP" sz="2800" dirty="0" smtClean="0"/>
              <a:t>)</a:t>
            </a:r>
            <a:endParaRPr kumimoji="1" lang="en-US" altLang="ja-JP" sz="2800" dirty="0"/>
          </a:p>
          <a:p>
            <a:r>
              <a:rPr lang="ja-JP" altLang="en-US" sz="2800" dirty="0" smtClean="0"/>
              <a:t>近似解法</a:t>
            </a:r>
            <a:endParaRPr lang="en-US" altLang="ja-JP" sz="2800" dirty="0" smtClean="0"/>
          </a:p>
          <a:p>
            <a:r>
              <a:rPr lang="ja-JP" altLang="en-US" sz="2800" dirty="0" smtClean="0"/>
              <a:t>精度よく</a:t>
            </a:r>
            <a:r>
              <a:rPr lang="en-US" altLang="ja-JP" sz="2800" dirty="0" smtClean="0"/>
              <a:t>, </a:t>
            </a:r>
            <a:r>
              <a:rPr lang="ja-JP" altLang="en-US" sz="2800" dirty="0"/>
              <a:t>計算</a:t>
            </a:r>
            <a:r>
              <a:rPr lang="ja-JP" altLang="en-US" sz="2800" dirty="0" smtClean="0"/>
              <a:t>も速い</a:t>
            </a:r>
            <a:endParaRPr lang="en-US" altLang="ja-JP" sz="2800" dirty="0" smtClean="0"/>
          </a:p>
          <a:p>
            <a:endParaRPr kumimoji="1" lang="en-US" altLang="ja-JP" sz="2800" dirty="0"/>
          </a:p>
          <a:p>
            <a:r>
              <a:rPr lang="ja-JP" altLang="en-US" sz="2800" dirty="0" smtClean="0"/>
              <a:t>ポリオミノパズル</a:t>
            </a:r>
            <a:r>
              <a:rPr lang="ja-JP" altLang="en-US" sz="2800" dirty="0" smtClean="0">
                <a:solidFill>
                  <a:srgbClr val="FF0000"/>
                </a:solidFill>
              </a:rPr>
              <a:t>独特の解法</a:t>
            </a:r>
            <a:r>
              <a:rPr lang="ja-JP" altLang="en-US" sz="2800" dirty="0"/>
              <a:t>っぽい</a:t>
            </a:r>
            <a:endParaRPr lang="en-US" altLang="ja-JP" sz="2800" dirty="0" smtClean="0"/>
          </a:p>
          <a:p>
            <a:pPr marL="0" indent="0">
              <a:buNone/>
            </a:pPr>
            <a:r>
              <a:rPr lang="ja-JP" altLang="en-US" sz="2800" dirty="0" smtClean="0"/>
              <a:t>　</a:t>
            </a:r>
            <a:endParaRPr kumimoji="1" lang="en-US" altLang="ja-JP" sz="2800" dirty="0"/>
          </a:p>
        </p:txBody>
      </p:sp>
      <p:sp>
        <p:nvSpPr>
          <p:cNvPr id="2" name="タイトル 1"/>
          <p:cNvSpPr>
            <a:spLocks noGrp="1"/>
          </p:cNvSpPr>
          <p:nvPr>
            <p:ph type="title"/>
          </p:nvPr>
        </p:nvSpPr>
        <p:spPr/>
        <p:txBody>
          <a:bodyPr/>
          <a:lstStyle/>
          <a:p>
            <a:r>
              <a:rPr kumimoji="1" lang="ja-JP" altLang="en-US" dirty="0" smtClean="0"/>
              <a:t>ポリオミノパズルの研究</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491" y="2145656"/>
            <a:ext cx="2283890" cy="3443584"/>
          </a:xfrm>
          <a:prstGeom prst="rect">
            <a:avLst/>
          </a:prstGeom>
        </p:spPr>
      </p:pic>
      <p:sp>
        <p:nvSpPr>
          <p:cNvPr id="6" name="円/楕円 5"/>
          <p:cNvSpPr/>
          <p:nvPr/>
        </p:nvSpPr>
        <p:spPr>
          <a:xfrm>
            <a:off x="179512" y="5517232"/>
            <a:ext cx="871296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smtClean="0">
                <a:solidFill>
                  <a:srgbClr val="FF0000"/>
                </a:solidFill>
              </a:rPr>
              <a:t>多角形パズルに応用できない</a:t>
            </a:r>
            <a:endParaRPr kumimoji="1" lang="ja-JP" altLang="en-US" sz="3600" dirty="0">
              <a:solidFill>
                <a:srgbClr val="FF0000"/>
              </a:solidFill>
            </a:endParaRPr>
          </a:p>
        </p:txBody>
      </p:sp>
      <p:sp>
        <p:nvSpPr>
          <p:cNvPr id="4" name="テキスト ボックス 3"/>
          <p:cNvSpPr txBox="1"/>
          <p:nvPr/>
        </p:nvSpPr>
        <p:spPr>
          <a:xfrm>
            <a:off x="4644008" y="6453336"/>
            <a:ext cx="4549643" cy="415498"/>
          </a:xfrm>
          <a:prstGeom prst="rect">
            <a:avLst/>
          </a:prstGeom>
          <a:noFill/>
        </p:spPr>
        <p:txBody>
          <a:bodyPr wrap="none" rtlCol="0">
            <a:spAutoFit/>
          </a:bodyPr>
          <a:lstStyle/>
          <a:p>
            <a:r>
              <a:rPr lang="ja-JP" altLang="en-US" sz="1050" dirty="0" smtClean="0"/>
              <a:t>論文：村井保之</a:t>
            </a:r>
            <a:r>
              <a:rPr lang="en-US" altLang="ja-JP" sz="1050" dirty="0"/>
              <a:t>, </a:t>
            </a:r>
            <a:r>
              <a:rPr lang="ja-JP" altLang="en-US" sz="1050" dirty="0"/>
              <a:t>巽久行</a:t>
            </a:r>
            <a:r>
              <a:rPr lang="en-US" altLang="ja-JP" sz="1050" dirty="0"/>
              <a:t>, </a:t>
            </a:r>
            <a:r>
              <a:rPr lang="ja-JP" altLang="en-US" sz="1050" dirty="0"/>
              <a:t>徳増眞司</a:t>
            </a:r>
            <a:r>
              <a:rPr lang="en-US" altLang="ja-JP" sz="1050" dirty="0"/>
              <a:t>: </a:t>
            </a:r>
            <a:r>
              <a:rPr lang="ja-JP" altLang="en-US" sz="1050" dirty="0"/>
              <a:t>位相的特徴量に基づく平面ポリオミノ箱</a:t>
            </a:r>
          </a:p>
          <a:p>
            <a:r>
              <a:rPr lang="ja-JP" altLang="en-US" sz="1050" dirty="0"/>
              <a:t>詰め問題の解法</a:t>
            </a:r>
            <a:r>
              <a:rPr lang="en-US" altLang="ja-JP" sz="1050" dirty="0"/>
              <a:t>, </a:t>
            </a:r>
            <a:r>
              <a:rPr lang="ja-JP" altLang="en-US" sz="1050" dirty="0"/>
              <a:t>情報処理学会論文誌</a:t>
            </a:r>
            <a:r>
              <a:rPr lang="en-US" altLang="ja-JP" sz="1050" dirty="0"/>
              <a:t>, Vol.43, No.12 (2012)</a:t>
            </a:r>
            <a:endParaRPr kumimoji="1" lang="ja-JP" altLang="en-US" sz="1050" dirty="0"/>
          </a:p>
        </p:txBody>
      </p:sp>
    </p:spTree>
    <p:extLst>
      <p:ext uri="{BB962C8B-B14F-4D97-AF65-F5344CB8AC3E}">
        <p14:creationId xmlns:p14="http://schemas.microsoft.com/office/powerpoint/2010/main" val="9621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600200"/>
            <a:ext cx="5410944" cy="4525963"/>
          </a:xfrm>
        </p:spPr>
        <p:txBody>
          <a:bodyPr/>
          <a:lstStyle/>
          <a:p>
            <a:pPr marL="0" indent="0">
              <a:buNone/>
            </a:pPr>
            <a:endParaRPr kumimoji="1" lang="en-US" altLang="ja-JP" dirty="0" smtClean="0"/>
          </a:p>
          <a:p>
            <a:r>
              <a:rPr lang="ja-JP" altLang="en-US" dirty="0"/>
              <a:t>高専プロコン</a:t>
            </a:r>
            <a:r>
              <a:rPr lang="ja-JP" altLang="en-US" dirty="0" smtClean="0"/>
              <a:t>で作ったプログラムを使って</a:t>
            </a:r>
            <a:r>
              <a:rPr lang="en-US" altLang="ja-JP" dirty="0" smtClean="0"/>
              <a:t>, </a:t>
            </a:r>
            <a:r>
              <a:rPr lang="en-US" altLang="ja-JP" dirty="0"/>
              <a:t> </a:t>
            </a:r>
            <a:r>
              <a:rPr kumimoji="1" lang="ja-JP" altLang="en-US" dirty="0" smtClean="0"/>
              <a:t>どのくらい解けるのか実験</a:t>
            </a:r>
            <a:endParaRPr kumimoji="1" lang="en-US" altLang="ja-JP" dirty="0" smtClean="0"/>
          </a:p>
          <a:p>
            <a:pPr marL="0" indent="0">
              <a:buNone/>
            </a:pPr>
            <a:endParaRPr kumimoji="1" lang="en-US" altLang="ja-JP" dirty="0" smtClean="0"/>
          </a:p>
          <a:p>
            <a:pPr marL="0" indent="0">
              <a:buNone/>
            </a:pPr>
            <a:endParaRPr kumimoji="1" lang="en-US" altLang="ja-JP" dirty="0" smtClean="0"/>
          </a:p>
          <a:p>
            <a:r>
              <a:rPr lang="ja-JP" altLang="en-US" dirty="0"/>
              <a:t>多角形パズルをヒューリスティックで解く</a:t>
            </a:r>
            <a:endParaRPr lang="en-US" altLang="ja-JP" dirty="0" smtClean="0"/>
          </a:p>
          <a:p>
            <a:endParaRPr kumimoji="1" lang="en-US" altLang="ja-JP" dirty="0" smtClean="0"/>
          </a:p>
        </p:txBody>
      </p:sp>
      <p:sp>
        <p:nvSpPr>
          <p:cNvPr id="3" name="タイトル 2"/>
          <p:cNvSpPr>
            <a:spLocks noGrp="1"/>
          </p:cNvSpPr>
          <p:nvPr>
            <p:ph type="title"/>
          </p:nvPr>
        </p:nvSpPr>
        <p:spPr/>
        <p:txBody>
          <a:bodyPr/>
          <a:lstStyle/>
          <a:p>
            <a:r>
              <a:rPr lang="ja-JP" altLang="en-US" dirty="0" smtClean="0"/>
              <a:t>今回やる</a:t>
            </a:r>
            <a:r>
              <a:rPr lang="ja-JP" altLang="en-US" dirty="0"/>
              <a:t>こと</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86653"/>
            <a:ext cx="2973220" cy="5189619"/>
          </a:xfrm>
          <a:prstGeom prst="rect">
            <a:avLst/>
          </a:prstGeom>
        </p:spPr>
      </p:pic>
      <p:cxnSp>
        <p:nvCxnSpPr>
          <p:cNvPr id="6" name="直線コネクタ 5"/>
          <p:cNvCxnSpPr/>
          <p:nvPr/>
        </p:nvCxnSpPr>
        <p:spPr>
          <a:xfrm>
            <a:off x="2520752" y="3501008"/>
            <a:ext cx="0" cy="576064"/>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843808" y="3501008"/>
            <a:ext cx="0" cy="576064"/>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80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13184" y="1172925"/>
            <a:ext cx="8229600" cy="4525963"/>
          </a:xfrm>
        </p:spPr>
        <p:txBody>
          <a:bodyPr>
            <a:normAutofit/>
          </a:bodyPr>
          <a:lstStyle/>
          <a:p>
            <a:pPr marL="109728" indent="0">
              <a:buNone/>
            </a:pPr>
            <a:endParaRPr lang="en-US" altLang="ja-JP" sz="3200" dirty="0" smtClean="0"/>
          </a:p>
          <a:p>
            <a:r>
              <a:rPr kumimoji="1" lang="ja-JP" altLang="en-US" sz="3200" dirty="0" smtClean="0"/>
              <a:t>実物パズル</a:t>
            </a:r>
            <a:endParaRPr kumimoji="1" lang="en-US" altLang="ja-JP" sz="3200" dirty="0" smtClean="0"/>
          </a:p>
          <a:p>
            <a:pPr lvl="1"/>
            <a:r>
              <a:rPr lang="ja-JP" altLang="en-US" sz="2400" dirty="0" smtClean="0"/>
              <a:t>誤差対策が難しい</a:t>
            </a:r>
            <a:endParaRPr lang="en-US" altLang="ja-JP" sz="2400" dirty="0" smtClean="0"/>
          </a:p>
          <a:p>
            <a:pPr lvl="1"/>
            <a:r>
              <a:rPr lang="ja-JP" altLang="en-US" dirty="0" smtClean="0"/>
              <a:t>今回は触れない</a:t>
            </a:r>
            <a:endParaRPr lang="en-US" altLang="ja-JP" dirty="0" smtClean="0"/>
          </a:p>
          <a:p>
            <a:endParaRPr lang="en-US" altLang="ja-JP" sz="3200" dirty="0" smtClean="0"/>
          </a:p>
          <a:p>
            <a:endParaRPr lang="en-US" altLang="ja-JP" sz="3200" dirty="0"/>
          </a:p>
          <a:p>
            <a:r>
              <a:rPr lang="ja-JP" altLang="en-US" sz="3200" dirty="0" smtClean="0">
                <a:solidFill>
                  <a:srgbClr val="FF0000"/>
                </a:solidFill>
              </a:rPr>
              <a:t>プログラムで作ったパズル</a:t>
            </a:r>
            <a:endParaRPr lang="en-US" altLang="ja-JP" sz="3200" dirty="0">
              <a:solidFill>
                <a:srgbClr val="FF0000"/>
              </a:solidFill>
            </a:endParaRPr>
          </a:p>
          <a:p>
            <a:pPr marL="109728" indent="0">
              <a:buNone/>
            </a:pPr>
            <a:endParaRPr kumimoji="1" lang="en-US" altLang="ja-JP" dirty="0" smtClean="0"/>
          </a:p>
          <a:p>
            <a:endParaRPr kumimoji="1" lang="en-US" altLang="ja-JP" dirty="0" smtClean="0"/>
          </a:p>
        </p:txBody>
      </p:sp>
      <p:sp>
        <p:nvSpPr>
          <p:cNvPr id="3" name="タイトル 2"/>
          <p:cNvSpPr>
            <a:spLocks noGrp="1"/>
          </p:cNvSpPr>
          <p:nvPr>
            <p:ph type="title"/>
          </p:nvPr>
        </p:nvSpPr>
        <p:spPr/>
        <p:txBody>
          <a:bodyPr/>
          <a:lstStyle/>
          <a:p>
            <a:r>
              <a:rPr lang="ja-JP" altLang="en-US" dirty="0" smtClean="0"/>
              <a:t>研究対象</a:t>
            </a:r>
            <a:endParaRPr kumimoji="1" lang="ja-JP" altLang="en-US" dirty="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717032"/>
            <a:ext cx="3410426" cy="3000794"/>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054022"/>
            <a:ext cx="1728192" cy="2278071"/>
          </a:xfrm>
          <a:prstGeom prst="rect">
            <a:avLst/>
          </a:prstGeom>
        </p:spPr>
      </p:pic>
      <p:cxnSp>
        <p:nvCxnSpPr>
          <p:cNvPr id="5" name="直線コネクタ 4"/>
          <p:cNvCxnSpPr/>
          <p:nvPr/>
        </p:nvCxnSpPr>
        <p:spPr>
          <a:xfrm>
            <a:off x="0" y="357301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円形吹き出し 8"/>
          <p:cNvSpPr/>
          <p:nvPr/>
        </p:nvSpPr>
        <p:spPr>
          <a:xfrm>
            <a:off x="1907704" y="5217429"/>
            <a:ext cx="3312368" cy="1440160"/>
          </a:xfrm>
          <a:prstGeom prst="wedgeEllipseCallout">
            <a:avLst>
              <a:gd name="adj1" fmla="val -30112"/>
              <a:gd name="adj2" fmla="val -6607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000" dirty="0" smtClean="0">
                <a:solidFill>
                  <a:srgbClr val="FF0000"/>
                </a:solidFill>
              </a:rPr>
              <a:t>研究対象</a:t>
            </a:r>
            <a:endParaRPr kumimoji="1" lang="ja-JP" altLang="en-US" sz="4000" dirty="0">
              <a:solidFill>
                <a:srgbClr val="FF0000"/>
              </a:solidFill>
            </a:endParaRPr>
          </a:p>
        </p:txBody>
      </p:sp>
      <p:cxnSp>
        <p:nvCxnSpPr>
          <p:cNvPr id="7" name="直線コネクタ 6"/>
          <p:cNvCxnSpPr/>
          <p:nvPr/>
        </p:nvCxnSpPr>
        <p:spPr>
          <a:xfrm>
            <a:off x="474192" y="1393631"/>
            <a:ext cx="3672408" cy="2135341"/>
          </a:xfrm>
          <a:prstGeom prst="line">
            <a:avLst/>
          </a:prstGeom>
          <a:ln w="1778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67544" y="1196752"/>
            <a:ext cx="3564396" cy="2272763"/>
          </a:xfrm>
          <a:prstGeom prst="line">
            <a:avLst/>
          </a:prstGeom>
          <a:ln w="177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3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人間なら「</a:t>
            </a:r>
            <a:r>
              <a:rPr kumimoji="1" lang="ja-JP" altLang="en-US" dirty="0" smtClean="0">
                <a:solidFill>
                  <a:srgbClr val="FF0000"/>
                </a:solidFill>
              </a:rPr>
              <a:t>辺の一致</a:t>
            </a:r>
            <a:r>
              <a:rPr kumimoji="1" lang="ja-JP" altLang="en-US" dirty="0" smtClean="0"/>
              <a:t>」</a:t>
            </a:r>
            <a:r>
              <a:rPr lang="ja-JP" altLang="en-US" dirty="0"/>
              <a:t> </a:t>
            </a:r>
            <a:r>
              <a:rPr lang="ja-JP" altLang="en-US" dirty="0" smtClean="0"/>
              <a:t>「</a:t>
            </a:r>
            <a:r>
              <a:rPr lang="ja-JP" altLang="en-US" dirty="0" smtClean="0">
                <a:solidFill>
                  <a:srgbClr val="FF0000"/>
                </a:solidFill>
              </a:rPr>
              <a:t>角</a:t>
            </a:r>
            <a:r>
              <a:rPr lang="ja-JP" altLang="en-US" dirty="0">
                <a:solidFill>
                  <a:srgbClr val="FF0000"/>
                </a:solidFill>
              </a:rPr>
              <a:t>の和</a:t>
            </a:r>
            <a:r>
              <a:rPr lang="ja-JP" altLang="en-US" dirty="0"/>
              <a:t>」</a:t>
            </a:r>
            <a:r>
              <a:rPr kumimoji="1" lang="ja-JP" altLang="en-US" dirty="0" smtClean="0"/>
              <a:t>を見る</a:t>
            </a:r>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kumimoji="1" lang="ja-JP" altLang="en-US" dirty="0" smtClean="0"/>
              <a:t>人間ならどう解くか</a:t>
            </a:r>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97" y="2564904"/>
            <a:ext cx="2841467" cy="217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152" y="4407803"/>
            <a:ext cx="2893715" cy="221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矢印コネクタ 7"/>
          <p:cNvCxnSpPr>
            <a:stCxn id="14" idx="6"/>
          </p:cNvCxnSpPr>
          <p:nvPr/>
        </p:nvCxnSpPr>
        <p:spPr>
          <a:xfrm>
            <a:off x="1979712" y="4442058"/>
            <a:ext cx="2664296" cy="1800200"/>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856781" y="4653136"/>
            <a:ext cx="1261884" cy="523220"/>
          </a:xfrm>
          <a:prstGeom prst="rect">
            <a:avLst/>
          </a:prstGeom>
          <a:noFill/>
        </p:spPr>
        <p:txBody>
          <a:bodyPr wrap="none" rtlCol="0">
            <a:spAutoFit/>
          </a:bodyPr>
          <a:lstStyle/>
          <a:p>
            <a:r>
              <a:rPr lang="ja-JP" altLang="en-US" sz="2800" dirty="0"/>
              <a:t>結合</a:t>
            </a:r>
            <a:r>
              <a:rPr lang="ja-JP" altLang="en-US" sz="2800" dirty="0" smtClean="0"/>
              <a:t>！</a:t>
            </a:r>
            <a:endParaRPr kumimoji="1" lang="ja-JP" altLang="en-US" sz="2800" dirty="0"/>
          </a:p>
        </p:txBody>
      </p:sp>
      <p:sp>
        <p:nvSpPr>
          <p:cNvPr id="12" name="テキスト ボックス 11"/>
          <p:cNvSpPr txBox="1"/>
          <p:nvPr/>
        </p:nvSpPr>
        <p:spPr>
          <a:xfrm>
            <a:off x="7544856" y="2936629"/>
            <a:ext cx="1301959" cy="461665"/>
          </a:xfrm>
          <a:prstGeom prst="rect">
            <a:avLst/>
          </a:prstGeom>
          <a:noFill/>
        </p:spPr>
        <p:txBody>
          <a:bodyPr wrap="none" rtlCol="0">
            <a:spAutoFit/>
          </a:bodyPr>
          <a:lstStyle/>
          <a:p>
            <a:r>
              <a:rPr lang="en-US" altLang="ja-JP" sz="2400" dirty="0" smtClean="0"/>
              <a:t>5</a:t>
            </a:r>
            <a:r>
              <a:rPr lang="ja-JP" altLang="en-US" sz="2400" dirty="0" smtClean="0"/>
              <a:t>辺一致</a:t>
            </a:r>
            <a:endParaRPr kumimoji="1" lang="ja-JP" altLang="en-US" sz="2400" dirty="0"/>
          </a:p>
        </p:txBody>
      </p:sp>
      <p:sp>
        <p:nvSpPr>
          <p:cNvPr id="13" name="テキスト ボックス 12"/>
          <p:cNvSpPr txBox="1"/>
          <p:nvPr/>
        </p:nvSpPr>
        <p:spPr>
          <a:xfrm>
            <a:off x="683568" y="5426060"/>
            <a:ext cx="2898550" cy="523220"/>
          </a:xfrm>
          <a:prstGeom prst="rect">
            <a:avLst/>
          </a:prstGeom>
          <a:noFill/>
        </p:spPr>
        <p:txBody>
          <a:bodyPr wrap="none" rtlCol="0">
            <a:spAutoFit/>
          </a:bodyPr>
          <a:lstStyle/>
          <a:p>
            <a:r>
              <a:rPr lang="ja-JP" altLang="en-US" sz="2800" dirty="0" smtClean="0"/>
              <a:t>この考え方を実装</a:t>
            </a:r>
            <a:endParaRPr lang="en-US" altLang="ja-JP" sz="2800" dirty="0" smtClean="0"/>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971" y="2060848"/>
            <a:ext cx="2897896" cy="221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円/楕円 13"/>
          <p:cNvSpPr/>
          <p:nvPr/>
        </p:nvSpPr>
        <p:spPr>
          <a:xfrm>
            <a:off x="827584" y="4149080"/>
            <a:ext cx="1152128" cy="585956"/>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円/楕円 22"/>
          <p:cNvSpPr/>
          <p:nvPr/>
        </p:nvSpPr>
        <p:spPr>
          <a:xfrm>
            <a:off x="4644008" y="5949280"/>
            <a:ext cx="1152128" cy="585956"/>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6990858" y="3770431"/>
            <a:ext cx="1107996" cy="461665"/>
          </a:xfrm>
          <a:prstGeom prst="rect">
            <a:avLst/>
          </a:prstGeom>
          <a:noFill/>
        </p:spPr>
        <p:txBody>
          <a:bodyPr wrap="none" rtlCol="0">
            <a:spAutoFit/>
          </a:bodyPr>
          <a:lstStyle/>
          <a:p>
            <a:r>
              <a:rPr kumimoji="1" lang="ja-JP" altLang="en-US" sz="2400" dirty="0" smtClean="0"/>
              <a:t>拡大図</a:t>
            </a:r>
            <a:endParaRPr kumimoji="1" lang="ja-JP" altLang="en-US" sz="2400" dirty="0"/>
          </a:p>
        </p:txBody>
      </p:sp>
    </p:spTree>
    <p:extLst>
      <p:ext uri="{BB962C8B-B14F-4D97-AF65-F5344CB8AC3E}">
        <p14:creationId xmlns:p14="http://schemas.microsoft.com/office/powerpoint/2010/main" val="205417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以下のステップを繰り返す　（</a:t>
            </a:r>
            <a:r>
              <a:rPr lang="ja-JP" altLang="en-US" dirty="0" smtClean="0">
                <a:solidFill>
                  <a:srgbClr val="FF0000"/>
                </a:solidFill>
              </a:rPr>
              <a:t>貪欲法</a:t>
            </a:r>
            <a:r>
              <a:rPr lang="ja-JP" altLang="en-US" dirty="0" smtClean="0"/>
              <a:t>）</a:t>
            </a:r>
            <a:endParaRPr lang="en-US" altLang="ja-JP" dirty="0"/>
          </a:p>
          <a:p>
            <a:endParaRPr kumimoji="1" lang="en-US" altLang="ja-JP" dirty="0"/>
          </a:p>
          <a:p>
            <a:pPr marL="109728" indent="0">
              <a:buNone/>
            </a:pPr>
            <a:r>
              <a:rPr lang="ja-JP" altLang="en-US" dirty="0" smtClean="0"/>
              <a:t>①</a:t>
            </a:r>
            <a:r>
              <a:rPr lang="en-US" altLang="ja-JP" dirty="0" smtClean="0"/>
              <a:t>2</a:t>
            </a:r>
            <a:r>
              <a:rPr lang="ja-JP" altLang="en-US" dirty="0" smtClean="0"/>
              <a:t>辺の合わせ方を全部試す→各々について結合度を計算</a:t>
            </a:r>
            <a:endParaRPr lang="en-US" altLang="ja-JP" dirty="0"/>
          </a:p>
          <a:p>
            <a:pPr marL="109728" indent="0">
              <a:buNone/>
            </a:pPr>
            <a:r>
              <a:rPr lang="ja-JP" altLang="en-US" dirty="0" smtClean="0"/>
              <a:t>②</a:t>
            </a:r>
            <a:r>
              <a:rPr lang="ja-JP" altLang="en-US" dirty="0" smtClean="0">
                <a:solidFill>
                  <a:srgbClr val="FF0000"/>
                </a:solidFill>
              </a:rPr>
              <a:t>結合度最大</a:t>
            </a:r>
            <a:r>
              <a:rPr lang="ja-JP" altLang="en-US" dirty="0" smtClean="0"/>
              <a:t>の</a:t>
            </a:r>
            <a:r>
              <a:rPr lang="ja-JP" altLang="en-US" dirty="0"/>
              <a:t>合わせ方</a:t>
            </a:r>
            <a:r>
              <a:rPr lang="ja-JP" altLang="en-US" dirty="0" smtClean="0"/>
              <a:t>で確定</a:t>
            </a:r>
            <a:endParaRPr lang="en-US" altLang="ja-JP" dirty="0" smtClean="0"/>
          </a:p>
        </p:txBody>
      </p:sp>
      <p:sp>
        <p:nvSpPr>
          <p:cNvPr id="3" name="タイトル 2"/>
          <p:cNvSpPr>
            <a:spLocks noGrp="1"/>
          </p:cNvSpPr>
          <p:nvPr>
            <p:ph type="title"/>
          </p:nvPr>
        </p:nvSpPr>
        <p:spPr/>
        <p:txBody>
          <a:bodyPr/>
          <a:lstStyle/>
          <a:p>
            <a:r>
              <a:rPr kumimoji="1" lang="ja-JP" altLang="en-US" dirty="0" smtClean="0"/>
              <a:t>解法</a:t>
            </a:r>
            <a:endParaRPr kumimoji="1"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340862"/>
            <a:ext cx="263994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40862"/>
            <a:ext cx="2605683" cy="199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線矢印コネクタ 11"/>
          <p:cNvCxnSpPr>
            <a:stCxn id="6148" idx="3"/>
            <a:endCxn id="6146" idx="1"/>
          </p:cNvCxnSpPr>
          <p:nvPr/>
        </p:nvCxnSpPr>
        <p:spPr>
          <a:xfrm>
            <a:off x="2929211" y="5335889"/>
            <a:ext cx="1570781" cy="1308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104498" y="4859868"/>
            <a:ext cx="1220206" cy="400110"/>
          </a:xfrm>
          <a:prstGeom prst="rect">
            <a:avLst/>
          </a:prstGeom>
          <a:noFill/>
        </p:spPr>
        <p:txBody>
          <a:bodyPr wrap="none" rtlCol="0">
            <a:spAutoFit/>
          </a:bodyPr>
          <a:lstStyle/>
          <a:p>
            <a:r>
              <a:rPr kumimoji="1" lang="en-US" altLang="ja-JP" sz="2000" dirty="0" smtClean="0"/>
              <a:t>1</a:t>
            </a:r>
            <a:r>
              <a:rPr kumimoji="1" lang="ja-JP" altLang="en-US" sz="2000" dirty="0" smtClean="0"/>
              <a:t>ステップ</a:t>
            </a:r>
            <a:endParaRPr kumimoji="1" lang="ja-JP" altLang="en-US" sz="2000" dirty="0"/>
          </a:p>
        </p:txBody>
      </p:sp>
    </p:spTree>
    <p:extLst>
      <p:ext uri="{BB962C8B-B14F-4D97-AF65-F5344CB8AC3E}">
        <p14:creationId xmlns:p14="http://schemas.microsoft.com/office/powerpoint/2010/main" val="423663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p:txBody>
          <a:bodyPr/>
          <a:lstStyle/>
          <a:p>
            <a:r>
              <a:rPr lang="ja-JP" altLang="en-US" dirty="0" smtClean="0"/>
              <a:t>解法のイメージ</a:t>
            </a:r>
            <a:endParaRPr kumimoji="1" lang="ja-JP" altLang="en-US" dirty="0"/>
          </a:p>
        </p:txBody>
      </p:sp>
      <p:cxnSp>
        <p:nvCxnSpPr>
          <p:cNvPr id="25" name="直線矢印コネクタ 24"/>
          <p:cNvCxnSpPr/>
          <p:nvPr/>
        </p:nvCxnSpPr>
        <p:spPr>
          <a:xfrm>
            <a:off x="1718597" y="3933056"/>
            <a:ext cx="2137335"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23528" y="1551275"/>
            <a:ext cx="1848583" cy="461665"/>
          </a:xfrm>
          <a:prstGeom prst="rect">
            <a:avLst/>
          </a:prstGeom>
          <a:noFill/>
        </p:spPr>
        <p:txBody>
          <a:bodyPr wrap="none" rtlCol="0">
            <a:spAutoFit/>
          </a:bodyPr>
          <a:lstStyle/>
          <a:p>
            <a:r>
              <a:rPr lang="ja-JP" altLang="en-US" sz="2400" dirty="0" smtClean="0"/>
              <a:t>①のイメージ</a:t>
            </a:r>
            <a:endParaRPr kumimoji="1" lang="ja-JP" altLang="en-US" sz="2400" dirty="0"/>
          </a:p>
        </p:txBody>
      </p:sp>
      <p:pic>
        <p:nvPicPr>
          <p:cNvPr id="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73" y="2334522"/>
            <a:ext cx="3468359" cy="264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706" y="2282967"/>
            <a:ext cx="3603365" cy="275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直線コネクタ 31"/>
          <p:cNvCxnSpPr/>
          <p:nvPr/>
        </p:nvCxnSpPr>
        <p:spPr>
          <a:xfrm>
            <a:off x="995791" y="3248980"/>
            <a:ext cx="504056" cy="7200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827584" y="4077072"/>
            <a:ext cx="599542" cy="21602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652120" y="3248980"/>
            <a:ext cx="504056" cy="7200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33" idx="3"/>
          </p:cNvCxnSpPr>
          <p:nvPr/>
        </p:nvCxnSpPr>
        <p:spPr>
          <a:xfrm>
            <a:off x="3855932" y="3658978"/>
            <a:ext cx="1104336" cy="5155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941369" y="3723604"/>
            <a:ext cx="736420" cy="2711640"/>
          </a:xfrm>
          <a:prstGeom prst="rect">
            <a:avLst/>
          </a:prstGeom>
          <a:noFill/>
        </p:spPr>
        <p:txBody>
          <a:bodyPr vert="eaVert" wrap="none" rtlCol="0">
            <a:spAutoFit/>
          </a:bodyPr>
          <a:lstStyle/>
          <a:p>
            <a:r>
              <a:rPr kumimoji="1" lang="en-US" altLang="ja-JP" sz="2800" dirty="0" smtClean="0"/>
              <a:t>2</a:t>
            </a:r>
            <a:r>
              <a:rPr kumimoji="1" lang="ja-JP" altLang="en-US" sz="2800" dirty="0" smtClean="0"/>
              <a:t>辺を</a:t>
            </a:r>
            <a:r>
              <a:rPr lang="ja-JP" altLang="en-US" sz="2800" dirty="0"/>
              <a:t>合わせる</a:t>
            </a:r>
            <a:endParaRPr kumimoji="1" lang="ja-JP" altLang="en-US" sz="2800" dirty="0"/>
          </a:p>
        </p:txBody>
      </p:sp>
      <p:sp>
        <p:nvSpPr>
          <p:cNvPr id="46" name="テキスト ボックス 45"/>
          <p:cNvSpPr txBox="1"/>
          <p:nvPr/>
        </p:nvSpPr>
        <p:spPr>
          <a:xfrm>
            <a:off x="6186512" y="5692606"/>
            <a:ext cx="2287806" cy="523220"/>
          </a:xfrm>
          <a:prstGeom prst="rect">
            <a:avLst/>
          </a:prstGeom>
          <a:noFill/>
        </p:spPr>
        <p:txBody>
          <a:bodyPr wrap="none" rtlCol="0">
            <a:spAutoFit/>
          </a:bodyPr>
          <a:lstStyle/>
          <a:p>
            <a:r>
              <a:rPr lang="ja-JP" altLang="en-US" sz="2800" dirty="0" smtClean="0">
                <a:solidFill>
                  <a:srgbClr val="FF0000"/>
                </a:solidFill>
              </a:rPr>
              <a:t>結合度</a:t>
            </a:r>
            <a:r>
              <a:rPr lang="ja-JP" altLang="en-US" sz="2800" dirty="0" smtClean="0"/>
              <a:t>を計算</a:t>
            </a:r>
            <a:endParaRPr kumimoji="1" lang="ja-JP" altLang="en-US" sz="2800" dirty="0"/>
          </a:p>
        </p:txBody>
      </p:sp>
      <p:cxnSp>
        <p:nvCxnSpPr>
          <p:cNvPr id="48" name="直線矢印コネクタ 47"/>
          <p:cNvCxnSpPr>
            <a:stCxn id="35" idx="2"/>
            <a:endCxn id="46" idx="0"/>
          </p:cNvCxnSpPr>
          <p:nvPr/>
        </p:nvCxnSpPr>
        <p:spPr>
          <a:xfrm>
            <a:off x="6812389" y="5034988"/>
            <a:ext cx="518026" cy="65761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83568" y="5692606"/>
            <a:ext cx="2541080" cy="369332"/>
          </a:xfrm>
          <a:prstGeom prst="rect">
            <a:avLst/>
          </a:prstGeom>
          <a:noFill/>
        </p:spPr>
        <p:txBody>
          <a:bodyPr wrap="none" rtlCol="0">
            <a:spAutoFit/>
          </a:bodyPr>
          <a:lstStyle/>
          <a:p>
            <a:r>
              <a:rPr lang="en-US" altLang="ja-JP" dirty="0"/>
              <a:t>(</a:t>
            </a:r>
            <a:r>
              <a:rPr lang="ja-JP" altLang="en-US" dirty="0" smtClean="0"/>
              <a:t>角</a:t>
            </a:r>
            <a:r>
              <a:rPr lang="ja-JP" altLang="en-US" dirty="0"/>
              <a:t>と角で辺を</a:t>
            </a:r>
            <a:r>
              <a:rPr lang="ja-JP" altLang="en-US" dirty="0" smtClean="0"/>
              <a:t>合わせる」</a:t>
            </a:r>
            <a:endParaRPr kumimoji="1" lang="ja-JP" altLang="en-US" dirty="0"/>
          </a:p>
        </p:txBody>
      </p:sp>
    </p:spTree>
    <p:extLst>
      <p:ext uri="{BB962C8B-B14F-4D97-AF65-F5344CB8AC3E}">
        <p14:creationId xmlns:p14="http://schemas.microsoft.com/office/powerpoint/2010/main" val="408229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結合度</a:t>
            </a:r>
            <a:r>
              <a:rPr lang="en-US" altLang="ja-JP" dirty="0" smtClean="0"/>
              <a:t>(1)</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4" y="1365759"/>
            <a:ext cx="5328592" cy="4990577"/>
          </a:xfrm>
          <a:prstGeom prst="rect">
            <a:avLst/>
          </a:prstGeom>
        </p:spPr>
      </p:pic>
      <p:sp>
        <p:nvSpPr>
          <p:cNvPr id="3" name="コンテンツ プレースホルダー 2"/>
          <p:cNvSpPr>
            <a:spLocks noGrp="1"/>
          </p:cNvSpPr>
          <p:nvPr>
            <p:ph idx="1"/>
          </p:nvPr>
        </p:nvSpPr>
        <p:spPr>
          <a:xfrm>
            <a:off x="4527531" y="1547333"/>
            <a:ext cx="3898776" cy="4525963"/>
          </a:xfrm>
        </p:spPr>
        <p:txBody>
          <a:bodyPr/>
          <a:lstStyle/>
          <a:p>
            <a:r>
              <a:rPr kumimoji="1" lang="en-US" altLang="ja-JP" dirty="0" smtClean="0"/>
              <a:t>2</a:t>
            </a:r>
            <a:r>
              <a:rPr kumimoji="1" lang="ja-JP" altLang="en-US" dirty="0" smtClean="0"/>
              <a:t>多角形を合わせたときに得点を付ける</a:t>
            </a:r>
            <a:endParaRPr kumimoji="1" lang="en-US" altLang="ja-JP" dirty="0" smtClean="0"/>
          </a:p>
          <a:p>
            <a:r>
              <a:rPr lang="ja-JP" altLang="en-US" dirty="0" smtClean="0"/>
              <a:t>得点は適当</a:t>
            </a:r>
            <a:endParaRPr lang="en-US" altLang="ja-JP" dirty="0"/>
          </a:p>
          <a:p>
            <a:pPr marL="0" indent="0">
              <a:buNone/>
            </a:pPr>
            <a:r>
              <a:rPr lang="ja-JP" altLang="en-US" dirty="0" smtClean="0"/>
              <a:t>（実験で決めた）</a:t>
            </a:r>
            <a:endParaRPr kumimoji="1" lang="en-US" altLang="ja-JP" dirty="0" smtClean="0"/>
          </a:p>
        </p:txBody>
      </p:sp>
      <p:sp>
        <p:nvSpPr>
          <p:cNvPr id="5" name="テキスト ボックス 4"/>
          <p:cNvSpPr txBox="1"/>
          <p:nvPr/>
        </p:nvSpPr>
        <p:spPr>
          <a:xfrm>
            <a:off x="5386009" y="4060229"/>
            <a:ext cx="3146431" cy="1384995"/>
          </a:xfrm>
          <a:prstGeom prst="rect">
            <a:avLst/>
          </a:prstGeom>
          <a:noFill/>
        </p:spPr>
        <p:txBody>
          <a:bodyPr wrap="square" rtlCol="0">
            <a:spAutoFit/>
          </a:bodyPr>
          <a:lstStyle/>
          <a:p>
            <a:r>
              <a:rPr kumimoji="1" lang="ja-JP" altLang="en-US" sz="2800" dirty="0" smtClean="0">
                <a:solidFill>
                  <a:srgbClr val="0070C0"/>
                </a:solidFill>
              </a:rPr>
              <a:t>一致辺</a:t>
            </a:r>
            <a:r>
              <a:rPr kumimoji="1" lang="ja-JP" altLang="en-US" sz="2800" dirty="0" smtClean="0"/>
              <a:t>の個数</a:t>
            </a:r>
            <a:endParaRPr kumimoji="1" lang="en-US" altLang="ja-JP" sz="2800" dirty="0" smtClean="0"/>
          </a:p>
          <a:p>
            <a:r>
              <a:rPr lang="en-US" altLang="ja-JP" sz="2800" dirty="0" smtClean="0">
                <a:solidFill>
                  <a:schemeClr val="accent3"/>
                </a:solidFill>
              </a:rPr>
              <a:t>360°</a:t>
            </a:r>
            <a:r>
              <a:rPr lang="ja-JP" altLang="en-US" sz="2800" dirty="0" smtClean="0">
                <a:solidFill>
                  <a:schemeClr val="accent3"/>
                </a:solidFill>
              </a:rPr>
              <a:t>角</a:t>
            </a:r>
            <a:r>
              <a:rPr lang="ja-JP" altLang="en-US" sz="2800" dirty="0" smtClean="0"/>
              <a:t>の個数</a:t>
            </a:r>
            <a:endParaRPr lang="en-US" altLang="ja-JP" sz="2800" dirty="0" smtClean="0"/>
          </a:p>
          <a:p>
            <a:r>
              <a:rPr kumimoji="1" lang="en-US" altLang="ja-JP" sz="2800" dirty="0" smtClean="0">
                <a:solidFill>
                  <a:srgbClr val="00B050"/>
                </a:solidFill>
              </a:rPr>
              <a:t>180°</a:t>
            </a:r>
            <a:r>
              <a:rPr lang="ja-JP" altLang="en-US" sz="2800" dirty="0" smtClean="0">
                <a:solidFill>
                  <a:srgbClr val="00B050"/>
                </a:solidFill>
              </a:rPr>
              <a:t>角</a:t>
            </a:r>
            <a:r>
              <a:rPr lang="ja-JP" altLang="en-US" sz="2800" dirty="0" smtClean="0"/>
              <a:t>の個数</a:t>
            </a:r>
            <a:endParaRPr lang="en-US" altLang="ja-JP" sz="2800" dirty="0" smtClean="0"/>
          </a:p>
        </p:txBody>
      </p:sp>
    </p:spTree>
    <p:extLst>
      <p:ext uri="{BB962C8B-B14F-4D97-AF65-F5344CB8AC3E}">
        <p14:creationId xmlns:p14="http://schemas.microsoft.com/office/powerpoint/2010/main" val="443629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dirty="0" smtClean="0"/>
              <a:t>結合度</a:t>
            </a:r>
            <a:r>
              <a:rPr kumimoji="1" lang="en-US" altLang="ja-JP" dirty="0" smtClean="0"/>
              <a:t>(2)</a:t>
            </a:r>
            <a:endParaRPr kumimoji="1" lang="ja-JP" altLang="en-US" dirty="0"/>
          </a:p>
        </p:txBody>
      </p:sp>
      <p:sp>
        <p:nvSpPr>
          <p:cNvPr id="6" name="テキスト ボックス 5"/>
          <p:cNvSpPr txBox="1"/>
          <p:nvPr/>
        </p:nvSpPr>
        <p:spPr>
          <a:xfrm>
            <a:off x="5436096" y="1671191"/>
            <a:ext cx="3440365" cy="1384995"/>
          </a:xfrm>
          <a:prstGeom prst="rect">
            <a:avLst/>
          </a:prstGeom>
          <a:noFill/>
        </p:spPr>
        <p:txBody>
          <a:bodyPr wrap="none" rtlCol="0">
            <a:spAutoFit/>
          </a:bodyPr>
          <a:lstStyle/>
          <a:p>
            <a:r>
              <a:rPr lang="en-US" altLang="ja-JP" sz="2800" dirty="0" smtClean="0">
                <a:solidFill>
                  <a:srgbClr val="C00000"/>
                </a:solidFill>
              </a:rPr>
              <a:t>1</a:t>
            </a:r>
            <a:r>
              <a:rPr lang="ja-JP" altLang="en-US" sz="2800" dirty="0" smtClean="0">
                <a:solidFill>
                  <a:srgbClr val="C00000"/>
                </a:solidFill>
              </a:rPr>
              <a:t>点と向きが一致する</a:t>
            </a:r>
            <a:endParaRPr lang="en-US" altLang="ja-JP" sz="2800" dirty="0" smtClean="0">
              <a:solidFill>
                <a:srgbClr val="C00000"/>
              </a:solidFill>
            </a:endParaRPr>
          </a:p>
          <a:p>
            <a:r>
              <a:rPr kumimoji="1" lang="ja-JP" altLang="en-US" sz="2800" dirty="0" smtClean="0">
                <a:solidFill>
                  <a:srgbClr val="C00000"/>
                </a:solidFill>
              </a:rPr>
              <a:t>辺</a:t>
            </a:r>
            <a:r>
              <a:rPr kumimoji="1" lang="ja-JP" altLang="en-US" sz="2800" dirty="0" smtClean="0"/>
              <a:t>の個数</a:t>
            </a:r>
            <a:endParaRPr kumimoji="1" lang="en-US" altLang="ja-JP" sz="2800" dirty="0" smtClean="0"/>
          </a:p>
          <a:p>
            <a:r>
              <a:rPr lang="ja-JP" altLang="en-US" sz="2800" dirty="0" smtClean="0"/>
              <a:t>も用いた</a:t>
            </a:r>
            <a:endParaRPr kumimoji="1" lang="ja-JP" altLang="en-US" sz="28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3" y="1446830"/>
            <a:ext cx="5438096" cy="3971429"/>
          </a:xfrm>
          <a:prstGeom prst="rect">
            <a:avLst/>
          </a:prstGeom>
        </p:spPr>
      </p:pic>
    </p:spTree>
    <p:extLst>
      <p:ext uri="{BB962C8B-B14F-4D97-AF65-F5344CB8AC3E}">
        <p14:creationId xmlns:p14="http://schemas.microsoft.com/office/powerpoint/2010/main" val="46655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smtClean="0"/>
              <a:t>結合度</a:t>
            </a:r>
            <a:r>
              <a:rPr lang="en-US" altLang="ja-JP" dirty="0" smtClean="0"/>
              <a:t>(2)</a:t>
            </a:r>
            <a:endParaRPr kumimoji="1" lang="ja-JP" altLang="en-US" dirty="0"/>
          </a:p>
        </p:txBody>
      </p:sp>
      <p:sp>
        <p:nvSpPr>
          <p:cNvPr id="6" name="テキスト ボックス 5"/>
          <p:cNvSpPr txBox="1"/>
          <p:nvPr/>
        </p:nvSpPr>
        <p:spPr>
          <a:xfrm>
            <a:off x="1907704" y="4918961"/>
            <a:ext cx="6516528" cy="584775"/>
          </a:xfrm>
          <a:prstGeom prst="rect">
            <a:avLst/>
          </a:prstGeom>
          <a:noFill/>
        </p:spPr>
        <p:txBody>
          <a:bodyPr wrap="none" rtlCol="0">
            <a:spAutoFit/>
          </a:bodyPr>
          <a:lstStyle/>
          <a:p>
            <a:r>
              <a:rPr lang="ja-JP" altLang="en-US" sz="3200" dirty="0" smtClean="0"/>
              <a:t>重なった場合は評価値を</a:t>
            </a:r>
            <a:r>
              <a:rPr lang="ja-JP" altLang="en-US" sz="3200" dirty="0" smtClean="0">
                <a:solidFill>
                  <a:srgbClr val="0070C0"/>
                </a:solidFill>
              </a:rPr>
              <a:t>最低</a:t>
            </a:r>
            <a:r>
              <a:rPr lang="ja-JP" altLang="en-US" sz="3200" dirty="0" smtClean="0"/>
              <a:t>にした</a:t>
            </a:r>
            <a:r>
              <a:rPr lang="en-US" altLang="ja-JP" sz="3200" dirty="0" smtClean="0"/>
              <a:t>.</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00808"/>
            <a:ext cx="5801535" cy="2886478"/>
          </a:xfrm>
          <a:prstGeom prst="rect">
            <a:avLst/>
          </a:prstGeom>
        </p:spPr>
      </p:pic>
    </p:spTree>
    <p:extLst>
      <p:ext uri="{BB962C8B-B14F-4D97-AF65-F5344CB8AC3E}">
        <p14:creationId xmlns:p14="http://schemas.microsoft.com/office/powerpoint/2010/main" val="124494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en-US" altLang="ja-JP" dirty="0" smtClean="0"/>
              <a:t>2016</a:t>
            </a:r>
            <a:r>
              <a:rPr lang="ja-JP" altLang="en-US" dirty="0" smtClean="0"/>
              <a:t>年：</a:t>
            </a:r>
            <a:r>
              <a:rPr lang="ja-JP" altLang="en-US" dirty="0"/>
              <a:t>多角形</a:t>
            </a:r>
            <a:r>
              <a:rPr lang="ja-JP" altLang="en-US" dirty="0" smtClean="0"/>
              <a:t>パズルが出題された</a:t>
            </a:r>
            <a:endParaRPr lang="en-US" altLang="ja-JP" dirty="0" smtClean="0"/>
          </a:p>
          <a:p>
            <a:endParaRPr lang="en-US" altLang="ja-JP" dirty="0" smtClean="0"/>
          </a:p>
          <a:p>
            <a:endParaRPr lang="en-US" altLang="ja-JP" dirty="0" smtClean="0"/>
          </a:p>
          <a:p>
            <a:pPr marL="109728" indent="0">
              <a:buNone/>
            </a:pPr>
            <a:endParaRPr kumimoji="1" lang="en-US" altLang="ja-JP" dirty="0"/>
          </a:p>
        </p:txBody>
      </p:sp>
      <p:sp>
        <p:nvSpPr>
          <p:cNvPr id="3" name="タイトル 2"/>
          <p:cNvSpPr>
            <a:spLocks noGrp="1"/>
          </p:cNvSpPr>
          <p:nvPr>
            <p:ph type="title"/>
          </p:nvPr>
        </p:nvSpPr>
        <p:spPr/>
        <p:txBody>
          <a:bodyPr>
            <a:normAutofit fontScale="90000"/>
          </a:bodyPr>
          <a:lstStyle/>
          <a:p>
            <a:r>
              <a:rPr lang="ja-JP" altLang="en-US" dirty="0"/>
              <a:t>全国高専</a:t>
            </a:r>
            <a:r>
              <a:rPr lang="ja-JP" altLang="en-US" dirty="0" smtClean="0"/>
              <a:t>プログラミングコンテスト</a:t>
            </a:r>
            <a:r>
              <a:rPr lang="en-US" altLang="ja-JP" dirty="0" smtClean="0"/>
              <a:t/>
            </a:r>
            <a:br>
              <a:rPr lang="en-US" altLang="ja-JP" dirty="0" smtClean="0"/>
            </a:br>
            <a:r>
              <a:rPr lang="ja-JP" altLang="en-US" dirty="0" smtClean="0"/>
              <a:t>（プロコン）</a:t>
            </a:r>
            <a:endParaRPr kumimoji="1"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62" y="2204864"/>
            <a:ext cx="2664296" cy="3552395"/>
          </a:xfrm>
          <a:prstGeom prst="rect">
            <a:avLst/>
          </a:prstGeom>
        </p:spPr>
      </p:pic>
      <p:cxnSp>
        <p:nvCxnSpPr>
          <p:cNvPr id="16" name="直線矢印コネクタ 15"/>
          <p:cNvCxnSpPr>
            <a:stCxn id="13" idx="3"/>
            <a:endCxn id="18" idx="1"/>
          </p:cNvCxnSpPr>
          <p:nvPr/>
        </p:nvCxnSpPr>
        <p:spPr>
          <a:xfrm>
            <a:off x="3386758" y="3981062"/>
            <a:ext cx="1201613" cy="42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371" y="2445733"/>
            <a:ext cx="4088085" cy="3071499"/>
          </a:xfrm>
          <a:prstGeom prst="rect">
            <a:avLst/>
          </a:prstGeom>
        </p:spPr>
      </p:pic>
      <p:sp>
        <p:nvSpPr>
          <p:cNvPr id="30" name="テキスト ボックス 29"/>
          <p:cNvSpPr txBox="1"/>
          <p:nvPr/>
        </p:nvSpPr>
        <p:spPr>
          <a:xfrm>
            <a:off x="2013005" y="5770691"/>
            <a:ext cx="902811" cy="523220"/>
          </a:xfrm>
          <a:prstGeom prst="rect">
            <a:avLst/>
          </a:prstGeom>
          <a:noFill/>
        </p:spPr>
        <p:txBody>
          <a:bodyPr wrap="none" rtlCol="0">
            <a:spAutoFit/>
          </a:bodyPr>
          <a:lstStyle/>
          <a:p>
            <a:r>
              <a:rPr lang="ja-JP" altLang="en-US" sz="2800" dirty="0" smtClean="0"/>
              <a:t>問題</a:t>
            </a:r>
            <a:endParaRPr kumimoji="1" lang="ja-JP" altLang="en-US" sz="2800" dirty="0"/>
          </a:p>
        </p:txBody>
      </p:sp>
      <p:sp>
        <p:nvSpPr>
          <p:cNvPr id="35" name="テキスト ボックス 34"/>
          <p:cNvSpPr txBox="1"/>
          <p:nvPr/>
        </p:nvSpPr>
        <p:spPr>
          <a:xfrm>
            <a:off x="6516216" y="5661481"/>
            <a:ext cx="902811" cy="523220"/>
          </a:xfrm>
          <a:prstGeom prst="rect">
            <a:avLst/>
          </a:prstGeom>
          <a:noFill/>
        </p:spPr>
        <p:txBody>
          <a:bodyPr wrap="none" rtlCol="0">
            <a:spAutoFit/>
          </a:bodyPr>
          <a:lstStyle/>
          <a:p>
            <a:r>
              <a:rPr lang="ja-JP" altLang="en-US" sz="2800" dirty="0"/>
              <a:t>解答</a:t>
            </a:r>
            <a:endParaRPr kumimoji="1" lang="ja-JP" altLang="en-US" sz="2800" dirty="0"/>
          </a:p>
        </p:txBody>
      </p:sp>
      <p:sp>
        <p:nvSpPr>
          <p:cNvPr id="36" name="テキスト ボックス 35"/>
          <p:cNvSpPr txBox="1"/>
          <p:nvPr/>
        </p:nvSpPr>
        <p:spPr>
          <a:xfrm>
            <a:off x="4623792" y="1918475"/>
            <a:ext cx="3724096" cy="523220"/>
          </a:xfrm>
          <a:prstGeom prst="rect">
            <a:avLst/>
          </a:prstGeom>
          <a:noFill/>
        </p:spPr>
        <p:txBody>
          <a:bodyPr wrap="none" rtlCol="0">
            <a:spAutoFit/>
          </a:bodyPr>
          <a:lstStyle/>
          <a:p>
            <a:r>
              <a:rPr lang="ja-JP" altLang="en-US" sz="2800" dirty="0">
                <a:solidFill>
                  <a:srgbClr val="FF0000"/>
                </a:solidFill>
              </a:rPr>
              <a:t>人間</a:t>
            </a:r>
            <a:r>
              <a:rPr lang="ja-JP" altLang="en-US" sz="2800" dirty="0" smtClean="0">
                <a:solidFill>
                  <a:srgbClr val="FF0000"/>
                </a:solidFill>
              </a:rPr>
              <a:t>が元の形を復元！</a:t>
            </a:r>
            <a:endParaRPr kumimoji="1" lang="ja-JP" altLang="en-US" sz="2800" dirty="0">
              <a:solidFill>
                <a:srgbClr val="FF0000"/>
              </a:solidFill>
            </a:endParaRPr>
          </a:p>
        </p:txBody>
      </p:sp>
      <p:sp>
        <p:nvSpPr>
          <p:cNvPr id="37" name="テキスト ボックス 36"/>
          <p:cNvSpPr txBox="1"/>
          <p:nvPr/>
        </p:nvSpPr>
        <p:spPr>
          <a:xfrm>
            <a:off x="4427984" y="6269250"/>
            <a:ext cx="4591321" cy="400110"/>
          </a:xfrm>
          <a:prstGeom prst="rect">
            <a:avLst/>
          </a:prstGeom>
          <a:noFill/>
        </p:spPr>
        <p:txBody>
          <a:bodyPr wrap="none" rtlCol="0">
            <a:spAutoFit/>
          </a:bodyPr>
          <a:lstStyle/>
          <a:p>
            <a:r>
              <a:rPr kumimoji="1" lang="ja-JP" altLang="en-US" sz="2000" dirty="0" smtClean="0"/>
              <a:t>ＰＣ</a:t>
            </a:r>
            <a:r>
              <a:rPr kumimoji="1" lang="en-US" altLang="ja-JP" sz="2000" dirty="0" smtClean="0"/>
              <a:t>, </a:t>
            </a:r>
            <a:r>
              <a:rPr kumimoji="1" lang="ja-JP" altLang="en-US" sz="2000" dirty="0" smtClean="0"/>
              <a:t>スキャナ</a:t>
            </a:r>
            <a:r>
              <a:rPr kumimoji="1" lang="en-US" altLang="ja-JP" sz="2000" dirty="0" smtClean="0"/>
              <a:t>, </a:t>
            </a:r>
            <a:r>
              <a:rPr kumimoji="1" lang="ja-JP" altLang="en-US" sz="2000" dirty="0" smtClean="0"/>
              <a:t>カメラなどは自由に使える</a:t>
            </a:r>
            <a:endParaRPr kumimoji="1" lang="ja-JP" altLang="en-US" sz="2000" dirty="0"/>
          </a:p>
        </p:txBody>
      </p:sp>
    </p:spTree>
    <p:extLst>
      <p:ext uri="{BB962C8B-B14F-4D97-AF65-F5344CB8AC3E}">
        <p14:creationId xmlns:p14="http://schemas.microsoft.com/office/powerpoint/2010/main" val="18345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実験 問題一覧</a:t>
            </a:r>
            <a:r>
              <a:rPr lang="en-US" altLang="ja-JP" dirty="0" smtClean="0"/>
              <a:t>(1)</a:t>
            </a:r>
            <a:endParaRPr kumimoji="1" lang="ja-JP" altLang="en-US" dirty="0"/>
          </a:p>
        </p:txBody>
      </p:sp>
      <p:sp>
        <p:nvSpPr>
          <p:cNvPr id="4" name="テキスト ボックス 3"/>
          <p:cNvSpPr txBox="1"/>
          <p:nvPr/>
        </p:nvSpPr>
        <p:spPr>
          <a:xfrm>
            <a:off x="539552" y="1196752"/>
            <a:ext cx="7148111" cy="523220"/>
          </a:xfrm>
          <a:prstGeom prst="rect">
            <a:avLst/>
          </a:prstGeom>
          <a:noFill/>
        </p:spPr>
        <p:txBody>
          <a:bodyPr wrap="none" rtlCol="0">
            <a:spAutoFit/>
          </a:bodyPr>
          <a:lstStyle/>
          <a:p>
            <a:r>
              <a:rPr kumimoji="1" lang="ja-JP" altLang="en-US" sz="2800" dirty="0" smtClean="0"/>
              <a:t>・適当に線を引いて作ったパズル</a:t>
            </a:r>
            <a:r>
              <a:rPr kumimoji="1" lang="en-US" altLang="ja-JP" sz="2800" dirty="0" smtClean="0"/>
              <a:t>(</a:t>
            </a:r>
            <a:r>
              <a:rPr kumimoji="1" lang="ja-JP" altLang="en-US" sz="2800" dirty="0" smtClean="0"/>
              <a:t>問題</a:t>
            </a:r>
            <a:r>
              <a:rPr kumimoji="1" lang="en-US" altLang="ja-JP" sz="2800" dirty="0" smtClean="0"/>
              <a:t>1</a:t>
            </a:r>
            <a:r>
              <a:rPr kumimoji="1" lang="ja-JP" altLang="en-US" sz="2800" dirty="0" smtClean="0"/>
              <a:t>～</a:t>
            </a:r>
            <a:r>
              <a:rPr kumimoji="1" lang="en-US" altLang="ja-JP" sz="2800" dirty="0" smtClean="0"/>
              <a:t>24)</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14960"/>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198" y="2118996"/>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390" y="2114960"/>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582" y="2127536"/>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7774" y="2110457"/>
            <a:ext cx="1678547" cy="128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3481561"/>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4326" y="3481561"/>
            <a:ext cx="1693928" cy="129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2518" y="3481561"/>
            <a:ext cx="1693928" cy="129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9158" y="3481561"/>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29258" y="3500418"/>
            <a:ext cx="1693926" cy="12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6310" y="4833901"/>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72494" y="4826311"/>
            <a:ext cx="1687264" cy="128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8"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86237" y="4826311"/>
            <a:ext cx="1718344" cy="131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59734" y="4838740"/>
            <a:ext cx="1685797" cy="128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0"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29258" y="4838740"/>
            <a:ext cx="1675373" cy="127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6795226" y="3112229"/>
            <a:ext cx="330540" cy="369332"/>
          </a:xfrm>
          <a:prstGeom prst="rect">
            <a:avLst/>
          </a:prstGeom>
          <a:noFill/>
        </p:spPr>
        <p:txBody>
          <a:bodyPr wrap="none" rtlCol="0">
            <a:spAutoFit/>
          </a:bodyPr>
          <a:lstStyle/>
          <a:p>
            <a:r>
              <a:rPr lang="en-US" altLang="ja-JP" dirty="0"/>
              <a:t>4</a:t>
            </a:r>
            <a:endParaRPr kumimoji="1" lang="ja-JP" altLang="en-US" dirty="0"/>
          </a:p>
        </p:txBody>
      </p:sp>
      <p:sp>
        <p:nvSpPr>
          <p:cNvPr id="21" name="テキスト ボックス 20"/>
          <p:cNvSpPr txBox="1"/>
          <p:nvPr/>
        </p:nvSpPr>
        <p:spPr>
          <a:xfrm>
            <a:off x="8545781" y="3139277"/>
            <a:ext cx="330540" cy="369332"/>
          </a:xfrm>
          <a:prstGeom prst="rect">
            <a:avLst/>
          </a:prstGeom>
          <a:noFill/>
        </p:spPr>
        <p:txBody>
          <a:bodyPr wrap="none" rtlCol="0">
            <a:spAutoFit/>
          </a:bodyPr>
          <a:lstStyle/>
          <a:p>
            <a:r>
              <a:rPr lang="en-US" altLang="ja-JP" dirty="0"/>
              <a:t>5</a:t>
            </a:r>
            <a:endParaRPr kumimoji="1" lang="ja-JP" altLang="en-US" dirty="0"/>
          </a:p>
        </p:txBody>
      </p:sp>
      <p:sp>
        <p:nvSpPr>
          <p:cNvPr id="22" name="テキスト ボックス 21"/>
          <p:cNvSpPr txBox="1"/>
          <p:nvPr/>
        </p:nvSpPr>
        <p:spPr>
          <a:xfrm>
            <a:off x="1721180" y="3131676"/>
            <a:ext cx="330540"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23" name="テキスト ボックス 22"/>
          <p:cNvSpPr txBox="1"/>
          <p:nvPr/>
        </p:nvSpPr>
        <p:spPr>
          <a:xfrm>
            <a:off x="3419872" y="3131676"/>
            <a:ext cx="330540" cy="369332"/>
          </a:xfrm>
          <a:prstGeom prst="rect">
            <a:avLst/>
          </a:prstGeom>
          <a:noFill/>
        </p:spPr>
        <p:txBody>
          <a:bodyPr wrap="none" rtlCol="0">
            <a:spAutoFit/>
          </a:bodyPr>
          <a:lstStyle/>
          <a:p>
            <a:r>
              <a:rPr lang="en-US" altLang="ja-JP" dirty="0"/>
              <a:t>2</a:t>
            </a:r>
            <a:endParaRPr kumimoji="1" lang="ja-JP" altLang="en-US" dirty="0"/>
          </a:p>
        </p:txBody>
      </p:sp>
      <p:sp>
        <p:nvSpPr>
          <p:cNvPr id="24" name="テキスト ボックス 23"/>
          <p:cNvSpPr txBox="1"/>
          <p:nvPr/>
        </p:nvSpPr>
        <p:spPr>
          <a:xfrm>
            <a:off x="5095865" y="3131676"/>
            <a:ext cx="330540" cy="369332"/>
          </a:xfrm>
          <a:prstGeom prst="rect">
            <a:avLst/>
          </a:prstGeom>
          <a:noFill/>
        </p:spPr>
        <p:txBody>
          <a:bodyPr wrap="none" rtlCol="0">
            <a:spAutoFit/>
          </a:bodyPr>
          <a:lstStyle/>
          <a:p>
            <a:r>
              <a:rPr lang="en-US" altLang="ja-JP" dirty="0"/>
              <a:t>3</a:t>
            </a:r>
            <a:endParaRPr kumimoji="1" lang="ja-JP" altLang="en-US" dirty="0"/>
          </a:p>
        </p:txBody>
      </p:sp>
      <p:sp>
        <p:nvSpPr>
          <p:cNvPr id="25" name="テキスト ボックス 24"/>
          <p:cNvSpPr txBox="1"/>
          <p:nvPr/>
        </p:nvSpPr>
        <p:spPr>
          <a:xfrm>
            <a:off x="6811385" y="4472780"/>
            <a:ext cx="330540" cy="369332"/>
          </a:xfrm>
          <a:prstGeom prst="rect">
            <a:avLst/>
          </a:prstGeom>
          <a:noFill/>
        </p:spPr>
        <p:txBody>
          <a:bodyPr wrap="none" rtlCol="0">
            <a:spAutoFit/>
          </a:bodyPr>
          <a:lstStyle/>
          <a:p>
            <a:r>
              <a:rPr lang="en-US" altLang="ja-JP" dirty="0" smtClean="0"/>
              <a:t>9</a:t>
            </a:r>
            <a:endParaRPr kumimoji="1" lang="ja-JP" altLang="en-US" dirty="0"/>
          </a:p>
        </p:txBody>
      </p:sp>
      <p:sp>
        <p:nvSpPr>
          <p:cNvPr id="26" name="テキスト ボックス 25"/>
          <p:cNvSpPr txBox="1"/>
          <p:nvPr/>
        </p:nvSpPr>
        <p:spPr>
          <a:xfrm>
            <a:off x="8561940" y="4499828"/>
            <a:ext cx="476412" cy="369332"/>
          </a:xfrm>
          <a:prstGeom prst="rect">
            <a:avLst/>
          </a:prstGeom>
          <a:noFill/>
        </p:spPr>
        <p:txBody>
          <a:bodyPr wrap="none" rtlCol="0">
            <a:spAutoFit/>
          </a:bodyPr>
          <a:lstStyle/>
          <a:p>
            <a:r>
              <a:rPr lang="en-US" altLang="ja-JP" dirty="0" smtClean="0"/>
              <a:t>10</a:t>
            </a:r>
            <a:endParaRPr kumimoji="1" lang="ja-JP" altLang="en-US" dirty="0"/>
          </a:p>
        </p:txBody>
      </p:sp>
      <p:sp>
        <p:nvSpPr>
          <p:cNvPr id="27" name="テキスト ボックス 26"/>
          <p:cNvSpPr txBox="1"/>
          <p:nvPr/>
        </p:nvSpPr>
        <p:spPr>
          <a:xfrm>
            <a:off x="1737339" y="4492227"/>
            <a:ext cx="330540" cy="369332"/>
          </a:xfrm>
          <a:prstGeom prst="rect">
            <a:avLst/>
          </a:prstGeom>
          <a:noFill/>
        </p:spPr>
        <p:txBody>
          <a:bodyPr wrap="none" rtlCol="0">
            <a:spAutoFit/>
          </a:bodyPr>
          <a:lstStyle/>
          <a:p>
            <a:r>
              <a:rPr kumimoji="1" lang="en-US" altLang="ja-JP" dirty="0" smtClean="0"/>
              <a:t>6</a:t>
            </a:r>
            <a:endParaRPr kumimoji="1" lang="ja-JP" altLang="en-US" dirty="0"/>
          </a:p>
        </p:txBody>
      </p:sp>
      <p:sp>
        <p:nvSpPr>
          <p:cNvPr id="28" name="テキスト ボックス 27"/>
          <p:cNvSpPr txBox="1"/>
          <p:nvPr/>
        </p:nvSpPr>
        <p:spPr>
          <a:xfrm>
            <a:off x="3436031" y="4492227"/>
            <a:ext cx="330540" cy="369332"/>
          </a:xfrm>
          <a:prstGeom prst="rect">
            <a:avLst/>
          </a:prstGeom>
          <a:noFill/>
        </p:spPr>
        <p:txBody>
          <a:bodyPr wrap="none" rtlCol="0">
            <a:spAutoFit/>
          </a:bodyPr>
          <a:lstStyle/>
          <a:p>
            <a:r>
              <a:rPr lang="en-US" altLang="ja-JP" dirty="0" smtClean="0"/>
              <a:t>7</a:t>
            </a:r>
            <a:endParaRPr kumimoji="1" lang="ja-JP" altLang="en-US" dirty="0"/>
          </a:p>
        </p:txBody>
      </p:sp>
      <p:sp>
        <p:nvSpPr>
          <p:cNvPr id="29" name="テキスト ボックス 28"/>
          <p:cNvSpPr txBox="1"/>
          <p:nvPr/>
        </p:nvSpPr>
        <p:spPr>
          <a:xfrm>
            <a:off x="5112024" y="4492227"/>
            <a:ext cx="330540" cy="369332"/>
          </a:xfrm>
          <a:prstGeom prst="rect">
            <a:avLst/>
          </a:prstGeom>
          <a:noFill/>
        </p:spPr>
        <p:txBody>
          <a:bodyPr wrap="none" rtlCol="0">
            <a:spAutoFit/>
          </a:bodyPr>
          <a:lstStyle/>
          <a:p>
            <a:r>
              <a:rPr lang="en-US" altLang="ja-JP" dirty="0" smtClean="0"/>
              <a:t>8</a:t>
            </a:r>
            <a:endParaRPr kumimoji="1" lang="ja-JP" altLang="en-US" dirty="0"/>
          </a:p>
        </p:txBody>
      </p:sp>
      <p:sp>
        <p:nvSpPr>
          <p:cNvPr id="30" name="テキスト ボックス 29"/>
          <p:cNvSpPr txBox="1"/>
          <p:nvPr/>
        </p:nvSpPr>
        <p:spPr>
          <a:xfrm>
            <a:off x="6701286" y="5912940"/>
            <a:ext cx="476412" cy="369332"/>
          </a:xfrm>
          <a:prstGeom prst="rect">
            <a:avLst/>
          </a:prstGeom>
          <a:noFill/>
        </p:spPr>
        <p:txBody>
          <a:bodyPr wrap="none" rtlCol="0">
            <a:spAutoFit/>
          </a:bodyPr>
          <a:lstStyle/>
          <a:p>
            <a:r>
              <a:rPr lang="en-US" altLang="ja-JP" dirty="0" smtClean="0"/>
              <a:t>14</a:t>
            </a:r>
            <a:endParaRPr kumimoji="1" lang="ja-JP" altLang="en-US" dirty="0"/>
          </a:p>
        </p:txBody>
      </p:sp>
      <p:sp>
        <p:nvSpPr>
          <p:cNvPr id="31" name="テキスト ボックス 30"/>
          <p:cNvSpPr txBox="1"/>
          <p:nvPr/>
        </p:nvSpPr>
        <p:spPr>
          <a:xfrm>
            <a:off x="8451841" y="5939988"/>
            <a:ext cx="476412" cy="369332"/>
          </a:xfrm>
          <a:prstGeom prst="rect">
            <a:avLst/>
          </a:prstGeom>
          <a:noFill/>
        </p:spPr>
        <p:txBody>
          <a:bodyPr wrap="none" rtlCol="0">
            <a:spAutoFit/>
          </a:bodyPr>
          <a:lstStyle/>
          <a:p>
            <a:r>
              <a:rPr lang="en-US" altLang="ja-JP" dirty="0"/>
              <a:t>1</a:t>
            </a:r>
            <a:r>
              <a:rPr lang="en-US" altLang="ja-JP" dirty="0" smtClean="0"/>
              <a:t>5</a:t>
            </a:r>
            <a:endParaRPr kumimoji="1" lang="ja-JP" altLang="en-US" dirty="0"/>
          </a:p>
        </p:txBody>
      </p:sp>
      <p:sp>
        <p:nvSpPr>
          <p:cNvPr id="32" name="テキスト ボックス 31"/>
          <p:cNvSpPr txBox="1"/>
          <p:nvPr/>
        </p:nvSpPr>
        <p:spPr>
          <a:xfrm>
            <a:off x="1619672" y="5930270"/>
            <a:ext cx="476412" cy="369332"/>
          </a:xfrm>
          <a:prstGeom prst="rect">
            <a:avLst/>
          </a:prstGeom>
          <a:noFill/>
        </p:spPr>
        <p:txBody>
          <a:bodyPr wrap="none" rtlCol="0">
            <a:spAutoFit/>
          </a:bodyPr>
          <a:lstStyle/>
          <a:p>
            <a:r>
              <a:rPr kumimoji="1" lang="en-US" altLang="ja-JP" dirty="0" smtClean="0"/>
              <a:t>11</a:t>
            </a:r>
            <a:endParaRPr kumimoji="1" lang="ja-JP" altLang="en-US" dirty="0"/>
          </a:p>
        </p:txBody>
      </p:sp>
      <p:sp>
        <p:nvSpPr>
          <p:cNvPr id="33" name="テキスト ボックス 32"/>
          <p:cNvSpPr txBox="1"/>
          <p:nvPr/>
        </p:nvSpPr>
        <p:spPr>
          <a:xfrm>
            <a:off x="3325932" y="5932387"/>
            <a:ext cx="476412" cy="369332"/>
          </a:xfrm>
          <a:prstGeom prst="rect">
            <a:avLst/>
          </a:prstGeom>
          <a:noFill/>
        </p:spPr>
        <p:txBody>
          <a:bodyPr wrap="none" rtlCol="0">
            <a:spAutoFit/>
          </a:bodyPr>
          <a:lstStyle/>
          <a:p>
            <a:r>
              <a:rPr lang="en-US" altLang="ja-JP" dirty="0" smtClean="0"/>
              <a:t>12</a:t>
            </a:r>
            <a:endParaRPr kumimoji="1" lang="ja-JP" altLang="en-US" dirty="0"/>
          </a:p>
        </p:txBody>
      </p:sp>
      <p:sp>
        <p:nvSpPr>
          <p:cNvPr id="34" name="テキスト ボックス 33"/>
          <p:cNvSpPr txBox="1"/>
          <p:nvPr/>
        </p:nvSpPr>
        <p:spPr>
          <a:xfrm>
            <a:off x="5001925" y="5932387"/>
            <a:ext cx="476412" cy="369332"/>
          </a:xfrm>
          <a:prstGeom prst="rect">
            <a:avLst/>
          </a:prstGeom>
          <a:noFill/>
        </p:spPr>
        <p:txBody>
          <a:bodyPr wrap="none" rtlCol="0">
            <a:spAutoFit/>
          </a:bodyPr>
          <a:lstStyle/>
          <a:p>
            <a:r>
              <a:rPr lang="en-US" altLang="ja-JP" dirty="0" smtClean="0"/>
              <a:t>13</a:t>
            </a:r>
            <a:endParaRPr kumimoji="1" lang="ja-JP" altLang="en-US" dirty="0"/>
          </a:p>
        </p:txBody>
      </p:sp>
    </p:spTree>
    <p:extLst>
      <p:ext uri="{BB962C8B-B14F-4D97-AF65-F5344CB8AC3E}">
        <p14:creationId xmlns:p14="http://schemas.microsoft.com/office/powerpoint/2010/main" val="6378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実験 問題一覧</a:t>
            </a:r>
            <a:r>
              <a:rPr lang="en-US" altLang="ja-JP" dirty="0" smtClean="0"/>
              <a:t>(2)</a:t>
            </a:r>
            <a:endParaRPr kumimoji="1"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46" y="2110457"/>
            <a:ext cx="1648966" cy="125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6928" y="2110458"/>
            <a:ext cx="1648968" cy="125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110459"/>
            <a:ext cx="1656184" cy="126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1303" y="2115970"/>
            <a:ext cx="1648969" cy="125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147099"/>
            <a:ext cx="1584176" cy="120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747" y="3429001"/>
            <a:ext cx="1648965" cy="125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6928" y="3448625"/>
            <a:ext cx="1623270" cy="12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8601" y="3429001"/>
            <a:ext cx="1653480" cy="126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1303" y="3448626"/>
            <a:ext cx="1648969" cy="125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6667369" y="3112229"/>
            <a:ext cx="476412" cy="369332"/>
          </a:xfrm>
          <a:prstGeom prst="rect">
            <a:avLst/>
          </a:prstGeom>
          <a:noFill/>
        </p:spPr>
        <p:txBody>
          <a:bodyPr wrap="none" rtlCol="0">
            <a:spAutoFit/>
          </a:bodyPr>
          <a:lstStyle/>
          <a:p>
            <a:r>
              <a:rPr lang="en-US" altLang="ja-JP" dirty="0" smtClean="0"/>
              <a:t>19</a:t>
            </a:r>
            <a:endParaRPr kumimoji="1" lang="ja-JP" altLang="en-US" dirty="0"/>
          </a:p>
        </p:txBody>
      </p:sp>
      <p:sp>
        <p:nvSpPr>
          <p:cNvPr id="33" name="テキスト ボックス 32"/>
          <p:cNvSpPr txBox="1"/>
          <p:nvPr/>
        </p:nvSpPr>
        <p:spPr>
          <a:xfrm>
            <a:off x="8417924" y="3139277"/>
            <a:ext cx="476412" cy="369332"/>
          </a:xfrm>
          <a:prstGeom prst="rect">
            <a:avLst/>
          </a:prstGeom>
          <a:noFill/>
        </p:spPr>
        <p:txBody>
          <a:bodyPr wrap="none" rtlCol="0">
            <a:spAutoFit/>
          </a:bodyPr>
          <a:lstStyle/>
          <a:p>
            <a:r>
              <a:rPr lang="en-US" altLang="ja-JP" dirty="0" smtClean="0"/>
              <a:t>20</a:t>
            </a:r>
            <a:endParaRPr kumimoji="1" lang="ja-JP" altLang="en-US" dirty="0"/>
          </a:p>
        </p:txBody>
      </p:sp>
      <p:sp>
        <p:nvSpPr>
          <p:cNvPr id="34" name="テキスト ボックス 33"/>
          <p:cNvSpPr txBox="1"/>
          <p:nvPr/>
        </p:nvSpPr>
        <p:spPr>
          <a:xfrm>
            <a:off x="1593323" y="3131676"/>
            <a:ext cx="476412" cy="369332"/>
          </a:xfrm>
          <a:prstGeom prst="rect">
            <a:avLst/>
          </a:prstGeom>
          <a:noFill/>
        </p:spPr>
        <p:txBody>
          <a:bodyPr wrap="none" rtlCol="0">
            <a:spAutoFit/>
          </a:bodyPr>
          <a:lstStyle/>
          <a:p>
            <a:r>
              <a:rPr kumimoji="1" lang="en-US" altLang="ja-JP" dirty="0" smtClean="0"/>
              <a:t>16</a:t>
            </a:r>
            <a:endParaRPr kumimoji="1" lang="ja-JP" altLang="en-US" dirty="0"/>
          </a:p>
        </p:txBody>
      </p:sp>
      <p:sp>
        <p:nvSpPr>
          <p:cNvPr id="35" name="テキスト ボックス 34"/>
          <p:cNvSpPr txBox="1"/>
          <p:nvPr/>
        </p:nvSpPr>
        <p:spPr>
          <a:xfrm>
            <a:off x="3292015" y="3131676"/>
            <a:ext cx="476412" cy="369332"/>
          </a:xfrm>
          <a:prstGeom prst="rect">
            <a:avLst/>
          </a:prstGeom>
          <a:noFill/>
        </p:spPr>
        <p:txBody>
          <a:bodyPr wrap="none" rtlCol="0">
            <a:spAutoFit/>
          </a:bodyPr>
          <a:lstStyle/>
          <a:p>
            <a:r>
              <a:rPr lang="en-US" altLang="ja-JP" dirty="0" smtClean="0"/>
              <a:t>17</a:t>
            </a:r>
            <a:endParaRPr kumimoji="1" lang="ja-JP" altLang="en-US" dirty="0"/>
          </a:p>
        </p:txBody>
      </p:sp>
      <p:sp>
        <p:nvSpPr>
          <p:cNvPr id="36" name="テキスト ボックス 35"/>
          <p:cNvSpPr txBox="1"/>
          <p:nvPr/>
        </p:nvSpPr>
        <p:spPr>
          <a:xfrm>
            <a:off x="4968008" y="3131676"/>
            <a:ext cx="476412" cy="369332"/>
          </a:xfrm>
          <a:prstGeom prst="rect">
            <a:avLst/>
          </a:prstGeom>
          <a:noFill/>
        </p:spPr>
        <p:txBody>
          <a:bodyPr wrap="none" rtlCol="0">
            <a:spAutoFit/>
          </a:bodyPr>
          <a:lstStyle/>
          <a:p>
            <a:r>
              <a:rPr lang="en-US" altLang="ja-JP" dirty="0" smtClean="0"/>
              <a:t>18</a:t>
            </a:r>
            <a:endParaRPr kumimoji="1" lang="ja-JP" altLang="en-US" dirty="0"/>
          </a:p>
        </p:txBody>
      </p:sp>
      <p:sp>
        <p:nvSpPr>
          <p:cNvPr id="37" name="テキスト ボックス 36"/>
          <p:cNvSpPr txBox="1"/>
          <p:nvPr/>
        </p:nvSpPr>
        <p:spPr>
          <a:xfrm>
            <a:off x="6665513" y="4400772"/>
            <a:ext cx="476412" cy="369332"/>
          </a:xfrm>
          <a:prstGeom prst="rect">
            <a:avLst/>
          </a:prstGeom>
          <a:noFill/>
        </p:spPr>
        <p:txBody>
          <a:bodyPr wrap="none" rtlCol="0">
            <a:spAutoFit/>
          </a:bodyPr>
          <a:lstStyle/>
          <a:p>
            <a:r>
              <a:rPr lang="en-US" altLang="ja-JP" dirty="0" smtClean="0"/>
              <a:t>24</a:t>
            </a:r>
            <a:endParaRPr kumimoji="1" lang="ja-JP" altLang="en-US" dirty="0"/>
          </a:p>
        </p:txBody>
      </p:sp>
      <p:sp>
        <p:nvSpPr>
          <p:cNvPr id="39" name="テキスト ボックス 38"/>
          <p:cNvSpPr txBox="1"/>
          <p:nvPr/>
        </p:nvSpPr>
        <p:spPr>
          <a:xfrm>
            <a:off x="1591467" y="4420219"/>
            <a:ext cx="476412" cy="369332"/>
          </a:xfrm>
          <a:prstGeom prst="rect">
            <a:avLst/>
          </a:prstGeom>
          <a:noFill/>
        </p:spPr>
        <p:txBody>
          <a:bodyPr wrap="none" rtlCol="0">
            <a:spAutoFit/>
          </a:bodyPr>
          <a:lstStyle/>
          <a:p>
            <a:r>
              <a:rPr lang="en-US" altLang="ja-JP" dirty="0" smtClean="0"/>
              <a:t>21</a:t>
            </a:r>
            <a:endParaRPr kumimoji="1" lang="ja-JP" altLang="en-US" dirty="0"/>
          </a:p>
        </p:txBody>
      </p:sp>
      <p:sp>
        <p:nvSpPr>
          <p:cNvPr id="40" name="テキスト ボックス 39"/>
          <p:cNvSpPr txBox="1"/>
          <p:nvPr/>
        </p:nvSpPr>
        <p:spPr>
          <a:xfrm>
            <a:off x="3290159" y="4420219"/>
            <a:ext cx="476412" cy="369332"/>
          </a:xfrm>
          <a:prstGeom prst="rect">
            <a:avLst/>
          </a:prstGeom>
          <a:noFill/>
        </p:spPr>
        <p:txBody>
          <a:bodyPr wrap="none" rtlCol="0">
            <a:spAutoFit/>
          </a:bodyPr>
          <a:lstStyle/>
          <a:p>
            <a:r>
              <a:rPr lang="en-US" altLang="ja-JP" dirty="0" smtClean="0"/>
              <a:t>22</a:t>
            </a:r>
            <a:endParaRPr kumimoji="1" lang="ja-JP" altLang="en-US" dirty="0"/>
          </a:p>
        </p:txBody>
      </p:sp>
      <p:sp>
        <p:nvSpPr>
          <p:cNvPr id="41" name="テキスト ボックス 40"/>
          <p:cNvSpPr txBox="1"/>
          <p:nvPr/>
        </p:nvSpPr>
        <p:spPr>
          <a:xfrm>
            <a:off x="4966152" y="4420219"/>
            <a:ext cx="476412" cy="369332"/>
          </a:xfrm>
          <a:prstGeom prst="rect">
            <a:avLst/>
          </a:prstGeom>
          <a:noFill/>
        </p:spPr>
        <p:txBody>
          <a:bodyPr wrap="none" rtlCol="0">
            <a:spAutoFit/>
          </a:bodyPr>
          <a:lstStyle/>
          <a:p>
            <a:r>
              <a:rPr lang="en-US" altLang="ja-JP" dirty="0" smtClean="0"/>
              <a:t>23</a:t>
            </a:r>
            <a:endParaRPr kumimoji="1" lang="ja-JP" altLang="en-US" dirty="0"/>
          </a:p>
        </p:txBody>
      </p:sp>
      <p:sp>
        <p:nvSpPr>
          <p:cNvPr id="21" name="テキスト ボックス 20"/>
          <p:cNvSpPr txBox="1"/>
          <p:nvPr/>
        </p:nvSpPr>
        <p:spPr>
          <a:xfrm>
            <a:off x="539552" y="1196752"/>
            <a:ext cx="7148111" cy="523220"/>
          </a:xfrm>
          <a:prstGeom prst="rect">
            <a:avLst/>
          </a:prstGeom>
          <a:noFill/>
        </p:spPr>
        <p:txBody>
          <a:bodyPr wrap="none" rtlCol="0">
            <a:spAutoFit/>
          </a:bodyPr>
          <a:lstStyle/>
          <a:p>
            <a:r>
              <a:rPr kumimoji="1" lang="ja-JP" altLang="en-US" sz="2800" dirty="0" smtClean="0"/>
              <a:t>・適当に線を引いて作ったパズル</a:t>
            </a:r>
            <a:r>
              <a:rPr kumimoji="1" lang="en-US" altLang="ja-JP" sz="2800" dirty="0" smtClean="0"/>
              <a:t>(</a:t>
            </a:r>
            <a:r>
              <a:rPr kumimoji="1" lang="ja-JP" altLang="en-US" sz="2800" dirty="0" smtClean="0"/>
              <a:t>問題</a:t>
            </a:r>
            <a:r>
              <a:rPr kumimoji="1" lang="en-US" altLang="ja-JP" sz="2800" dirty="0" smtClean="0"/>
              <a:t>1</a:t>
            </a:r>
            <a:r>
              <a:rPr kumimoji="1" lang="ja-JP" altLang="en-US" sz="2800" dirty="0" smtClean="0"/>
              <a:t>～</a:t>
            </a:r>
            <a:r>
              <a:rPr kumimoji="1" lang="en-US" altLang="ja-JP" sz="2800" dirty="0" smtClean="0"/>
              <a:t>24)</a:t>
            </a:r>
          </a:p>
        </p:txBody>
      </p:sp>
    </p:spTree>
    <p:extLst>
      <p:ext uri="{BB962C8B-B14F-4D97-AF65-F5344CB8AC3E}">
        <p14:creationId xmlns:p14="http://schemas.microsoft.com/office/powerpoint/2010/main" val="122977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実験</a:t>
            </a:r>
            <a:r>
              <a:rPr lang="ja-JP" altLang="en-US" dirty="0" smtClean="0"/>
              <a:t>結果</a:t>
            </a:r>
            <a:r>
              <a:rPr lang="en-US" altLang="ja-JP" dirty="0" smtClean="0"/>
              <a:t>(1)</a:t>
            </a:r>
            <a:endParaRPr kumimoji="1" lang="ja-JP" alt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180" y="2182103"/>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1" y="2182103"/>
            <a:ext cx="1557831" cy="118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2206116"/>
            <a:ext cx="1544344" cy="117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8672" y="2226863"/>
            <a:ext cx="1517178" cy="115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484" y="2226863"/>
            <a:ext cx="1518697" cy="115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180" y="3501008"/>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4420" y="3501009"/>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2792" y="3501008"/>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8673" y="3501009"/>
            <a:ext cx="1517178" cy="115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83484" y="3501008"/>
            <a:ext cx="1517179" cy="115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453" y="4810195"/>
            <a:ext cx="1542229" cy="117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68467" y="4799499"/>
            <a:ext cx="1556235" cy="118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27049" y="4832603"/>
            <a:ext cx="1513231" cy="115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48673" y="4832604"/>
            <a:ext cx="1517178" cy="115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02267" y="4832604"/>
            <a:ext cx="1518562" cy="115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6835310" y="3059668"/>
            <a:ext cx="330540" cy="369332"/>
          </a:xfrm>
          <a:prstGeom prst="rect">
            <a:avLst/>
          </a:prstGeom>
          <a:noFill/>
        </p:spPr>
        <p:txBody>
          <a:bodyPr wrap="none" rtlCol="0">
            <a:spAutoFit/>
          </a:bodyPr>
          <a:lstStyle/>
          <a:p>
            <a:r>
              <a:rPr lang="en-US" altLang="ja-JP" dirty="0"/>
              <a:t>4</a:t>
            </a:r>
            <a:endParaRPr kumimoji="1" lang="ja-JP" altLang="en-US" dirty="0"/>
          </a:p>
        </p:txBody>
      </p:sp>
      <p:sp>
        <p:nvSpPr>
          <p:cNvPr id="29" name="テキスト ボックス 28"/>
          <p:cNvSpPr txBox="1"/>
          <p:nvPr/>
        </p:nvSpPr>
        <p:spPr>
          <a:xfrm>
            <a:off x="8470123" y="3017415"/>
            <a:ext cx="330540" cy="369332"/>
          </a:xfrm>
          <a:prstGeom prst="rect">
            <a:avLst/>
          </a:prstGeom>
          <a:noFill/>
        </p:spPr>
        <p:txBody>
          <a:bodyPr wrap="none" rtlCol="0">
            <a:spAutoFit/>
          </a:bodyPr>
          <a:lstStyle/>
          <a:p>
            <a:r>
              <a:rPr lang="en-US" altLang="ja-JP" dirty="0"/>
              <a:t>5</a:t>
            </a:r>
            <a:endParaRPr kumimoji="1" lang="ja-JP" altLang="en-US" dirty="0"/>
          </a:p>
        </p:txBody>
      </p:sp>
      <p:sp>
        <p:nvSpPr>
          <p:cNvPr id="30" name="テキスト ボックス 29"/>
          <p:cNvSpPr txBox="1"/>
          <p:nvPr/>
        </p:nvSpPr>
        <p:spPr>
          <a:xfrm>
            <a:off x="1937204" y="4293096"/>
            <a:ext cx="330540" cy="369332"/>
          </a:xfrm>
          <a:prstGeom prst="rect">
            <a:avLst/>
          </a:prstGeom>
          <a:noFill/>
        </p:spPr>
        <p:txBody>
          <a:bodyPr wrap="none" rtlCol="0">
            <a:spAutoFit/>
          </a:bodyPr>
          <a:lstStyle/>
          <a:p>
            <a:r>
              <a:rPr lang="en-US" altLang="ja-JP" dirty="0"/>
              <a:t>6</a:t>
            </a:r>
            <a:endParaRPr kumimoji="1" lang="ja-JP" altLang="en-US" dirty="0"/>
          </a:p>
        </p:txBody>
      </p:sp>
      <p:sp>
        <p:nvSpPr>
          <p:cNvPr id="31" name="テキスト ボックス 30"/>
          <p:cNvSpPr txBox="1"/>
          <p:nvPr/>
        </p:nvSpPr>
        <p:spPr>
          <a:xfrm>
            <a:off x="3567042" y="4293096"/>
            <a:ext cx="330540" cy="369332"/>
          </a:xfrm>
          <a:prstGeom prst="rect">
            <a:avLst/>
          </a:prstGeom>
          <a:noFill/>
        </p:spPr>
        <p:txBody>
          <a:bodyPr wrap="none" rtlCol="0">
            <a:spAutoFit/>
          </a:bodyPr>
          <a:lstStyle/>
          <a:p>
            <a:r>
              <a:rPr lang="en-US" altLang="ja-JP" dirty="0"/>
              <a:t>7</a:t>
            </a:r>
            <a:endParaRPr kumimoji="1" lang="ja-JP" altLang="en-US" dirty="0"/>
          </a:p>
        </p:txBody>
      </p:sp>
      <p:sp>
        <p:nvSpPr>
          <p:cNvPr id="32" name="テキスト ボックス 31"/>
          <p:cNvSpPr txBox="1"/>
          <p:nvPr/>
        </p:nvSpPr>
        <p:spPr>
          <a:xfrm>
            <a:off x="5216007" y="4279038"/>
            <a:ext cx="330540" cy="369332"/>
          </a:xfrm>
          <a:prstGeom prst="rect">
            <a:avLst/>
          </a:prstGeom>
          <a:noFill/>
        </p:spPr>
        <p:txBody>
          <a:bodyPr wrap="none" rtlCol="0">
            <a:spAutoFit/>
          </a:bodyPr>
          <a:lstStyle/>
          <a:p>
            <a:r>
              <a:rPr lang="en-US" altLang="ja-JP" dirty="0"/>
              <a:t>8</a:t>
            </a:r>
            <a:endParaRPr kumimoji="1" lang="ja-JP" altLang="en-US" dirty="0"/>
          </a:p>
        </p:txBody>
      </p:sp>
      <p:sp>
        <p:nvSpPr>
          <p:cNvPr id="33" name="テキスト ボックス 32"/>
          <p:cNvSpPr txBox="1"/>
          <p:nvPr/>
        </p:nvSpPr>
        <p:spPr>
          <a:xfrm>
            <a:off x="6835310" y="4280959"/>
            <a:ext cx="330540" cy="369332"/>
          </a:xfrm>
          <a:prstGeom prst="rect">
            <a:avLst/>
          </a:prstGeom>
          <a:noFill/>
        </p:spPr>
        <p:txBody>
          <a:bodyPr wrap="none" rtlCol="0">
            <a:spAutoFit/>
          </a:bodyPr>
          <a:lstStyle/>
          <a:p>
            <a:r>
              <a:rPr lang="en-US" altLang="ja-JP" dirty="0"/>
              <a:t>9</a:t>
            </a:r>
            <a:endParaRPr kumimoji="1" lang="ja-JP" altLang="en-US" dirty="0"/>
          </a:p>
        </p:txBody>
      </p:sp>
      <p:sp>
        <p:nvSpPr>
          <p:cNvPr id="34" name="テキスト ボックス 33"/>
          <p:cNvSpPr txBox="1"/>
          <p:nvPr/>
        </p:nvSpPr>
        <p:spPr>
          <a:xfrm>
            <a:off x="8471641" y="4293096"/>
            <a:ext cx="476412" cy="369332"/>
          </a:xfrm>
          <a:prstGeom prst="rect">
            <a:avLst/>
          </a:prstGeom>
          <a:noFill/>
        </p:spPr>
        <p:txBody>
          <a:bodyPr wrap="none" rtlCol="0">
            <a:spAutoFit/>
          </a:bodyPr>
          <a:lstStyle/>
          <a:p>
            <a:r>
              <a:rPr kumimoji="1" lang="en-US" altLang="ja-JP" dirty="0" smtClean="0"/>
              <a:t>10</a:t>
            </a:r>
            <a:endParaRPr kumimoji="1" lang="ja-JP" altLang="en-US" dirty="0"/>
          </a:p>
        </p:txBody>
      </p:sp>
      <p:sp>
        <p:nvSpPr>
          <p:cNvPr id="35" name="テキスト ボックス 34"/>
          <p:cNvSpPr txBox="1"/>
          <p:nvPr/>
        </p:nvSpPr>
        <p:spPr>
          <a:xfrm>
            <a:off x="1937204" y="5791211"/>
            <a:ext cx="476412" cy="369332"/>
          </a:xfrm>
          <a:prstGeom prst="rect">
            <a:avLst/>
          </a:prstGeom>
          <a:noFill/>
        </p:spPr>
        <p:txBody>
          <a:bodyPr wrap="none" rtlCol="0">
            <a:spAutoFit/>
          </a:bodyPr>
          <a:lstStyle/>
          <a:p>
            <a:r>
              <a:rPr lang="en-US" altLang="ja-JP" dirty="0" smtClean="0"/>
              <a:t>11</a:t>
            </a:r>
            <a:endParaRPr kumimoji="1" lang="ja-JP" altLang="en-US" dirty="0"/>
          </a:p>
        </p:txBody>
      </p:sp>
      <p:sp>
        <p:nvSpPr>
          <p:cNvPr id="36" name="テキスト ボックス 35"/>
          <p:cNvSpPr txBox="1"/>
          <p:nvPr/>
        </p:nvSpPr>
        <p:spPr>
          <a:xfrm>
            <a:off x="3545064" y="5803386"/>
            <a:ext cx="476412" cy="369332"/>
          </a:xfrm>
          <a:prstGeom prst="rect">
            <a:avLst/>
          </a:prstGeom>
          <a:noFill/>
        </p:spPr>
        <p:txBody>
          <a:bodyPr wrap="none" rtlCol="0">
            <a:spAutoFit/>
          </a:bodyPr>
          <a:lstStyle/>
          <a:p>
            <a:r>
              <a:rPr lang="en-US" altLang="ja-JP" dirty="0" smtClean="0"/>
              <a:t>12</a:t>
            </a:r>
            <a:endParaRPr kumimoji="1" lang="ja-JP" altLang="en-US" dirty="0"/>
          </a:p>
        </p:txBody>
      </p:sp>
      <p:sp>
        <p:nvSpPr>
          <p:cNvPr id="37" name="テキスト ボックス 36"/>
          <p:cNvSpPr txBox="1"/>
          <p:nvPr/>
        </p:nvSpPr>
        <p:spPr>
          <a:xfrm>
            <a:off x="5143071" y="5803386"/>
            <a:ext cx="476412" cy="369332"/>
          </a:xfrm>
          <a:prstGeom prst="rect">
            <a:avLst/>
          </a:prstGeom>
          <a:noFill/>
        </p:spPr>
        <p:txBody>
          <a:bodyPr wrap="none" rtlCol="0">
            <a:spAutoFit/>
          </a:bodyPr>
          <a:lstStyle/>
          <a:p>
            <a:r>
              <a:rPr lang="en-US" altLang="ja-JP" dirty="0" smtClean="0"/>
              <a:t>13</a:t>
            </a:r>
            <a:endParaRPr kumimoji="1" lang="ja-JP" altLang="en-US" dirty="0"/>
          </a:p>
        </p:txBody>
      </p:sp>
      <p:sp>
        <p:nvSpPr>
          <p:cNvPr id="38" name="テキスト ボックス 37"/>
          <p:cNvSpPr txBox="1"/>
          <p:nvPr/>
        </p:nvSpPr>
        <p:spPr>
          <a:xfrm>
            <a:off x="6794868" y="5771120"/>
            <a:ext cx="476412" cy="369332"/>
          </a:xfrm>
          <a:prstGeom prst="rect">
            <a:avLst/>
          </a:prstGeom>
          <a:noFill/>
        </p:spPr>
        <p:txBody>
          <a:bodyPr wrap="none" rtlCol="0">
            <a:spAutoFit/>
          </a:bodyPr>
          <a:lstStyle/>
          <a:p>
            <a:r>
              <a:rPr lang="en-US" altLang="ja-JP" dirty="0" smtClean="0"/>
              <a:t>14</a:t>
            </a:r>
            <a:endParaRPr kumimoji="1" lang="ja-JP" altLang="en-US" dirty="0"/>
          </a:p>
        </p:txBody>
      </p:sp>
      <p:sp>
        <p:nvSpPr>
          <p:cNvPr id="39" name="テキスト ボックス 38"/>
          <p:cNvSpPr txBox="1"/>
          <p:nvPr/>
        </p:nvSpPr>
        <p:spPr>
          <a:xfrm>
            <a:off x="8488076" y="5771120"/>
            <a:ext cx="476412" cy="369332"/>
          </a:xfrm>
          <a:prstGeom prst="rect">
            <a:avLst/>
          </a:prstGeom>
          <a:noFill/>
        </p:spPr>
        <p:txBody>
          <a:bodyPr wrap="none" rtlCol="0">
            <a:spAutoFit/>
          </a:bodyPr>
          <a:lstStyle/>
          <a:p>
            <a:r>
              <a:rPr lang="en-US" altLang="ja-JP" dirty="0" smtClean="0"/>
              <a:t>15</a:t>
            </a:r>
            <a:endParaRPr kumimoji="1" lang="ja-JP" altLang="en-US" dirty="0"/>
          </a:p>
        </p:txBody>
      </p:sp>
      <p:sp>
        <p:nvSpPr>
          <p:cNvPr id="40" name="テキスト ボックス 39"/>
          <p:cNvSpPr txBox="1"/>
          <p:nvPr/>
        </p:nvSpPr>
        <p:spPr>
          <a:xfrm>
            <a:off x="1937204" y="3059668"/>
            <a:ext cx="330540"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41" name="テキスト ボックス 40"/>
          <p:cNvSpPr txBox="1"/>
          <p:nvPr/>
        </p:nvSpPr>
        <p:spPr>
          <a:xfrm>
            <a:off x="3563888" y="3059668"/>
            <a:ext cx="330540" cy="369332"/>
          </a:xfrm>
          <a:prstGeom prst="rect">
            <a:avLst/>
          </a:prstGeom>
          <a:noFill/>
        </p:spPr>
        <p:txBody>
          <a:bodyPr wrap="none" rtlCol="0">
            <a:spAutoFit/>
          </a:bodyPr>
          <a:lstStyle/>
          <a:p>
            <a:r>
              <a:rPr lang="en-US" altLang="ja-JP" dirty="0"/>
              <a:t>2</a:t>
            </a:r>
            <a:endParaRPr kumimoji="1" lang="ja-JP" altLang="en-US" dirty="0"/>
          </a:p>
        </p:txBody>
      </p:sp>
      <p:sp>
        <p:nvSpPr>
          <p:cNvPr id="42" name="テキスト ボックス 41"/>
          <p:cNvSpPr txBox="1"/>
          <p:nvPr/>
        </p:nvSpPr>
        <p:spPr>
          <a:xfrm>
            <a:off x="5220072" y="3068960"/>
            <a:ext cx="330540" cy="369332"/>
          </a:xfrm>
          <a:prstGeom prst="rect">
            <a:avLst/>
          </a:prstGeom>
          <a:noFill/>
        </p:spPr>
        <p:txBody>
          <a:bodyPr wrap="none" rtlCol="0">
            <a:spAutoFit/>
          </a:bodyPr>
          <a:lstStyle/>
          <a:p>
            <a:r>
              <a:rPr lang="en-US" altLang="ja-JP" dirty="0"/>
              <a:t>3</a:t>
            </a:r>
            <a:endParaRPr kumimoji="1" lang="ja-JP" altLang="en-US" dirty="0"/>
          </a:p>
        </p:txBody>
      </p:sp>
      <p:sp>
        <p:nvSpPr>
          <p:cNvPr id="9" name="角丸四角形 8"/>
          <p:cNvSpPr/>
          <p:nvPr/>
        </p:nvSpPr>
        <p:spPr>
          <a:xfrm>
            <a:off x="661976" y="2203903"/>
            <a:ext cx="1652718" cy="116390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3956223" y="2203903"/>
            <a:ext cx="1623770" cy="116390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2314694" y="3501008"/>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5607500" y="3557057"/>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7271280" y="3501008"/>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5608691" y="4845093"/>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85892" y="1196752"/>
            <a:ext cx="9214700" cy="954107"/>
          </a:xfrm>
          <a:prstGeom prst="rect">
            <a:avLst/>
          </a:prstGeom>
        </p:spPr>
        <p:txBody>
          <a:bodyPr wrap="square">
            <a:spAutoFit/>
          </a:bodyPr>
          <a:lstStyle/>
          <a:p>
            <a:r>
              <a:rPr lang="ja-JP" altLang="en-US" sz="2800" dirty="0"/>
              <a:t>紫</a:t>
            </a:r>
            <a:r>
              <a:rPr lang="en-US" altLang="ja-JP" sz="2800" dirty="0"/>
              <a:t>…</a:t>
            </a:r>
            <a:r>
              <a:rPr lang="ja-JP" altLang="en-US" sz="2800" dirty="0"/>
              <a:t>枠穴</a:t>
            </a:r>
            <a:r>
              <a:rPr lang="en-US" altLang="ja-JP" sz="2800" dirty="0"/>
              <a:t>, </a:t>
            </a:r>
            <a:r>
              <a:rPr lang="ja-JP" altLang="en-US" sz="2800" dirty="0"/>
              <a:t>赤</a:t>
            </a:r>
            <a:r>
              <a:rPr lang="en-US" altLang="ja-JP" sz="2800" dirty="0"/>
              <a:t>…</a:t>
            </a:r>
            <a:r>
              <a:rPr lang="ja-JP" altLang="en-US" sz="2800" dirty="0"/>
              <a:t>ピース</a:t>
            </a:r>
            <a:r>
              <a:rPr lang="en-US" altLang="ja-JP" sz="2800" dirty="0"/>
              <a:t>,</a:t>
            </a:r>
            <a:r>
              <a:rPr lang="ja-JP" altLang="en-US" sz="2800" dirty="0"/>
              <a:t>赤枠は解けた問題</a:t>
            </a:r>
            <a:endParaRPr lang="en-US" altLang="ja-JP" sz="2800" dirty="0"/>
          </a:p>
          <a:p>
            <a:r>
              <a:rPr lang="en-US" altLang="ja-JP" sz="2800" dirty="0" smtClean="0"/>
              <a:t>24</a:t>
            </a:r>
            <a:r>
              <a:rPr lang="ja-JP" altLang="en-US" sz="2800" dirty="0" smtClean="0"/>
              <a:t>問中</a:t>
            </a:r>
            <a:r>
              <a:rPr lang="en-US" altLang="ja-JP" sz="2800" dirty="0" smtClean="0"/>
              <a:t>14</a:t>
            </a:r>
            <a:r>
              <a:rPr lang="ja-JP" altLang="en-US" sz="2800" dirty="0"/>
              <a:t>問解けた</a:t>
            </a:r>
          </a:p>
        </p:txBody>
      </p:sp>
    </p:spTree>
    <p:extLst>
      <p:ext uri="{BB962C8B-B14F-4D97-AF65-F5344CB8AC3E}">
        <p14:creationId xmlns:p14="http://schemas.microsoft.com/office/powerpoint/2010/main" val="45961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実験</a:t>
            </a:r>
            <a:r>
              <a:rPr lang="ja-JP" altLang="en-US" dirty="0"/>
              <a:t>結果</a:t>
            </a:r>
            <a:r>
              <a:rPr lang="en-US" altLang="ja-JP" dirty="0" smtClean="0"/>
              <a:t>(2)</a:t>
            </a:r>
            <a:endParaRPr kumimoji="1" lang="ja-JP"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413" y="2218462"/>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894" y="2204251"/>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7992" y="2192155"/>
            <a:ext cx="1584176" cy="120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6900" y="2202010"/>
            <a:ext cx="1584176" cy="120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764" y="2192154"/>
            <a:ext cx="1584176" cy="120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413" y="3523155"/>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4894" y="3523156"/>
            <a:ext cx="1552502" cy="118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7280" y="3523157"/>
            <a:ext cx="1566300" cy="119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6900" y="3523157"/>
            <a:ext cx="1566300" cy="119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6835310" y="3059668"/>
            <a:ext cx="476412" cy="369332"/>
          </a:xfrm>
          <a:prstGeom prst="rect">
            <a:avLst/>
          </a:prstGeom>
          <a:noFill/>
        </p:spPr>
        <p:txBody>
          <a:bodyPr wrap="none" rtlCol="0">
            <a:spAutoFit/>
          </a:bodyPr>
          <a:lstStyle/>
          <a:p>
            <a:r>
              <a:rPr lang="en-US" altLang="ja-JP" dirty="0" smtClean="0"/>
              <a:t>19</a:t>
            </a:r>
            <a:endParaRPr kumimoji="1" lang="ja-JP" altLang="en-US" dirty="0"/>
          </a:p>
        </p:txBody>
      </p:sp>
      <p:sp>
        <p:nvSpPr>
          <p:cNvPr id="36" name="テキスト ボックス 35"/>
          <p:cNvSpPr txBox="1"/>
          <p:nvPr/>
        </p:nvSpPr>
        <p:spPr>
          <a:xfrm>
            <a:off x="8470123" y="3017415"/>
            <a:ext cx="476412" cy="369332"/>
          </a:xfrm>
          <a:prstGeom prst="rect">
            <a:avLst/>
          </a:prstGeom>
          <a:noFill/>
        </p:spPr>
        <p:txBody>
          <a:bodyPr wrap="none" rtlCol="0">
            <a:spAutoFit/>
          </a:bodyPr>
          <a:lstStyle/>
          <a:p>
            <a:r>
              <a:rPr lang="en-US" altLang="ja-JP" dirty="0" smtClean="0"/>
              <a:t>20</a:t>
            </a:r>
            <a:endParaRPr kumimoji="1" lang="ja-JP" altLang="en-US" dirty="0"/>
          </a:p>
        </p:txBody>
      </p:sp>
      <p:sp>
        <p:nvSpPr>
          <p:cNvPr id="37" name="テキスト ボックス 36"/>
          <p:cNvSpPr txBox="1"/>
          <p:nvPr/>
        </p:nvSpPr>
        <p:spPr>
          <a:xfrm>
            <a:off x="1937204" y="3059668"/>
            <a:ext cx="476412" cy="369332"/>
          </a:xfrm>
          <a:prstGeom prst="rect">
            <a:avLst/>
          </a:prstGeom>
          <a:noFill/>
        </p:spPr>
        <p:txBody>
          <a:bodyPr wrap="none" rtlCol="0">
            <a:spAutoFit/>
          </a:bodyPr>
          <a:lstStyle/>
          <a:p>
            <a:r>
              <a:rPr kumimoji="1" lang="en-US" altLang="ja-JP" dirty="0" smtClean="0"/>
              <a:t>16</a:t>
            </a:r>
            <a:endParaRPr kumimoji="1" lang="ja-JP" altLang="en-US" dirty="0"/>
          </a:p>
        </p:txBody>
      </p:sp>
      <p:sp>
        <p:nvSpPr>
          <p:cNvPr id="38" name="テキスト ボックス 37"/>
          <p:cNvSpPr txBox="1"/>
          <p:nvPr/>
        </p:nvSpPr>
        <p:spPr>
          <a:xfrm>
            <a:off x="3563888" y="3059668"/>
            <a:ext cx="476412" cy="369332"/>
          </a:xfrm>
          <a:prstGeom prst="rect">
            <a:avLst/>
          </a:prstGeom>
          <a:noFill/>
        </p:spPr>
        <p:txBody>
          <a:bodyPr wrap="none" rtlCol="0">
            <a:spAutoFit/>
          </a:bodyPr>
          <a:lstStyle/>
          <a:p>
            <a:r>
              <a:rPr lang="en-US" altLang="ja-JP" dirty="0" smtClean="0"/>
              <a:t>17</a:t>
            </a:r>
            <a:endParaRPr kumimoji="1" lang="ja-JP" altLang="en-US" dirty="0"/>
          </a:p>
        </p:txBody>
      </p:sp>
      <p:sp>
        <p:nvSpPr>
          <p:cNvPr id="39" name="テキスト ボックス 38"/>
          <p:cNvSpPr txBox="1"/>
          <p:nvPr/>
        </p:nvSpPr>
        <p:spPr>
          <a:xfrm>
            <a:off x="5220072" y="3068960"/>
            <a:ext cx="476412" cy="369332"/>
          </a:xfrm>
          <a:prstGeom prst="rect">
            <a:avLst/>
          </a:prstGeom>
          <a:noFill/>
        </p:spPr>
        <p:txBody>
          <a:bodyPr wrap="none" rtlCol="0">
            <a:spAutoFit/>
          </a:bodyPr>
          <a:lstStyle/>
          <a:p>
            <a:r>
              <a:rPr lang="en-US" altLang="ja-JP" dirty="0" smtClean="0"/>
              <a:t>18</a:t>
            </a:r>
            <a:endParaRPr kumimoji="1" lang="ja-JP" altLang="en-US" dirty="0"/>
          </a:p>
        </p:txBody>
      </p:sp>
      <p:sp>
        <p:nvSpPr>
          <p:cNvPr id="50" name="テキスト ボックス 49"/>
          <p:cNvSpPr txBox="1"/>
          <p:nvPr/>
        </p:nvSpPr>
        <p:spPr>
          <a:xfrm>
            <a:off x="1937204" y="4293096"/>
            <a:ext cx="476412" cy="369332"/>
          </a:xfrm>
          <a:prstGeom prst="rect">
            <a:avLst/>
          </a:prstGeom>
          <a:noFill/>
        </p:spPr>
        <p:txBody>
          <a:bodyPr wrap="none" rtlCol="0">
            <a:spAutoFit/>
          </a:bodyPr>
          <a:lstStyle/>
          <a:p>
            <a:r>
              <a:rPr lang="en-US" altLang="ja-JP" dirty="0" smtClean="0"/>
              <a:t>21</a:t>
            </a:r>
            <a:endParaRPr kumimoji="1" lang="ja-JP" altLang="en-US" dirty="0"/>
          </a:p>
        </p:txBody>
      </p:sp>
      <p:sp>
        <p:nvSpPr>
          <p:cNvPr id="51" name="テキスト ボックス 50"/>
          <p:cNvSpPr txBox="1"/>
          <p:nvPr/>
        </p:nvSpPr>
        <p:spPr>
          <a:xfrm>
            <a:off x="3567042" y="4293096"/>
            <a:ext cx="476412" cy="369332"/>
          </a:xfrm>
          <a:prstGeom prst="rect">
            <a:avLst/>
          </a:prstGeom>
          <a:noFill/>
        </p:spPr>
        <p:txBody>
          <a:bodyPr wrap="none" rtlCol="0">
            <a:spAutoFit/>
          </a:bodyPr>
          <a:lstStyle/>
          <a:p>
            <a:r>
              <a:rPr lang="en-US" altLang="ja-JP" dirty="0" smtClean="0"/>
              <a:t>22</a:t>
            </a:r>
            <a:endParaRPr kumimoji="1" lang="ja-JP" altLang="en-US" dirty="0"/>
          </a:p>
        </p:txBody>
      </p:sp>
      <p:sp>
        <p:nvSpPr>
          <p:cNvPr id="52" name="テキスト ボックス 51"/>
          <p:cNvSpPr txBox="1"/>
          <p:nvPr/>
        </p:nvSpPr>
        <p:spPr>
          <a:xfrm>
            <a:off x="5216007" y="4279038"/>
            <a:ext cx="476412" cy="369332"/>
          </a:xfrm>
          <a:prstGeom prst="rect">
            <a:avLst/>
          </a:prstGeom>
          <a:noFill/>
        </p:spPr>
        <p:txBody>
          <a:bodyPr wrap="none" rtlCol="0">
            <a:spAutoFit/>
          </a:bodyPr>
          <a:lstStyle/>
          <a:p>
            <a:r>
              <a:rPr lang="en-US" altLang="ja-JP" dirty="0" smtClean="0"/>
              <a:t>23</a:t>
            </a:r>
            <a:endParaRPr kumimoji="1" lang="ja-JP" altLang="en-US" dirty="0"/>
          </a:p>
        </p:txBody>
      </p:sp>
      <p:sp>
        <p:nvSpPr>
          <p:cNvPr id="53" name="テキスト ボックス 52"/>
          <p:cNvSpPr txBox="1"/>
          <p:nvPr/>
        </p:nvSpPr>
        <p:spPr>
          <a:xfrm>
            <a:off x="6835310" y="4280959"/>
            <a:ext cx="476412" cy="369332"/>
          </a:xfrm>
          <a:prstGeom prst="rect">
            <a:avLst/>
          </a:prstGeom>
          <a:noFill/>
        </p:spPr>
        <p:txBody>
          <a:bodyPr wrap="none" rtlCol="0">
            <a:spAutoFit/>
          </a:bodyPr>
          <a:lstStyle/>
          <a:p>
            <a:r>
              <a:rPr lang="en-US" altLang="ja-JP" dirty="0" smtClean="0"/>
              <a:t>24</a:t>
            </a:r>
            <a:endParaRPr kumimoji="1" lang="ja-JP" altLang="en-US" dirty="0"/>
          </a:p>
        </p:txBody>
      </p:sp>
      <p:sp>
        <p:nvSpPr>
          <p:cNvPr id="58" name="角丸四角形 57"/>
          <p:cNvSpPr/>
          <p:nvPr/>
        </p:nvSpPr>
        <p:spPr>
          <a:xfrm>
            <a:off x="5684061" y="3571190"/>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4051363" y="3581207"/>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668773" y="2242761"/>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角丸四角形 60"/>
          <p:cNvSpPr/>
          <p:nvPr/>
        </p:nvSpPr>
        <p:spPr>
          <a:xfrm>
            <a:off x="3923928" y="2233275"/>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5597098" y="2242761"/>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650914" y="3571190"/>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a:xfrm>
            <a:off x="2332156" y="3577782"/>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7276468" y="2223421"/>
            <a:ext cx="1663780" cy="1147362"/>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85892" y="1196752"/>
            <a:ext cx="9214700" cy="954107"/>
          </a:xfrm>
          <a:prstGeom prst="rect">
            <a:avLst/>
          </a:prstGeom>
        </p:spPr>
        <p:txBody>
          <a:bodyPr wrap="square">
            <a:spAutoFit/>
          </a:bodyPr>
          <a:lstStyle/>
          <a:p>
            <a:r>
              <a:rPr lang="ja-JP" altLang="en-US" sz="2800" dirty="0" smtClean="0"/>
              <a:t>紫</a:t>
            </a:r>
            <a:r>
              <a:rPr lang="en-US" altLang="ja-JP" sz="2800" dirty="0" smtClean="0"/>
              <a:t>…</a:t>
            </a:r>
            <a:r>
              <a:rPr lang="ja-JP" altLang="en-US" sz="2800" dirty="0" smtClean="0"/>
              <a:t>枠穴</a:t>
            </a:r>
            <a:r>
              <a:rPr lang="en-US" altLang="ja-JP" sz="2800" dirty="0" smtClean="0"/>
              <a:t>, </a:t>
            </a:r>
            <a:r>
              <a:rPr lang="ja-JP" altLang="en-US" sz="2800" dirty="0" smtClean="0"/>
              <a:t>赤</a:t>
            </a:r>
            <a:r>
              <a:rPr lang="en-US" altLang="ja-JP" sz="2800" dirty="0" smtClean="0"/>
              <a:t>…</a:t>
            </a:r>
            <a:r>
              <a:rPr lang="ja-JP" altLang="en-US" sz="2800" dirty="0" smtClean="0"/>
              <a:t>ピース</a:t>
            </a:r>
            <a:r>
              <a:rPr lang="en-US" altLang="ja-JP" sz="2800" dirty="0" smtClean="0"/>
              <a:t>,</a:t>
            </a:r>
            <a:r>
              <a:rPr lang="ja-JP" altLang="en-US" sz="2800" dirty="0" smtClean="0"/>
              <a:t>赤枠は解けた問題</a:t>
            </a:r>
            <a:endParaRPr lang="en-US" altLang="ja-JP" sz="2800" dirty="0" smtClean="0"/>
          </a:p>
          <a:p>
            <a:r>
              <a:rPr lang="en-US" altLang="ja-JP" sz="2800" dirty="0" smtClean="0"/>
              <a:t>24</a:t>
            </a:r>
            <a:r>
              <a:rPr lang="ja-JP" altLang="en-US" sz="2800" dirty="0" smtClean="0"/>
              <a:t>問中</a:t>
            </a:r>
            <a:r>
              <a:rPr lang="en-US" altLang="ja-JP" sz="2800" dirty="0" smtClean="0"/>
              <a:t>14</a:t>
            </a:r>
            <a:r>
              <a:rPr lang="ja-JP" altLang="en-US" sz="2800" dirty="0" smtClean="0"/>
              <a:t>問解けた</a:t>
            </a:r>
            <a:endParaRPr lang="ja-JP" altLang="en-US" sz="2800" dirty="0"/>
          </a:p>
        </p:txBody>
      </p:sp>
      <p:sp>
        <p:nvSpPr>
          <p:cNvPr id="2" name="テキスト ボックス 1"/>
          <p:cNvSpPr txBox="1"/>
          <p:nvPr/>
        </p:nvSpPr>
        <p:spPr>
          <a:xfrm>
            <a:off x="1331640" y="5078214"/>
            <a:ext cx="7468711" cy="1231106"/>
          </a:xfrm>
          <a:prstGeom prst="rect">
            <a:avLst/>
          </a:prstGeom>
          <a:noFill/>
        </p:spPr>
        <p:txBody>
          <a:bodyPr wrap="none" rtlCol="0">
            <a:spAutoFit/>
          </a:bodyPr>
          <a:lstStyle/>
          <a:p>
            <a:r>
              <a:rPr lang="ja-JP" altLang="en-US" sz="2800" dirty="0"/>
              <a:t>解けた問題は</a:t>
            </a:r>
            <a:r>
              <a:rPr lang="en-US" altLang="ja-JP" sz="2800" dirty="0"/>
              <a:t>14</a:t>
            </a:r>
            <a:r>
              <a:rPr lang="ja-JP" altLang="en-US" sz="2800" dirty="0"/>
              <a:t>問（平均ピース数</a:t>
            </a:r>
            <a:r>
              <a:rPr lang="ja-JP" altLang="en-US" sz="2800" dirty="0" smtClean="0"/>
              <a:t>：</a:t>
            </a:r>
            <a:r>
              <a:rPr lang="en-US" altLang="ja-JP" sz="2800" dirty="0" smtClean="0">
                <a:solidFill>
                  <a:srgbClr val="FF0000"/>
                </a:solidFill>
              </a:rPr>
              <a:t>16.1</a:t>
            </a:r>
            <a:r>
              <a:rPr lang="ja-JP" altLang="en-US" sz="2800" dirty="0" smtClean="0"/>
              <a:t>）</a:t>
            </a:r>
            <a:endParaRPr lang="en-US" altLang="ja-JP" sz="2800" dirty="0"/>
          </a:p>
          <a:p>
            <a:r>
              <a:rPr lang="ja-JP" altLang="en-US" sz="2800" dirty="0"/>
              <a:t>解けなかった問題は</a:t>
            </a:r>
            <a:r>
              <a:rPr lang="en-US" altLang="ja-JP" sz="2800" dirty="0"/>
              <a:t>10</a:t>
            </a:r>
            <a:r>
              <a:rPr lang="ja-JP" altLang="en-US" sz="2800" dirty="0"/>
              <a:t>問（平均ピース数</a:t>
            </a:r>
            <a:r>
              <a:rPr lang="ja-JP" altLang="en-US" sz="2800" dirty="0" smtClean="0"/>
              <a:t>：</a:t>
            </a:r>
            <a:r>
              <a:rPr lang="en-US" altLang="ja-JP" sz="2800" dirty="0" smtClean="0">
                <a:solidFill>
                  <a:srgbClr val="FF0000"/>
                </a:solidFill>
              </a:rPr>
              <a:t>15.3</a:t>
            </a:r>
            <a:r>
              <a:rPr lang="ja-JP" altLang="en-US" sz="2800" dirty="0" smtClean="0"/>
              <a:t>）</a:t>
            </a:r>
            <a:endParaRPr lang="en-US" altLang="ja-JP" sz="2800" dirty="0"/>
          </a:p>
          <a:p>
            <a:endParaRPr kumimoji="1" lang="ja-JP" altLang="en-US" dirty="0"/>
          </a:p>
        </p:txBody>
      </p:sp>
    </p:spTree>
    <p:extLst>
      <p:ext uri="{BB962C8B-B14F-4D97-AF65-F5344CB8AC3E}">
        <p14:creationId xmlns:p14="http://schemas.microsoft.com/office/powerpoint/2010/main" val="235211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smtClean="0"/>
              <a:t>ピース数は「解ける</a:t>
            </a:r>
            <a:r>
              <a:rPr lang="en-US" altLang="ja-JP" dirty="0" smtClean="0"/>
              <a:t>, </a:t>
            </a:r>
            <a:r>
              <a:rPr lang="ja-JP" altLang="en-US" dirty="0" smtClean="0"/>
              <a:t>解けない」と関係なさそう</a:t>
            </a:r>
            <a:endParaRPr kumimoji="1" lang="ja-JP" altLang="en-US" dirty="0"/>
          </a:p>
        </p:txBody>
      </p:sp>
      <p:sp>
        <p:nvSpPr>
          <p:cNvPr id="2" name="タイトル 1"/>
          <p:cNvSpPr>
            <a:spLocks noGrp="1"/>
          </p:cNvSpPr>
          <p:nvPr>
            <p:ph type="title"/>
          </p:nvPr>
        </p:nvSpPr>
        <p:spPr/>
        <p:txBody>
          <a:bodyPr/>
          <a:lstStyle/>
          <a:p>
            <a:r>
              <a:rPr lang="ja-JP" altLang="en-US" dirty="0"/>
              <a:t>考察</a:t>
            </a:r>
            <a:endParaRPr kumimoji="1" lang="ja-JP" alt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579" y="2319248"/>
            <a:ext cx="4564425" cy="348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779912" y="4941168"/>
            <a:ext cx="476412" cy="369332"/>
          </a:xfrm>
          <a:prstGeom prst="rect">
            <a:avLst/>
          </a:prstGeom>
          <a:noFill/>
        </p:spPr>
        <p:txBody>
          <a:bodyPr wrap="none" rtlCol="0">
            <a:spAutoFit/>
          </a:bodyPr>
          <a:lstStyle/>
          <a:p>
            <a:r>
              <a:rPr lang="en-US" altLang="ja-JP" dirty="0" smtClean="0"/>
              <a:t>17</a:t>
            </a:r>
            <a:endParaRPr kumimoji="1" lang="ja-JP" altLang="en-US" dirty="0"/>
          </a:p>
        </p:txBody>
      </p:sp>
      <p:sp>
        <p:nvSpPr>
          <p:cNvPr id="8" name="テキスト ボックス 7"/>
          <p:cNvSpPr txBox="1"/>
          <p:nvPr/>
        </p:nvSpPr>
        <p:spPr>
          <a:xfrm>
            <a:off x="5364088" y="3288765"/>
            <a:ext cx="3600400" cy="1077218"/>
          </a:xfrm>
          <a:prstGeom prst="rect">
            <a:avLst/>
          </a:prstGeom>
          <a:noFill/>
        </p:spPr>
        <p:txBody>
          <a:bodyPr wrap="square" rtlCol="0">
            <a:spAutoFit/>
          </a:bodyPr>
          <a:lstStyle/>
          <a:p>
            <a:r>
              <a:rPr lang="ja-JP" altLang="en-US" sz="3200" dirty="0" smtClean="0"/>
              <a:t>凸多角形が多いと苦手？</a:t>
            </a:r>
            <a:endParaRPr kumimoji="1" lang="ja-JP" altLang="en-US" sz="3200" dirty="0"/>
          </a:p>
        </p:txBody>
      </p:sp>
    </p:spTree>
    <p:extLst>
      <p:ext uri="{BB962C8B-B14F-4D97-AF65-F5344CB8AC3E}">
        <p14:creationId xmlns:p14="http://schemas.microsoft.com/office/powerpoint/2010/main" val="12343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5116024"/>
          </a:xfrm>
        </p:spPr>
        <p:txBody>
          <a:bodyPr>
            <a:normAutofit/>
          </a:bodyPr>
          <a:lstStyle/>
          <a:p>
            <a:endParaRPr lang="en-US" altLang="ja-JP" sz="4800" dirty="0" smtClean="0"/>
          </a:p>
          <a:p>
            <a:endParaRPr lang="en-US" altLang="ja-JP" sz="4800" dirty="0"/>
          </a:p>
          <a:p>
            <a:endParaRPr lang="en-US" altLang="ja-JP" sz="4800" dirty="0"/>
          </a:p>
          <a:p>
            <a:pPr marL="0" indent="0">
              <a:buNone/>
            </a:pPr>
            <a:endParaRPr lang="en-US" altLang="ja-JP" dirty="0"/>
          </a:p>
          <a:p>
            <a:endParaRPr lang="en-US" altLang="ja-JP" dirty="0" smtClean="0"/>
          </a:p>
          <a:p>
            <a:r>
              <a:rPr lang="ja-JP" altLang="en-US" dirty="0" smtClean="0"/>
              <a:t>これら</a:t>
            </a:r>
            <a:r>
              <a:rPr lang="en-US" altLang="ja-JP" dirty="0" smtClean="0"/>
              <a:t>3</a:t>
            </a:r>
            <a:r>
              <a:rPr lang="ja-JP" altLang="en-US" dirty="0" smtClean="0"/>
              <a:t>種類の</a:t>
            </a:r>
            <a:r>
              <a:rPr lang="en-US" altLang="ja-JP" dirty="0" smtClean="0"/>
              <a:t>7</a:t>
            </a:r>
            <a:r>
              <a:rPr lang="ja-JP" altLang="en-US" dirty="0" smtClean="0"/>
              <a:t>ピースパズルを解かせる</a:t>
            </a:r>
            <a:endParaRPr lang="en-US" altLang="ja-JP" dirty="0" smtClean="0"/>
          </a:p>
        </p:txBody>
      </p:sp>
      <p:sp>
        <p:nvSpPr>
          <p:cNvPr id="3" name="タイトル 2"/>
          <p:cNvSpPr>
            <a:spLocks noGrp="1"/>
          </p:cNvSpPr>
          <p:nvPr>
            <p:ph type="title"/>
          </p:nvPr>
        </p:nvSpPr>
        <p:spPr/>
        <p:txBody>
          <a:bodyPr>
            <a:normAutofit/>
          </a:bodyPr>
          <a:lstStyle/>
          <a:p>
            <a:r>
              <a:rPr kumimoji="1" lang="ja-JP" altLang="en-US" dirty="0" smtClean="0"/>
              <a:t>実験</a:t>
            </a:r>
            <a:r>
              <a:rPr lang="en-US" altLang="ja-JP" dirty="0" smtClean="0"/>
              <a:t>2(</a:t>
            </a:r>
            <a:r>
              <a:rPr lang="ja-JP" altLang="en-US" dirty="0" smtClean="0"/>
              <a:t>知恵の板</a:t>
            </a:r>
            <a:r>
              <a:rPr lang="en-US" altLang="ja-JP" dirty="0" smtClean="0"/>
              <a:t>)</a:t>
            </a:r>
            <a:endParaRPr kumimoji="1" lang="ja-JP" altLang="en-US" dirty="0"/>
          </a:p>
        </p:txBody>
      </p:sp>
      <p:pic>
        <p:nvPicPr>
          <p:cNvPr id="3074" name="Picture 2" descr="http://file.sechin.blog.shinobi.jp/e939423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35" y="1556792"/>
            <a:ext cx="62589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1.shopserve.jp/pdojo-onlineshop.com/pic-labo/limg/tan-1.JPG?t=201302011157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810" y="853599"/>
            <a:ext cx="2368669" cy="236866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092280" y="2857897"/>
            <a:ext cx="1311578" cy="369332"/>
          </a:xfrm>
          <a:prstGeom prst="rect">
            <a:avLst/>
          </a:prstGeom>
          <a:noFill/>
        </p:spPr>
        <p:txBody>
          <a:bodyPr wrap="none" rtlCol="0">
            <a:spAutoFit/>
          </a:bodyPr>
          <a:lstStyle/>
          <a:p>
            <a:r>
              <a:rPr kumimoji="1" lang="ja-JP" altLang="en-US" dirty="0" smtClean="0"/>
              <a:t>↑タングラム</a:t>
            </a:r>
            <a:endParaRPr kumimoji="1" lang="ja-JP" altLang="en-US" dirty="0"/>
          </a:p>
        </p:txBody>
      </p:sp>
      <p:sp>
        <p:nvSpPr>
          <p:cNvPr id="4" name="テキスト ボックス 3"/>
          <p:cNvSpPr txBox="1"/>
          <p:nvPr/>
        </p:nvSpPr>
        <p:spPr>
          <a:xfrm>
            <a:off x="4015315" y="6093296"/>
            <a:ext cx="5165197" cy="646331"/>
          </a:xfrm>
          <a:prstGeom prst="rect">
            <a:avLst/>
          </a:prstGeom>
          <a:noFill/>
        </p:spPr>
        <p:txBody>
          <a:bodyPr wrap="none" rtlCol="0">
            <a:spAutoFit/>
          </a:bodyPr>
          <a:lstStyle/>
          <a:p>
            <a:r>
              <a:rPr lang="en-US" altLang="ja-JP" sz="1200" dirty="0" smtClean="0">
                <a:hlinkClick r:id="rId5"/>
              </a:rPr>
              <a:t>http://sechin.blog.shinobi.jp/%E6%97%A5%E8%A8%98/%E6%99%BA</a:t>
            </a:r>
          </a:p>
          <a:p>
            <a:r>
              <a:rPr lang="en-US" altLang="ja-JP" sz="1200" dirty="0" smtClean="0">
                <a:hlinkClick r:id="rId5"/>
              </a:rPr>
              <a:t>%E6%81%B5%E6%9D%BF%EF%BC%88stomachion%EF%BC%89</a:t>
            </a:r>
            <a:endParaRPr lang="en-US" altLang="ja-JP" sz="1200" dirty="0" smtClean="0"/>
          </a:p>
          <a:p>
            <a:endParaRPr kumimoji="1" lang="ja-JP" altLang="en-US" sz="1200" dirty="0"/>
          </a:p>
        </p:txBody>
      </p:sp>
      <p:sp>
        <p:nvSpPr>
          <p:cNvPr id="5" name="テキスト ボックス 4"/>
          <p:cNvSpPr txBox="1"/>
          <p:nvPr/>
        </p:nvSpPr>
        <p:spPr>
          <a:xfrm>
            <a:off x="4000939" y="6495727"/>
            <a:ext cx="4243469" cy="461665"/>
          </a:xfrm>
          <a:prstGeom prst="rect">
            <a:avLst/>
          </a:prstGeom>
          <a:noFill/>
        </p:spPr>
        <p:txBody>
          <a:bodyPr wrap="none" rtlCol="0">
            <a:spAutoFit/>
          </a:bodyPr>
          <a:lstStyle/>
          <a:p>
            <a:r>
              <a:rPr lang="en-US" altLang="ja-JP" sz="1200" dirty="0">
                <a:hlinkClick r:id="rId6"/>
              </a:rPr>
              <a:t>http://</a:t>
            </a:r>
            <a:r>
              <a:rPr lang="en-US" altLang="ja-JP" sz="1200" dirty="0" smtClean="0">
                <a:hlinkClick r:id="rId6"/>
              </a:rPr>
              <a:t>www.pdojo-onlineshop.com/SHOP/S0001.html</a:t>
            </a:r>
            <a:endParaRPr lang="en-US" altLang="ja-JP" sz="1200" dirty="0" smtClean="0"/>
          </a:p>
          <a:p>
            <a:endParaRPr kumimoji="1" lang="ja-JP" altLang="en-US" sz="1200" dirty="0"/>
          </a:p>
        </p:txBody>
      </p:sp>
      <p:sp>
        <p:nvSpPr>
          <p:cNvPr id="8" name="テキスト ボックス 7"/>
          <p:cNvSpPr txBox="1"/>
          <p:nvPr/>
        </p:nvSpPr>
        <p:spPr>
          <a:xfrm>
            <a:off x="3173468" y="6196289"/>
            <a:ext cx="827471" cy="276999"/>
          </a:xfrm>
          <a:prstGeom prst="rect">
            <a:avLst/>
          </a:prstGeom>
          <a:noFill/>
        </p:spPr>
        <p:txBody>
          <a:bodyPr wrap="none" rtlCol="0">
            <a:spAutoFit/>
          </a:bodyPr>
          <a:lstStyle/>
          <a:p>
            <a:r>
              <a:rPr lang="ja-JP" altLang="en-US" sz="1200" dirty="0" smtClean="0"/>
              <a:t>画像</a:t>
            </a:r>
            <a:r>
              <a:rPr lang="en-US" altLang="ja-JP" sz="1200" dirty="0" smtClean="0"/>
              <a:t>URL:</a:t>
            </a:r>
            <a:endParaRPr kumimoji="1" lang="ja-JP" altLang="en-US" sz="1200" dirty="0"/>
          </a:p>
        </p:txBody>
      </p:sp>
    </p:spTree>
    <p:extLst>
      <p:ext uri="{BB962C8B-B14F-4D97-AF65-F5344CB8AC3E}">
        <p14:creationId xmlns:p14="http://schemas.microsoft.com/office/powerpoint/2010/main" val="54971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実験</a:t>
            </a:r>
            <a:r>
              <a:rPr lang="en-US" altLang="ja-JP" dirty="0" smtClean="0"/>
              <a:t>2 </a:t>
            </a:r>
            <a:r>
              <a:rPr lang="ja-JP" altLang="en-US" dirty="0" smtClean="0"/>
              <a:t>結果</a:t>
            </a:r>
            <a:endParaRPr kumimoji="1" lang="ja-JP" alt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718" y="1330059"/>
            <a:ext cx="2569206" cy="196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139" y="3501008"/>
            <a:ext cx="2680365" cy="204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894" y="1301847"/>
            <a:ext cx="2569205" cy="196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3746" y="3501008"/>
            <a:ext cx="2677986" cy="204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1301848"/>
            <a:ext cx="2605683" cy="199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3531754"/>
            <a:ext cx="2640108" cy="201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424599" y="5657005"/>
            <a:ext cx="1667444" cy="369332"/>
          </a:xfrm>
          <a:prstGeom prst="rect">
            <a:avLst/>
          </a:prstGeom>
          <a:noFill/>
        </p:spPr>
        <p:txBody>
          <a:bodyPr wrap="none" rtlCol="0">
            <a:spAutoFit/>
          </a:bodyPr>
          <a:lstStyle/>
          <a:p>
            <a:r>
              <a:rPr kumimoji="1" lang="ja-JP" altLang="en-US" dirty="0" smtClean="0"/>
              <a:t>ラッキーパズル</a:t>
            </a:r>
            <a:endParaRPr kumimoji="1" lang="en-US" altLang="ja-JP" dirty="0" smtClean="0"/>
          </a:p>
        </p:txBody>
      </p:sp>
      <p:sp>
        <p:nvSpPr>
          <p:cNvPr id="14" name="テキスト ボックス 13"/>
          <p:cNvSpPr txBox="1"/>
          <p:nvPr/>
        </p:nvSpPr>
        <p:spPr>
          <a:xfrm>
            <a:off x="4103774" y="5657005"/>
            <a:ext cx="1569660" cy="369332"/>
          </a:xfrm>
          <a:prstGeom prst="rect">
            <a:avLst/>
          </a:prstGeom>
          <a:noFill/>
        </p:spPr>
        <p:txBody>
          <a:bodyPr wrap="none" rtlCol="0">
            <a:spAutoFit/>
          </a:bodyPr>
          <a:lstStyle/>
          <a:p>
            <a:r>
              <a:rPr kumimoji="1" lang="ja-JP" altLang="en-US" dirty="0" smtClean="0"/>
              <a:t>清少納言の板</a:t>
            </a:r>
            <a:endParaRPr kumimoji="1" lang="ja-JP" altLang="en-US" dirty="0"/>
          </a:p>
        </p:txBody>
      </p:sp>
      <p:sp>
        <p:nvSpPr>
          <p:cNvPr id="15" name="テキスト ボックス 14"/>
          <p:cNvSpPr txBox="1"/>
          <p:nvPr/>
        </p:nvSpPr>
        <p:spPr>
          <a:xfrm>
            <a:off x="7025371" y="5657005"/>
            <a:ext cx="1189749" cy="369332"/>
          </a:xfrm>
          <a:prstGeom prst="rect">
            <a:avLst/>
          </a:prstGeom>
          <a:noFill/>
        </p:spPr>
        <p:txBody>
          <a:bodyPr wrap="none" rtlCol="0">
            <a:spAutoFit/>
          </a:bodyPr>
          <a:lstStyle/>
          <a:p>
            <a:r>
              <a:rPr kumimoji="1" lang="ja-JP" altLang="en-US" dirty="0" smtClean="0"/>
              <a:t>タングラム</a:t>
            </a:r>
            <a:endParaRPr kumimoji="1" lang="ja-JP" altLang="en-US" dirty="0"/>
          </a:p>
        </p:txBody>
      </p:sp>
      <p:sp>
        <p:nvSpPr>
          <p:cNvPr id="6" name="テキスト ボックス 5"/>
          <p:cNvSpPr txBox="1"/>
          <p:nvPr/>
        </p:nvSpPr>
        <p:spPr>
          <a:xfrm>
            <a:off x="251519" y="2204864"/>
            <a:ext cx="646331" cy="369332"/>
          </a:xfrm>
          <a:prstGeom prst="rect">
            <a:avLst/>
          </a:prstGeom>
          <a:noFill/>
        </p:spPr>
        <p:txBody>
          <a:bodyPr wrap="none" rtlCol="0">
            <a:spAutoFit/>
          </a:bodyPr>
          <a:lstStyle/>
          <a:p>
            <a:r>
              <a:rPr kumimoji="1" lang="ja-JP" altLang="en-US" dirty="0" smtClean="0"/>
              <a:t>問題</a:t>
            </a:r>
            <a:endParaRPr kumimoji="1" lang="ja-JP" altLang="en-US" dirty="0"/>
          </a:p>
        </p:txBody>
      </p:sp>
      <p:sp>
        <p:nvSpPr>
          <p:cNvPr id="16" name="テキスト ボックス 15"/>
          <p:cNvSpPr txBox="1"/>
          <p:nvPr/>
        </p:nvSpPr>
        <p:spPr>
          <a:xfrm>
            <a:off x="251518" y="3789040"/>
            <a:ext cx="1107996" cy="369332"/>
          </a:xfrm>
          <a:prstGeom prst="rect">
            <a:avLst/>
          </a:prstGeom>
          <a:noFill/>
        </p:spPr>
        <p:txBody>
          <a:bodyPr wrap="none" rtlCol="0">
            <a:spAutoFit/>
          </a:bodyPr>
          <a:lstStyle/>
          <a:p>
            <a:r>
              <a:rPr lang="ja-JP" altLang="en-US" dirty="0" smtClean="0"/>
              <a:t>実行結果</a:t>
            </a:r>
            <a:endParaRPr lang="en-US" altLang="ja-JP" dirty="0" smtClean="0"/>
          </a:p>
        </p:txBody>
      </p:sp>
      <p:sp>
        <p:nvSpPr>
          <p:cNvPr id="7" name="テキスト ボックス 6"/>
          <p:cNvSpPr txBox="1"/>
          <p:nvPr/>
        </p:nvSpPr>
        <p:spPr>
          <a:xfrm>
            <a:off x="6511448" y="3757959"/>
            <a:ext cx="1027845" cy="369332"/>
          </a:xfrm>
          <a:prstGeom prst="rect">
            <a:avLst/>
          </a:prstGeom>
          <a:noFill/>
        </p:spPr>
        <p:txBody>
          <a:bodyPr wrap="none" rtlCol="0">
            <a:spAutoFit/>
          </a:bodyPr>
          <a:lstStyle/>
          <a:p>
            <a:r>
              <a:rPr lang="ja-JP" altLang="en-US" dirty="0">
                <a:solidFill>
                  <a:srgbClr val="FF0000"/>
                </a:solidFill>
              </a:rPr>
              <a:t>おしい！</a:t>
            </a:r>
            <a:endParaRPr kumimoji="1" lang="ja-JP" altLang="en-US" dirty="0">
              <a:solidFill>
                <a:srgbClr val="FF0000"/>
              </a:solidFill>
            </a:endParaRPr>
          </a:p>
        </p:txBody>
      </p:sp>
      <p:sp>
        <p:nvSpPr>
          <p:cNvPr id="20" name="テキスト ボックス 19"/>
          <p:cNvSpPr txBox="1"/>
          <p:nvPr/>
        </p:nvSpPr>
        <p:spPr>
          <a:xfrm>
            <a:off x="4310606" y="6093296"/>
            <a:ext cx="6619280" cy="584775"/>
          </a:xfrm>
          <a:prstGeom prst="rect">
            <a:avLst/>
          </a:prstGeom>
          <a:noFill/>
        </p:spPr>
        <p:txBody>
          <a:bodyPr wrap="square" rtlCol="0">
            <a:spAutoFit/>
          </a:bodyPr>
          <a:lstStyle/>
          <a:p>
            <a:r>
              <a:rPr lang="ja-JP" altLang="en-US" sz="3200" dirty="0" smtClean="0"/>
              <a:t>やっぱり</a:t>
            </a:r>
            <a:r>
              <a:rPr lang="ja-JP" altLang="en-US" sz="3200" dirty="0" smtClean="0">
                <a:solidFill>
                  <a:srgbClr val="0070C0"/>
                </a:solidFill>
              </a:rPr>
              <a:t>解けなかった</a:t>
            </a:r>
            <a:endParaRPr kumimoji="1" lang="ja-JP" altLang="en-US" sz="3200" dirty="0">
              <a:solidFill>
                <a:srgbClr val="0070C0"/>
              </a:solidFill>
            </a:endParaRPr>
          </a:p>
        </p:txBody>
      </p:sp>
    </p:spTree>
    <p:extLst>
      <p:ext uri="{BB962C8B-B14F-4D97-AF65-F5344CB8AC3E}">
        <p14:creationId xmlns:p14="http://schemas.microsoft.com/office/powerpoint/2010/main" val="84176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en-US" altLang="ja-JP" dirty="0" smtClean="0"/>
              <a:t>2 </a:t>
            </a:r>
            <a:r>
              <a:rPr lang="ja-JP" altLang="en-US" dirty="0" smtClean="0"/>
              <a:t>考察</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988839"/>
            <a:ext cx="4465612" cy="4182339"/>
          </a:xfrm>
          <a:prstGeom prst="rect">
            <a:avLst/>
          </a:prstGeom>
        </p:spPr>
      </p:pic>
      <p:sp>
        <p:nvSpPr>
          <p:cNvPr id="3" name="コンテンツ プレースホルダー 2"/>
          <p:cNvSpPr>
            <a:spLocks noGrp="1"/>
          </p:cNvSpPr>
          <p:nvPr>
            <p:ph idx="1"/>
          </p:nvPr>
        </p:nvSpPr>
        <p:spPr>
          <a:xfrm>
            <a:off x="457200" y="1481328"/>
            <a:ext cx="4258816" cy="4525963"/>
          </a:xfrm>
        </p:spPr>
        <p:txBody>
          <a:bodyPr/>
          <a:lstStyle/>
          <a:p>
            <a:pPr marL="457200" lvl="1" indent="0">
              <a:buNone/>
            </a:pPr>
            <a:endParaRPr kumimoji="1" lang="en-US" altLang="ja-JP" dirty="0" smtClean="0"/>
          </a:p>
          <a:p>
            <a:r>
              <a:rPr lang="ja-JP" altLang="en-US" dirty="0" smtClean="0"/>
              <a:t>なぜ解けないか？</a:t>
            </a:r>
            <a:endParaRPr lang="en-US" altLang="ja-JP" dirty="0" smtClean="0"/>
          </a:p>
          <a:p>
            <a:pPr lvl="1"/>
            <a:r>
              <a:rPr kumimoji="1" lang="ja-JP" altLang="en-US" dirty="0" smtClean="0"/>
              <a:t>たぶん</a:t>
            </a:r>
            <a:r>
              <a:rPr kumimoji="1" lang="en-US" altLang="ja-JP" dirty="0" smtClean="0"/>
              <a:t>, </a:t>
            </a:r>
            <a:r>
              <a:rPr kumimoji="1" lang="ja-JP" altLang="en-US" dirty="0" smtClean="0"/>
              <a:t>結合度の計算</a:t>
            </a:r>
            <a:r>
              <a:rPr lang="ja-JP" altLang="en-US" dirty="0" smtClean="0"/>
              <a:t>方法</a:t>
            </a:r>
            <a:r>
              <a:rPr kumimoji="1" lang="ja-JP" altLang="en-US" dirty="0" smtClean="0"/>
              <a:t>が原因</a:t>
            </a:r>
            <a:endParaRPr lang="en-US" altLang="ja-JP" dirty="0" smtClean="0"/>
          </a:p>
          <a:p>
            <a:pPr lvl="1"/>
            <a:endParaRPr lang="en-US" altLang="ja-JP" dirty="0"/>
          </a:p>
          <a:p>
            <a:r>
              <a:rPr kumimoji="1" lang="ja-JP" altLang="en-US" dirty="0" smtClean="0"/>
              <a:t>凸多角形同士を合わせると</a:t>
            </a:r>
            <a:r>
              <a:rPr kumimoji="1" lang="en-US" altLang="ja-JP" dirty="0" smtClean="0"/>
              <a:t>…</a:t>
            </a:r>
          </a:p>
          <a:p>
            <a:pPr lvl="1"/>
            <a:r>
              <a:rPr lang="ja-JP" altLang="en-US" dirty="0" smtClean="0"/>
              <a:t>結合度の値に差が付きにくい</a:t>
            </a:r>
            <a:endParaRPr lang="en-US" altLang="ja-JP" dirty="0"/>
          </a:p>
        </p:txBody>
      </p:sp>
    </p:spTree>
    <p:extLst>
      <p:ext uri="{BB962C8B-B14F-4D97-AF65-F5344CB8AC3E}">
        <p14:creationId xmlns:p14="http://schemas.microsoft.com/office/powerpoint/2010/main" val="3497222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kumimoji="1" lang="ja-JP" altLang="en-US" dirty="0" smtClean="0"/>
              <a:t>高専プロコンで多角形パズルを知る</a:t>
            </a:r>
            <a:endParaRPr lang="en-US" altLang="ja-JP" dirty="0"/>
          </a:p>
          <a:p>
            <a:r>
              <a:rPr lang="ja-JP" altLang="en-US" dirty="0" smtClean="0"/>
              <a:t>ヒューリスティック</a:t>
            </a:r>
            <a:r>
              <a:rPr kumimoji="1" lang="ja-JP" altLang="en-US" dirty="0" smtClean="0"/>
              <a:t>で解いてみた</a:t>
            </a:r>
            <a:endParaRPr kumimoji="1" lang="en-US" altLang="ja-JP" dirty="0" smtClean="0"/>
          </a:p>
          <a:p>
            <a:endParaRPr lang="en-US" altLang="ja-JP" dirty="0"/>
          </a:p>
          <a:p>
            <a:r>
              <a:rPr lang="ja-JP" altLang="en-US" dirty="0" smtClean="0"/>
              <a:t>ピース数</a:t>
            </a:r>
            <a:r>
              <a:rPr lang="en-US" altLang="ja-JP" dirty="0" smtClean="0"/>
              <a:t>10</a:t>
            </a:r>
            <a:r>
              <a:rPr lang="ja-JP" altLang="en-US" dirty="0" smtClean="0"/>
              <a:t>～</a:t>
            </a:r>
            <a:r>
              <a:rPr lang="en-US" altLang="ja-JP" dirty="0" smtClean="0"/>
              <a:t>30</a:t>
            </a:r>
            <a:r>
              <a:rPr lang="ja-JP" altLang="en-US" dirty="0" smtClean="0"/>
              <a:t>程度のパズルは半分くらい解けた</a:t>
            </a:r>
            <a:endParaRPr lang="en-US" altLang="ja-JP" dirty="0" smtClean="0"/>
          </a:p>
          <a:p>
            <a:endParaRPr kumimoji="1" lang="en-US" altLang="ja-JP" dirty="0"/>
          </a:p>
          <a:p>
            <a:r>
              <a:rPr lang="ja-JP" altLang="en-US" dirty="0" smtClean="0"/>
              <a:t>知恵の板は解けなかった</a:t>
            </a:r>
            <a:r>
              <a:rPr lang="en-US" altLang="ja-JP" dirty="0"/>
              <a:t> </a:t>
            </a:r>
            <a:r>
              <a:rPr lang="en-US" altLang="ja-JP" dirty="0" smtClean="0"/>
              <a:t>-&gt; </a:t>
            </a:r>
          </a:p>
          <a:p>
            <a:pPr marL="0" indent="0">
              <a:buNone/>
            </a:pPr>
            <a:r>
              <a:rPr lang="ja-JP" altLang="en-US" dirty="0" smtClean="0"/>
              <a:t>同じ長さの辺</a:t>
            </a:r>
            <a:r>
              <a:rPr lang="en-US" altLang="ja-JP" dirty="0" smtClean="0"/>
              <a:t>, </a:t>
            </a:r>
            <a:r>
              <a:rPr lang="ja-JP" altLang="en-US" dirty="0" smtClean="0"/>
              <a:t>凸</a:t>
            </a:r>
            <a:r>
              <a:rPr lang="ja-JP" altLang="en-US" dirty="0"/>
              <a:t>多角形</a:t>
            </a:r>
            <a:r>
              <a:rPr lang="ja-JP" altLang="en-US" dirty="0" smtClean="0"/>
              <a:t>が多いパズルは難しい</a:t>
            </a:r>
            <a:endParaRPr kumimoji="1" lang="en-US" altLang="ja-JP" dirty="0" smtClean="0"/>
          </a:p>
        </p:txBody>
      </p:sp>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Tree>
    <p:extLst>
      <p:ext uri="{BB962C8B-B14F-4D97-AF65-F5344CB8AC3E}">
        <p14:creationId xmlns:p14="http://schemas.microsoft.com/office/powerpoint/2010/main" val="1891505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en-US" altLang="ja-JP" dirty="0" smtClean="0">
                <a:hlinkClick r:id="rId2"/>
              </a:rPr>
              <a:t>https</a:t>
            </a:r>
            <a:r>
              <a:rPr lang="en-US" altLang="ja-JP" dirty="0">
                <a:hlinkClick r:id="rId2"/>
              </a:rPr>
              <a:t>://</a:t>
            </a:r>
            <a:r>
              <a:rPr lang="en-US" altLang="ja-JP" dirty="0" smtClean="0">
                <a:hlinkClick r:id="rId2"/>
              </a:rPr>
              <a:t>github.com/mctprocon/procon2016/</a:t>
            </a:r>
            <a:endParaRPr lang="en-US" altLang="ja-JP" dirty="0" smtClean="0"/>
          </a:p>
          <a:p>
            <a:endParaRPr kumimoji="1" lang="en-US" altLang="ja-JP" dirty="0" smtClean="0"/>
          </a:p>
          <a:p>
            <a:r>
              <a:rPr lang="en-US" altLang="ja-JP" dirty="0">
                <a:hlinkClick r:id="rId3"/>
              </a:rPr>
              <a:t>https://</a:t>
            </a:r>
            <a:r>
              <a:rPr lang="en-US" altLang="ja-JP" dirty="0" smtClean="0">
                <a:hlinkClick r:id="rId3"/>
              </a:rPr>
              <a:t>github.com/mctprocon/procon2016/wiki</a:t>
            </a:r>
            <a:endParaRPr lang="en-US" altLang="ja-JP" dirty="0" smtClean="0"/>
          </a:p>
          <a:p>
            <a:endParaRPr kumimoji="1" lang="en-US" altLang="ja-JP" dirty="0" smtClean="0"/>
          </a:p>
          <a:p>
            <a:r>
              <a:rPr kumimoji="1" lang="en-US" altLang="ja-JP" sz="4400" dirty="0" err="1" smtClean="0"/>
              <a:t>mct-procon</a:t>
            </a:r>
            <a:r>
              <a:rPr kumimoji="1" lang="en-US" altLang="ja-JP" sz="4400" dirty="0" smtClean="0"/>
              <a:t>/procon2016/</a:t>
            </a:r>
          </a:p>
          <a:p>
            <a:endParaRPr lang="en-US" altLang="ja-JP" sz="4400" dirty="0"/>
          </a:p>
          <a:p>
            <a:pPr marL="109728" indent="0">
              <a:buNone/>
            </a:pPr>
            <a:endParaRPr lang="en-US" altLang="ja-JP" dirty="0"/>
          </a:p>
          <a:p>
            <a:pPr marL="109728" indent="0">
              <a:buNone/>
            </a:pPr>
            <a:endParaRPr kumimoji="1" lang="ja-JP" altLang="en-US" dirty="0"/>
          </a:p>
        </p:txBody>
      </p:sp>
      <p:sp>
        <p:nvSpPr>
          <p:cNvPr id="3" name="タイトル 2"/>
          <p:cNvSpPr>
            <a:spLocks noGrp="1"/>
          </p:cNvSpPr>
          <p:nvPr>
            <p:ph type="title"/>
          </p:nvPr>
        </p:nvSpPr>
        <p:spPr/>
        <p:txBody>
          <a:bodyPr/>
          <a:lstStyle/>
          <a:p>
            <a:r>
              <a:rPr lang="ja-JP" altLang="en-US" dirty="0" smtClean="0"/>
              <a:t>プログラムの公開</a:t>
            </a:r>
            <a:endParaRPr kumimoji="1" lang="ja-JP" altLang="en-US" dirty="0"/>
          </a:p>
        </p:txBody>
      </p:sp>
    </p:spTree>
    <p:extLst>
      <p:ext uri="{BB962C8B-B14F-4D97-AF65-F5344CB8AC3E}">
        <p14:creationId xmlns:p14="http://schemas.microsoft.com/office/powerpoint/2010/main" val="215915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13184" y="1172925"/>
            <a:ext cx="8229600" cy="4525963"/>
          </a:xfrm>
        </p:spPr>
        <p:txBody>
          <a:bodyPr>
            <a:normAutofit/>
          </a:bodyPr>
          <a:lstStyle/>
          <a:p>
            <a:pPr marL="109728" indent="0">
              <a:buNone/>
            </a:pPr>
            <a:endParaRPr lang="en-US" altLang="ja-JP" sz="3200" dirty="0" smtClean="0"/>
          </a:p>
          <a:p>
            <a:r>
              <a:rPr lang="ja-JP" altLang="en-US" sz="3200" dirty="0" smtClean="0">
                <a:solidFill>
                  <a:srgbClr val="FF0000"/>
                </a:solidFill>
              </a:rPr>
              <a:t>全ピースを枠穴に</a:t>
            </a:r>
            <a:r>
              <a:rPr lang="ja-JP" altLang="en-US" sz="3200" dirty="0">
                <a:solidFill>
                  <a:srgbClr val="FF0000"/>
                </a:solidFill>
              </a:rPr>
              <a:t>入れる</a:t>
            </a:r>
            <a:r>
              <a:rPr lang="ja-JP" altLang="en-US" sz="3200" dirty="0" smtClean="0"/>
              <a:t>パズル</a:t>
            </a:r>
            <a:endParaRPr lang="en-US" altLang="ja-JP" sz="3200" dirty="0" smtClean="0"/>
          </a:p>
          <a:p>
            <a:pPr lvl="1"/>
            <a:r>
              <a:rPr kumimoji="1" lang="ja-JP" altLang="en-US" sz="2400" dirty="0" smtClean="0"/>
              <a:t>ピースと枠穴は</a:t>
            </a:r>
            <a:r>
              <a:rPr lang="ja-JP" altLang="en-US" sz="2400" dirty="0" smtClean="0"/>
              <a:t>穴のない</a:t>
            </a:r>
            <a:r>
              <a:rPr kumimoji="1" lang="ja-JP" altLang="en-US" sz="2400" dirty="0" smtClean="0"/>
              <a:t>多角形</a:t>
            </a:r>
            <a:endParaRPr lang="en-US" altLang="ja-JP" sz="2400" dirty="0" smtClean="0"/>
          </a:p>
          <a:p>
            <a:r>
              <a:rPr lang="en-US" altLang="ja-JP" sz="3200" dirty="0" smtClean="0">
                <a:solidFill>
                  <a:srgbClr val="FF0000"/>
                </a:solidFill>
              </a:rPr>
              <a:t>100</a:t>
            </a:r>
            <a:r>
              <a:rPr lang="en-US" altLang="ja-JP" sz="3200" dirty="0">
                <a:solidFill>
                  <a:srgbClr val="FF0000"/>
                </a:solidFill>
              </a:rPr>
              <a:t>%</a:t>
            </a:r>
            <a:r>
              <a:rPr lang="ja-JP" altLang="en-US" sz="3200" dirty="0" smtClean="0">
                <a:solidFill>
                  <a:srgbClr val="FF0000"/>
                </a:solidFill>
              </a:rPr>
              <a:t>埋まる</a:t>
            </a:r>
            <a:endParaRPr lang="en-US" altLang="ja-JP" dirty="0">
              <a:solidFill>
                <a:srgbClr val="FF0000"/>
              </a:solidFill>
            </a:endParaRPr>
          </a:p>
          <a:p>
            <a:pPr lvl="1"/>
            <a:r>
              <a:rPr kumimoji="1" lang="ja-JP" altLang="en-US" sz="2400" dirty="0" smtClean="0"/>
              <a:t>全ピース埋まった⇔解けた</a:t>
            </a:r>
            <a:endParaRPr kumimoji="1" lang="en-US" altLang="ja-JP" sz="2400" dirty="0" smtClean="0"/>
          </a:p>
          <a:p>
            <a:endParaRPr lang="en-US" altLang="ja-JP" dirty="0"/>
          </a:p>
          <a:p>
            <a:endParaRPr kumimoji="1" lang="en-US" altLang="ja-JP" dirty="0" smtClean="0"/>
          </a:p>
          <a:p>
            <a:endParaRPr kumimoji="1" lang="en-US" altLang="ja-JP" dirty="0" smtClean="0"/>
          </a:p>
          <a:p>
            <a:endParaRPr kumimoji="1" lang="en-US" altLang="ja-JP" dirty="0" smtClean="0"/>
          </a:p>
        </p:txBody>
      </p:sp>
      <p:sp>
        <p:nvSpPr>
          <p:cNvPr id="3" name="タイトル 2"/>
          <p:cNvSpPr>
            <a:spLocks noGrp="1"/>
          </p:cNvSpPr>
          <p:nvPr>
            <p:ph type="title"/>
          </p:nvPr>
        </p:nvSpPr>
        <p:spPr/>
        <p:txBody>
          <a:bodyPr/>
          <a:lstStyle/>
          <a:p>
            <a:r>
              <a:rPr lang="ja-JP" altLang="en-US" dirty="0" smtClean="0"/>
              <a:t>多角形パズルの定義</a:t>
            </a:r>
            <a:endParaRPr kumimoji="1" lang="ja-JP" altLang="en-US" dirty="0"/>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3818200"/>
            <a:ext cx="2086290" cy="2781720"/>
          </a:xfrm>
          <a:prstGeom prst="rect">
            <a:avLst/>
          </a:prstGeom>
        </p:spPr>
      </p:pic>
      <p:cxnSp>
        <p:nvCxnSpPr>
          <p:cNvPr id="30" name="直線矢印コネクタ 29"/>
          <p:cNvCxnSpPr>
            <a:stCxn id="29" idx="3"/>
            <a:endCxn id="31" idx="1"/>
          </p:cNvCxnSpPr>
          <p:nvPr/>
        </p:nvCxnSpPr>
        <p:spPr>
          <a:xfrm>
            <a:off x="3417930" y="5209060"/>
            <a:ext cx="166706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990" y="3933056"/>
            <a:ext cx="3396655" cy="2552007"/>
          </a:xfrm>
          <a:prstGeom prst="rect">
            <a:avLst/>
          </a:prstGeom>
        </p:spPr>
      </p:pic>
    </p:spTree>
    <p:extLst>
      <p:ext uri="{BB962C8B-B14F-4D97-AF65-F5344CB8AC3E}">
        <p14:creationId xmlns:p14="http://schemas.microsoft.com/office/powerpoint/2010/main" val="41192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579296" cy="2091687"/>
          </a:xfrm>
        </p:spPr>
        <p:txBody>
          <a:bodyPr>
            <a:normAutofit/>
          </a:bodyPr>
          <a:lstStyle/>
          <a:p>
            <a:r>
              <a:rPr lang="en-US" altLang="ja-JP" dirty="0" smtClean="0"/>
              <a:t>DX</a:t>
            </a:r>
            <a:r>
              <a:rPr lang="ja-JP" altLang="en-US" dirty="0" smtClean="0"/>
              <a:t>ライブラリ</a:t>
            </a:r>
            <a:r>
              <a:rPr lang="en-US" altLang="ja-JP" dirty="0" smtClean="0"/>
              <a:t>, C++</a:t>
            </a:r>
            <a:r>
              <a:rPr lang="ja-JP" altLang="en-US" dirty="0" smtClean="0"/>
              <a:t>で作成</a:t>
            </a:r>
            <a:endParaRPr lang="en-US" altLang="ja-JP" dirty="0" smtClean="0"/>
          </a:p>
          <a:p>
            <a:r>
              <a:rPr kumimoji="1" lang="ja-JP" altLang="en-US" dirty="0" smtClean="0"/>
              <a:t>線分</a:t>
            </a:r>
            <a:r>
              <a:rPr lang="ja-JP" altLang="en-US" dirty="0" smtClean="0"/>
              <a:t>で領域分割</a:t>
            </a:r>
            <a:endParaRPr kumimoji="1" lang="en-US" altLang="ja-JP" dirty="0" smtClean="0"/>
          </a:p>
        </p:txBody>
      </p:sp>
      <p:sp>
        <p:nvSpPr>
          <p:cNvPr id="3" name="タイトル 2"/>
          <p:cNvSpPr>
            <a:spLocks noGrp="1"/>
          </p:cNvSpPr>
          <p:nvPr>
            <p:ph type="title"/>
          </p:nvPr>
        </p:nvSpPr>
        <p:spPr/>
        <p:txBody>
          <a:bodyPr/>
          <a:lstStyle/>
          <a:p>
            <a:r>
              <a:rPr lang="ja-JP" altLang="en-US" dirty="0" smtClean="0"/>
              <a:t>問題作成ソフト</a:t>
            </a:r>
            <a:endParaRPr kumimoji="1" lang="ja-JP"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76872"/>
            <a:ext cx="5184576" cy="402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71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507288" cy="5116024"/>
          </a:xfrm>
        </p:spPr>
        <p:txBody>
          <a:bodyPr>
            <a:normAutofit/>
          </a:bodyPr>
          <a:lstStyle/>
          <a:p>
            <a:r>
              <a:rPr lang="ja-JP" altLang="en-US" dirty="0"/>
              <a:t>多角形</a:t>
            </a:r>
            <a:r>
              <a:rPr lang="ja-JP" altLang="en-US" dirty="0" smtClean="0"/>
              <a:t>パズルを解く大会</a:t>
            </a:r>
            <a:endParaRPr lang="en-US" altLang="ja-JP" dirty="0" smtClean="0"/>
          </a:p>
          <a:p>
            <a:endParaRPr lang="en-US" altLang="ja-JP" dirty="0" smtClean="0"/>
          </a:p>
          <a:p>
            <a:endParaRPr lang="en-US" altLang="ja-JP" dirty="0" smtClean="0"/>
          </a:p>
          <a:p>
            <a:r>
              <a:rPr lang="ja-JP" altLang="en-US" dirty="0"/>
              <a:t>勝利</a:t>
            </a:r>
            <a:r>
              <a:rPr lang="ja-JP" altLang="en-US" dirty="0" smtClean="0"/>
              <a:t>条件：</a:t>
            </a:r>
            <a:endParaRPr lang="en-US" altLang="ja-JP" dirty="0" smtClean="0"/>
          </a:p>
          <a:p>
            <a:r>
              <a:rPr lang="ja-JP" altLang="en-US" sz="3200" dirty="0" smtClean="0"/>
              <a:t>枠</a:t>
            </a:r>
            <a:r>
              <a:rPr lang="ja-JP" altLang="en-US" sz="3200" dirty="0"/>
              <a:t>穴</a:t>
            </a:r>
            <a:r>
              <a:rPr lang="ja-JP" altLang="en-US" sz="3200" dirty="0" smtClean="0"/>
              <a:t>に</a:t>
            </a:r>
            <a:r>
              <a:rPr lang="ja-JP" altLang="en-US" sz="3200" dirty="0"/>
              <a:t>入った</a:t>
            </a:r>
            <a:r>
              <a:rPr lang="ja-JP" altLang="en-US" sz="3200" dirty="0" smtClean="0"/>
              <a:t>ピースの</a:t>
            </a:r>
            <a:r>
              <a:rPr lang="ja-JP" altLang="en-US" sz="3200" dirty="0" smtClean="0">
                <a:solidFill>
                  <a:srgbClr val="FF0000"/>
                </a:solidFill>
              </a:rPr>
              <a:t>個数</a:t>
            </a:r>
            <a:r>
              <a:rPr lang="ja-JP" altLang="en-US" sz="3200" dirty="0" smtClean="0"/>
              <a:t>が多い</a:t>
            </a:r>
            <a:endParaRPr lang="en-US" altLang="ja-JP" sz="3200" dirty="0" smtClean="0"/>
          </a:p>
          <a:p>
            <a:endParaRPr lang="en-US" altLang="ja-JP" sz="3200" dirty="0"/>
          </a:p>
          <a:p>
            <a:endParaRPr lang="en-US" altLang="ja-JP" dirty="0" smtClean="0"/>
          </a:p>
          <a:p>
            <a:r>
              <a:rPr lang="en-US" altLang="ja-JP" dirty="0" smtClean="0"/>
              <a:t>1</a:t>
            </a:r>
            <a:r>
              <a:rPr lang="ja-JP" altLang="en-US" dirty="0" smtClean="0"/>
              <a:t>回戦</a:t>
            </a:r>
            <a:r>
              <a:rPr lang="en-US" altLang="ja-JP" dirty="0" smtClean="0"/>
              <a:t>, </a:t>
            </a:r>
            <a:r>
              <a:rPr lang="ja-JP" altLang="en-US" dirty="0" smtClean="0"/>
              <a:t>敗者復活戦</a:t>
            </a:r>
            <a:r>
              <a:rPr lang="en-US" altLang="ja-JP" dirty="0" smtClean="0"/>
              <a:t>, </a:t>
            </a:r>
            <a:r>
              <a:rPr lang="ja-JP" altLang="en-US" dirty="0" smtClean="0"/>
              <a:t>準決勝</a:t>
            </a:r>
            <a:r>
              <a:rPr lang="en-US" altLang="ja-JP" dirty="0" smtClean="0"/>
              <a:t>, </a:t>
            </a:r>
            <a:r>
              <a:rPr lang="ja-JP" altLang="en-US" dirty="0" smtClean="0"/>
              <a:t>決勝を行った</a:t>
            </a:r>
            <a:r>
              <a:rPr lang="en-US" altLang="ja-JP" dirty="0" smtClean="0"/>
              <a:t>.</a:t>
            </a:r>
          </a:p>
          <a:p>
            <a:endParaRPr lang="en-US" altLang="ja-JP" dirty="0" smtClean="0"/>
          </a:p>
          <a:p>
            <a:pPr marL="109728" indent="0">
              <a:buNone/>
            </a:pPr>
            <a:endParaRPr lang="en-US" altLang="ja-JP" dirty="0" smtClean="0"/>
          </a:p>
          <a:p>
            <a:pPr marL="109728" indent="0">
              <a:buNone/>
            </a:pPr>
            <a:endParaRPr kumimoji="1" lang="en-US" altLang="ja-JP" dirty="0" smtClean="0"/>
          </a:p>
        </p:txBody>
      </p:sp>
      <p:sp>
        <p:nvSpPr>
          <p:cNvPr id="3" name="タイトル 2"/>
          <p:cNvSpPr>
            <a:spLocks noGrp="1"/>
          </p:cNvSpPr>
          <p:nvPr>
            <p:ph type="title"/>
          </p:nvPr>
        </p:nvSpPr>
        <p:spPr/>
        <p:txBody>
          <a:bodyPr/>
          <a:lstStyle/>
          <a:p>
            <a:r>
              <a:rPr kumimoji="1" lang="en-US" altLang="ja-JP" dirty="0" smtClean="0"/>
              <a:t>2016</a:t>
            </a:r>
            <a:r>
              <a:rPr kumimoji="1" lang="ja-JP" altLang="en-US" dirty="0" smtClean="0"/>
              <a:t>年の高専プロコン</a:t>
            </a:r>
            <a:endParaRPr kumimoji="1" lang="ja-JP" altLang="en-US" dirty="0"/>
          </a:p>
        </p:txBody>
      </p:sp>
    </p:spTree>
    <p:extLst>
      <p:ext uri="{BB962C8B-B14F-4D97-AF65-F5344CB8AC3E}">
        <p14:creationId xmlns:p14="http://schemas.microsoft.com/office/powerpoint/2010/main" val="32784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3168174"/>
          </a:xfrm>
        </p:spPr>
        <p:txBody>
          <a:bodyPr/>
          <a:lstStyle/>
          <a:p>
            <a:r>
              <a:rPr lang="ja-JP" altLang="en-US" dirty="0" smtClean="0"/>
              <a:t>決勝戦の回答</a:t>
            </a:r>
            <a:endParaRPr kumimoji="1" lang="ja-JP" altLang="en-US" dirty="0"/>
          </a:p>
        </p:txBody>
      </p:sp>
      <p:sp>
        <p:nvSpPr>
          <p:cNvPr id="3" name="タイトル 2"/>
          <p:cNvSpPr>
            <a:spLocks noGrp="1"/>
          </p:cNvSpPr>
          <p:nvPr>
            <p:ph type="title"/>
          </p:nvPr>
        </p:nvSpPr>
        <p:spPr/>
        <p:txBody>
          <a:bodyPr/>
          <a:lstStyle/>
          <a:p>
            <a:r>
              <a:rPr kumimoji="1" lang="en-US" altLang="ja-JP" dirty="0" smtClean="0"/>
              <a:t>2016</a:t>
            </a:r>
            <a:r>
              <a:rPr kumimoji="1" lang="ja-JP" altLang="en-US" dirty="0" smtClean="0"/>
              <a:t>年の高専プロコン</a:t>
            </a:r>
            <a:endParaRPr kumimoji="1" lang="ja-JP" altLang="en-US" dirty="0"/>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56" y="2132856"/>
            <a:ext cx="5474306" cy="3065097"/>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132856"/>
            <a:ext cx="5444298" cy="3095105"/>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628" y="2158578"/>
            <a:ext cx="5474306" cy="3069383"/>
          </a:xfrm>
          <a:prstGeom prst="rect">
            <a:avLst/>
          </a:prstGeom>
        </p:spPr>
      </p:pic>
      <p:sp>
        <p:nvSpPr>
          <p:cNvPr id="16" name="テキスト ボックス 15"/>
          <p:cNvSpPr txBox="1"/>
          <p:nvPr/>
        </p:nvSpPr>
        <p:spPr>
          <a:xfrm>
            <a:off x="2915816" y="5410089"/>
            <a:ext cx="8032848" cy="954107"/>
          </a:xfrm>
          <a:prstGeom prst="rect">
            <a:avLst/>
          </a:prstGeom>
          <a:noFill/>
        </p:spPr>
        <p:txBody>
          <a:bodyPr wrap="square" rtlCol="0">
            <a:spAutoFit/>
          </a:bodyPr>
          <a:lstStyle/>
          <a:p>
            <a:r>
              <a:rPr lang="ja-JP" altLang="en-US" sz="2800" dirty="0" smtClean="0">
                <a:solidFill>
                  <a:srgbClr val="FF0000"/>
                </a:solidFill>
              </a:rPr>
              <a:t>全部埋まっていない</a:t>
            </a:r>
            <a:r>
              <a:rPr lang="ja-JP" altLang="en-US" sz="2800" dirty="0" smtClean="0"/>
              <a:t>！</a:t>
            </a:r>
            <a:endParaRPr lang="en-US" altLang="ja-JP" sz="2800" dirty="0" smtClean="0"/>
          </a:p>
          <a:p>
            <a:r>
              <a:rPr lang="ja-JP" altLang="en-US" sz="2800" dirty="0" smtClean="0"/>
              <a:t>（多角形を詰め込んでいるだけ）</a:t>
            </a:r>
            <a:endParaRPr lang="en-US" altLang="ja-JP" sz="2800" dirty="0"/>
          </a:p>
        </p:txBody>
      </p:sp>
      <p:sp>
        <p:nvSpPr>
          <p:cNvPr id="17" name="角丸四角形 16"/>
          <p:cNvSpPr/>
          <p:nvPr/>
        </p:nvSpPr>
        <p:spPr>
          <a:xfrm>
            <a:off x="2901661" y="3981358"/>
            <a:ext cx="1584176" cy="12014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a:endCxn id="17" idx="3"/>
          </p:cNvCxnSpPr>
          <p:nvPr/>
        </p:nvCxnSpPr>
        <p:spPr>
          <a:xfrm flipH="1">
            <a:off x="4485837" y="1893126"/>
            <a:ext cx="2648272" cy="26889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453787" y="1321604"/>
            <a:ext cx="2698175" cy="523220"/>
          </a:xfrm>
          <a:prstGeom prst="rect">
            <a:avLst/>
          </a:prstGeom>
          <a:noFill/>
        </p:spPr>
        <p:txBody>
          <a:bodyPr wrap="none" rtlCol="0">
            <a:spAutoFit/>
          </a:bodyPr>
          <a:lstStyle/>
          <a:p>
            <a:r>
              <a:rPr kumimoji="1" lang="ja-JP" altLang="en-US" sz="2800" dirty="0" smtClean="0">
                <a:solidFill>
                  <a:srgbClr val="FF0000"/>
                </a:solidFill>
              </a:rPr>
              <a:t>優勝（完全人力）</a:t>
            </a:r>
            <a:endParaRPr kumimoji="1" lang="ja-JP" altLang="en-US" sz="2800" dirty="0">
              <a:solidFill>
                <a:srgbClr val="FF0000"/>
              </a:solidFill>
            </a:endParaRPr>
          </a:p>
        </p:txBody>
      </p:sp>
    </p:spTree>
    <p:extLst>
      <p:ext uri="{BB962C8B-B14F-4D97-AF65-F5344CB8AC3E}">
        <p14:creationId xmlns:p14="http://schemas.microsoft.com/office/powerpoint/2010/main" val="152677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ja-JP" altLang="en-US" dirty="0"/>
              <a:t>我々</a:t>
            </a:r>
            <a:r>
              <a:rPr lang="ja-JP" altLang="en-US" dirty="0" smtClean="0"/>
              <a:t>は「ピースを全部埋めること」を目指した。</a:t>
            </a:r>
            <a:endParaRPr lang="en-US" altLang="ja-JP" dirty="0" smtClean="0"/>
          </a:p>
          <a:p>
            <a:endParaRPr lang="en-US" altLang="ja-JP" dirty="0">
              <a:solidFill>
                <a:srgbClr val="FF0000"/>
              </a:solidFill>
            </a:endParaRPr>
          </a:p>
          <a:p>
            <a:r>
              <a:rPr lang="ja-JP" altLang="en-US" dirty="0" smtClean="0"/>
              <a:t>完全人力は難しかったので</a:t>
            </a:r>
            <a:r>
              <a:rPr lang="en-US" altLang="ja-JP" dirty="0" smtClean="0"/>
              <a:t>, </a:t>
            </a:r>
            <a:r>
              <a:rPr lang="ja-JP" altLang="en-US" dirty="0" smtClean="0">
                <a:solidFill>
                  <a:srgbClr val="FF0000"/>
                </a:solidFill>
              </a:rPr>
              <a:t>プログラムで解いた</a:t>
            </a:r>
            <a:endParaRPr lang="en-US" altLang="ja-JP" dirty="0" smtClean="0"/>
          </a:p>
          <a:p>
            <a:endParaRPr lang="en-US" altLang="ja-JP" dirty="0"/>
          </a:p>
          <a:p>
            <a:r>
              <a:rPr lang="en-US" altLang="ja-JP" dirty="0" smtClean="0"/>
              <a:t>1</a:t>
            </a:r>
            <a:r>
              <a:rPr lang="ja-JP" altLang="en-US" dirty="0" smtClean="0"/>
              <a:t>回戦</a:t>
            </a:r>
            <a:r>
              <a:rPr lang="en-US" altLang="ja-JP" dirty="0" smtClean="0"/>
              <a:t>, </a:t>
            </a:r>
            <a:r>
              <a:rPr lang="ja-JP" altLang="en-US" dirty="0" smtClean="0"/>
              <a:t>敗者復活戦ともに敗退</a:t>
            </a:r>
            <a:endParaRPr lang="en-US" altLang="ja-JP" dirty="0" smtClean="0"/>
          </a:p>
          <a:p>
            <a:pPr marL="109728" indent="0">
              <a:buNone/>
            </a:pPr>
            <a:endParaRPr kumimoji="1" lang="en-US" altLang="ja-JP" dirty="0" smtClean="0"/>
          </a:p>
          <a:p>
            <a:pPr marL="109728" indent="0">
              <a:buNone/>
            </a:pPr>
            <a:r>
              <a:rPr lang="ja-JP" altLang="en-US" dirty="0" smtClean="0"/>
              <a:t>しかし</a:t>
            </a:r>
            <a:r>
              <a:rPr lang="en-US" altLang="ja-JP" dirty="0" smtClean="0"/>
              <a:t>…</a:t>
            </a:r>
            <a:endParaRPr kumimoji="1" lang="en-US" altLang="ja-JP" dirty="0"/>
          </a:p>
          <a:p>
            <a:r>
              <a:rPr lang="ja-JP" altLang="en-US" dirty="0" smtClean="0"/>
              <a:t>回答プログラムは役に立ちそう？</a:t>
            </a:r>
            <a:endParaRPr lang="en-US" altLang="ja-JP" dirty="0" smtClean="0"/>
          </a:p>
          <a:p>
            <a:r>
              <a:rPr lang="ja-JP" altLang="en-US" dirty="0" smtClean="0"/>
              <a:t>せっかく作ったので</a:t>
            </a:r>
            <a:r>
              <a:rPr lang="en-US" altLang="ja-JP" dirty="0" smtClean="0"/>
              <a:t>, </a:t>
            </a:r>
            <a:r>
              <a:rPr lang="ja-JP" altLang="en-US" dirty="0">
                <a:solidFill>
                  <a:srgbClr val="FF0000"/>
                </a:solidFill>
              </a:rPr>
              <a:t>何</a:t>
            </a:r>
            <a:r>
              <a:rPr lang="ja-JP" altLang="en-US" dirty="0" smtClean="0">
                <a:solidFill>
                  <a:srgbClr val="FF0000"/>
                </a:solidFill>
              </a:rPr>
              <a:t>に使えるか考えた</a:t>
            </a:r>
            <a:endParaRPr lang="en-US" altLang="ja-JP" dirty="0" smtClean="0">
              <a:solidFill>
                <a:srgbClr val="FF0000"/>
              </a:solidFill>
            </a:endParaRPr>
          </a:p>
        </p:txBody>
      </p:sp>
      <p:sp>
        <p:nvSpPr>
          <p:cNvPr id="3" name="タイトル 2"/>
          <p:cNvSpPr>
            <a:spLocks noGrp="1"/>
          </p:cNvSpPr>
          <p:nvPr>
            <p:ph type="title"/>
          </p:nvPr>
        </p:nvSpPr>
        <p:spPr/>
        <p:txBody>
          <a:bodyPr/>
          <a:lstStyle/>
          <a:p>
            <a:r>
              <a:rPr lang="en-US" altLang="ja-JP" dirty="0" smtClean="0"/>
              <a:t>2016</a:t>
            </a:r>
            <a:r>
              <a:rPr lang="ja-JP" altLang="en-US" dirty="0" smtClean="0"/>
              <a:t>年の高専プロコン</a:t>
            </a:r>
            <a:endParaRPr kumimoji="1" lang="ja-JP" altLang="en-US" dirty="0"/>
          </a:p>
        </p:txBody>
      </p:sp>
    </p:spTree>
    <p:extLst>
      <p:ext uri="{BB962C8B-B14F-4D97-AF65-F5344CB8AC3E}">
        <p14:creationId xmlns:p14="http://schemas.microsoft.com/office/powerpoint/2010/main" val="14419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997152"/>
          </a:xfrm>
        </p:spPr>
        <p:txBody>
          <a:bodyPr>
            <a:normAutofit/>
          </a:bodyPr>
          <a:lstStyle/>
          <a:p>
            <a:r>
              <a:rPr kumimoji="1" lang="ja-JP" altLang="en-US" dirty="0" smtClean="0"/>
              <a:t>土器の復元</a:t>
            </a:r>
            <a:endParaRPr lang="en-US" altLang="ja-JP" dirty="0"/>
          </a:p>
          <a:p>
            <a:endParaRPr kumimoji="1" lang="en-US" altLang="ja-JP" dirty="0" smtClean="0"/>
          </a:p>
          <a:p>
            <a:pPr marL="0" indent="0">
              <a:buNone/>
            </a:pPr>
            <a:endParaRPr kumimoji="1" lang="en-US" altLang="ja-JP" dirty="0" smtClean="0"/>
          </a:p>
          <a:p>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lang="en-US" altLang="ja-JP" dirty="0" smtClean="0"/>
          </a:p>
          <a:p>
            <a:pPr marL="0" indent="0">
              <a:buNone/>
            </a:pPr>
            <a:r>
              <a:rPr kumimoji="1" lang="en-US" altLang="ja-JP" dirty="0"/>
              <a:t> </a:t>
            </a:r>
            <a:r>
              <a:rPr kumimoji="1" lang="en-US" altLang="ja-JP" dirty="0" smtClean="0"/>
              <a:t>             </a:t>
            </a:r>
            <a:r>
              <a:rPr kumimoji="1" lang="ja-JP" altLang="en-US" dirty="0" smtClean="0"/>
              <a:t>（多角形パズルが解けると嬉しい）</a:t>
            </a:r>
            <a:endParaRPr kumimoji="1" lang="en-US" altLang="ja-JP" dirty="0" smtClean="0"/>
          </a:p>
        </p:txBody>
      </p:sp>
      <p:sp>
        <p:nvSpPr>
          <p:cNvPr id="2" name="タイトル 1"/>
          <p:cNvSpPr>
            <a:spLocks noGrp="1"/>
          </p:cNvSpPr>
          <p:nvPr>
            <p:ph type="title"/>
          </p:nvPr>
        </p:nvSpPr>
        <p:spPr/>
        <p:txBody>
          <a:bodyPr/>
          <a:lstStyle/>
          <a:p>
            <a:r>
              <a:rPr kumimoji="1" lang="ja-JP" altLang="en-US" dirty="0" smtClean="0"/>
              <a:t>何に応用できる？</a:t>
            </a:r>
            <a:endParaRPr kumimoji="1" lang="ja-JP" altLang="en-US" dirty="0"/>
          </a:p>
        </p:txBody>
      </p:sp>
      <p:pic>
        <p:nvPicPr>
          <p:cNvPr id="4" name="Picture 4" descr="https://img.atwikiimg.com/www45.atwiki.jp/jippensha/attach/39/2104/79_%E5%9C%9F%E5%99%A8%E3%81%AE%E7%85%AE%E7%82%8A%E3%81%8D%E8%B7%A1%20%E4%B8%96%E7%95%8C%E6%9C%80%E5%8F%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4752528" cy="318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30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lang="ja-JP" altLang="en-US" dirty="0" smtClean="0"/>
              <a:t>七金三パズルの研究</a:t>
            </a:r>
            <a:endParaRPr lang="en-US" altLang="ja-JP" dirty="0" smtClean="0"/>
          </a:p>
          <a:p>
            <a:endParaRPr lang="en-US" altLang="ja-JP" dirty="0"/>
          </a:p>
          <a:p>
            <a:r>
              <a:rPr lang="ja-JP" altLang="en-US" dirty="0" smtClean="0"/>
              <a:t>多角形詰込み問題の研究</a:t>
            </a:r>
            <a:endParaRPr lang="en-US" altLang="ja-JP" dirty="0" smtClean="0"/>
          </a:p>
          <a:p>
            <a:endParaRPr lang="en-US" altLang="ja-JP" dirty="0"/>
          </a:p>
          <a:p>
            <a:r>
              <a:rPr lang="ja-JP" altLang="en-US" dirty="0" smtClean="0"/>
              <a:t>ポリオミノパズルの研究</a:t>
            </a:r>
            <a:endParaRPr lang="en-US" altLang="ja-JP" dirty="0" smtClean="0"/>
          </a:p>
          <a:p>
            <a:pPr marL="0" indent="0">
              <a:buNone/>
            </a:pPr>
            <a:endParaRPr lang="en-US" altLang="ja-JP" dirty="0" smtClean="0"/>
          </a:p>
          <a:p>
            <a:pPr marL="0" indent="0">
              <a:buNone/>
            </a:pPr>
            <a:endParaRPr lang="en-US" altLang="ja-JP" dirty="0" smtClean="0"/>
          </a:p>
          <a:p>
            <a:pPr marL="0" indent="0">
              <a:buNone/>
            </a:pPr>
            <a:r>
              <a:rPr lang="ja-JP" altLang="en-US" dirty="0" smtClean="0"/>
              <a:t>同じようなものは見つからなかった</a:t>
            </a:r>
            <a:endParaRPr lang="en-US" altLang="ja-JP" dirty="0"/>
          </a:p>
          <a:p>
            <a:endParaRPr lang="en-US" altLang="ja-JP" dirty="0" smtClean="0"/>
          </a:p>
        </p:txBody>
      </p:sp>
      <p:sp>
        <p:nvSpPr>
          <p:cNvPr id="2" name="タイトル 1"/>
          <p:cNvSpPr>
            <a:spLocks noGrp="1"/>
          </p:cNvSpPr>
          <p:nvPr>
            <p:ph type="title"/>
          </p:nvPr>
        </p:nvSpPr>
        <p:spPr/>
        <p:txBody>
          <a:bodyPr/>
          <a:lstStyle/>
          <a:p>
            <a:r>
              <a:rPr kumimoji="1" lang="ja-JP" altLang="en-US" dirty="0" smtClean="0"/>
              <a:t>関連研究</a:t>
            </a:r>
            <a:endParaRPr kumimoji="1" lang="ja-JP" altLang="en-US" dirty="0"/>
          </a:p>
        </p:txBody>
      </p:sp>
    </p:spTree>
    <p:extLst>
      <p:ext uri="{BB962C8B-B14F-4D97-AF65-F5344CB8AC3E}">
        <p14:creationId xmlns:p14="http://schemas.microsoft.com/office/powerpoint/2010/main" val="1156937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dirty="0" smtClean="0"/>
              <a:t>七金三パズルの研究</a:t>
            </a:r>
            <a:endParaRPr kumimoji="1" lang="ja-JP" altLang="en-US" dirty="0"/>
          </a:p>
        </p:txBody>
      </p:sp>
      <p:pic>
        <p:nvPicPr>
          <p:cNvPr id="4"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1571"/>
            <a:ext cx="2568624" cy="180831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071330" y="1659189"/>
            <a:ext cx="4750018" cy="954107"/>
          </a:xfrm>
          <a:prstGeom prst="rect">
            <a:avLst/>
          </a:prstGeom>
          <a:noFill/>
        </p:spPr>
        <p:txBody>
          <a:bodyPr wrap="none" rtlCol="0">
            <a:spAutoFit/>
          </a:bodyPr>
          <a:lstStyle/>
          <a:p>
            <a:r>
              <a:rPr lang="en-US" altLang="ja-JP" sz="2800" dirty="0" smtClean="0"/>
              <a:t>3</a:t>
            </a:r>
            <a:r>
              <a:rPr lang="ja-JP" altLang="en-US" sz="2800" dirty="0"/>
              <a:t>角形</a:t>
            </a:r>
            <a:r>
              <a:rPr lang="en-US" altLang="ja-JP" sz="2800" dirty="0"/>
              <a:t>7</a:t>
            </a:r>
            <a:r>
              <a:rPr lang="ja-JP" altLang="en-US" sz="2800" dirty="0"/>
              <a:t>個のパズル</a:t>
            </a:r>
            <a:r>
              <a:rPr lang="en-US" altLang="ja-JP" sz="2800" dirty="0"/>
              <a:t>, </a:t>
            </a:r>
            <a:r>
              <a:rPr lang="ja-JP" altLang="en-US" sz="2800" dirty="0" smtClean="0"/>
              <a:t>枠がない</a:t>
            </a:r>
            <a:endParaRPr lang="en-US" altLang="ja-JP" sz="2800" dirty="0" smtClean="0"/>
          </a:p>
          <a:p>
            <a:r>
              <a:rPr lang="ja-JP" altLang="en-US" sz="2800" dirty="0"/>
              <a:t>ピース</a:t>
            </a:r>
            <a:r>
              <a:rPr lang="ja-JP" altLang="en-US" sz="2800" dirty="0" smtClean="0"/>
              <a:t>の形は決まっている</a:t>
            </a:r>
            <a:endParaRPr lang="ja-JP" altLang="en-US" sz="2800" dirty="0"/>
          </a:p>
        </p:txBody>
      </p:sp>
      <p:sp>
        <p:nvSpPr>
          <p:cNvPr id="7" name="テキスト ボックス 6"/>
          <p:cNvSpPr txBox="1"/>
          <p:nvPr/>
        </p:nvSpPr>
        <p:spPr>
          <a:xfrm>
            <a:off x="121990" y="4129916"/>
            <a:ext cx="7967246" cy="954107"/>
          </a:xfrm>
          <a:prstGeom prst="rect">
            <a:avLst/>
          </a:prstGeom>
          <a:noFill/>
        </p:spPr>
        <p:txBody>
          <a:bodyPr wrap="none" rtlCol="0">
            <a:spAutoFit/>
          </a:bodyPr>
          <a:lstStyle/>
          <a:p>
            <a:r>
              <a:rPr lang="ja-JP" altLang="en-US" sz="2800" dirty="0"/>
              <a:t>作れる凸多角形の全列挙</a:t>
            </a:r>
            <a:r>
              <a:rPr lang="en-US" altLang="ja-JP" sz="2800" dirty="0"/>
              <a:t>(2016, </a:t>
            </a:r>
            <a:r>
              <a:rPr lang="ja-JP" altLang="en-US" sz="2800" dirty="0"/>
              <a:t>上原ら</a:t>
            </a:r>
            <a:r>
              <a:rPr lang="en-US" altLang="ja-JP" sz="2800" dirty="0" smtClean="0"/>
              <a:t>)  (</a:t>
            </a:r>
            <a:r>
              <a:rPr lang="en-US" altLang="ja-JP" sz="2800" dirty="0" smtClean="0">
                <a:solidFill>
                  <a:srgbClr val="FF0000"/>
                </a:solidFill>
              </a:rPr>
              <a:t>675</a:t>
            </a:r>
            <a:r>
              <a:rPr lang="ja-JP" altLang="en-US" sz="2800" dirty="0" smtClean="0">
                <a:solidFill>
                  <a:srgbClr val="FF0000"/>
                </a:solidFill>
              </a:rPr>
              <a:t>秒</a:t>
            </a:r>
            <a:r>
              <a:rPr lang="en-US" altLang="ja-JP" sz="2800" dirty="0" smtClean="0"/>
              <a:t>)</a:t>
            </a:r>
            <a:endParaRPr lang="en-US" altLang="ja-JP" sz="2800" dirty="0"/>
          </a:p>
          <a:p>
            <a:endParaRPr kumimoji="1" lang="ja-JP" altLang="en-US" sz="2800" dirty="0"/>
          </a:p>
        </p:txBody>
      </p:sp>
      <p:sp>
        <p:nvSpPr>
          <p:cNvPr id="9" name="テキスト ボックス 8"/>
          <p:cNvSpPr txBox="1"/>
          <p:nvPr/>
        </p:nvSpPr>
        <p:spPr>
          <a:xfrm>
            <a:off x="153666" y="3763238"/>
            <a:ext cx="2218877" cy="461665"/>
          </a:xfrm>
          <a:prstGeom prst="rect">
            <a:avLst/>
          </a:prstGeom>
          <a:noFill/>
        </p:spPr>
        <p:txBody>
          <a:bodyPr wrap="none" rtlCol="0">
            <a:spAutoFit/>
          </a:bodyPr>
          <a:lstStyle/>
          <a:p>
            <a:r>
              <a:rPr lang="en-US" altLang="ja-JP" sz="2400" dirty="0"/>
              <a:t>(</a:t>
            </a:r>
            <a:r>
              <a:rPr kumimoji="1" lang="en-US" altLang="ja-JP" sz="2400" dirty="0" smtClean="0"/>
              <a:t>2016, </a:t>
            </a:r>
            <a:r>
              <a:rPr kumimoji="1" lang="ja-JP" altLang="en-US" sz="2400" dirty="0" smtClean="0"/>
              <a:t>上原ら</a:t>
            </a:r>
            <a:r>
              <a:rPr kumimoji="1" lang="en-US" altLang="ja-JP" sz="2400" dirty="0" smtClean="0"/>
              <a:t>)</a:t>
            </a:r>
            <a:endParaRPr kumimoji="1" lang="ja-JP" altLang="en-US" sz="2400" dirty="0"/>
          </a:p>
        </p:txBody>
      </p:sp>
      <p:sp>
        <p:nvSpPr>
          <p:cNvPr id="10" name="テキスト ボックス 9"/>
          <p:cNvSpPr txBox="1"/>
          <p:nvPr/>
        </p:nvSpPr>
        <p:spPr>
          <a:xfrm>
            <a:off x="153666" y="4809732"/>
            <a:ext cx="6102953" cy="523220"/>
          </a:xfrm>
          <a:prstGeom prst="rect">
            <a:avLst/>
          </a:prstGeom>
          <a:noFill/>
        </p:spPr>
        <p:txBody>
          <a:bodyPr wrap="none" rtlCol="0">
            <a:spAutoFit/>
          </a:bodyPr>
          <a:lstStyle/>
          <a:p>
            <a:r>
              <a:rPr lang="ja-JP" altLang="en-US" sz="2800" dirty="0"/>
              <a:t>同じ</a:t>
            </a:r>
            <a:r>
              <a:rPr lang="ja-JP" altLang="en-US" sz="2800" dirty="0" smtClean="0"/>
              <a:t>手法で</a:t>
            </a:r>
            <a:r>
              <a:rPr lang="en-US" altLang="ja-JP" sz="2800" dirty="0" smtClean="0"/>
              <a:t>, </a:t>
            </a:r>
            <a:r>
              <a:rPr lang="ja-JP" altLang="en-US" sz="2800" dirty="0" smtClean="0"/>
              <a:t>多角形パズルを解くと</a:t>
            </a:r>
            <a:r>
              <a:rPr lang="en-US" altLang="ja-JP" sz="2800" dirty="0" smtClean="0"/>
              <a:t>…</a:t>
            </a:r>
            <a:r>
              <a:rPr lang="ja-JP" altLang="en-US" sz="2800" dirty="0" smtClean="0"/>
              <a:t>？</a:t>
            </a:r>
            <a:endParaRPr lang="en-US" altLang="ja-JP" sz="2800" dirty="0" smtClean="0"/>
          </a:p>
        </p:txBody>
      </p:sp>
      <p:sp>
        <p:nvSpPr>
          <p:cNvPr id="11" name="円/楕円 10"/>
          <p:cNvSpPr/>
          <p:nvPr/>
        </p:nvSpPr>
        <p:spPr>
          <a:xfrm>
            <a:off x="827584" y="5301208"/>
            <a:ext cx="8136904"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solidFill>
                  <a:srgbClr val="FF0000"/>
                </a:solidFill>
              </a:rPr>
              <a:t>必ず</a:t>
            </a:r>
            <a:r>
              <a:rPr kumimoji="1" lang="ja-JP" altLang="en-US" sz="3600" dirty="0" smtClean="0">
                <a:solidFill>
                  <a:srgbClr val="FF0000"/>
                </a:solidFill>
              </a:rPr>
              <a:t>解けるが</a:t>
            </a:r>
            <a:r>
              <a:rPr kumimoji="1" lang="en-US" altLang="ja-JP" sz="3600" dirty="0" smtClean="0">
                <a:solidFill>
                  <a:srgbClr val="FF0000"/>
                </a:solidFill>
              </a:rPr>
              <a:t>, </a:t>
            </a:r>
            <a:r>
              <a:rPr lang="ja-JP" altLang="en-US" sz="3600" dirty="0" smtClean="0">
                <a:solidFill>
                  <a:srgbClr val="FF0000"/>
                </a:solidFill>
              </a:rPr>
              <a:t>計算爆発！</a:t>
            </a:r>
            <a:endParaRPr kumimoji="1" lang="ja-JP" altLang="en-US" sz="3600" dirty="0">
              <a:solidFill>
                <a:srgbClr val="FF0000"/>
              </a:solidFill>
            </a:endParaRPr>
          </a:p>
        </p:txBody>
      </p:sp>
      <p:pic>
        <p:nvPicPr>
          <p:cNvPr id="1026" name="Picture 2"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088" y="2613296"/>
            <a:ext cx="1725966" cy="138077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836327" y="6309320"/>
            <a:ext cx="3344185" cy="823302"/>
          </a:xfrm>
          <a:prstGeom prst="rect">
            <a:avLst/>
          </a:prstGeom>
          <a:noFill/>
        </p:spPr>
        <p:txBody>
          <a:bodyPr wrap="none" rtlCol="0">
            <a:spAutoFit/>
          </a:bodyPr>
          <a:lstStyle/>
          <a:p>
            <a:r>
              <a:rPr lang="ja-JP" altLang="en-US" sz="1050" dirty="0" smtClean="0"/>
              <a:t>画像は下記から引用</a:t>
            </a:r>
            <a:endParaRPr lang="en-US" altLang="ja-JP" sz="1050" dirty="0" smtClean="0"/>
          </a:p>
          <a:p>
            <a:r>
              <a:rPr lang="en-US" altLang="ja-JP" sz="1050" dirty="0" smtClean="0">
                <a:hlinkClick r:id="rId5"/>
              </a:rPr>
              <a:t>http</a:t>
            </a:r>
            <a:r>
              <a:rPr lang="en-US" altLang="ja-JP" sz="1050" dirty="0">
                <a:hlinkClick r:id="rId5"/>
              </a:rPr>
              <a:t>://</a:t>
            </a:r>
            <a:r>
              <a:rPr lang="en-US" altLang="ja-JP" sz="1050" dirty="0" smtClean="0">
                <a:hlinkClick r:id="rId5"/>
              </a:rPr>
              <a:t>www.bep-shizuoka.jp/c02_00001.html</a:t>
            </a:r>
            <a:r>
              <a:rPr lang="en-US" altLang="ja-JP" sz="1050" dirty="0" smtClean="0"/>
              <a:t>, </a:t>
            </a:r>
          </a:p>
          <a:p>
            <a:r>
              <a:rPr lang="en-US" altLang="ja-JP" sz="1050" dirty="0" smtClean="0">
                <a:hlinkClick r:id="rId6"/>
              </a:rPr>
              <a:t>http</a:t>
            </a:r>
            <a:r>
              <a:rPr lang="en-US" altLang="ja-JP" sz="1050" dirty="0">
                <a:hlinkClick r:id="rId6"/>
              </a:rPr>
              <a:t>://</a:t>
            </a:r>
            <a:r>
              <a:rPr lang="en-US" altLang="ja-JP" sz="1050" dirty="0" smtClean="0">
                <a:hlinkClick r:id="rId6"/>
              </a:rPr>
              <a:t>blogs.yahoo.co.jp/tanidr/16914025.html</a:t>
            </a:r>
            <a:endParaRPr lang="en-US" altLang="ja-JP" sz="1050" dirty="0" smtClean="0"/>
          </a:p>
          <a:p>
            <a:r>
              <a:rPr lang="en-US" altLang="ja-JP" sz="1600" dirty="0" smtClean="0"/>
              <a:t>       </a:t>
            </a:r>
          </a:p>
        </p:txBody>
      </p:sp>
      <p:sp>
        <p:nvSpPr>
          <p:cNvPr id="19" name="角丸四角形吹き出し 18"/>
          <p:cNvSpPr/>
          <p:nvPr/>
        </p:nvSpPr>
        <p:spPr>
          <a:xfrm>
            <a:off x="3205142" y="2924944"/>
            <a:ext cx="3599106" cy="838294"/>
          </a:xfrm>
          <a:prstGeom prst="wedgeRoundRectCallout">
            <a:avLst>
              <a:gd name="adj1" fmla="val -111359"/>
              <a:gd name="adj2" fmla="val 10226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smtClean="0">
                <a:solidFill>
                  <a:srgbClr val="FF0000"/>
                </a:solidFill>
              </a:rPr>
              <a:t>辺と辺の</a:t>
            </a:r>
            <a:r>
              <a:rPr lang="ja-JP" altLang="en-US" sz="2400" dirty="0">
                <a:solidFill>
                  <a:srgbClr val="FF0000"/>
                </a:solidFill>
              </a:rPr>
              <a:t>合わせ方</a:t>
            </a:r>
            <a:r>
              <a:rPr lang="ja-JP" altLang="en-US" sz="2400" dirty="0">
                <a:solidFill>
                  <a:schemeClr val="tx1"/>
                </a:solidFill>
              </a:rPr>
              <a:t>を探索</a:t>
            </a:r>
            <a:endParaRPr lang="en-US" altLang="ja-JP" sz="2400" dirty="0">
              <a:solidFill>
                <a:schemeClr val="tx1"/>
              </a:solidFill>
            </a:endParaRPr>
          </a:p>
          <a:p>
            <a:r>
              <a:rPr lang="ja-JP" altLang="en-US" sz="2400" dirty="0">
                <a:solidFill>
                  <a:schemeClr val="tx1"/>
                </a:solidFill>
              </a:rPr>
              <a:t>（ただし</a:t>
            </a:r>
            <a:r>
              <a:rPr lang="en-US" altLang="ja-JP" sz="2400" dirty="0">
                <a:solidFill>
                  <a:schemeClr val="tx1"/>
                </a:solidFill>
              </a:rPr>
              <a:t>, </a:t>
            </a:r>
            <a:r>
              <a:rPr lang="ja-JP" altLang="en-US" sz="2400" dirty="0">
                <a:solidFill>
                  <a:schemeClr val="tx1"/>
                </a:solidFill>
              </a:rPr>
              <a:t>角を合わせる）</a:t>
            </a:r>
          </a:p>
        </p:txBody>
      </p:sp>
    </p:spTree>
    <p:extLst>
      <p:ext uri="{BB962C8B-B14F-4D97-AF65-F5344CB8AC3E}">
        <p14:creationId xmlns:p14="http://schemas.microsoft.com/office/powerpoint/2010/main" val="266063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2663</TotalTime>
  <Words>1962</Words>
  <Application>Microsoft Office PowerPoint</Application>
  <PresentationFormat>画面に合わせる (4:3)</PresentationFormat>
  <Paragraphs>332</Paragraphs>
  <Slides>30</Slides>
  <Notes>16</Notes>
  <HiddenSlides>1</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ビジネス</vt:lpstr>
      <vt:lpstr>多角形パズル問題の ヒューリスティックによる 解法の検討</vt:lpstr>
      <vt:lpstr>全国高専プログラミングコンテスト （プロコン）</vt:lpstr>
      <vt:lpstr>多角形パズルの定義</vt:lpstr>
      <vt:lpstr>2016年の高専プロコン</vt:lpstr>
      <vt:lpstr>2016年の高専プロコン</vt:lpstr>
      <vt:lpstr>2016年の高専プロコン</vt:lpstr>
      <vt:lpstr>何に応用できる？</vt:lpstr>
      <vt:lpstr>関連研究</vt:lpstr>
      <vt:lpstr>七金三パズルの研究</vt:lpstr>
      <vt:lpstr>多角形詰込み問題の研究</vt:lpstr>
      <vt:lpstr>ポリオミノパズルの研究</vt:lpstr>
      <vt:lpstr>今回やること</vt:lpstr>
      <vt:lpstr>研究対象</vt:lpstr>
      <vt:lpstr>人間ならどう解くか</vt:lpstr>
      <vt:lpstr>解法</vt:lpstr>
      <vt:lpstr>解法のイメージ</vt:lpstr>
      <vt:lpstr>結合度(1)</vt:lpstr>
      <vt:lpstr>結合度(2)</vt:lpstr>
      <vt:lpstr>結合度(2)</vt:lpstr>
      <vt:lpstr>実験 問題一覧(1)</vt:lpstr>
      <vt:lpstr>実験 問題一覧(2)</vt:lpstr>
      <vt:lpstr>実験結果(1)</vt:lpstr>
      <vt:lpstr>実験結果(2)</vt:lpstr>
      <vt:lpstr>考察</vt:lpstr>
      <vt:lpstr>実験2(知恵の板)</vt:lpstr>
      <vt:lpstr>実験2 結果</vt:lpstr>
      <vt:lpstr>実験2 考察</vt:lpstr>
      <vt:lpstr>まとめ</vt:lpstr>
      <vt:lpstr>プログラムの公開</vt:lpstr>
      <vt:lpstr>問題作成ソフト</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自由な回転を許した 多角形パズルの解法 </dc:title>
  <dc:creator>Kawakami</dc:creator>
  <cp:lastModifiedBy>Kawakami</cp:lastModifiedBy>
  <cp:revision>870</cp:revision>
  <dcterms:created xsi:type="dcterms:W3CDTF">2016-10-20T03:29:04Z</dcterms:created>
  <dcterms:modified xsi:type="dcterms:W3CDTF">2017-03-09T08:05:24Z</dcterms:modified>
</cp:coreProperties>
</file>