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handoutMasterIdLst>
    <p:handoutMasterId r:id="rId84"/>
  </p:handoutMasterIdLst>
  <p:sldIdLst>
    <p:sldId id="333" r:id="rId2"/>
    <p:sldId id="346" r:id="rId3"/>
    <p:sldId id="386" r:id="rId4"/>
    <p:sldId id="426" r:id="rId5"/>
    <p:sldId id="427" r:id="rId6"/>
    <p:sldId id="428" r:id="rId7"/>
    <p:sldId id="387" r:id="rId8"/>
    <p:sldId id="429" r:id="rId9"/>
    <p:sldId id="388" r:id="rId10"/>
    <p:sldId id="389" r:id="rId11"/>
    <p:sldId id="393" r:id="rId12"/>
    <p:sldId id="472" r:id="rId13"/>
    <p:sldId id="292" r:id="rId14"/>
    <p:sldId id="438" r:id="rId15"/>
    <p:sldId id="432" r:id="rId16"/>
    <p:sldId id="294" r:id="rId17"/>
    <p:sldId id="336" r:id="rId18"/>
    <p:sldId id="326" r:id="rId19"/>
    <p:sldId id="382" r:id="rId20"/>
    <p:sldId id="365" r:id="rId21"/>
    <p:sldId id="316" r:id="rId22"/>
    <p:sldId id="317" r:id="rId23"/>
    <p:sldId id="366" r:id="rId24"/>
    <p:sldId id="470" r:id="rId25"/>
    <p:sldId id="341" r:id="rId26"/>
    <p:sldId id="441" r:id="rId27"/>
    <p:sldId id="442" r:id="rId28"/>
    <p:sldId id="443" r:id="rId29"/>
    <p:sldId id="379" r:id="rId30"/>
    <p:sldId id="381" r:id="rId31"/>
    <p:sldId id="411" r:id="rId32"/>
    <p:sldId id="342" r:id="rId33"/>
    <p:sldId id="345" r:id="rId34"/>
    <p:sldId id="361" r:id="rId35"/>
    <p:sldId id="383" r:id="rId36"/>
    <p:sldId id="412" r:id="rId37"/>
    <p:sldId id="444" r:id="rId38"/>
    <p:sldId id="445" r:id="rId39"/>
    <p:sldId id="448" r:id="rId40"/>
    <p:sldId id="446" r:id="rId41"/>
    <p:sldId id="447" r:id="rId42"/>
    <p:sldId id="469" r:id="rId43"/>
    <p:sldId id="320" r:id="rId44"/>
    <p:sldId id="471" r:id="rId45"/>
    <p:sldId id="413" r:id="rId46"/>
    <p:sldId id="414" r:id="rId47"/>
    <p:sldId id="440" r:id="rId48"/>
    <p:sldId id="415" r:id="rId49"/>
    <p:sldId id="439" r:id="rId50"/>
    <p:sldId id="374" r:id="rId51"/>
    <p:sldId id="416" r:id="rId52"/>
    <p:sldId id="417" r:id="rId53"/>
    <p:sldId id="418" r:id="rId54"/>
    <p:sldId id="419" r:id="rId55"/>
    <p:sldId id="420" r:id="rId56"/>
    <p:sldId id="421" r:id="rId57"/>
    <p:sldId id="422" r:id="rId58"/>
    <p:sldId id="423" r:id="rId59"/>
    <p:sldId id="424" r:id="rId60"/>
    <p:sldId id="425" r:id="rId61"/>
    <p:sldId id="473"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66" r:id="rId80"/>
    <p:sldId id="467" r:id="rId81"/>
    <p:sldId id="468" r:id="rId82"/>
  </p:sldIdLst>
  <p:sldSz cx="9144000" cy="5143500" type="screen16x9"/>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6" autoAdjust="0"/>
    <p:restoredTop sz="94660"/>
  </p:normalViewPr>
  <p:slideViewPr>
    <p:cSldViewPr snapToGrid="0" snapToObjects="1">
      <p:cViewPr varScale="1">
        <p:scale>
          <a:sx n="88" d="100"/>
          <a:sy n="88" d="100"/>
        </p:scale>
        <p:origin x="-936"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 Id="rId3"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26ECE-E032-7747-97C7-6A2E27F8C17C}" type="datetime1">
              <a:rPr kumimoji="1" lang="ja-JP" altLang="en-US" smtClean="0"/>
              <a:t>17/03/08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3ADE50-61D6-5D48-9713-44E5359AF8C7}" type="slidenum">
              <a:rPr kumimoji="1" lang="ja-JP" altLang="en-US" smtClean="0"/>
              <a:t>‹#›</a:t>
            </a:fld>
            <a:endParaRPr kumimoji="1" lang="ja-JP" altLang="en-US"/>
          </a:p>
        </p:txBody>
      </p:sp>
    </p:spTree>
    <p:extLst>
      <p:ext uri="{BB962C8B-B14F-4D97-AF65-F5344CB8AC3E}">
        <p14:creationId xmlns:p14="http://schemas.microsoft.com/office/powerpoint/2010/main" val="3610367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B1946-97E2-D644-8383-1998423695D1}" type="datetime1">
              <a:rPr kumimoji="1" lang="ja-JP" altLang="en-US" smtClean="0"/>
              <a:t>17/03/08</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F2C22-1A32-BA4E-BF3A-99D5FEA8D71C}" type="slidenum">
              <a:rPr kumimoji="1" lang="ja-JP" altLang="en-US" smtClean="0"/>
              <a:t>‹#›</a:t>
            </a:fld>
            <a:endParaRPr kumimoji="1" lang="ja-JP" altLang="en-US"/>
          </a:p>
        </p:txBody>
      </p:sp>
    </p:spTree>
    <p:extLst>
      <p:ext uri="{BB962C8B-B14F-4D97-AF65-F5344CB8AC3E}">
        <p14:creationId xmlns:p14="http://schemas.microsoft.com/office/powerpoint/2010/main" val="18080545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1</a:t>
            </a:fld>
            <a:endParaRPr kumimoji="1" lang="ja-JP" altLang="en-US"/>
          </a:p>
        </p:txBody>
      </p:sp>
    </p:spTree>
    <p:extLst>
      <p:ext uri="{BB962C8B-B14F-4D97-AF65-F5344CB8AC3E}">
        <p14:creationId xmlns:p14="http://schemas.microsoft.com/office/powerpoint/2010/main" val="36091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まず左の図の赤丸部分を操作することを考えます。</a:t>
            </a:r>
            <a:endParaRPr kumimoji="1" lang="en-US" altLang="ja-JP" dirty="0" smtClean="0"/>
          </a:p>
          <a:p>
            <a:r>
              <a:rPr kumimoji="1" lang="ja-JP" altLang="en-US" dirty="0" smtClean="0"/>
              <a:t>すると右の図のように赤丸のついたライトの点灯と消灯が入れ替わります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63</a:t>
            </a:fld>
            <a:endParaRPr kumimoji="1" lang="ja-JP" altLang="en-US"/>
          </a:p>
        </p:txBody>
      </p:sp>
    </p:spTree>
    <p:extLst>
      <p:ext uri="{BB962C8B-B14F-4D97-AF65-F5344CB8AC3E}">
        <p14:creationId xmlns:p14="http://schemas.microsoft.com/office/powerpoint/2010/main" val="229023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同様に左の図の赤丸に操作を加えた結果が右の図です。</a:t>
            </a:r>
            <a:endParaRPr kumimoji="1" lang="en-US" altLang="ja-JP" dirty="0" smtClean="0"/>
          </a:p>
          <a:p>
            <a:r>
              <a:rPr kumimoji="1" lang="ja-JP" altLang="en-US" dirty="0" smtClean="0"/>
              <a:t>このとき全てのライトが消灯しているので、このライツアウトは解けたとなります。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64</a:t>
            </a:fld>
            <a:endParaRPr kumimoji="1" lang="ja-JP" altLang="en-US"/>
          </a:p>
        </p:txBody>
      </p:sp>
    </p:spTree>
    <p:extLst>
      <p:ext uri="{BB962C8B-B14F-4D97-AF65-F5344CB8AC3E}">
        <p14:creationId xmlns:p14="http://schemas.microsoft.com/office/powerpoint/2010/main" val="363334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このぱずるの一般化として</a:t>
            </a:r>
            <a:endParaRPr kumimoji="1" lang="en-US" altLang="ja-JP" dirty="0" smtClean="0"/>
          </a:p>
          <a:p>
            <a:r>
              <a:rPr kumimoji="1" lang="ja-JP" altLang="en-US" dirty="0" smtClean="0"/>
              <a:t>書定義として局面を</a:t>
            </a:r>
            <a:endParaRPr kumimoji="1" lang="en-US" altLang="ja-JP" dirty="0" smtClean="0"/>
          </a:p>
          <a:p>
            <a:r>
              <a:rPr kumimoji="1" lang="ja-JP" altLang="en-US" dirty="0" smtClean="0"/>
              <a:t>また局面がイエスインスタンスであるとは</a:t>
            </a:r>
            <a:endParaRPr kumimoji="1" lang="en-US" altLang="ja-JP" dirty="0" smtClean="0"/>
          </a:p>
          <a:p>
            <a:r>
              <a:rPr kumimoji="1" lang="ja-JP" altLang="en-US" dirty="0" smtClean="0"/>
              <a:t>つまりその局面がとけるかということです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65</a:t>
            </a:fld>
            <a:endParaRPr kumimoji="1" lang="ja-JP" altLang="en-US"/>
          </a:p>
        </p:txBody>
      </p:sp>
    </p:spTree>
    <p:extLst>
      <p:ext uri="{BB962C8B-B14F-4D97-AF65-F5344CB8AC3E}">
        <p14:creationId xmlns:p14="http://schemas.microsoft.com/office/powerpoint/2010/main" val="21615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この２つの補題の結果、いかのようなアルゴリズムをえることができます</a:t>
            </a:r>
            <a:endParaRPr kumimoji="1" lang="en-US" altLang="ja-JP" dirty="0" smtClean="0"/>
          </a:p>
          <a:p>
            <a:r>
              <a:rPr kumimoji="1" lang="ja-JP" altLang="en-US" dirty="0" smtClean="0"/>
              <a:t>１つめに</a:t>
            </a:r>
            <a:endParaRPr kumimoji="1" lang="en-US" altLang="ja-JP" dirty="0" smtClean="0"/>
          </a:p>
          <a:p>
            <a:r>
              <a:rPr kumimoji="1" lang="ja-JP" altLang="en-US" dirty="0" smtClean="0"/>
              <a:t>２つめとして</a:t>
            </a:r>
            <a:endParaRPr kumimoji="1" lang="en-US" altLang="ja-JP" dirty="0" smtClean="0"/>
          </a:p>
          <a:p>
            <a:r>
              <a:rPr kumimoji="1" lang="ja-JP" altLang="en-US" dirty="0" smtClean="0"/>
              <a:t>これらが正しいことは先ほどの補題からしょうめいできます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80</a:t>
            </a:fld>
            <a:endParaRPr kumimoji="1" lang="ja-JP" altLang="en-US"/>
          </a:p>
        </p:txBody>
      </p:sp>
    </p:spTree>
    <p:extLst>
      <p:ext uri="{BB962C8B-B14F-4D97-AF65-F5344CB8AC3E}">
        <p14:creationId xmlns:p14="http://schemas.microsoft.com/office/powerpoint/2010/main" val="174838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この２つの補題の結果、いかのようなアルゴリズムをえることができます</a:t>
            </a:r>
            <a:endParaRPr kumimoji="1" lang="en-US" altLang="ja-JP" dirty="0" smtClean="0"/>
          </a:p>
          <a:p>
            <a:r>
              <a:rPr kumimoji="1" lang="ja-JP" altLang="en-US" dirty="0" smtClean="0"/>
              <a:t>１つめに</a:t>
            </a:r>
            <a:endParaRPr kumimoji="1" lang="en-US" altLang="ja-JP" dirty="0" smtClean="0"/>
          </a:p>
          <a:p>
            <a:r>
              <a:rPr kumimoji="1" lang="ja-JP" altLang="en-US" dirty="0" smtClean="0"/>
              <a:t>２つめとして</a:t>
            </a:r>
            <a:endParaRPr kumimoji="1" lang="en-US" altLang="ja-JP" dirty="0" smtClean="0"/>
          </a:p>
          <a:p>
            <a:r>
              <a:rPr kumimoji="1" lang="ja-JP" altLang="en-US" dirty="0" smtClean="0"/>
              <a:t>これらが正しいことは先ほどの補題からしょうめいできます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81</a:t>
            </a:fld>
            <a:endParaRPr kumimoji="1" lang="ja-JP" altLang="en-US"/>
          </a:p>
        </p:txBody>
      </p:sp>
    </p:spTree>
    <p:extLst>
      <p:ext uri="{BB962C8B-B14F-4D97-AF65-F5344CB8AC3E}">
        <p14:creationId xmlns:p14="http://schemas.microsoft.com/office/powerpoint/2010/main" val="174838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まず、アルゴリズムが問題を解くとき、一般的に入力は全て読み込んで判断する昼用があるのですが、</a:t>
            </a:r>
            <a:endParaRPr kumimoji="1" lang="en-US" altLang="ja-JP" dirty="0" smtClean="0"/>
          </a:p>
          <a:p>
            <a:r>
              <a:rPr kumimoji="1" lang="ja-JP" altLang="en-US" dirty="0" smtClean="0"/>
              <a:t>それでは巨大情報を扱う際、読み込みだけで非常に大きな時間がかかります。</a:t>
            </a:r>
            <a:endParaRPr kumimoji="1" lang="en-US" altLang="ja-JP" dirty="0" smtClean="0"/>
          </a:p>
          <a:p>
            <a:r>
              <a:rPr kumimoji="1" lang="ja-JP" altLang="en-US" dirty="0" smtClean="0"/>
              <a:t>なので、データ数</a:t>
            </a:r>
            <a:r>
              <a:rPr kumimoji="1" lang="en-US" altLang="ja-JP" dirty="0" smtClean="0"/>
              <a:t>n</a:t>
            </a:r>
            <a:r>
              <a:rPr kumimoji="1" lang="ja-JP" altLang="en-US" dirty="0" smtClean="0"/>
              <a:t> に無関係な定数個のデータを見るアルゴリズムを定数時間アルゴリズムといいます。</a:t>
            </a:r>
            <a:endParaRPr kumimoji="1" lang="en-US" altLang="ja-JP" dirty="0" smtClean="0"/>
          </a:p>
          <a:p>
            <a:r>
              <a:rPr kumimoji="1" lang="ja-JP" altLang="en-US" dirty="0" smtClean="0"/>
              <a:t>これにより計算時間が短縮できるため、近年はビッグデータとの関わりで注目を浴びています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3</a:t>
            </a:fld>
            <a:endParaRPr kumimoji="1" lang="ja-JP" altLang="en-US"/>
          </a:p>
        </p:txBody>
      </p:sp>
    </p:spTree>
    <p:extLst>
      <p:ext uri="{BB962C8B-B14F-4D97-AF65-F5344CB8AC3E}">
        <p14:creationId xmlns:p14="http://schemas.microsoft.com/office/powerpoint/2010/main" val="192457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関連研究として</a:t>
            </a:r>
            <a:endParaRPr kumimoji="1" lang="en-US" altLang="ja-JP" dirty="0" smtClean="0"/>
          </a:p>
          <a:p>
            <a:r>
              <a:rPr kumimoji="1" lang="ja-JP" altLang="en-US" dirty="0" smtClean="0"/>
              <a:t>グラフに関する</a:t>
            </a:r>
            <a:endParaRPr kumimoji="1" lang="en-US" altLang="ja-JP" dirty="0" smtClean="0"/>
          </a:p>
          <a:p>
            <a:r>
              <a:rPr kumimoji="1" lang="ja-JP" altLang="en-US" dirty="0" smtClean="0"/>
              <a:t>本研究室でもボードゲームに対して</a:t>
            </a:r>
            <a:endParaRPr kumimoji="1" lang="en-US" altLang="ja-JP" dirty="0" smtClean="0"/>
          </a:p>
          <a:p>
            <a:r>
              <a:rPr kumimoji="1" lang="ja-JP" altLang="en-US" dirty="0" smtClean="0"/>
              <a:t>なので私はパズルに対する定数時間アルゴリズムについて考えました</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9</a:t>
            </a:fld>
            <a:endParaRPr kumimoji="1" lang="ja-JP" altLang="en-US"/>
          </a:p>
        </p:txBody>
      </p:sp>
    </p:spTree>
    <p:extLst>
      <p:ext uri="{BB962C8B-B14F-4D97-AF65-F5344CB8AC3E}">
        <p14:creationId xmlns:p14="http://schemas.microsoft.com/office/powerpoint/2010/main" val="218147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ここでライツアウトというパズルについて考えます</a:t>
            </a:r>
            <a:endParaRPr kumimoji="1" lang="en-US" altLang="ja-JP" dirty="0" smtClean="0"/>
          </a:p>
          <a:p>
            <a:r>
              <a:rPr kumimoji="1" lang="ja-JP" altLang="en-US" dirty="0" smtClean="0"/>
              <a:t>これは盤面上のライトを全て消灯させることを目的としたパズル</a:t>
            </a:r>
            <a:endParaRPr kumimoji="1" lang="en-US" altLang="ja-JP" dirty="0" smtClean="0"/>
          </a:p>
          <a:p>
            <a:r>
              <a:rPr kumimoji="1" lang="ja-JP" altLang="en-US" dirty="0" smtClean="0"/>
              <a:t>スライドの図のようにあるライトを操作するとその上下左右最大５マスの点灯と消灯の状態が入れかわります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10</a:t>
            </a:fld>
            <a:endParaRPr kumimoji="1" lang="ja-JP" altLang="en-US"/>
          </a:p>
        </p:txBody>
      </p:sp>
    </p:spTree>
    <p:extLst>
      <p:ext uri="{BB962C8B-B14F-4D97-AF65-F5344CB8AC3E}">
        <p14:creationId xmlns:p14="http://schemas.microsoft.com/office/powerpoint/2010/main" val="203821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このぱずるの一般化として</a:t>
            </a:r>
            <a:endParaRPr kumimoji="1" lang="en-US" altLang="ja-JP" dirty="0" smtClean="0"/>
          </a:p>
          <a:p>
            <a:r>
              <a:rPr kumimoji="1" lang="ja-JP" altLang="en-US" dirty="0" smtClean="0"/>
              <a:t>書定義として局面を</a:t>
            </a:r>
            <a:endParaRPr kumimoji="1" lang="en-US" altLang="ja-JP" dirty="0" smtClean="0"/>
          </a:p>
          <a:p>
            <a:r>
              <a:rPr kumimoji="1" lang="ja-JP" altLang="en-US" dirty="0" smtClean="0"/>
              <a:t>また局面がイエスインスタンスであるとは</a:t>
            </a:r>
            <a:endParaRPr kumimoji="1" lang="en-US" altLang="ja-JP" dirty="0" smtClean="0"/>
          </a:p>
          <a:p>
            <a:r>
              <a:rPr kumimoji="1" lang="ja-JP" altLang="en-US" dirty="0" smtClean="0"/>
              <a:t>つまりその局面がとけるかということです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11</a:t>
            </a:fld>
            <a:endParaRPr kumimoji="1" lang="ja-JP" altLang="en-US"/>
          </a:p>
        </p:txBody>
      </p:sp>
    </p:spTree>
    <p:extLst>
      <p:ext uri="{BB962C8B-B14F-4D97-AF65-F5344CB8AC3E}">
        <p14:creationId xmlns:p14="http://schemas.microsoft.com/office/powerpoint/2010/main" val="216155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このぱずるの一般化として</a:t>
            </a:r>
            <a:endParaRPr kumimoji="1" lang="en-US" altLang="ja-JP" dirty="0" smtClean="0"/>
          </a:p>
          <a:p>
            <a:r>
              <a:rPr kumimoji="1" lang="ja-JP" altLang="en-US" dirty="0" smtClean="0"/>
              <a:t>書定義として局面を</a:t>
            </a:r>
            <a:endParaRPr kumimoji="1" lang="en-US" altLang="ja-JP" dirty="0" smtClean="0"/>
          </a:p>
          <a:p>
            <a:r>
              <a:rPr kumimoji="1" lang="ja-JP" altLang="en-US" dirty="0" smtClean="0"/>
              <a:t>また局面がイエスインスタンスであるとは</a:t>
            </a:r>
            <a:endParaRPr kumimoji="1" lang="en-US" altLang="ja-JP" dirty="0" smtClean="0"/>
          </a:p>
          <a:p>
            <a:r>
              <a:rPr kumimoji="1" lang="ja-JP" altLang="en-US" dirty="0" smtClean="0"/>
              <a:t>つまりその局面がとけるかということです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12</a:t>
            </a:fld>
            <a:endParaRPr kumimoji="1" lang="ja-JP" altLang="en-US"/>
          </a:p>
        </p:txBody>
      </p:sp>
    </p:spTree>
    <p:extLst>
      <p:ext uri="{BB962C8B-B14F-4D97-AF65-F5344CB8AC3E}">
        <p14:creationId xmlns:p14="http://schemas.microsoft.com/office/powerpoint/2010/main" val="21615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18</a:t>
            </a:fld>
            <a:endParaRPr kumimoji="1" lang="ja-JP" altLang="en-US"/>
          </a:p>
        </p:txBody>
      </p:sp>
    </p:spTree>
    <p:extLst>
      <p:ext uri="{BB962C8B-B14F-4D97-AF65-F5344CB8AC3E}">
        <p14:creationId xmlns:p14="http://schemas.microsoft.com/office/powerpoint/2010/main" val="257570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a</a:t>
            </a:r>
            <a:r>
              <a:rPr kumimoji="1" lang="en-US" altLang="ja-JP" sz="1200" baseline="30000" dirty="0" smtClean="0"/>
              <a:t>1</a:t>
            </a:r>
            <a:r>
              <a:rPr lang="en-US" altLang="ja-JP" sz="1200" baseline="-25000" dirty="0" smtClean="0"/>
              <a:t>2</a:t>
            </a:r>
            <a:r>
              <a:rPr kumimoji="1" lang="en-US" altLang="ja-JP" sz="1200" baseline="-25000" dirty="0" smtClean="0"/>
              <a:t> </a:t>
            </a:r>
            <a:r>
              <a:rPr kumimoji="1" lang="en-US" altLang="ja-JP" sz="1200" dirty="0" smtClean="0"/>
              <a:t>: </a:t>
            </a:r>
            <a:r>
              <a:rPr kumimoji="1" lang="ja-JP" altLang="en-US" sz="1200" dirty="0" smtClean="0"/>
              <a:t>パターン</a:t>
            </a:r>
            <a:r>
              <a:rPr kumimoji="1" lang="en-US" altLang="ja-JP" sz="1200" dirty="0" smtClean="0"/>
              <a:t>1</a:t>
            </a:r>
            <a:r>
              <a:rPr kumimoji="1" lang="ja-JP" altLang="en-US" sz="1200" dirty="0" smtClean="0"/>
              <a:t>における形状番号</a:t>
            </a:r>
            <a:r>
              <a:rPr kumimoji="1" lang="en-US" altLang="ja-JP" sz="1200" dirty="0" smtClean="0"/>
              <a:t>2</a:t>
            </a:r>
            <a:r>
              <a:rPr kumimoji="1" lang="ja-JP" altLang="en-US" sz="1200" dirty="0" smtClean="0"/>
              <a:t>の使用個数</a:t>
            </a:r>
            <a:endParaRPr kumimoji="1" lang="en-US" altLang="ja-JP" sz="1200" dirty="0" smtClean="0"/>
          </a:p>
          <a:p>
            <a:r>
              <a:rPr lang="en-US" altLang="ja-JP" sz="1200" dirty="0" smtClean="0"/>
              <a:t>x</a:t>
            </a:r>
            <a:r>
              <a:rPr lang="en-US" altLang="ja-JP" sz="1200" baseline="-25000" dirty="0" smtClean="0"/>
              <a:t>1</a:t>
            </a:r>
            <a:r>
              <a:rPr lang="en-US" altLang="ja-JP" sz="1200" dirty="0" smtClean="0"/>
              <a:t> : </a:t>
            </a:r>
            <a:r>
              <a:rPr lang="ja-JP" altLang="en-US" sz="1200" dirty="0" smtClean="0"/>
              <a:t>盤面全体の敷き詰めにパターン</a:t>
            </a:r>
            <a:r>
              <a:rPr lang="en-US" altLang="ja-JP" sz="1200" dirty="0" smtClean="0"/>
              <a:t>1</a:t>
            </a:r>
            <a:r>
              <a:rPr lang="ja-JP" altLang="en-US" sz="1200" dirty="0" smtClean="0"/>
              <a:t>を用いる回数</a:t>
            </a:r>
            <a:endParaRPr lang="en-US" altLang="ja-JP" sz="1200" dirty="0" smtClean="0"/>
          </a:p>
          <a:p>
            <a:r>
              <a:rPr kumimoji="1" lang="en-US" altLang="ja-JP" sz="1200" dirty="0" smtClean="0"/>
              <a:t>P(</a:t>
            </a:r>
            <a:r>
              <a:rPr kumimoji="1" lang="en-US" altLang="ja-JP" sz="1200" dirty="0" err="1" smtClean="0"/>
              <a:t>R,k</a:t>
            </a:r>
            <a:r>
              <a:rPr kumimoji="1" lang="en-US" altLang="ja-JP" sz="1200" dirty="0" smtClean="0"/>
              <a:t>) : </a:t>
            </a:r>
            <a:r>
              <a:rPr kumimoji="1" lang="ja-JP" altLang="en-US" sz="1200" dirty="0" smtClean="0"/>
              <a:t>パターンの種類数、　</a:t>
            </a:r>
            <a:r>
              <a:rPr kumimoji="1" lang="en-US" altLang="ja-JP" sz="1200" dirty="0" err="1" smtClean="0"/>
              <a:t>Num</a:t>
            </a:r>
            <a:r>
              <a:rPr kumimoji="1" lang="en-US" altLang="ja-JP" sz="1200" dirty="0" smtClean="0"/>
              <a:t>(k) : </a:t>
            </a:r>
            <a:r>
              <a:rPr kumimoji="1" lang="ja-JP" altLang="en-US" sz="1200" dirty="0" smtClean="0"/>
              <a:t>セル数</a:t>
            </a:r>
            <a:r>
              <a:rPr kumimoji="1" lang="en-US" altLang="ja-JP" sz="1200" dirty="0" smtClean="0"/>
              <a:t>k</a:t>
            </a:r>
            <a:r>
              <a:rPr kumimoji="1" lang="ja-JP" altLang="en-US" sz="1200" dirty="0" smtClean="0"/>
              <a:t>以下のピースの種類数</a:t>
            </a:r>
          </a:p>
          <a:p>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37</a:t>
            </a:fld>
            <a:endParaRPr kumimoji="1" lang="ja-JP" altLang="en-US"/>
          </a:p>
        </p:txBody>
      </p:sp>
    </p:spTree>
    <p:extLst>
      <p:ext uri="{BB962C8B-B14F-4D97-AF65-F5344CB8AC3E}">
        <p14:creationId xmlns:p14="http://schemas.microsoft.com/office/powerpoint/2010/main" val="25067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実際の操作を図で表します</a:t>
            </a:r>
            <a:endParaRPr kumimoji="1" lang="en-US" altLang="ja-JP" dirty="0" smtClean="0"/>
          </a:p>
          <a:p>
            <a:r>
              <a:rPr kumimoji="1" lang="ja-JP" altLang="en-US" dirty="0" smtClean="0"/>
              <a:t>例としてスライドのような</a:t>
            </a:r>
            <a:endParaRPr kumimoji="1" lang="en-US" altLang="ja-JP" dirty="0" smtClean="0"/>
          </a:p>
          <a:p>
            <a:r>
              <a:rPr kumimoji="1" lang="ja-JP" altLang="en-US" dirty="0" smtClean="0"/>
              <a:t>白は点灯、黒は消灯していることを示します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F6F2C22-1A32-BA4E-BF3A-99D5FEA8D71C}" type="slidenum">
              <a:rPr kumimoji="1" lang="ja-JP" altLang="en-US" smtClean="0"/>
              <a:t>62</a:t>
            </a:fld>
            <a:endParaRPr kumimoji="1" lang="ja-JP" altLang="en-US"/>
          </a:p>
        </p:txBody>
      </p:sp>
    </p:spTree>
    <p:extLst>
      <p:ext uri="{BB962C8B-B14F-4D97-AF65-F5344CB8AC3E}">
        <p14:creationId xmlns:p14="http://schemas.microsoft.com/office/powerpoint/2010/main" val="382752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23"/>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771F46B-316B-504D-B8BF-83B3DD3E905C}" type="datetime1">
              <a:rPr kumimoji="1" lang="ja-JP" altLang="en-US" smtClean="0"/>
              <a:t>17/03/08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27296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30DDBC-17D1-7548-84E3-24C1612EA4DE}" type="datetime1">
              <a:rPr kumimoji="1" lang="ja-JP" altLang="en-US" smtClean="0"/>
              <a:t>17/03/08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308663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0"/>
            <a:ext cx="2057400" cy="438864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05980"/>
            <a:ext cx="6019800" cy="438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B4061C-E667-9944-A3D3-A74C1DDBEE93}" type="datetime1">
              <a:rPr kumimoji="1" lang="ja-JP" altLang="en-US" smtClean="0"/>
              <a:t>17/03/08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67283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2BC7D-C508-974F-8CD2-02C8B904FE6E}" type="datetime1">
              <a:rPr kumimoji="1" lang="ja-JP" altLang="en-US" smtClean="0"/>
              <a:t>17/03/08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286834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EFF2B83-E884-9445-99B7-0FBE0BD02418}" type="datetime1">
              <a:rPr kumimoji="1" lang="ja-JP" altLang="en-US" smtClean="0"/>
              <a:t>17/03/08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150716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7D5F096-FCAC-0040-8A12-8C113582EAB4}" type="datetime1">
              <a:rPr kumimoji="1" lang="ja-JP" altLang="en-US" smtClean="0"/>
              <a:t>17/03/08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183699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B83F173-53A4-9247-B9F2-B8D212326CF0}" type="datetime1">
              <a:rPr kumimoji="1" lang="ja-JP" altLang="en-US" smtClean="0"/>
              <a:t>17/03/08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335562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4A5359C-3EE3-6B4F-856F-0B213D56F682}" type="datetime1">
              <a:rPr kumimoji="1" lang="ja-JP" altLang="en-US" smtClean="0"/>
              <a:t>17/03/08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271723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04B90BD-D9CD-6540-BEA5-D715854B0BA8}" type="datetime1">
              <a:rPr kumimoji="1" lang="ja-JP" altLang="en-US" smtClean="0"/>
              <a:t>17/03/08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161594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7D7870-2EB4-0C4B-81DE-D499044BF8D7}" type="datetime1">
              <a:rPr kumimoji="1" lang="ja-JP" altLang="en-US" smtClean="0"/>
              <a:t>17/03/08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6345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1"/>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B23C8B-24CC-EA46-8289-B37B7DAFDEA8}" type="datetime1">
              <a:rPr kumimoji="1" lang="ja-JP" altLang="en-US" smtClean="0"/>
              <a:t>17/03/08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33343231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9325C5-5C38-824A-9114-831592DF15CA}" type="datetime1">
              <a:rPr kumimoji="1" lang="ja-JP" altLang="en-US" smtClean="0"/>
              <a:t>17/03/08</a:t>
            </a:fld>
            <a:endParaRPr kumimoji="1" lang="ja-JP" altLang="en-US"/>
          </a:p>
        </p:txBody>
      </p:sp>
      <p:sp>
        <p:nvSpPr>
          <p:cNvPr id="5" name="フッター プレースホルダー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CB738E-FD40-8243-9246-C46E47308EC8}" type="slidenum">
              <a:rPr kumimoji="1" lang="ja-JP" altLang="en-US" smtClean="0"/>
              <a:t>‹#›</a:t>
            </a:fld>
            <a:endParaRPr kumimoji="1" lang="ja-JP" altLang="en-US"/>
          </a:p>
        </p:txBody>
      </p:sp>
    </p:spTree>
    <p:extLst>
      <p:ext uri="{BB962C8B-B14F-4D97-AF65-F5344CB8AC3E}">
        <p14:creationId xmlns:p14="http://schemas.microsoft.com/office/powerpoint/2010/main" val="7676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7.emf"/><Relationship Id="rId5" Type="http://schemas.openxmlformats.org/officeDocument/2006/relationships/image" Target="../media/image28.png"/><Relationship Id="rId6" Type="http://schemas.openxmlformats.org/officeDocument/2006/relationships/image" Target="../media/image26.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6.bin"/><Relationship Id="rId5"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30.emf"/><Relationship Id="rId5" Type="http://schemas.openxmlformats.org/officeDocument/2006/relationships/oleObject" Target="../embeddings/oleObject8.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31.emf"/><Relationship Id="rId5" Type="http://schemas.openxmlformats.org/officeDocument/2006/relationships/oleObject" Target="../embeddings/oleObject10.bin"/><Relationship Id="rId6" Type="http://schemas.openxmlformats.org/officeDocument/2006/relationships/image" Target="../media/image32.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33.emf"/><Relationship Id="rId5" Type="http://schemas.openxmlformats.org/officeDocument/2006/relationships/oleObject" Target="../embeddings/oleObject12.bin"/><Relationship Id="rId6"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5.emf"/><Relationship Id="rId5" Type="http://schemas.openxmlformats.org/officeDocument/2006/relationships/oleObject" Target="../embeddings/oleObject14.bin"/><Relationship Id="rId6" Type="http://schemas.openxmlformats.org/officeDocument/2006/relationships/image" Target="../media/image36.emf"/><Relationship Id="rId7" Type="http://schemas.openxmlformats.org/officeDocument/2006/relationships/oleObject" Target="../embeddings/oleObject15.bin"/><Relationship Id="rId8" Type="http://schemas.openxmlformats.org/officeDocument/2006/relationships/image" Target="../media/image37.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38.emf"/><Relationship Id="rId5" Type="http://schemas.openxmlformats.org/officeDocument/2006/relationships/image" Target="../media/image39.png"/><Relationship Id="rId6" Type="http://schemas.openxmlformats.org/officeDocument/2006/relationships/image" Target="../media/image19.pn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g"/><Relationship Id="rId3" Type="http://schemas.openxmlformats.org/officeDocument/2006/relationships/image" Target="../media/image4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51.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8803" y="1741835"/>
            <a:ext cx="8736360" cy="1102519"/>
          </a:xfrm>
        </p:spPr>
        <p:txBody>
          <a:bodyPr>
            <a:normAutofit fontScale="90000"/>
          </a:bodyPr>
          <a:lstStyle/>
          <a:p>
            <a:r>
              <a:rPr kumimoji="1" lang="ja-JP" altLang="en-US" dirty="0" smtClean="0"/>
              <a:t>ポリオミノ敷き詰めパズルと</a:t>
            </a:r>
            <a:r>
              <a:rPr kumimoji="1" lang="en-US" altLang="ja-JP" dirty="0" smtClean="0"/>
              <a:t/>
            </a:r>
            <a:br>
              <a:rPr kumimoji="1" lang="en-US" altLang="ja-JP" dirty="0" smtClean="0"/>
            </a:br>
            <a:r>
              <a:rPr lang="ja-JP" altLang="en-US" dirty="0" smtClean="0"/>
              <a:t>ライツアウトの</a:t>
            </a:r>
            <a:r>
              <a:rPr kumimoji="1" lang="en-US" altLang="ja-JP" dirty="0" smtClean="0"/>
              <a:t/>
            </a:r>
            <a:br>
              <a:rPr kumimoji="1" lang="en-US" altLang="ja-JP" dirty="0" smtClean="0"/>
            </a:br>
            <a:r>
              <a:rPr lang="ja-JP" altLang="en-US" dirty="0" smtClean="0"/>
              <a:t>定数時間アルゴリズム</a:t>
            </a:r>
            <a:endParaRPr kumimoji="1" lang="ja-JP" altLang="en-US" dirty="0"/>
          </a:p>
        </p:txBody>
      </p:sp>
      <p:sp>
        <p:nvSpPr>
          <p:cNvPr id="3" name="サブタイトル 2"/>
          <p:cNvSpPr>
            <a:spLocks noGrp="1"/>
          </p:cNvSpPr>
          <p:nvPr>
            <p:ph type="subTitle" idx="1"/>
          </p:nvPr>
        </p:nvSpPr>
        <p:spPr>
          <a:xfrm>
            <a:off x="1371600" y="3571875"/>
            <a:ext cx="6400800" cy="1314450"/>
          </a:xfrm>
        </p:spPr>
        <p:txBody>
          <a:bodyPr>
            <a:normAutofit fontScale="77500" lnSpcReduction="20000"/>
          </a:bodyPr>
          <a:lstStyle/>
          <a:p>
            <a:r>
              <a:rPr lang="ja-JP" altLang="en-US" dirty="0" smtClean="0"/>
              <a:t>電気通信大学　情報・ネットワーク工学専攻</a:t>
            </a:r>
            <a:r>
              <a:rPr lang="ja-JP" altLang="en-US" dirty="0"/>
              <a:t>　　</a:t>
            </a:r>
            <a:endParaRPr lang="en-US" altLang="ja-JP" dirty="0"/>
          </a:p>
          <a:p>
            <a:r>
              <a:rPr lang="ja-JP" altLang="en-US" dirty="0" smtClean="0"/>
              <a:t>伊藤・</a:t>
            </a:r>
            <a:r>
              <a:rPr lang="en-US" altLang="en-US" dirty="0" smtClean="0"/>
              <a:t>Belmonte </a:t>
            </a:r>
            <a:r>
              <a:rPr lang="ja-JP" altLang="en-US" dirty="0" smtClean="0"/>
              <a:t>研究室</a:t>
            </a:r>
            <a:endParaRPr lang="en-US" altLang="ja-JP" dirty="0" smtClean="0"/>
          </a:p>
          <a:p>
            <a:r>
              <a:rPr lang="ja-JP" altLang="en-US" dirty="0"/>
              <a:t>修士</a:t>
            </a:r>
            <a:r>
              <a:rPr lang="en-US" altLang="ja-JP" dirty="0"/>
              <a:t>1</a:t>
            </a:r>
            <a:r>
              <a:rPr lang="ja-JP" altLang="en-US" dirty="0"/>
              <a:t>年　</a:t>
            </a:r>
            <a:r>
              <a:rPr lang="ja-JP" altLang="en-US" dirty="0" smtClean="0"/>
              <a:t>竹田美弘</a:t>
            </a:r>
            <a:endParaRPr lang="en-US" altLang="ja-JP" dirty="0" smtClean="0"/>
          </a:p>
          <a:p>
            <a:endParaRPr lang="en-US" altLang="ja-JP" dirty="0"/>
          </a:p>
          <a:p>
            <a:endParaRPr lang="en-US" altLang="ja-JP" dirty="0" smtClean="0"/>
          </a:p>
        </p:txBody>
      </p:sp>
      <p:sp>
        <p:nvSpPr>
          <p:cNvPr id="4" name="テキスト ボックス 3"/>
          <p:cNvSpPr txBox="1"/>
          <p:nvPr/>
        </p:nvSpPr>
        <p:spPr>
          <a:xfrm>
            <a:off x="532086" y="513442"/>
            <a:ext cx="7926123" cy="646331"/>
          </a:xfrm>
          <a:prstGeom prst="rect">
            <a:avLst/>
          </a:prstGeom>
          <a:noFill/>
        </p:spPr>
        <p:txBody>
          <a:bodyPr wrap="square" rtlCol="0">
            <a:spAutoFit/>
          </a:bodyPr>
          <a:lstStyle/>
          <a:p>
            <a:pPr algn="r"/>
            <a:r>
              <a:rPr lang="en-US" altLang="en-US" dirty="0" smtClean="0"/>
              <a:t>201</a:t>
            </a:r>
            <a:r>
              <a:rPr lang="en-US" altLang="ja-JP" dirty="0" smtClean="0"/>
              <a:t>7</a:t>
            </a:r>
            <a:r>
              <a:rPr lang="ja-JP" altLang="en-US" dirty="0" smtClean="0"/>
              <a:t>年</a:t>
            </a:r>
            <a:r>
              <a:rPr lang="en-US" altLang="en-US" dirty="0" smtClean="0"/>
              <a:t>	</a:t>
            </a:r>
            <a:r>
              <a:rPr lang="en-US" altLang="en-US" dirty="0"/>
              <a:t>3</a:t>
            </a:r>
            <a:r>
              <a:rPr lang="ja-JP" altLang="en-US" dirty="0" smtClean="0"/>
              <a:t>月</a:t>
            </a:r>
            <a:r>
              <a:rPr lang="en-US" altLang="ja-JP" dirty="0" smtClean="0"/>
              <a:t> 6</a:t>
            </a:r>
            <a:r>
              <a:rPr lang="ja-JP" altLang="en-US" dirty="0" smtClean="0"/>
              <a:t>日</a:t>
            </a:r>
            <a:endParaRPr lang="en-US" altLang="en-US" dirty="0" smtClean="0"/>
          </a:p>
          <a:p>
            <a:r>
              <a:rPr lang="en-US" altLang="en-US" dirty="0" smtClean="0"/>
              <a:t>平成28年度　</a:t>
            </a:r>
            <a:r>
              <a:rPr lang="ja-JP" altLang="en-US" dirty="0" smtClean="0"/>
              <a:t>パズルゲーム</a:t>
            </a:r>
            <a:r>
              <a:rPr lang="en-US" altLang="en-US" dirty="0" smtClean="0"/>
              <a:t>　研究会　</a:t>
            </a:r>
            <a:endParaRPr kumimoji="1" lang="ja-JP" altLang="en-US" dirty="0"/>
          </a:p>
        </p:txBody>
      </p:sp>
      <p:sp>
        <p:nvSpPr>
          <p:cNvPr id="5" name="スライド番号プレースホルダー 4"/>
          <p:cNvSpPr>
            <a:spLocks noGrp="1"/>
          </p:cNvSpPr>
          <p:nvPr>
            <p:ph type="sldNum" sz="quarter" idx="12"/>
          </p:nvPr>
        </p:nvSpPr>
        <p:spPr/>
        <p:txBody>
          <a:bodyPr/>
          <a:lstStyle/>
          <a:p>
            <a:fld id="{56CB738E-FD40-8243-9246-C46E47308EC8}" type="slidenum">
              <a:rPr kumimoji="1" lang="ja-JP" altLang="en-US" smtClean="0"/>
              <a:t>1</a:t>
            </a:fld>
            <a:endParaRPr kumimoji="1" lang="ja-JP" altLang="en-US"/>
          </a:p>
        </p:txBody>
      </p:sp>
    </p:spTree>
    <p:extLst>
      <p:ext uri="{BB962C8B-B14F-4D97-AF65-F5344CB8AC3E}">
        <p14:creationId xmlns:p14="http://schemas.microsoft.com/office/powerpoint/2010/main" val="25224746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36260" y="1066894"/>
            <a:ext cx="3607899" cy="584776"/>
          </a:xfrm>
          <a:prstGeom prst="rect">
            <a:avLst/>
          </a:prstGeom>
          <a:noFill/>
        </p:spPr>
        <p:txBody>
          <a:bodyPr wrap="square" rtlCol="0">
            <a:spAutoFit/>
          </a:bodyPr>
          <a:lstStyle/>
          <a:p>
            <a:r>
              <a:rPr lang="ja-JP" altLang="en-US" sz="3200" b="1" dirty="0" smtClean="0">
                <a:solidFill>
                  <a:schemeClr val="tx2">
                    <a:lumMod val="75000"/>
                  </a:schemeClr>
                </a:solidFill>
              </a:rPr>
              <a:t>ライツアウト</a:t>
            </a:r>
            <a:endParaRPr lang="en-US" altLang="ja-JP" sz="3200" b="1" dirty="0" smtClean="0">
              <a:solidFill>
                <a:schemeClr val="tx2">
                  <a:lumMod val="75000"/>
                </a:schemeClr>
              </a:solidFill>
            </a:endParaRPr>
          </a:p>
        </p:txBody>
      </p:sp>
      <p:pic>
        <p:nvPicPr>
          <p:cNvPr id="3" name="図 2" descr="150px-Light-pu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606" y="415396"/>
            <a:ext cx="4999789" cy="4492058"/>
          </a:xfrm>
          <a:prstGeom prst="rect">
            <a:avLst/>
          </a:prstGeom>
        </p:spPr>
      </p:pic>
      <p:sp>
        <p:nvSpPr>
          <p:cNvPr id="5" name="テキスト ボックス 4"/>
          <p:cNvSpPr txBox="1"/>
          <p:nvPr/>
        </p:nvSpPr>
        <p:spPr>
          <a:xfrm>
            <a:off x="398597" y="1733439"/>
            <a:ext cx="2996983" cy="1815882"/>
          </a:xfrm>
          <a:prstGeom prst="rect">
            <a:avLst/>
          </a:prstGeom>
          <a:noFill/>
        </p:spPr>
        <p:txBody>
          <a:bodyPr wrap="square" rtlCol="0">
            <a:spAutoFit/>
          </a:bodyPr>
          <a:lstStyle/>
          <a:p>
            <a:r>
              <a:rPr kumimoji="1" lang="ja-JP" altLang="en-US" sz="2800" dirty="0" smtClean="0"/>
              <a:t>盤面上のライトを操作して</a:t>
            </a:r>
            <a:endParaRPr kumimoji="1" lang="en-US" altLang="ja-JP" sz="2800" dirty="0" smtClean="0"/>
          </a:p>
          <a:p>
            <a:r>
              <a:rPr lang="ja-JP" altLang="en-US" sz="2800" dirty="0" smtClean="0"/>
              <a:t>全てのライトを消灯させるパズル</a:t>
            </a:r>
            <a:endParaRPr kumimoji="1" lang="ja-JP" altLang="en-US" sz="2800" dirty="0"/>
          </a:p>
        </p:txBody>
      </p:sp>
      <p:sp>
        <p:nvSpPr>
          <p:cNvPr id="4" name="テキスト ボックス 3"/>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8" name="スライド番号プレースホルダー 7"/>
          <p:cNvSpPr>
            <a:spLocks noGrp="1"/>
          </p:cNvSpPr>
          <p:nvPr>
            <p:ph type="sldNum" sz="quarter" idx="12"/>
          </p:nvPr>
        </p:nvSpPr>
        <p:spPr/>
        <p:txBody>
          <a:bodyPr/>
          <a:lstStyle/>
          <a:p>
            <a:fld id="{56CB738E-FD40-8243-9246-C46E47308EC8}" type="slidenum">
              <a:rPr kumimoji="1" lang="ja-JP" altLang="en-US" smtClean="0"/>
              <a:t>10</a:t>
            </a:fld>
            <a:endParaRPr kumimoji="1" lang="ja-JP" altLang="en-US"/>
          </a:p>
        </p:txBody>
      </p:sp>
    </p:spTree>
    <p:extLst>
      <p:ext uri="{BB962C8B-B14F-4D97-AF65-F5344CB8AC3E}">
        <p14:creationId xmlns:p14="http://schemas.microsoft.com/office/powerpoint/2010/main" val="25137776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3750" y="1765489"/>
            <a:ext cx="3607899" cy="584776"/>
          </a:xfrm>
          <a:prstGeom prst="rect">
            <a:avLst/>
          </a:prstGeom>
          <a:noFill/>
        </p:spPr>
        <p:txBody>
          <a:bodyPr wrap="square" rtlCol="0">
            <a:spAutoFit/>
          </a:bodyPr>
          <a:lstStyle/>
          <a:p>
            <a:r>
              <a:rPr lang="ja-JP" altLang="en-US" sz="3200" dirty="0" smtClean="0">
                <a:solidFill>
                  <a:srgbClr val="FF0000"/>
                </a:solidFill>
              </a:rPr>
              <a:t>一般化ライツアウト</a:t>
            </a:r>
            <a:endParaRPr lang="en-US" altLang="ja-JP" sz="3200" dirty="0" smtClean="0">
              <a:solidFill>
                <a:srgbClr val="FF0000"/>
              </a:solidFill>
            </a:endParaRPr>
          </a:p>
        </p:txBody>
      </p:sp>
      <p:sp>
        <p:nvSpPr>
          <p:cNvPr id="3" name="テキスト ボックス 2"/>
          <p:cNvSpPr txBox="1"/>
          <p:nvPr/>
        </p:nvSpPr>
        <p:spPr>
          <a:xfrm>
            <a:off x="703713" y="2704008"/>
            <a:ext cx="7895336" cy="461665"/>
          </a:xfrm>
          <a:prstGeom prst="rect">
            <a:avLst/>
          </a:prstGeom>
          <a:noFill/>
        </p:spPr>
        <p:txBody>
          <a:bodyPr wrap="square" rtlCol="0">
            <a:spAutoFit/>
          </a:bodyPr>
          <a:lstStyle/>
          <a:p>
            <a:r>
              <a:rPr lang="ja-JP" altLang="en-US" sz="2400" dirty="0" smtClean="0">
                <a:solidFill>
                  <a:srgbClr val="17375E"/>
                </a:solidFill>
              </a:rPr>
              <a:t>ライツアウトの</a:t>
            </a:r>
            <a:r>
              <a:rPr lang="ja-JP" altLang="en-US" sz="2400" dirty="0" smtClean="0"/>
              <a:t>盤面を</a:t>
            </a:r>
            <a:r>
              <a:rPr lang="en-US" altLang="ja-JP" sz="2400" dirty="0" smtClean="0"/>
              <a:t>                      </a:t>
            </a:r>
            <a:r>
              <a:rPr lang="ja-JP" altLang="en-US" sz="2400" dirty="0" smtClean="0"/>
              <a:t>に拡張</a:t>
            </a:r>
            <a:r>
              <a:rPr lang="ja-JP" altLang="en-US" sz="2400" dirty="0" smtClean="0">
                <a:solidFill>
                  <a:srgbClr val="17375E"/>
                </a:solidFill>
              </a:rPr>
              <a:t>したもの</a:t>
            </a:r>
            <a:r>
              <a:rPr lang="ja-JP" altLang="en-US" sz="2400" dirty="0" smtClean="0"/>
              <a:t>。</a:t>
            </a:r>
            <a:endParaRPr lang="ja-JP" altLang="en-US" sz="2400" dirty="0"/>
          </a:p>
        </p:txBody>
      </p:sp>
      <p:pic>
        <p:nvPicPr>
          <p:cNvPr id="6" name="図 5"/>
          <p:cNvPicPr>
            <a:picLocks noChangeAspect="1"/>
          </p:cNvPicPr>
          <p:nvPr/>
        </p:nvPicPr>
        <p:blipFill>
          <a:blip r:embed="rId3"/>
          <a:stretch>
            <a:fillRect/>
          </a:stretch>
        </p:blipFill>
        <p:spPr>
          <a:xfrm>
            <a:off x="3682261" y="2704008"/>
            <a:ext cx="1603022" cy="403155"/>
          </a:xfrm>
          <a:prstGeom prst="rect">
            <a:avLst/>
          </a:prstGeom>
        </p:spPr>
      </p:pic>
      <p:sp>
        <p:nvSpPr>
          <p:cNvPr id="8" name="テキスト ボックス 7"/>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11</a:t>
            </a:fld>
            <a:endParaRPr kumimoji="1" lang="ja-JP" altLang="en-US"/>
          </a:p>
        </p:txBody>
      </p:sp>
    </p:spTree>
    <p:extLst>
      <p:ext uri="{BB962C8B-B14F-4D97-AF65-F5344CB8AC3E}">
        <p14:creationId xmlns:p14="http://schemas.microsoft.com/office/powerpoint/2010/main" val="3001409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3750" y="1765489"/>
            <a:ext cx="3607899" cy="584776"/>
          </a:xfrm>
          <a:prstGeom prst="rect">
            <a:avLst/>
          </a:prstGeom>
          <a:noFill/>
        </p:spPr>
        <p:txBody>
          <a:bodyPr wrap="square" rtlCol="0">
            <a:spAutoFit/>
          </a:bodyPr>
          <a:lstStyle/>
          <a:p>
            <a:r>
              <a:rPr lang="ja-JP" altLang="en-US" sz="3200" dirty="0" smtClean="0">
                <a:solidFill>
                  <a:srgbClr val="FF0000"/>
                </a:solidFill>
              </a:rPr>
              <a:t>一般化ライツアウト</a:t>
            </a:r>
            <a:endParaRPr lang="en-US" altLang="ja-JP" sz="3200" dirty="0" smtClean="0">
              <a:solidFill>
                <a:srgbClr val="FF0000"/>
              </a:solidFill>
            </a:endParaRPr>
          </a:p>
        </p:txBody>
      </p:sp>
      <p:sp>
        <p:nvSpPr>
          <p:cNvPr id="3" name="テキスト ボックス 2"/>
          <p:cNvSpPr txBox="1"/>
          <p:nvPr/>
        </p:nvSpPr>
        <p:spPr>
          <a:xfrm>
            <a:off x="703713" y="2704008"/>
            <a:ext cx="7895336" cy="461665"/>
          </a:xfrm>
          <a:prstGeom prst="rect">
            <a:avLst/>
          </a:prstGeom>
          <a:noFill/>
        </p:spPr>
        <p:txBody>
          <a:bodyPr wrap="square" rtlCol="0">
            <a:spAutoFit/>
          </a:bodyPr>
          <a:lstStyle/>
          <a:p>
            <a:r>
              <a:rPr lang="ja-JP" altLang="en-US" sz="2400" dirty="0" smtClean="0">
                <a:solidFill>
                  <a:srgbClr val="17375E"/>
                </a:solidFill>
              </a:rPr>
              <a:t>ライツアウトの</a:t>
            </a:r>
            <a:r>
              <a:rPr lang="ja-JP" altLang="en-US" sz="2400" dirty="0" smtClean="0"/>
              <a:t>盤面を</a:t>
            </a:r>
            <a:r>
              <a:rPr lang="en-US" altLang="ja-JP" sz="2400" dirty="0" smtClean="0"/>
              <a:t>                      </a:t>
            </a:r>
            <a:r>
              <a:rPr lang="ja-JP" altLang="en-US" sz="2400" dirty="0" smtClean="0"/>
              <a:t>に拡張</a:t>
            </a:r>
            <a:r>
              <a:rPr lang="ja-JP" altLang="en-US" sz="2400" dirty="0" smtClean="0">
                <a:solidFill>
                  <a:srgbClr val="17375E"/>
                </a:solidFill>
              </a:rPr>
              <a:t>したもの</a:t>
            </a:r>
            <a:r>
              <a:rPr lang="ja-JP" altLang="en-US" sz="2400" dirty="0" smtClean="0"/>
              <a:t>。</a:t>
            </a:r>
            <a:endParaRPr lang="ja-JP" altLang="en-US" sz="2400" dirty="0"/>
          </a:p>
        </p:txBody>
      </p:sp>
      <p:pic>
        <p:nvPicPr>
          <p:cNvPr id="6" name="図 5"/>
          <p:cNvPicPr>
            <a:picLocks noChangeAspect="1"/>
          </p:cNvPicPr>
          <p:nvPr/>
        </p:nvPicPr>
        <p:blipFill>
          <a:blip r:embed="rId3"/>
          <a:stretch>
            <a:fillRect/>
          </a:stretch>
        </p:blipFill>
        <p:spPr>
          <a:xfrm>
            <a:off x="3682261" y="2704008"/>
            <a:ext cx="1603022" cy="403155"/>
          </a:xfrm>
          <a:prstGeom prst="rect">
            <a:avLst/>
          </a:prstGeom>
        </p:spPr>
      </p:pic>
      <p:sp>
        <p:nvSpPr>
          <p:cNvPr id="8" name="テキスト ボックス 7"/>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12</a:t>
            </a:fld>
            <a:endParaRPr kumimoji="1" lang="ja-JP" altLang="en-US"/>
          </a:p>
        </p:txBody>
      </p:sp>
      <p:sp>
        <p:nvSpPr>
          <p:cNvPr id="4" name="右矢印 3"/>
          <p:cNvSpPr/>
          <p:nvPr/>
        </p:nvSpPr>
        <p:spPr>
          <a:xfrm>
            <a:off x="1443125" y="3766969"/>
            <a:ext cx="938031" cy="620611"/>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7" name="テキスト ボックス 6"/>
          <p:cNvSpPr txBox="1"/>
          <p:nvPr/>
        </p:nvSpPr>
        <p:spPr>
          <a:xfrm>
            <a:off x="2626487" y="3795834"/>
            <a:ext cx="4542830" cy="830997"/>
          </a:xfrm>
          <a:prstGeom prst="rect">
            <a:avLst/>
          </a:prstGeom>
          <a:noFill/>
        </p:spPr>
        <p:txBody>
          <a:bodyPr wrap="none" rtlCol="0">
            <a:spAutoFit/>
          </a:bodyPr>
          <a:lstStyle/>
          <a:p>
            <a:r>
              <a:rPr kumimoji="1" lang="ja-JP" altLang="en-US" sz="2400" dirty="0" smtClean="0"/>
              <a:t>「解けるか否か」を定数時間で</a:t>
            </a:r>
            <a:endParaRPr kumimoji="1" lang="en-US" altLang="ja-JP" sz="2400" dirty="0" smtClean="0"/>
          </a:p>
          <a:p>
            <a:r>
              <a:rPr lang="ja-JP" altLang="en-US" sz="2400" dirty="0" smtClean="0"/>
              <a:t>検査できることが証明できました。</a:t>
            </a:r>
            <a:endParaRPr kumimoji="1" lang="ja-JP" altLang="en-US" sz="2400" dirty="0"/>
          </a:p>
        </p:txBody>
      </p:sp>
    </p:spTree>
    <p:extLst>
      <p:ext uri="{BB962C8B-B14F-4D97-AF65-F5344CB8AC3E}">
        <p14:creationId xmlns:p14="http://schemas.microsoft.com/office/powerpoint/2010/main" val="24808532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123omin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3127499"/>
            <a:ext cx="4870450" cy="1913609"/>
          </a:xfrm>
          <a:prstGeom prst="rect">
            <a:avLst/>
          </a:prstGeom>
        </p:spPr>
      </p:pic>
      <p:sp>
        <p:nvSpPr>
          <p:cNvPr id="2" name="テキスト ボックス 1"/>
          <p:cNvSpPr txBox="1"/>
          <p:nvPr/>
        </p:nvSpPr>
        <p:spPr>
          <a:xfrm>
            <a:off x="423150" y="618768"/>
            <a:ext cx="3598716" cy="584776"/>
          </a:xfrm>
          <a:prstGeom prst="rect">
            <a:avLst/>
          </a:prstGeom>
          <a:noFill/>
        </p:spPr>
        <p:txBody>
          <a:bodyPr wrap="square" rtlCol="0">
            <a:spAutoFit/>
          </a:bodyPr>
          <a:lstStyle/>
          <a:p>
            <a:r>
              <a:rPr kumimoji="1" lang="ja-JP" altLang="en-US" sz="3200" dirty="0" smtClean="0">
                <a:solidFill>
                  <a:srgbClr val="FF0000"/>
                </a:solidFill>
              </a:rPr>
              <a:t>ポリオミノ</a:t>
            </a:r>
            <a:endParaRPr kumimoji="1" lang="ja-JP" altLang="en-US" sz="3200" dirty="0">
              <a:solidFill>
                <a:srgbClr val="FF0000"/>
              </a:solidFill>
            </a:endParaRPr>
          </a:p>
        </p:txBody>
      </p:sp>
      <p:sp>
        <p:nvSpPr>
          <p:cNvPr id="3" name="テキスト ボックス 2"/>
          <p:cNvSpPr txBox="1"/>
          <p:nvPr/>
        </p:nvSpPr>
        <p:spPr>
          <a:xfrm>
            <a:off x="822854" y="5138468"/>
            <a:ext cx="7239000" cy="369332"/>
          </a:xfrm>
          <a:prstGeom prst="rect">
            <a:avLst/>
          </a:prstGeom>
          <a:noFill/>
        </p:spPr>
        <p:txBody>
          <a:bodyPr wrap="square" rtlCol="0">
            <a:spAutoFit/>
          </a:bodyPr>
          <a:lstStyle/>
          <a:p>
            <a:r>
              <a:rPr lang="ja-JP" altLang="en-US" dirty="0" smtClean="0"/>
              <a:t>実際のプレイ動画：</a:t>
            </a:r>
            <a:r>
              <a:rPr lang="en-US" altLang="ja-JP" dirty="0" smtClean="0"/>
              <a:t>https</a:t>
            </a:r>
            <a:r>
              <a:rPr lang="en-US" altLang="ja-JP" dirty="0"/>
              <a:t>://</a:t>
            </a:r>
            <a:r>
              <a:rPr lang="en-US" altLang="ja-JP" dirty="0" err="1"/>
              <a:t>www.youtube.com</a:t>
            </a:r>
            <a:r>
              <a:rPr lang="en-US" altLang="ja-JP" dirty="0"/>
              <a:t>/</a:t>
            </a:r>
            <a:r>
              <a:rPr lang="en-US" altLang="ja-JP" dirty="0" err="1"/>
              <a:t>watch?v</a:t>
            </a:r>
            <a:r>
              <a:rPr lang="en-US" altLang="ja-JP" dirty="0"/>
              <a:t>=yuMwd4-3tNc</a:t>
            </a:r>
            <a:endParaRPr kumimoji="1" lang="ja-JP" altLang="en-US"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13</a:t>
            </a:fld>
            <a:endParaRPr kumimoji="1" lang="ja-JP" altLang="en-US"/>
          </a:p>
        </p:txBody>
      </p:sp>
      <p:sp>
        <p:nvSpPr>
          <p:cNvPr id="13" name="テキスト ボックス 12"/>
          <p:cNvSpPr txBox="1"/>
          <p:nvPr/>
        </p:nvSpPr>
        <p:spPr>
          <a:xfrm>
            <a:off x="157119" y="157103"/>
            <a:ext cx="5965395" cy="461665"/>
          </a:xfrm>
          <a:prstGeom prst="rect">
            <a:avLst/>
          </a:prstGeom>
          <a:noFill/>
        </p:spPr>
        <p:txBody>
          <a:bodyPr wrap="none" rtlCol="0">
            <a:spAutoFit/>
          </a:bodyPr>
          <a:lstStyle/>
          <a:p>
            <a:r>
              <a:rPr kumimoji="1" lang="en-US" altLang="ja-JP" sz="2400" dirty="0" smtClean="0"/>
              <a:t>3. </a:t>
            </a:r>
            <a:r>
              <a:rPr lang="ja-JP" altLang="en-US" sz="2400" dirty="0" smtClean="0"/>
              <a:t>ポリオミノ敷き詰めパズルの</a:t>
            </a:r>
            <a:r>
              <a:rPr lang="ja-JP" altLang="en-US" sz="2400" dirty="0"/>
              <a:t>定数時間</a:t>
            </a:r>
            <a:r>
              <a:rPr lang="ja-JP" altLang="en-US" sz="2400" dirty="0" smtClean="0"/>
              <a:t>検査</a:t>
            </a:r>
            <a:endParaRPr lang="en-US" altLang="ja-JP" sz="2400" dirty="0"/>
          </a:p>
        </p:txBody>
      </p:sp>
      <p:sp>
        <p:nvSpPr>
          <p:cNvPr id="4" name="テキスト ボックス 3"/>
          <p:cNvSpPr txBox="1"/>
          <p:nvPr/>
        </p:nvSpPr>
        <p:spPr>
          <a:xfrm>
            <a:off x="680960" y="1184713"/>
            <a:ext cx="7208824" cy="1323439"/>
          </a:xfrm>
          <a:prstGeom prst="rect">
            <a:avLst/>
          </a:prstGeom>
          <a:noFill/>
        </p:spPr>
        <p:txBody>
          <a:bodyPr wrap="none" rtlCol="0">
            <a:spAutoFit/>
          </a:bodyPr>
          <a:lstStyle/>
          <a:p>
            <a:r>
              <a:rPr lang="ja-JP" altLang="en-US" sz="2000" dirty="0"/>
              <a:t>ポリオミノはパズルゲームの一種</a:t>
            </a:r>
            <a:r>
              <a:rPr lang="ja-JP" altLang="en-US" sz="2000" dirty="0" smtClean="0"/>
              <a:t>、</a:t>
            </a:r>
            <a:endParaRPr lang="en-US" altLang="ja-JP" sz="2000" dirty="0" smtClean="0"/>
          </a:p>
          <a:p>
            <a:r>
              <a:rPr lang="ja-JP" altLang="en-US" sz="2000" dirty="0" smtClean="0"/>
              <a:t>もしく</a:t>
            </a:r>
            <a:r>
              <a:rPr lang="ja-JP" altLang="en-US" sz="2000" dirty="0"/>
              <a:t>は二次元平面上で幾つかの単位正方形</a:t>
            </a:r>
            <a:r>
              <a:rPr lang="en-US" altLang="ja-JP" sz="2000" dirty="0"/>
              <a:t>(</a:t>
            </a:r>
            <a:r>
              <a:rPr lang="ja-JP" altLang="en-US" sz="2000" dirty="0"/>
              <a:t>セル</a:t>
            </a:r>
            <a:r>
              <a:rPr lang="en-US" altLang="ja-JP" sz="2000" dirty="0"/>
              <a:t>)</a:t>
            </a:r>
            <a:r>
              <a:rPr lang="ja-JP" altLang="en-US" sz="2000" dirty="0"/>
              <a:t>を</a:t>
            </a:r>
          </a:p>
          <a:p>
            <a:r>
              <a:rPr lang="ja-JP" altLang="en-US" sz="2000" dirty="0"/>
              <a:t>辺で接するように繋ぎ合わせて作られる図形のことを示し、</a:t>
            </a:r>
          </a:p>
          <a:p>
            <a:r>
              <a:rPr lang="ja-JP" altLang="en-US" sz="2000" dirty="0"/>
              <a:t>用いる単位正方形の</a:t>
            </a:r>
            <a:r>
              <a:rPr lang="ja-JP" altLang="en-US" sz="2000" dirty="0" smtClean="0"/>
              <a:t>個数によって個別</a:t>
            </a:r>
            <a:r>
              <a:rPr lang="ja-JP" altLang="en-US" sz="2000" dirty="0"/>
              <a:t>に名前が付けられている</a:t>
            </a:r>
            <a:r>
              <a:rPr lang="ja-JP" altLang="en-US" sz="2000" dirty="0" smtClean="0"/>
              <a:t>。</a:t>
            </a:r>
            <a:endParaRPr lang="ja-JP" altLang="en-US" sz="2000" dirty="0"/>
          </a:p>
        </p:txBody>
      </p:sp>
      <p:sp>
        <p:nvSpPr>
          <p:cNvPr id="9" name="正方形/長方形 8"/>
          <p:cNvSpPr/>
          <p:nvPr/>
        </p:nvSpPr>
        <p:spPr>
          <a:xfrm>
            <a:off x="1365250" y="3084081"/>
            <a:ext cx="5397500" cy="2259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12" name="正方形/長方形 11"/>
          <p:cNvSpPr/>
          <p:nvPr/>
        </p:nvSpPr>
        <p:spPr>
          <a:xfrm>
            <a:off x="1517650" y="3236481"/>
            <a:ext cx="283832" cy="157905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Tree>
    <p:extLst>
      <p:ext uri="{BB962C8B-B14F-4D97-AF65-F5344CB8AC3E}">
        <p14:creationId xmlns:p14="http://schemas.microsoft.com/office/powerpoint/2010/main" val="548431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14</a:t>
            </a:fld>
            <a:endParaRPr kumimoji="1" lang="ja-JP" altLang="en-US"/>
          </a:p>
        </p:txBody>
      </p:sp>
      <p:sp>
        <p:nvSpPr>
          <p:cNvPr id="3" name="テキスト ボックス 2"/>
          <p:cNvSpPr txBox="1"/>
          <p:nvPr/>
        </p:nvSpPr>
        <p:spPr>
          <a:xfrm>
            <a:off x="157119" y="157103"/>
            <a:ext cx="5965395" cy="461665"/>
          </a:xfrm>
          <a:prstGeom prst="rect">
            <a:avLst/>
          </a:prstGeom>
          <a:noFill/>
        </p:spPr>
        <p:txBody>
          <a:bodyPr wrap="none" rtlCol="0">
            <a:spAutoFit/>
          </a:bodyPr>
          <a:lstStyle/>
          <a:p>
            <a:r>
              <a:rPr kumimoji="1" lang="en-US" altLang="ja-JP" sz="2400" dirty="0" smtClean="0"/>
              <a:t>3. </a:t>
            </a:r>
            <a:r>
              <a:rPr lang="ja-JP" altLang="en-US" sz="2400" dirty="0" smtClean="0"/>
              <a:t>ポリオミノ敷き詰めパズルの</a:t>
            </a:r>
            <a:r>
              <a:rPr lang="ja-JP" altLang="en-US" sz="2400" dirty="0"/>
              <a:t>定数時間</a:t>
            </a:r>
            <a:r>
              <a:rPr lang="ja-JP" altLang="en-US" sz="2400" dirty="0" smtClean="0"/>
              <a:t>検査</a:t>
            </a:r>
            <a:endParaRPr lang="en-US" altLang="ja-JP" sz="2400" dirty="0"/>
          </a:p>
        </p:txBody>
      </p:sp>
      <p:pic>
        <p:nvPicPr>
          <p:cNvPr id="4" name="図 3" descr="pentomin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2" y="2123047"/>
            <a:ext cx="7239000" cy="1076325"/>
          </a:xfrm>
          <a:prstGeom prst="rect">
            <a:avLst/>
          </a:prstGeom>
        </p:spPr>
      </p:pic>
      <p:sp>
        <p:nvSpPr>
          <p:cNvPr id="5" name="テキスト ボックス 4"/>
          <p:cNvSpPr txBox="1"/>
          <p:nvPr/>
        </p:nvSpPr>
        <p:spPr>
          <a:xfrm>
            <a:off x="526082" y="2975688"/>
            <a:ext cx="6464029" cy="1938992"/>
          </a:xfrm>
          <a:prstGeom prst="rect">
            <a:avLst/>
          </a:prstGeom>
          <a:noFill/>
        </p:spPr>
        <p:txBody>
          <a:bodyPr wrap="none" rtlCol="0">
            <a:spAutoFit/>
          </a:bodyPr>
          <a:lstStyle/>
          <a:p>
            <a:endParaRPr lang="en-US" altLang="ja-JP" sz="2400" dirty="0"/>
          </a:p>
          <a:p>
            <a:r>
              <a:rPr kumimoji="1" lang="ja-JP" altLang="en-US" sz="2400" dirty="0" smtClean="0"/>
              <a:t>これらの図形が与えられたとする</a:t>
            </a:r>
            <a:endParaRPr kumimoji="1" lang="en-US" altLang="ja-JP" sz="2400" dirty="0" smtClean="0"/>
          </a:p>
          <a:p>
            <a:r>
              <a:rPr lang="ja-JP" altLang="en-US" sz="2400" dirty="0" smtClean="0"/>
              <a:t>これらはペントミノ</a:t>
            </a:r>
            <a:r>
              <a:rPr lang="ja-JP" altLang="en-US" sz="2400" dirty="0"/>
              <a:t>と</a:t>
            </a:r>
            <a:r>
              <a:rPr lang="ja-JP" altLang="en-US" sz="2400" dirty="0" smtClean="0"/>
              <a:t>呼ばれる（ペンタ（</a:t>
            </a:r>
            <a:r>
              <a:rPr lang="en-US" altLang="ja-JP" sz="2400" dirty="0" smtClean="0"/>
              <a:t>5</a:t>
            </a:r>
            <a:r>
              <a:rPr lang="ja-JP" altLang="en-US" sz="2400" dirty="0" smtClean="0"/>
              <a:t>）</a:t>
            </a:r>
            <a:r>
              <a:rPr lang="en-US" altLang="ja-JP" sz="2400" dirty="0" smtClean="0"/>
              <a:t> + </a:t>
            </a:r>
            <a:r>
              <a:rPr lang="ja-JP" altLang="en-US" sz="2400" dirty="0" smtClean="0"/>
              <a:t>オミノ）</a:t>
            </a:r>
            <a:endParaRPr lang="en-US" altLang="ja-JP" sz="2400" dirty="0" smtClean="0"/>
          </a:p>
          <a:p>
            <a:endParaRPr lang="en-US" altLang="ja-JP" sz="2400" dirty="0"/>
          </a:p>
          <a:p>
            <a:r>
              <a:rPr lang="ja-JP" altLang="en-US" sz="2400" dirty="0" smtClean="0"/>
              <a:t>これらを用いた敷き詰めを考える</a:t>
            </a:r>
            <a:endParaRPr lang="en-US" altLang="ja-JP" sz="2400" dirty="0" smtClean="0"/>
          </a:p>
        </p:txBody>
      </p:sp>
      <p:sp>
        <p:nvSpPr>
          <p:cNvPr id="6" name="テキスト ボックス 5"/>
          <p:cNvSpPr txBox="1"/>
          <p:nvPr/>
        </p:nvSpPr>
        <p:spPr>
          <a:xfrm>
            <a:off x="526082" y="886174"/>
            <a:ext cx="8089474" cy="1200328"/>
          </a:xfrm>
          <a:prstGeom prst="rect">
            <a:avLst/>
          </a:prstGeom>
          <a:noFill/>
        </p:spPr>
        <p:txBody>
          <a:bodyPr wrap="none" rtlCol="0">
            <a:spAutoFit/>
          </a:bodyPr>
          <a:lstStyle/>
          <a:p>
            <a:r>
              <a:rPr lang="ja-JP" altLang="en-US" sz="2400" dirty="0"/>
              <a:t>パズルゲームの場合、複数の与えられたポリオミノ（図形）を、</a:t>
            </a:r>
          </a:p>
          <a:p>
            <a:r>
              <a:rPr lang="ja-JP" altLang="en-US" sz="2400" dirty="0"/>
              <a:t>長方形などの与えられた図形状に</a:t>
            </a:r>
            <a:endParaRPr lang="en-US" altLang="ja-JP" sz="2400" dirty="0"/>
          </a:p>
          <a:p>
            <a:r>
              <a:rPr lang="ja-JP" altLang="en-US" sz="2400" dirty="0"/>
              <a:t>隙間なく敷き詰めることを目的としたパズル</a:t>
            </a:r>
            <a:r>
              <a:rPr lang="ja-JP" altLang="en-US" sz="2400" dirty="0" smtClean="0"/>
              <a:t>。</a:t>
            </a:r>
            <a:endParaRPr lang="en-US" altLang="ja-JP" sz="2400" dirty="0"/>
          </a:p>
        </p:txBody>
      </p:sp>
    </p:spTree>
    <p:extLst>
      <p:ext uri="{BB962C8B-B14F-4D97-AF65-F5344CB8AC3E}">
        <p14:creationId xmlns:p14="http://schemas.microsoft.com/office/powerpoint/2010/main" val="12358113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15</a:t>
            </a:fld>
            <a:endParaRPr kumimoji="1" lang="ja-JP" altLang="en-US"/>
          </a:p>
        </p:txBody>
      </p:sp>
      <p:sp>
        <p:nvSpPr>
          <p:cNvPr id="3" name="テキスト ボックス 2"/>
          <p:cNvSpPr txBox="1"/>
          <p:nvPr/>
        </p:nvSpPr>
        <p:spPr>
          <a:xfrm>
            <a:off x="157119" y="157103"/>
            <a:ext cx="5965395" cy="461665"/>
          </a:xfrm>
          <a:prstGeom prst="rect">
            <a:avLst/>
          </a:prstGeom>
          <a:noFill/>
        </p:spPr>
        <p:txBody>
          <a:bodyPr wrap="none" rtlCol="0">
            <a:spAutoFit/>
          </a:bodyPr>
          <a:lstStyle/>
          <a:p>
            <a:r>
              <a:rPr kumimoji="1" lang="en-US" altLang="ja-JP" sz="2400" dirty="0" smtClean="0"/>
              <a:t>3. </a:t>
            </a:r>
            <a:r>
              <a:rPr lang="ja-JP" altLang="en-US" sz="2400" dirty="0" smtClean="0"/>
              <a:t>ポリオミノ敷き詰めパズルの</a:t>
            </a:r>
            <a:r>
              <a:rPr lang="ja-JP" altLang="en-US" sz="2400" dirty="0"/>
              <a:t>定数時間</a:t>
            </a:r>
            <a:r>
              <a:rPr lang="ja-JP" altLang="en-US" sz="2400" dirty="0" smtClean="0"/>
              <a:t>検査</a:t>
            </a:r>
            <a:endParaRPr lang="en-US" altLang="ja-JP" sz="2400" dirty="0"/>
          </a:p>
        </p:txBody>
      </p:sp>
      <p:pic>
        <p:nvPicPr>
          <p:cNvPr id="4" name="図 3" descr="pentomin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82" y="618768"/>
            <a:ext cx="7239000" cy="1076325"/>
          </a:xfrm>
          <a:prstGeom prst="rect">
            <a:avLst/>
          </a:prstGeom>
        </p:spPr>
      </p:pic>
      <p:sp>
        <p:nvSpPr>
          <p:cNvPr id="6" name="テキスト ボックス 5"/>
          <p:cNvSpPr txBox="1"/>
          <p:nvPr/>
        </p:nvSpPr>
        <p:spPr>
          <a:xfrm>
            <a:off x="766750" y="3514995"/>
            <a:ext cx="3635130" cy="1015663"/>
          </a:xfrm>
          <a:prstGeom prst="rect">
            <a:avLst/>
          </a:prstGeom>
          <a:noFill/>
        </p:spPr>
        <p:txBody>
          <a:bodyPr wrap="none" rtlCol="0">
            <a:spAutoFit/>
          </a:bodyPr>
          <a:lstStyle/>
          <a:p>
            <a:r>
              <a:rPr kumimoji="1" lang="ja-JP" altLang="en-US" sz="2000" dirty="0" smtClean="0"/>
              <a:t>これらの図形を組み合わせて</a:t>
            </a:r>
            <a:r>
              <a:rPr kumimoji="1" lang="en-US" altLang="ja-JP" sz="2000" dirty="0" smtClean="0"/>
              <a:t>…</a:t>
            </a:r>
          </a:p>
          <a:p>
            <a:endParaRPr lang="en-US" altLang="ja-JP" sz="2000" dirty="0"/>
          </a:p>
          <a:p>
            <a:r>
              <a:rPr kumimoji="1" lang="ja-JP" altLang="ja-JP" sz="2000" dirty="0" smtClean="0"/>
              <a:t>　</a:t>
            </a:r>
            <a:r>
              <a:rPr kumimoji="1" lang="ja-JP" altLang="en-US" sz="2000" dirty="0" smtClean="0"/>
              <a:t>　　　　このような図形が作れる</a:t>
            </a:r>
            <a:endParaRPr kumimoji="1" lang="ja-JP" altLang="en-US" sz="2000" dirty="0"/>
          </a:p>
        </p:txBody>
      </p:sp>
      <p:pic>
        <p:nvPicPr>
          <p:cNvPr id="7" name="図 6" descr="ポリオミノ.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310" y="1891999"/>
            <a:ext cx="4067410" cy="3216197"/>
          </a:xfrm>
          <a:prstGeom prst="rect">
            <a:avLst/>
          </a:prstGeom>
        </p:spPr>
      </p:pic>
      <p:sp>
        <p:nvSpPr>
          <p:cNvPr id="9" name="屈折矢印 8"/>
          <p:cNvSpPr/>
          <p:nvPr/>
        </p:nvSpPr>
        <p:spPr>
          <a:xfrm rot="5400000">
            <a:off x="2262054" y="1281754"/>
            <a:ext cx="1622996" cy="2843485"/>
          </a:xfrm>
          <a:prstGeom prst="bentUpArrow">
            <a:avLst>
              <a:gd name="adj1" fmla="val 25000"/>
              <a:gd name="adj2" fmla="val 23295"/>
              <a:gd name="adj3" fmla="val 25000"/>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Tree>
    <p:extLst>
      <p:ext uri="{BB962C8B-B14F-4D97-AF65-F5344CB8AC3E}">
        <p14:creationId xmlns:p14="http://schemas.microsoft.com/office/powerpoint/2010/main" val="20217971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128943" y="849119"/>
            <a:ext cx="7602728" cy="1323439"/>
          </a:xfrm>
          <a:prstGeom prst="rect">
            <a:avLst/>
          </a:prstGeom>
          <a:noFill/>
        </p:spPr>
        <p:txBody>
          <a:bodyPr wrap="square" rtlCol="0">
            <a:spAutoFit/>
          </a:bodyPr>
          <a:lstStyle/>
          <a:p>
            <a:r>
              <a:rPr kumimoji="1" lang="ja-JP" altLang="en-US" sz="3200" dirty="0" smtClean="0"/>
              <a:t>ポリオミノについて定数時間検査を考える</a:t>
            </a:r>
            <a:endParaRPr kumimoji="1" lang="en-US" altLang="ja-JP" sz="3200" dirty="0" smtClean="0"/>
          </a:p>
          <a:p>
            <a:endParaRPr kumimoji="1" lang="en-US" altLang="ja-JP" sz="2400" dirty="0" smtClean="0"/>
          </a:p>
          <a:p>
            <a:r>
              <a:rPr lang="ja-JP" altLang="ja-JP" sz="2400" dirty="0"/>
              <a:t>　</a:t>
            </a:r>
            <a:r>
              <a:rPr lang="ja-JP" altLang="en-US" sz="2400" dirty="0" smtClean="0"/>
              <a:t>　　</a:t>
            </a:r>
            <a:endParaRPr kumimoji="1" lang="ja-JP" altLang="en-US" sz="2400" dirty="0"/>
          </a:p>
        </p:txBody>
      </p:sp>
      <p:sp>
        <p:nvSpPr>
          <p:cNvPr id="13" name="右矢印 12"/>
          <p:cNvSpPr/>
          <p:nvPr/>
        </p:nvSpPr>
        <p:spPr>
          <a:xfrm>
            <a:off x="239168" y="967380"/>
            <a:ext cx="642687" cy="3704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81987" y="1841312"/>
            <a:ext cx="7849684" cy="1569660"/>
          </a:xfrm>
          <a:prstGeom prst="rect">
            <a:avLst/>
          </a:prstGeom>
          <a:noFill/>
        </p:spPr>
        <p:txBody>
          <a:bodyPr wrap="square" rtlCol="0">
            <a:spAutoFit/>
          </a:bodyPr>
          <a:lstStyle/>
          <a:p>
            <a:pPr marL="342900" indent="-342900">
              <a:buFont typeface="Arial"/>
              <a:buChar char="•"/>
            </a:pPr>
            <a:r>
              <a:rPr lang="ja-JP" altLang="en-US" sz="2400" dirty="0" smtClean="0"/>
              <a:t>ポリオミノ　</a:t>
            </a:r>
            <a:r>
              <a:rPr lang="en-US" altLang="ja-JP" sz="2400" dirty="0" smtClean="0"/>
              <a:t>→</a:t>
            </a:r>
            <a:r>
              <a:rPr lang="ja-JP" altLang="en-US" sz="2400" dirty="0" smtClean="0"/>
              <a:t>　パズルとしてのポリオミノ</a:t>
            </a:r>
            <a:endParaRPr lang="en-US" altLang="ja-JP" sz="2400" dirty="0" smtClean="0"/>
          </a:p>
          <a:p>
            <a:pPr marL="342900" indent="-342900">
              <a:buFont typeface="Arial"/>
              <a:buChar char="•"/>
            </a:pPr>
            <a:r>
              <a:rPr lang="ja-JP" altLang="en-US" sz="2400" dirty="0" smtClean="0"/>
              <a:t>ピース　　　</a:t>
            </a:r>
            <a:r>
              <a:rPr lang="en-US" altLang="ja-JP" sz="2400" dirty="0" smtClean="0"/>
              <a:t>→</a:t>
            </a:r>
            <a:r>
              <a:rPr lang="ja-JP" altLang="en-US" sz="2400" dirty="0" smtClean="0"/>
              <a:t>　図形としてのポリオミノ</a:t>
            </a:r>
            <a:endParaRPr lang="en-US" altLang="ja-JP" sz="2400" dirty="0" smtClean="0"/>
          </a:p>
          <a:p>
            <a:pPr marL="342900" indent="-342900">
              <a:buFont typeface="Arial"/>
              <a:buChar char="•"/>
            </a:pPr>
            <a:endParaRPr lang="en-US" altLang="ja-JP" sz="2400" dirty="0"/>
          </a:p>
          <a:p>
            <a:r>
              <a:rPr lang="ja-JP" altLang="en-US" sz="2400" dirty="0" smtClean="0"/>
              <a:t>のように呼ぶこととする</a:t>
            </a:r>
            <a:endParaRPr lang="en-US" altLang="ja-JP" sz="2400" dirty="0" smtClean="0"/>
          </a:p>
        </p:txBody>
      </p:sp>
      <p:sp>
        <p:nvSpPr>
          <p:cNvPr id="5" name="テキスト ボックス 4"/>
          <p:cNvSpPr txBox="1"/>
          <p:nvPr/>
        </p:nvSpPr>
        <p:spPr>
          <a:xfrm>
            <a:off x="1102634" y="3623406"/>
            <a:ext cx="7583777" cy="830997"/>
          </a:xfrm>
          <a:prstGeom prst="rect">
            <a:avLst/>
          </a:prstGeom>
          <a:noFill/>
        </p:spPr>
        <p:txBody>
          <a:bodyPr wrap="none" rtlCol="0">
            <a:spAutoFit/>
          </a:bodyPr>
          <a:lstStyle/>
          <a:p>
            <a:r>
              <a:rPr kumimoji="1" lang="en-US" altLang="ja-JP" sz="2400" dirty="0" smtClean="0"/>
              <a:t>※</a:t>
            </a:r>
            <a:r>
              <a:rPr lang="ja-JP" altLang="en-US" sz="2400" dirty="0" smtClean="0"/>
              <a:t>あるピースが</a:t>
            </a:r>
            <a:r>
              <a:rPr lang="en-US" altLang="ja-JP" sz="2400" dirty="0" smtClean="0"/>
              <a:t>k</a:t>
            </a:r>
            <a:r>
              <a:rPr lang="ja-JP" altLang="en-US" sz="2400" dirty="0" smtClean="0"/>
              <a:t>個の単位正方形（セル）で構成されるとき</a:t>
            </a:r>
            <a:endParaRPr lang="en-US" altLang="ja-JP" sz="2400" dirty="0" smtClean="0"/>
          </a:p>
          <a:p>
            <a:r>
              <a:rPr kumimoji="1" lang="ja-JP" altLang="ja-JP" sz="2400" dirty="0"/>
              <a:t>　</a:t>
            </a:r>
            <a:r>
              <a:rPr lang="en-US" altLang="en-US" sz="2400" dirty="0"/>
              <a:t> </a:t>
            </a:r>
            <a:r>
              <a:rPr lang="en-US" altLang="en-US" sz="2400" dirty="0" smtClean="0"/>
              <a:t>k</a:t>
            </a:r>
            <a:r>
              <a:rPr lang="ja-JP" altLang="en-US" sz="2400" dirty="0" smtClean="0"/>
              <a:t>をそのピースの「セル数」と呼ぶ</a:t>
            </a:r>
            <a:endParaRPr kumimoji="1" lang="ja-JP" altLang="en-US" sz="2400" dirty="0"/>
          </a:p>
        </p:txBody>
      </p:sp>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16</a:t>
            </a:fld>
            <a:endParaRPr kumimoji="1" lang="ja-JP" altLang="en-US"/>
          </a:p>
        </p:txBody>
      </p:sp>
      <p:sp>
        <p:nvSpPr>
          <p:cNvPr id="9" name="テキスト ボックス 8"/>
          <p:cNvSpPr txBox="1"/>
          <p:nvPr/>
        </p:nvSpPr>
        <p:spPr>
          <a:xfrm>
            <a:off x="157119" y="157103"/>
            <a:ext cx="5965395" cy="461665"/>
          </a:xfrm>
          <a:prstGeom prst="rect">
            <a:avLst/>
          </a:prstGeom>
          <a:noFill/>
        </p:spPr>
        <p:txBody>
          <a:bodyPr wrap="none" rtlCol="0">
            <a:spAutoFit/>
          </a:bodyPr>
          <a:lstStyle/>
          <a:p>
            <a:r>
              <a:rPr kumimoji="1" lang="en-US" altLang="ja-JP" sz="2400" dirty="0" smtClean="0"/>
              <a:t>3. </a:t>
            </a:r>
            <a:r>
              <a:rPr lang="ja-JP" altLang="en-US" sz="2400" dirty="0" smtClean="0"/>
              <a:t>ポリオミノ敷き詰めパズルの</a:t>
            </a:r>
            <a:r>
              <a:rPr lang="ja-JP" altLang="en-US" sz="2400" dirty="0"/>
              <a:t>定数時間</a:t>
            </a:r>
            <a:r>
              <a:rPr lang="ja-JP" altLang="en-US" sz="2400" dirty="0" smtClean="0"/>
              <a:t>検査</a:t>
            </a:r>
            <a:endParaRPr lang="en-US" altLang="ja-JP" sz="2400" dirty="0"/>
          </a:p>
        </p:txBody>
      </p:sp>
    </p:spTree>
    <p:extLst>
      <p:ext uri="{BB962C8B-B14F-4D97-AF65-F5344CB8AC3E}">
        <p14:creationId xmlns:p14="http://schemas.microsoft.com/office/powerpoint/2010/main" val="15943528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各種定義</a:t>
            </a:r>
            <a:endParaRPr kumimoji="1" lang="ja-JP" altLang="en-US" sz="3200" b="1" dirty="0"/>
          </a:p>
        </p:txBody>
      </p:sp>
      <p:sp>
        <p:nvSpPr>
          <p:cNvPr id="3" name="テキスト ボックス 2"/>
          <p:cNvSpPr txBox="1"/>
          <p:nvPr/>
        </p:nvSpPr>
        <p:spPr>
          <a:xfrm>
            <a:off x="405714" y="798942"/>
            <a:ext cx="8519994" cy="830997"/>
          </a:xfrm>
          <a:prstGeom prst="rect">
            <a:avLst/>
          </a:prstGeom>
          <a:noFill/>
        </p:spPr>
        <p:txBody>
          <a:bodyPr wrap="square" rtlCol="0">
            <a:spAutoFit/>
          </a:bodyPr>
          <a:lstStyle/>
          <a:p>
            <a:pPr marL="285750" indent="-285750">
              <a:buFont typeface="Arial"/>
              <a:buChar char="•"/>
            </a:pPr>
            <a:r>
              <a:rPr kumimoji="1" lang="ja-JP" altLang="en-US" sz="2400" b="1" dirty="0" smtClean="0">
                <a:solidFill>
                  <a:srgbClr val="000000"/>
                </a:solidFill>
              </a:rPr>
              <a:t>一般化</a:t>
            </a:r>
            <a:r>
              <a:rPr kumimoji="1" lang="en-US" altLang="ja-JP" sz="2400" b="1" dirty="0" smtClean="0">
                <a:solidFill>
                  <a:srgbClr val="FF0000"/>
                </a:solidFill>
              </a:rPr>
              <a:t>k</a:t>
            </a:r>
            <a:r>
              <a:rPr kumimoji="1" lang="ja-JP" altLang="en-US" sz="2400" b="1" dirty="0" smtClean="0">
                <a:solidFill>
                  <a:srgbClr val="000000"/>
                </a:solidFill>
              </a:rPr>
              <a:t>オミノ　</a:t>
            </a:r>
            <a:r>
              <a:rPr kumimoji="1" lang="en-US" altLang="ja-JP" sz="2400" b="1" dirty="0" smtClean="0">
                <a:solidFill>
                  <a:srgbClr val="000000"/>
                </a:solidFill>
              </a:rPr>
              <a:t>‥</a:t>
            </a:r>
            <a:r>
              <a:rPr kumimoji="1" lang="ja-JP" altLang="en-US" sz="2400" b="1" dirty="0" smtClean="0">
                <a:solidFill>
                  <a:srgbClr val="000000"/>
                </a:solidFill>
              </a:rPr>
              <a:t>　</a:t>
            </a:r>
            <a:r>
              <a:rPr kumimoji="1" lang="ja-JP" altLang="en-US" sz="2400" dirty="0" smtClean="0">
                <a:solidFill>
                  <a:srgbClr val="000000"/>
                </a:solidFill>
              </a:rPr>
              <a:t>ライツアウト同様</a:t>
            </a:r>
            <a:r>
              <a:rPr kumimoji="1" lang="en-US" altLang="ja-JP" sz="2400" dirty="0" smtClean="0">
                <a:solidFill>
                  <a:srgbClr val="000000"/>
                </a:solidFill>
              </a:rPr>
              <a:t>            </a:t>
            </a:r>
            <a:r>
              <a:rPr kumimoji="1" lang="ja-JP" altLang="en-US" sz="2400" dirty="0" smtClean="0">
                <a:solidFill>
                  <a:srgbClr val="000000"/>
                </a:solidFill>
              </a:rPr>
              <a:t>に盤面を拡張し、</a:t>
            </a:r>
            <a:endParaRPr kumimoji="1" lang="en-US" altLang="ja-JP" sz="2400" dirty="0" smtClean="0">
              <a:solidFill>
                <a:srgbClr val="000000"/>
              </a:solidFill>
            </a:endParaRPr>
          </a:p>
          <a:p>
            <a:r>
              <a:rPr lang="ja-JP" altLang="en-US" sz="2400" dirty="0" smtClean="0">
                <a:solidFill>
                  <a:srgbClr val="000000"/>
                </a:solidFill>
              </a:rPr>
              <a:t>　</a:t>
            </a:r>
            <a:r>
              <a:rPr lang="ja-JP" altLang="ja-JP" sz="2400" dirty="0">
                <a:solidFill>
                  <a:srgbClr val="000000"/>
                </a:solidFill>
              </a:rPr>
              <a:t>　</a:t>
            </a:r>
            <a:r>
              <a:rPr lang="ja-JP" altLang="en-US" sz="2400" dirty="0" smtClean="0">
                <a:solidFill>
                  <a:srgbClr val="000000"/>
                </a:solidFill>
              </a:rPr>
              <a:t>　　　　　　　　　　　　ピースのセル数を</a:t>
            </a:r>
            <a:r>
              <a:rPr lang="en-US" altLang="ja-JP" sz="2400" dirty="0" smtClean="0">
                <a:solidFill>
                  <a:srgbClr val="000000"/>
                </a:solidFill>
              </a:rPr>
              <a:t>k</a:t>
            </a:r>
            <a:r>
              <a:rPr lang="ja-JP" altLang="en-US" sz="2400" dirty="0" smtClean="0">
                <a:solidFill>
                  <a:srgbClr val="000000"/>
                </a:solidFill>
              </a:rPr>
              <a:t>以下に制限したもの</a:t>
            </a:r>
            <a:endParaRPr kumimoji="1" lang="en-US" altLang="ja-JP" sz="2400" dirty="0" smtClean="0">
              <a:solidFill>
                <a:srgbClr val="000000"/>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646331815"/>
              </p:ext>
            </p:extLst>
          </p:nvPr>
        </p:nvGraphicFramePr>
        <p:xfrm>
          <a:off x="5468384" y="869542"/>
          <a:ext cx="946513" cy="274274"/>
        </p:xfrm>
        <a:graphic>
          <a:graphicData uri="http://schemas.openxmlformats.org/presentationml/2006/ole">
            <mc:AlternateContent xmlns:mc="http://schemas.openxmlformats.org/markup-compatibility/2006">
              <mc:Choice xmlns:v="urn:schemas-microsoft-com:vml" Requires="v">
                <p:oleObj spid="_x0000_s6414" name="数式" r:id="rId3" imgW="558800" imgH="215900" progId="Equation.3">
                  <p:embed/>
                </p:oleObj>
              </mc:Choice>
              <mc:Fallback>
                <p:oleObj name="数式" r:id="rId3" imgW="558800" imgH="215900" progId="Equation.3">
                  <p:embed/>
                  <p:pic>
                    <p:nvPicPr>
                      <p:cNvPr id="0" name=""/>
                      <p:cNvPicPr/>
                      <p:nvPr/>
                    </p:nvPicPr>
                    <p:blipFill>
                      <a:blip r:embed="rId4"/>
                      <a:stretch>
                        <a:fillRect/>
                      </a:stretch>
                    </p:blipFill>
                    <p:spPr>
                      <a:xfrm>
                        <a:off x="5468384" y="869542"/>
                        <a:ext cx="946513" cy="274274"/>
                      </a:xfrm>
                      <a:prstGeom prst="rect">
                        <a:avLst/>
                      </a:prstGeom>
                    </p:spPr>
                  </p:pic>
                </p:oleObj>
              </mc:Fallback>
            </mc:AlternateContent>
          </a:graphicData>
        </a:graphic>
      </p:graphicFrame>
      <p:sp>
        <p:nvSpPr>
          <p:cNvPr id="6" name="テキスト ボックス 5"/>
          <p:cNvSpPr txBox="1"/>
          <p:nvPr/>
        </p:nvSpPr>
        <p:spPr>
          <a:xfrm>
            <a:off x="405723" y="1629939"/>
            <a:ext cx="4656891" cy="461665"/>
          </a:xfrm>
          <a:prstGeom prst="rect">
            <a:avLst/>
          </a:prstGeom>
          <a:noFill/>
        </p:spPr>
        <p:txBody>
          <a:bodyPr wrap="square" rtlCol="0">
            <a:spAutoFit/>
          </a:bodyPr>
          <a:lstStyle/>
          <a:p>
            <a:pPr marL="285750" indent="-285750">
              <a:buFont typeface="Arial"/>
              <a:buChar char="•"/>
            </a:pPr>
            <a:r>
              <a:rPr kumimoji="1" lang="ja-JP" altLang="en-US" sz="2400" b="1" dirty="0" smtClean="0"/>
              <a:t>インスタンス </a:t>
            </a:r>
            <a:r>
              <a:rPr kumimoji="1" lang="en-US" altLang="ja-JP" sz="2400" b="1" dirty="0" smtClean="0"/>
              <a:t>I</a:t>
            </a:r>
            <a:r>
              <a:rPr kumimoji="1" lang="ja-JP" altLang="en-US" sz="2400" b="1" dirty="0" smtClean="0"/>
              <a:t>　（入力）</a:t>
            </a:r>
            <a:endParaRPr kumimoji="1" lang="ja-JP" altLang="en-US" sz="2400" b="1" dirty="0"/>
          </a:p>
        </p:txBody>
      </p:sp>
      <p:sp>
        <p:nvSpPr>
          <p:cNvPr id="7" name="テキスト ボックス 6"/>
          <p:cNvSpPr txBox="1"/>
          <p:nvPr/>
        </p:nvSpPr>
        <p:spPr>
          <a:xfrm>
            <a:off x="987834" y="2091604"/>
            <a:ext cx="7708567" cy="830997"/>
          </a:xfrm>
          <a:prstGeom prst="rect">
            <a:avLst/>
          </a:prstGeom>
          <a:noFill/>
        </p:spPr>
        <p:txBody>
          <a:bodyPr wrap="square" rtlCol="0">
            <a:spAutoFit/>
          </a:bodyPr>
          <a:lstStyle/>
          <a:p>
            <a:r>
              <a:rPr kumimoji="1" lang="ja-JP" altLang="en-US" sz="2400" dirty="0" smtClean="0"/>
              <a:t>盤面を敷き詰める際に用いるピースの種類と個数を</a:t>
            </a:r>
            <a:r>
              <a:rPr lang="ja-JP" altLang="en-US" sz="2400" dirty="0" smtClean="0"/>
              <a:t>与える</a:t>
            </a:r>
            <a:endParaRPr lang="en-US" altLang="ja-JP" sz="2400" dirty="0" smtClean="0"/>
          </a:p>
          <a:p>
            <a:r>
              <a:rPr lang="ja-JP" altLang="ja-JP" sz="2400" dirty="0" smtClean="0"/>
              <a:t>(</a:t>
            </a:r>
            <a:r>
              <a:rPr lang="ja-JP" altLang="en-US" sz="2400" dirty="0" smtClean="0"/>
              <a:t>ただし、それらのセル数の総和は</a:t>
            </a:r>
            <a:r>
              <a:rPr lang="en-US" altLang="ja-JP" sz="2400" dirty="0" smtClean="0"/>
              <a:t>n</a:t>
            </a:r>
            <a:r>
              <a:rPr lang="ja-JP" altLang="en-US" sz="2400" dirty="0" smtClean="0"/>
              <a:t>となる</a:t>
            </a:r>
            <a:r>
              <a:rPr lang="ja-JP" altLang="ja-JP" sz="2400" dirty="0" smtClean="0"/>
              <a:t>)</a:t>
            </a:r>
            <a:endParaRPr lang="en-US" altLang="ja-JP" sz="2400" dirty="0" smtClean="0"/>
          </a:p>
        </p:txBody>
      </p:sp>
      <p:sp>
        <p:nvSpPr>
          <p:cNvPr id="8" name="テキスト ボックス 7"/>
          <p:cNvSpPr txBox="1"/>
          <p:nvPr/>
        </p:nvSpPr>
        <p:spPr>
          <a:xfrm>
            <a:off x="1122229" y="3211595"/>
            <a:ext cx="4903847" cy="461665"/>
          </a:xfrm>
          <a:prstGeom prst="rect">
            <a:avLst/>
          </a:prstGeom>
          <a:noFill/>
        </p:spPr>
        <p:txBody>
          <a:bodyPr wrap="square" rtlCol="0">
            <a:spAutoFit/>
          </a:bodyPr>
          <a:lstStyle/>
          <a:p>
            <a:r>
              <a:rPr kumimoji="1" lang="ja-JP" altLang="en-US" sz="2400" dirty="0" smtClean="0"/>
              <a:t>どのように与えるか？</a:t>
            </a:r>
            <a:endParaRPr kumimoji="1" lang="ja-JP" altLang="en-US" sz="2400" dirty="0"/>
          </a:p>
        </p:txBody>
      </p:sp>
      <p:sp>
        <p:nvSpPr>
          <p:cNvPr id="9" name="右矢印 8"/>
          <p:cNvSpPr/>
          <p:nvPr/>
        </p:nvSpPr>
        <p:spPr>
          <a:xfrm>
            <a:off x="1217141" y="3672180"/>
            <a:ext cx="1128943" cy="4101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604549" y="3581212"/>
            <a:ext cx="4916129" cy="461665"/>
          </a:xfrm>
          <a:prstGeom prst="rect">
            <a:avLst/>
          </a:prstGeom>
          <a:noFill/>
        </p:spPr>
        <p:txBody>
          <a:bodyPr wrap="none" rtlCol="0">
            <a:spAutoFit/>
          </a:bodyPr>
          <a:lstStyle/>
          <a:p>
            <a:r>
              <a:rPr lang="en-US" altLang="ja-JP" sz="2400" dirty="0"/>
              <a:t>n</a:t>
            </a:r>
            <a:r>
              <a:rPr lang="ja-JP" altLang="en-US" sz="2400" dirty="0" smtClean="0"/>
              <a:t>次</a:t>
            </a:r>
            <a:r>
              <a:rPr kumimoji="1" lang="ja-JP" altLang="en-US" sz="2400" dirty="0" smtClean="0"/>
              <a:t>配列に格納して渡すように考える</a:t>
            </a:r>
            <a:endParaRPr kumimoji="1" lang="ja-JP" altLang="en-US" sz="2400" dirty="0"/>
          </a:p>
        </p:txBody>
      </p:sp>
      <p:sp>
        <p:nvSpPr>
          <p:cNvPr id="23" name="スライド番号プレースホルダー 22"/>
          <p:cNvSpPr>
            <a:spLocks noGrp="1"/>
          </p:cNvSpPr>
          <p:nvPr>
            <p:ph type="sldNum" sz="quarter" idx="12"/>
          </p:nvPr>
        </p:nvSpPr>
        <p:spPr/>
        <p:txBody>
          <a:bodyPr/>
          <a:lstStyle/>
          <a:p>
            <a:fld id="{56CB738E-FD40-8243-9246-C46E47308EC8}" type="slidenum">
              <a:rPr kumimoji="1" lang="ja-JP" altLang="en-US" smtClean="0"/>
              <a:t>17</a:t>
            </a:fld>
            <a:endParaRPr kumimoji="1" lang="ja-JP" altLang="en-US"/>
          </a:p>
        </p:txBody>
      </p:sp>
    </p:spTree>
    <p:extLst>
      <p:ext uri="{BB962C8B-B14F-4D97-AF65-F5344CB8AC3E}">
        <p14:creationId xmlns:p14="http://schemas.microsoft.com/office/powerpoint/2010/main" val="33652985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各種定義</a:t>
            </a:r>
            <a:endParaRPr kumimoji="1" lang="ja-JP" altLang="en-US" sz="3200" b="1" dirty="0"/>
          </a:p>
        </p:txBody>
      </p:sp>
      <p:sp>
        <p:nvSpPr>
          <p:cNvPr id="6" name="テキスト ボックス 5"/>
          <p:cNvSpPr txBox="1"/>
          <p:nvPr/>
        </p:nvSpPr>
        <p:spPr>
          <a:xfrm>
            <a:off x="230798" y="724332"/>
            <a:ext cx="4656891" cy="461665"/>
          </a:xfrm>
          <a:prstGeom prst="rect">
            <a:avLst/>
          </a:prstGeom>
          <a:noFill/>
        </p:spPr>
        <p:txBody>
          <a:bodyPr wrap="square" rtlCol="0">
            <a:spAutoFit/>
          </a:bodyPr>
          <a:lstStyle/>
          <a:p>
            <a:pPr marL="285750" indent="-285750">
              <a:buFont typeface="Arial"/>
              <a:buChar char="•"/>
            </a:pPr>
            <a:r>
              <a:rPr kumimoji="1" lang="ja-JP" altLang="en-US" sz="2400" b="1" dirty="0" smtClean="0"/>
              <a:t>インスタンス　</a:t>
            </a:r>
            <a:endParaRPr kumimoji="1" lang="ja-JP" altLang="en-US" sz="2400" b="1" dirty="0"/>
          </a:p>
        </p:txBody>
      </p:sp>
      <p:sp>
        <p:nvSpPr>
          <p:cNvPr id="7" name="テキスト ボックス 6"/>
          <p:cNvSpPr txBox="1"/>
          <p:nvPr/>
        </p:nvSpPr>
        <p:spPr>
          <a:xfrm>
            <a:off x="509575" y="2064017"/>
            <a:ext cx="8227043" cy="461665"/>
          </a:xfrm>
          <a:prstGeom prst="rect">
            <a:avLst/>
          </a:prstGeom>
          <a:noFill/>
        </p:spPr>
        <p:txBody>
          <a:bodyPr wrap="square" rtlCol="0">
            <a:spAutoFit/>
          </a:bodyPr>
          <a:lstStyle/>
          <a:p>
            <a:r>
              <a:rPr lang="ja-JP" altLang="en-US" sz="2400" dirty="0" smtClean="0"/>
              <a:t>配列の各要素には格納されたピースに対応した情報がある</a:t>
            </a:r>
            <a:endParaRPr lang="en-US" altLang="ja-JP" sz="2400" dirty="0" smtClean="0"/>
          </a:p>
        </p:txBody>
      </p:sp>
      <p:sp>
        <p:nvSpPr>
          <p:cNvPr id="22" name="正方形/長方形 21"/>
          <p:cNvSpPr/>
          <p:nvPr/>
        </p:nvSpPr>
        <p:spPr>
          <a:xfrm>
            <a:off x="746095" y="4053291"/>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2147187" y="3841596"/>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2147187" y="4264986"/>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2" name="正方形/長方形 51"/>
          <p:cNvSpPr/>
          <p:nvPr/>
        </p:nvSpPr>
        <p:spPr>
          <a:xfrm>
            <a:off x="3424836" y="3581625"/>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3424836" y="4005012"/>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正方形/長方形 53"/>
          <p:cNvSpPr/>
          <p:nvPr/>
        </p:nvSpPr>
        <p:spPr>
          <a:xfrm>
            <a:off x="4633140" y="4264986"/>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5" name="正方形/長方形 54"/>
          <p:cNvSpPr/>
          <p:nvPr/>
        </p:nvSpPr>
        <p:spPr>
          <a:xfrm>
            <a:off x="4633140" y="3841596"/>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3424836" y="4428399"/>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033159" y="1244826"/>
            <a:ext cx="529193" cy="4233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1562357"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3160242"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2631049"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2101856"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5407811"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4887694"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4358501"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3780044" y="1275841"/>
            <a:ext cx="530915"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4" name="テキスト ボックス 23"/>
          <p:cNvSpPr txBox="1"/>
          <p:nvPr/>
        </p:nvSpPr>
        <p:spPr>
          <a:xfrm>
            <a:off x="5937011" y="1066288"/>
            <a:ext cx="346369" cy="461665"/>
          </a:xfrm>
          <a:prstGeom prst="rect">
            <a:avLst/>
          </a:prstGeom>
          <a:noFill/>
        </p:spPr>
        <p:txBody>
          <a:bodyPr wrap="none" rtlCol="0">
            <a:spAutoFit/>
          </a:bodyPr>
          <a:lstStyle/>
          <a:p>
            <a:r>
              <a:rPr kumimoji="1" lang="en-US" altLang="ja-JP" sz="2400" dirty="0" smtClean="0"/>
              <a:t>n</a:t>
            </a:r>
            <a:endParaRPr kumimoji="1" lang="ja-JP" altLang="en-US" sz="2400" dirty="0"/>
          </a:p>
        </p:txBody>
      </p:sp>
      <p:cxnSp>
        <p:nvCxnSpPr>
          <p:cNvPr id="5" name="直線矢印コネクタ 4"/>
          <p:cNvCxnSpPr/>
          <p:nvPr/>
        </p:nvCxnSpPr>
        <p:spPr>
          <a:xfrm flipV="1">
            <a:off x="1275287" y="1412534"/>
            <a:ext cx="1" cy="651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正方形/長方形 31"/>
          <p:cNvSpPr/>
          <p:nvPr/>
        </p:nvSpPr>
        <p:spPr>
          <a:xfrm>
            <a:off x="5162337" y="4264986"/>
            <a:ext cx="529193" cy="42338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279714" y="2671516"/>
            <a:ext cx="8564664" cy="830997"/>
          </a:xfrm>
          <a:prstGeom prst="rect">
            <a:avLst/>
          </a:prstGeom>
          <a:noFill/>
        </p:spPr>
        <p:txBody>
          <a:bodyPr wrap="none" rtlCol="0">
            <a:spAutoFit/>
          </a:bodyPr>
          <a:lstStyle/>
          <a:p>
            <a:r>
              <a:rPr kumimoji="1" lang="en-US" altLang="ja-JP" sz="2400" dirty="0" smtClean="0"/>
              <a:t>○</a:t>
            </a:r>
            <a:r>
              <a:rPr lang="en-US" altLang="en-US" sz="2400" dirty="0"/>
              <a:t> </a:t>
            </a:r>
            <a:r>
              <a:rPr lang="ja-JP" altLang="en-US" sz="2400" dirty="0" smtClean="0"/>
              <a:t>形状</a:t>
            </a:r>
            <a:r>
              <a:rPr kumimoji="1" lang="ja-JP" altLang="en-US" sz="2400" dirty="0" smtClean="0"/>
              <a:t>番号 </a:t>
            </a:r>
            <a:r>
              <a:rPr kumimoji="1" lang="en-US" altLang="ja-JP" sz="2400" dirty="0" smtClean="0"/>
              <a:t>t </a:t>
            </a:r>
            <a:r>
              <a:rPr kumimoji="1" lang="ja-JP" altLang="en-US" sz="2400" dirty="0" smtClean="0"/>
              <a:t> </a:t>
            </a:r>
            <a:r>
              <a:rPr kumimoji="1" lang="en-US" altLang="ja-JP" sz="2400" dirty="0" smtClean="0"/>
              <a:t>   {1, 2, … , </a:t>
            </a:r>
            <a:r>
              <a:rPr kumimoji="1" lang="en-US" altLang="ja-JP" sz="2400" dirty="0" err="1" smtClean="0"/>
              <a:t>Num</a:t>
            </a:r>
            <a:r>
              <a:rPr kumimoji="1" lang="en-US" altLang="ja-JP" sz="2400" dirty="0" smtClean="0"/>
              <a:t>(k)} </a:t>
            </a:r>
            <a:r>
              <a:rPr lang="ja-JP" altLang="en-US" sz="2400" dirty="0" smtClean="0"/>
              <a:t> によってその状態を特定できる</a:t>
            </a:r>
            <a:endParaRPr kumimoji="1" lang="en-US" altLang="ja-JP" sz="2400" dirty="0" smtClean="0"/>
          </a:p>
          <a:p>
            <a:r>
              <a:rPr lang="en-US" altLang="ja-JP" sz="2400" dirty="0"/>
              <a:t> </a:t>
            </a:r>
            <a:r>
              <a:rPr lang="en-US" altLang="ja-JP" sz="2400" dirty="0" smtClean="0"/>
              <a:t>                         </a:t>
            </a:r>
            <a:r>
              <a:rPr kumimoji="1" lang="ja-JP" altLang="en-US" sz="2400" dirty="0" smtClean="0"/>
              <a:t>（</a:t>
            </a:r>
            <a:r>
              <a:rPr lang="en-US" altLang="ja-JP" sz="2400" dirty="0" err="1" smtClean="0"/>
              <a:t>Num</a:t>
            </a:r>
            <a:r>
              <a:rPr kumimoji="1" lang="en-US" altLang="ja-JP" sz="2400" dirty="0" smtClean="0"/>
              <a:t>(k) </a:t>
            </a:r>
            <a:r>
              <a:rPr kumimoji="1" lang="ja-JP" altLang="en-US" sz="2400" dirty="0" smtClean="0"/>
              <a:t>はサイズ</a:t>
            </a:r>
            <a:r>
              <a:rPr kumimoji="1" lang="en-US" altLang="ja-JP" sz="2400" dirty="0" smtClean="0"/>
              <a:t>k</a:t>
            </a:r>
            <a:r>
              <a:rPr kumimoji="1" lang="ja-JP" altLang="en-US" sz="2400" dirty="0" smtClean="0"/>
              <a:t>以下のピースの種類数）</a:t>
            </a:r>
            <a:r>
              <a:rPr kumimoji="1" lang="en-US" altLang="ja-JP" sz="2400" dirty="0" smtClean="0"/>
              <a:t> </a:t>
            </a:r>
            <a:endParaRPr kumimoji="1" lang="ja-JP" altLang="en-US" sz="2400" dirty="0"/>
          </a:p>
        </p:txBody>
      </p:sp>
      <p:sp>
        <p:nvSpPr>
          <p:cNvPr id="25" name="テキスト ボックス 24"/>
          <p:cNvSpPr txBox="1"/>
          <p:nvPr/>
        </p:nvSpPr>
        <p:spPr>
          <a:xfrm>
            <a:off x="529192" y="3638489"/>
            <a:ext cx="301660" cy="369332"/>
          </a:xfrm>
          <a:prstGeom prst="rect">
            <a:avLst/>
          </a:prstGeom>
          <a:noFill/>
        </p:spPr>
        <p:txBody>
          <a:bodyPr wrap="none" rtlCol="0">
            <a:spAutoFit/>
          </a:bodyPr>
          <a:lstStyle/>
          <a:p>
            <a:r>
              <a:rPr kumimoji="1" lang="en-US" altLang="ja-JP" dirty="0" smtClean="0"/>
              <a:t>1</a:t>
            </a:r>
            <a:endParaRPr kumimoji="1" lang="ja-JP" altLang="en-US" dirty="0"/>
          </a:p>
        </p:txBody>
      </p:sp>
      <p:sp>
        <p:nvSpPr>
          <p:cNvPr id="26" name="テキスト ボックス 25"/>
          <p:cNvSpPr txBox="1"/>
          <p:nvPr/>
        </p:nvSpPr>
        <p:spPr>
          <a:xfrm>
            <a:off x="1852173" y="3638489"/>
            <a:ext cx="301660" cy="369332"/>
          </a:xfrm>
          <a:prstGeom prst="rect">
            <a:avLst/>
          </a:prstGeom>
          <a:noFill/>
        </p:spPr>
        <p:txBody>
          <a:bodyPr wrap="none" rtlCol="0">
            <a:spAutoFit/>
          </a:bodyPr>
          <a:lstStyle/>
          <a:p>
            <a:r>
              <a:rPr kumimoji="1" lang="en-US" altLang="ja-JP" dirty="0" smtClean="0"/>
              <a:t>2</a:t>
            </a:r>
            <a:endParaRPr kumimoji="1" lang="ja-JP" altLang="en-US" dirty="0"/>
          </a:p>
        </p:txBody>
      </p:sp>
      <p:sp>
        <p:nvSpPr>
          <p:cNvPr id="27" name="テキスト ボックス 26"/>
          <p:cNvSpPr txBox="1"/>
          <p:nvPr/>
        </p:nvSpPr>
        <p:spPr>
          <a:xfrm>
            <a:off x="3104594" y="3545873"/>
            <a:ext cx="301660" cy="369332"/>
          </a:xfrm>
          <a:prstGeom prst="rect">
            <a:avLst/>
          </a:prstGeom>
          <a:noFill/>
        </p:spPr>
        <p:txBody>
          <a:bodyPr wrap="none" rtlCol="0">
            <a:spAutoFit/>
          </a:bodyPr>
          <a:lstStyle/>
          <a:p>
            <a:r>
              <a:rPr kumimoji="1" lang="en-US" altLang="ja-JP" dirty="0" smtClean="0"/>
              <a:t>3</a:t>
            </a:r>
            <a:endParaRPr kumimoji="1" lang="ja-JP" altLang="en-US" dirty="0"/>
          </a:p>
        </p:txBody>
      </p:sp>
      <p:sp>
        <p:nvSpPr>
          <p:cNvPr id="28" name="テキスト ボックス 27"/>
          <p:cNvSpPr txBox="1"/>
          <p:nvPr/>
        </p:nvSpPr>
        <p:spPr>
          <a:xfrm>
            <a:off x="4382583" y="3532642"/>
            <a:ext cx="301660" cy="369332"/>
          </a:xfrm>
          <a:prstGeom prst="rect">
            <a:avLst/>
          </a:prstGeom>
          <a:noFill/>
        </p:spPr>
        <p:txBody>
          <a:bodyPr wrap="none" rtlCol="0">
            <a:spAutoFit/>
          </a:bodyPr>
          <a:lstStyle/>
          <a:p>
            <a:r>
              <a:rPr kumimoji="1" lang="en-US" altLang="ja-JP" dirty="0" smtClean="0"/>
              <a:t>4</a:t>
            </a:r>
            <a:endParaRPr kumimoji="1" lang="ja-JP" altLang="en-US" dirty="0"/>
          </a:p>
        </p:txBody>
      </p:sp>
      <p:sp>
        <p:nvSpPr>
          <p:cNvPr id="29" name="テキスト ボックス 28"/>
          <p:cNvSpPr txBox="1"/>
          <p:nvPr/>
        </p:nvSpPr>
        <p:spPr>
          <a:xfrm>
            <a:off x="6509073" y="3991781"/>
            <a:ext cx="800219" cy="584776"/>
          </a:xfrm>
          <a:prstGeom prst="rect">
            <a:avLst/>
          </a:prstGeom>
          <a:noFill/>
        </p:spPr>
        <p:txBody>
          <a:bodyPr wrap="none" rtlCol="0">
            <a:spAutoFit/>
          </a:bodyPr>
          <a:lstStyle/>
          <a:p>
            <a:r>
              <a:rPr lang="ja-JP" altLang="en-US" sz="3200" dirty="0" smtClean="0"/>
              <a:t>・・・</a:t>
            </a:r>
            <a:endParaRPr kumimoji="1" lang="ja-JP" altLang="en-US" sz="3200" dirty="0"/>
          </a:p>
        </p:txBody>
      </p:sp>
      <p:sp>
        <p:nvSpPr>
          <p:cNvPr id="3" name="スライド番号プレースホルダー 2"/>
          <p:cNvSpPr>
            <a:spLocks noGrp="1"/>
          </p:cNvSpPr>
          <p:nvPr>
            <p:ph type="sldNum" sz="quarter" idx="12"/>
          </p:nvPr>
        </p:nvSpPr>
        <p:spPr/>
        <p:txBody>
          <a:bodyPr/>
          <a:lstStyle/>
          <a:p>
            <a:fld id="{56CB738E-FD40-8243-9246-C46E47308EC8}" type="slidenum">
              <a:rPr kumimoji="1" lang="ja-JP" altLang="en-US" smtClean="0"/>
              <a:t>18</a:t>
            </a:fld>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081710218"/>
              </p:ext>
            </p:extLst>
          </p:nvPr>
        </p:nvGraphicFramePr>
        <p:xfrm>
          <a:off x="2091550" y="2759329"/>
          <a:ext cx="284668" cy="284668"/>
        </p:xfrm>
        <a:graphic>
          <a:graphicData uri="http://schemas.openxmlformats.org/presentationml/2006/ole">
            <mc:AlternateContent xmlns:mc="http://schemas.openxmlformats.org/markup-compatibility/2006">
              <mc:Choice xmlns:v="urn:schemas-microsoft-com:vml" Requires="v">
                <p:oleObj spid="_x0000_s11334" name="数式" r:id="rId4" imgW="152400" imgH="152400" progId="Equation.3">
                  <p:embed/>
                </p:oleObj>
              </mc:Choice>
              <mc:Fallback>
                <p:oleObj name="数式" r:id="rId4" imgW="152400" imgH="152400" progId="Equation.3">
                  <p:embed/>
                  <p:pic>
                    <p:nvPicPr>
                      <p:cNvPr id="0" name=""/>
                      <p:cNvPicPr/>
                      <p:nvPr/>
                    </p:nvPicPr>
                    <p:blipFill>
                      <a:blip r:embed="rId5"/>
                      <a:stretch>
                        <a:fillRect/>
                      </a:stretch>
                    </p:blipFill>
                    <p:spPr>
                      <a:xfrm>
                        <a:off x="2091550" y="2759329"/>
                        <a:ext cx="284668" cy="284668"/>
                      </a:xfrm>
                      <a:prstGeom prst="rect">
                        <a:avLst/>
                      </a:prstGeom>
                    </p:spPr>
                  </p:pic>
                </p:oleObj>
              </mc:Fallback>
            </mc:AlternateContent>
          </a:graphicData>
        </a:graphic>
      </p:graphicFrame>
    </p:spTree>
    <p:extLst>
      <p:ext uri="{BB962C8B-B14F-4D97-AF65-F5344CB8AC3E}">
        <p14:creationId xmlns:p14="http://schemas.microsoft.com/office/powerpoint/2010/main" val="18346601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19</a:t>
            </a:fld>
            <a:endParaRPr kumimoji="1" lang="ja-JP" altLang="en-US"/>
          </a:p>
        </p:txBody>
      </p:sp>
      <p:sp>
        <p:nvSpPr>
          <p:cNvPr id="3" name="テキスト ボックス 2"/>
          <p:cNvSpPr txBox="1"/>
          <p:nvPr/>
        </p:nvSpPr>
        <p:spPr>
          <a:xfrm>
            <a:off x="522914" y="308120"/>
            <a:ext cx="3943708" cy="523220"/>
          </a:xfrm>
          <a:prstGeom prst="rect">
            <a:avLst/>
          </a:prstGeom>
          <a:noFill/>
        </p:spPr>
        <p:txBody>
          <a:bodyPr wrap="none" rtlCol="0">
            <a:spAutoFit/>
          </a:bodyPr>
          <a:lstStyle/>
          <a:p>
            <a:r>
              <a:rPr kumimoji="1" lang="ja-JP" altLang="en-US" sz="2800" dirty="0" smtClean="0"/>
              <a:t>ピースの種類数について</a:t>
            </a:r>
            <a:endParaRPr kumimoji="1" lang="ja-JP" altLang="en-US" sz="2800" dirty="0"/>
          </a:p>
        </p:txBody>
      </p:sp>
      <p:pic>
        <p:nvPicPr>
          <p:cNvPr id="5" name="図 4" descr="polyomino_rat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23" y="401575"/>
            <a:ext cx="3893540" cy="3893540"/>
          </a:xfrm>
          <a:prstGeom prst="rect">
            <a:avLst/>
          </a:prstGeom>
        </p:spPr>
      </p:pic>
      <p:sp>
        <p:nvSpPr>
          <p:cNvPr id="6" name="テキスト ボックス 5"/>
          <p:cNvSpPr txBox="1"/>
          <p:nvPr/>
        </p:nvSpPr>
        <p:spPr>
          <a:xfrm>
            <a:off x="375803" y="1373760"/>
            <a:ext cx="3480002" cy="1754327"/>
          </a:xfrm>
          <a:prstGeom prst="rect">
            <a:avLst/>
          </a:prstGeom>
          <a:noFill/>
        </p:spPr>
        <p:txBody>
          <a:bodyPr wrap="none" rtlCol="0">
            <a:spAutoFit/>
          </a:bodyPr>
          <a:lstStyle/>
          <a:p>
            <a:r>
              <a:rPr kumimoji="1" lang="ja-JP" altLang="en-US" dirty="0" smtClean="0"/>
              <a:t>この数列の比</a:t>
            </a:r>
            <a:endParaRPr kumimoji="1" lang="en-US" altLang="ja-JP" dirty="0" smtClean="0"/>
          </a:p>
          <a:p>
            <a:r>
              <a:rPr kumimoji="1" lang="en-US" altLang="ja-JP" dirty="0" smtClean="0"/>
              <a:t>N(k+1)/N(k) = N’(k+1)</a:t>
            </a:r>
          </a:p>
          <a:p>
            <a:r>
              <a:rPr lang="ja-JP" altLang="en-US" dirty="0"/>
              <a:t>の値は、少しずつ大きく</a:t>
            </a:r>
            <a:r>
              <a:rPr lang="ja-JP" altLang="en-US" dirty="0" smtClean="0"/>
              <a:t>なりながら</a:t>
            </a:r>
            <a:endParaRPr lang="en-US" altLang="ja-JP" dirty="0" smtClean="0"/>
          </a:p>
          <a:p>
            <a:r>
              <a:rPr lang="ja-JP" altLang="en-US" dirty="0" smtClean="0"/>
              <a:t>４</a:t>
            </a:r>
            <a:r>
              <a:rPr lang="ja-JP" altLang="en-US" dirty="0"/>
              <a:t>あたりに収束</a:t>
            </a:r>
            <a:r>
              <a:rPr lang="ja-JP" altLang="en-US" dirty="0" smtClean="0"/>
              <a:t>する</a:t>
            </a:r>
            <a:endParaRPr lang="en-US" altLang="ja-JP" dirty="0" smtClean="0"/>
          </a:p>
          <a:p>
            <a:r>
              <a:rPr kumimoji="1" lang="ja-JP" altLang="en-US" dirty="0" smtClean="0"/>
              <a:t>この値を</a:t>
            </a:r>
            <a:r>
              <a:rPr kumimoji="1" lang="en-US" altLang="ja-JP" dirty="0" err="1" smtClean="0"/>
              <a:t>λ</a:t>
            </a:r>
            <a:r>
              <a:rPr kumimoji="1" lang="en-US" altLang="ja-JP" dirty="0" smtClean="0"/>
              <a:t>(</a:t>
            </a:r>
            <a:r>
              <a:rPr kumimoji="1" lang="ja-JP" altLang="en-US" dirty="0" smtClean="0"/>
              <a:t>クラーナー定数</a:t>
            </a:r>
            <a:r>
              <a:rPr kumimoji="1" lang="en-US" altLang="ja-JP" dirty="0" smtClean="0"/>
              <a:t>)</a:t>
            </a:r>
            <a:r>
              <a:rPr lang="ja-JP" altLang="en-US" dirty="0" smtClean="0"/>
              <a:t>と</a:t>
            </a:r>
            <a:r>
              <a:rPr kumimoji="1" lang="ja-JP" altLang="en-US" dirty="0" smtClean="0"/>
              <a:t>呼び</a:t>
            </a:r>
            <a:endParaRPr kumimoji="1" lang="en-US" altLang="ja-JP" dirty="0" smtClean="0"/>
          </a:p>
          <a:p>
            <a:r>
              <a:rPr lang="en-US" altLang="ja-JP" dirty="0"/>
              <a:t>4.00 &lt; </a:t>
            </a:r>
            <a:r>
              <a:rPr lang="en-US" altLang="ja-JP" i="1" dirty="0" err="1"/>
              <a:t>λ</a:t>
            </a:r>
            <a:r>
              <a:rPr lang="ja-JP" altLang="en-US" dirty="0"/>
              <a:t> </a:t>
            </a:r>
            <a:r>
              <a:rPr lang="en-US" altLang="ja-JP" dirty="0"/>
              <a:t>&lt; 4.65 </a:t>
            </a:r>
            <a:r>
              <a:rPr lang="ja-JP" altLang="en-US" dirty="0"/>
              <a:t>が証明されて</a:t>
            </a:r>
            <a:r>
              <a:rPr lang="ja-JP" altLang="en-US" dirty="0" smtClean="0"/>
              <a:t>いる。</a:t>
            </a:r>
            <a:endParaRPr kumimoji="1" lang="ja-JP" altLang="en-US" dirty="0"/>
          </a:p>
        </p:txBody>
      </p:sp>
      <p:sp>
        <p:nvSpPr>
          <p:cNvPr id="8" name="正方形/長方形 7"/>
          <p:cNvSpPr/>
          <p:nvPr/>
        </p:nvSpPr>
        <p:spPr>
          <a:xfrm>
            <a:off x="6798207" y="3889012"/>
            <a:ext cx="583142" cy="21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k</a:t>
            </a:r>
            <a:endParaRPr kumimoji="1" lang="ja-JP" altLang="en-US" dirty="0">
              <a:solidFill>
                <a:srgbClr val="000000"/>
              </a:solidFill>
            </a:endParaRPr>
          </a:p>
        </p:txBody>
      </p:sp>
      <p:sp>
        <p:nvSpPr>
          <p:cNvPr id="9" name="正方形/長方形 8"/>
          <p:cNvSpPr/>
          <p:nvPr/>
        </p:nvSpPr>
        <p:spPr>
          <a:xfrm rot="16200000">
            <a:off x="4316702" y="1851237"/>
            <a:ext cx="1153441" cy="60024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N’(k+1)</a:t>
            </a:r>
            <a:endParaRPr kumimoji="1" lang="ja-JP" altLang="en-US" dirty="0">
              <a:solidFill>
                <a:srgbClr val="000000"/>
              </a:solidFill>
            </a:endParaRPr>
          </a:p>
        </p:txBody>
      </p:sp>
      <p:sp>
        <p:nvSpPr>
          <p:cNvPr id="11" name="テキスト ボックス 10"/>
          <p:cNvSpPr txBox="1"/>
          <p:nvPr/>
        </p:nvSpPr>
        <p:spPr>
          <a:xfrm>
            <a:off x="375803" y="3276423"/>
            <a:ext cx="4055956" cy="646331"/>
          </a:xfrm>
          <a:prstGeom prst="rect">
            <a:avLst/>
          </a:prstGeom>
          <a:noFill/>
        </p:spPr>
        <p:txBody>
          <a:bodyPr wrap="none" rtlCol="0">
            <a:spAutoFit/>
          </a:bodyPr>
          <a:lstStyle/>
          <a:p>
            <a:r>
              <a:rPr kumimoji="1" lang="ja-JP" altLang="en-US" dirty="0" smtClean="0"/>
              <a:t>⭐️ </a:t>
            </a:r>
            <a:r>
              <a:rPr lang="ja-JP" altLang="en-US" dirty="0" smtClean="0"/>
              <a:t>ならば</a:t>
            </a:r>
            <a:r>
              <a:rPr kumimoji="1" lang="ja-JP" altLang="en-US" dirty="0" smtClean="0"/>
              <a:t>、セル数</a:t>
            </a:r>
            <a:r>
              <a:rPr kumimoji="1" lang="en-US" altLang="ja-JP" dirty="0" smtClean="0"/>
              <a:t>k</a:t>
            </a:r>
            <a:r>
              <a:rPr kumimoji="1" lang="ja-JP" altLang="en-US" dirty="0" smtClean="0"/>
              <a:t>の</a:t>
            </a:r>
            <a:r>
              <a:rPr lang="ja-JP" altLang="en-US" dirty="0" smtClean="0"/>
              <a:t>ピース</a:t>
            </a:r>
            <a:r>
              <a:rPr kumimoji="1" lang="ja-JP" altLang="en-US" dirty="0" smtClean="0"/>
              <a:t>の種類数は</a:t>
            </a:r>
            <a:endParaRPr kumimoji="1" lang="en-US" altLang="ja-JP" dirty="0" smtClean="0"/>
          </a:p>
          <a:p>
            <a:r>
              <a:rPr lang="ja-JP" altLang="ja-JP" dirty="0"/>
              <a:t>　</a:t>
            </a:r>
            <a:r>
              <a:rPr lang="ja-JP" altLang="en-US" dirty="0" smtClean="0"/>
              <a:t>　</a:t>
            </a:r>
            <a:r>
              <a:rPr lang="en-US" altLang="ja-JP" dirty="0" smtClean="0"/>
              <a:t>4.65</a:t>
            </a:r>
            <a:r>
              <a:rPr lang="en-US" altLang="ja-JP" baseline="30000" dirty="0" smtClean="0"/>
              <a:t>k</a:t>
            </a:r>
            <a:r>
              <a:rPr lang="ja-JP" altLang="en-US" baseline="30000" dirty="0" smtClean="0"/>
              <a:t>　</a:t>
            </a:r>
            <a:r>
              <a:rPr lang="ja-JP" altLang="en-US" dirty="0" smtClean="0"/>
              <a:t>未満である</a:t>
            </a:r>
            <a:endParaRPr kumimoji="1" lang="ja-JP" altLang="en-US" dirty="0"/>
          </a:p>
        </p:txBody>
      </p:sp>
      <p:sp>
        <p:nvSpPr>
          <p:cNvPr id="4" name="角丸四角形吹き出し 3"/>
          <p:cNvSpPr/>
          <p:nvPr/>
        </p:nvSpPr>
        <p:spPr>
          <a:xfrm>
            <a:off x="1224061" y="4201654"/>
            <a:ext cx="2631744" cy="694612"/>
          </a:xfrm>
          <a:prstGeom prst="wedgeRoundRectCallout">
            <a:avLst>
              <a:gd name="adj1" fmla="val -45211"/>
              <a:gd name="adj2" fmla="val -73204"/>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つまり定数</a:t>
            </a:r>
          </a:p>
        </p:txBody>
      </p:sp>
      <p:sp>
        <p:nvSpPr>
          <p:cNvPr id="10" name="テキスト ボックス 9"/>
          <p:cNvSpPr txBox="1"/>
          <p:nvPr/>
        </p:nvSpPr>
        <p:spPr>
          <a:xfrm>
            <a:off x="3924489" y="4394777"/>
            <a:ext cx="4366926" cy="646331"/>
          </a:xfrm>
          <a:prstGeom prst="rect">
            <a:avLst/>
          </a:prstGeom>
          <a:noFill/>
        </p:spPr>
        <p:txBody>
          <a:bodyPr wrap="none" rtlCol="0">
            <a:spAutoFit/>
          </a:bodyPr>
          <a:lstStyle/>
          <a:p>
            <a:r>
              <a:rPr lang="ja-JP" altLang="en-US" sz="1200" dirty="0" smtClean="0"/>
              <a:t>（</a:t>
            </a:r>
            <a:r>
              <a:rPr lang="en-US" altLang="ja-JP" sz="1200" dirty="0" smtClean="0"/>
              <a:t>G</a:t>
            </a:r>
            <a:r>
              <a:rPr lang="en-US" altLang="ja-JP" sz="1200" dirty="0"/>
              <a:t>. </a:t>
            </a:r>
            <a:r>
              <a:rPr lang="en-US" altLang="ja-JP" sz="1200" dirty="0" err="1"/>
              <a:t>Barequet</a:t>
            </a:r>
            <a:r>
              <a:rPr lang="en-US" altLang="ja-JP" sz="1200" dirty="0"/>
              <a:t>, G. Rote, and M. </a:t>
            </a:r>
            <a:r>
              <a:rPr lang="en-US" altLang="ja-JP" sz="1200" dirty="0" err="1"/>
              <a:t>Shalah</a:t>
            </a:r>
            <a:r>
              <a:rPr lang="en-US" altLang="ja-JP" sz="1200" dirty="0"/>
              <a:t>: </a:t>
            </a:r>
            <a:endParaRPr lang="en-US" altLang="ja-JP" sz="1200" dirty="0" smtClean="0"/>
          </a:p>
          <a:p>
            <a:r>
              <a:rPr lang="en-US" altLang="ja-JP" sz="1200" dirty="0" smtClean="0"/>
              <a:t>An </a:t>
            </a:r>
            <a:r>
              <a:rPr lang="en-US" altLang="ja-JP" sz="1200" dirty="0"/>
              <a:t>improved </a:t>
            </a:r>
            <a:r>
              <a:rPr lang="en-US" altLang="ja-JP" sz="1200" dirty="0" smtClean="0"/>
              <a:t>lower </a:t>
            </a:r>
            <a:r>
              <a:rPr lang="en-US" altLang="ja-JP" sz="1200" dirty="0"/>
              <a:t>bound on the growth constant of </a:t>
            </a:r>
            <a:r>
              <a:rPr lang="en-US" altLang="ja-JP" sz="1200" dirty="0" err="1"/>
              <a:t>polyominoes</a:t>
            </a:r>
            <a:r>
              <a:rPr lang="en-US" altLang="ja-JP" sz="1200" dirty="0" smtClean="0"/>
              <a:t>,</a:t>
            </a:r>
          </a:p>
          <a:p>
            <a:r>
              <a:rPr lang="en-US" altLang="ja-JP" sz="1200" dirty="0" smtClean="0"/>
              <a:t> </a:t>
            </a:r>
            <a:r>
              <a:rPr lang="en-US" altLang="ja-JP" sz="1200" dirty="0"/>
              <a:t>Comm. of the ACM (CACM), 59 (7), July 2016, pp.~88--95</a:t>
            </a:r>
            <a:r>
              <a:rPr lang="en-US" altLang="ja-JP" sz="1200" dirty="0" smtClean="0"/>
              <a:t>.</a:t>
            </a:r>
            <a:r>
              <a:rPr lang="ja-JP" altLang="en-US" sz="1200" dirty="0" smtClean="0"/>
              <a:t>）</a:t>
            </a:r>
            <a:r>
              <a:rPr lang="en-US" altLang="ja-JP" sz="1200" dirty="0" smtClean="0"/>
              <a:t>a</a:t>
            </a:r>
            <a:endParaRPr kumimoji="1" lang="ja-JP" altLang="en-US" sz="1200" dirty="0"/>
          </a:p>
        </p:txBody>
      </p:sp>
    </p:spTree>
    <p:extLst>
      <p:ext uri="{BB962C8B-B14F-4D97-AF65-F5344CB8AC3E}">
        <p14:creationId xmlns:p14="http://schemas.microsoft.com/office/powerpoint/2010/main" val="30200719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目次</a:t>
            </a:r>
            <a:endParaRPr kumimoji="1" lang="ja-JP" altLang="en-US" sz="3200" b="1" dirty="0"/>
          </a:p>
        </p:txBody>
      </p:sp>
      <p:sp>
        <p:nvSpPr>
          <p:cNvPr id="3" name="テキスト ボックス 2"/>
          <p:cNvSpPr txBox="1"/>
          <p:nvPr/>
        </p:nvSpPr>
        <p:spPr>
          <a:xfrm>
            <a:off x="1422108" y="994803"/>
            <a:ext cx="6109365" cy="3046988"/>
          </a:xfrm>
          <a:prstGeom prst="rect">
            <a:avLst/>
          </a:prstGeom>
          <a:noFill/>
        </p:spPr>
        <p:txBody>
          <a:bodyPr wrap="none" rtlCol="0">
            <a:spAutoFit/>
          </a:bodyPr>
          <a:lstStyle/>
          <a:p>
            <a:endParaRPr lang="en-US" altLang="ja-JP" sz="2400" dirty="0"/>
          </a:p>
          <a:p>
            <a:pPr marL="457200" indent="-457200">
              <a:buFont typeface="+mj-lt"/>
              <a:buAutoNum type="arabicPeriod"/>
            </a:pPr>
            <a:r>
              <a:rPr lang="ja-JP" altLang="en-US" sz="2400" dirty="0" smtClean="0"/>
              <a:t>はじめに</a:t>
            </a:r>
            <a:endParaRPr lang="en-US" altLang="ja-JP" sz="2400" dirty="0" smtClean="0"/>
          </a:p>
          <a:p>
            <a:pPr marL="457200" indent="-457200">
              <a:buFont typeface="+mj-lt"/>
              <a:buAutoNum type="arabicPeriod"/>
            </a:pPr>
            <a:endParaRPr lang="en-US" altLang="ja-JP" sz="2400" dirty="0"/>
          </a:p>
          <a:p>
            <a:pPr marL="457200" indent="-457200">
              <a:buFont typeface="+mj-lt"/>
              <a:buAutoNum type="arabicPeriod"/>
            </a:pPr>
            <a:r>
              <a:rPr lang="ja-JP" altLang="en-US" sz="2400" dirty="0" smtClean="0"/>
              <a:t>ライツアウトの定数時間検査</a:t>
            </a:r>
            <a:endParaRPr lang="en-US" altLang="ja-JP" sz="2400" dirty="0" smtClean="0"/>
          </a:p>
          <a:p>
            <a:pPr marL="457200" indent="-457200">
              <a:buFont typeface="+mj-lt"/>
              <a:buAutoNum type="arabicPeriod"/>
            </a:pPr>
            <a:endParaRPr lang="en-US" altLang="ja-JP" sz="2400" dirty="0" smtClean="0"/>
          </a:p>
          <a:p>
            <a:pPr marL="457200" indent="-457200">
              <a:buFont typeface="+mj-lt"/>
              <a:buAutoNum type="arabicPeriod"/>
            </a:pPr>
            <a:r>
              <a:rPr lang="ja-JP" altLang="en-US" sz="2400" dirty="0" smtClean="0"/>
              <a:t>ポリオミノ敷き詰めパズルの定数時間検査</a:t>
            </a:r>
            <a:endParaRPr lang="en-US" altLang="ja-JP" sz="2400" dirty="0"/>
          </a:p>
          <a:p>
            <a:endParaRPr lang="en-US" altLang="ja-JP" sz="2400" dirty="0"/>
          </a:p>
          <a:p>
            <a:pPr marL="457200" indent="-457200">
              <a:buFont typeface="+mj-lt"/>
              <a:buAutoNum type="arabicPeriod"/>
            </a:pPr>
            <a:r>
              <a:rPr kumimoji="1" lang="ja-JP" altLang="en-US" sz="2400" dirty="0" smtClean="0"/>
              <a:t>今後の予定</a:t>
            </a:r>
            <a:endParaRPr kumimoji="1" lang="ja-JP" altLang="en-US" sz="2400" dirty="0"/>
          </a:p>
        </p:txBody>
      </p:sp>
      <p:sp>
        <p:nvSpPr>
          <p:cNvPr id="4" name="スライド番号プレースホルダー 3"/>
          <p:cNvSpPr>
            <a:spLocks noGrp="1"/>
          </p:cNvSpPr>
          <p:nvPr>
            <p:ph type="sldNum" sz="quarter" idx="12"/>
          </p:nvPr>
        </p:nvSpPr>
        <p:spPr/>
        <p:txBody>
          <a:bodyPr/>
          <a:lstStyle/>
          <a:p>
            <a:fld id="{56CB738E-FD40-8243-9246-C46E47308EC8}" type="slidenum">
              <a:rPr kumimoji="1" lang="ja-JP" altLang="en-US" smtClean="0"/>
              <a:t>2</a:t>
            </a:fld>
            <a:endParaRPr kumimoji="1" lang="ja-JP" altLang="en-US"/>
          </a:p>
        </p:txBody>
      </p:sp>
    </p:spTree>
    <p:extLst>
      <p:ext uri="{BB962C8B-B14F-4D97-AF65-F5344CB8AC3E}">
        <p14:creationId xmlns:p14="http://schemas.microsoft.com/office/powerpoint/2010/main" val="8777722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各種定義</a:t>
            </a:r>
            <a:endParaRPr kumimoji="1" lang="ja-JP" altLang="en-US" sz="3200" b="1" dirty="0"/>
          </a:p>
        </p:txBody>
      </p:sp>
      <p:sp>
        <p:nvSpPr>
          <p:cNvPr id="6" name="テキスト ボックス 5"/>
          <p:cNvSpPr txBox="1"/>
          <p:nvPr/>
        </p:nvSpPr>
        <p:spPr>
          <a:xfrm>
            <a:off x="230798" y="724332"/>
            <a:ext cx="4656891" cy="461665"/>
          </a:xfrm>
          <a:prstGeom prst="rect">
            <a:avLst/>
          </a:prstGeom>
          <a:noFill/>
        </p:spPr>
        <p:txBody>
          <a:bodyPr wrap="square" rtlCol="0">
            <a:spAutoFit/>
          </a:bodyPr>
          <a:lstStyle/>
          <a:p>
            <a:r>
              <a:rPr kumimoji="1" lang="ja-JP" altLang="en-US" sz="2400" b="1" dirty="0" smtClean="0"/>
              <a:t>インスタンス　</a:t>
            </a:r>
            <a:endParaRPr kumimoji="1" lang="ja-JP" altLang="en-US" sz="2400" b="1" dirty="0"/>
          </a:p>
        </p:txBody>
      </p:sp>
      <p:sp>
        <p:nvSpPr>
          <p:cNvPr id="7" name="テキスト ボックス 6"/>
          <p:cNvSpPr txBox="1"/>
          <p:nvPr/>
        </p:nvSpPr>
        <p:spPr>
          <a:xfrm>
            <a:off x="459757" y="1833184"/>
            <a:ext cx="8227043" cy="461665"/>
          </a:xfrm>
          <a:prstGeom prst="rect">
            <a:avLst/>
          </a:prstGeom>
          <a:noFill/>
        </p:spPr>
        <p:txBody>
          <a:bodyPr wrap="square" rtlCol="0">
            <a:spAutoFit/>
          </a:bodyPr>
          <a:lstStyle/>
          <a:p>
            <a:r>
              <a:rPr lang="ja-JP" altLang="en-US" sz="2400" dirty="0" smtClean="0"/>
              <a:t>配列の各要素には格納されたピースに対応した情報がある</a:t>
            </a:r>
            <a:endParaRPr lang="en-US" altLang="ja-JP" sz="2400" dirty="0" smtClean="0"/>
          </a:p>
        </p:txBody>
      </p:sp>
      <p:sp>
        <p:nvSpPr>
          <p:cNvPr id="14" name="正方形/長方形 13"/>
          <p:cNvSpPr/>
          <p:nvPr/>
        </p:nvSpPr>
        <p:spPr>
          <a:xfrm>
            <a:off x="1033159" y="1244826"/>
            <a:ext cx="529193" cy="42338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1562357"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3160242"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2631049"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2101856"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5407811"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4887694"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4358501" y="1244826"/>
            <a:ext cx="529193" cy="42338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3780044" y="1275841"/>
            <a:ext cx="530915"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24" name="テキスト ボックス 23"/>
          <p:cNvSpPr txBox="1"/>
          <p:nvPr/>
        </p:nvSpPr>
        <p:spPr>
          <a:xfrm>
            <a:off x="5937011" y="1066288"/>
            <a:ext cx="346369" cy="461665"/>
          </a:xfrm>
          <a:prstGeom prst="rect">
            <a:avLst/>
          </a:prstGeom>
          <a:noFill/>
        </p:spPr>
        <p:txBody>
          <a:bodyPr wrap="none" rtlCol="0">
            <a:spAutoFit/>
          </a:bodyPr>
          <a:lstStyle/>
          <a:p>
            <a:r>
              <a:rPr kumimoji="1" lang="en-US" altLang="ja-JP" sz="2400" dirty="0" smtClean="0"/>
              <a:t>n</a:t>
            </a:r>
            <a:endParaRPr kumimoji="1" lang="ja-JP" altLang="en-US" sz="2400" dirty="0"/>
          </a:p>
        </p:txBody>
      </p:sp>
      <p:sp>
        <p:nvSpPr>
          <p:cNvPr id="13" name="テキスト ボックス 12"/>
          <p:cNvSpPr txBox="1"/>
          <p:nvPr/>
        </p:nvSpPr>
        <p:spPr>
          <a:xfrm>
            <a:off x="195039" y="2423438"/>
            <a:ext cx="8395748" cy="2677656"/>
          </a:xfrm>
          <a:prstGeom prst="rect">
            <a:avLst/>
          </a:prstGeom>
          <a:noFill/>
        </p:spPr>
        <p:txBody>
          <a:bodyPr wrap="none" rtlCol="0">
            <a:spAutoFit/>
          </a:bodyPr>
          <a:lstStyle/>
          <a:p>
            <a:r>
              <a:rPr kumimoji="1" lang="en-US" altLang="ja-JP" sz="2400" dirty="0" smtClean="0"/>
              <a:t>○ </a:t>
            </a:r>
            <a:r>
              <a:rPr lang="ja-JP" altLang="en-US" sz="2400" dirty="0" smtClean="0"/>
              <a:t>ピースオラクル </a:t>
            </a:r>
            <a:r>
              <a:rPr lang="en-US" altLang="ja-JP" sz="2400" dirty="0" smtClean="0"/>
              <a:t>t(</a:t>
            </a:r>
            <a:r>
              <a:rPr lang="en-US" altLang="ja-JP" sz="2400" dirty="0" err="1" smtClean="0"/>
              <a:t>i</a:t>
            </a:r>
            <a:r>
              <a:rPr lang="en-US" altLang="ja-JP" sz="2400" dirty="0" smtClean="0"/>
              <a:t>) </a:t>
            </a:r>
            <a:r>
              <a:rPr lang="en-US" altLang="ja-JP" sz="2400" dirty="0"/>
              <a:t>: </a:t>
            </a:r>
            <a:endParaRPr lang="en-US" altLang="ja-JP" sz="2400" dirty="0" smtClean="0"/>
          </a:p>
          <a:p>
            <a:r>
              <a:rPr lang="en-US" altLang="ja-JP" sz="2400" dirty="0"/>
              <a:t>	</a:t>
            </a:r>
            <a:r>
              <a:rPr lang="ja-JP" altLang="en-US" sz="2400" dirty="0" smtClean="0"/>
              <a:t>任意</a:t>
            </a:r>
            <a:r>
              <a:rPr lang="ja-JP" altLang="en-US" sz="2400" dirty="0"/>
              <a:t>の配列の添</a:t>
            </a:r>
            <a:r>
              <a:rPr lang="ja-JP" altLang="en-US" sz="2400" dirty="0" smtClean="0"/>
              <a:t>字</a:t>
            </a:r>
            <a:r>
              <a:rPr lang="en-US" altLang="ja-JP" sz="2400" dirty="0" smtClean="0"/>
              <a:t> </a:t>
            </a:r>
            <a:r>
              <a:rPr lang="en-US" altLang="ja-JP" sz="2400" dirty="0" err="1" smtClean="0"/>
              <a:t>i</a:t>
            </a:r>
            <a:r>
              <a:rPr lang="ja-JP" altLang="en-US" sz="2400" dirty="0" smtClean="0"/>
              <a:t> を</a:t>
            </a:r>
            <a:r>
              <a:rPr lang="ja-JP" altLang="en-US" sz="2400" dirty="0"/>
              <a:t>与える事により</a:t>
            </a:r>
            <a:r>
              <a:rPr lang="ja-JP" altLang="en-US" sz="2400" dirty="0" smtClean="0"/>
              <a:t>、</a:t>
            </a:r>
            <a:endParaRPr lang="en-US" altLang="ja-JP" sz="2400" dirty="0" smtClean="0"/>
          </a:p>
          <a:p>
            <a:r>
              <a:rPr lang="en-US" altLang="ja-JP" sz="2400" dirty="0" smtClean="0"/>
              <a:t>	</a:t>
            </a:r>
            <a:r>
              <a:rPr lang="ja-JP" altLang="en-US" sz="2400" dirty="0" smtClean="0"/>
              <a:t>その添え字に対応する配列に格納された</a:t>
            </a:r>
          </a:p>
          <a:p>
            <a:r>
              <a:rPr lang="en-US" altLang="ja-JP" sz="2400" dirty="0" smtClean="0"/>
              <a:t>	</a:t>
            </a:r>
            <a:r>
              <a:rPr lang="ja-JP" altLang="en-US" sz="2400" dirty="0" smtClean="0"/>
              <a:t>ピース</a:t>
            </a:r>
            <a:r>
              <a:rPr lang="ja-JP" altLang="en-US" sz="2400" dirty="0"/>
              <a:t>の形状番号を</a:t>
            </a:r>
            <a:r>
              <a:rPr lang="ja-JP" altLang="en-US" sz="2400" dirty="0" smtClean="0"/>
              <a:t>返す。</a:t>
            </a:r>
            <a:endParaRPr lang="en-US" altLang="ja-JP" sz="2400" dirty="0" smtClean="0"/>
          </a:p>
          <a:p>
            <a:r>
              <a:rPr lang="en-US" altLang="ja-JP" sz="2400" dirty="0" smtClean="0"/>
              <a:t>	</a:t>
            </a:r>
            <a:r>
              <a:rPr lang="ja-JP" altLang="en-US" sz="2400" dirty="0" smtClean="0"/>
              <a:t>ただし</a:t>
            </a:r>
            <a:r>
              <a:rPr lang="ja-JP" altLang="en-US" sz="2400" dirty="0"/>
              <a:t>ピースが格納されていない場合は</a:t>
            </a:r>
            <a:r>
              <a:rPr lang="en-US" altLang="ja-JP" sz="2400" dirty="0"/>
              <a:t>0</a:t>
            </a:r>
            <a:r>
              <a:rPr lang="ja-JP" altLang="en-US" sz="2400" dirty="0"/>
              <a:t>を返すものとする</a:t>
            </a:r>
            <a:r>
              <a:rPr lang="ja-JP" altLang="en-US" sz="2400" dirty="0" smtClean="0"/>
              <a:t>。</a:t>
            </a:r>
            <a:endParaRPr lang="en-US" altLang="ja-JP" sz="2400" dirty="0" smtClean="0"/>
          </a:p>
          <a:p>
            <a:r>
              <a:rPr lang="ja-JP" altLang="en-US" sz="2400" dirty="0" smtClean="0"/>
              <a:t>　　例えば</a:t>
            </a:r>
            <a:r>
              <a:rPr lang="en-US" altLang="ja-JP" sz="2400" dirty="0" smtClean="0"/>
              <a:t>t</a:t>
            </a:r>
            <a:r>
              <a:rPr lang="en-US" altLang="ja-JP" sz="2400" dirty="0"/>
              <a:t>(</a:t>
            </a:r>
            <a:r>
              <a:rPr lang="en-US" altLang="ja-JP" sz="2400" dirty="0" smtClean="0"/>
              <a:t>3) </a:t>
            </a:r>
            <a:r>
              <a:rPr lang="en-US" altLang="ja-JP" sz="2400" dirty="0"/>
              <a:t>= </a:t>
            </a:r>
            <a:r>
              <a:rPr lang="en-US" altLang="ja-JP" sz="2400" dirty="0" smtClean="0"/>
              <a:t>7 </a:t>
            </a:r>
            <a:r>
              <a:rPr lang="ja-JP" altLang="en-US" sz="2400" dirty="0"/>
              <a:t>ならば</a:t>
            </a:r>
            <a:r>
              <a:rPr lang="ja-JP" altLang="en-US" sz="2400" dirty="0" smtClean="0"/>
              <a:t>、配列の</a:t>
            </a:r>
            <a:r>
              <a:rPr lang="en-US" altLang="ja-JP" sz="2400" dirty="0" smtClean="0"/>
              <a:t>3</a:t>
            </a:r>
            <a:r>
              <a:rPr lang="ja-JP" altLang="en-US" sz="2400" dirty="0" smtClean="0"/>
              <a:t>番目には、</a:t>
            </a:r>
            <a:endParaRPr lang="en-US" altLang="ja-JP" sz="2400" dirty="0" smtClean="0"/>
          </a:p>
          <a:p>
            <a:r>
              <a:rPr lang="ja-JP" altLang="ja-JP" sz="2400" dirty="0"/>
              <a:t>　</a:t>
            </a:r>
            <a:r>
              <a:rPr lang="ja-JP" altLang="en-US" sz="2400" dirty="0" smtClean="0"/>
              <a:t>　形状番号</a:t>
            </a:r>
            <a:r>
              <a:rPr lang="en-US" altLang="ja-JP" sz="2400" dirty="0" smtClean="0"/>
              <a:t>7</a:t>
            </a:r>
            <a:r>
              <a:rPr lang="ja-JP" altLang="en-US" sz="2400" dirty="0" smtClean="0"/>
              <a:t>のピースが格納されている。</a:t>
            </a:r>
            <a:endParaRPr lang="en-US" altLang="ja-JP" sz="2400" dirty="0"/>
          </a:p>
        </p:txBody>
      </p:sp>
      <p:sp>
        <p:nvSpPr>
          <p:cNvPr id="3" name="スライド番号プレースホルダー 2"/>
          <p:cNvSpPr>
            <a:spLocks noGrp="1"/>
          </p:cNvSpPr>
          <p:nvPr>
            <p:ph type="sldNum" sz="quarter" idx="12"/>
          </p:nvPr>
        </p:nvSpPr>
        <p:spPr>
          <a:xfrm>
            <a:off x="6533697" y="4458510"/>
            <a:ext cx="2133600" cy="273844"/>
          </a:xfrm>
        </p:spPr>
        <p:txBody>
          <a:bodyPr/>
          <a:lstStyle/>
          <a:p>
            <a:fld id="{56CB738E-FD40-8243-9246-C46E47308EC8}" type="slidenum">
              <a:rPr kumimoji="1" lang="ja-JP" altLang="en-US" smtClean="0"/>
              <a:t>20</a:t>
            </a:fld>
            <a:endParaRPr kumimoji="1" lang="ja-JP" altLang="en-US"/>
          </a:p>
        </p:txBody>
      </p:sp>
      <p:cxnSp>
        <p:nvCxnSpPr>
          <p:cNvPr id="8" name="直線コネクタ 7"/>
          <p:cNvCxnSpPr/>
          <p:nvPr/>
        </p:nvCxnSpPr>
        <p:spPr>
          <a:xfrm>
            <a:off x="6677559" y="2294849"/>
            <a:ext cx="5891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flipH="1">
            <a:off x="3160242" y="2294849"/>
            <a:ext cx="3700623" cy="4039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8731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各種定義</a:t>
            </a:r>
            <a:endParaRPr kumimoji="1" lang="ja-JP" altLang="en-US" sz="3200" b="1" dirty="0"/>
          </a:p>
        </p:txBody>
      </p:sp>
      <p:sp>
        <p:nvSpPr>
          <p:cNvPr id="7" name="テキスト ボックス 6"/>
          <p:cNvSpPr txBox="1"/>
          <p:nvPr/>
        </p:nvSpPr>
        <p:spPr>
          <a:xfrm>
            <a:off x="987834" y="2498492"/>
            <a:ext cx="7708567" cy="1200328"/>
          </a:xfrm>
          <a:prstGeom prst="rect">
            <a:avLst/>
          </a:prstGeom>
          <a:noFill/>
        </p:spPr>
        <p:txBody>
          <a:bodyPr wrap="square" rtlCol="0">
            <a:spAutoFit/>
          </a:bodyPr>
          <a:lstStyle/>
          <a:p>
            <a:r>
              <a:rPr lang="ja-JP" altLang="en-US" sz="2400" dirty="0" smtClean="0"/>
              <a:t>与えられた局面</a:t>
            </a:r>
            <a:r>
              <a:rPr lang="en-US" altLang="ja-JP" sz="2400" dirty="0" smtClean="0"/>
              <a:t>S</a:t>
            </a:r>
            <a:r>
              <a:rPr lang="ja-JP" altLang="en-US" sz="2400" dirty="0" smtClean="0"/>
              <a:t>がイエスインスタンスであるとは、</a:t>
            </a:r>
            <a:endParaRPr lang="en-US" altLang="ja-JP" sz="2400" dirty="0" smtClean="0"/>
          </a:p>
          <a:p>
            <a:r>
              <a:rPr lang="ja-JP" altLang="en-US" sz="2400" dirty="0" smtClean="0"/>
              <a:t>局面</a:t>
            </a:r>
            <a:r>
              <a:rPr lang="en-US" altLang="ja-JP" sz="2400" dirty="0" smtClean="0"/>
              <a:t>S</a:t>
            </a:r>
            <a:r>
              <a:rPr lang="ja-JP" altLang="en-US" sz="2400" dirty="0" smtClean="0"/>
              <a:t>が持つピースに</a:t>
            </a:r>
            <a:r>
              <a:rPr lang="ja-JP" altLang="en-US" sz="2400" dirty="0"/>
              <a:t>よって盤面上の全てのマス</a:t>
            </a:r>
            <a:r>
              <a:rPr lang="ja-JP" altLang="en-US" sz="2400" dirty="0" smtClean="0"/>
              <a:t>を</a:t>
            </a:r>
            <a:endParaRPr lang="en-US" altLang="ja-JP" sz="2400" dirty="0" smtClean="0"/>
          </a:p>
          <a:p>
            <a:r>
              <a:rPr lang="ja-JP" altLang="en-US" sz="2400" dirty="0" smtClean="0"/>
              <a:t>埋めることができる敷き詰め方が</a:t>
            </a:r>
            <a:r>
              <a:rPr lang="ja-JP" altLang="en-US" sz="2400" dirty="0"/>
              <a:t>存在することを言う。 </a:t>
            </a:r>
          </a:p>
        </p:txBody>
      </p:sp>
      <p:sp>
        <p:nvSpPr>
          <p:cNvPr id="11" name="テキスト ボックス 10"/>
          <p:cNvSpPr txBox="1"/>
          <p:nvPr/>
        </p:nvSpPr>
        <p:spPr>
          <a:xfrm>
            <a:off x="356706" y="2036827"/>
            <a:ext cx="4656891" cy="461665"/>
          </a:xfrm>
          <a:prstGeom prst="rect">
            <a:avLst/>
          </a:prstGeom>
          <a:noFill/>
        </p:spPr>
        <p:txBody>
          <a:bodyPr wrap="square" rtlCol="0">
            <a:spAutoFit/>
          </a:bodyPr>
          <a:lstStyle/>
          <a:p>
            <a:pPr marL="342900" indent="-342900">
              <a:buFont typeface="Arial"/>
              <a:buChar char="•"/>
            </a:pPr>
            <a:r>
              <a:rPr lang="ja-JP" altLang="en-US" sz="2400" b="1" dirty="0" smtClean="0"/>
              <a:t>イエスインスタンス</a:t>
            </a:r>
            <a:endParaRPr kumimoji="1" lang="ja-JP" altLang="en-US" sz="2400" b="1" dirty="0" smtClean="0"/>
          </a:p>
        </p:txBody>
      </p:sp>
      <p:sp>
        <p:nvSpPr>
          <p:cNvPr id="5" name="屈折矢印 4"/>
          <p:cNvSpPr/>
          <p:nvPr/>
        </p:nvSpPr>
        <p:spPr>
          <a:xfrm>
            <a:off x="1505857" y="2992812"/>
            <a:ext cx="1179286" cy="707571"/>
          </a:xfrm>
          <a:prstGeom prst="bentUpArrow">
            <a:avLst>
              <a:gd name="adj1" fmla="val 19231"/>
              <a:gd name="adj2" fmla="val 25000"/>
              <a:gd name="adj3" fmla="val 28846"/>
            </a:avLst>
          </a:prstGeom>
          <a:scene3d>
            <a:camera prst="orthographicFront">
              <a:rot lat="0" lon="54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598723" y="4187443"/>
            <a:ext cx="8097678" cy="461665"/>
          </a:xfrm>
          <a:prstGeom prst="rect">
            <a:avLst/>
          </a:prstGeom>
          <a:noFill/>
        </p:spPr>
        <p:txBody>
          <a:bodyPr wrap="square" rtlCol="0">
            <a:spAutoFit/>
          </a:bodyPr>
          <a:lstStyle/>
          <a:p>
            <a:r>
              <a:rPr lang="ja-JP" altLang="en-US" sz="2400" dirty="0" smtClean="0"/>
              <a:t>その判定のために、距離を定義する</a:t>
            </a:r>
            <a:endParaRPr lang="en-US" altLang="ja-JP" sz="2400" dirty="0" smtClean="0"/>
          </a:p>
        </p:txBody>
      </p:sp>
      <p:sp>
        <p:nvSpPr>
          <p:cNvPr id="3" name="スライド番号プレースホルダー 2"/>
          <p:cNvSpPr>
            <a:spLocks noGrp="1"/>
          </p:cNvSpPr>
          <p:nvPr>
            <p:ph type="sldNum" sz="quarter" idx="12"/>
          </p:nvPr>
        </p:nvSpPr>
        <p:spPr/>
        <p:txBody>
          <a:bodyPr/>
          <a:lstStyle/>
          <a:p>
            <a:fld id="{56CB738E-FD40-8243-9246-C46E47308EC8}" type="slidenum">
              <a:rPr kumimoji="1" lang="ja-JP" altLang="en-US" smtClean="0"/>
              <a:t>21</a:t>
            </a:fld>
            <a:endParaRPr kumimoji="1" lang="ja-JP" altLang="en-US"/>
          </a:p>
        </p:txBody>
      </p:sp>
      <p:sp>
        <p:nvSpPr>
          <p:cNvPr id="8" name="テキスト ボックス 7"/>
          <p:cNvSpPr txBox="1"/>
          <p:nvPr/>
        </p:nvSpPr>
        <p:spPr>
          <a:xfrm>
            <a:off x="356706" y="890963"/>
            <a:ext cx="8670011" cy="830997"/>
          </a:xfrm>
          <a:prstGeom prst="rect">
            <a:avLst/>
          </a:prstGeom>
          <a:noFill/>
        </p:spPr>
        <p:txBody>
          <a:bodyPr wrap="none" rtlCol="0">
            <a:spAutoFit/>
          </a:bodyPr>
          <a:lstStyle/>
          <a:p>
            <a:pPr marL="457200" indent="-457200">
              <a:buFont typeface="Arial"/>
              <a:buChar char="•"/>
            </a:pPr>
            <a:r>
              <a:rPr kumimoji="1" lang="ja-JP" altLang="en-US" sz="2400" dirty="0" smtClean="0"/>
              <a:t>局面 </a:t>
            </a:r>
            <a:r>
              <a:rPr kumimoji="1" lang="en-US" altLang="ja-JP" sz="2400" dirty="0" smtClean="0"/>
              <a:t>:</a:t>
            </a:r>
            <a:r>
              <a:rPr kumimoji="1" lang="ja-JP" altLang="en-US" sz="2400" dirty="0" smtClean="0"/>
              <a:t> どのような形状のピースが</a:t>
            </a:r>
            <a:endParaRPr kumimoji="1" lang="en-US" altLang="ja-JP" sz="2400" dirty="0" smtClean="0"/>
          </a:p>
          <a:p>
            <a:r>
              <a:rPr lang="ja-JP" altLang="ja-JP" sz="2400" dirty="0"/>
              <a:t>　</a:t>
            </a:r>
            <a:r>
              <a:rPr lang="ja-JP" altLang="en-US" sz="2400" dirty="0" smtClean="0"/>
              <a:t>　</a:t>
            </a:r>
            <a:r>
              <a:rPr lang="en-US" altLang="ja-JP" sz="2400" dirty="0" smtClean="0"/>
              <a:t> </a:t>
            </a:r>
            <a:r>
              <a:rPr lang="ja-JP" altLang="en-US" sz="2400" dirty="0" smtClean="0"/>
              <a:t>         それぞれいくつずつ与えられているかで決定できるもの</a:t>
            </a:r>
            <a:endParaRPr kumimoji="1" lang="ja-JP" altLang="en-US" sz="2400" dirty="0"/>
          </a:p>
        </p:txBody>
      </p:sp>
    </p:spTree>
    <p:extLst>
      <p:ext uri="{BB962C8B-B14F-4D97-AF65-F5344CB8AC3E}">
        <p14:creationId xmlns:p14="http://schemas.microsoft.com/office/powerpoint/2010/main" val="1911473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ja-JP" altLang="en-US" sz="3200" b="1" dirty="0" smtClean="0"/>
              <a:t>各種定義</a:t>
            </a:r>
            <a:endParaRPr kumimoji="1" lang="ja-JP" altLang="en-US" sz="3200" b="1" dirty="0"/>
          </a:p>
        </p:txBody>
      </p:sp>
      <p:sp>
        <p:nvSpPr>
          <p:cNvPr id="7" name="テキスト ボックス 6"/>
          <p:cNvSpPr txBox="1"/>
          <p:nvPr/>
        </p:nvSpPr>
        <p:spPr>
          <a:xfrm>
            <a:off x="987834" y="2357189"/>
            <a:ext cx="7708567" cy="461665"/>
          </a:xfrm>
          <a:prstGeom prst="rect">
            <a:avLst/>
          </a:prstGeom>
          <a:noFill/>
        </p:spPr>
        <p:txBody>
          <a:bodyPr wrap="square" rtlCol="0">
            <a:spAutoFit/>
          </a:bodyPr>
          <a:lstStyle/>
          <a:p>
            <a:endParaRPr lang="ja-JP" altLang="en-US" sz="2400" dirty="0"/>
          </a:p>
        </p:txBody>
      </p:sp>
      <p:sp>
        <p:nvSpPr>
          <p:cNvPr id="11" name="テキスト ボックス 10"/>
          <p:cNvSpPr txBox="1"/>
          <p:nvPr/>
        </p:nvSpPr>
        <p:spPr>
          <a:xfrm>
            <a:off x="475431" y="980959"/>
            <a:ext cx="8497017" cy="830997"/>
          </a:xfrm>
          <a:prstGeom prst="rect">
            <a:avLst/>
          </a:prstGeom>
          <a:noFill/>
        </p:spPr>
        <p:txBody>
          <a:bodyPr wrap="square" rtlCol="0">
            <a:spAutoFit/>
          </a:bodyPr>
          <a:lstStyle/>
          <a:p>
            <a:pPr marL="342900" indent="-342900">
              <a:buFont typeface="Arial"/>
              <a:buChar char="•"/>
            </a:pPr>
            <a:r>
              <a:rPr lang="ja-JP" altLang="en-US" sz="2400" dirty="0"/>
              <a:t>二つ</a:t>
            </a:r>
            <a:r>
              <a:rPr lang="ja-JP" altLang="en-US" sz="2400" dirty="0" smtClean="0"/>
              <a:t>の局面 </a:t>
            </a:r>
            <a:r>
              <a:rPr lang="en-US" altLang="ja-JP" sz="2400" dirty="0"/>
              <a:t>S</a:t>
            </a:r>
            <a:r>
              <a:rPr lang="en-US" altLang="ja-JP" sz="2400" dirty="0" smtClean="0"/>
              <a:t> </a:t>
            </a:r>
            <a:r>
              <a:rPr lang="ja-JP" altLang="en-US" sz="2400" dirty="0" smtClean="0"/>
              <a:t>と</a:t>
            </a:r>
            <a:r>
              <a:rPr lang="ja-JP" altLang="en-US" sz="2400" dirty="0"/>
              <a:t> </a:t>
            </a:r>
            <a:r>
              <a:rPr lang="en-US" altLang="ja-JP" sz="2400" dirty="0" smtClean="0"/>
              <a:t>S’</a:t>
            </a:r>
            <a:r>
              <a:rPr lang="ja-JP" altLang="en-US" sz="2400" dirty="0" smtClean="0"/>
              <a:t> の</a:t>
            </a:r>
            <a:r>
              <a:rPr lang="ja-JP" altLang="en-US" sz="2400" b="1" dirty="0" smtClean="0"/>
              <a:t>距離 </a:t>
            </a:r>
            <a:r>
              <a:rPr lang="en-US" altLang="ja-JP" sz="2400" b="1" dirty="0" err="1" smtClean="0"/>
              <a:t>dist</a:t>
            </a:r>
            <a:r>
              <a:rPr lang="en-US" altLang="ja-JP" sz="2400" b="1" dirty="0" smtClean="0"/>
              <a:t>(S </a:t>
            </a:r>
            <a:r>
              <a:rPr lang="en-US" altLang="ja-JP" sz="2400" b="1" dirty="0"/>
              <a:t>, </a:t>
            </a:r>
            <a:r>
              <a:rPr lang="en-US" altLang="ja-JP" sz="2400" b="1" dirty="0" smtClean="0"/>
              <a:t>S’) </a:t>
            </a:r>
            <a:r>
              <a:rPr lang="ja-JP" altLang="en-US" sz="2400" dirty="0" smtClean="0"/>
              <a:t>を</a:t>
            </a:r>
            <a:endParaRPr lang="en-US" altLang="ja-JP" sz="2400" dirty="0"/>
          </a:p>
          <a:p>
            <a:r>
              <a:rPr lang="en-US" altLang="ja-JP" sz="2400" dirty="0" smtClean="0"/>
              <a:t>     </a:t>
            </a:r>
            <a:r>
              <a:rPr lang="ja-JP" altLang="en-US" sz="2400" dirty="0" smtClean="0"/>
              <a:t>要素の異なる配列の添字の総数を</a:t>
            </a:r>
            <a:r>
              <a:rPr lang="en-US" altLang="ja-JP" sz="2400" dirty="0" smtClean="0"/>
              <a:t>n</a:t>
            </a:r>
            <a:r>
              <a:rPr lang="ja-JP" altLang="en-US" sz="2400" dirty="0" smtClean="0"/>
              <a:t>で除したものとする</a:t>
            </a:r>
            <a:endParaRPr lang="ja-JP" altLang="en-US" sz="2400" dirty="0"/>
          </a:p>
        </p:txBody>
      </p:sp>
      <p:sp>
        <p:nvSpPr>
          <p:cNvPr id="5" name="屈折矢印 4"/>
          <p:cNvSpPr/>
          <p:nvPr/>
        </p:nvSpPr>
        <p:spPr>
          <a:xfrm>
            <a:off x="1505857" y="2612408"/>
            <a:ext cx="1179286" cy="707571"/>
          </a:xfrm>
          <a:prstGeom prst="bentUpArrow">
            <a:avLst>
              <a:gd name="adj1" fmla="val 19231"/>
              <a:gd name="adj2" fmla="val 25000"/>
              <a:gd name="adj3" fmla="val 28846"/>
            </a:avLst>
          </a:prstGeom>
          <a:scene3d>
            <a:camera prst="orthographicFront">
              <a:rot lat="0" lon="54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2"/>
          <a:stretch>
            <a:fillRect/>
          </a:stretch>
        </p:blipFill>
        <p:spPr>
          <a:xfrm>
            <a:off x="776159" y="3497036"/>
            <a:ext cx="6438900" cy="619125"/>
          </a:xfrm>
          <a:prstGeom prst="rect">
            <a:avLst/>
          </a:prstGeom>
        </p:spPr>
      </p:pic>
      <p:sp>
        <p:nvSpPr>
          <p:cNvPr id="8" name="テキスト ボックス 7"/>
          <p:cNvSpPr txBox="1"/>
          <p:nvPr/>
        </p:nvSpPr>
        <p:spPr>
          <a:xfrm>
            <a:off x="250837" y="632042"/>
            <a:ext cx="2031325" cy="461665"/>
          </a:xfrm>
          <a:prstGeom prst="rect">
            <a:avLst/>
          </a:prstGeom>
          <a:noFill/>
        </p:spPr>
        <p:txBody>
          <a:bodyPr wrap="none" rtlCol="0">
            <a:spAutoFit/>
          </a:bodyPr>
          <a:lstStyle/>
          <a:p>
            <a:r>
              <a:rPr kumimoji="1" lang="en-US" altLang="ja-JP" sz="2400" dirty="0" smtClean="0"/>
              <a:t>◎</a:t>
            </a:r>
            <a:r>
              <a:rPr kumimoji="1" lang="ja-JP" altLang="en-US" sz="2400" dirty="0" smtClean="0"/>
              <a:t>局面の距離</a:t>
            </a:r>
            <a:endParaRPr kumimoji="1" lang="ja-JP" altLang="en-US" sz="2400" dirty="0"/>
          </a:p>
        </p:txBody>
      </p:sp>
      <p:sp>
        <p:nvSpPr>
          <p:cNvPr id="3" name="スライド番号プレースホルダー 2"/>
          <p:cNvSpPr>
            <a:spLocks noGrp="1"/>
          </p:cNvSpPr>
          <p:nvPr>
            <p:ph type="sldNum" sz="quarter" idx="12"/>
          </p:nvPr>
        </p:nvSpPr>
        <p:spPr/>
        <p:txBody>
          <a:bodyPr/>
          <a:lstStyle/>
          <a:p>
            <a:fld id="{56CB738E-FD40-8243-9246-C46E47308EC8}" type="slidenum">
              <a:rPr kumimoji="1" lang="ja-JP" altLang="en-US" smtClean="0"/>
              <a:t>22</a:t>
            </a:fld>
            <a:endParaRPr kumimoji="1" lang="ja-JP" altLang="en-US"/>
          </a:p>
        </p:txBody>
      </p:sp>
      <p:pic>
        <p:nvPicPr>
          <p:cNvPr id="4" name="図 3"/>
          <p:cNvPicPr>
            <a:picLocks noChangeAspect="1"/>
          </p:cNvPicPr>
          <p:nvPr/>
        </p:nvPicPr>
        <p:blipFill>
          <a:blip r:embed="rId3"/>
          <a:stretch>
            <a:fillRect/>
          </a:stretch>
        </p:blipFill>
        <p:spPr>
          <a:xfrm>
            <a:off x="776159" y="1811956"/>
            <a:ext cx="6547508" cy="781836"/>
          </a:xfrm>
          <a:prstGeom prst="rect">
            <a:avLst/>
          </a:prstGeom>
        </p:spPr>
      </p:pic>
      <p:sp>
        <p:nvSpPr>
          <p:cNvPr id="12" name="テキスト ボックス 11"/>
          <p:cNvSpPr txBox="1"/>
          <p:nvPr/>
        </p:nvSpPr>
        <p:spPr>
          <a:xfrm>
            <a:off x="475431" y="2666039"/>
            <a:ext cx="7963991" cy="830997"/>
          </a:xfrm>
          <a:prstGeom prst="rect">
            <a:avLst/>
          </a:prstGeom>
          <a:noFill/>
        </p:spPr>
        <p:txBody>
          <a:bodyPr wrap="square" rtlCol="0">
            <a:spAutoFit/>
          </a:bodyPr>
          <a:lstStyle/>
          <a:p>
            <a:r>
              <a:rPr kumimoji="1" lang="ja-JP" altLang="en-US" sz="2400" kern="1200" dirty="0" smtClean="0"/>
              <a:t>ここでイエスインスタンスである局面の集合を</a:t>
            </a:r>
            <a:r>
              <a:rPr lang="en-US" altLang="ja-JP" sz="2400" kern="1200" dirty="0">
                <a:latin typeface="Apple Chancery"/>
                <a:cs typeface="Apple Chancery"/>
              </a:rPr>
              <a:t> </a:t>
            </a:r>
            <a:r>
              <a:rPr lang="en-US" altLang="ja-JP" sz="2400" kern="1200" dirty="0" smtClean="0">
                <a:latin typeface="Apple Chancery"/>
                <a:cs typeface="Apple Chancery"/>
              </a:rPr>
              <a:t>   </a:t>
            </a:r>
            <a:r>
              <a:rPr lang="ja-JP" altLang="en-US" sz="2400" kern="1200" dirty="0" smtClean="0"/>
              <a:t>とおく。</a:t>
            </a:r>
            <a:endParaRPr lang="en-US" altLang="ja-JP" sz="2400" kern="1200" dirty="0" smtClean="0"/>
          </a:p>
          <a:p>
            <a:r>
              <a:rPr lang="ja-JP" altLang="en-US" sz="2400" kern="1200" dirty="0" smtClean="0"/>
              <a:t>すると任意の局面</a:t>
            </a:r>
            <a:r>
              <a:rPr lang="en-US" altLang="ja-JP" sz="2400" kern="1200" dirty="0" smtClean="0"/>
              <a:t>S</a:t>
            </a:r>
            <a:r>
              <a:rPr lang="ja-JP" altLang="en-US" sz="2400" kern="1200" dirty="0" smtClean="0"/>
              <a:t>と</a:t>
            </a:r>
            <a:r>
              <a:rPr lang="en-US" altLang="ja-JP" sz="2400" kern="1200" dirty="0">
                <a:latin typeface="Apple Chancery"/>
                <a:cs typeface="Apple Chancery"/>
              </a:rPr>
              <a:t> </a:t>
            </a:r>
            <a:r>
              <a:rPr lang="en-US" altLang="ja-JP" sz="2400" kern="1200" dirty="0" smtClean="0">
                <a:latin typeface="Apple Chancery"/>
                <a:cs typeface="Apple Chancery"/>
              </a:rPr>
              <a:t>  </a:t>
            </a:r>
            <a:r>
              <a:rPr lang="ja-JP" altLang="en-US" sz="2400" kern="1200" dirty="0" smtClean="0"/>
              <a:t>の距離は次のように表せる。</a:t>
            </a:r>
            <a:endParaRPr lang="ja-JP" altLang="en-US" sz="2400" kern="1200" dirty="0"/>
          </a:p>
        </p:txBody>
      </p:sp>
      <p:pic>
        <p:nvPicPr>
          <p:cNvPr id="9" name="図 8"/>
          <p:cNvPicPr>
            <a:picLocks noChangeAspect="1"/>
          </p:cNvPicPr>
          <p:nvPr/>
        </p:nvPicPr>
        <p:blipFill>
          <a:blip r:embed="rId4"/>
          <a:stretch>
            <a:fillRect/>
          </a:stretch>
        </p:blipFill>
        <p:spPr>
          <a:xfrm>
            <a:off x="6286381" y="2817647"/>
            <a:ext cx="266819" cy="234617"/>
          </a:xfrm>
          <a:prstGeom prst="rect">
            <a:avLst/>
          </a:prstGeom>
        </p:spPr>
      </p:pic>
      <p:pic>
        <p:nvPicPr>
          <p:cNvPr id="13" name="図 12"/>
          <p:cNvPicPr>
            <a:picLocks noChangeAspect="1"/>
          </p:cNvPicPr>
          <p:nvPr/>
        </p:nvPicPr>
        <p:blipFill>
          <a:blip r:embed="rId4"/>
          <a:stretch>
            <a:fillRect/>
          </a:stretch>
        </p:blipFill>
        <p:spPr>
          <a:xfrm>
            <a:off x="3239407" y="3169573"/>
            <a:ext cx="266819" cy="234617"/>
          </a:xfrm>
          <a:prstGeom prst="rect">
            <a:avLst/>
          </a:prstGeom>
        </p:spPr>
      </p:pic>
      <p:sp>
        <p:nvSpPr>
          <p:cNvPr id="14" name="テキスト ボックス 13"/>
          <p:cNvSpPr txBox="1"/>
          <p:nvPr/>
        </p:nvSpPr>
        <p:spPr>
          <a:xfrm>
            <a:off x="114992" y="4140366"/>
            <a:ext cx="8324430" cy="830997"/>
          </a:xfrm>
          <a:prstGeom prst="rect">
            <a:avLst/>
          </a:prstGeom>
          <a:noFill/>
        </p:spPr>
        <p:txBody>
          <a:bodyPr wrap="square" rtlCol="0">
            <a:spAutoFit/>
          </a:bodyPr>
          <a:lstStyle/>
          <a:p>
            <a:pPr marL="285750" indent="-285750">
              <a:buFont typeface="Arial"/>
              <a:buChar char="•"/>
            </a:pPr>
            <a:r>
              <a:rPr kumimoji="1" lang="en-US" altLang="ja-JP" sz="2400" dirty="0" smtClean="0"/>
              <a:t>S</a:t>
            </a:r>
            <a:r>
              <a:rPr kumimoji="1" lang="ja-JP" altLang="en-US" sz="2400" dirty="0" smtClean="0"/>
              <a:t>と　　の距離が</a:t>
            </a:r>
            <a:r>
              <a:rPr kumimoji="1" lang="en-US" altLang="ja-JP" sz="2400" dirty="0" err="1" smtClean="0"/>
              <a:t>ε</a:t>
            </a:r>
            <a:r>
              <a:rPr lang="ja-JP" altLang="en-US" sz="2400" dirty="0"/>
              <a:t>（</a:t>
            </a:r>
            <a:r>
              <a:rPr lang="en-US" altLang="ja-JP" sz="2400" dirty="0"/>
              <a:t>0&lt;</a:t>
            </a:r>
            <a:r>
              <a:rPr lang="en-US" altLang="ja-JP" sz="2400" dirty="0" err="1"/>
              <a:t>ε</a:t>
            </a:r>
            <a:r>
              <a:rPr lang="en-US" altLang="ja-JP" sz="2400" dirty="0"/>
              <a:t>&lt;</a:t>
            </a:r>
            <a:r>
              <a:rPr lang="en-US" altLang="ja-JP" sz="2400" dirty="0" smtClean="0"/>
              <a:t>1</a:t>
            </a:r>
            <a:r>
              <a:rPr lang="ja-JP" altLang="en-US" sz="2400" dirty="0" smtClean="0"/>
              <a:t>)に対して大きい</a:t>
            </a:r>
            <a:r>
              <a:rPr kumimoji="1" lang="ja-JP" altLang="en-US" sz="2400" dirty="0" smtClean="0"/>
              <a:t>時、</a:t>
            </a:r>
            <a:r>
              <a:rPr kumimoji="1" lang="en-US" altLang="ja-JP" sz="2400" dirty="0" smtClean="0"/>
              <a:t>S</a:t>
            </a:r>
            <a:r>
              <a:rPr kumimoji="1" lang="ja-JP" altLang="en-US" sz="2400" dirty="0" smtClean="0"/>
              <a:t>は　　から</a:t>
            </a:r>
            <a:r>
              <a:rPr kumimoji="1" lang="en-US" altLang="ja-JP" sz="2400" b="1" dirty="0" err="1" smtClean="0">
                <a:solidFill>
                  <a:srgbClr val="FF0000"/>
                </a:solidFill>
              </a:rPr>
              <a:t>ε</a:t>
            </a:r>
            <a:r>
              <a:rPr kumimoji="1" lang="ja-JP" altLang="en-US" sz="2400" b="1" dirty="0" smtClean="0">
                <a:solidFill>
                  <a:srgbClr val="FF0000"/>
                </a:solidFill>
              </a:rPr>
              <a:t>遠隔</a:t>
            </a:r>
            <a:r>
              <a:rPr kumimoji="1" lang="ja-JP" altLang="en-US" sz="2400" dirty="0" smtClean="0"/>
              <a:t>といい、</a:t>
            </a:r>
            <a:r>
              <a:rPr lang="ja-JP" altLang="en-US" sz="2400" dirty="0" smtClean="0"/>
              <a:t>そうでないとき</a:t>
            </a:r>
            <a:r>
              <a:rPr lang="en-US" altLang="ja-JP" sz="2400" b="1" dirty="0" err="1" smtClean="0">
                <a:solidFill>
                  <a:srgbClr val="FF0000"/>
                </a:solidFill>
              </a:rPr>
              <a:t>ε</a:t>
            </a:r>
            <a:r>
              <a:rPr lang="ja-JP" altLang="en-US" sz="2400" b="1" dirty="0" smtClean="0">
                <a:solidFill>
                  <a:srgbClr val="FF0000"/>
                </a:solidFill>
              </a:rPr>
              <a:t>近接</a:t>
            </a:r>
            <a:r>
              <a:rPr lang="ja-JP" altLang="en-US" sz="2400" dirty="0" smtClean="0"/>
              <a:t>という。</a:t>
            </a:r>
            <a:endParaRPr kumimoji="1" lang="ja-JP" altLang="en-US" sz="2400" dirty="0"/>
          </a:p>
        </p:txBody>
      </p:sp>
      <p:pic>
        <p:nvPicPr>
          <p:cNvPr id="15" name="図 14"/>
          <p:cNvPicPr>
            <a:picLocks noChangeAspect="1"/>
          </p:cNvPicPr>
          <p:nvPr/>
        </p:nvPicPr>
        <p:blipFill>
          <a:blip r:embed="rId4"/>
          <a:stretch>
            <a:fillRect/>
          </a:stretch>
        </p:blipFill>
        <p:spPr>
          <a:xfrm>
            <a:off x="933580" y="4340087"/>
            <a:ext cx="211240" cy="185746"/>
          </a:xfrm>
          <a:prstGeom prst="rect">
            <a:avLst/>
          </a:prstGeom>
        </p:spPr>
      </p:pic>
      <p:pic>
        <p:nvPicPr>
          <p:cNvPr id="16" name="図 15"/>
          <p:cNvPicPr>
            <a:picLocks noChangeAspect="1"/>
          </p:cNvPicPr>
          <p:nvPr/>
        </p:nvPicPr>
        <p:blipFill>
          <a:blip r:embed="rId4"/>
          <a:stretch>
            <a:fillRect/>
          </a:stretch>
        </p:blipFill>
        <p:spPr>
          <a:xfrm>
            <a:off x="6598354" y="4340087"/>
            <a:ext cx="215056" cy="189101"/>
          </a:xfrm>
          <a:prstGeom prst="rect">
            <a:avLst/>
          </a:prstGeom>
        </p:spPr>
      </p:pic>
      <p:sp>
        <p:nvSpPr>
          <p:cNvPr id="10" name="角丸四角形吹き出し 9"/>
          <p:cNvSpPr/>
          <p:nvPr/>
        </p:nvSpPr>
        <p:spPr>
          <a:xfrm>
            <a:off x="5644443" y="211667"/>
            <a:ext cx="3051957" cy="635000"/>
          </a:xfrm>
          <a:prstGeom prst="wedgeRoundRectCallout">
            <a:avLst>
              <a:gd name="adj1" fmla="val 961"/>
              <a:gd name="adj2" fmla="val 134767"/>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インスタンスの持つピースにどの</a:t>
            </a:r>
            <a:r>
              <a:rPr lang="ja-JP" altLang="en-US" dirty="0">
                <a:solidFill>
                  <a:schemeClr val="tx1"/>
                </a:solidFill>
              </a:rPr>
              <a:t>程度の違いがある</a:t>
            </a:r>
            <a:r>
              <a:rPr lang="ja-JP" altLang="en-US" dirty="0" smtClean="0">
                <a:solidFill>
                  <a:schemeClr val="tx1"/>
                </a:solidFill>
              </a:rPr>
              <a:t>か</a:t>
            </a:r>
            <a:endParaRPr lang="ja-JP" altLang="en-US" dirty="0">
              <a:solidFill>
                <a:schemeClr val="tx1"/>
              </a:solidFill>
            </a:endParaRPr>
          </a:p>
        </p:txBody>
      </p:sp>
    </p:spTree>
    <p:extLst>
      <p:ext uri="{BB962C8B-B14F-4D97-AF65-F5344CB8AC3E}">
        <p14:creationId xmlns:p14="http://schemas.microsoft.com/office/powerpoint/2010/main" val="15639888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23</a:t>
            </a:fld>
            <a:endParaRPr kumimoji="1" lang="ja-JP" altLang="en-US"/>
          </a:p>
        </p:txBody>
      </p:sp>
      <p:sp>
        <p:nvSpPr>
          <p:cNvPr id="3" name="テキスト ボックス 2"/>
          <p:cNvSpPr txBox="1"/>
          <p:nvPr/>
        </p:nvSpPr>
        <p:spPr>
          <a:xfrm>
            <a:off x="228608" y="177800"/>
            <a:ext cx="1980029" cy="523220"/>
          </a:xfrm>
          <a:prstGeom prst="rect">
            <a:avLst/>
          </a:prstGeom>
          <a:noFill/>
        </p:spPr>
        <p:txBody>
          <a:bodyPr wrap="none" rtlCol="0">
            <a:spAutoFit/>
          </a:bodyPr>
          <a:lstStyle/>
          <a:p>
            <a:r>
              <a:rPr kumimoji="1" lang="ja-JP" altLang="en-US" sz="2800" dirty="0" smtClean="0"/>
              <a:t>盤面の分割</a:t>
            </a:r>
            <a:endParaRPr kumimoji="1" lang="en-US" altLang="ja-JP" sz="2800" dirty="0" smtClean="0"/>
          </a:p>
        </p:txBody>
      </p:sp>
      <p:pic>
        <p:nvPicPr>
          <p:cNvPr id="4" name="図 3" descr="スクリーンショット 2016-12-12 17.23.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276351"/>
            <a:ext cx="8178800" cy="3340100"/>
          </a:xfrm>
          <a:prstGeom prst="rect">
            <a:avLst/>
          </a:prstGeom>
        </p:spPr>
      </p:pic>
    </p:spTree>
    <p:extLst>
      <p:ext uri="{BB962C8B-B14F-4D97-AF65-F5344CB8AC3E}">
        <p14:creationId xmlns:p14="http://schemas.microsoft.com/office/powerpoint/2010/main" val="12245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5428" y="837415"/>
            <a:ext cx="4095993" cy="461665"/>
          </a:xfrm>
          <a:prstGeom prst="rect">
            <a:avLst/>
          </a:prstGeom>
          <a:noFill/>
        </p:spPr>
        <p:txBody>
          <a:bodyPr wrap="none" rtlCol="0">
            <a:spAutoFit/>
          </a:bodyPr>
          <a:lstStyle/>
          <a:p>
            <a:pPr marL="342900" indent="-342900">
              <a:buFont typeface="Arial"/>
              <a:buChar char="•"/>
            </a:pPr>
            <a:r>
              <a:rPr lang="ja-JP" altLang="en-US" sz="2400" dirty="0" smtClean="0"/>
              <a:t>どのようにパズルを解くか？</a:t>
            </a:r>
            <a:endParaRPr kumimoji="1" lang="ja-JP" altLang="en-US" sz="2400" dirty="0"/>
          </a:p>
        </p:txBody>
      </p:sp>
      <p:sp>
        <p:nvSpPr>
          <p:cNvPr id="4" name="テキスト ボックス 3"/>
          <p:cNvSpPr txBox="1"/>
          <p:nvPr/>
        </p:nvSpPr>
        <p:spPr>
          <a:xfrm>
            <a:off x="1037371" y="1650217"/>
            <a:ext cx="6788637" cy="1200328"/>
          </a:xfrm>
          <a:prstGeom prst="rect">
            <a:avLst/>
          </a:prstGeom>
          <a:noFill/>
          <a:ln>
            <a:noFill/>
          </a:ln>
        </p:spPr>
        <p:txBody>
          <a:bodyPr wrap="none" rtlCol="0">
            <a:spAutoFit/>
          </a:bodyPr>
          <a:lstStyle/>
          <a:p>
            <a:r>
              <a:rPr kumimoji="1" lang="ja-JP" altLang="en-US" sz="2400" dirty="0" smtClean="0"/>
              <a:t>定数サイズの</a:t>
            </a:r>
            <a:r>
              <a:rPr lang="ja-JP" altLang="en-US" sz="2400" dirty="0" smtClean="0"/>
              <a:t>領域</a:t>
            </a:r>
            <a:r>
              <a:rPr kumimoji="1" lang="ja-JP" altLang="en-US" sz="2400" dirty="0" smtClean="0"/>
              <a:t>を十分に敷き詰めることを考える</a:t>
            </a:r>
            <a:endParaRPr kumimoji="1" lang="en-US" altLang="ja-JP" sz="2400" dirty="0" smtClean="0"/>
          </a:p>
          <a:p>
            <a:r>
              <a:rPr lang="ja-JP" altLang="ja-JP" sz="2400" dirty="0"/>
              <a:t>　</a:t>
            </a:r>
            <a:endParaRPr lang="en-US" altLang="ja-JP" sz="2400" dirty="0" smtClean="0"/>
          </a:p>
          <a:p>
            <a:r>
              <a:rPr lang="ja-JP" altLang="en-US" sz="2400" dirty="0" smtClean="0"/>
              <a:t> 　　　　 総当たりでも定数時間で解ける</a:t>
            </a:r>
            <a:endParaRPr kumimoji="1" lang="ja-JP" altLang="en-US" sz="2400" dirty="0"/>
          </a:p>
        </p:txBody>
      </p:sp>
      <p:sp>
        <p:nvSpPr>
          <p:cNvPr id="9" name="テキスト ボックス 8"/>
          <p:cNvSpPr txBox="1"/>
          <p:nvPr/>
        </p:nvSpPr>
        <p:spPr>
          <a:xfrm>
            <a:off x="522914" y="3081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5" name="スライド番号プレースホルダー 4"/>
          <p:cNvSpPr>
            <a:spLocks noGrp="1"/>
          </p:cNvSpPr>
          <p:nvPr>
            <p:ph type="sldNum" sz="quarter" idx="12"/>
          </p:nvPr>
        </p:nvSpPr>
        <p:spPr/>
        <p:txBody>
          <a:bodyPr/>
          <a:lstStyle/>
          <a:p>
            <a:fld id="{56CB738E-FD40-8243-9246-C46E47308EC8}" type="slidenum">
              <a:rPr kumimoji="1" lang="ja-JP" altLang="en-US" smtClean="0"/>
              <a:t>24</a:t>
            </a:fld>
            <a:endParaRPr kumimoji="1" lang="ja-JP" altLang="en-US"/>
          </a:p>
        </p:txBody>
      </p:sp>
      <p:cxnSp>
        <p:nvCxnSpPr>
          <p:cNvPr id="10" name="直線コネクタ 9"/>
          <p:cNvCxnSpPr/>
          <p:nvPr/>
        </p:nvCxnSpPr>
        <p:spPr>
          <a:xfrm flipV="1">
            <a:off x="1178393" y="2055436"/>
            <a:ext cx="1387993" cy="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屈折矢印 19"/>
          <p:cNvSpPr/>
          <p:nvPr/>
        </p:nvSpPr>
        <p:spPr>
          <a:xfrm rot="5400000">
            <a:off x="1301035" y="2034605"/>
            <a:ext cx="653121" cy="747154"/>
          </a:xfrm>
          <a:prstGeom prst="bentUp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11" name="四角形吹き出し 10"/>
          <p:cNvSpPr/>
          <p:nvPr/>
        </p:nvSpPr>
        <p:spPr>
          <a:xfrm>
            <a:off x="4811421" y="308120"/>
            <a:ext cx="4107814" cy="990960"/>
          </a:xfrm>
          <a:prstGeom prst="wedgeRectCallout">
            <a:avLst>
              <a:gd name="adj1" fmla="val -46056"/>
              <a:gd name="adj2" fmla="val 85802"/>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rgbClr val="000000"/>
                </a:solidFill>
              </a:rPr>
              <a:t>指定された範囲のマス</a:t>
            </a:r>
            <a:r>
              <a:rPr lang="ja-JP" altLang="en-US" dirty="0" smtClean="0">
                <a:solidFill>
                  <a:srgbClr val="000000"/>
                </a:solidFill>
              </a:rPr>
              <a:t>を</a:t>
            </a:r>
            <a:endParaRPr lang="en-US" altLang="ja-JP" dirty="0" smtClean="0">
              <a:solidFill>
                <a:srgbClr val="000000"/>
              </a:solidFill>
            </a:endParaRPr>
          </a:p>
          <a:p>
            <a:pPr algn="ctr"/>
            <a:r>
              <a:rPr lang="ja-JP" altLang="en-US" dirty="0" smtClean="0">
                <a:solidFill>
                  <a:srgbClr val="000000"/>
                </a:solidFill>
              </a:rPr>
              <a:t>はみ出し</a:t>
            </a:r>
            <a:r>
              <a:rPr lang="ja-JP" altLang="en-US" dirty="0">
                <a:solidFill>
                  <a:srgbClr val="000000"/>
                </a:solidFill>
              </a:rPr>
              <a:t>を</a:t>
            </a:r>
            <a:r>
              <a:rPr lang="ja-JP" altLang="en-US" dirty="0" smtClean="0">
                <a:solidFill>
                  <a:srgbClr val="000000"/>
                </a:solidFill>
              </a:rPr>
              <a:t>考えず全て</a:t>
            </a:r>
            <a:r>
              <a:rPr lang="ja-JP" altLang="en-US" dirty="0">
                <a:solidFill>
                  <a:srgbClr val="000000"/>
                </a:solidFill>
              </a:rPr>
              <a:t>ピース</a:t>
            </a:r>
            <a:r>
              <a:rPr lang="ja-JP" altLang="en-US" dirty="0" smtClean="0">
                <a:solidFill>
                  <a:srgbClr val="000000"/>
                </a:solidFill>
              </a:rPr>
              <a:t>で</a:t>
            </a:r>
            <a:endParaRPr lang="en-US" altLang="ja-JP" dirty="0" smtClean="0">
              <a:solidFill>
                <a:srgbClr val="000000"/>
              </a:solidFill>
            </a:endParaRPr>
          </a:p>
          <a:p>
            <a:pPr algn="ctr"/>
            <a:r>
              <a:rPr lang="ja-JP" altLang="en-US" dirty="0" smtClean="0">
                <a:solidFill>
                  <a:srgbClr val="000000"/>
                </a:solidFill>
              </a:rPr>
              <a:t>埋め尽くす</a:t>
            </a:r>
            <a:r>
              <a:rPr lang="ja-JP" altLang="en-US" dirty="0">
                <a:solidFill>
                  <a:srgbClr val="000000"/>
                </a:solidFill>
              </a:rPr>
              <a:t>ことを表すとする</a:t>
            </a:r>
            <a:r>
              <a:rPr lang="ja-JP" altLang="en-US" dirty="0" smtClean="0">
                <a:solidFill>
                  <a:srgbClr val="000000"/>
                </a:solidFill>
              </a:rPr>
              <a:t>。</a:t>
            </a:r>
            <a:endParaRPr lang="ja-JP" altLang="en-US" dirty="0">
              <a:solidFill>
                <a:srgbClr val="000000"/>
              </a:solidFill>
            </a:endParaRPr>
          </a:p>
        </p:txBody>
      </p:sp>
    </p:spTree>
    <p:extLst>
      <p:ext uri="{BB962C8B-B14F-4D97-AF65-F5344CB8AC3E}">
        <p14:creationId xmlns:p14="http://schemas.microsoft.com/office/powerpoint/2010/main" val="3938990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25</a:t>
            </a:fld>
            <a:endParaRPr kumimoji="1" lang="ja-JP" altLang="en-US"/>
          </a:p>
        </p:txBody>
      </p:sp>
      <p:pic>
        <p:nvPicPr>
          <p:cNvPr id="12" name="図 11" descr="parti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90" y="1032609"/>
            <a:ext cx="7529366" cy="4064675"/>
          </a:xfrm>
          <a:prstGeom prst="rect">
            <a:avLst/>
          </a:prstGeom>
        </p:spPr>
      </p:pic>
      <p:sp>
        <p:nvSpPr>
          <p:cNvPr id="13" name="テキスト ボックス 12"/>
          <p:cNvSpPr txBox="1"/>
          <p:nvPr/>
        </p:nvSpPr>
        <p:spPr>
          <a:xfrm>
            <a:off x="228608" y="177800"/>
            <a:ext cx="1980029" cy="523220"/>
          </a:xfrm>
          <a:prstGeom prst="rect">
            <a:avLst/>
          </a:prstGeom>
          <a:noFill/>
        </p:spPr>
        <p:txBody>
          <a:bodyPr wrap="none" rtlCol="0">
            <a:spAutoFit/>
          </a:bodyPr>
          <a:lstStyle/>
          <a:p>
            <a:r>
              <a:rPr kumimoji="1" lang="ja-JP" altLang="en-US" sz="2800" dirty="0" smtClean="0"/>
              <a:t>盤面の分割</a:t>
            </a:r>
            <a:endParaRPr kumimoji="1" lang="en-US" altLang="ja-JP" sz="2800" dirty="0" smtClean="0"/>
          </a:p>
        </p:txBody>
      </p:sp>
      <p:cxnSp>
        <p:nvCxnSpPr>
          <p:cNvPr id="15" name="直線矢印コネクタ 14"/>
          <p:cNvCxnSpPr/>
          <p:nvPr/>
        </p:nvCxnSpPr>
        <p:spPr>
          <a:xfrm flipH="1">
            <a:off x="7302500" y="3531301"/>
            <a:ext cx="812800" cy="665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7607702" y="2607969"/>
            <a:ext cx="1536298" cy="923330"/>
          </a:xfrm>
          <a:prstGeom prst="rect">
            <a:avLst/>
          </a:prstGeom>
          <a:noFill/>
        </p:spPr>
        <p:txBody>
          <a:bodyPr wrap="none" rtlCol="0">
            <a:spAutoFit/>
          </a:bodyPr>
          <a:lstStyle/>
          <a:p>
            <a:r>
              <a:rPr kumimoji="1" lang="ja-JP" altLang="en-US" dirty="0" smtClean="0"/>
              <a:t>この</a:t>
            </a:r>
            <a:r>
              <a:rPr kumimoji="1" lang="en-US" altLang="ja-JP" dirty="0" smtClean="0"/>
              <a:t>c × c = R</a:t>
            </a:r>
          </a:p>
          <a:p>
            <a:r>
              <a:rPr lang="ja-JP" altLang="en-US" dirty="0" smtClean="0"/>
              <a:t>の</a:t>
            </a:r>
            <a:r>
              <a:rPr lang="en-US" altLang="en-US" dirty="0" smtClean="0"/>
              <a:t>分割</a:t>
            </a:r>
            <a:r>
              <a:rPr lang="ja-JP" altLang="en-US" dirty="0" smtClean="0"/>
              <a:t>盤面を</a:t>
            </a:r>
            <a:endParaRPr lang="en-US" altLang="ja-JP" dirty="0" smtClean="0"/>
          </a:p>
          <a:p>
            <a:r>
              <a:rPr lang="ja-JP" altLang="en-US" dirty="0" smtClean="0"/>
              <a:t>領域と呼ぶ</a:t>
            </a:r>
            <a:endParaRPr kumimoji="1" lang="ja-JP" altLang="en-US" dirty="0"/>
          </a:p>
        </p:txBody>
      </p:sp>
      <p:cxnSp>
        <p:nvCxnSpPr>
          <p:cNvPr id="3" name="直線矢印コネクタ 2"/>
          <p:cNvCxnSpPr>
            <a:stCxn id="4" idx="1"/>
          </p:cNvCxnSpPr>
          <p:nvPr/>
        </p:nvCxnSpPr>
        <p:spPr>
          <a:xfrm flipH="1">
            <a:off x="4898399" y="915233"/>
            <a:ext cx="933028" cy="490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5831427" y="592067"/>
            <a:ext cx="2737348" cy="646331"/>
          </a:xfrm>
          <a:prstGeom prst="rect">
            <a:avLst/>
          </a:prstGeom>
          <a:noFill/>
        </p:spPr>
        <p:txBody>
          <a:bodyPr wrap="none" rtlCol="0">
            <a:spAutoFit/>
          </a:bodyPr>
          <a:lstStyle/>
          <a:p>
            <a:r>
              <a:rPr kumimoji="1" lang="ja-JP" altLang="en-US" dirty="0" smtClean="0"/>
              <a:t>ここにモノミノを敷き詰める</a:t>
            </a:r>
            <a:endParaRPr kumimoji="1" lang="en-US" altLang="ja-JP" dirty="0" smtClean="0"/>
          </a:p>
          <a:p>
            <a:r>
              <a:rPr lang="en-US" altLang="ja-JP" dirty="0" smtClean="0"/>
              <a:t>(</a:t>
            </a:r>
            <a:r>
              <a:rPr lang="ja-JP" altLang="en-US" dirty="0" smtClean="0"/>
              <a:t>これを帯と呼ぶ</a:t>
            </a:r>
            <a:r>
              <a:rPr lang="en-US" altLang="ja-JP" dirty="0" smtClean="0"/>
              <a:t>)</a:t>
            </a:r>
            <a:endParaRPr kumimoji="1" lang="en-US" altLang="ja-JP" dirty="0" smtClean="0"/>
          </a:p>
        </p:txBody>
      </p:sp>
      <p:cxnSp>
        <p:nvCxnSpPr>
          <p:cNvPr id="8" name="直線矢印コネクタ 7"/>
          <p:cNvCxnSpPr>
            <a:stCxn id="4" idx="1"/>
          </p:cNvCxnSpPr>
          <p:nvPr/>
        </p:nvCxnSpPr>
        <p:spPr>
          <a:xfrm flipH="1">
            <a:off x="5403787" y="915233"/>
            <a:ext cx="427640" cy="4904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テキスト ボックス 1"/>
          <p:cNvSpPr txBox="1"/>
          <p:nvPr/>
        </p:nvSpPr>
        <p:spPr>
          <a:xfrm>
            <a:off x="405890" y="715789"/>
            <a:ext cx="4697119" cy="400110"/>
          </a:xfrm>
          <a:prstGeom prst="rect">
            <a:avLst/>
          </a:prstGeom>
          <a:noFill/>
        </p:spPr>
        <p:txBody>
          <a:bodyPr wrap="none" rtlCol="0">
            <a:spAutoFit/>
          </a:bodyPr>
          <a:lstStyle/>
          <a:p>
            <a:r>
              <a:rPr kumimoji="1" lang="ja-JP" altLang="en-US" sz="2000" dirty="0" smtClean="0"/>
              <a:t>盤面を定数サイズに分割することを考える</a:t>
            </a:r>
            <a:endParaRPr kumimoji="1" lang="ja-JP" altLang="en-US" sz="2000" dirty="0"/>
          </a:p>
        </p:txBody>
      </p:sp>
    </p:spTree>
    <p:extLst>
      <p:ext uri="{BB962C8B-B14F-4D97-AF65-F5344CB8AC3E}">
        <p14:creationId xmlns:p14="http://schemas.microsoft.com/office/powerpoint/2010/main" val="15139381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26</a:t>
            </a:fld>
            <a:endParaRPr kumimoji="1" lang="ja-JP" altLang="en-US"/>
          </a:p>
        </p:txBody>
      </p:sp>
      <p:sp>
        <p:nvSpPr>
          <p:cNvPr id="5" name="テキスト ボックス 4"/>
          <p:cNvSpPr txBox="1"/>
          <p:nvPr/>
        </p:nvSpPr>
        <p:spPr>
          <a:xfrm>
            <a:off x="228608" y="177800"/>
            <a:ext cx="2994129" cy="523220"/>
          </a:xfrm>
          <a:prstGeom prst="rect">
            <a:avLst/>
          </a:prstGeom>
          <a:noFill/>
        </p:spPr>
        <p:txBody>
          <a:bodyPr wrap="none" rtlCol="0">
            <a:spAutoFit/>
          </a:bodyPr>
          <a:lstStyle/>
          <a:p>
            <a:r>
              <a:rPr kumimoji="1" lang="ja-JP" altLang="en-US" sz="2800" dirty="0" smtClean="0"/>
              <a:t>分割後の敷き詰め</a:t>
            </a:r>
            <a:endParaRPr kumimoji="1" lang="en-US" altLang="ja-JP" sz="2800" dirty="0" smtClean="0"/>
          </a:p>
        </p:txBody>
      </p:sp>
      <p:graphicFrame>
        <p:nvGraphicFramePr>
          <p:cNvPr id="6" name="表 5"/>
          <p:cNvGraphicFramePr>
            <a:graphicFrameLocks noGrp="1"/>
          </p:cNvGraphicFramePr>
          <p:nvPr>
            <p:extLst>
              <p:ext uri="{D42A27DB-BD31-4B8C-83A1-F6EECF244321}">
                <p14:modId xmlns:p14="http://schemas.microsoft.com/office/powerpoint/2010/main" val="3576031965"/>
              </p:ext>
            </p:extLst>
          </p:nvPr>
        </p:nvGraphicFramePr>
        <p:xfrm>
          <a:off x="3671092" y="494940"/>
          <a:ext cx="4317318" cy="4313094"/>
        </p:xfrm>
        <a:graphic>
          <a:graphicData uri="http://schemas.openxmlformats.org/drawingml/2006/table">
            <a:tbl>
              <a:tblPr/>
              <a:tblGrid>
                <a:gridCol w="719553"/>
                <a:gridCol w="719553"/>
                <a:gridCol w="719553"/>
                <a:gridCol w="719553"/>
                <a:gridCol w="719553"/>
                <a:gridCol w="719553"/>
              </a:tblGrid>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dirty="0">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18849">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dirty="0">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
        <p:nvSpPr>
          <p:cNvPr id="8" name="テキスト ボックス 7"/>
          <p:cNvSpPr txBox="1"/>
          <p:nvPr/>
        </p:nvSpPr>
        <p:spPr>
          <a:xfrm>
            <a:off x="505251" y="1571132"/>
            <a:ext cx="2820003" cy="461665"/>
          </a:xfrm>
          <a:prstGeom prst="rect">
            <a:avLst/>
          </a:prstGeom>
          <a:noFill/>
        </p:spPr>
        <p:txBody>
          <a:bodyPr wrap="none" rtlCol="0">
            <a:spAutoFit/>
          </a:bodyPr>
          <a:lstStyle/>
          <a:p>
            <a:r>
              <a:rPr kumimoji="1" lang="ja-JP" altLang="en-US" sz="2400" dirty="0" smtClean="0"/>
              <a:t>右の図を例に考える</a:t>
            </a:r>
            <a:endParaRPr kumimoji="1" lang="ja-JP" altLang="en-US" sz="2400" dirty="0"/>
          </a:p>
        </p:txBody>
      </p:sp>
      <p:sp>
        <p:nvSpPr>
          <p:cNvPr id="9" name="テキスト ボックス 8"/>
          <p:cNvSpPr txBox="1"/>
          <p:nvPr/>
        </p:nvSpPr>
        <p:spPr>
          <a:xfrm>
            <a:off x="228608" y="2540169"/>
            <a:ext cx="2994130" cy="1200329"/>
          </a:xfrm>
          <a:prstGeom prst="rect">
            <a:avLst/>
          </a:prstGeom>
          <a:noFill/>
        </p:spPr>
        <p:txBody>
          <a:bodyPr wrap="square" rtlCol="0">
            <a:spAutoFit/>
          </a:bodyPr>
          <a:lstStyle/>
          <a:p>
            <a:pPr marL="285750" indent="-285750">
              <a:buFont typeface="Arial"/>
              <a:buChar char="•"/>
            </a:pPr>
            <a:r>
              <a:rPr kumimoji="1" lang="ja-JP" altLang="en-US" dirty="0" smtClean="0"/>
              <a:t>灰色のマスが先ほどの</a:t>
            </a:r>
            <a:r>
              <a:rPr lang="ja-JP" altLang="en-US" dirty="0" smtClean="0"/>
              <a:t>帯の部分</a:t>
            </a:r>
            <a:endParaRPr lang="en-US" altLang="ja-JP" dirty="0" smtClean="0"/>
          </a:p>
          <a:p>
            <a:pPr marL="285750" indent="-285750">
              <a:buFont typeface="Arial"/>
              <a:buChar char="•"/>
            </a:pPr>
            <a:r>
              <a:rPr kumimoji="1" lang="ja-JP" altLang="en-US" dirty="0" smtClean="0"/>
              <a:t>白いマスを十分に</a:t>
            </a:r>
            <a:endParaRPr kumimoji="1" lang="en-US" altLang="ja-JP" dirty="0" smtClean="0"/>
          </a:p>
          <a:p>
            <a:r>
              <a:rPr lang="ja-JP" altLang="ja-JP" dirty="0" smtClean="0"/>
              <a:t>　</a:t>
            </a:r>
            <a:r>
              <a:rPr lang="ja-JP" altLang="en-US" dirty="0" smtClean="0"/>
              <a:t>　敷き詰めることを考える</a:t>
            </a:r>
            <a:endParaRPr kumimoji="1" lang="ja-JP" altLang="en-US" dirty="0"/>
          </a:p>
        </p:txBody>
      </p:sp>
    </p:spTree>
    <p:extLst>
      <p:ext uri="{BB962C8B-B14F-4D97-AF65-F5344CB8AC3E}">
        <p14:creationId xmlns:p14="http://schemas.microsoft.com/office/powerpoint/2010/main" val="17779107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27</a:t>
            </a:fld>
            <a:endParaRPr kumimoji="1" lang="ja-JP" altLang="en-US"/>
          </a:p>
        </p:txBody>
      </p:sp>
      <p:sp>
        <p:nvSpPr>
          <p:cNvPr id="5" name="テキスト ボックス 4"/>
          <p:cNvSpPr txBox="1"/>
          <p:nvPr/>
        </p:nvSpPr>
        <p:spPr>
          <a:xfrm>
            <a:off x="228608" y="177800"/>
            <a:ext cx="2994129" cy="523220"/>
          </a:xfrm>
          <a:prstGeom prst="rect">
            <a:avLst/>
          </a:prstGeom>
          <a:noFill/>
        </p:spPr>
        <p:txBody>
          <a:bodyPr wrap="none" rtlCol="0">
            <a:spAutoFit/>
          </a:bodyPr>
          <a:lstStyle/>
          <a:p>
            <a:r>
              <a:rPr kumimoji="1" lang="ja-JP" altLang="en-US" sz="2800" dirty="0" smtClean="0"/>
              <a:t>分割後の敷き詰め</a:t>
            </a:r>
            <a:endParaRPr kumimoji="1" lang="en-US" altLang="ja-JP" sz="2800" dirty="0" smtClean="0"/>
          </a:p>
        </p:txBody>
      </p:sp>
      <p:sp>
        <p:nvSpPr>
          <p:cNvPr id="8" name="テキスト ボックス 7"/>
          <p:cNvSpPr txBox="1"/>
          <p:nvPr/>
        </p:nvSpPr>
        <p:spPr>
          <a:xfrm>
            <a:off x="505251" y="1571132"/>
            <a:ext cx="2820003" cy="461665"/>
          </a:xfrm>
          <a:prstGeom prst="rect">
            <a:avLst/>
          </a:prstGeom>
          <a:noFill/>
        </p:spPr>
        <p:txBody>
          <a:bodyPr wrap="none" rtlCol="0">
            <a:spAutoFit/>
          </a:bodyPr>
          <a:lstStyle/>
          <a:p>
            <a:r>
              <a:rPr kumimoji="1" lang="ja-JP" altLang="en-US" sz="2400" dirty="0" smtClean="0"/>
              <a:t>右の図を例に考える</a:t>
            </a:r>
            <a:endParaRPr kumimoji="1" lang="ja-JP" altLang="en-US" sz="2400" dirty="0"/>
          </a:p>
        </p:txBody>
      </p:sp>
      <p:sp>
        <p:nvSpPr>
          <p:cNvPr id="9" name="テキスト ボックス 8"/>
          <p:cNvSpPr txBox="1"/>
          <p:nvPr/>
        </p:nvSpPr>
        <p:spPr>
          <a:xfrm>
            <a:off x="327730" y="2540169"/>
            <a:ext cx="2895008" cy="1477328"/>
          </a:xfrm>
          <a:prstGeom prst="rect">
            <a:avLst/>
          </a:prstGeom>
          <a:noFill/>
        </p:spPr>
        <p:txBody>
          <a:bodyPr wrap="square" rtlCol="0">
            <a:spAutoFit/>
          </a:bodyPr>
          <a:lstStyle/>
          <a:p>
            <a:pPr marL="285750" indent="-285750">
              <a:buFont typeface="Arial"/>
              <a:buChar char="•"/>
            </a:pPr>
            <a:r>
              <a:rPr kumimoji="1" lang="ja-JP" altLang="en-US" dirty="0" smtClean="0"/>
              <a:t>図のような敷き詰めができたとする</a:t>
            </a:r>
            <a:endParaRPr kumimoji="1" lang="en-US" altLang="ja-JP" dirty="0" smtClean="0"/>
          </a:p>
          <a:p>
            <a:pPr marL="285750" indent="-285750">
              <a:buFont typeface="Arial"/>
              <a:buChar char="•"/>
            </a:pPr>
            <a:r>
              <a:rPr lang="ja-JP" altLang="en-US" dirty="0" smtClean="0"/>
              <a:t>帯部分で埋まってない</a:t>
            </a:r>
            <a:endParaRPr lang="en-US" altLang="ja-JP" dirty="0" smtClean="0"/>
          </a:p>
          <a:p>
            <a:r>
              <a:rPr lang="ja-JP" altLang="ja-JP" dirty="0"/>
              <a:t>　</a:t>
            </a:r>
            <a:r>
              <a:rPr lang="ja-JP" altLang="en-US" dirty="0" smtClean="0"/>
              <a:t>　ところにセル数</a:t>
            </a:r>
            <a:r>
              <a:rPr lang="en-US" altLang="ja-JP" dirty="0" smtClean="0"/>
              <a:t>1</a:t>
            </a:r>
            <a:r>
              <a:rPr lang="ja-JP" altLang="en-US" dirty="0" smtClean="0"/>
              <a:t>のピース　</a:t>
            </a:r>
            <a:endParaRPr lang="en-US" altLang="ja-JP" dirty="0" smtClean="0"/>
          </a:p>
          <a:p>
            <a:r>
              <a:rPr lang="ja-JP" altLang="ja-JP" dirty="0"/>
              <a:t>　</a:t>
            </a:r>
            <a:r>
              <a:rPr lang="ja-JP" altLang="en-US" dirty="0" smtClean="0"/>
              <a:t>　（モノミノ）を置いていく</a:t>
            </a:r>
            <a:endParaRPr kumimoji="1" lang="en-US" altLang="ja-JP" dirty="0" smtClean="0"/>
          </a:p>
        </p:txBody>
      </p:sp>
      <p:graphicFrame>
        <p:nvGraphicFramePr>
          <p:cNvPr id="3" name="表 2"/>
          <p:cNvGraphicFramePr>
            <a:graphicFrameLocks noGrp="1"/>
          </p:cNvGraphicFramePr>
          <p:nvPr>
            <p:extLst>
              <p:ext uri="{D42A27DB-BD31-4B8C-83A1-F6EECF244321}">
                <p14:modId xmlns:p14="http://schemas.microsoft.com/office/powerpoint/2010/main" val="1448990640"/>
              </p:ext>
            </p:extLst>
          </p:nvPr>
        </p:nvGraphicFramePr>
        <p:xfrm>
          <a:off x="3834957" y="368734"/>
          <a:ext cx="4303662" cy="4350278"/>
        </p:xfrm>
        <a:graphic>
          <a:graphicData uri="http://schemas.openxmlformats.org/drawingml/2006/table">
            <a:tbl>
              <a:tblPr/>
              <a:tblGrid>
                <a:gridCol w="717277"/>
                <a:gridCol w="717277"/>
                <a:gridCol w="717277"/>
                <a:gridCol w="717277"/>
                <a:gridCol w="717277"/>
                <a:gridCol w="717277"/>
              </a:tblGrid>
              <a:tr h="718873">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26281">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r>
              <a:tr h="726281">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b"/>
                      <a:r>
                        <a:rPr lang="ja-JP" altLang="en-US" sz="1200" b="0" i="0" u="none" strike="noStrike" dirty="0">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extLst>
      <p:ext uri="{BB962C8B-B14F-4D97-AF65-F5344CB8AC3E}">
        <p14:creationId xmlns:p14="http://schemas.microsoft.com/office/powerpoint/2010/main" val="9781042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28</a:t>
            </a:fld>
            <a:endParaRPr kumimoji="1" lang="ja-JP" altLang="en-US"/>
          </a:p>
        </p:txBody>
      </p:sp>
      <p:sp>
        <p:nvSpPr>
          <p:cNvPr id="5" name="テキスト ボックス 4"/>
          <p:cNvSpPr txBox="1"/>
          <p:nvPr/>
        </p:nvSpPr>
        <p:spPr>
          <a:xfrm>
            <a:off x="228608" y="177800"/>
            <a:ext cx="2994129" cy="523220"/>
          </a:xfrm>
          <a:prstGeom prst="rect">
            <a:avLst/>
          </a:prstGeom>
          <a:noFill/>
        </p:spPr>
        <p:txBody>
          <a:bodyPr wrap="none" rtlCol="0">
            <a:spAutoFit/>
          </a:bodyPr>
          <a:lstStyle/>
          <a:p>
            <a:r>
              <a:rPr kumimoji="1" lang="ja-JP" altLang="en-US" sz="2800" dirty="0" smtClean="0"/>
              <a:t>分割後の敷き詰め</a:t>
            </a:r>
            <a:endParaRPr kumimoji="1" lang="en-US" altLang="ja-JP" sz="2800" dirty="0" smtClean="0"/>
          </a:p>
        </p:txBody>
      </p:sp>
      <p:sp>
        <p:nvSpPr>
          <p:cNvPr id="8" name="テキスト ボックス 7"/>
          <p:cNvSpPr txBox="1"/>
          <p:nvPr/>
        </p:nvSpPr>
        <p:spPr>
          <a:xfrm>
            <a:off x="505251" y="1571132"/>
            <a:ext cx="2820003" cy="461665"/>
          </a:xfrm>
          <a:prstGeom prst="rect">
            <a:avLst/>
          </a:prstGeom>
          <a:noFill/>
        </p:spPr>
        <p:txBody>
          <a:bodyPr wrap="none" rtlCol="0">
            <a:spAutoFit/>
          </a:bodyPr>
          <a:lstStyle/>
          <a:p>
            <a:r>
              <a:rPr kumimoji="1" lang="ja-JP" altLang="en-US" sz="2400" dirty="0" smtClean="0"/>
              <a:t>右の図を例に考える</a:t>
            </a:r>
            <a:endParaRPr kumimoji="1" lang="ja-JP" altLang="en-US" sz="2400" dirty="0"/>
          </a:p>
        </p:txBody>
      </p:sp>
      <p:sp>
        <p:nvSpPr>
          <p:cNvPr id="9" name="テキスト ボックス 8"/>
          <p:cNvSpPr txBox="1"/>
          <p:nvPr/>
        </p:nvSpPr>
        <p:spPr>
          <a:xfrm>
            <a:off x="327730" y="2540169"/>
            <a:ext cx="2895008" cy="1200329"/>
          </a:xfrm>
          <a:prstGeom prst="rect">
            <a:avLst/>
          </a:prstGeom>
          <a:noFill/>
        </p:spPr>
        <p:txBody>
          <a:bodyPr wrap="square" rtlCol="0">
            <a:spAutoFit/>
          </a:bodyPr>
          <a:lstStyle/>
          <a:p>
            <a:pPr marL="285750" indent="-285750">
              <a:buFont typeface="Arial"/>
              <a:buChar char="•"/>
            </a:pPr>
            <a:r>
              <a:rPr kumimoji="1" lang="ja-JP" altLang="en-US" dirty="0" smtClean="0"/>
              <a:t>帯を十分な幅とればはみ出しに対応可能</a:t>
            </a:r>
            <a:endParaRPr kumimoji="1" lang="en-US" altLang="ja-JP" dirty="0" smtClean="0"/>
          </a:p>
          <a:p>
            <a:pPr marL="285750" indent="-285750">
              <a:buFont typeface="Arial"/>
              <a:buChar char="•"/>
            </a:pPr>
            <a:r>
              <a:rPr kumimoji="1" lang="ja-JP" altLang="en-US" dirty="0" smtClean="0"/>
              <a:t>この方法で全体を敷き詰めていく</a:t>
            </a:r>
            <a:endParaRPr kumimoji="1" lang="en-US" altLang="ja-JP" dirty="0" smtClean="0"/>
          </a:p>
        </p:txBody>
      </p:sp>
      <p:sp>
        <p:nvSpPr>
          <p:cNvPr id="4" name="正方形/長方形 3"/>
          <p:cNvSpPr/>
          <p:nvPr/>
        </p:nvSpPr>
        <p:spPr>
          <a:xfrm>
            <a:off x="2286000" y="1694587"/>
            <a:ext cx="4572000" cy="1754327"/>
          </a:xfrm>
          <a:prstGeom prst="rect">
            <a:avLst/>
          </a:prstGeom>
        </p:spPr>
        <p:txBody>
          <a:bodyPr>
            <a:spAutoFit/>
          </a:bodyPr>
          <a:lstStyle/>
          <a:p>
            <a:r>
              <a:rPr lang="ja-JP" altLang="en-US" dirty="0"/>
              <a:t>						</a:t>
            </a:r>
          </a:p>
          <a:p>
            <a:r>
              <a:rPr lang="ja-JP" altLang="en-US" dirty="0"/>
              <a:t>						</a:t>
            </a:r>
          </a:p>
          <a:p>
            <a:r>
              <a:rPr lang="ja-JP" altLang="en-US" dirty="0"/>
              <a:t>						</a:t>
            </a:r>
          </a:p>
          <a:p>
            <a:r>
              <a:rPr lang="ja-JP" altLang="en-US" dirty="0"/>
              <a:t>						</a:t>
            </a:r>
          </a:p>
          <a:p>
            <a:r>
              <a:rPr lang="ja-JP" altLang="en-US" dirty="0"/>
              <a:t>						</a:t>
            </a:r>
          </a:p>
          <a:p>
            <a:r>
              <a:rPr lang="ja-JP" altLang="en-US" dirty="0"/>
              <a:t>						</a:t>
            </a:r>
          </a:p>
        </p:txBody>
      </p:sp>
      <p:graphicFrame>
        <p:nvGraphicFramePr>
          <p:cNvPr id="6" name="表 5"/>
          <p:cNvGraphicFramePr>
            <a:graphicFrameLocks noGrp="1"/>
          </p:cNvGraphicFramePr>
          <p:nvPr>
            <p:extLst>
              <p:ext uri="{D42A27DB-BD31-4B8C-83A1-F6EECF244321}">
                <p14:modId xmlns:p14="http://schemas.microsoft.com/office/powerpoint/2010/main" val="621777006"/>
              </p:ext>
            </p:extLst>
          </p:nvPr>
        </p:nvGraphicFramePr>
        <p:xfrm>
          <a:off x="3971511" y="409578"/>
          <a:ext cx="4303662" cy="4357686"/>
        </p:xfrm>
        <a:graphic>
          <a:graphicData uri="http://schemas.openxmlformats.org/drawingml/2006/table">
            <a:tbl>
              <a:tblPr/>
              <a:tblGrid>
                <a:gridCol w="717277"/>
                <a:gridCol w="717277"/>
                <a:gridCol w="717277"/>
                <a:gridCol w="717277"/>
                <a:gridCol w="717277"/>
                <a:gridCol w="717277"/>
              </a:tblGrid>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26281">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r>
              <a:tr h="726281">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26281">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l" fontAlgn="b"/>
                      <a:r>
                        <a:rPr lang="ja-JP" altLang="en-US" sz="1200" b="0" i="0" u="none" strike="noStrike">
                          <a:solidFill>
                            <a:srgbClr val="FFFFFF"/>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ja-JP" altLang="en-US" sz="1200" b="0" i="0" u="none" strike="noStrike">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ja-JP" altLang="en-US" sz="1200" b="0" i="0" u="none" strike="noStrike" dirty="0">
                          <a:solidFill>
                            <a:srgbClr val="000000"/>
                          </a:solidFill>
                          <a:effectLst/>
                          <a:latin typeface="ＭＳ Ｐゴシック"/>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spTree>
    <p:extLst>
      <p:ext uri="{BB962C8B-B14F-4D97-AF65-F5344CB8AC3E}">
        <p14:creationId xmlns:p14="http://schemas.microsoft.com/office/powerpoint/2010/main" val="24859197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29</a:t>
            </a:fld>
            <a:endParaRPr kumimoji="1" lang="ja-JP" altLang="en-US"/>
          </a:p>
        </p:txBody>
      </p:sp>
      <p:sp>
        <p:nvSpPr>
          <p:cNvPr id="3" name="テキスト ボックス 2"/>
          <p:cNvSpPr txBox="1"/>
          <p:nvPr/>
        </p:nvSpPr>
        <p:spPr>
          <a:xfrm>
            <a:off x="228608" y="177800"/>
            <a:ext cx="1980029" cy="523220"/>
          </a:xfrm>
          <a:prstGeom prst="rect">
            <a:avLst/>
          </a:prstGeom>
          <a:noFill/>
        </p:spPr>
        <p:txBody>
          <a:bodyPr wrap="none" rtlCol="0">
            <a:spAutoFit/>
          </a:bodyPr>
          <a:lstStyle/>
          <a:p>
            <a:r>
              <a:rPr kumimoji="1" lang="ja-JP" altLang="en-US" sz="2800" dirty="0" smtClean="0"/>
              <a:t>盤面の分割</a:t>
            </a:r>
            <a:endParaRPr kumimoji="1" lang="en-US" altLang="ja-JP" sz="2800" dirty="0" smtClean="0"/>
          </a:p>
        </p:txBody>
      </p:sp>
      <p:sp>
        <p:nvSpPr>
          <p:cNvPr id="4" name="正方形/長方形 3"/>
          <p:cNvSpPr/>
          <p:nvPr/>
        </p:nvSpPr>
        <p:spPr>
          <a:xfrm>
            <a:off x="634980" y="997920"/>
            <a:ext cx="1412501" cy="14126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96134" y="1218240"/>
            <a:ext cx="1075574" cy="10497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796134" y="2566080"/>
            <a:ext cx="10755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1153326" y="2566080"/>
            <a:ext cx="282274" cy="369332"/>
          </a:xfrm>
          <a:prstGeom prst="rect">
            <a:avLst/>
          </a:prstGeom>
          <a:noFill/>
        </p:spPr>
        <p:txBody>
          <a:bodyPr wrap="none" rtlCol="0">
            <a:spAutoFit/>
          </a:bodyPr>
          <a:lstStyle/>
          <a:p>
            <a:r>
              <a:rPr kumimoji="1" lang="en-US" altLang="ja-JP" dirty="0" smtClean="0"/>
              <a:t>c</a:t>
            </a:r>
            <a:endParaRPr kumimoji="1" lang="ja-JP" altLang="en-US" dirty="0"/>
          </a:p>
        </p:txBody>
      </p:sp>
      <p:cxnSp>
        <p:nvCxnSpPr>
          <p:cNvPr id="11" name="直線矢印コネクタ 10"/>
          <p:cNvCxnSpPr/>
          <p:nvPr/>
        </p:nvCxnSpPr>
        <p:spPr>
          <a:xfrm>
            <a:off x="2208635" y="997920"/>
            <a:ext cx="0" cy="2203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265523" y="929894"/>
            <a:ext cx="289600" cy="369332"/>
          </a:xfrm>
          <a:prstGeom prst="rect">
            <a:avLst/>
          </a:prstGeom>
          <a:noFill/>
        </p:spPr>
        <p:txBody>
          <a:bodyPr wrap="none" rtlCol="0">
            <a:spAutoFit/>
          </a:bodyPr>
          <a:lstStyle/>
          <a:p>
            <a:r>
              <a:rPr kumimoji="1" lang="en-US" altLang="ja-JP" dirty="0" smtClean="0"/>
              <a:t>k</a:t>
            </a:r>
            <a:endParaRPr kumimoji="1" lang="ja-JP" altLang="en-US" dirty="0"/>
          </a:p>
        </p:txBody>
      </p:sp>
      <p:sp>
        <p:nvSpPr>
          <p:cNvPr id="13" name="テキスト ボックス 12"/>
          <p:cNvSpPr txBox="1"/>
          <p:nvPr/>
        </p:nvSpPr>
        <p:spPr>
          <a:xfrm>
            <a:off x="2889797" y="946081"/>
            <a:ext cx="5374789" cy="461665"/>
          </a:xfrm>
          <a:prstGeom prst="rect">
            <a:avLst/>
          </a:prstGeom>
          <a:noFill/>
        </p:spPr>
        <p:txBody>
          <a:bodyPr wrap="none" rtlCol="0">
            <a:spAutoFit/>
          </a:bodyPr>
          <a:lstStyle/>
          <a:p>
            <a:r>
              <a:rPr kumimoji="1" lang="ja-JP" altLang="en-US" sz="2400" dirty="0" smtClean="0"/>
              <a:t>左図が盤面全体で高々</a:t>
            </a:r>
            <a:r>
              <a:rPr kumimoji="1" lang="en-US" altLang="ja-JP" sz="2400" dirty="0" smtClean="0"/>
              <a:t>             </a:t>
            </a:r>
            <a:r>
              <a:rPr kumimoji="1" lang="ja-JP" altLang="en-US" sz="2400" dirty="0" smtClean="0"/>
              <a:t>個存在</a:t>
            </a:r>
            <a:endParaRPr kumimoji="1" lang="en-US" altLang="ja-JP" sz="2400" dirty="0" smtClean="0"/>
          </a:p>
        </p:txBody>
      </p:sp>
      <p:sp>
        <p:nvSpPr>
          <p:cNvPr id="17" name="テキスト ボックス 16"/>
          <p:cNvSpPr txBox="1"/>
          <p:nvPr/>
        </p:nvSpPr>
        <p:spPr>
          <a:xfrm>
            <a:off x="2889798" y="1610379"/>
            <a:ext cx="5151170" cy="830997"/>
          </a:xfrm>
          <a:prstGeom prst="rect">
            <a:avLst/>
          </a:prstGeom>
          <a:noFill/>
        </p:spPr>
        <p:txBody>
          <a:bodyPr wrap="none" rtlCol="0">
            <a:spAutoFit/>
          </a:bodyPr>
          <a:lstStyle/>
          <a:p>
            <a:r>
              <a:rPr kumimoji="1" lang="ja-JP" altLang="en-US" sz="2400" dirty="0" smtClean="0"/>
              <a:t>このとき帯に置かれるモノミノの総数は</a:t>
            </a:r>
            <a:endParaRPr kumimoji="1" lang="en-US" altLang="ja-JP" sz="2400" dirty="0" smtClean="0"/>
          </a:p>
          <a:p>
            <a:r>
              <a:rPr lang="ja-JP" altLang="en-US" sz="2400" dirty="0" smtClean="0"/>
              <a:t>高々</a:t>
            </a:r>
            <a:r>
              <a:rPr lang="en-US" altLang="ja-JP" sz="2400" dirty="0" smtClean="0"/>
              <a:t> (</a:t>
            </a:r>
            <a:r>
              <a:rPr lang="ja-JP" altLang="ja-JP" sz="2400" dirty="0" smtClean="0"/>
              <a:t>4k</a:t>
            </a:r>
            <a:r>
              <a:rPr lang="en-US" altLang="ja-JP" sz="2400" baseline="30000" dirty="0" smtClean="0"/>
              <a:t>2</a:t>
            </a:r>
            <a:r>
              <a:rPr lang="ja-JP" altLang="en-US" sz="2400" dirty="0" smtClean="0"/>
              <a:t> </a:t>
            </a:r>
            <a:r>
              <a:rPr lang="en-US" altLang="ja-JP" sz="2400" dirty="0" smtClean="0"/>
              <a:t>+</a:t>
            </a:r>
            <a:r>
              <a:rPr lang="ja-JP" altLang="en-US" sz="2400" dirty="0" smtClean="0"/>
              <a:t> </a:t>
            </a:r>
            <a:r>
              <a:rPr lang="en-US" altLang="ja-JP" sz="2400" dirty="0" smtClean="0"/>
              <a:t>4ck) × {n/(c + 2k)</a:t>
            </a:r>
            <a:r>
              <a:rPr lang="en-US" altLang="ja-JP" sz="2400" baseline="30000" dirty="0" smtClean="0"/>
              <a:t>2</a:t>
            </a:r>
            <a:r>
              <a:rPr lang="en-US" altLang="ja-JP" sz="2400" dirty="0" smtClean="0"/>
              <a:t>} </a:t>
            </a:r>
            <a:r>
              <a:rPr lang="ja-JP" altLang="en-US" sz="2400" dirty="0" smtClean="0"/>
              <a:t>個</a:t>
            </a:r>
            <a:endParaRPr kumimoji="1" lang="ja-JP" altLang="en-US" sz="2400" dirty="0"/>
          </a:p>
        </p:txBody>
      </p:sp>
      <p:sp>
        <p:nvSpPr>
          <p:cNvPr id="18" name="テキスト ボックス 17"/>
          <p:cNvSpPr txBox="1"/>
          <p:nvPr/>
        </p:nvSpPr>
        <p:spPr>
          <a:xfrm>
            <a:off x="3190954" y="2579041"/>
            <a:ext cx="5410406" cy="461665"/>
          </a:xfrm>
          <a:prstGeom prst="rect">
            <a:avLst/>
          </a:prstGeom>
          <a:noFill/>
        </p:spPr>
        <p:txBody>
          <a:bodyPr wrap="none" rtlCol="0">
            <a:spAutoFit/>
          </a:bodyPr>
          <a:lstStyle/>
          <a:p>
            <a:r>
              <a:rPr kumimoji="1" lang="en-US" altLang="ja-JP" sz="2400" dirty="0" smtClean="0"/>
              <a:t>※</a:t>
            </a:r>
            <a:r>
              <a:rPr kumimoji="1" lang="ja-JP" altLang="en-US" sz="2400" dirty="0" smtClean="0"/>
              <a:t>これを</a:t>
            </a:r>
            <a:r>
              <a:rPr kumimoji="1" lang="en-US" altLang="ja-JP" sz="2400" dirty="0" smtClean="0"/>
              <a:t>n</a:t>
            </a:r>
            <a:r>
              <a:rPr kumimoji="1" lang="ja-JP" altLang="en-US" sz="2400" dirty="0" smtClean="0"/>
              <a:t>で除したものを</a:t>
            </a:r>
            <a:r>
              <a:rPr kumimoji="1" lang="en-US" altLang="ja-JP" sz="2400" dirty="0" smtClean="0"/>
              <a:t> </a:t>
            </a:r>
            <a:r>
              <a:rPr kumimoji="1" lang="en-US" altLang="ja-JP" sz="2400" dirty="0" err="1" smtClean="0"/>
              <a:t>ε</a:t>
            </a:r>
            <a:r>
              <a:rPr kumimoji="1" lang="en-US" altLang="ja-JP" sz="2400" dirty="0" smtClean="0"/>
              <a:t>/2 </a:t>
            </a:r>
            <a:r>
              <a:rPr kumimoji="1" lang="ja-JP" altLang="en-US" sz="2400" dirty="0" smtClean="0"/>
              <a:t>で抑えたい</a:t>
            </a:r>
            <a:endParaRPr kumimoji="1" lang="ja-JP" altLang="en-US" sz="2400" dirty="0"/>
          </a:p>
        </p:txBody>
      </p:sp>
      <p:pic>
        <p:nvPicPr>
          <p:cNvPr id="9" name="図 8"/>
          <p:cNvPicPr>
            <a:picLocks noChangeAspect="1"/>
          </p:cNvPicPr>
          <p:nvPr/>
        </p:nvPicPr>
        <p:blipFill>
          <a:blip r:embed="rId2"/>
          <a:stretch>
            <a:fillRect/>
          </a:stretch>
        </p:blipFill>
        <p:spPr>
          <a:xfrm>
            <a:off x="6056582" y="926755"/>
            <a:ext cx="993236" cy="520843"/>
          </a:xfrm>
          <a:prstGeom prst="rect">
            <a:avLst/>
          </a:prstGeom>
        </p:spPr>
      </p:pic>
    </p:spTree>
    <p:extLst>
      <p:ext uri="{BB962C8B-B14F-4D97-AF65-F5344CB8AC3E}">
        <p14:creationId xmlns:p14="http://schemas.microsoft.com/office/powerpoint/2010/main" val="3230694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4" name="テキスト ボックス 3"/>
          <p:cNvSpPr txBox="1"/>
          <p:nvPr/>
        </p:nvSpPr>
        <p:spPr>
          <a:xfrm>
            <a:off x="480585" y="669282"/>
            <a:ext cx="8238611" cy="1200328"/>
          </a:xfrm>
          <a:prstGeom prst="rect">
            <a:avLst/>
          </a:prstGeom>
          <a:noFill/>
        </p:spPr>
        <p:txBody>
          <a:bodyPr wrap="square" rtlCol="0">
            <a:spAutoFit/>
          </a:bodyPr>
          <a:lstStyle/>
          <a:p>
            <a:r>
              <a:rPr kumimoji="1" lang="ja-JP" altLang="en-US" sz="2400" dirty="0" smtClean="0"/>
              <a:t>一般的に、アルゴリズムが問題を解くとき</a:t>
            </a:r>
            <a:endParaRPr kumimoji="1" lang="en-US" altLang="ja-JP" sz="2400" dirty="0" smtClean="0"/>
          </a:p>
          <a:p>
            <a:r>
              <a:rPr kumimoji="1" lang="ja-JP" altLang="en-US" sz="2400" dirty="0" smtClean="0"/>
              <a:t>入力は全て読み込んで判断する必要がある。</a:t>
            </a:r>
            <a:endParaRPr kumimoji="1" lang="en-US" altLang="ja-JP" sz="2400" dirty="0" smtClean="0"/>
          </a:p>
          <a:p>
            <a:r>
              <a:rPr lang="ja-JP" altLang="ja-JP" sz="2400" dirty="0"/>
              <a:t>　</a:t>
            </a:r>
            <a:r>
              <a:rPr lang="ja-JP" altLang="en-US" sz="2400" dirty="0" smtClean="0"/>
              <a:t>　</a:t>
            </a:r>
            <a:endParaRPr kumimoji="1" lang="ja-JP" altLang="en-US" sz="2400" dirty="0"/>
          </a:p>
        </p:txBody>
      </p:sp>
      <p:sp>
        <p:nvSpPr>
          <p:cNvPr id="6" name="正方形/長方形 5"/>
          <p:cNvSpPr/>
          <p:nvPr/>
        </p:nvSpPr>
        <p:spPr>
          <a:xfrm>
            <a:off x="772370" y="1635618"/>
            <a:ext cx="7122966" cy="79799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chemeClr val="tx1"/>
                </a:solidFill>
              </a:rPr>
              <a:t>巨大情報を扱う場合、一通り読み込むだけで</a:t>
            </a:r>
            <a:endParaRPr kumimoji="1" lang="en-US" altLang="ja-JP" sz="2400" dirty="0" smtClean="0">
              <a:solidFill>
                <a:schemeClr val="tx1"/>
              </a:solidFill>
            </a:endParaRPr>
          </a:p>
          <a:p>
            <a:pPr algn="ctr"/>
            <a:r>
              <a:rPr kumimoji="1" lang="ja-JP" altLang="en-US" sz="2400" dirty="0" smtClean="0">
                <a:solidFill>
                  <a:schemeClr val="tx1"/>
                </a:solidFill>
              </a:rPr>
              <a:t>大変な時間がかかる</a:t>
            </a:r>
            <a:r>
              <a:rPr kumimoji="1" lang="en-US" altLang="ja-JP" sz="2400" dirty="0" smtClean="0">
                <a:solidFill>
                  <a:schemeClr val="tx1"/>
                </a:solidFill>
              </a:rPr>
              <a:t>…</a:t>
            </a:r>
            <a:r>
              <a:rPr kumimoji="1" lang="ja-JP" altLang="en-US" sz="2400" dirty="0" smtClean="0">
                <a:solidFill>
                  <a:schemeClr val="tx1"/>
                </a:solidFill>
              </a:rPr>
              <a:t>。</a:t>
            </a:r>
            <a:endParaRPr kumimoji="1" lang="ja-JP" altLang="en-US" sz="2400" dirty="0">
              <a:solidFill>
                <a:schemeClr val="tx1"/>
              </a:solidFill>
            </a:endParaRPr>
          </a:p>
        </p:txBody>
      </p:sp>
      <p:sp>
        <p:nvSpPr>
          <p:cNvPr id="7" name="円/楕円 6"/>
          <p:cNvSpPr/>
          <p:nvPr/>
        </p:nvSpPr>
        <p:spPr>
          <a:xfrm>
            <a:off x="265068" y="3023289"/>
            <a:ext cx="8478903" cy="505979"/>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rgbClr val="FF0000"/>
                </a:solidFill>
              </a:rPr>
              <a:t>定数時間アルゴリズム</a:t>
            </a:r>
            <a:endParaRPr kumimoji="1" lang="ja-JP" altLang="en-US" sz="2400" dirty="0">
              <a:solidFill>
                <a:schemeClr val="tx1"/>
              </a:solidFill>
            </a:endParaRPr>
          </a:p>
        </p:txBody>
      </p:sp>
      <p:sp>
        <p:nvSpPr>
          <p:cNvPr id="8" name="下矢印 7"/>
          <p:cNvSpPr/>
          <p:nvPr/>
        </p:nvSpPr>
        <p:spPr>
          <a:xfrm>
            <a:off x="2231290" y="2479263"/>
            <a:ext cx="755206" cy="5277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187006" y="2498828"/>
            <a:ext cx="4908839" cy="400110"/>
          </a:xfrm>
          <a:prstGeom prst="rect">
            <a:avLst/>
          </a:prstGeom>
          <a:noFill/>
        </p:spPr>
        <p:txBody>
          <a:bodyPr wrap="square" rtlCol="0">
            <a:spAutoFit/>
          </a:bodyPr>
          <a:lstStyle/>
          <a:p>
            <a:r>
              <a:rPr lang="ja-JP" altLang="en-US" sz="2000" dirty="0"/>
              <a:t>データ数</a:t>
            </a:r>
            <a:r>
              <a:rPr lang="en-US" altLang="ja-JP" sz="2000" dirty="0"/>
              <a:t>n</a:t>
            </a:r>
            <a:r>
              <a:rPr lang="ja-JP" altLang="en-US" sz="2000" dirty="0"/>
              <a:t>に無関係な定数個のデータをみる</a:t>
            </a:r>
            <a:endParaRPr kumimoji="1" lang="ja-JP" altLang="en-US" sz="2000" dirty="0"/>
          </a:p>
        </p:txBody>
      </p:sp>
      <p:sp>
        <p:nvSpPr>
          <p:cNvPr id="10" name="テキスト ボックス 9"/>
          <p:cNvSpPr txBox="1"/>
          <p:nvPr/>
        </p:nvSpPr>
        <p:spPr>
          <a:xfrm>
            <a:off x="1077028" y="3763593"/>
            <a:ext cx="8066973" cy="461665"/>
          </a:xfrm>
          <a:prstGeom prst="rect">
            <a:avLst/>
          </a:prstGeom>
          <a:noFill/>
        </p:spPr>
        <p:txBody>
          <a:bodyPr wrap="square" rtlCol="0">
            <a:spAutoFit/>
          </a:bodyPr>
          <a:lstStyle/>
          <a:p>
            <a:r>
              <a:rPr kumimoji="1" lang="ja-JP" altLang="ja-JP" sz="2400" dirty="0"/>
              <a:t>　</a:t>
            </a:r>
            <a:r>
              <a:rPr kumimoji="1" lang="en-US" altLang="ja-JP" sz="2400" dirty="0" smtClean="0"/>
              <a:t>→</a:t>
            </a:r>
            <a:r>
              <a:rPr kumimoji="1" lang="ja-JP" altLang="en-US" sz="2400" dirty="0" smtClean="0"/>
              <a:t>計算時間は</a:t>
            </a:r>
            <a:r>
              <a:rPr lang="ja-JP" altLang="ja-JP" sz="2400" dirty="0" smtClean="0"/>
              <a:t>　</a:t>
            </a:r>
            <a:r>
              <a:rPr lang="ja-JP" altLang="en-US" sz="2400" dirty="0" smtClean="0"/>
              <a:t>　　　になり、巨大情報も扱いやすい。</a:t>
            </a:r>
            <a:endParaRPr kumimoji="1" lang="ja-JP" altLang="en-US" sz="240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037703262"/>
              </p:ext>
            </p:extLst>
          </p:nvPr>
        </p:nvGraphicFramePr>
        <p:xfrm>
          <a:off x="4514850" y="2509838"/>
          <a:ext cx="114300" cy="123825"/>
        </p:xfrm>
        <a:graphic>
          <a:graphicData uri="http://schemas.openxmlformats.org/presentationml/2006/ole">
            <mc:AlternateContent xmlns:mc="http://schemas.openxmlformats.org/markup-compatibility/2006">
              <mc:Choice xmlns:v="urn:schemas-microsoft-com:vml" Requires="v">
                <p:oleObj spid="_x0000_s1283" name="数式" r:id="rId4" imgW="114300" imgH="165100" progId="Equation.3">
                  <p:embed/>
                </p:oleObj>
              </mc:Choice>
              <mc:Fallback>
                <p:oleObj name="数式" r:id="rId4" imgW="114300" imgH="165100" progId="Equation.3">
                  <p:embed/>
                  <p:pic>
                    <p:nvPicPr>
                      <p:cNvPr id="0" name=""/>
                      <p:cNvPicPr/>
                      <p:nvPr/>
                    </p:nvPicPr>
                    <p:blipFill>
                      <a:blip r:embed="rId5"/>
                      <a:stretch>
                        <a:fillRect/>
                      </a:stretch>
                    </p:blipFill>
                    <p:spPr>
                      <a:xfrm>
                        <a:off x="4514850" y="2509838"/>
                        <a:ext cx="114300" cy="123825"/>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936512786"/>
              </p:ext>
            </p:extLst>
          </p:nvPr>
        </p:nvGraphicFramePr>
        <p:xfrm>
          <a:off x="3187005" y="3796116"/>
          <a:ext cx="782996" cy="429142"/>
        </p:xfrm>
        <a:graphic>
          <a:graphicData uri="http://schemas.openxmlformats.org/presentationml/2006/ole">
            <mc:AlternateContent xmlns:mc="http://schemas.openxmlformats.org/markup-compatibility/2006">
              <mc:Choice xmlns:v="urn:schemas-microsoft-com:vml" Requires="v">
                <p:oleObj spid="_x0000_s1284" name="数式" r:id="rId6" imgW="330200" imgH="241300" progId="Equation.3">
                  <p:embed/>
                </p:oleObj>
              </mc:Choice>
              <mc:Fallback>
                <p:oleObj name="数式" r:id="rId6" imgW="330200" imgH="241300" progId="Equation.3">
                  <p:embed/>
                  <p:pic>
                    <p:nvPicPr>
                      <p:cNvPr id="0" name=""/>
                      <p:cNvPicPr/>
                      <p:nvPr/>
                    </p:nvPicPr>
                    <p:blipFill>
                      <a:blip r:embed="rId7"/>
                      <a:stretch>
                        <a:fillRect/>
                      </a:stretch>
                    </p:blipFill>
                    <p:spPr>
                      <a:xfrm>
                        <a:off x="3187005" y="3796116"/>
                        <a:ext cx="782996" cy="429142"/>
                      </a:xfrm>
                      <a:prstGeom prst="rect">
                        <a:avLst/>
                      </a:prstGeom>
                    </p:spPr>
                  </p:pic>
                </p:oleObj>
              </mc:Fallback>
            </mc:AlternateContent>
          </a:graphicData>
        </a:graphic>
      </p:graphicFrame>
      <p:sp>
        <p:nvSpPr>
          <p:cNvPr id="2" name="テキスト ボックス 1"/>
          <p:cNvSpPr txBox="1"/>
          <p:nvPr/>
        </p:nvSpPr>
        <p:spPr>
          <a:xfrm>
            <a:off x="567384" y="4494238"/>
            <a:ext cx="8123533" cy="461665"/>
          </a:xfrm>
          <a:prstGeom prst="rect">
            <a:avLst/>
          </a:prstGeom>
          <a:noFill/>
        </p:spPr>
        <p:txBody>
          <a:bodyPr wrap="square" rtlCol="0">
            <a:spAutoFit/>
          </a:bodyPr>
          <a:lstStyle/>
          <a:p>
            <a:pPr marL="342900" indent="-342900">
              <a:buFont typeface="Arial"/>
              <a:buChar char="•"/>
            </a:pPr>
            <a:r>
              <a:rPr lang="ja-JP" altLang="en-US" sz="2400" dirty="0" smtClean="0"/>
              <a:t>近年は</a:t>
            </a:r>
            <a:r>
              <a:rPr lang="ja-JP" altLang="en-US" sz="2400" dirty="0"/>
              <a:t>ビッグデータとの関係で注目を浴びつつ有る</a:t>
            </a:r>
            <a:r>
              <a:rPr lang="ja-JP" altLang="en-US" sz="2400" dirty="0" smtClean="0"/>
              <a:t>。</a:t>
            </a:r>
            <a:endParaRPr kumimoji="1" lang="ja-JP" altLang="en-US" sz="2400" dirty="0"/>
          </a:p>
        </p:txBody>
      </p:sp>
      <p:sp>
        <p:nvSpPr>
          <p:cNvPr id="14" name="スライド番号プレースホルダー 13"/>
          <p:cNvSpPr>
            <a:spLocks noGrp="1"/>
          </p:cNvSpPr>
          <p:nvPr>
            <p:ph type="sldNum" sz="quarter" idx="12"/>
          </p:nvPr>
        </p:nvSpPr>
        <p:spPr/>
        <p:txBody>
          <a:bodyPr/>
          <a:lstStyle/>
          <a:p>
            <a:fld id="{56CB738E-FD40-8243-9246-C46E47308EC8}" type="slidenum">
              <a:rPr kumimoji="1" lang="ja-JP" altLang="en-US" smtClean="0"/>
              <a:t>3</a:t>
            </a:fld>
            <a:endParaRPr kumimoji="1" lang="ja-JP" altLang="en-US"/>
          </a:p>
        </p:txBody>
      </p:sp>
    </p:spTree>
    <p:extLst>
      <p:ext uri="{BB962C8B-B14F-4D97-AF65-F5344CB8AC3E}">
        <p14:creationId xmlns:p14="http://schemas.microsoft.com/office/powerpoint/2010/main" val="36164992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30</a:t>
            </a:fld>
            <a:endParaRPr kumimoji="1" lang="ja-JP" altLang="en-US"/>
          </a:p>
        </p:txBody>
      </p:sp>
      <p:sp>
        <p:nvSpPr>
          <p:cNvPr id="3" name="テキスト ボックス 2"/>
          <p:cNvSpPr txBox="1"/>
          <p:nvPr/>
        </p:nvSpPr>
        <p:spPr>
          <a:xfrm>
            <a:off x="228608" y="177800"/>
            <a:ext cx="1980029" cy="523220"/>
          </a:xfrm>
          <a:prstGeom prst="rect">
            <a:avLst/>
          </a:prstGeom>
          <a:noFill/>
        </p:spPr>
        <p:txBody>
          <a:bodyPr wrap="none" rtlCol="0">
            <a:spAutoFit/>
          </a:bodyPr>
          <a:lstStyle/>
          <a:p>
            <a:r>
              <a:rPr kumimoji="1" lang="ja-JP" altLang="en-US" sz="2800" dirty="0" smtClean="0"/>
              <a:t>盤面の分割</a:t>
            </a:r>
            <a:endParaRPr kumimoji="1" lang="en-US" altLang="ja-JP" sz="2800" dirty="0" smtClean="0"/>
          </a:p>
        </p:txBody>
      </p:sp>
      <p:sp>
        <p:nvSpPr>
          <p:cNvPr id="4" name="正方形/長方形 3"/>
          <p:cNvSpPr/>
          <p:nvPr/>
        </p:nvSpPr>
        <p:spPr>
          <a:xfrm>
            <a:off x="634980" y="997920"/>
            <a:ext cx="1412501" cy="14126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96134" y="1218240"/>
            <a:ext cx="1075574" cy="10497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796134" y="2566080"/>
            <a:ext cx="10755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1153326" y="2566080"/>
            <a:ext cx="282274" cy="369332"/>
          </a:xfrm>
          <a:prstGeom prst="rect">
            <a:avLst/>
          </a:prstGeom>
          <a:noFill/>
        </p:spPr>
        <p:txBody>
          <a:bodyPr wrap="none" rtlCol="0">
            <a:spAutoFit/>
          </a:bodyPr>
          <a:lstStyle/>
          <a:p>
            <a:r>
              <a:rPr kumimoji="1" lang="en-US" altLang="ja-JP" dirty="0" smtClean="0"/>
              <a:t>c</a:t>
            </a:r>
            <a:endParaRPr kumimoji="1" lang="ja-JP" altLang="en-US" dirty="0"/>
          </a:p>
        </p:txBody>
      </p:sp>
      <p:cxnSp>
        <p:nvCxnSpPr>
          <p:cNvPr id="11" name="直線矢印コネクタ 10"/>
          <p:cNvCxnSpPr/>
          <p:nvPr/>
        </p:nvCxnSpPr>
        <p:spPr>
          <a:xfrm>
            <a:off x="2208635" y="997920"/>
            <a:ext cx="0" cy="2203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265523" y="929894"/>
            <a:ext cx="289600" cy="369332"/>
          </a:xfrm>
          <a:prstGeom prst="rect">
            <a:avLst/>
          </a:prstGeom>
          <a:noFill/>
        </p:spPr>
        <p:txBody>
          <a:bodyPr wrap="none" rtlCol="0">
            <a:spAutoFit/>
          </a:bodyPr>
          <a:lstStyle/>
          <a:p>
            <a:r>
              <a:rPr kumimoji="1" lang="en-US" altLang="ja-JP" dirty="0" smtClean="0"/>
              <a:t>k</a:t>
            </a:r>
            <a:endParaRPr kumimoji="1" lang="ja-JP" altLang="en-US" dirty="0"/>
          </a:p>
        </p:txBody>
      </p:sp>
      <p:sp>
        <p:nvSpPr>
          <p:cNvPr id="13" name="テキスト ボックス 12"/>
          <p:cNvSpPr txBox="1"/>
          <p:nvPr/>
        </p:nvSpPr>
        <p:spPr>
          <a:xfrm>
            <a:off x="2889797" y="946081"/>
            <a:ext cx="5374789" cy="461665"/>
          </a:xfrm>
          <a:prstGeom prst="rect">
            <a:avLst/>
          </a:prstGeom>
          <a:noFill/>
        </p:spPr>
        <p:txBody>
          <a:bodyPr wrap="none" rtlCol="0">
            <a:spAutoFit/>
          </a:bodyPr>
          <a:lstStyle/>
          <a:p>
            <a:r>
              <a:rPr kumimoji="1" lang="ja-JP" altLang="en-US" sz="2400" dirty="0" smtClean="0"/>
              <a:t>左図が盤面全体で高々</a:t>
            </a:r>
            <a:r>
              <a:rPr kumimoji="1" lang="en-US" altLang="ja-JP" sz="2400" dirty="0" smtClean="0"/>
              <a:t>             </a:t>
            </a:r>
            <a:r>
              <a:rPr kumimoji="1" lang="ja-JP" altLang="en-US" sz="2400" dirty="0" smtClean="0"/>
              <a:t>個存在</a:t>
            </a:r>
            <a:endParaRPr kumimoji="1" lang="en-US" altLang="ja-JP" sz="2400" dirty="0" smtClean="0"/>
          </a:p>
        </p:txBody>
      </p:sp>
      <p:sp>
        <p:nvSpPr>
          <p:cNvPr id="17" name="テキスト ボックス 16"/>
          <p:cNvSpPr txBox="1"/>
          <p:nvPr/>
        </p:nvSpPr>
        <p:spPr>
          <a:xfrm>
            <a:off x="2889798" y="1610379"/>
            <a:ext cx="5151170" cy="830997"/>
          </a:xfrm>
          <a:prstGeom prst="rect">
            <a:avLst/>
          </a:prstGeom>
          <a:noFill/>
        </p:spPr>
        <p:txBody>
          <a:bodyPr wrap="none" rtlCol="0">
            <a:spAutoFit/>
          </a:bodyPr>
          <a:lstStyle/>
          <a:p>
            <a:r>
              <a:rPr kumimoji="1" lang="ja-JP" altLang="en-US" sz="2400" dirty="0" smtClean="0"/>
              <a:t>この</a:t>
            </a:r>
            <a:r>
              <a:rPr kumimoji="1" lang="ja-JP" altLang="en-US" sz="2400" smtClean="0"/>
              <a:t>とき帯に置かれるモノミノ</a:t>
            </a:r>
            <a:r>
              <a:rPr kumimoji="1" lang="ja-JP" altLang="en-US" sz="2400" dirty="0" smtClean="0"/>
              <a:t>の総数は</a:t>
            </a:r>
            <a:endParaRPr kumimoji="1" lang="en-US" altLang="ja-JP" sz="2400" dirty="0" smtClean="0"/>
          </a:p>
          <a:p>
            <a:r>
              <a:rPr lang="ja-JP" altLang="en-US" sz="2400" dirty="0" smtClean="0"/>
              <a:t>高々</a:t>
            </a:r>
            <a:r>
              <a:rPr lang="en-US" altLang="ja-JP" sz="2400" dirty="0" smtClean="0"/>
              <a:t> (</a:t>
            </a:r>
            <a:r>
              <a:rPr lang="ja-JP" altLang="ja-JP" sz="2400" dirty="0" smtClean="0"/>
              <a:t>4k</a:t>
            </a:r>
            <a:r>
              <a:rPr lang="en-US" altLang="ja-JP" sz="2400" baseline="30000" dirty="0" smtClean="0"/>
              <a:t>2</a:t>
            </a:r>
            <a:r>
              <a:rPr lang="ja-JP" altLang="en-US" sz="2400" dirty="0" smtClean="0"/>
              <a:t> </a:t>
            </a:r>
            <a:r>
              <a:rPr lang="en-US" altLang="ja-JP" sz="2400" dirty="0" smtClean="0"/>
              <a:t>+</a:t>
            </a:r>
            <a:r>
              <a:rPr lang="ja-JP" altLang="en-US" sz="2400" dirty="0" smtClean="0"/>
              <a:t> </a:t>
            </a:r>
            <a:r>
              <a:rPr lang="en-US" altLang="ja-JP" sz="2400" dirty="0" smtClean="0"/>
              <a:t>4ck) × {n/(c + 2k)</a:t>
            </a:r>
            <a:r>
              <a:rPr lang="en-US" altLang="ja-JP" sz="2400" baseline="30000" dirty="0" smtClean="0"/>
              <a:t>2</a:t>
            </a:r>
            <a:r>
              <a:rPr lang="en-US" altLang="ja-JP" sz="2400" dirty="0" smtClean="0"/>
              <a:t>} </a:t>
            </a:r>
            <a:r>
              <a:rPr lang="ja-JP" altLang="en-US" sz="2400" dirty="0" smtClean="0"/>
              <a:t>個</a:t>
            </a:r>
            <a:endParaRPr kumimoji="1" lang="ja-JP" altLang="en-US" sz="2400" dirty="0"/>
          </a:p>
        </p:txBody>
      </p:sp>
      <p:sp>
        <p:nvSpPr>
          <p:cNvPr id="18" name="テキスト ボックス 17"/>
          <p:cNvSpPr txBox="1"/>
          <p:nvPr/>
        </p:nvSpPr>
        <p:spPr>
          <a:xfrm>
            <a:off x="3190954" y="2579041"/>
            <a:ext cx="5410406" cy="461665"/>
          </a:xfrm>
          <a:prstGeom prst="rect">
            <a:avLst/>
          </a:prstGeom>
          <a:noFill/>
        </p:spPr>
        <p:txBody>
          <a:bodyPr wrap="none" rtlCol="0">
            <a:spAutoFit/>
          </a:bodyPr>
          <a:lstStyle/>
          <a:p>
            <a:r>
              <a:rPr kumimoji="1" lang="en-US" altLang="ja-JP" sz="2400" dirty="0" smtClean="0"/>
              <a:t>※</a:t>
            </a:r>
            <a:r>
              <a:rPr kumimoji="1" lang="ja-JP" altLang="en-US" sz="2400" dirty="0" smtClean="0"/>
              <a:t>これを</a:t>
            </a:r>
            <a:r>
              <a:rPr kumimoji="1" lang="en-US" altLang="ja-JP" sz="2400" dirty="0" smtClean="0"/>
              <a:t>n</a:t>
            </a:r>
            <a:r>
              <a:rPr kumimoji="1" lang="ja-JP" altLang="en-US" sz="2400" dirty="0" smtClean="0"/>
              <a:t>で除したものを</a:t>
            </a:r>
            <a:r>
              <a:rPr kumimoji="1" lang="en-US" altLang="ja-JP" sz="2400" dirty="0" smtClean="0"/>
              <a:t> </a:t>
            </a:r>
            <a:r>
              <a:rPr kumimoji="1" lang="en-US" altLang="ja-JP" sz="2400" dirty="0" err="1" smtClean="0"/>
              <a:t>ε</a:t>
            </a:r>
            <a:r>
              <a:rPr kumimoji="1" lang="en-US" altLang="ja-JP" sz="2400" dirty="0" smtClean="0"/>
              <a:t>/2 </a:t>
            </a:r>
            <a:r>
              <a:rPr kumimoji="1" lang="ja-JP" altLang="en-US" sz="2400" dirty="0" smtClean="0"/>
              <a:t>で抑えたい</a:t>
            </a:r>
            <a:endParaRPr kumimoji="1" lang="ja-JP" altLang="en-US" sz="2400" dirty="0"/>
          </a:p>
        </p:txBody>
      </p:sp>
      <p:pic>
        <p:nvPicPr>
          <p:cNvPr id="9" name="図 8"/>
          <p:cNvPicPr>
            <a:picLocks noChangeAspect="1"/>
          </p:cNvPicPr>
          <p:nvPr/>
        </p:nvPicPr>
        <p:blipFill>
          <a:blip r:embed="rId2"/>
          <a:stretch>
            <a:fillRect/>
          </a:stretch>
        </p:blipFill>
        <p:spPr>
          <a:xfrm>
            <a:off x="2889796" y="3500208"/>
            <a:ext cx="2513992" cy="801504"/>
          </a:xfrm>
          <a:prstGeom prst="rect">
            <a:avLst/>
          </a:prstGeom>
        </p:spPr>
      </p:pic>
      <p:sp>
        <p:nvSpPr>
          <p:cNvPr id="10" name="テキスト ボックス 9"/>
          <p:cNvSpPr txBox="1"/>
          <p:nvPr/>
        </p:nvSpPr>
        <p:spPr>
          <a:xfrm>
            <a:off x="5857343" y="3840048"/>
            <a:ext cx="1908696" cy="461665"/>
          </a:xfrm>
          <a:prstGeom prst="rect">
            <a:avLst/>
          </a:prstGeom>
          <a:noFill/>
        </p:spPr>
        <p:txBody>
          <a:bodyPr wrap="none" rtlCol="0">
            <a:spAutoFit/>
          </a:bodyPr>
          <a:lstStyle/>
          <a:p>
            <a:r>
              <a:rPr kumimoji="1" lang="ja-JP" altLang="en-US" sz="2400" dirty="0" smtClean="0"/>
              <a:t>とおけば良い</a:t>
            </a:r>
            <a:endParaRPr kumimoji="1" lang="ja-JP" altLang="en-US" sz="2400" dirty="0"/>
          </a:p>
        </p:txBody>
      </p:sp>
      <p:sp>
        <p:nvSpPr>
          <p:cNvPr id="6" name="右矢印 5"/>
          <p:cNvSpPr/>
          <p:nvPr/>
        </p:nvSpPr>
        <p:spPr>
          <a:xfrm>
            <a:off x="1558097" y="3500208"/>
            <a:ext cx="1099833" cy="801504"/>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pic>
        <p:nvPicPr>
          <p:cNvPr id="19" name="図 18"/>
          <p:cNvPicPr>
            <a:picLocks noChangeAspect="1"/>
          </p:cNvPicPr>
          <p:nvPr/>
        </p:nvPicPr>
        <p:blipFill>
          <a:blip r:embed="rId3"/>
          <a:stretch>
            <a:fillRect/>
          </a:stretch>
        </p:blipFill>
        <p:spPr>
          <a:xfrm>
            <a:off x="6056582" y="886903"/>
            <a:ext cx="993236" cy="520843"/>
          </a:xfrm>
          <a:prstGeom prst="rect">
            <a:avLst/>
          </a:prstGeom>
        </p:spPr>
      </p:pic>
    </p:spTree>
    <p:extLst>
      <p:ext uri="{BB962C8B-B14F-4D97-AF65-F5344CB8AC3E}">
        <p14:creationId xmlns:p14="http://schemas.microsoft.com/office/powerpoint/2010/main" val="22716005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5428" y="837415"/>
            <a:ext cx="4095993" cy="461665"/>
          </a:xfrm>
          <a:prstGeom prst="rect">
            <a:avLst/>
          </a:prstGeom>
          <a:noFill/>
        </p:spPr>
        <p:txBody>
          <a:bodyPr wrap="none" rtlCol="0">
            <a:spAutoFit/>
          </a:bodyPr>
          <a:lstStyle/>
          <a:p>
            <a:pPr marL="342900" indent="-342900">
              <a:buFont typeface="Arial"/>
              <a:buChar char="•"/>
            </a:pPr>
            <a:r>
              <a:rPr lang="ja-JP" altLang="en-US" sz="2400" dirty="0" smtClean="0"/>
              <a:t>どのようにパズルを解くか？</a:t>
            </a:r>
            <a:endParaRPr kumimoji="1" lang="ja-JP" altLang="en-US" sz="2400" dirty="0"/>
          </a:p>
        </p:txBody>
      </p:sp>
      <p:sp>
        <p:nvSpPr>
          <p:cNvPr id="4" name="テキスト ボックス 3"/>
          <p:cNvSpPr txBox="1"/>
          <p:nvPr/>
        </p:nvSpPr>
        <p:spPr>
          <a:xfrm>
            <a:off x="1037371" y="1650217"/>
            <a:ext cx="6788637" cy="1200328"/>
          </a:xfrm>
          <a:prstGeom prst="rect">
            <a:avLst/>
          </a:prstGeom>
          <a:noFill/>
          <a:ln>
            <a:noFill/>
          </a:ln>
        </p:spPr>
        <p:txBody>
          <a:bodyPr wrap="none" rtlCol="0">
            <a:spAutoFit/>
          </a:bodyPr>
          <a:lstStyle/>
          <a:p>
            <a:r>
              <a:rPr kumimoji="1" lang="ja-JP" altLang="en-US" sz="2400" dirty="0" smtClean="0"/>
              <a:t>定数サイズの</a:t>
            </a:r>
            <a:r>
              <a:rPr lang="ja-JP" altLang="en-US" sz="2400" dirty="0" smtClean="0"/>
              <a:t>領域</a:t>
            </a:r>
            <a:r>
              <a:rPr kumimoji="1" lang="ja-JP" altLang="en-US" sz="2400" dirty="0" smtClean="0"/>
              <a:t>を十分に敷き詰めることを考える</a:t>
            </a:r>
            <a:endParaRPr kumimoji="1" lang="en-US" altLang="ja-JP" sz="2400" dirty="0" smtClean="0"/>
          </a:p>
          <a:p>
            <a:r>
              <a:rPr lang="ja-JP" altLang="ja-JP" sz="2400" dirty="0"/>
              <a:t>　</a:t>
            </a:r>
            <a:endParaRPr lang="en-US" altLang="ja-JP" sz="2400" dirty="0" smtClean="0"/>
          </a:p>
          <a:p>
            <a:r>
              <a:rPr lang="ja-JP" altLang="en-US" sz="2400" dirty="0" smtClean="0"/>
              <a:t> 　　　　 総当たりでも定数時間で解ける</a:t>
            </a:r>
            <a:endParaRPr kumimoji="1" lang="ja-JP" altLang="en-US" sz="2400" dirty="0"/>
          </a:p>
        </p:txBody>
      </p:sp>
      <p:sp>
        <p:nvSpPr>
          <p:cNvPr id="7" name="右矢印 6"/>
          <p:cNvSpPr/>
          <p:nvPr/>
        </p:nvSpPr>
        <p:spPr>
          <a:xfrm>
            <a:off x="556695" y="3021806"/>
            <a:ext cx="1070901" cy="6001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809229" y="3066670"/>
            <a:ext cx="6615513" cy="461665"/>
          </a:xfrm>
          <a:prstGeom prst="rect">
            <a:avLst/>
          </a:prstGeom>
          <a:noFill/>
        </p:spPr>
        <p:txBody>
          <a:bodyPr wrap="none" rtlCol="0">
            <a:spAutoFit/>
          </a:bodyPr>
          <a:lstStyle/>
          <a:p>
            <a:r>
              <a:rPr kumimoji="1" lang="ja-JP" altLang="en-US" sz="2400" dirty="0" smtClean="0"/>
              <a:t>そのような敷き詰めを行うためのパターンを考える</a:t>
            </a:r>
            <a:endParaRPr kumimoji="1" lang="ja-JP" altLang="en-US" sz="2400" dirty="0"/>
          </a:p>
        </p:txBody>
      </p:sp>
      <p:sp>
        <p:nvSpPr>
          <p:cNvPr id="9" name="テキスト ボックス 8"/>
          <p:cNvSpPr txBox="1"/>
          <p:nvPr/>
        </p:nvSpPr>
        <p:spPr>
          <a:xfrm>
            <a:off x="522914" y="3081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5" name="スライド番号プレースホルダー 4"/>
          <p:cNvSpPr>
            <a:spLocks noGrp="1"/>
          </p:cNvSpPr>
          <p:nvPr>
            <p:ph type="sldNum" sz="quarter" idx="12"/>
          </p:nvPr>
        </p:nvSpPr>
        <p:spPr/>
        <p:txBody>
          <a:bodyPr/>
          <a:lstStyle/>
          <a:p>
            <a:fld id="{56CB738E-FD40-8243-9246-C46E47308EC8}" type="slidenum">
              <a:rPr kumimoji="1" lang="ja-JP" altLang="en-US" smtClean="0"/>
              <a:t>31</a:t>
            </a:fld>
            <a:endParaRPr kumimoji="1" lang="ja-JP" altLang="en-US"/>
          </a:p>
        </p:txBody>
      </p:sp>
      <p:cxnSp>
        <p:nvCxnSpPr>
          <p:cNvPr id="10" name="直線コネクタ 9"/>
          <p:cNvCxnSpPr/>
          <p:nvPr/>
        </p:nvCxnSpPr>
        <p:spPr>
          <a:xfrm flipV="1">
            <a:off x="1178393" y="2055436"/>
            <a:ext cx="1387993" cy="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屈折矢印 19"/>
          <p:cNvSpPr/>
          <p:nvPr/>
        </p:nvSpPr>
        <p:spPr>
          <a:xfrm rot="5400000">
            <a:off x="1301035" y="2034605"/>
            <a:ext cx="653121" cy="747154"/>
          </a:xfrm>
          <a:prstGeom prst="bentUpArrow">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11" name="四角形吹き出し 10"/>
          <p:cNvSpPr/>
          <p:nvPr/>
        </p:nvSpPr>
        <p:spPr>
          <a:xfrm>
            <a:off x="4811421" y="308120"/>
            <a:ext cx="4107814" cy="990960"/>
          </a:xfrm>
          <a:prstGeom prst="wedgeRectCallout">
            <a:avLst>
              <a:gd name="adj1" fmla="val -46056"/>
              <a:gd name="adj2" fmla="val 85802"/>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srgbClr val="000000"/>
                </a:solidFill>
              </a:rPr>
              <a:t>指定された範囲のマス</a:t>
            </a:r>
            <a:r>
              <a:rPr lang="ja-JP" altLang="en-US" dirty="0" smtClean="0">
                <a:solidFill>
                  <a:srgbClr val="000000"/>
                </a:solidFill>
              </a:rPr>
              <a:t>を</a:t>
            </a:r>
            <a:endParaRPr lang="en-US" altLang="ja-JP" dirty="0" smtClean="0">
              <a:solidFill>
                <a:srgbClr val="000000"/>
              </a:solidFill>
            </a:endParaRPr>
          </a:p>
          <a:p>
            <a:pPr algn="ctr"/>
            <a:r>
              <a:rPr lang="ja-JP" altLang="en-US" dirty="0" smtClean="0">
                <a:solidFill>
                  <a:srgbClr val="000000"/>
                </a:solidFill>
              </a:rPr>
              <a:t>はみ出し</a:t>
            </a:r>
            <a:r>
              <a:rPr lang="ja-JP" altLang="en-US" dirty="0">
                <a:solidFill>
                  <a:srgbClr val="000000"/>
                </a:solidFill>
              </a:rPr>
              <a:t>を</a:t>
            </a:r>
            <a:r>
              <a:rPr lang="ja-JP" altLang="en-US" dirty="0" smtClean="0">
                <a:solidFill>
                  <a:srgbClr val="000000"/>
                </a:solidFill>
              </a:rPr>
              <a:t>考えず全て</a:t>
            </a:r>
            <a:r>
              <a:rPr lang="ja-JP" altLang="en-US" dirty="0">
                <a:solidFill>
                  <a:srgbClr val="000000"/>
                </a:solidFill>
              </a:rPr>
              <a:t>ピース</a:t>
            </a:r>
            <a:r>
              <a:rPr lang="ja-JP" altLang="en-US" dirty="0" smtClean="0">
                <a:solidFill>
                  <a:srgbClr val="000000"/>
                </a:solidFill>
              </a:rPr>
              <a:t>で</a:t>
            </a:r>
            <a:endParaRPr lang="en-US" altLang="ja-JP" dirty="0" smtClean="0">
              <a:solidFill>
                <a:srgbClr val="000000"/>
              </a:solidFill>
            </a:endParaRPr>
          </a:p>
          <a:p>
            <a:pPr algn="ctr"/>
            <a:r>
              <a:rPr lang="ja-JP" altLang="en-US" dirty="0" smtClean="0">
                <a:solidFill>
                  <a:srgbClr val="000000"/>
                </a:solidFill>
              </a:rPr>
              <a:t>埋め尽くす</a:t>
            </a:r>
            <a:r>
              <a:rPr lang="ja-JP" altLang="en-US" dirty="0">
                <a:solidFill>
                  <a:srgbClr val="000000"/>
                </a:solidFill>
              </a:rPr>
              <a:t>ことを表すとする</a:t>
            </a:r>
            <a:r>
              <a:rPr lang="ja-JP" altLang="en-US" dirty="0" smtClean="0">
                <a:solidFill>
                  <a:srgbClr val="000000"/>
                </a:solidFill>
              </a:rPr>
              <a:t>。</a:t>
            </a:r>
            <a:endParaRPr lang="ja-JP" altLang="en-US" dirty="0">
              <a:solidFill>
                <a:srgbClr val="000000"/>
              </a:solidFill>
            </a:endParaRPr>
          </a:p>
        </p:txBody>
      </p:sp>
      <p:sp>
        <p:nvSpPr>
          <p:cNvPr id="3" name="角丸四角形吹き出し 2"/>
          <p:cNvSpPr/>
          <p:nvPr/>
        </p:nvSpPr>
        <p:spPr>
          <a:xfrm>
            <a:off x="2864556" y="3720713"/>
            <a:ext cx="4241786" cy="1145329"/>
          </a:xfrm>
          <a:prstGeom prst="wedgeRoundRectCallout">
            <a:avLst>
              <a:gd name="adj1" fmla="val 34057"/>
              <a:gd name="adj2" fmla="val -69330"/>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000000"/>
                </a:solidFill>
              </a:rPr>
              <a:t>敷き詰める際にどの形状番号のピースを何個ずつ用いるかという</a:t>
            </a:r>
            <a:endParaRPr lang="en-US" altLang="ja-JP" dirty="0" smtClean="0">
              <a:solidFill>
                <a:srgbClr val="000000"/>
              </a:solidFill>
            </a:endParaRPr>
          </a:p>
          <a:p>
            <a:r>
              <a:rPr lang="ja-JP" altLang="en-US" dirty="0" smtClean="0">
                <a:solidFill>
                  <a:srgbClr val="000000"/>
                </a:solidFill>
              </a:rPr>
              <a:t>ピースの</a:t>
            </a:r>
            <a:r>
              <a:rPr lang="ja-JP" altLang="en-US" dirty="0">
                <a:solidFill>
                  <a:srgbClr val="000000"/>
                </a:solidFill>
              </a:rPr>
              <a:t>使用個数</a:t>
            </a:r>
            <a:r>
              <a:rPr lang="ja-JP" altLang="en-US" dirty="0" smtClean="0">
                <a:solidFill>
                  <a:srgbClr val="000000"/>
                </a:solidFill>
              </a:rPr>
              <a:t>の組合わせ</a:t>
            </a:r>
            <a:endParaRPr kumimoji="1" lang="ja-JP" altLang="en-US" dirty="0" smtClean="0">
              <a:solidFill>
                <a:srgbClr val="000000"/>
              </a:solidFill>
            </a:endParaRPr>
          </a:p>
        </p:txBody>
      </p:sp>
    </p:spTree>
    <p:extLst>
      <p:ext uri="{BB962C8B-B14F-4D97-AF65-F5344CB8AC3E}">
        <p14:creationId xmlns:p14="http://schemas.microsoft.com/office/powerpoint/2010/main" val="7665432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スクリーンショット 2016-12-16 15.00.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620" y="797013"/>
            <a:ext cx="1978995" cy="2138009"/>
          </a:xfrm>
          <a:prstGeom prst="rect">
            <a:avLst/>
          </a:prstGeom>
        </p:spPr>
      </p:pic>
      <p:pic>
        <p:nvPicPr>
          <p:cNvPr id="10" name="図 9" descr="スクリーンショット 2016-12-16 15.00.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35" y="843640"/>
            <a:ext cx="1763526" cy="2024237"/>
          </a:xfrm>
          <a:prstGeom prst="rect">
            <a:avLst/>
          </a:prstGeom>
        </p:spPr>
      </p:pic>
      <p:pic>
        <p:nvPicPr>
          <p:cNvPr id="16" name="図 15" descr="スクリーンショット 2016-12-16 15.00.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560" y="829469"/>
            <a:ext cx="2002798" cy="1993591"/>
          </a:xfrm>
          <a:prstGeom prst="rect">
            <a:avLst/>
          </a:prstGeom>
        </p:spPr>
      </p:pic>
      <p:sp>
        <p:nvSpPr>
          <p:cNvPr id="2" name="テキスト ボックス 1"/>
          <p:cNvSpPr txBox="1"/>
          <p:nvPr/>
        </p:nvSpPr>
        <p:spPr>
          <a:xfrm>
            <a:off x="239300" y="95821"/>
            <a:ext cx="5158460" cy="584776"/>
          </a:xfrm>
          <a:prstGeom prst="rect">
            <a:avLst/>
          </a:prstGeom>
          <a:noFill/>
        </p:spPr>
        <p:txBody>
          <a:bodyPr wrap="square" rtlCol="0">
            <a:spAutoFit/>
          </a:bodyPr>
          <a:lstStyle/>
          <a:p>
            <a:r>
              <a:rPr lang="ja-JP" altLang="en-US" sz="3200" b="1" dirty="0" smtClean="0"/>
              <a:t>敷き詰め</a:t>
            </a:r>
            <a:endParaRPr kumimoji="1" lang="ja-JP" altLang="en-US" sz="3200" b="1" dirty="0"/>
          </a:p>
        </p:txBody>
      </p:sp>
      <p:sp>
        <p:nvSpPr>
          <p:cNvPr id="4" name="正方形/長方形 3"/>
          <p:cNvSpPr/>
          <p:nvPr/>
        </p:nvSpPr>
        <p:spPr>
          <a:xfrm>
            <a:off x="595035" y="843641"/>
            <a:ext cx="1766108" cy="188722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kumimoji="1" lang="en-US" altLang="ja-JP" dirty="0" smtClean="0">
              <a:solidFill>
                <a:srgbClr val="000000"/>
              </a:solidFill>
            </a:endParaRPr>
          </a:p>
        </p:txBody>
      </p:sp>
      <p:sp>
        <p:nvSpPr>
          <p:cNvPr id="7" name="正方形/長方形 6"/>
          <p:cNvSpPr/>
          <p:nvPr/>
        </p:nvSpPr>
        <p:spPr>
          <a:xfrm>
            <a:off x="2855027" y="843641"/>
            <a:ext cx="1669447" cy="1887223"/>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ltLang="ja-JP" sz="2000" baseline="-25000" dirty="0" smtClean="0">
              <a:solidFill>
                <a:srgbClr val="000000"/>
              </a:solidFill>
            </a:endParaRPr>
          </a:p>
        </p:txBody>
      </p:sp>
      <p:sp>
        <p:nvSpPr>
          <p:cNvPr id="11" name="テキスト ボックス 10"/>
          <p:cNvSpPr txBox="1"/>
          <p:nvPr/>
        </p:nvSpPr>
        <p:spPr>
          <a:xfrm>
            <a:off x="5080734" y="1503461"/>
            <a:ext cx="954107" cy="707886"/>
          </a:xfrm>
          <a:prstGeom prst="rect">
            <a:avLst/>
          </a:prstGeom>
          <a:noFill/>
        </p:spPr>
        <p:txBody>
          <a:bodyPr wrap="none" rtlCol="0">
            <a:spAutoFit/>
          </a:bodyPr>
          <a:lstStyle/>
          <a:p>
            <a:r>
              <a:rPr kumimoji="1" lang="ja-JP" altLang="en-US" sz="4000" dirty="0" smtClean="0"/>
              <a:t>・・・</a:t>
            </a:r>
            <a:endParaRPr kumimoji="1" lang="ja-JP" altLang="en-US" sz="4000" dirty="0"/>
          </a:p>
        </p:txBody>
      </p:sp>
      <p:sp>
        <p:nvSpPr>
          <p:cNvPr id="14" name="正方形/長方形 13"/>
          <p:cNvSpPr/>
          <p:nvPr/>
        </p:nvSpPr>
        <p:spPr>
          <a:xfrm>
            <a:off x="6550619" y="843640"/>
            <a:ext cx="1883332" cy="1887223"/>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endParaRPr kumimoji="1" lang="en-US" altLang="ja-JP" dirty="0" smtClean="0">
              <a:solidFill>
                <a:srgbClr val="000000"/>
              </a:solidFill>
            </a:endParaRPr>
          </a:p>
        </p:txBody>
      </p:sp>
      <p:sp>
        <p:nvSpPr>
          <p:cNvPr id="17" name="テキスト ボックス 16"/>
          <p:cNvSpPr txBox="1"/>
          <p:nvPr/>
        </p:nvSpPr>
        <p:spPr>
          <a:xfrm>
            <a:off x="2031346" y="4312503"/>
            <a:ext cx="4644671" cy="830997"/>
          </a:xfrm>
          <a:prstGeom prst="rect">
            <a:avLst/>
          </a:prstGeom>
          <a:noFill/>
        </p:spPr>
        <p:txBody>
          <a:bodyPr wrap="none" rtlCol="0">
            <a:spAutoFit/>
          </a:bodyPr>
          <a:lstStyle/>
          <a:p>
            <a:r>
              <a:rPr kumimoji="1" lang="ja-JP" altLang="en-US" sz="2400" dirty="0" smtClean="0"/>
              <a:t>盤面全体の敷き詰めに</a:t>
            </a:r>
            <a:endParaRPr kumimoji="1" lang="en-US" altLang="ja-JP" sz="2400" dirty="0" smtClean="0"/>
          </a:p>
          <a:p>
            <a:r>
              <a:rPr kumimoji="1" lang="ja-JP" altLang="en-US" sz="2400" dirty="0" smtClean="0"/>
              <a:t>パターン</a:t>
            </a:r>
            <a:r>
              <a:rPr kumimoji="1" lang="en-US" altLang="ja-JP" sz="2400" dirty="0" smtClean="0"/>
              <a:t> </a:t>
            </a:r>
            <a:r>
              <a:rPr lang="en-US" altLang="ja-JP" sz="2400" dirty="0"/>
              <a:t>j</a:t>
            </a:r>
            <a:r>
              <a:rPr kumimoji="1" lang="en-US" altLang="ja-JP" sz="2400" dirty="0" smtClean="0"/>
              <a:t> </a:t>
            </a:r>
            <a:r>
              <a:rPr kumimoji="1" lang="ja-JP" altLang="en-US" sz="2400" dirty="0" smtClean="0"/>
              <a:t>を使う回数を</a:t>
            </a:r>
            <a:r>
              <a:rPr kumimoji="1" lang="en-US" altLang="ja-JP" sz="2400" dirty="0" smtClean="0"/>
              <a:t> </a:t>
            </a:r>
            <a:r>
              <a:rPr kumimoji="1" lang="en-US" altLang="ja-JP" sz="2400" dirty="0" err="1" smtClean="0"/>
              <a:t>x</a:t>
            </a:r>
            <a:r>
              <a:rPr lang="en-US" altLang="ja-JP" sz="2400" baseline="-25000" dirty="0" err="1"/>
              <a:t>j</a:t>
            </a:r>
            <a:r>
              <a:rPr kumimoji="1" lang="en-US" altLang="ja-JP" sz="2400" dirty="0" smtClean="0"/>
              <a:t> </a:t>
            </a:r>
            <a:r>
              <a:rPr lang="ja-JP" altLang="en-US" sz="2400" dirty="0" smtClean="0"/>
              <a:t>回とする</a:t>
            </a:r>
            <a:endParaRPr kumimoji="1" lang="ja-JP" altLang="en-US" sz="2400" dirty="0"/>
          </a:p>
        </p:txBody>
      </p:sp>
      <p:sp>
        <p:nvSpPr>
          <p:cNvPr id="5" name="スライド番号プレースホルダー 4"/>
          <p:cNvSpPr>
            <a:spLocks noGrp="1"/>
          </p:cNvSpPr>
          <p:nvPr>
            <p:ph type="sldNum" sz="quarter" idx="12"/>
          </p:nvPr>
        </p:nvSpPr>
        <p:spPr/>
        <p:txBody>
          <a:bodyPr/>
          <a:lstStyle/>
          <a:p>
            <a:fld id="{56CB738E-FD40-8243-9246-C46E47308EC8}" type="slidenum">
              <a:rPr kumimoji="1" lang="ja-JP" altLang="en-US" smtClean="0"/>
              <a:t>32</a:t>
            </a:fld>
            <a:endParaRPr kumimoji="1" lang="ja-JP" altLang="en-US"/>
          </a:p>
        </p:txBody>
      </p:sp>
      <p:sp>
        <p:nvSpPr>
          <p:cNvPr id="9" name="右矢印 8"/>
          <p:cNvSpPr/>
          <p:nvPr/>
        </p:nvSpPr>
        <p:spPr>
          <a:xfrm>
            <a:off x="1279266" y="4349219"/>
            <a:ext cx="734600" cy="4459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descr="スクリーンショット 2016-12-16 15.31.2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06" y="2823060"/>
            <a:ext cx="1270000" cy="508000"/>
          </a:xfrm>
          <a:prstGeom prst="rect">
            <a:avLst/>
          </a:prstGeom>
        </p:spPr>
      </p:pic>
      <p:pic>
        <p:nvPicPr>
          <p:cNvPr id="21" name="図 20" descr="スクリーンショット 2016-12-16 15.31.3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6621" y="2823060"/>
            <a:ext cx="1308100" cy="495300"/>
          </a:xfrm>
          <a:prstGeom prst="rect">
            <a:avLst/>
          </a:prstGeom>
        </p:spPr>
      </p:pic>
      <p:pic>
        <p:nvPicPr>
          <p:cNvPr id="22" name="図 21" descr="スクリーンショット 2016-12-16 15.31.4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1209" y="2823060"/>
            <a:ext cx="1685873" cy="508000"/>
          </a:xfrm>
          <a:prstGeom prst="rect">
            <a:avLst/>
          </a:prstGeom>
        </p:spPr>
      </p:pic>
      <p:sp>
        <p:nvSpPr>
          <p:cNvPr id="18" name="テキスト ボックス 17"/>
          <p:cNvSpPr txBox="1"/>
          <p:nvPr/>
        </p:nvSpPr>
        <p:spPr>
          <a:xfrm>
            <a:off x="597617" y="3461310"/>
            <a:ext cx="8329280" cy="707886"/>
          </a:xfrm>
          <a:prstGeom prst="rect">
            <a:avLst/>
          </a:prstGeom>
          <a:noFill/>
        </p:spPr>
        <p:txBody>
          <a:bodyPr wrap="square" rtlCol="0">
            <a:spAutoFit/>
          </a:bodyPr>
          <a:lstStyle/>
          <a:p>
            <a:pPr marL="342900" indent="-342900">
              <a:buFont typeface="Arial"/>
              <a:buChar char="•"/>
            </a:pPr>
            <a:r>
              <a:rPr lang="ja-JP" altLang="en-US" sz="2000" dirty="0" smtClean="0"/>
              <a:t>埋め方のパターンは定数領域を埋めるものなので</a:t>
            </a:r>
            <a:endParaRPr lang="en-US" altLang="ja-JP" sz="2000" dirty="0" smtClean="0"/>
          </a:p>
          <a:p>
            <a:r>
              <a:rPr lang="ja-JP" altLang="ja-JP" sz="2000" dirty="0"/>
              <a:t>　</a:t>
            </a:r>
            <a:r>
              <a:rPr lang="ja-JP" altLang="en-US" sz="2000" dirty="0"/>
              <a:t> </a:t>
            </a:r>
            <a:r>
              <a:rPr lang="ja-JP" altLang="en-US" sz="2000" dirty="0" smtClean="0"/>
              <a:t> 定数時間で列挙可能</a:t>
            </a:r>
            <a:r>
              <a:rPr lang="en-US" altLang="ja-JP" sz="2000" dirty="0" smtClean="0"/>
              <a:t> → P(</a:t>
            </a:r>
            <a:r>
              <a:rPr lang="en-US" altLang="ja-JP" sz="2000" dirty="0" err="1" smtClean="0"/>
              <a:t>R,k</a:t>
            </a:r>
            <a:r>
              <a:rPr lang="en-US" altLang="ja-JP" sz="2000" dirty="0" smtClean="0"/>
              <a:t>)</a:t>
            </a:r>
            <a:r>
              <a:rPr lang="ja-JP" altLang="en-US" sz="2000" dirty="0" smtClean="0"/>
              <a:t>通りあるとする</a:t>
            </a:r>
            <a:endParaRPr lang="en-US" altLang="ja-JP" sz="2000" dirty="0" smtClean="0"/>
          </a:p>
        </p:txBody>
      </p:sp>
    </p:spTree>
    <p:extLst>
      <p:ext uri="{BB962C8B-B14F-4D97-AF65-F5344CB8AC3E}">
        <p14:creationId xmlns:p14="http://schemas.microsoft.com/office/powerpoint/2010/main" val="403390651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0167" y="1684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3" name="テキスト ボックス 2"/>
          <p:cNvSpPr txBox="1"/>
          <p:nvPr/>
        </p:nvSpPr>
        <p:spPr>
          <a:xfrm>
            <a:off x="946668" y="691644"/>
            <a:ext cx="3910446" cy="461665"/>
          </a:xfrm>
          <a:prstGeom prst="rect">
            <a:avLst/>
          </a:prstGeom>
          <a:noFill/>
        </p:spPr>
        <p:txBody>
          <a:bodyPr wrap="none" rtlCol="0">
            <a:spAutoFit/>
          </a:bodyPr>
          <a:lstStyle/>
          <a:p>
            <a:r>
              <a:rPr lang="ja-JP" altLang="en-US" sz="2400" dirty="0" smtClean="0"/>
              <a:t>このとき以下の式が成り立つ</a:t>
            </a:r>
            <a:endParaRPr kumimoji="1" lang="ja-JP" altLang="en-US" sz="2400" dirty="0"/>
          </a:p>
        </p:txBody>
      </p:sp>
      <p:sp>
        <p:nvSpPr>
          <p:cNvPr id="4" name="テキスト ボックス 3"/>
          <p:cNvSpPr txBox="1"/>
          <p:nvPr/>
        </p:nvSpPr>
        <p:spPr>
          <a:xfrm>
            <a:off x="946668" y="1539391"/>
            <a:ext cx="292418" cy="830997"/>
          </a:xfrm>
          <a:prstGeom prst="rect">
            <a:avLst/>
          </a:prstGeom>
          <a:noFill/>
        </p:spPr>
        <p:txBody>
          <a:bodyPr wrap="none" rtlCol="0">
            <a:spAutoFit/>
          </a:bodyPr>
          <a:lstStyle/>
          <a:p>
            <a:endParaRPr lang="en-US" altLang="ja-JP" sz="2400" dirty="0" smtClean="0"/>
          </a:p>
          <a:p>
            <a:pPr marL="342900" indent="-342900">
              <a:buFont typeface="Arial"/>
              <a:buChar char="•"/>
            </a:pPr>
            <a:endParaRPr kumimoji="1" lang="ja-JP" altLang="en-US" sz="2400" dirty="0"/>
          </a:p>
        </p:txBody>
      </p:sp>
      <p:sp>
        <p:nvSpPr>
          <p:cNvPr id="5" name="テキスト ボックス 4"/>
          <p:cNvSpPr txBox="1"/>
          <p:nvPr/>
        </p:nvSpPr>
        <p:spPr>
          <a:xfrm>
            <a:off x="1305342" y="1288170"/>
            <a:ext cx="5097920" cy="1200328"/>
          </a:xfrm>
          <a:prstGeom prst="rect">
            <a:avLst/>
          </a:prstGeom>
          <a:noFill/>
        </p:spPr>
        <p:txBody>
          <a:bodyPr wrap="none" rtlCol="0">
            <a:spAutoFit/>
          </a:bodyPr>
          <a:lstStyle/>
          <a:p>
            <a:r>
              <a:rPr lang="en-US" altLang="ja-JP" sz="2400" dirty="0">
                <a:solidFill>
                  <a:srgbClr val="000000"/>
                </a:solidFill>
              </a:rPr>
              <a:t>a</a:t>
            </a:r>
            <a:r>
              <a:rPr lang="en-US" altLang="ja-JP" sz="2400" baseline="30000" dirty="0">
                <a:solidFill>
                  <a:srgbClr val="000000"/>
                </a:solidFill>
              </a:rPr>
              <a:t>1</a:t>
            </a:r>
            <a:r>
              <a:rPr lang="en-US" altLang="ja-JP" sz="2400" baseline="-25000" dirty="0">
                <a:solidFill>
                  <a:srgbClr val="000000"/>
                </a:solidFill>
              </a:rPr>
              <a:t>1</a:t>
            </a:r>
            <a:r>
              <a:rPr kumimoji="1" lang="en-US" altLang="ja-JP" sz="2400" dirty="0" smtClean="0"/>
              <a:t>x</a:t>
            </a:r>
            <a:r>
              <a:rPr kumimoji="1" lang="en-US" altLang="ja-JP" sz="2400" baseline="-25000" dirty="0" smtClean="0"/>
              <a:t>1</a:t>
            </a:r>
            <a:r>
              <a:rPr kumimoji="1" lang="ja-JP" altLang="en-US" sz="2400" baseline="-25000" dirty="0" smtClean="0"/>
              <a:t> </a:t>
            </a:r>
            <a:r>
              <a:rPr kumimoji="1" lang="en-US" altLang="ja-JP" sz="2400" dirty="0" smtClean="0"/>
              <a:t>+</a:t>
            </a:r>
            <a:r>
              <a:rPr kumimoji="1" lang="ja-JP" altLang="en-US" sz="2400" dirty="0" smtClean="0"/>
              <a:t> </a:t>
            </a:r>
            <a:r>
              <a:rPr lang="en-US" altLang="ja-JP" sz="2400" dirty="0" smtClean="0">
                <a:solidFill>
                  <a:srgbClr val="000000"/>
                </a:solidFill>
              </a:rPr>
              <a:t>a</a:t>
            </a:r>
            <a:r>
              <a:rPr lang="ja-JP" altLang="ja-JP" sz="2400" baseline="30000" dirty="0" smtClean="0">
                <a:solidFill>
                  <a:srgbClr val="000000"/>
                </a:solidFill>
              </a:rPr>
              <a:t>2</a:t>
            </a:r>
            <a:r>
              <a:rPr lang="en-US" altLang="ja-JP" sz="2400" baseline="-25000" dirty="0" smtClean="0">
                <a:solidFill>
                  <a:srgbClr val="000000"/>
                </a:solidFill>
              </a:rPr>
              <a:t>1</a:t>
            </a:r>
            <a:r>
              <a:rPr kumimoji="1" lang="en-US" altLang="ja-JP" sz="2400" dirty="0" smtClean="0"/>
              <a:t>x</a:t>
            </a:r>
            <a:r>
              <a:rPr kumimoji="1" lang="en-US" altLang="ja-JP" sz="2400" baseline="-25000" dirty="0" smtClean="0"/>
              <a:t>2</a:t>
            </a:r>
            <a:r>
              <a:rPr kumimoji="1" lang="ja-JP" altLang="en-US" sz="2400" dirty="0" smtClean="0"/>
              <a:t> </a:t>
            </a:r>
            <a:r>
              <a:rPr kumimoji="1" lang="en-US" altLang="ja-JP" sz="2400" dirty="0" smtClean="0"/>
              <a:t>+</a:t>
            </a:r>
            <a:r>
              <a:rPr lang="ja-JP" altLang="en-US" sz="2400" dirty="0"/>
              <a:t>　</a:t>
            </a:r>
            <a:r>
              <a:rPr lang="en-US" altLang="ja-JP" sz="2400" dirty="0" smtClean="0"/>
              <a:t>…</a:t>
            </a:r>
            <a:r>
              <a:rPr lang="ja-JP" altLang="en-US" sz="2400" dirty="0" smtClean="0"/>
              <a:t>　</a:t>
            </a:r>
            <a:r>
              <a:rPr lang="en-US" altLang="ja-JP" sz="2400" dirty="0" smtClean="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a:solidFill>
                  <a:srgbClr val="000000"/>
                </a:solidFill>
              </a:rPr>
              <a:t>)</a:t>
            </a:r>
            <a:r>
              <a:rPr lang="en-US" altLang="ja-JP" sz="2400" baseline="-25000" dirty="0">
                <a:solidFill>
                  <a:srgbClr val="000000"/>
                </a:solidFill>
              </a:rPr>
              <a:t>1</a:t>
            </a:r>
            <a:r>
              <a:rPr lang="en-US" altLang="ja-JP" sz="2400" dirty="0" smtClean="0"/>
              <a:t>x</a:t>
            </a:r>
            <a:r>
              <a:rPr lang="en-US" altLang="ja-JP" sz="2400" baseline="-25000" dirty="0" smtClean="0"/>
              <a:t>P(</a:t>
            </a:r>
            <a:r>
              <a:rPr lang="en-US" altLang="ja-JP" sz="2400" baseline="-25000" dirty="0" err="1" smtClean="0"/>
              <a:t>R,k</a:t>
            </a:r>
            <a:r>
              <a:rPr lang="en-US" altLang="ja-JP" sz="2400" baseline="-25000" dirty="0" smtClean="0"/>
              <a:t>)  </a:t>
            </a:r>
            <a:r>
              <a:rPr lang="en-US" altLang="ja-JP" sz="2400" dirty="0" smtClean="0"/>
              <a:t>=  </a:t>
            </a:r>
            <a:r>
              <a:rPr lang="ja-JP" altLang="en-US" sz="2400" dirty="0" smtClean="0"/>
              <a:t>＃</a:t>
            </a:r>
            <a:r>
              <a:rPr lang="en-US" altLang="ja-JP" sz="2400" dirty="0" smtClean="0"/>
              <a:t>(1)</a:t>
            </a:r>
          </a:p>
          <a:p>
            <a:r>
              <a:rPr lang="en-US" altLang="ja-JP" sz="2400" dirty="0" smtClean="0">
                <a:solidFill>
                  <a:srgbClr val="000000"/>
                </a:solidFill>
              </a:rPr>
              <a:t>a</a:t>
            </a:r>
            <a:r>
              <a:rPr lang="en-US" altLang="ja-JP" sz="2400" baseline="30000" dirty="0" smtClean="0">
                <a:solidFill>
                  <a:srgbClr val="000000"/>
                </a:solidFill>
              </a:rPr>
              <a:t>1</a:t>
            </a:r>
            <a:r>
              <a:rPr lang="ja-JP" altLang="ja-JP" sz="2400" baseline="-25000" dirty="0" smtClean="0">
                <a:solidFill>
                  <a:srgbClr val="000000"/>
                </a:solidFill>
              </a:rPr>
              <a:t>2</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en-US" altLang="ja-JP" sz="2400" baseline="30000" dirty="0">
                <a:solidFill>
                  <a:srgbClr val="000000"/>
                </a:solidFill>
              </a:rPr>
              <a:t>2</a:t>
            </a:r>
            <a:r>
              <a:rPr lang="en-US" altLang="ja-JP" sz="2400" baseline="-25000" dirty="0" smtClean="0">
                <a:solidFill>
                  <a:srgbClr val="000000"/>
                </a:solidFill>
              </a:rPr>
              <a:t>2</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smtClean="0">
                <a:solidFill>
                  <a:srgbClr val="000000"/>
                </a:solidFill>
              </a:rPr>
              <a:t>)</a:t>
            </a:r>
            <a:r>
              <a:rPr lang="ja-JP" altLang="ja-JP" sz="2400" baseline="-25000" dirty="0" smtClean="0">
                <a:solidFill>
                  <a:srgbClr val="000000"/>
                </a:solidFill>
              </a:rPr>
              <a:t>2</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(2)</a:t>
            </a:r>
            <a:endParaRPr lang="en-US" altLang="ja-JP" sz="2400" dirty="0"/>
          </a:p>
          <a:p>
            <a:endParaRPr kumimoji="1" lang="ja-JP" altLang="en-US" sz="2400" dirty="0"/>
          </a:p>
        </p:txBody>
      </p:sp>
      <p:sp>
        <p:nvSpPr>
          <p:cNvPr id="6" name="テキスト ボックス 5"/>
          <p:cNvSpPr txBox="1"/>
          <p:nvPr/>
        </p:nvSpPr>
        <p:spPr>
          <a:xfrm>
            <a:off x="1305341" y="3148951"/>
            <a:ext cx="7566260" cy="461665"/>
          </a:xfrm>
          <a:prstGeom prst="rect">
            <a:avLst/>
          </a:prstGeom>
          <a:noFill/>
        </p:spPr>
        <p:txBody>
          <a:bodyPr wrap="none" rtlCol="0">
            <a:spAutoFit/>
          </a:bodyPr>
          <a:lstStyle/>
          <a:p>
            <a:r>
              <a:rPr lang="en-US" altLang="ja-JP" sz="2400" dirty="0" smtClean="0">
                <a:solidFill>
                  <a:srgbClr val="000000"/>
                </a:solidFill>
              </a:rPr>
              <a:t>a</a:t>
            </a:r>
            <a:r>
              <a:rPr lang="ja-JP" altLang="ja-JP" sz="2800" baseline="30000" dirty="0" smtClean="0">
                <a:solidFill>
                  <a:srgbClr val="000000"/>
                </a:solidFill>
              </a:rPr>
              <a:t>1</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ja-JP" altLang="ja-JP" sz="2800" baseline="30000" dirty="0" smtClean="0">
                <a:solidFill>
                  <a:srgbClr val="000000"/>
                </a:solidFill>
              </a:rPr>
              <a:t>2</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smtClean="0">
                <a:solidFill>
                  <a:srgbClr val="000000"/>
                </a:solidFill>
              </a:rPr>
              <a:t>a</a:t>
            </a:r>
            <a:r>
              <a:rPr lang="ja-JP" altLang="ja-JP" sz="2800" baseline="30000" dirty="0" smtClean="0">
                <a:solidFill>
                  <a:srgbClr val="000000"/>
                </a:solidFill>
              </a:rPr>
              <a:t>P</a:t>
            </a:r>
            <a:r>
              <a:rPr lang="en-US" altLang="ja-JP" sz="2800" baseline="30000" dirty="0" smtClean="0">
                <a:solidFill>
                  <a:srgbClr val="000000"/>
                </a:solidFill>
              </a:rPr>
              <a:t>(</a:t>
            </a:r>
            <a:r>
              <a:rPr lang="en-US" altLang="ja-JP" sz="2800" baseline="30000" dirty="0" err="1" smtClean="0">
                <a:solidFill>
                  <a:srgbClr val="000000"/>
                </a:solidFill>
              </a:rPr>
              <a:t>R,k</a:t>
            </a:r>
            <a:r>
              <a:rPr lang="en-US" altLang="ja-JP" sz="2800" baseline="30000" dirty="0" smtClean="0">
                <a:solidFill>
                  <a:srgbClr val="000000"/>
                </a:solidFill>
              </a:rPr>
              <a:t>)</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a:t>
            </a:r>
            <a:r>
              <a:rPr lang="en-US" altLang="ja-JP" sz="2400" dirty="0" err="1" smtClean="0"/>
              <a:t>Num</a:t>
            </a:r>
            <a:r>
              <a:rPr lang="en-US" altLang="ja-JP" sz="2400" dirty="0" smtClean="0"/>
              <a:t>(k))</a:t>
            </a:r>
            <a:endParaRPr lang="en-US" altLang="ja-JP" sz="2400" dirty="0"/>
          </a:p>
        </p:txBody>
      </p:sp>
      <p:sp>
        <p:nvSpPr>
          <p:cNvPr id="7" name="テキスト ボックス 6"/>
          <p:cNvSpPr txBox="1"/>
          <p:nvPr/>
        </p:nvSpPr>
        <p:spPr>
          <a:xfrm>
            <a:off x="2454589" y="2197104"/>
            <a:ext cx="677108" cy="951847"/>
          </a:xfrm>
          <a:prstGeom prst="rect">
            <a:avLst/>
          </a:prstGeom>
          <a:noFill/>
        </p:spPr>
        <p:txBody>
          <a:bodyPr vert="eaVert" wrap="square" rtlCol="0">
            <a:spAutoFit/>
          </a:bodyPr>
          <a:lstStyle/>
          <a:p>
            <a:r>
              <a:rPr lang="ja-JP" altLang="en-US" sz="3200" dirty="0" smtClean="0"/>
              <a:t>・・・</a:t>
            </a:r>
            <a:endParaRPr kumimoji="1" lang="ja-JP" altLang="en-US" sz="3200" dirty="0"/>
          </a:p>
        </p:txBody>
      </p:sp>
      <p:sp>
        <p:nvSpPr>
          <p:cNvPr id="8" name="テキスト ボックス 7"/>
          <p:cNvSpPr txBox="1"/>
          <p:nvPr/>
        </p:nvSpPr>
        <p:spPr>
          <a:xfrm>
            <a:off x="614604" y="3697616"/>
            <a:ext cx="3387466" cy="461665"/>
          </a:xfrm>
          <a:prstGeom prst="rect">
            <a:avLst/>
          </a:prstGeom>
          <a:noFill/>
        </p:spPr>
        <p:txBody>
          <a:bodyPr wrap="none" rtlCol="0">
            <a:spAutoFit/>
          </a:bodyPr>
          <a:lstStyle/>
          <a:p>
            <a:r>
              <a:rPr kumimoji="1" lang="ja-JP" altLang="en-US" sz="2400" dirty="0" smtClean="0"/>
              <a:t>この方程式を解けばよい</a:t>
            </a:r>
            <a:endParaRPr kumimoji="1" lang="ja-JP" altLang="en-US" sz="2400" dirty="0"/>
          </a:p>
        </p:txBody>
      </p:sp>
      <p:sp>
        <p:nvSpPr>
          <p:cNvPr id="9" name="右矢印 8"/>
          <p:cNvSpPr/>
          <p:nvPr/>
        </p:nvSpPr>
        <p:spPr>
          <a:xfrm>
            <a:off x="1748033" y="4697105"/>
            <a:ext cx="867012" cy="344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1513891" y="4154273"/>
            <a:ext cx="6686446" cy="461665"/>
          </a:xfrm>
          <a:prstGeom prst="rect">
            <a:avLst/>
          </a:prstGeom>
          <a:noFill/>
        </p:spPr>
        <p:txBody>
          <a:bodyPr wrap="none" rtlCol="0">
            <a:spAutoFit/>
          </a:bodyPr>
          <a:lstStyle/>
          <a:p>
            <a:pPr marL="342900" indent="-342900">
              <a:buFont typeface="Arial"/>
              <a:buChar char="•"/>
            </a:pPr>
            <a:r>
              <a:rPr kumimoji="1" lang="ja-JP" altLang="en-US" sz="2400" dirty="0" smtClean="0"/>
              <a:t>各</a:t>
            </a:r>
            <a:r>
              <a:rPr kumimoji="1" lang="en-US" altLang="ja-JP" sz="2400" dirty="0" err="1" smtClean="0"/>
              <a:t>x</a:t>
            </a:r>
            <a:r>
              <a:rPr kumimoji="1" lang="en-US" altLang="ja-JP" sz="2400" baseline="-25000" dirty="0" err="1" smtClean="0"/>
              <a:t>j</a:t>
            </a:r>
            <a:r>
              <a:rPr lang="en-US" altLang="en-US" sz="2400" baseline="-25000" dirty="0" smtClean="0"/>
              <a:t> </a:t>
            </a:r>
            <a:r>
              <a:rPr kumimoji="1" lang="ja-JP" altLang="en-US" sz="2400" dirty="0" smtClean="0"/>
              <a:t>は整数なので本問題は整数計画問題となる</a:t>
            </a:r>
            <a:endParaRPr kumimoji="1" lang="ja-JP" altLang="en-US" sz="24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33</a:t>
            </a:fld>
            <a:endParaRPr kumimoji="1" lang="ja-JP" altLang="en-US"/>
          </a:p>
        </p:txBody>
      </p:sp>
      <p:sp>
        <p:nvSpPr>
          <p:cNvPr id="13" name="テキスト ボックス 12"/>
          <p:cNvSpPr txBox="1"/>
          <p:nvPr/>
        </p:nvSpPr>
        <p:spPr>
          <a:xfrm>
            <a:off x="2615045" y="4613033"/>
            <a:ext cx="3788217" cy="461665"/>
          </a:xfrm>
          <a:prstGeom prst="rect">
            <a:avLst/>
          </a:prstGeom>
          <a:noFill/>
        </p:spPr>
        <p:txBody>
          <a:bodyPr wrap="none" rtlCol="0">
            <a:spAutoFit/>
          </a:bodyPr>
          <a:lstStyle/>
          <a:p>
            <a:r>
              <a:rPr kumimoji="1" lang="en-US" altLang="ja-JP" sz="2400" dirty="0" smtClean="0">
                <a:solidFill>
                  <a:srgbClr val="FF0000"/>
                </a:solidFill>
              </a:rPr>
              <a:t>S</a:t>
            </a:r>
            <a:r>
              <a:rPr kumimoji="1" lang="ja-JP" altLang="en-US" sz="2400" dirty="0" smtClean="0">
                <a:solidFill>
                  <a:srgbClr val="FF0000"/>
                </a:solidFill>
              </a:rPr>
              <a:t>と</a:t>
            </a:r>
            <a:r>
              <a:rPr kumimoji="1" lang="en-US" altLang="ja-JP" sz="2400" dirty="0" smtClean="0">
                <a:solidFill>
                  <a:srgbClr val="FF0000"/>
                </a:solidFill>
              </a:rPr>
              <a:t>S’</a:t>
            </a:r>
            <a:r>
              <a:rPr kumimoji="1" lang="ja-JP" altLang="en-US" sz="2400" dirty="0" smtClean="0">
                <a:solidFill>
                  <a:srgbClr val="FF0000"/>
                </a:solidFill>
              </a:rPr>
              <a:t>の</a:t>
            </a:r>
            <a:r>
              <a:rPr lang="ja-JP" altLang="en-US" sz="2400" dirty="0" smtClean="0">
                <a:solidFill>
                  <a:srgbClr val="FF0000"/>
                </a:solidFill>
              </a:rPr>
              <a:t>整数計画問題</a:t>
            </a:r>
            <a:r>
              <a:rPr lang="ja-JP" altLang="en-US" sz="2400" dirty="0" smtClean="0"/>
              <a:t>と呼ぶ</a:t>
            </a:r>
            <a:endParaRPr kumimoji="1" lang="ja-JP" altLang="en-US" sz="2400" dirty="0"/>
          </a:p>
        </p:txBody>
      </p:sp>
      <p:pic>
        <p:nvPicPr>
          <p:cNvPr id="14" name="図 13" descr="スクリーンショット 2017-02-26 15.53.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6164"/>
            <a:ext cx="9144000" cy="2687746"/>
          </a:xfrm>
          <a:prstGeom prst="rect">
            <a:avLst/>
          </a:prstGeom>
        </p:spPr>
      </p:pic>
      <p:sp>
        <p:nvSpPr>
          <p:cNvPr id="15" name="角丸四角形吹き出し 14"/>
          <p:cNvSpPr/>
          <p:nvPr/>
        </p:nvSpPr>
        <p:spPr>
          <a:xfrm>
            <a:off x="5365811" y="413763"/>
            <a:ext cx="2834525" cy="874407"/>
          </a:xfrm>
          <a:prstGeom prst="wedgeRoundRectCallout">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形状番号</a:t>
            </a:r>
            <a:r>
              <a:rPr lang="en-US" altLang="ja-JP" dirty="0" err="1" smtClean="0">
                <a:solidFill>
                  <a:srgbClr val="000000"/>
                </a:solidFill>
              </a:rPr>
              <a:t>i</a:t>
            </a:r>
            <a:r>
              <a:rPr lang="ja-JP" altLang="en-US" dirty="0" smtClean="0">
                <a:solidFill>
                  <a:srgbClr val="000000"/>
                </a:solidFill>
              </a:rPr>
              <a:t>のピースの総数</a:t>
            </a:r>
            <a:endParaRPr kumimoji="1" lang="ja-JP" altLang="en-US" dirty="0" smtClean="0">
              <a:solidFill>
                <a:srgbClr val="000000"/>
              </a:solidFill>
            </a:endParaRPr>
          </a:p>
        </p:txBody>
      </p:sp>
    </p:spTree>
    <p:extLst>
      <p:ext uri="{BB962C8B-B14F-4D97-AF65-F5344CB8AC3E}">
        <p14:creationId xmlns:p14="http://schemas.microsoft.com/office/powerpoint/2010/main" val="39427347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2914" y="3081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3" name="テキスト ボックス 2"/>
          <p:cNvSpPr txBox="1"/>
          <p:nvPr/>
        </p:nvSpPr>
        <p:spPr>
          <a:xfrm>
            <a:off x="522914" y="806619"/>
            <a:ext cx="6508212" cy="461665"/>
          </a:xfrm>
          <a:prstGeom prst="rect">
            <a:avLst/>
          </a:prstGeom>
          <a:noFill/>
        </p:spPr>
        <p:txBody>
          <a:bodyPr wrap="none" rtlCol="0">
            <a:spAutoFit/>
          </a:bodyPr>
          <a:lstStyle/>
          <a:p>
            <a:r>
              <a:rPr lang="ja-JP" altLang="en-US" sz="2400" dirty="0" smtClean="0"/>
              <a:t>領域</a:t>
            </a:r>
            <a:r>
              <a:rPr lang="ja-JP" altLang="en-US" sz="2400" dirty="0"/>
              <a:t>はサイズ </a:t>
            </a:r>
            <a:r>
              <a:rPr lang="en-US" altLang="ja-JP" sz="2400" dirty="0"/>
              <a:t>n</a:t>
            </a:r>
            <a:r>
              <a:rPr lang="ja-JP" altLang="en-US" sz="2400" dirty="0"/>
              <a:t> の盤面上に高々</a:t>
            </a:r>
            <a:r>
              <a:rPr lang="en-US" altLang="ja-JP" sz="2400" dirty="0"/>
              <a:t>n/R </a:t>
            </a:r>
            <a:r>
              <a:rPr lang="ja-JP" altLang="en-US" sz="2400" dirty="0" smtClean="0"/>
              <a:t>個作成可能</a:t>
            </a:r>
            <a:endParaRPr lang="en-US" altLang="ja-JP" sz="2400" dirty="0"/>
          </a:p>
        </p:txBody>
      </p:sp>
      <p:sp>
        <p:nvSpPr>
          <p:cNvPr id="8" name="テキスト ボックス 7"/>
          <p:cNvSpPr txBox="1"/>
          <p:nvPr/>
        </p:nvSpPr>
        <p:spPr>
          <a:xfrm>
            <a:off x="841921" y="2577392"/>
            <a:ext cx="7904728" cy="461665"/>
          </a:xfrm>
          <a:prstGeom prst="rect">
            <a:avLst/>
          </a:prstGeom>
          <a:noFill/>
        </p:spPr>
        <p:txBody>
          <a:bodyPr wrap="none" rtlCol="0">
            <a:spAutoFit/>
          </a:bodyPr>
          <a:lstStyle/>
          <a:p>
            <a:pPr marL="342900" indent="-342900">
              <a:buFont typeface="Arial"/>
              <a:buChar char="•"/>
            </a:pPr>
            <a:r>
              <a:rPr kumimoji="1" lang="ja-JP" altLang="en-US" sz="2400" dirty="0" smtClean="0"/>
              <a:t>これを避けるために新たに</a:t>
            </a:r>
            <a:r>
              <a:rPr kumimoji="1" lang="en-US" altLang="ja-JP" sz="2400" dirty="0" smtClean="0"/>
              <a:t> n </a:t>
            </a:r>
            <a:r>
              <a:rPr kumimoji="1" lang="ja-JP" altLang="en-US" sz="2400" dirty="0" smtClean="0"/>
              <a:t>に依存しない</a:t>
            </a:r>
            <a:r>
              <a:rPr lang="ja-JP" altLang="en-US" sz="2400" dirty="0" smtClean="0"/>
              <a:t>定数</a:t>
            </a:r>
            <a:r>
              <a:rPr kumimoji="1" lang="en-US" altLang="ja-JP" sz="2400" dirty="0" err="1" smtClean="0"/>
              <a:t>ε</a:t>
            </a:r>
            <a:r>
              <a:rPr kumimoji="1" lang="en-US" altLang="ja-JP" sz="2400" dirty="0" smtClean="0"/>
              <a:t>’</a:t>
            </a:r>
            <a:r>
              <a:rPr kumimoji="1" lang="ja-JP" altLang="en-US" sz="2400" dirty="0" smtClean="0"/>
              <a:t>を与える</a:t>
            </a:r>
            <a:endParaRPr kumimoji="1" lang="en-US" altLang="ja-JP" sz="2400" dirty="0" smtClean="0"/>
          </a:p>
        </p:txBody>
      </p:sp>
      <p:sp>
        <p:nvSpPr>
          <p:cNvPr id="9" name="右矢印 8"/>
          <p:cNvSpPr/>
          <p:nvPr/>
        </p:nvSpPr>
        <p:spPr>
          <a:xfrm>
            <a:off x="841921" y="3376122"/>
            <a:ext cx="867012" cy="344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20459" y="3285478"/>
            <a:ext cx="5512747" cy="830997"/>
          </a:xfrm>
          <a:prstGeom prst="rect">
            <a:avLst/>
          </a:prstGeom>
          <a:noFill/>
        </p:spPr>
        <p:txBody>
          <a:bodyPr wrap="none" rtlCol="0">
            <a:spAutoFit/>
          </a:bodyPr>
          <a:lstStyle/>
          <a:p>
            <a:r>
              <a:rPr kumimoji="1" lang="ja-JP" altLang="en-US" sz="2400" dirty="0" smtClean="0"/>
              <a:t>制約式の範囲の値を</a:t>
            </a:r>
            <a:r>
              <a:rPr kumimoji="1" lang="en-US" altLang="ja-JP" sz="2400" dirty="0" smtClean="0"/>
              <a:t> </a:t>
            </a:r>
            <a:r>
              <a:rPr kumimoji="1" lang="en-US" altLang="ja-JP" sz="2400" dirty="0" err="1" smtClean="0"/>
              <a:t>ε’n</a:t>
            </a:r>
            <a:r>
              <a:rPr kumimoji="1" lang="en-US" altLang="ja-JP" sz="2400" dirty="0" smtClean="0"/>
              <a:t>/R </a:t>
            </a:r>
            <a:r>
              <a:rPr kumimoji="1" lang="ja-JP" altLang="en-US" sz="2400" dirty="0" smtClean="0"/>
              <a:t>刻みで調べる</a:t>
            </a:r>
            <a:endParaRPr kumimoji="1" lang="en-US" altLang="ja-JP" sz="2400" dirty="0" smtClean="0"/>
          </a:p>
          <a:p>
            <a:r>
              <a:rPr lang="ja-JP" altLang="ja-JP" sz="2400" dirty="0"/>
              <a:t>　</a:t>
            </a:r>
            <a:r>
              <a:rPr lang="ja-JP" altLang="en-US" sz="2400" dirty="0" smtClean="0"/>
              <a:t>この調べ方を、</a:t>
            </a:r>
            <a:r>
              <a:rPr lang="en-US" altLang="ja-JP" sz="2400" dirty="0" err="1" smtClean="0">
                <a:solidFill>
                  <a:srgbClr val="FF0000"/>
                </a:solidFill>
              </a:rPr>
              <a:t>ε</a:t>
            </a:r>
            <a:r>
              <a:rPr lang="en-US" altLang="ja-JP" sz="2400" dirty="0" smtClean="0">
                <a:solidFill>
                  <a:srgbClr val="FF0000"/>
                </a:solidFill>
              </a:rPr>
              <a:t>’</a:t>
            </a:r>
            <a:r>
              <a:rPr lang="ja-JP" altLang="en-US" sz="2400" dirty="0" smtClean="0">
                <a:solidFill>
                  <a:srgbClr val="FF0000"/>
                </a:solidFill>
              </a:rPr>
              <a:t>刻み</a:t>
            </a:r>
            <a:r>
              <a:rPr lang="ja-JP" altLang="en-US" sz="2400" dirty="0" smtClean="0"/>
              <a:t>で調べると呼ぶ</a:t>
            </a:r>
            <a:endParaRPr kumimoji="1" lang="ja-JP" altLang="en-US" sz="2400" dirty="0"/>
          </a:p>
        </p:txBody>
      </p:sp>
      <p:sp>
        <p:nvSpPr>
          <p:cNvPr id="11" name="テキスト ボックス 10"/>
          <p:cNvSpPr txBox="1"/>
          <p:nvPr/>
        </p:nvSpPr>
        <p:spPr>
          <a:xfrm>
            <a:off x="1358260" y="1293005"/>
            <a:ext cx="7122312" cy="461665"/>
          </a:xfrm>
          <a:prstGeom prst="rect">
            <a:avLst/>
          </a:prstGeom>
          <a:noFill/>
        </p:spPr>
        <p:txBody>
          <a:bodyPr wrap="none" rtlCol="0">
            <a:spAutoFit/>
          </a:bodyPr>
          <a:lstStyle/>
          <a:p>
            <a:r>
              <a:rPr kumimoji="1" lang="ja-JP" altLang="en-US" sz="2400" dirty="0" smtClean="0"/>
              <a:t>制約式 </a:t>
            </a:r>
            <a:r>
              <a:rPr kumimoji="1" lang="en-US" altLang="ja-JP" sz="2400" dirty="0" smtClean="0"/>
              <a:t>:</a:t>
            </a:r>
            <a:r>
              <a:rPr kumimoji="1" lang="ja-JP" altLang="en-US" sz="2400" dirty="0" smtClean="0"/>
              <a:t> 各</a:t>
            </a:r>
            <a:r>
              <a:rPr lang="en-US" altLang="ja-JP" sz="2400" dirty="0"/>
              <a:t> </a:t>
            </a:r>
            <a:r>
              <a:rPr lang="en-US" altLang="ja-JP" sz="2400" dirty="0" err="1"/>
              <a:t>i</a:t>
            </a:r>
            <a:r>
              <a:rPr lang="en-US" altLang="ja-JP" sz="2400" dirty="0" smtClean="0"/>
              <a:t> (0, 1, … , </a:t>
            </a:r>
            <a:r>
              <a:rPr lang="en-US" altLang="ja-JP" sz="2400" dirty="0" err="1" smtClean="0"/>
              <a:t>Num</a:t>
            </a:r>
            <a:r>
              <a:rPr lang="en-US" altLang="ja-JP" sz="2400" dirty="0" smtClean="0"/>
              <a:t>(k) ) </a:t>
            </a:r>
            <a:r>
              <a:rPr lang="ja-JP" altLang="en-US" sz="2400" dirty="0" smtClean="0"/>
              <a:t>に対して、　</a:t>
            </a:r>
            <a:r>
              <a:rPr kumimoji="1" lang="en-US" altLang="ja-JP" sz="2400" dirty="0" smtClean="0"/>
              <a:t>0 ≤ x</a:t>
            </a:r>
            <a:r>
              <a:rPr kumimoji="1" lang="en-US" altLang="ja-JP" sz="2400" baseline="-25000" dirty="0" smtClean="0"/>
              <a:t>i</a:t>
            </a:r>
            <a:r>
              <a:rPr kumimoji="1" lang="en-US" altLang="ja-JP" sz="2400" dirty="0" smtClean="0"/>
              <a:t> &lt; </a:t>
            </a:r>
            <a:r>
              <a:rPr kumimoji="1" lang="en-US" altLang="ja-JP" sz="2400" smtClean="0"/>
              <a:t>n</a:t>
            </a:r>
            <a:r>
              <a:rPr kumimoji="1" lang="en-US" altLang="ja-JP" sz="2400" smtClean="0"/>
              <a:t>/</a:t>
            </a:r>
            <a:r>
              <a:rPr kumimoji="1" lang="en-US" altLang="ja-JP" sz="2400" smtClean="0"/>
              <a:t>R</a:t>
            </a:r>
            <a:r>
              <a:rPr kumimoji="1" lang="en-US" altLang="ja-JP" sz="2400" smtClean="0"/>
              <a:t> </a:t>
            </a:r>
            <a:endParaRPr kumimoji="1" lang="ja-JP" altLang="en-US" sz="2400" dirty="0"/>
          </a:p>
        </p:txBody>
      </p:sp>
      <p:sp>
        <p:nvSpPr>
          <p:cNvPr id="12" name="テキスト ボックス 11"/>
          <p:cNvSpPr txBox="1"/>
          <p:nvPr/>
        </p:nvSpPr>
        <p:spPr>
          <a:xfrm>
            <a:off x="946668" y="1798115"/>
            <a:ext cx="7360258" cy="461665"/>
          </a:xfrm>
          <a:prstGeom prst="rect">
            <a:avLst/>
          </a:prstGeom>
          <a:noFill/>
        </p:spPr>
        <p:txBody>
          <a:bodyPr wrap="none" rtlCol="0">
            <a:spAutoFit/>
          </a:bodyPr>
          <a:lstStyle/>
          <a:p>
            <a:r>
              <a:rPr kumimoji="1" lang="ja-JP" altLang="en-US" sz="2400" dirty="0" smtClean="0"/>
              <a:t>この範囲内で全ての値を総調べすると、</a:t>
            </a:r>
            <a:r>
              <a:rPr lang="en-US" altLang="ja-JP" sz="2400" dirty="0" smtClean="0">
                <a:solidFill>
                  <a:srgbClr val="000000"/>
                </a:solidFill>
              </a:rPr>
              <a:t>(n/R)</a:t>
            </a:r>
            <a:r>
              <a:rPr lang="en-US" altLang="ja-JP" sz="2400" baseline="30000" dirty="0" smtClean="0">
                <a:solidFill>
                  <a:srgbClr val="000000"/>
                </a:solidFill>
              </a:rPr>
              <a:t>-</a:t>
            </a:r>
            <a:r>
              <a:rPr lang="en-US" altLang="ja-JP" sz="2400" baseline="30000" dirty="0">
                <a:solidFill>
                  <a:srgbClr val="000000"/>
                </a:solidFill>
              </a:rPr>
              <a:t>(</a:t>
            </a:r>
            <a:r>
              <a:rPr lang="en-US" altLang="ja-JP" sz="2400" baseline="30000" dirty="0" err="1">
                <a:solidFill>
                  <a:srgbClr val="000000"/>
                </a:solidFill>
              </a:rPr>
              <a:t>Num</a:t>
            </a:r>
            <a:r>
              <a:rPr lang="en-US" altLang="ja-JP" sz="2400" baseline="30000" dirty="0">
                <a:solidFill>
                  <a:srgbClr val="000000"/>
                </a:solidFill>
              </a:rPr>
              <a:t>(k)</a:t>
            </a:r>
            <a:r>
              <a:rPr lang="ja-JP" altLang="en-US" sz="2400" baseline="30000" dirty="0">
                <a:solidFill>
                  <a:srgbClr val="000000"/>
                </a:solidFill>
              </a:rPr>
              <a:t>・</a:t>
            </a:r>
            <a:r>
              <a:rPr lang="en-US" altLang="ja-JP" sz="2400" baseline="30000" dirty="0">
                <a:solidFill>
                  <a:srgbClr val="000000"/>
                </a:solidFill>
              </a:rPr>
              <a:t>P(</a:t>
            </a:r>
            <a:r>
              <a:rPr lang="en-US" altLang="ja-JP" sz="2400" baseline="30000" dirty="0" err="1">
                <a:solidFill>
                  <a:srgbClr val="000000"/>
                </a:solidFill>
              </a:rPr>
              <a:t>R,k</a:t>
            </a:r>
            <a:r>
              <a:rPr lang="en-US" altLang="ja-JP" sz="2400" baseline="30000" dirty="0">
                <a:solidFill>
                  <a:srgbClr val="000000"/>
                </a:solidFill>
              </a:rPr>
              <a:t>)</a:t>
            </a:r>
            <a:r>
              <a:rPr lang="en-US" altLang="ja-JP" sz="2400" baseline="30000" dirty="0" smtClean="0">
                <a:solidFill>
                  <a:srgbClr val="000000"/>
                </a:solidFill>
              </a:rPr>
              <a:t>)</a:t>
            </a:r>
            <a:r>
              <a:rPr kumimoji="1" lang="en-US" altLang="ja-JP" sz="2400" dirty="0" smtClean="0"/>
              <a:t>                  </a:t>
            </a:r>
            <a:endParaRPr kumimoji="1" lang="ja-JP" altLang="en-US" sz="2400" dirty="0"/>
          </a:p>
        </p:txBody>
      </p:sp>
      <p:sp>
        <p:nvSpPr>
          <p:cNvPr id="16" name="テキスト ボックス 15"/>
          <p:cNvSpPr txBox="1"/>
          <p:nvPr/>
        </p:nvSpPr>
        <p:spPr>
          <a:xfrm>
            <a:off x="2012276" y="4114463"/>
            <a:ext cx="3210885" cy="461665"/>
          </a:xfrm>
          <a:prstGeom prst="rect">
            <a:avLst/>
          </a:prstGeom>
          <a:noFill/>
        </p:spPr>
        <p:txBody>
          <a:bodyPr wrap="none" rtlCol="0">
            <a:spAutoFit/>
          </a:bodyPr>
          <a:lstStyle/>
          <a:p>
            <a:r>
              <a:rPr kumimoji="1" lang="en-US" altLang="ja-JP" sz="2400" dirty="0" smtClean="0"/>
              <a:t>0, </a:t>
            </a:r>
            <a:r>
              <a:rPr lang="en-US" altLang="ja-JP" sz="2400" dirty="0" err="1"/>
              <a:t>ε’n</a:t>
            </a:r>
            <a:r>
              <a:rPr lang="en-US" altLang="ja-JP" sz="2400" dirty="0" smtClean="0"/>
              <a:t>/R , 2ε’n/</a:t>
            </a:r>
            <a:r>
              <a:rPr lang="en-US" altLang="ja-JP" sz="2400" dirty="0"/>
              <a:t>R</a:t>
            </a:r>
            <a:r>
              <a:rPr lang="en-US" altLang="ja-JP" sz="2400" dirty="0" smtClean="0"/>
              <a:t>, … , n/R  </a:t>
            </a:r>
            <a:endParaRPr kumimoji="1" lang="ja-JP" altLang="en-US" sz="2400" dirty="0"/>
          </a:p>
        </p:txBody>
      </p:sp>
      <p:sp>
        <p:nvSpPr>
          <p:cNvPr id="17" name="角丸四角形吹き出し 16"/>
          <p:cNvSpPr/>
          <p:nvPr/>
        </p:nvSpPr>
        <p:spPr>
          <a:xfrm>
            <a:off x="5852721" y="4168463"/>
            <a:ext cx="2274979" cy="923914"/>
          </a:xfrm>
          <a:prstGeom prst="wedgeRoundRectCallout">
            <a:avLst>
              <a:gd name="adj1" fmla="val -66260"/>
              <a:gd name="adj2" fmla="val 5539"/>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計算量は</a:t>
            </a:r>
            <a:endParaRPr kumimoji="1" lang="en-US" altLang="ja-JP" sz="2400" dirty="0" smtClean="0">
              <a:solidFill>
                <a:srgbClr val="000000"/>
              </a:solidFill>
            </a:endParaRPr>
          </a:p>
          <a:p>
            <a:pPr algn="ctr"/>
            <a:r>
              <a:rPr lang="en-US" altLang="ja-JP" sz="2400" dirty="0" err="1" smtClean="0">
                <a:solidFill>
                  <a:srgbClr val="000000"/>
                </a:solidFill>
              </a:rPr>
              <a:t>ε</a:t>
            </a:r>
            <a:r>
              <a:rPr lang="en-US" altLang="ja-JP" sz="2400" dirty="0" smtClean="0">
                <a:solidFill>
                  <a:srgbClr val="000000"/>
                </a:solidFill>
              </a:rPr>
              <a:t>’</a:t>
            </a:r>
            <a:r>
              <a:rPr lang="en-US" altLang="ja-JP" sz="2400" baseline="30000" dirty="0" smtClean="0">
                <a:solidFill>
                  <a:srgbClr val="000000"/>
                </a:solidFill>
              </a:rPr>
              <a:t>-(</a:t>
            </a:r>
            <a:r>
              <a:rPr lang="en-US" altLang="ja-JP" sz="2400" baseline="30000" dirty="0" err="1" smtClean="0">
                <a:solidFill>
                  <a:srgbClr val="000000"/>
                </a:solidFill>
              </a:rPr>
              <a:t>Num</a:t>
            </a:r>
            <a:r>
              <a:rPr lang="en-US" altLang="ja-JP" sz="2400" baseline="30000" dirty="0" smtClean="0">
                <a:solidFill>
                  <a:srgbClr val="000000"/>
                </a:solidFill>
              </a:rPr>
              <a:t>(k)</a:t>
            </a:r>
            <a:r>
              <a:rPr lang="ja-JP" altLang="en-US" sz="2400" baseline="30000" dirty="0" smtClean="0">
                <a:solidFill>
                  <a:srgbClr val="000000"/>
                </a:solidFill>
              </a:rPr>
              <a:t>・</a:t>
            </a:r>
            <a:r>
              <a:rPr lang="en-US" altLang="ja-JP" sz="2400" baseline="30000" dirty="0" smtClean="0">
                <a:solidFill>
                  <a:srgbClr val="000000"/>
                </a:solidFill>
              </a:rPr>
              <a:t>P(</a:t>
            </a:r>
            <a:r>
              <a:rPr lang="en-US" altLang="ja-JP" sz="2400" baseline="30000" dirty="0" err="1" smtClean="0">
                <a:solidFill>
                  <a:srgbClr val="000000"/>
                </a:solidFill>
              </a:rPr>
              <a:t>R,k</a:t>
            </a:r>
            <a:r>
              <a:rPr lang="en-US" altLang="ja-JP" sz="2400" baseline="30000" dirty="0" smtClean="0">
                <a:solidFill>
                  <a:srgbClr val="000000"/>
                </a:solidFill>
              </a:rPr>
              <a:t>))</a:t>
            </a:r>
            <a:endParaRPr lang="en-US" altLang="ja-JP" sz="2400" dirty="0" smtClean="0">
              <a:solidFill>
                <a:srgbClr val="000000"/>
              </a:solidFill>
            </a:endParaRPr>
          </a:p>
        </p:txBody>
      </p:sp>
      <p:sp>
        <p:nvSpPr>
          <p:cNvPr id="4" name="スライド番号プレースホルダー 3"/>
          <p:cNvSpPr>
            <a:spLocks noGrp="1"/>
          </p:cNvSpPr>
          <p:nvPr>
            <p:ph type="sldNum" sz="quarter" idx="12"/>
          </p:nvPr>
        </p:nvSpPr>
        <p:spPr/>
        <p:txBody>
          <a:bodyPr/>
          <a:lstStyle/>
          <a:p>
            <a:fld id="{56CB738E-FD40-8243-9246-C46E47308EC8}" type="slidenum">
              <a:rPr kumimoji="1" lang="ja-JP" altLang="en-US" smtClean="0"/>
              <a:t>34</a:t>
            </a:fld>
            <a:endParaRPr kumimoji="1" lang="ja-JP" altLang="en-US"/>
          </a:p>
        </p:txBody>
      </p:sp>
      <p:sp>
        <p:nvSpPr>
          <p:cNvPr id="6" name="左中かっこ 5"/>
          <p:cNvSpPr/>
          <p:nvPr/>
        </p:nvSpPr>
        <p:spPr>
          <a:xfrm rot="16200000">
            <a:off x="3477955" y="2937319"/>
            <a:ext cx="346247" cy="3277610"/>
          </a:xfrm>
          <a:prstGeom prst="leftBrace">
            <a:avLst>
              <a:gd name="adj1" fmla="val 8333"/>
              <a:gd name="adj2" fmla="val 386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840007" y="4694862"/>
            <a:ext cx="1070275" cy="461665"/>
          </a:xfrm>
          <a:prstGeom prst="rect">
            <a:avLst/>
          </a:prstGeom>
          <a:noFill/>
        </p:spPr>
        <p:txBody>
          <a:bodyPr wrap="none" rtlCol="0">
            <a:spAutoFit/>
          </a:bodyPr>
          <a:lstStyle/>
          <a:p>
            <a:r>
              <a:rPr lang="en-US" altLang="ja-JP" sz="2400" dirty="0" err="1" smtClean="0"/>
              <a:t>ε</a:t>
            </a:r>
            <a:r>
              <a:rPr lang="en-US" altLang="ja-JP" sz="2400" dirty="0" smtClean="0"/>
              <a:t>’</a:t>
            </a:r>
            <a:r>
              <a:rPr lang="en-US" altLang="ja-JP" sz="2400" baseline="30000" dirty="0" smtClean="0"/>
              <a:t>(-1)</a:t>
            </a:r>
            <a:r>
              <a:rPr lang="en-US" altLang="ja-JP" sz="2400" dirty="0" smtClean="0"/>
              <a:t> </a:t>
            </a:r>
            <a:r>
              <a:rPr lang="ja-JP" altLang="en-US" sz="2400" dirty="0" smtClean="0"/>
              <a:t>項</a:t>
            </a:r>
            <a:endParaRPr kumimoji="1" lang="ja-JP" altLang="en-US" sz="2400" dirty="0"/>
          </a:p>
        </p:txBody>
      </p:sp>
    </p:spTree>
    <p:extLst>
      <p:ext uri="{BB962C8B-B14F-4D97-AF65-F5344CB8AC3E}">
        <p14:creationId xmlns:p14="http://schemas.microsoft.com/office/powerpoint/2010/main" val="15634010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9625" y="1684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5" name="テキスト ボックス 4"/>
          <p:cNvSpPr txBox="1"/>
          <p:nvPr/>
        </p:nvSpPr>
        <p:spPr>
          <a:xfrm>
            <a:off x="1305342" y="1288170"/>
            <a:ext cx="5097920" cy="1200328"/>
          </a:xfrm>
          <a:prstGeom prst="rect">
            <a:avLst/>
          </a:prstGeom>
          <a:noFill/>
        </p:spPr>
        <p:txBody>
          <a:bodyPr wrap="none" rtlCol="0">
            <a:spAutoFit/>
          </a:bodyPr>
          <a:lstStyle/>
          <a:p>
            <a:r>
              <a:rPr lang="en-US" altLang="ja-JP" sz="2400" dirty="0">
                <a:solidFill>
                  <a:srgbClr val="000000"/>
                </a:solidFill>
              </a:rPr>
              <a:t>a</a:t>
            </a:r>
            <a:r>
              <a:rPr lang="en-US" altLang="ja-JP" sz="2400" baseline="30000" dirty="0">
                <a:solidFill>
                  <a:srgbClr val="000000"/>
                </a:solidFill>
              </a:rPr>
              <a:t>1</a:t>
            </a:r>
            <a:r>
              <a:rPr lang="en-US" altLang="ja-JP" sz="2400" baseline="-25000" dirty="0">
                <a:solidFill>
                  <a:srgbClr val="000000"/>
                </a:solidFill>
              </a:rPr>
              <a:t>1</a:t>
            </a:r>
            <a:r>
              <a:rPr kumimoji="1" lang="en-US" altLang="ja-JP" sz="2400" dirty="0" smtClean="0"/>
              <a:t>x</a:t>
            </a:r>
            <a:r>
              <a:rPr kumimoji="1" lang="en-US" altLang="ja-JP" sz="2400" baseline="-25000" dirty="0" smtClean="0"/>
              <a:t>1</a:t>
            </a:r>
            <a:r>
              <a:rPr kumimoji="1" lang="ja-JP" altLang="en-US" sz="2400" baseline="-25000" dirty="0" smtClean="0"/>
              <a:t> </a:t>
            </a:r>
            <a:r>
              <a:rPr kumimoji="1" lang="en-US" altLang="ja-JP" sz="2400" dirty="0" smtClean="0"/>
              <a:t>+</a:t>
            </a:r>
            <a:r>
              <a:rPr kumimoji="1" lang="ja-JP" altLang="en-US" sz="2400" dirty="0" smtClean="0"/>
              <a:t> </a:t>
            </a:r>
            <a:r>
              <a:rPr lang="en-US" altLang="ja-JP" sz="2400" dirty="0" smtClean="0">
                <a:solidFill>
                  <a:srgbClr val="000000"/>
                </a:solidFill>
              </a:rPr>
              <a:t>a</a:t>
            </a:r>
            <a:r>
              <a:rPr lang="ja-JP" altLang="ja-JP" sz="2400" baseline="30000" dirty="0" smtClean="0">
                <a:solidFill>
                  <a:srgbClr val="000000"/>
                </a:solidFill>
              </a:rPr>
              <a:t>2</a:t>
            </a:r>
            <a:r>
              <a:rPr lang="en-US" altLang="ja-JP" sz="2400" baseline="-25000" dirty="0" smtClean="0">
                <a:solidFill>
                  <a:srgbClr val="000000"/>
                </a:solidFill>
              </a:rPr>
              <a:t>1</a:t>
            </a:r>
            <a:r>
              <a:rPr kumimoji="1" lang="en-US" altLang="ja-JP" sz="2400" dirty="0" smtClean="0"/>
              <a:t>x</a:t>
            </a:r>
            <a:r>
              <a:rPr kumimoji="1" lang="en-US" altLang="ja-JP" sz="2400" baseline="-25000" dirty="0" smtClean="0"/>
              <a:t>2</a:t>
            </a:r>
            <a:r>
              <a:rPr kumimoji="1" lang="ja-JP" altLang="en-US" sz="2400" dirty="0" smtClean="0"/>
              <a:t> </a:t>
            </a:r>
            <a:r>
              <a:rPr kumimoji="1" lang="en-US" altLang="ja-JP" sz="2400" dirty="0" smtClean="0"/>
              <a:t>+</a:t>
            </a:r>
            <a:r>
              <a:rPr lang="ja-JP" altLang="en-US" sz="2400" dirty="0"/>
              <a:t>　</a:t>
            </a:r>
            <a:r>
              <a:rPr lang="en-US" altLang="ja-JP" sz="2400" dirty="0" smtClean="0"/>
              <a:t>…</a:t>
            </a:r>
            <a:r>
              <a:rPr lang="ja-JP" altLang="en-US" sz="2400" dirty="0" smtClean="0"/>
              <a:t>　</a:t>
            </a:r>
            <a:r>
              <a:rPr lang="en-US" altLang="ja-JP" sz="2400" dirty="0" smtClean="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a:solidFill>
                  <a:srgbClr val="000000"/>
                </a:solidFill>
              </a:rPr>
              <a:t>)</a:t>
            </a:r>
            <a:r>
              <a:rPr lang="en-US" altLang="ja-JP" sz="2400" baseline="-25000" dirty="0">
                <a:solidFill>
                  <a:srgbClr val="000000"/>
                </a:solidFill>
              </a:rPr>
              <a:t>1</a:t>
            </a:r>
            <a:r>
              <a:rPr lang="en-US" altLang="ja-JP" sz="2400" dirty="0" smtClean="0"/>
              <a:t>x</a:t>
            </a:r>
            <a:r>
              <a:rPr lang="en-US" altLang="ja-JP" sz="2400" baseline="-25000" dirty="0" smtClean="0"/>
              <a:t>P(</a:t>
            </a:r>
            <a:r>
              <a:rPr lang="en-US" altLang="ja-JP" sz="2400" baseline="-25000" dirty="0" err="1" smtClean="0"/>
              <a:t>R,k</a:t>
            </a:r>
            <a:r>
              <a:rPr lang="en-US" altLang="ja-JP" sz="2400" baseline="-25000" dirty="0" smtClean="0"/>
              <a:t>)  </a:t>
            </a:r>
            <a:r>
              <a:rPr lang="en-US" altLang="ja-JP" sz="2400" dirty="0" smtClean="0"/>
              <a:t>=  </a:t>
            </a:r>
            <a:r>
              <a:rPr lang="ja-JP" altLang="en-US" sz="2400" dirty="0" smtClean="0"/>
              <a:t>＃</a:t>
            </a:r>
            <a:r>
              <a:rPr lang="en-US" altLang="ja-JP" sz="2400" dirty="0" smtClean="0"/>
              <a:t>(1)</a:t>
            </a:r>
          </a:p>
          <a:p>
            <a:r>
              <a:rPr lang="en-US" altLang="ja-JP" sz="2400" dirty="0" smtClean="0">
                <a:solidFill>
                  <a:srgbClr val="000000"/>
                </a:solidFill>
              </a:rPr>
              <a:t>a</a:t>
            </a:r>
            <a:r>
              <a:rPr lang="en-US" altLang="ja-JP" sz="2400" baseline="30000" dirty="0" smtClean="0">
                <a:solidFill>
                  <a:srgbClr val="000000"/>
                </a:solidFill>
              </a:rPr>
              <a:t>1</a:t>
            </a:r>
            <a:r>
              <a:rPr lang="ja-JP" altLang="ja-JP" sz="2400" baseline="-25000" dirty="0" smtClean="0">
                <a:solidFill>
                  <a:srgbClr val="000000"/>
                </a:solidFill>
              </a:rPr>
              <a:t>2</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en-US" altLang="ja-JP" sz="2400" baseline="30000" dirty="0">
                <a:solidFill>
                  <a:srgbClr val="000000"/>
                </a:solidFill>
              </a:rPr>
              <a:t>2</a:t>
            </a:r>
            <a:r>
              <a:rPr lang="en-US" altLang="ja-JP" sz="2400" baseline="-25000" dirty="0" smtClean="0">
                <a:solidFill>
                  <a:srgbClr val="000000"/>
                </a:solidFill>
              </a:rPr>
              <a:t>2</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smtClean="0">
                <a:solidFill>
                  <a:srgbClr val="000000"/>
                </a:solidFill>
              </a:rPr>
              <a:t>)</a:t>
            </a:r>
            <a:r>
              <a:rPr lang="ja-JP" altLang="ja-JP" sz="2400" baseline="-25000" dirty="0" smtClean="0">
                <a:solidFill>
                  <a:srgbClr val="000000"/>
                </a:solidFill>
              </a:rPr>
              <a:t>2</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(2)</a:t>
            </a:r>
            <a:endParaRPr lang="en-US" altLang="ja-JP" sz="2400" dirty="0"/>
          </a:p>
          <a:p>
            <a:endParaRPr kumimoji="1" lang="ja-JP" altLang="en-US" sz="2400" dirty="0"/>
          </a:p>
        </p:txBody>
      </p:sp>
      <p:sp>
        <p:nvSpPr>
          <p:cNvPr id="6" name="テキスト ボックス 5"/>
          <p:cNvSpPr txBox="1"/>
          <p:nvPr/>
        </p:nvSpPr>
        <p:spPr>
          <a:xfrm>
            <a:off x="1305341" y="3148951"/>
            <a:ext cx="7566260" cy="461665"/>
          </a:xfrm>
          <a:prstGeom prst="rect">
            <a:avLst/>
          </a:prstGeom>
          <a:noFill/>
        </p:spPr>
        <p:txBody>
          <a:bodyPr wrap="none" rtlCol="0">
            <a:spAutoFit/>
          </a:bodyPr>
          <a:lstStyle/>
          <a:p>
            <a:r>
              <a:rPr lang="en-US" altLang="ja-JP" sz="2400" dirty="0" smtClean="0">
                <a:solidFill>
                  <a:srgbClr val="000000"/>
                </a:solidFill>
              </a:rPr>
              <a:t>a</a:t>
            </a:r>
            <a:r>
              <a:rPr lang="ja-JP" altLang="ja-JP" sz="2800" baseline="30000" dirty="0" smtClean="0">
                <a:solidFill>
                  <a:srgbClr val="000000"/>
                </a:solidFill>
              </a:rPr>
              <a:t>1</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ja-JP" altLang="ja-JP" sz="2800" baseline="30000" dirty="0" smtClean="0">
                <a:solidFill>
                  <a:srgbClr val="000000"/>
                </a:solidFill>
              </a:rPr>
              <a:t>2</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smtClean="0">
                <a:solidFill>
                  <a:srgbClr val="000000"/>
                </a:solidFill>
              </a:rPr>
              <a:t>a</a:t>
            </a:r>
            <a:r>
              <a:rPr lang="ja-JP" altLang="ja-JP" sz="2800" baseline="30000" dirty="0" smtClean="0">
                <a:solidFill>
                  <a:srgbClr val="000000"/>
                </a:solidFill>
              </a:rPr>
              <a:t>P</a:t>
            </a:r>
            <a:r>
              <a:rPr lang="en-US" altLang="ja-JP" sz="2800" baseline="30000" dirty="0" smtClean="0">
                <a:solidFill>
                  <a:srgbClr val="000000"/>
                </a:solidFill>
              </a:rPr>
              <a:t>(</a:t>
            </a:r>
            <a:r>
              <a:rPr lang="en-US" altLang="ja-JP" sz="2800" baseline="30000" dirty="0" err="1" smtClean="0">
                <a:solidFill>
                  <a:srgbClr val="000000"/>
                </a:solidFill>
              </a:rPr>
              <a:t>R,k</a:t>
            </a:r>
            <a:r>
              <a:rPr lang="en-US" altLang="ja-JP" sz="2800" baseline="30000" dirty="0" smtClean="0">
                <a:solidFill>
                  <a:srgbClr val="000000"/>
                </a:solidFill>
              </a:rPr>
              <a:t>)</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a:t>
            </a:r>
            <a:r>
              <a:rPr lang="en-US" altLang="ja-JP" sz="2400" dirty="0" err="1" smtClean="0"/>
              <a:t>Num</a:t>
            </a:r>
            <a:r>
              <a:rPr lang="en-US" altLang="ja-JP" sz="2400" dirty="0" smtClean="0"/>
              <a:t>(k))</a:t>
            </a:r>
            <a:endParaRPr lang="en-US" altLang="ja-JP" sz="2400" dirty="0"/>
          </a:p>
        </p:txBody>
      </p:sp>
      <p:sp>
        <p:nvSpPr>
          <p:cNvPr id="7" name="テキスト ボックス 6"/>
          <p:cNvSpPr txBox="1"/>
          <p:nvPr/>
        </p:nvSpPr>
        <p:spPr>
          <a:xfrm>
            <a:off x="2454589" y="2197104"/>
            <a:ext cx="677108" cy="951847"/>
          </a:xfrm>
          <a:prstGeom prst="rect">
            <a:avLst/>
          </a:prstGeom>
          <a:noFill/>
        </p:spPr>
        <p:txBody>
          <a:bodyPr vert="eaVert" wrap="square" rtlCol="0">
            <a:spAutoFit/>
          </a:bodyPr>
          <a:lstStyle/>
          <a:p>
            <a:r>
              <a:rPr lang="ja-JP" altLang="en-US" sz="3200" dirty="0" smtClean="0"/>
              <a:t>・・・</a:t>
            </a:r>
            <a:endParaRPr kumimoji="1" lang="ja-JP" altLang="en-US" sz="3200" dirty="0"/>
          </a:p>
        </p:txBody>
      </p:sp>
      <p:sp>
        <p:nvSpPr>
          <p:cNvPr id="15" name="テキスト ボックス 14"/>
          <p:cNvSpPr txBox="1"/>
          <p:nvPr/>
        </p:nvSpPr>
        <p:spPr>
          <a:xfrm>
            <a:off x="66484" y="1948622"/>
            <a:ext cx="884264" cy="1200329"/>
          </a:xfrm>
          <a:prstGeom prst="rect">
            <a:avLst/>
          </a:prstGeom>
          <a:noFill/>
        </p:spPr>
        <p:txBody>
          <a:bodyPr wrap="none" rtlCol="0">
            <a:spAutoFit/>
          </a:bodyPr>
          <a:lstStyle/>
          <a:p>
            <a:pPr algn="ctr"/>
            <a:r>
              <a:rPr kumimoji="1" lang="ja-JP" altLang="en-US" dirty="0" smtClean="0"/>
              <a:t>全体の</a:t>
            </a:r>
            <a:endParaRPr kumimoji="1" lang="en-US" altLang="ja-JP" dirty="0" smtClean="0"/>
          </a:p>
          <a:p>
            <a:pPr algn="ctr"/>
            <a:r>
              <a:rPr lang="ja-JP" altLang="en-US" dirty="0" smtClean="0"/>
              <a:t>式数</a:t>
            </a:r>
            <a:endParaRPr lang="en-US" altLang="ja-JP" dirty="0"/>
          </a:p>
          <a:p>
            <a:pPr algn="ctr"/>
            <a:r>
              <a:rPr lang="en-US" altLang="ja-JP" dirty="0" err="1" smtClean="0"/>
              <a:t>Num</a:t>
            </a:r>
            <a:r>
              <a:rPr lang="en-US" altLang="ja-JP" dirty="0" smtClean="0"/>
              <a:t>(k)</a:t>
            </a:r>
          </a:p>
          <a:p>
            <a:pPr algn="ctr"/>
            <a:endParaRPr kumimoji="1" lang="ja-JP" altLang="en-US" dirty="0"/>
          </a:p>
        </p:txBody>
      </p:sp>
      <p:sp>
        <p:nvSpPr>
          <p:cNvPr id="16" name="テキスト ボックス 15"/>
          <p:cNvSpPr txBox="1"/>
          <p:nvPr/>
        </p:nvSpPr>
        <p:spPr>
          <a:xfrm>
            <a:off x="1164456" y="3982262"/>
            <a:ext cx="6205470" cy="369332"/>
          </a:xfrm>
          <a:prstGeom prst="rect">
            <a:avLst/>
          </a:prstGeom>
          <a:noFill/>
        </p:spPr>
        <p:txBody>
          <a:bodyPr wrap="none" rtlCol="0">
            <a:spAutoFit/>
          </a:bodyPr>
          <a:lstStyle/>
          <a:p>
            <a:r>
              <a:rPr lang="ja-JP" altLang="en-US" dirty="0" smtClean="0"/>
              <a:t>以上</a:t>
            </a:r>
            <a:r>
              <a:rPr kumimoji="1" lang="ja-JP" altLang="en-US" dirty="0" smtClean="0"/>
              <a:t>より、　</a:t>
            </a:r>
            <a:r>
              <a:rPr lang="en-US" altLang="ja-JP" dirty="0" err="1">
                <a:solidFill>
                  <a:srgbClr val="000000"/>
                </a:solidFill>
              </a:rPr>
              <a:t>ε’n</a:t>
            </a:r>
            <a:r>
              <a:rPr lang="en-US" altLang="ja-JP" dirty="0">
                <a:solidFill>
                  <a:srgbClr val="000000"/>
                </a:solidFill>
              </a:rPr>
              <a:t>/</a:t>
            </a:r>
            <a:r>
              <a:rPr lang="en-US" altLang="ja-JP" dirty="0" smtClean="0">
                <a:solidFill>
                  <a:srgbClr val="000000"/>
                </a:solidFill>
              </a:rPr>
              <a:t>2R </a:t>
            </a:r>
            <a:r>
              <a:rPr lang="en-US" altLang="ja-JP" dirty="0">
                <a:solidFill>
                  <a:srgbClr val="000000"/>
                </a:solidFill>
              </a:rPr>
              <a:t>× </a:t>
            </a:r>
            <a:r>
              <a:rPr lang="en-US" altLang="ja-JP" dirty="0" smtClean="0">
                <a:solidFill>
                  <a:srgbClr val="000000"/>
                </a:solidFill>
              </a:rPr>
              <a:t>k</a:t>
            </a:r>
            <a:r>
              <a:rPr lang="en-US" altLang="en-US" dirty="0" smtClean="0">
                <a:solidFill>
                  <a:srgbClr val="000000"/>
                </a:solidFill>
              </a:rPr>
              <a:t> </a:t>
            </a:r>
            <a:r>
              <a:rPr lang="en-US" altLang="ja-JP" dirty="0" smtClean="0">
                <a:solidFill>
                  <a:srgbClr val="000000"/>
                </a:solidFill>
              </a:rPr>
              <a:t>× P(</a:t>
            </a:r>
            <a:r>
              <a:rPr lang="en-US" altLang="ja-JP" dirty="0" err="1" smtClean="0">
                <a:solidFill>
                  <a:srgbClr val="000000"/>
                </a:solidFill>
              </a:rPr>
              <a:t>R,k</a:t>
            </a:r>
            <a:r>
              <a:rPr lang="en-US" altLang="ja-JP" dirty="0" smtClean="0">
                <a:solidFill>
                  <a:srgbClr val="000000"/>
                </a:solidFill>
              </a:rPr>
              <a:t>) × </a:t>
            </a:r>
            <a:r>
              <a:rPr lang="en-US" altLang="ja-JP" dirty="0" err="1" smtClean="0">
                <a:solidFill>
                  <a:srgbClr val="000000"/>
                </a:solidFill>
              </a:rPr>
              <a:t>Num</a:t>
            </a:r>
            <a:r>
              <a:rPr lang="en-US" altLang="ja-JP" dirty="0" smtClean="0">
                <a:solidFill>
                  <a:srgbClr val="000000"/>
                </a:solidFill>
              </a:rPr>
              <a:t>(k) &lt; </a:t>
            </a:r>
            <a:r>
              <a:rPr lang="en-US" altLang="ja-JP" dirty="0" err="1" smtClean="0">
                <a:solidFill>
                  <a:srgbClr val="000000"/>
                </a:solidFill>
              </a:rPr>
              <a:t>εn</a:t>
            </a:r>
            <a:r>
              <a:rPr lang="en-US" altLang="ja-JP" dirty="0" smtClean="0">
                <a:solidFill>
                  <a:srgbClr val="000000"/>
                </a:solidFill>
              </a:rPr>
              <a:t>/2 </a:t>
            </a:r>
            <a:r>
              <a:rPr lang="ja-JP" altLang="en-US" dirty="0" smtClean="0">
                <a:solidFill>
                  <a:srgbClr val="000000"/>
                </a:solidFill>
              </a:rPr>
              <a:t>を満たせば良い</a:t>
            </a:r>
            <a:r>
              <a:rPr lang="en-US" altLang="ja-JP" dirty="0" smtClean="0">
                <a:solidFill>
                  <a:srgbClr val="000000"/>
                </a:solidFill>
              </a:rPr>
              <a:t>  </a:t>
            </a:r>
            <a:r>
              <a:rPr kumimoji="1" lang="ja-JP" altLang="en-US" dirty="0" smtClean="0"/>
              <a:t>　</a:t>
            </a:r>
            <a:endParaRPr kumimoji="1" lang="ja-JP" altLang="en-US" dirty="0"/>
          </a:p>
        </p:txBody>
      </p:sp>
      <p:sp>
        <p:nvSpPr>
          <p:cNvPr id="17" name="右矢印 16"/>
          <p:cNvSpPr/>
          <p:nvPr/>
        </p:nvSpPr>
        <p:spPr>
          <a:xfrm>
            <a:off x="1877463" y="4477531"/>
            <a:ext cx="938731" cy="4917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19" name="オブジェクト 18"/>
          <p:cNvGraphicFramePr>
            <a:graphicFrameLocks noChangeAspect="1"/>
          </p:cNvGraphicFramePr>
          <p:nvPr>
            <p:extLst>
              <p:ext uri="{D42A27DB-BD31-4B8C-83A1-F6EECF244321}">
                <p14:modId xmlns:p14="http://schemas.microsoft.com/office/powerpoint/2010/main" val="279683034"/>
              </p:ext>
            </p:extLst>
          </p:nvPr>
        </p:nvGraphicFramePr>
        <p:xfrm>
          <a:off x="3082927" y="4343400"/>
          <a:ext cx="2403475" cy="717550"/>
        </p:xfrm>
        <a:graphic>
          <a:graphicData uri="http://schemas.openxmlformats.org/presentationml/2006/ole">
            <mc:AlternateContent xmlns:mc="http://schemas.openxmlformats.org/markup-compatibility/2006">
              <mc:Choice xmlns:v="urn:schemas-microsoft-com:vml" Requires="v">
                <p:oleObj spid="_x0000_s8353" name="数式" r:id="rId3" imgW="1485900" imgH="444500" progId="Equation.3">
                  <p:embed/>
                </p:oleObj>
              </mc:Choice>
              <mc:Fallback>
                <p:oleObj name="数式" r:id="rId3" imgW="1485900" imgH="444500" progId="Equation.3">
                  <p:embed/>
                  <p:pic>
                    <p:nvPicPr>
                      <p:cNvPr id="0" name=""/>
                      <p:cNvPicPr/>
                      <p:nvPr/>
                    </p:nvPicPr>
                    <p:blipFill>
                      <a:blip r:embed="rId4"/>
                      <a:stretch>
                        <a:fillRect/>
                      </a:stretch>
                    </p:blipFill>
                    <p:spPr>
                      <a:xfrm>
                        <a:off x="3082927" y="4343400"/>
                        <a:ext cx="2403475" cy="717550"/>
                      </a:xfrm>
                      <a:prstGeom prst="rect">
                        <a:avLst/>
                      </a:prstGeom>
                    </p:spPr>
                  </p:pic>
                </p:oleObj>
              </mc:Fallback>
            </mc:AlternateContent>
          </a:graphicData>
        </a:graphic>
      </p:graphicFrame>
      <p:pic>
        <p:nvPicPr>
          <p:cNvPr id="18" name="図 17" descr="スクリーンショット 2017-02-20 19.4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748" y="1343040"/>
            <a:ext cx="8193252" cy="2427442"/>
          </a:xfrm>
          <a:prstGeom prst="rect">
            <a:avLst/>
          </a:prstGeom>
        </p:spPr>
      </p:pic>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35</a:t>
            </a:fld>
            <a:endParaRPr kumimoji="1" lang="ja-JP" altLang="en-US"/>
          </a:p>
        </p:txBody>
      </p:sp>
      <p:sp>
        <p:nvSpPr>
          <p:cNvPr id="10" name="角丸四角形吹き出し 9"/>
          <p:cNvSpPr/>
          <p:nvPr/>
        </p:nvSpPr>
        <p:spPr>
          <a:xfrm>
            <a:off x="6212191" y="4351594"/>
            <a:ext cx="1679548" cy="689514"/>
          </a:xfrm>
          <a:prstGeom prst="wedgeRoundRectCallout">
            <a:avLst>
              <a:gd name="adj1" fmla="val -90507"/>
              <a:gd name="adj2" fmla="val -44815"/>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生じる距離の合計は</a:t>
            </a:r>
            <a:r>
              <a:rPr kumimoji="1" lang="en-US" altLang="ja-JP" dirty="0" err="1" smtClean="0">
                <a:solidFill>
                  <a:srgbClr val="000000"/>
                </a:solidFill>
              </a:rPr>
              <a:t>ε</a:t>
            </a:r>
            <a:endParaRPr kumimoji="1" lang="ja-JP" altLang="en-US" dirty="0" smtClean="0">
              <a:solidFill>
                <a:srgbClr val="000000"/>
              </a:solidFill>
            </a:endParaRPr>
          </a:p>
        </p:txBody>
      </p:sp>
      <p:pic>
        <p:nvPicPr>
          <p:cNvPr id="20" name="図 19" descr="スクリーンショット 2017-02-26 15.53.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578" y="1478439"/>
            <a:ext cx="8083421" cy="2345471"/>
          </a:xfrm>
          <a:prstGeom prst="rect">
            <a:avLst/>
          </a:prstGeom>
        </p:spPr>
      </p:pic>
      <p:sp>
        <p:nvSpPr>
          <p:cNvPr id="13" name="円形吹き出し 12"/>
          <p:cNvSpPr/>
          <p:nvPr/>
        </p:nvSpPr>
        <p:spPr>
          <a:xfrm>
            <a:off x="7244591" y="1094924"/>
            <a:ext cx="1748289" cy="1393576"/>
          </a:xfrm>
          <a:prstGeom prst="wedgeEllipseCallout">
            <a:avLst>
              <a:gd name="adj1" fmla="val -64189"/>
              <a:gd name="adj2" fmla="val 456"/>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1</a:t>
            </a:r>
            <a:r>
              <a:rPr kumimoji="1" lang="ja-JP" altLang="en-US" dirty="0" smtClean="0">
                <a:solidFill>
                  <a:srgbClr val="000000"/>
                </a:solidFill>
              </a:rPr>
              <a:t>式あたりの項数</a:t>
            </a:r>
            <a:endParaRPr kumimoji="1" lang="en-US" altLang="ja-JP" dirty="0" smtClean="0">
              <a:solidFill>
                <a:srgbClr val="000000"/>
              </a:solidFill>
            </a:endParaRPr>
          </a:p>
          <a:p>
            <a:pPr algn="ctr"/>
            <a:r>
              <a:rPr lang="en-US" altLang="ja-JP" dirty="0" smtClean="0">
                <a:solidFill>
                  <a:srgbClr val="000000"/>
                </a:solidFill>
              </a:rPr>
              <a:t>P(R, k)</a:t>
            </a:r>
            <a:endParaRPr kumimoji="1" lang="ja-JP" altLang="en-US" dirty="0">
              <a:solidFill>
                <a:srgbClr val="000000"/>
              </a:solidFill>
            </a:endParaRPr>
          </a:p>
        </p:txBody>
      </p:sp>
      <p:sp>
        <p:nvSpPr>
          <p:cNvPr id="12" name="四角形吹き出し 11"/>
          <p:cNvSpPr/>
          <p:nvPr/>
        </p:nvSpPr>
        <p:spPr>
          <a:xfrm>
            <a:off x="1877463" y="691640"/>
            <a:ext cx="4334728" cy="596530"/>
          </a:xfrm>
          <a:prstGeom prst="wedgeRectCallout">
            <a:avLst>
              <a:gd name="adj1" fmla="val -49640"/>
              <a:gd name="adj2" fmla="val 9709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dirty="0">
                <a:solidFill>
                  <a:srgbClr val="000000"/>
                </a:solidFill>
              </a:rPr>
              <a:t>1</a:t>
            </a:r>
            <a:r>
              <a:rPr lang="en-US" altLang="en-US" dirty="0" smtClean="0">
                <a:solidFill>
                  <a:srgbClr val="000000"/>
                </a:solidFill>
              </a:rPr>
              <a:t>項</a:t>
            </a:r>
            <a:r>
              <a:rPr lang="ja-JP" altLang="en-US" dirty="0" smtClean="0">
                <a:solidFill>
                  <a:srgbClr val="000000"/>
                </a:solidFill>
              </a:rPr>
              <a:t>あたりの生じ得る誤差</a:t>
            </a:r>
            <a:r>
              <a:rPr lang="en-US" altLang="ja-JP" dirty="0" smtClean="0">
                <a:solidFill>
                  <a:srgbClr val="000000"/>
                </a:solidFill>
              </a:rPr>
              <a:t> : </a:t>
            </a:r>
            <a:r>
              <a:rPr lang="en-US" altLang="ja-JP" dirty="0" err="1" smtClean="0">
                <a:solidFill>
                  <a:srgbClr val="000000"/>
                </a:solidFill>
              </a:rPr>
              <a:t>ε’n</a:t>
            </a:r>
            <a:r>
              <a:rPr lang="en-US" altLang="ja-JP" dirty="0" smtClean="0">
                <a:solidFill>
                  <a:srgbClr val="000000"/>
                </a:solidFill>
              </a:rPr>
              <a:t>/2R × k</a:t>
            </a:r>
            <a:endParaRPr kumimoji="1" lang="ja-JP" altLang="en-US" dirty="0">
              <a:solidFill>
                <a:srgbClr val="000000"/>
              </a:solidFill>
            </a:endParaRPr>
          </a:p>
        </p:txBody>
      </p:sp>
    </p:spTree>
    <p:extLst>
      <p:ext uri="{BB962C8B-B14F-4D97-AF65-F5344CB8AC3E}">
        <p14:creationId xmlns:p14="http://schemas.microsoft.com/office/powerpoint/2010/main" val="10141191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36</a:t>
            </a:fld>
            <a:endParaRPr kumimoji="1" lang="ja-JP" altLang="en-US"/>
          </a:p>
        </p:txBody>
      </p:sp>
      <p:pic>
        <p:nvPicPr>
          <p:cNvPr id="3" name="図 2"/>
          <p:cNvPicPr>
            <a:picLocks noChangeAspect="1"/>
          </p:cNvPicPr>
          <p:nvPr/>
        </p:nvPicPr>
        <p:blipFill>
          <a:blip r:embed="rId3"/>
          <a:stretch>
            <a:fillRect/>
          </a:stretch>
        </p:blipFill>
        <p:spPr>
          <a:xfrm>
            <a:off x="1451651" y="2051754"/>
            <a:ext cx="1346076" cy="376848"/>
          </a:xfrm>
          <a:prstGeom prst="rect">
            <a:avLst/>
          </a:prstGeom>
        </p:spPr>
      </p:pic>
      <p:graphicFrame>
        <p:nvGraphicFramePr>
          <p:cNvPr id="4" name="オブジェクト 3"/>
          <p:cNvGraphicFramePr>
            <a:graphicFrameLocks noChangeAspect="1"/>
          </p:cNvGraphicFramePr>
          <p:nvPr>
            <p:extLst>
              <p:ext uri="{D42A27DB-BD31-4B8C-83A1-F6EECF244321}">
                <p14:modId xmlns:p14="http://schemas.microsoft.com/office/powerpoint/2010/main" val="782865721"/>
              </p:ext>
            </p:extLst>
          </p:nvPr>
        </p:nvGraphicFramePr>
        <p:xfrm>
          <a:off x="6067994" y="2322840"/>
          <a:ext cx="2075814" cy="619728"/>
        </p:xfrm>
        <a:graphic>
          <a:graphicData uri="http://schemas.openxmlformats.org/presentationml/2006/ole">
            <mc:AlternateContent xmlns:mc="http://schemas.openxmlformats.org/markup-compatibility/2006">
              <mc:Choice xmlns:v="urn:schemas-microsoft-com:vml" Requires="v">
                <p:oleObj spid="_x0000_s10369" name="数式" r:id="rId4" imgW="1485900" imgH="444500" progId="Equation.3">
                  <p:embed/>
                </p:oleObj>
              </mc:Choice>
              <mc:Fallback>
                <p:oleObj name="数式" r:id="rId4" imgW="1485900" imgH="444500" progId="Equation.3">
                  <p:embed/>
                  <p:pic>
                    <p:nvPicPr>
                      <p:cNvPr id="0" name=""/>
                      <p:cNvPicPr/>
                      <p:nvPr/>
                    </p:nvPicPr>
                    <p:blipFill>
                      <a:blip r:embed="rId5"/>
                      <a:stretch>
                        <a:fillRect/>
                      </a:stretch>
                    </p:blipFill>
                    <p:spPr>
                      <a:xfrm>
                        <a:off x="6067994" y="2322840"/>
                        <a:ext cx="2075814" cy="619728"/>
                      </a:xfrm>
                      <a:prstGeom prst="rect">
                        <a:avLst/>
                      </a:prstGeom>
                    </p:spPr>
                  </p:pic>
                </p:oleObj>
              </mc:Fallback>
            </mc:AlternateContent>
          </a:graphicData>
        </a:graphic>
      </p:graphicFrame>
      <p:sp>
        <p:nvSpPr>
          <p:cNvPr id="5" name="テキスト ボックス 4"/>
          <p:cNvSpPr txBox="1"/>
          <p:nvPr/>
        </p:nvSpPr>
        <p:spPr>
          <a:xfrm>
            <a:off x="319625" y="1684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6" name="テキスト ボックス 5"/>
          <p:cNvSpPr txBox="1"/>
          <p:nvPr/>
        </p:nvSpPr>
        <p:spPr>
          <a:xfrm>
            <a:off x="968901" y="955712"/>
            <a:ext cx="3254016" cy="461665"/>
          </a:xfrm>
          <a:prstGeom prst="rect">
            <a:avLst/>
          </a:prstGeom>
          <a:noFill/>
        </p:spPr>
        <p:txBody>
          <a:bodyPr wrap="none" rtlCol="0">
            <a:spAutoFit/>
          </a:bodyPr>
          <a:lstStyle/>
          <a:p>
            <a:r>
              <a:rPr kumimoji="1" lang="ja-JP" altLang="en-US" sz="2400" dirty="0" smtClean="0"/>
              <a:t>以上より、次が成り立つ</a:t>
            </a:r>
            <a:endParaRPr kumimoji="1" lang="ja-JP" altLang="en-US" sz="2400" dirty="0"/>
          </a:p>
        </p:txBody>
      </p:sp>
      <p:sp>
        <p:nvSpPr>
          <p:cNvPr id="7" name="テキスト ボックス 6"/>
          <p:cNvSpPr txBox="1"/>
          <p:nvPr/>
        </p:nvSpPr>
        <p:spPr>
          <a:xfrm>
            <a:off x="1182962" y="1632297"/>
            <a:ext cx="7717899" cy="1938992"/>
          </a:xfrm>
          <a:prstGeom prst="rect">
            <a:avLst/>
          </a:prstGeom>
          <a:noFill/>
        </p:spPr>
        <p:txBody>
          <a:bodyPr wrap="square" rtlCol="0">
            <a:spAutoFit/>
          </a:bodyPr>
          <a:lstStyle/>
          <a:p>
            <a:r>
              <a:rPr kumimoji="1" lang="ja-JP" altLang="en-US" sz="2400" dirty="0" smtClean="0"/>
              <a:t>任意の</a:t>
            </a:r>
            <a:r>
              <a:rPr lang="ja-JP" altLang="en-US" sz="2400" dirty="0" smtClean="0"/>
              <a:t>局面</a:t>
            </a:r>
            <a:r>
              <a:rPr kumimoji="1" lang="en-US" altLang="ja-JP" sz="2400" dirty="0" smtClean="0"/>
              <a:t>S </a:t>
            </a:r>
            <a:r>
              <a:rPr kumimoji="1" lang="ja-JP" altLang="en-US" sz="2400" dirty="0" smtClean="0"/>
              <a:t>と</a:t>
            </a:r>
            <a:r>
              <a:rPr kumimoji="1" lang="en-US" altLang="ja-JP" sz="2400" dirty="0" smtClean="0"/>
              <a:t> 0 &lt; </a:t>
            </a:r>
            <a:r>
              <a:rPr kumimoji="1" lang="en-US" altLang="ja-JP" sz="2400" dirty="0" err="1" smtClean="0"/>
              <a:t>ε</a:t>
            </a:r>
            <a:r>
              <a:rPr kumimoji="1" lang="en-US" altLang="ja-JP" sz="2400" dirty="0" smtClean="0"/>
              <a:t> &lt; 1</a:t>
            </a:r>
            <a:r>
              <a:rPr kumimoji="1" lang="ja-JP" altLang="en-US" sz="2400" dirty="0" smtClean="0"/>
              <a:t>について、</a:t>
            </a:r>
            <a:r>
              <a:rPr lang="en-US" altLang="ja-JP" sz="2400" dirty="0" smtClean="0"/>
              <a:t>n</a:t>
            </a:r>
            <a:r>
              <a:rPr lang="ja-JP" altLang="en-US" sz="2400" dirty="0" smtClean="0"/>
              <a:t>を</a:t>
            </a:r>
            <a:r>
              <a:rPr lang="en-US" altLang="ja-JP" sz="2400" dirty="0" smtClean="0"/>
              <a:t>S</a:t>
            </a:r>
            <a:r>
              <a:rPr lang="ja-JP" altLang="en-US" sz="2400" dirty="0" smtClean="0"/>
              <a:t>のサイズとしたとき、</a:t>
            </a:r>
            <a:endParaRPr lang="en-US" altLang="ja-JP" sz="2400" dirty="0" smtClean="0"/>
          </a:p>
          <a:p>
            <a:r>
              <a:rPr lang="ja-JP" altLang="ja-JP" sz="2400" dirty="0"/>
              <a:t>　</a:t>
            </a:r>
            <a:r>
              <a:rPr lang="ja-JP" altLang="en-US" sz="2400" dirty="0" smtClean="0"/>
              <a:t>　　　　　　　ならば、</a:t>
            </a:r>
            <a:r>
              <a:rPr lang="en-US" altLang="ja-JP" sz="2400" dirty="0" smtClean="0"/>
              <a:t>S</a:t>
            </a:r>
            <a:r>
              <a:rPr lang="ja-JP" altLang="en-US" sz="2400" dirty="0" smtClean="0"/>
              <a:t>は</a:t>
            </a:r>
            <a:r>
              <a:rPr lang="en-US" altLang="ja-JP" sz="2400" dirty="0" smtClean="0"/>
              <a:t>S’</a:t>
            </a:r>
            <a:r>
              <a:rPr lang="ja-JP" altLang="en-US" sz="2400" dirty="0" smtClean="0"/>
              <a:t>に</a:t>
            </a:r>
            <a:r>
              <a:rPr lang="en-US" altLang="ja-JP" sz="2400" dirty="0" err="1" smtClean="0"/>
              <a:t>ε</a:t>
            </a:r>
            <a:r>
              <a:rPr lang="ja-JP" altLang="en-US" sz="2400" dirty="0" smtClean="0"/>
              <a:t>近接である。</a:t>
            </a:r>
            <a:endParaRPr lang="en-US" altLang="ja-JP" sz="2400" dirty="0" smtClean="0"/>
          </a:p>
          <a:p>
            <a:r>
              <a:rPr lang="ja-JP" altLang="en-US" sz="2400" dirty="0" smtClean="0"/>
              <a:t>このとき、</a:t>
            </a:r>
            <a:r>
              <a:rPr lang="en-US" altLang="ja-JP" sz="2400" dirty="0" smtClean="0"/>
              <a:t>S</a:t>
            </a:r>
            <a:r>
              <a:rPr lang="ja-JP" altLang="en-US" sz="2400" dirty="0" smtClean="0"/>
              <a:t>と</a:t>
            </a:r>
            <a:r>
              <a:rPr lang="en-US" altLang="ja-JP" sz="2400" dirty="0" smtClean="0"/>
              <a:t>S’</a:t>
            </a:r>
            <a:r>
              <a:rPr lang="ja-JP" altLang="en-US" sz="2400" dirty="0" smtClean="0"/>
              <a:t>の整数計画問題が</a:t>
            </a:r>
            <a:r>
              <a:rPr lang="en-US" altLang="ja-JP" sz="2400" dirty="0" smtClean="0"/>
              <a:t>0 &lt;</a:t>
            </a:r>
          </a:p>
          <a:p>
            <a:r>
              <a:rPr lang="ja-JP" altLang="en-US" sz="2400" dirty="0" smtClean="0"/>
              <a:t>に対して、</a:t>
            </a:r>
            <a:r>
              <a:rPr lang="en-US" altLang="ja-JP" sz="2400" dirty="0" err="1" smtClean="0"/>
              <a:t>ε</a:t>
            </a:r>
            <a:r>
              <a:rPr lang="en-US" altLang="ja-JP" sz="2400" dirty="0" smtClean="0"/>
              <a:t>’</a:t>
            </a:r>
            <a:r>
              <a:rPr lang="ja-JP" altLang="en-US" sz="2400" dirty="0" smtClean="0"/>
              <a:t>刻みで解を持つならば、</a:t>
            </a:r>
            <a:endParaRPr lang="en-US" altLang="ja-JP" sz="2400" dirty="0" smtClean="0"/>
          </a:p>
          <a:p>
            <a:r>
              <a:rPr kumimoji="1" lang="en-US" altLang="ja-JP" sz="2400" dirty="0" smtClean="0"/>
              <a:t>S</a:t>
            </a:r>
            <a:r>
              <a:rPr kumimoji="1" lang="ja-JP" altLang="en-US" sz="2400" dirty="0" smtClean="0"/>
              <a:t>はイエスインスタンスに</a:t>
            </a:r>
            <a:r>
              <a:rPr kumimoji="1" lang="en-US" altLang="ja-JP" sz="2400" dirty="0" err="1" smtClean="0"/>
              <a:t>ε</a:t>
            </a:r>
            <a:r>
              <a:rPr kumimoji="1" lang="ja-JP" altLang="en-US" sz="2400" dirty="0" smtClean="0"/>
              <a:t>近接である。</a:t>
            </a:r>
            <a:endParaRPr kumimoji="1" lang="en-US" altLang="ja-JP" sz="2400" dirty="0" smtClean="0"/>
          </a:p>
        </p:txBody>
      </p:sp>
    </p:spTree>
    <p:extLst>
      <p:ext uri="{BB962C8B-B14F-4D97-AF65-F5344CB8AC3E}">
        <p14:creationId xmlns:p14="http://schemas.microsoft.com/office/powerpoint/2010/main" val="26523563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0167" y="168420"/>
            <a:ext cx="1557838" cy="523220"/>
          </a:xfrm>
          <a:prstGeom prst="rect">
            <a:avLst/>
          </a:prstGeom>
          <a:noFill/>
        </p:spPr>
        <p:txBody>
          <a:bodyPr wrap="none" rtlCol="0">
            <a:spAutoFit/>
          </a:bodyPr>
          <a:lstStyle/>
          <a:p>
            <a:r>
              <a:rPr kumimoji="1" lang="ja-JP" altLang="en-US" sz="2800" dirty="0" smtClean="0"/>
              <a:t>敷き詰め</a:t>
            </a:r>
            <a:endParaRPr kumimoji="1" lang="ja-JP" altLang="en-US" sz="2800" dirty="0"/>
          </a:p>
        </p:txBody>
      </p:sp>
      <p:sp>
        <p:nvSpPr>
          <p:cNvPr id="3" name="テキスト ボックス 2"/>
          <p:cNvSpPr txBox="1"/>
          <p:nvPr/>
        </p:nvSpPr>
        <p:spPr>
          <a:xfrm>
            <a:off x="946668" y="691644"/>
            <a:ext cx="2862082" cy="461665"/>
          </a:xfrm>
          <a:prstGeom prst="rect">
            <a:avLst/>
          </a:prstGeom>
          <a:noFill/>
        </p:spPr>
        <p:txBody>
          <a:bodyPr wrap="none" rtlCol="0">
            <a:spAutoFit/>
          </a:bodyPr>
          <a:lstStyle/>
          <a:p>
            <a:r>
              <a:rPr lang="ja-JP" altLang="en-US" sz="2400" dirty="0" smtClean="0"/>
              <a:t>以下の式が成り立つ</a:t>
            </a:r>
            <a:endParaRPr kumimoji="1" lang="ja-JP" altLang="en-US" sz="2400" dirty="0"/>
          </a:p>
        </p:txBody>
      </p:sp>
      <p:sp>
        <p:nvSpPr>
          <p:cNvPr id="4" name="テキスト ボックス 3"/>
          <p:cNvSpPr txBox="1"/>
          <p:nvPr/>
        </p:nvSpPr>
        <p:spPr>
          <a:xfrm>
            <a:off x="946668" y="1539391"/>
            <a:ext cx="292418" cy="830997"/>
          </a:xfrm>
          <a:prstGeom prst="rect">
            <a:avLst/>
          </a:prstGeom>
          <a:noFill/>
        </p:spPr>
        <p:txBody>
          <a:bodyPr wrap="none" rtlCol="0">
            <a:spAutoFit/>
          </a:bodyPr>
          <a:lstStyle/>
          <a:p>
            <a:endParaRPr lang="en-US" altLang="ja-JP" sz="2400" dirty="0" smtClean="0"/>
          </a:p>
          <a:p>
            <a:pPr marL="342900" indent="-342900">
              <a:buFont typeface="Arial"/>
              <a:buChar char="•"/>
            </a:pPr>
            <a:endParaRPr kumimoji="1" lang="ja-JP" altLang="en-US" sz="2400" dirty="0"/>
          </a:p>
        </p:txBody>
      </p:sp>
      <p:sp>
        <p:nvSpPr>
          <p:cNvPr id="5" name="テキスト ボックス 4"/>
          <p:cNvSpPr txBox="1"/>
          <p:nvPr/>
        </p:nvSpPr>
        <p:spPr>
          <a:xfrm>
            <a:off x="1305342" y="1288170"/>
            <a:ext cx="5097920" cy="1200328"/>
          </a:xfrm>
          <a:prstGeom prst="rect">
            <a:avLst/>
          </a:prstGeom>
          <a:noFill/>
        </p:spPr>
        <p:txBody>
          <a:bodyPr wrap="none" rtlCol="0">
            <a:spAutoFit/>
          </a:bodyPr>
          <a:lstStyle/>
          <a:p>
            <a:r>
              <a:rPr lang="en-US" altLang="ja-JP" sz="2400" dirty="0">
                <a:solidFill>
                  <a:srgbClr val="000000"/>
                </a:solidFill>
              </a:rPr>
              <a:t>a</a:t>
            </a:r>
            <a:r>
              <a:rPr lang="en-US" altLang="ja-JP" sz="2400" baseline="30000" dirty="0">
                <a:solidFill>
                  <a:srgbClr val="000000"/>
                </a:solidFill>
              </a:rPr>
              <a:t>1</a:t>
            </a:r>
            <a:r>
              <a:rPr lang="en-US" altLang="ja-JP" sz="2400" baseline="-25000" dirty="0">
                <a:solidFill>
                  <a:srgbClr val="000000"/>
                </a:solidFill>
              </a:rPr>
              <a:t>1</a:t>
            </a:r>
            <a:r>
              <a:rPr kumimoji="1" lang="en-US" altLang="ja-JP" sz="2400" dirty="0" smtClean="0"/>
              <a:t>x</a:t>
            </a:r>
            <a:r>
              <a:rPr kumimoji="1" lang="en-US" altLang="ja-JP" sz="2400" baseline="-25000" dirty="0" smtClean="0"/>
              <a:t>1</a:t>
            </a:r>
            <a:r>
              <a:rPr kumimoji="1" lang="ja-JP" altLang="en-US" sz="2400" baseline="-25000" dirty="0" smtClean="0"/>
              <a:t> </a:t>
            </a:r>
            <a:r>
              <a:rPr kumimoji="1" lang="en-US" altLang="ja-JP" sz="2400" dirty="0" smtClean="0"/>
              <a:t>+</a:t>
            </a:r>
            <a:r>
              <a:rPr kumimoji="1" lang="ja-JP" altLang="en-US" sz="2400" dirty="0" smtClean="0"/>
              <a:t> </a:t>
            </a:r>
            <a:r>
              <a:rPr lang="en-US" altLang="ja-JP" sz="2400" dirty="0" smtClean="0">
                <a:solidFill>
                  <a:srgbClr val="000000"/>
                </a:solidFill>
              </a:rPr>
              <a:t>a</a:t>
            </a:r>
            <a:r>
              <a:rPr lang="ja-JP" altLang="ja-JP" sz="2400" baseline="30000" dirty="0" smtClean="0">
                <a:solidFill>
                  <a:srgbClr val="000000"/>
                </a:solidFill>
              </a:rPr>
              <a:t>2</a:t>
            </a:r>
            <a:r>
              <a:rPr lang="en-US" altLang="ja-JP" sz="2400" baseline="-25000" dirty="0" smtClean="0">
                <a:solidFill>
                  <a:srgbClr val="000000"/>
                </a:solidFill>
              </a:rPr>
              <a:t>1</a:t>
            </a:r>
            <a:r>
              <a:rPr kumimoji="1" lang="en-US" altLang="ja-JP" sz="2400" dirty="0" smtClean="0"/>
              <a:t>x</a:t>
            </a:r>
            <a:r>
              <a:rPr kumimoji="1" lang="en-US" altLang="ja-JP" sz="2400" baseline="-25000" dirty="0" smtClean="0"/>
              <a:t>2</a:t>
            </a:r>
            <a:r>
              <a:rPr kumimoji="1" lang="ja-JP" altLang="en-US" sz="2400" dirty="0" smtClean="0"/>
              <a:t> </a:t>
            </a:r>
            <a:r>
              <a:rPr kumimoji="1" lang="en-US" altLang="ja-JP" sz="2400" dirty="0" smtClean="0"/>
              <a:t>+</a:t>
            </a:r>
            <a:r>
              <a:rPr lang="ja-JP" altLang="en-US" sz="2400" dirty="0"/>
              <a:t>　</a:t>
            </a:r>
            <a:r>
              <a:rPr lang="en-US" altLang="ja-JP" sz="2400" dirty="0" smtClean="0"/>
              <a:t>…</a:t>
            </a:r>
            <a:r>
              <a:rPr lang="ja-JP" altLang="en-US" sz="2400" dirty="0" smtClean="0"/>
              <a:t>　</a:t>
            </a:r>
            <a:r>
              <a:rPr lang="en-US" altLang="ja-JP" sz="2400" dirty="0" smtClean="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a:solidFill>
                  <a:srgbClr val="000000"/>
                </a:solidFill>
              </a:rPr>
              <a:t>)</a:t>
            </a:r>
            <a:r>
              <a:rPr lang="en-US" altLang="ja-JP" sz="2400" baseline="-25000" dirty="0">
                <a:solidFill>
                  <a:srgbClr val="000000"/>
                </a:solidFill>
              </a:rPr>
              <a:t>1</a:t>
            </a:r>
            <a:r>
              <a:rPr lang="en-US" altLang="ja-JP" sz="2400" dirty="0" smtClean="0"/>
              <a:t>x</a:t>
            </a:r>
            <a:r>
              <a:rPr lang="en-US" altLang="ja-JP" sz="2400" baseline="-25000" dirty="0" smtClean="0"/>
              <a:t>P(</a:t>
            </a:r>
            <a:r>
              <a:rPr lang="en-US" altLang="ja-JP" sz="2400" baseline="-25000" dirty="0" err="1" smtClean="0"/>
              <a:t>R,k</a:t>
            </a:r>
            <a:r>
              <a:rPr lang="en-US" altLang="ja-JP" sz="2400" baseline="-25000" dirty="0" smtClean="0"/>
              <a:t>)  </a:t>
            </a:r>
            <a:r>
              <a:rPr lang="en-US" altLang="ja-JP" sz="2400" dirty="0" smtClean="0"/>
              <a:t>=  </a:t>
            </a:r>
            <a:r>
              <a:rPr lang="ja-JP" altLang="en-US" sz="2400" dirty="0" smtClean="0"/>
              <a:t>＃</a:t>
            </a:r>
            <a:r>
              <a:rPr lang="en-US" altLang="ja-JP" sz="2400" dirty="0" smtClean="0"/>
              <a:t>(1)</a:t>
            </a:r>
          </a:p>
          <a:p>
            <a:r>
              <a:rPr lang="en-US" altLang="ja-JP" sz="2400" dirty="0" smtClean="0">
                <a:solidFill>
                  <a:srgbClr val="000000"/>
                </a:solidFill>
              </a:rPr>
              <a:t>a</a:t>
            </a:r>
            <a:r>
              <a:rPr lang="en-US" altLang="ja-JP" sz="2400" baseline="30000" dirty="0" smtClean="0">
                <a:solidFill>
                  <a:srgbClr val="000000"/>
                </a:solidFill>
              </a:rPr>
              <a:t>1</a:t>
            </a:r>
            <a:r>
              <a:rPr lang="ja-JP" altLang="ja-JP" sz="2400" baseline="-25000" dirty="0" smtClean="0">
                <a:solidFill>
                  <a:srgbClr val="000000"/>
                </a:solidFill>
              </a:rPr>
              <a:t>2</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en-US" altLang="ja-JP" sz="2400" baseline="30000" dirty="0">
                <a:solidFill>
                  <a:srgbClr val="000000"/>
                </a:solidFill>
              </a:rPr>
              <a:t>2</a:t>
            </a:r>
            <a:r>
              <a:rPr lang="en-US" altLang="ja-JP" sz="2400" baseline="-25000" dirty="0" smtClean="0">
                <a:solidFill>
                  <a:srgbClr val="000000"/>
                </a:solidFill>
              </a:rPr>
              <a:t>2</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err="1">
                <a:solidFill>
                  <a:srgbClr val="000000"/>
                </a:solidFill>
              </a:rPr>
              <a:t>a</a:t>
            </a:r>
            <a:r>
              <a:rPr lang="en-US" altLang="ja-JP" sz="2400" baseline="30000" dirty="0" err="1">
                <a:solidFill>
                  <a:srgbClr val="000000"/>
                </a:solidFill>
              </a:rPr>
              <a:t>P</a:t>
            </a:r>
            <a:r>
              <a:rPr lang="en-US" altLang="ja-JP" sz="2400" baseline="30000" dirty="0">
                <a:solidFill>
                  <a:srgbClr val="000000"/>
                </a:solidFill>
              </a:rPr>
              <a:t>(</a:t>
            </a:r>
            <a:r>
              <a:rPr lang="en-US" altLang="ja-JP" sz="2400" baseline="30000" dirty="0" err="1">
                <a:solidFill>
                  <a:srgbClr val="000000"/>
                </a:solidFill>
              </a:rPr>
              <a:t>R,k</a:t>
            </a:r>
            <a:r>
              <a:rPr lang="en-US" altLang="ja-JP" sz="2400" baseline="30000" dirty="0" smtClean="0">
                <a:solidFill>
                  <a:srgbClr val="000000"/>
                </a:solidFill>
              </a:rPr>
              <a:t>)</a:t>
            </a:r>
            <a:r>
              <a:rPr lang="ja-JP" altLang="ja-JP" sz="2400" baseline="-25000" dirty="0" smtClean="0">
                <a:solidFill>
                  <a:srgbClr val="000000"/>
                </a:solidFill>
              </a:rPr>
              <a:t>2</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(2)</a:t>
            </a:r>
            <a:endParaRPr lang="en-US" altLang="ja-JP" sz="2400" dirty="0"/>
          </a:p>
          <a:p>
            <a:endParaRPr kumimoji="1" lang="ja-JP" altLang="en-US" sz="2400" dirty="0"/>
          </a:p>
        </p:txBody>
      </p:sp>
      <p:sp>
        <p:nvSpPr>
          <p:cNvPr id="6" name="テキスト ボックス 5"/>
          <p:cNvSpPr txBox="1"/>
          <p:nvPr/>
        </p:nvSpPr>
        <p:spPr>
          <a:xfrm>
            <a:off x="1305341" y="3148951"/>
            <a:ext cx="7566260" cy="461665"/>
          </a:xfrm>
          <a:prstGeom prst="rect">
            <a:avLst/>
          </a:prstGeom>
          <a:noFill/>
        </p:spPr>
        <p:txBody>
          <a:bodyPr wrap="none" rtlCol="0">
            <a:spAutoFit/>
          </a:bodyPr>
          <a:lstStyle/>
          <a:p>
            <a:r>
              <a:rPr lang="en-US" altLang="ja-JP" sz="2400" dirty="0" smtClean="0">
                <a:solidFill>
                  <a:srgbClr val="000000"/>
                </a:solidFill>
              </a:rPr>
              <a:t>a</a:t>
            </a:r>
            <a:r>
              <a:rPr lang="ja-JP" altLang="ja-JP" sz="2800" baseline="30000" dirty="0" smtClean="0">
                <a:solidFill>
                  <a:srgbClr val="000000"/>
                </a:solidFill>
              </a:rPr>
              <a:t>1</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1</a:t>
            </a:r>
            <a:r>
              <a:rPr lang="ja-JP" altLang="en-US" sz="2400" baseline="-25000" dirty="0" smtClean="0"/>
              <a:t> </a:t>
            </a:r>
            <a:r>
              <a:rPr lang="en-US" altLang="ja-JP" sz="2400" dirty="0"/>
              <a:t>+</a:t>
            </a:r>
            <a:r>
              <a:rPr lang="ja-JP" altLang="en-US" sz="2400" dirty="0"/>
              <a:t> </a:t>
            </a:r>
            <a:r>
              <a:rPr lang="en-US" altLang="ja-JP" sz="2400" dirty="0" smtClean="0">
                <a:solidFill>
                  <a:srgbClr val="000000"/>
                </a:solidFill>
              </a:rPr>
              <a:t>a</a:t>
            </a:r>
            <a:r>
              <a:rPr lang="ja-JP" altLang="ja-JP" sz="2800" baseline="30000" dirty="0" smtClean="0">
                <a:solidFill>
                  <a:srgbClr val="000000"/>
                </a:solidFill>
              </a:rPr>
              <a:t>2</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smtClean="0"/>
              <a:t>x</a:t>
            </a:r>
            <a:r>
              <a:rPr lang="en-US" altLang="ja-JP" sz="2400" baseline="-25000" dirty="0" smtClean="0"/>
              <a:t>2</a:t>
            </a:r>
            <a:r>
              <a:rPr lang="ja-JP" altLang="en-US" sz="2400" dirty="0" smtClean="0"/>
              <a:t> </a:t>
            </a:r>
            <a:r>
              <a:rPr lang="en-US" altLang="ja-JP" sz="2400" dirty="0"/>
              <a:t>+</a:t>
            </a:r>
            <a:r>
              <a:rPr lang="ja-JP" altLang="en-US" sz="2400" dirty="0"/>
              <a:t>　</a:t>
            </a:r>
            <a:r>
              <a:rPr lang="en-US" altLang="ja-JP" sz="2400" dirty="0"/>
              <a:t>…</a:t>
            </a:r>
            <a:r>
              <a:rPr lang="ja-JP" altLang="en-US" sz="2400" dirty="0"/>
              <a:t>　</a:t>
            </a:r>
            <a:r>
              <a:rPr lang="en-US" altLang="ja-JP" sz="2400" dirty="0"/>
              <a:t>+ </a:t>
            </a:r>
            <a:r>
              <a:rPr lang="en-US" altLang="ja-JP" sz="2400" dirty="0" smtClean="0">
                <a:solidFill>
                  <a:srgbClr val="000000"/>
                </a:solidFill>
              </a:rPr>
              <a:t>a</a:t>
            </a:r>
            <a:r>
              <a:rPr lang="ja-JP" altLang="ja-JP" sz="2800" baseline="30000" dirty="0" smtClean="0">
                <a:solidFill>
                  <a:srgbClr val="000000"/>
                </a:solidFill>
              </a:rPr>
              <a:t>P</a:t>
            </a:r>
            <a:r>
              <a:rPr lang="en-US" altLang="ja-JP" sz="2800" baseline="30000" dirty="0" smtClean="0">
                <a:solidFill>
                  <a:srgbClr val="000000"/>
                </a:solidFill>
              </a:rPr>
              <a:t>(</a:t>
            </a:r>
            <a:r>
              <a:rPr lang="en-US" altLang="ja-JP" sz="2800" baseline="30000" dirty="0" err="1" smtClean="0">
                <a:solidFill>
                  <a:srgbClr val="000000"/>
                </a:solidFill>
              </a:rPr>
              <a:t>R,k</a:t>
            </a:r>
            <a:r>
              <a:rPr lang="en-US" altLang="ja-JP" sz="2800" baseline="30000" dirty="0" smtClean="0">
                <a:solidFill>
                  <a:srgbClr val="000000"/>
                </a:solidFill>
              </a:rPr>
              <a:t>)</a:t>
            </a:r>
            <a:r>
              <a:rPr lang="en-US" altLang="ja-JP" sz="2400" baseline="-25000" dirty="0" err="1" smtClean="0">
                <a:solidFill>
                  <a:srgbClr val="000000"/>
                </a:solidFill>
              </a:rPr>
              <a:t>Num</a:t>
            </a:r>
            <a:r>
              <a:rPr lang="en-US" altLang="ja-JP" sz="2400" baseline="-25000" dirty="0">
                <a:solidFill>
                  <a:srgbClr val="000000"/>
                </a:solidFill>
              </a:rPr>
              <a:t>(k)</a:t>
            </a:r>
            <a:r>
              <a:rPr lang="en-US" altLang="ja-JP" sz="2400" dirty="0" err="1" smtClean="0"/>
              <a:t>x</a:t>
            </a:r>
            <a:r>
              <a:rPr lang="en-US" altLang="ja-JP" sz="2400" baseline="-25000" dirty="0" err="1" smtClean="0"/>
              <a:t>P</a:t>
            </a:r>
            <a:r>
              <a:rPr lang="en-US" altLang="ja-JP" sz="2400" baseline="-25000" dirty="0" smtClean="0"/>
              <a:t>(</a:t>
            </a:r>
            <a:r>
              <a:rPr lang="en-US" altLang="ja-JP" sz="2400" baseline="-25000" dirty="0" err="1" smtClean="0"/>
              <a:t>R,k</a:t>
            </a:r>
            <a:r>
              <a:rPr lang="en-US" altLang="ja-JP" sz="2400" baseline="-25000" dirty="0" smtClean="0"/>
              <a:t>)  </a:t>
            </a:r>
            <a:r>
              <a:rPr lang="en-US" altLang="ja-JP" sz="2400" dirty="0"/>
              <a:t>=  </a:t>
            </a:r>
            <a:r>
              <a:rPr lang="ja-JP" altLang="en-US" sz="2400" dirty="0" smtClean="0"/>
              <a:t>＃</a:t>
            </a:r>
            <a:r>
              <a:rPr lang="en-US" altLang="ja-JP" sz="2400" dirty="0" smtClean="0"/>
              <a:t>(</a:t>
            </a:r>
            <a:r>
              <a:rPr lang="en-US" altLang="ja-JP" sz="2400" dirty="0" err="1" smtClean="0"/>
              <a:t>Num</a:t>
            </a:r>
            <a:r>
              <a:rPr lang="en-US" altLang="ja-JP" sz="2400" dirty="0" smtClean="0"/>
              <a:t>(k))</a:t>
            </a:r>
            <a:endParaRPr lang="en-US" altLang="ja-JP" sz="2400" dirty="0"/>
          </a:p>
        </p:txBody>
      </p:sp>
      <p:sp>
        <p:nvSpPr>
          <p:cNvPr id="7" name="テキスト ボックス 6"/>
          <p:cNvSpPr txBox="1"/>
          <p:nvPr/>
        </p:nvSpPr>
        <p:spPr>
          <a:xfrm>
            <a:off x="2454589" y="2197104"/>
            <a:ext cx="677108" cy="951847"/>
          </a:xfrm>
          <a:prstGeom prst="rect">
            <a:avLst/>
          </a:prstGeom>
          <a:noFill/>
        </p:spPr>
        <p:txBody>
          <a:bodyPr vert="eaVert" wrap="square" rtlCol="0">
            <a:spAutoFit/>
          </a:bodyPr>
          <a:lstStyle/>
          <a:p>
            <a:r>
              <a:rPr lang="ja-JP" altLang="en-US" sz="3200" dirty="0" smtClean="0"/>
              <a:t>・・・</a:t>
            </a:r>
            <a:endParaRPr kumimoji="1" lang="ja-JP" altLang="en-US" sz="32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37</a:t>
            </a:fld>
            <a:endParaRPr kumimoji="1" lang="ja-JP" altLang="en-US"/>
          </a:p>
        </p:txBody>
      </p:sp>
      <p:pic>
        <p:nvPicPr>
          <p:cNvPr id="14" name="図 13" descr="スクリーンショット 2017-02-26 15.53.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164"/>
            <a:ext cx="9144000" cy="2687746"/>
          </a:xfrm>
          <a:prstGeom prst="rect">
            <a:avLst/>
          </a:prstGeom>
        </p:spPr>
      </p:pic>
      <p:sp>
        <p:nvSpPr>
          <p:cNvPr id="15" name="角丸四角形吹き出し 14"/>
          <p:cNvSpPr/>
          <p:nvPr/>
        </p:nvSpPr>
        <p:spPr>
          <a:xfrm>
            <a:off x="5107523" y="261757"/>
            <a:ext cx="3579278" cy="874407"/>
          </a:xfrm>
          <a:prstGeom prst="wedgeRoundRectCallout">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000000"/>
                </a:solidFill>
              </a:rPr>
              <a:t>形状番号</a:t>
            </a:r>
            <a:r>
              <a:rPr lang="en-US" altLang="ja-JP" dirty="0" err="1" smtClean="0">
                <a:solidFill>
                  <a:srgbClr val="000000"/>
                </a:solidFill>
              </a:rPr>
              <a:t>i</a:t>
            </a:r>
            <a:r>
              <a:rPr lang="ja-JP" altLang="en-US" dirty="0" smtClean="0">
                <a:solidFill>
                  <a:srgbClr val="000000"/>
                </a:solidFill>
              </a:rPr>
              <a:t>のピースの総数</a:t>
            </a:r>
            <a:endParaRPr lang="en-US" altLang="ja-JP" dirty="0" smtClean="0">
              <a:solidFill>
                <a:srgbClr val="000000"/>
              </a:solidFill>
            </a:endParaRPr>
          </a:p>
          <a:p>
            <a:pPr algn="ctr"/>
            <a:r>
              <a:rPr kumimoji="1" lang="ja-JP" altLang="en-US" dirty="0" smtClean="0">
                <a:solidFill>
                  <a:srgbClr val="000000"/>
                </a:solidFill>
              </a:rPr>
              <a:t>これに対してサンプリングを行い</a:t>
            </a:r>
            <a:endParaRPr kumimoji="1" lang="en-US" altLang="ja-JP" dirty="0" smtClean="0">
              <a:solidFill>
                <a:srgbClr val="000000"/>
              </a:solidFill>
            </a:endParaRPr>
          </a:p>
          <a:p>
            <a:pPr algn="ctr"/>
            <a:r>
              <a:rPr kumimoji="1" lang="ja-JP" altLang="en-US" dirty="0" smtClean="0">
                <a:solidFill>
                  <a:srgbClr val="000000"/>
                </a:solidFill>
              </a:rPr>
              <a:t>問題を緩和する</a:t>
            </a:r>
            <a:endParaRPr kumimoji="1" lang="en-US" altLang="ja-JP" dirty="0" smtClean="0">
              <a:solidFill>
                <a:srgbClr val="000000"/>
              </a:solidFill>
            </a:endParaRPr>
          </a:p>
        </p:txBody>
      </p:sp>
      <p:sp>
        <p:nvSpPr>
          <p:cNvPr id="9" name="テキスト ボックス 8"/>
          <p:cNvSpPr txBox="1"/>
          <p:nvPr/>
        </p:nvSpPr>
        <p:spPr>
          <a:xfrm>
            <a:off x="1174750" y="4016375"/>
            <a:ext cx="5861100" cy="461665"/>
          </a:xfrm>
          <a:prstGeom prst="rect">
            <a:avLst/>
          </a:prstGeom>
          <a:noFill/>
        </p:spPr>
        <p:txBody>
          <a:bodyPr wrap="none" rtlCol="0">
            <a:spAutoFit/>
          </a:bodyPr>
          <a:lstStyle/>
          <a:p>
            <a:r>
              <a:rPr kumimoji="1" lang="ja-JP" altLang="en-US" sz="2400" dirty="0" smtClean="0"/>
              <a:t>つまり式の</a:t>
            </a:r>
            <a:r>
              <a:rPr lang="ja-JP" altLang="en-US" sz="2400" dirty="0" smtClean="0"/>
              <a:t>値</a:t>
            </a:r>
            <a:r>
              <a:rPr kumimoji="1" lang="ja-JP" altLang="en-US" sz="2400" dirty="0" smtClean="0"/>
              <a:t>を</a:t>
            </a:r>
            <a:r>
              <a:rPr kumimoji="1" lang="en-US" altLang="ja-JP" sz="2400" dirty="0" smtClean="0"/>
              <a:t> </a:t>
            </a:r>
            <a:r>
              <a:rPr kumimoji="1" lang="ja-JP" altLang="en-US" sz="2400" dirty="0" smtClean="0"/>
              <a:t>＃</a:t>
            </a:r>
            <a:r>
              <a:rPr kumimoji="1" lang="en-US" altLang="ja-JP" sz="2400" dirty="0" smtClean="0"/>
              <a:t>(</a:t>
            </a:r>
            <a:r>
              <a:rPr kumimoji="1" lang="en-US" altLang="ja-JP" sz="2400" dirty="0" err="1" smtClean="0"/>
              <a:t>i</a:t>
            </a:r>
            <a:r>
              <a:rPr kumimoji="1" lang="en-US" altLang="ja-JP" sz="2400" dirty="0" smtClean="0"/>
              <a:t>) ± </a:t>
            </a:r>
            <a:r>
              <a:rPr kumimoji="1" lang="en-US" altLang="ja-JP" sz="2400" dirty="0" err="1" smtClean="0"/>
              <a:t>ε</a:t>
            </a:r>
            <a:r>
              <a:rPr kumimoji="1" lang="en-US" altLang="ja-JP" sz="2400" dirty="0" smtClean="0"/>
              <a:t>’’ </a:t>
            </a:r>
            <a:r>
              <a:rPr kumimoji="1" lang="ja-JP" altLang="en-US" sz="2400" dirty="0" smtClean="0"/>
              <a:t>の範囲</a:t>
            </a:r>
            <a:r>
              <a:rPr lang="ja-JP" altLang="en-US" sz="2400" dirty="0" smtClean="0"/>
              <a:t>で許容する </a:t>
            </a:r>
            <a:endParaRPr kumimoji="1" lang="ja-JP" altLang="en-US" sz="2400" dirty="0"/>
          </a:p>
        </p:txBody>
      </p:sp>
    </p:spTree>
    <p:extLst>
      <p:ext uri="{BB962C8B-B14F-4D97-AF65-F5344CB8AC3E}">
        <p14:creationId xmlns:p14="http://schemas.microsoft.com/office/powerpoint/2010/main" val="25568879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38</a:t>
            </a:fld>
            <a:endParaRPr kumimoji="1" lang="ja-JP" altLang="en-US"/>
          </a:p>
        </p:txBody>
      </p:sp>
      <p:sp>
        <p:nvSpPr>
          <p:cNvPr id="3" name="テキスト ボックス 2"/>
          <p:cNvSpPr txBox="1"/>
          <p:nvPr/>
        </p:nvSpPr>
        <p:spPr>
          <a:xfrm>
            <a:off x="173403" y="168420"/>
            <a:ext cx="4741803" cy="523220"/>
          </a:xfrm>
          <a:prstGeom prst="rect">
            <a:avLst/>
          </a:prstGeom>
          <a:noFill/>
        </p:spPr>
        <p:txBody>
          <a:bodyPr wrap="none" rtlCol="0">
            <a:spAutoFit/>
          </a:bodyPr>
          <a:lstStyle/>
          <a:p>
            <a:r>
              <a:rPr kumimoji="1" lang="ja-JP" altLang="en-US" sz="2800" dirty="0" smtClean="0"/>
              <a:t>サンプリングのための諸定義</a:t>
            </a:r>
            <a:endParaRPr kumimoji="1" lang="ja-JP" altLang="en-US" sz="2800" dirty="0"/>
          </a:p>
        </p:txBody>
      </p:sp>
      <p:sp>
        <p:nvSpPr>
          <p:cNvPr id="4" name="テキスト ボックス 3"/>
          <p:cNvSpPr txBox="1"/>
          <p:nvPr/>
        </p:nvSpPr>
        <p:spPr>
          <a:xfrm>
            <a:off x="446511" y="1293336"/>
            <a:ext cx="8538745" cy="1200328"/>
          </a:xfrm>
          <a:prstGeom prst="rect">
            <a:avLst/>
          </a:prstGeom>
          <a:noFill/>
        </p:spPr>
        <p:txBody>
          <a:bodyPr wrap="square" rtlCol="0">
            <a:spAutoFit/>
          </a:bodyPr>
          <a:lstStyle/>
          <a:p>
            <a:r>
              <a:rPr lang="ja-JP" altLang="en-US" sz="2400" dirty="0" smtClean="0"/>
              <a:t>配列から形状番号の抽出</a:t>
            </a:r>
            <a:r>
              <a:rPr kumimoji="1" lang="ja-JP" altLang="en-US" sz="2400" dirty="0" smtClean="0"/>
              <a:t>を</a:t>
            </a:r>
            <a:r>
              <a:rPr kumimoji="1" lang="en-US" altLang="ja-JP" sz="2400" dirty="0" smtClean="0"/>
              <a:t>m</a:t>
            </a:r>
            <a:r>
              <a:rPr kumimoji="1" lang="ja-JP" altLang="en-US" sz="2400" dirty="0" smtClean="0"/>
              <a:t>回行うとし、</a:t>
            </a:r>
            <a:endParaRPr kumimoji="1" lang="en-US" altLang="ja-JP" sz="2400" dirty="0" smtClean="0"/>
          </a:p>
          <a:p>
            <a:r>
              <a:rPr lang="ja-JP" altLang="en-US" sz="2400" dirty="0"/>
              <a:t>各＃</a:t>
            </a:r>
            <a:r>
              <a:rPr lang="en-US" altLang="ja-JP" sz="2400" dirty="0"/>
              <a:t>(</a:t>
            </a:r>
            <a:r>
              <a:rPr lang="en-US" altLang="ja-JP" sz="2400" dirty="0" err="1"/>
              <a:t>i</a:t>
            </a:r>
            <a:r>
              <a:rPr lang="en-US" altLang="ja-JP" sz="2400" dirty="0"/>
              <a:t>) (</a:t>
            </a:r>
            <a:r>
              <a:rPr lang="en-US" altLang="ja-JP" sz="2400" dirty="0" err="1"/>
              <a:t>i</a:t>
            </a:r>
            <a:r>
              <a:rPr lang="en-US" altLang="ja-JP" sz="2400" dirty="0"/>
              <a:t> = 0, 1, …, </a:t>
            </a:r>
            <a:r>
              <a:rPr lang="en-US" altLang="ja-JP" sz="2400" dirty="0" err="1"/>
              <a:t>Num</a:t>
            </a:r>
            <a:r>
              <a:rPr lang="en-US" altLang="ja-JP" sz="2400" dirty="0"/>
              <a:t>(k))</a:t>
            </a:r>
            <a:r>
              <a:rPr lang="ja-JP" altLang="en-US" sz="2400" dirty="0"/>
              <a:t>に</a:t>
            </a:r>
            <a:r>
              <a:rPr lang="ja-JP" altLang="en-US" sz="2400" dirty="0" smtClean="0"/>
              <a:t>対して</a:t>
            </a:r>
            <a:endParaRPr kumimoji="1" lang="en-US" altLang="ja-JP" sz="2400" dirty="0" smtClean="0"/>
          </a:p>
          <a:p>
            <a:r>
              <a:rPr kumimoji="1" lang="ja-JP" altLang="en-US" sz="2400" dirty="0" smtClean="0"/>
              <a:t>これによって得られる</a:t>
            </a:r>
            <a:r>
              <a:rPr lang="ja-JP" altLang="en-US" sz="2400" dirty="0" smtClean="0"/>
              <a:t>確率変数</a:t>
            </a:r>
            <a:r>
              <a:rPr lang="en-US" altLang="ja-JP" sz="2400" dirty="0" smtClean="0"/>
              <a:t>          (j = 1, …, </a:t>
            </a:r>
            <a:r>
              <a:rPr lang="ja-JP" altLang="ja-JP" sz="2400" dirty="0"/>
              <a:t>m</a:t>
            </a:r>
            <a:r>
              <a:rPr lang="en-US" altLang="ja-JP" sz="2400" dirty="0" smtClean="0"/>
              <a:t>)</a:t>
            </a:r>
            <a:r>
              <a:rPr lang="ja-JP" altLang="en-US" sz="2400" dirty="0" smtClean="0"/>
              <a:t>を次のようにする</a:t>
            </a:r>
            <a:endParaRPr kumimoji="1" lang="ja-JP" altLang="en-US" sz="2400" dirty="0"/>
          </a:p>
        </p:txBody>
      </p:sp>
      <p:sp>
        <p:nvSpPr>
          <p:cNvPr id="5" name="テキスト ボックス 4"/>
          <p:cNvSpPr txBox="1"/>
          <p:nvPr/>
        </p:nvSpPr>
        <p:spPr>
          <a:xfrm>
            <a:off x="1255856" y="3269918"/>
            <a:ext cx="337953" cy="461665"/>
          </a:xfrm>
          <a:prstGeom prst="rect">
            <a:avLst/>
          </a:prstGeom>
          <a:noFill/>
        </p:spPr>
        <p:txBody>
          <a:bodyPr wrap="none" rtlCol="0">
            <a:spAutoFit/>
          </a:bodyPr>
          <a:lstStyle/>
          <a:p>
            <a:r>
              <a:rPr kumimoji="1" lang="en-US" altLang="ja-JP" sz="2400" dirty="0" smtClean="0"/>
              <a:t>= </a:t>
            </a:r>
            <a:endParaRPr kumimoji="1" lang="ja-JP" altLang="en-US" sz="2400" dirty="0"/>
          </a:p>
        </p:txBody>
      </p:sp>
      <p:sp>
        <p:nvSpPr>
          <p:cNvPr id="7" name="左中かっこ 6"/>
          <p:cNvSpPr/>
          <p:nvPr/>
        </p:nvSpPr>
        <p:spPr>
          <a:xfrm>
            <a:off x="1829824" y="3100641"/>
            <a:ext cx="232142" cy="84672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2254404" y="3100641"/>
            <a:ext cx="5832120" cy="400110"/>
          </a:xfrm>
          <a:prstGeom prst="rect">
            <a:avLst/>
          </a:prstGeom>
          <a:noFill/>
        </p:spPr>
        <p:txBody>
          <a:bodyPr wrap="none" rtlCol="0">
            <a:spAutoFit/>
          </a:bodyPr>
          <a:lstStyle/>
          <a:p>
            <a:r>
              <a:rPr kumimoji="1" lang="en-US" altLang="ja-JP" sz="2000" dirty="0" smtClean="0"/>
              <a:t>0 : j</a:t>
            </a:r>
            <a:r>
              <a:rPr kumimoji="1" lang="ja-JP" altLang="en-US" sz="2000" dirty="0" smtClean="0"/>
              <a:t>番目に配列から抽出した形状番号が</a:t>
            </a:r>
            <a:r>
              <a:rPr kumimoji="1" lang="en-US" altLang="ja-JP" sz="2000" dirty="0" smtClean="0"/>
              <a:t> </a:t>
            </a:r>
            <a:r>
              <a:rPr kumimoji="1" lang="en-US" altLang="ja-JP" sz="2000" dirty="0" err="1" smtClean="0"/>
              <a:t>i</a:t>
            </a:r>
            <a:r>
              <a:rPr kumimoji="1" lang="en-US" altLang="ja-JP" sz="2000" dirty="0" smtClean="0"/>
              <a:t> </a:t>
            </a:r>
            <a:r>
              <a:rPr kumimoji="1" lang="ja-JP" altLang="en-US" sz="2000" dirty="0" smtClean="0"/>
              <a:t>でないとき</a:t>
            </a:r>
            <a:endParaRPr kumimoji="1" lang="ja-JP" altLang="en-US" sz="2000" dirty="0"/>
          </a:p>
        </p:txBody>
      </p:sp>
      <p:sp>
        <p:nvSpPr>
          <p:cNvPr id="9" name="テキスト ボックス 8"/>
          <p:cNvSpPr txBox="1"/>
          <p:nvPr/>
        </p:nvSpPr>
        <p:spPr>
          <a:xfrm>
            <a:off x="2254404" y="3578629"/>
            <a:ext cx="5759485" cy="400110"/>
          </a:xfrm>
          <a:prstGeom prst="rect">
            <a:avLst/>
          </a:prstGeom>
          <a:noFill/>
        </p:spPr>
        <p:txBody>
          <a:bodyPr wrap="none" rtlCol="0">
            <a:spAutoFit/>
          </a:bodyPr>
          <a:lstStyle/>
          <a:p>
            <a:r>
              <a:rPr kumimoji="1" lang="en-US" altLang="ja-JP" sz="2000" dirty="0" smtClean="0"/>
              <a:t>1 : j</a:t>
            </a:r>
            <a:r>
              <a:rPr kumimoji="1" lang="ja-JP" altLang="en-US" sz="2000" dirty="0" smtClean="0"/>
              <a:t>番目に配列から抽出した形状番号が</a:t>
            </a:r>
            <a:r>
              <a:rPr kumimoji="1" lang="en-US" altLang="ja-JP" sz="2000" dirty="0" smtClean="0"/>
              <a:t> </a:t>
            </a:r>
            <a:r>
              <a:rPr kumimoji="1" lang="en-US" altLang="ja-JP" sz="2000" dirty="0" err="1" smtClean="0"/>
              <a:t>i</a:t>
            </a:r>
            <a:r>
              <a:rPr kumimoji="1" lang="en-US" altLang="ja-JP" sz="2000" dirty="0" smtClean="0"/>
              <a:t> </a:t>
            </a:r>
            <a:r>
              <a:rPr kumimoji="1" lang="ja-JP" altLang="en-US" sz="2000" dirty="0" smtClean="0"/>
              <a:t>だったとき</a:t>
            </a:r>
            <a:endParaRPr kumimoji="1" lang="ja-JP" altLang="en-US" sz="2000" dirty="0"/>
          </a:p>
        </p:txBody>
      </p:sp>
      <p:sp>
        <p:nvSpPr>
          <p:cNvPr id="10" name="テキスト ボックス 9"/>
          <p:cNvSpPr txBox="1"/>
          <p:nvPr/>
        </p:nvSpPr>
        <p:spPr>
          <a:xfrm>
            <a:off x="446511" y="928663"/>
            <a:ext cx="6521737" cy="461665"/>
          </a:xfrm>
          <a:prstGeom prst="rect">
            <a:avLst/>
          </a:prstGeom>
          <a:noFill/>
        </p:spPr>
        <p:txBody>
          <a:bodyPr wrap="none" rtlCol="0">
            <a:spAutoFit/>
          </a:bodyPr>
          <a:lstStyle/>
          <a:p>
            <a:r>
              <a:rPr kumimoji="1" lang="ja-JP" altLang="en-US" sz="2400" dirty="0" smtClean="0"/>
              <a:t>＃</a:t>
            </a:r>
            <a:r>
              <a:rPr kumimoji="1" lang="en-US" altLang="ja-JP" sz="2400" dirty="0" smtClean="0"/>
              <a:t>(0)</a:t>
            </a:r>
            <a:r>
              <a:rPr kumimoji="1" lang="ja-JP" altLang="en-US" sz="2400" dirty="0" smtClean="0"/>
              <a:t>は配列の空の要素数を表すとする。このとき</a:t>
            </a:r>
            <a:endParaRPr kumimoji="1" lang="ja-JP" altLang="en-US" sz="2400"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4018444679"/>
              </p:ext>
            </p:extLst>
          </p:nvPr>
        </p:nvGraphicFramePr>
        <p:xfrm>
          <a:off x="614493" y="3328608"/>
          <a:ext cx="641363" cy="396727"/>
        </p:xfrm>
        <a:graphic>
          <a:graphicData uri="http://schemas.openxmlformats.org/presentationml/2006/ole">
            <mc:AlternateContent xmlns:mc="http://schemas.openxmlformats.org/markup-compatibility/2006">
              <mc:Choice xmlns:v="urn:schemas-microsoft-com:vml" Requires="v">
                <p:oleObj spid="_x0000_s14472" name="数式" r:id="rId3" imgW="266700" imgH="279400" progId="Equation.3">
                  <p:embed/>
                </p:oleObj>
              </mc:Choice>
              <mc:Fallback>
                <p:oleObj name="数式" r:id="rId3" imgW="266700" imgH="279400" progId="Equation.3">
                  <p:embed/>
                  <p:pic>
                    <p:nvPicPr>
                      <p:cNvPr id="0" name=""/>
                      <p:cNvPicPr/>
                      <p:nvPr/>
                    </p:nvPicPr>
                    <p:blipFill>
                      <a:blip r:embed="rId4"/>
                      <a:stretch>
                        <a:fillRect/>
                      </a:stretch>
                    </p:blipFill>
                    <p:spPr>
                      <a:xfrm>
                        <a:off x="614493" y="3328608"/>
                        <a:ext cx="641363" cy="396727"/>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3071039044"/>
              </p:ext>
            </p:extLst>
          </p:nvPr>
        </p:nvGraphicFramePr>
        <p:xfrm>
          <a:off x="4609223" y="2096937"/>
          <a:ext cx="497514" cy="396727"/>
        </p:xfrm>
        <a:graphic>
          <a:graphicData uri="http://schemas.openxmlformats.org/presentationml/2006/ole">
            <mc:AlternateContent xmlns:mc="http://schemas.openxmlformats.org/markup-compatibility/2006">
              <mc:Choice xmlns:v="urn:schemas-microsoft-com:vml" Requires="v">
                <p:oleObj spid="_x0000_s14473" name="数式" r:id="rId5" imgW="266700" imgH="279400" progId="Equation.3">
                  <p:embed/>
                </p:oleObj>
              </mc:Choice>
              <mc:Fallback>
                <p:oleObj name="数式" r:id="rId5" imgW="266700" imgH="279400" progId="Equation.3">
                  <p:embed/>
                  <p:pic>
                    <p:nvPicPr>
                      <p:cNvPr id="0" name=""/>
                      <p:cNvPicPr/>
                      <p:nvPr/>
                    </p:nvPicPr>
                    <p:blipFill>
                      <a:blip r:embed="rId4"/>
                      <a:stretch>
                        <a:fillRect/>
                      </a:stretch>
                    </p:blipFill>
                    <p:spPr>
                      <a:xfrm>
                        <a:off x="4609223" y="2096937"/>
                        <a:ext cx="497514" cy="396727"/>
                      </a:xfrm>
                      <a:prstGeom prst="rect">
                        <a:avLst/>
                      </a:prstGeom>
                    </p:spPr>
                  </p:pic>
                </p:oleObj>
              </mc:Fallback>
            </mc:AlternateContent>
          </a:graphicData>
        </a:graphic>
      </p:graphicFrame>
    </p:spTree>
    <p:extLst>
      <p:ext uri="{BB962C8B-B14F-4D97-AF65-F5344CB8AC3E}">
        <p14:creationId xmlns:p14="http://schemas.microsoft.com/office/powerpoint/2010/main" val="13618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39</a:t>
            </a:fld>
            <a:endParaRPr kumimoji="1" lang="ja-JP" altLang="en-US"/>
          </a:p>
        </p:txBody>
      </p:sp>
      <p:sp>
        <p:nvSpPr>
          <p:cNvPr id="3" name="テキスト ボックス 2"/>
          <p:cNvSpPr txBox="1"/>
          <p:nvPr/>
        </p:nvSpPr>
        <p:spPr>
          <a:xfrm>
            <a:off x="528521" y="2565054"/>
            <a:ext cx="7323339" cy="461665"/>
          </a:xfrm>
          <a:prstGeom prst="rect">
            <a:avLst/>
          </a:prstGeom>
          <a:noFill/>
        </p:spPr>
        <p:txBody>
          <a:bodyPr wrap="none" rtlCol="0">
            <a:spAutoFit/>
          </a:bodyPr>
          <a:lstStyle/>
          <a:p>
            <a:r>
              <a:rPr lang="ja-JP" altLang="en-US" sz="2400" dirty="0" smtClean="0"/>
              <a:t>つまり、</a:t>
            </a:r>
            <a:r>
              <a:rPr kumimoji="1" lang="ja-JP" altLang="en-US" sz="2400" dirty="0" smtClean="0"/>
              <a:t>各</a:t>
            </a:r>
            <a:r>
              <a:rPr lang="en-US" altLang="ja-JP" sz="2400" dirty="0"/>
              <a:t>i</a:t>
            </a:r>
            <a:r>
              <a:rPr kumimoji="1" lang="en-US" altLang="ja-JP" sz="2400" dirty="0" smtClean="0"/>
              <a:t>,</a:t>
            </a:r>
            <a:r>
              <a:rPr kumimoji="1" lang="ja-JP" altLang="en-US" sz="2400" dirty="0" smtClean="0"/>
              <a:t> </a:t>
            </a:r>
            <a:r>
              <a:rPr kumimoji="1" lang="en-US" altLang="ja-JP" sz="2400" dirty="0" smtClean="0"/>
              <a:t>j</a:t>
            </a:r>
            <a:r>
              <a:rPr kumimoji="1" lang="ja-JP" altLang="en-US" sz="2400" dirty="0" smtClean="0"/>
              <a:t>にたいして、</a:t>
            </a:r>
            <a:r>
              <a:rPr lang="en-US" altLang="ja-JP" sz="2400" dirty="0" smtClean="0"/>
              <a:t>                       </a:t>
            </a:r>
            <a:r>
              <a:rPr lang="ja-JP" altLang="en-US" sz="2400" dirty="0" smtClean="0"/>
              <a:t>である。また、</a:t>
            </a:r>
            <a:endParaRPr kumimoji="1" lang="ja-JP" altLang="en-US" sz="24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103915028"/>
              </p:ext>
            </p:extLst>
          </p:nvPr>
        </p:nvGraphicFramePr>
        <p:xfrm>
          <a:off x="1320800" y="3084513"/>
          <a:ext cx="4252913" cy="1038225"/>
        </p:xfrm>
        <a:graphic>
          <a:graphicData uri="http://schemas.openxmlformats.org/presentationml/2006/ole">
            <mc:AlternateContent xmlns:mc="http://schemas.openxmlformats.org/markup-compatibility/2006">
              <mc:Choice xmlns:v="urn:schemas-microsoft-com:vml" Requires="v">
                <p:oleObj spid="_x0000_s17535" name="数式" r:id="rId3" imgW="1612900" imgH="393700" progId="Equation.3">
                  <p:embed/>
                </p:oleObj>
              </mc:Choice>
              <mc:Fallback>
                <p:oleObj name="数式" r:id="rId3" imgW="1612900" imgH="393700" progId="Equation.3">
                  <p:embed/>
                  <p:pic>
                    <p:nvPicPr>
                      <p:cNvPr id="0" name=""/>
                      <p:cNvPicPr/>
                      <p:nvPr/>
                    </p:nvPicPr>
                    <p:blipFill>
                      <a:blip r:embed="rId4"/>
                      <a:stretch>
                        <a:fillRect/>
                      </a:stretch>
                    </p:blipFill>
                    <p:spPr>
                      <a:xfrm>
                        <a:off x="1320800" y="3084513"/>
                        <a:ext cx="4252913" cy="1038225"/>
                      </a:xfrm>
                      <a:prstGeom prst="rect">
                        <a:avLst/>
                      </a:prstGeom>
                    </p:spPr>
                  </p:pic>
                </p:oleObj>
              </mc:Fallback>
            </mc:AlternateContent>
          </a:graphicData>
        </a:graphic>
      </p:graphicFrame>
      <p:sp>
        <p:nvSpPr>
          <p:cNvPr id="5" name="テキスト ボックス 4"/>
          <p:cNvSpPr txBox="1"/>
          <p:nvPr/>
        </p:nvSpPr>
        <p:spPr>
          <a:xfrm>
            <a:off x="655521" y="4106516"/>
            <a:ext cx="1114007" cy="461665"/>
          </a:xfrm>
          <a:prstGeom prst="rect">
            <a:avLst/>
          </a:prstGeom>
          <a:noFill/>
        </p:spPr>
        <p:txBody>
          <a:bodyPr wrap="none" rtlCol="0">
            <a:spAutoFit/>
          </a:bodyPr>
          <a:lstStyle/>
          <a:p>
            <a:r>
              <a:rPr kumimoji="1" lang="ja-JP" altLang="en-US" sz="2400" dirty="0" smtClean="0"/>
              <a:t>と置く。</a:t>
            </a:r>
            <a:endParaRPr kumimoji="1" lang="ja-JP" altLang="en-US" sz="24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997079246"/>
              </p:ext>
            </p:extLst>
          </p:nvPr>
        </p:nvGraphicFramePr>
        <p:xfrm>
          <a:off x="3832109" y="2549179"/>
          <a:ext cx="1741487" cy="461963"/>
        </p:xfrm>
        <a:graphic>
          <a:graphicData uri="http://schemas.openxmlformats.org/presentationml/2006/ole">
            <mc:AlternateContent xmlns:mc="http://schemas.openxmlformats.org/markup-compatibility/2006">
              <mc:Choice xmlns:v="urn:schemas-microsoft-com:vml" Requires="v">
                <p:oleObj spid="_x0000_s17536" name="数式" r:id="rId5" imgW="723900" imgH="279400" progId="Equation.3">
                  <p:embed/>
                </p:oleObj>
              </mc:Choice>
              <mc:Fallback>
                <p:oleObj name="数式" r:id="rId5" imgW="723900" imgH="279400" progId="Equation.3">
                  <p:embed/>
                  <p:pic>
                    <p:nvPicPr>
                      <p:cNvPr id="0" name=""/>
                      <p:cNvPicPr/>
                      <p:nvPr/>
                    </p:nvPicPr>
                    <p:blipFill>
                      <a:blip r:embed="rId6"/>
                      <a:stretch>
                        <a:fillRect/>
                      </a:stretch>
                    </p:blipFill>
                    <p:spPr>
                      <a:xfrm>
                        <a:off x="3832109" y="2549179"/>
                        <a:ext cx="1741487" cy="461963"/>
                      </a:xfrm>
                      <a:prstGeom prst="rect">
                        <a:avLst/>
                      </a:prstGeom>
                    </p:spPr>
                  </p:pic>
                </p:oleObj>
              </mc:Fallback>
            </mc:AlternateContent>
          </a:graphicData>
        </a:graphic>
      </p:graphicFrame>
      <p:sp>
        <p:nvSpPr>
          <p:cNvPr id="9" name="テキスト ボックス 8"/>
          <p:cNvSpPr txBox="1"/>
          <p:nvPr/>
        </p:nvSpPr>
        <p:spPr>
          <a:xfrm>
            <a:off x="528521" y="712861"/>
            <a:ext cx="4403569" cy="1015663"/>
          </a:xfrm>
          <a:prstGeom prst="rect">
            <a:avLst/>
          </a:prstGeom>
          <a:noFill/>
        </p:spPr>
        <p:txBody>
          <a:bodyPr wrap="none" rtlCol="0">
            <a:spAutoFit/>
          </a:bodyPr>
          <a:lstStyle/>
          <a:p>
            <a:r>
              <a:rPr kumimoji="1" lang="en-US" altLang="ja-JP" sz="2000" dirty="0" smtClean="0"/>
              <a:t>※</a:t>
            </a:r>
            <a:r>
              <a:rPr kumimoji="1" lang="ja-JP" altLang="en-US" sz="2000" dirty="0" smtClean="0"/>
              <a:t>抽出結果が</a:t>
            </a:r>
            <a:endParaRPr kumimoji="1" lang="en-US" altLang="ja-JP" sz="2000" dirty="0" smtClean="0"/>
          </a:p>
          <a:p>
            <a:r>
              <a:rPr lang="en-US" altLang="ja-JP" sz="2000" dirty="0"/>
              <a:t> </a:t>
            </a:r>
            <a:r>
              <a:rPr lang="en-US" altLang="ja-JP" sz="2000" dirty="0" smtClean="0"/>
              <a:t>   </a:t>
            </a:r>
            <a:r>
              <a:rPr kumimoji="1" lang="en-US" altLang="ja-JP" sz="2000" dirty="0" smtClean="0"/>
              <a:t> 3, 0, 1, 1, 2, 0, 3</a:t>
            </a:r>
            <a:r>
              <a:rPr kumimoji="1" lang="ja-JP" altLang="en-US" sz="2000" dirty="0" smtClean="0"/>
              <a:t>　となるなら、</a:t>
            </a:r>
            <a:endParaRPr kumimoji="1" lang="en-US" altLang="ja-JP" sz="2000" dirty="0" smtClean="0"/>
          </a:p>
          <a:p>
            <a:r>
              <a:rPr lang="en-US" altLang="ja-JP" sz="2000" dirty="0"/>
              <a:t> </a:t>
            </a:r>
            <a:r>
              <a:rPr lang="en-US" altLang="ja-JP" sz="2000" dirty="0" smtClean="0"/>
              <a:t>    </a:t>
            </a:r>
            <a:r>
              <a:rPr lang="ja-JP" altLang="en-US" sz="2000" dirty="0" smtClean="0"/>
              <a:t>各</a:t>
            </a:r>
            <a:r>
              <a:rPr lang="en-US" altLang="ja-JP" sz="2000" dirty="0" smtClean="0"/>
              <a:t> </a:t>
            </a:r>
            <a:r>
              <a:rPr lang="en-US" altLang="ja-JP" sz="2000" dirty="0" err="1" smtClean="0"/>
              <a:t>i</a:t>
            </a:r>
            <a:r>
              <a:rPr lang="en-US" altLang="ja-JP" sz="2000" dirty="0" smtClean="0"/>
              <a:t> </a:t>
            </a:r>
            <a:r>
              <a:rPr lang="ja-JP" altLang="en-US" sz="2000" dirty="0" smtClean="0"/>
              <a:t>にたいして右のような列ができる</a:t>
            </a:r>
            <a:endParaRPr kumimoji="1" lang="ja-JP" altLang="en-US" sz="2000" dirty="0"/>
          </a:p>
        </p:txBody>
      </p:sp>
      <p:sp>
        <p:nvSpPr>
          <p:cNvPr id="10" name="テキスト ボックス 9"/>
          <p:cNvSpPr txBox="1"/>
          <p:nvPr/>
        </p:nvSpPr>
        <p:spPr>
          <a:xfrm>
            <a:off x="4850080" y="716639"/>
            <a:ext cx="2895444" cy="1569660"/>
          </a:xfrm>
          <a:prstGeom prst="rect">
            <a:avLst/>
          </a:prstGeom>
          <a:noFill/>
        </p:spPr>
        <p:txBody>
          <a:bodyPr wrap="none" rtlCol="0">
            <a:spAutoFit/>
          </a:bodyPr>
          <a:lstStyle/>
          <a:p>
            <a:r>
              <a:rPr lang="en-US" altLang="ja-JP" sz="2400" dirty="0" err="1"/>
              <a:t>i</a:t>
            </a:r>
            <a:r>
              <a:rPr lang="en-US" altLang="ja-JP" sz="2400" dirty="0" smtClean="0"/>
              <a:t> = 0 : 0, 1, 0, 0, 0, 1, 0 </a:t>
            </a:r>
          </a:p>
          <a:p>
            <a:r>
              <a:rPr lang="en-US" altLang="en-US" sz="2400" dirty="0"/>
              <a:t>i</a:t>
            </a:r>
            <a:r>
              <a:rPr lang="en-US" altLang="en-US" sz="2400" dirty="0" smtClean="0"/>
              <a:t> = </a:t>
            </a:r>
            <a:r>
              <a:rPr kumimoji="1" lang="en-US" altLang="ja-JP" sz="2400" dirty="0" smtClean="0"/>
              <a:t>1 : 0, 0, 1, 1, 0, 0, 0</a:t>
            </a:r>
          </a:p>
          <a:p>
            <a:r>
              <a:rPr lang="en-US" altLang="ja-JP" sz="2400" dirty="0"/>
              <a:t>i</a:t>
            </a:r>
            <a:r>
              <a:rPr lang="en-US" altLang="ja-JP" sz="2400" dirty="0" smtClean="0"/>
              <a:t> = 2 : 0, 0, 0, 0, 1, 0, 0</a:t>
            </a:r>
          </a:p>
          <a:p>
            <a:r>
              <a:rPr lang="en-US" altLang="en-US" sz="2400" dirty="0" err="1"/>
              <a:t>i</a:t>
            </a:r>
            <a:r>
              <a:rPr lang="en-US" altLang="en-US" sz="2400" dirty="0" smtClean="0"/>
              <a:t> = </a:t>
            </a:r>
            <a:r>
              <a:rPr kumimoji="1" lang="en-US" altLang="ja-JP" sz="2400" dirty="0" smtClean="0"/>
              <a:t>3 : 1, 0, 0, 0, 0, 0, 1</a:t>
            </a:r>
            <a:endParaRPr kumimoji="1" lang="ja-JP" altLang="en-US" sz="2400" dirty="0"/>
          </a:p>
        </p:txBody>
      </p:sp>
    </p:spTree>
    <p:extLst>
      <p:ext uri="{BB962C8B-B14F-4D97-AF65-F5344CB8AC3E}">
        <p14:creationId xmlns:p14="http://schemas.microsoft.com/office/powerpoint/2010/main" val="339496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068" y="789436"/>
            <a:ext cx="2504013" cy="421401"/>
          </a:xfrm>
        </p:spPr>
        <p:txBody>
          <a:bodyPr>
            <a:noAutofit/>
          </a:bodyPr>
          <a:lstStyle/>
          <a:p>
            <a:r>
              <a:rPr lang="en-US" altLang="ja-JP" sz="2400" dirty="0" smtClean="0"/>
              <a:t>◎</a:t>
            </a:r>
            <a:r>
              <a:rPr lang="ja-JP" altLang="en-US" sz="2400" dirty="0" smtClean="0"/>
              <a:t>定数</a:t>
            </a:r>
            <a:r>
              <a:rPr kumimoji="1" lang="ja-JP" altLang="en-US" sz="2400" dirty="0" smtClean="0"/>
              <a:t>時間検査</a:t>
            </a:r>
            <a:endParaRPr kumimoji="1" lang="ja-JP" altLang="en-US" sz="2400" dirty="0"/>
          </a:p>
        </p:txBody>
      </p:sp>
      <p:sp>
        <p:nvSpPr>
          <p:cNvPr id="3" name="コンテンツ プレースホルダー 2"/>
          <p:cNvSpPr>
            <a:spLocks noGrp="1"/>
          </p:cNvSpPr>
          <p:nvPr>
            <p:ph idx="1"/>
          </p:nvPr>
        </p:nvSpPr>
        <p:spPr>
          <a:xfrm>
            <a:off x="245286" y="1272783"/>
            <a:ext cx="8229600" cy="3394472"/>
          </a:xfrm>
        </p:spPr>
        <p:txBody>
          <a:bodyPr>
            <a:normAutofit/>
          </a:bodyPr>
          <a:lstStyle/>
          <a:p>
            <a:pPr marL="0" indent="0">
              <a:buNone/>
            </a:pPr>
            <a:r>
              <a:rPr lang="ja-JP" altLang="en-US" sz="2400" dirty="0" smtClean="0"/>
              <a:t>しかし、問題も</a:t>
            </a:r>
            <a:r>
              <a:rPr lang="en-US" altLang="ja-JP" sz="2400" dirty="0" smtClean="0"/>
              <a:t>…</a:t>
            </a:r>
          </a:p>
          <a:p>
            <a:r>
              <a:rPr lang="ja-JP" altLang="en-US" sz="2400" dirty="0" smtClean="0"/>
              <a:t>一部のデータだけで正確な計算ができるのか？</a:t>
            </a:r>
            <a:endParaRPr lang="en-US" altLang="ja-JP" sz="2400" dirty="0" smtClean="0"/>
          </a:p>
          <a:p>
            <a:r>
              <a:rPr lang="ja-JP" altLang="en-US" sz="2400" dirty="0" smtClean="0"/>
              <a:t>データの入力はどうするか</a:t>
            </a:r>
            <a:endParaRPr lang="en-US" altLang="ja-JP" sz="2400" dirty="0"/>
          </a:p>
          <a:p>
            <a:pPr marL="0" indent="0">
              <a:buNone/>
            </a:pPr>
            <a:endParaRPr lang="ja-JP" altLang="en-US" dirty="0"/>
          </a:p>
        </p:txBody>
      </p:sp>
      <p:sp>
        <p:nvSpPr>
          <p:cNvPr id="6" name="テキスト ボックス 5"/>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4</a:t>
            </a:fld>
            <a:endParaRPr kumimoji="1" lang="ja-JP" altLang="en-US"/>
          </a:p>
        </p:txBody>
      </p:sp>
    </p:spTree>
    <p:extLst>
      <p:ext uri="{BB962C8B-B14F-4D97-AF65-F5344CB8AC3E}">
        <p14:creationId xmlns:p14="http://schemas.microsoft.com/office/powerpoint/2010/main" val="22222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40</a:t>
            </a:fld>
            <a:endParaRPr kumimoji="1" lang="ja-JP" altLang="en-US"/>
          </a:p>
        </p:txBody>
      </p:sp>
      <p:sp>
        <p:nvSpPr>
          <p:cNvPr id="3" name="テキスト ボックス 2"/>
          <p:cNvSpPr txBox="1"/>
          <p:nvPr/>
        </p:nvSpPr>
        <p:spPr>
          <a:xfrm>
            <a:off x="559872" y="532616"/>
            <a:ext cx="8194972" cy="461665"/>
          </a:xfrm>
          <a:prstGeom prst="rect">
            <a:avLst/>
          </a:prstGeom>
          <a:noFill/>
        </p:spPr>
        <p:txBody>
          <a:bodyPr wrap="none" rtlCol="0">
            <a:spAutoFit/>
          </a:bodyPr>
          <a:lstStyle/>
          <a:p>
            <a:r>
              <a:rPr kumimoji="1" lang="ja-JP" altLang="en-US" sz="2400" dirty="0" smtClean="0"/>
              <a:t>このとき </a:t>
            </a:r>
            <a:r>
              <a:rPr kumimoji="1" lang="en-US" altLang="ja-JP" sz="2400" dirty="0" err="1" smtClean="0"/>
              <a:t>Hoeffding</a:t>
            </a:r>
            <a:r>
              <a:rPr kumimoji="1" lang="ja-JP" altLang="en-US" sz="2400" dirty="0" smtClean="0"/>
              <a:t> の不等式より</a:t>
            </a:r>
            <a:r>
              <a:rPr lang="en-US" altLang="ja-JP" sz="2400" dirty="0"/>
              <a:t> </a:t>
            </a:r>
            <a:r>
              <a:rPr lang="ja-JP" altLang="en-US" sz="2400" dirty="0" smtClean="0"/>
              <a:t>任意の実数</a:t>
            </a:r>
            <a:r>
              <a:rPr lang="en-US" altLang="ja-JP" sz="2400" dirty="0" err="1" smtClean="0"/>
              <a:t>ε</a:t>
            </a:r>
            <a:r>
              <a:rPr lang="en-US" altLang="ja-JP" sz="2400" dirty="0" smtClean="0"/>
              <a:t>’’ &gt; 0 </a:t>
            </a:r>
            <a:r>
              <a:rPr lang="ja-JP" altLang="en-US" sz="2400" dirty="0" smtClean="0"/>
              <a:t>に対して</a:t>
            </a:r>
            <a:endParaRPr kumimoji="1" lang="ja-JP" altLang="en-US" sz="2400"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70473664"/>
              </p:ext>
            </p:extLst>
          </p:nvPr>
        </p:nvGraphicFramePr>
        <p:xfrm>
          <a:off x="875347" y="1120775"/>
          <a:ext cx="6802438" cy="968375"/>
        </p:xfrm>
        <a:graphic>
          <a:graphicData uri="http://schemas.openxmlformats.org/presentationml/2006/ole">
            <mc:AlternateContent xmlns:mc="http://schemas.openxmlformats.org/markup-compatibility/2006">
              <mc:Choice xmlns:v="urn:schemas-microsoft-com:vml" Requires="v">
                <p:oleObj spid="_x0000_s15489" name="数式" r:id="rId3" imgW="2438400" imgH="469900" progId="Equation.3">
                  <p:embed/>
                </p:oleObj>
              </mc:Choice>
              <mc:Fallback>
                <p:oleObj name="数式" r:id="rId3" imgW="2438400" imgH="469900" progId="Equation.3">
                  <p:embed/>
                  <p:pic>
                    <p:nvPicPr>
                      <p:cNvPr id="0" name=""/>
                      <p:cNvPicPr/>
                      <p:nvPr/>
                    </p:nvPicPr>
                    <p:blipFill>
                      <a:blip r:embed="rId4"/>
                      <a:stretch>
                        <a:fillRect/>
                      </a:stretch>
                    </p:blipFill>
                    <p:spPr>
                      <a:xfrm>
                        <a:off x="875347" y="1120775"/>
                        <a:ext cx="6802438" cy="968375"/>
                      </a:xfrm>
                      <a:prstGeom prst="rect">
                        <a:avLst/>
                      </a:prstGeom>
                    </p:spPr>
                  </p:pic>
                </p:oleObj>
              </mc:Fallback>
            </mc:AlternateContent>
          </a:graphicData>
        </a:graphic>
      </p:graphicFrame>
      <p:sp>
        <p:nvSpPr>
          <p:cNvPr id="5" name="テキスト ボックス 4"/>
          <p:cNvSpPr txBox="1"/>
          <p:nvPr/>
        </p:nvSpPr>
        <p:spPr>
          <a:xfrm>
            <a:off x="898002" y="2254708"/>
            <a:ext cx="5900323" cy="461665"/>
          </a:xfrm>
          <a:prstGeom prst="rect">
            <a:avLst/>
          </a:prstGeom>
          <a:noFill/>
        </p:spPr>
        <p:txBody>
          <a:bodyPr wrap="none" rtlCol="0">
            <a:spAutoFit/>
          </a:bodyPr>
          <a:lstStyle/>
          <a:p>
            <a:r>
              <a:rPr kumimoji="1" lang="ja-JP" altLang="en-US" sz="2400" dirty="0" smtClean="0"/>
              <a:t>これが＃</a:t>
            </a:r>
            <a:r>
              <a:rPr kumimoji="1" lang="en-US" altLang="ja-JP" sz="2400" dirty="0" smtClean="0"/>
              <a:t>(</a:t>
            </a:r>
            <a:r>
              <a:rPr lang="en-US" altLang="ja-JP" sz="2400" dirty="0"/>
              <a:t>0</a:t>
            </a:r>
            <a:r>
              <a:rPr kumimoji="1" lang="en-US" altLang="ja-JP" sz="2400" dirty="0" smtClean="0"/>
              <a:t>)</a:t>
            </a:r>
            <a:r>
              <a:rPr kumimoji="1" lang="ja-JP" altLang="en-US" sz="2400" dirty="0" smtClean="0"/>
              <a:t>から</a:t>
            </a:r>
            <a:r>
              <a:rPr lang="ja-JP" altLang="en-US" sz="2400" dirty="0" smtClean="0"/>
              <a:t>＃</a:t>
            </a:r>
            <a:r>
              <a:rPr lang="en-US" altLang="ja-JP" sz="2400" dirty="0" smtClean="0"/>
              <a:t>(</a:t>
            </a:r>
            <a:r>
              <a:rPr lang="en-US" altLang="ja-JP" sz="2400" dirty="0" err="1" smtClean="0"/>
              <a:t>Num</a:t>
            </a:r>
            <a:r>
              <a:rPr lang="en-US" altLang="ja-JP" sz="2400" dirty="0" smtClean="0"/>
              <a:t>(k))</a:t>
            </a:r>
            <a:r>
              <a:rPr lang="ja-JP" altLang="en-US" sz="2400" dirty="0" smtClean="0"/>
              <a:t>まで成り立つので</a:t>
            </a:r>
            <a:endParaRPr kumimoji="1" lang="ja-JP" altLang="en-US" sz="2400" dirty="0"/>
          </a:p>
        </p:txBody>
      </p:sp>
      <p:sp>
        <p:nvSpPr>
          <p:cNvPr id="6" name="テキスト ボックス 5"/>
          <p:cNvSpPr txBox="1"/>
          <p:nvPr/>
        </p:nvSpPr>
        <p:spPr>
          <a:xfrm>
            <a:off x="1365540" y="2908903"/>
            <a:ext cx="6312245" cy="461665"/>
          </a:xfrm>
          <a:prstGeom prst="rect">
            <a:avLst/>
          </a:prstGeom>
          <a:noFill/>
        </p:spPr>
        <p:txBody>
          <a:bodyPr wrap="none" rtlCol="0">
            <a:spAutoFit/>
          </a:bodyPr>
          <a:lstStyle/>
          <a:p>
            <a:r>
              <a:rPr kumimoji="1" lang="en-US" altLang="ja-JP" sz="2400" dirty="0" smtClean="0"/>
              <a:t>2exp(-2mε’’</a:t>
            </a:r>
            <a:r>
              <a:rPr kumimoji="1" lang="en-US" altLang="ja-JP" sz="2400" baseline="30000" dirty="0" smtClean="0"/>
              <a:t>2</a:t>
            </a:r>
            <a:r>
              <a:rPr kumimoji="1" lang="en-US" altLang="ja-JP" sz="2400" dirty="0" smtClean="0"/>
              <a:t>) × (</a:t>
            </a:r>
            <a:r>
              <a:rPr kumimoji="1" lang="en-US" altLang="ja-JP" sz="2400" dirty="0" err="1" smtClean="0"/>
              <a:t>Num</a:t>
            </a:r>
            <a:r>
              <a:rPr kumimoji="1" lang="en-US" altLang="ja-JP" sz="2400" dirty="0" smtClean="0"/>
              <a:t>(k) + 1) &lt; 1/3 </a:t>
            </a:r>
            <a:r>
              <a:rPr kumimoji="1" lang="ja-JP" altLang="en-US" sz="2400" dirty="0" smtClean="0"/>
              <a:t>とすればよく、</a:t>
            </a:r>
            <a:endParaRPr kumimoji="1" lang="ja-JP" altLang="en-US" sz="2400"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821636953"/>
              </p:ext>
            </p:extLst>
          </p:nvPr>
        </p:nvGraphicFramePr>
        <p:xfrm>
          <a:off x="2198520" y="3486150"/>
          <a:ext cx="4201974" cy="706494"/>
        </p:xfrm>
        <a:graphic>
          <a:graphicData uri="http://schemas.openxmlformats.org/presentationml/2006/ole">
            <mc:AlternateContent xmlns:mc="http://schemas.openxmlformats.org/markup-compatibility/2006">
              <mc:Choice xmlns:v="urn:schemas-microsoft-com:vml" Requires="v">
                <p:oleObj spid="_x0000_s15490" name="数式" r:id="rId5" imgW="1701800" imgH="393700" progId="Equation.3">
                  <p:embed/>
                </p:oleObj>
              </mc:Choice>
              <mc:Fallback>
                <p:oleObj name="数式" r:id="rId5" imgW="1701800" imgH="393700" progId="Equation.3">
                  <p:embed/>
                  <p:pic>
                    <p:nvPicPr>
                      <p:cNvPr id="0" name=""/>
                      <p:cNvPicPr/>
                      <p:nvPr/>
                    </p:nvPicPr>
                    <p:blipFill>
                      <a:blip r:embed="rId6"/>
                      <a:stretch>
                        <a:fillRect/>
                      </a:stretch>
                    </p:blipFill>
                    <p:spPr>
                      <a:xfrm>
                        <a:off x="2198520" y="3486150"/>
                        <a:ext cx="4201974" cy="706494"/>
                      </a:xfrm>
                      <a:prstGeom prst="rect">
                        <a:avLst/>
                      </a:prstGeom>
                    </p:spPr>
                  </p:pic>
                </p:oleObj>
              </mc:Fallback>
            </mc:AlternateContent>
          </a:graphicData>
        </a:graphic>
      </p:graphicFrame>
      <p:sp>
        <p:nvSpPr>
          <p:cNvPr id="9" name="テキスト ボックス 8"/>
          <p:cNvSpPr txBox="1"/>
          <p:nvPr/>
        </p:nvSpPr>
        <p:spPr>
          <a:xfrm>
            <a:off x="1925412" y="4315555"/>
            <a:ext cx="5206924" cy="461665"/>
          </a:xfrm>
          <a:prstGeom prst="rect">
            <a:avLst/>
          </a:prstGeom>
          <a:noFill/>
        </p:spPr>
        <p:txBody>
          <a:bodyPr wrap="none" rtlCol="0">
            <a:spAutoFit/>
          </a:bodyPr>
          <a:lstStyle/>
          <a:p>
            <a:r>
              <a:rPr kumimoji="1" lang="ja-JP" altLang="en-US" sz="2400" dirty="0" smtClean="0"/>
              <a:t>とすればこの確率は</a:t>
            </a:r>
            <a:r>
              <a:rPr kumimoji="1" lang="en-US" altLang="ja-JP" sz="2400" dirty="0" smtClean="0"/>
              <a:t>1/3</a:t>
            </a:r>
            <a:r>
              <a:rPr kumimoji="1" lang="ja-JP" altLang="en-US" sz="2400" dirty="0" smtClean="0"/>
              <a:t>より小さくなる。</a:t>
            </a:r>
            <a:endParaRPr kumimoji="1" lang="ja-JP" altLang="en-US" sz="2400" dirty="0"/>
          </a:p>
        </p:txBody>
      </p:sp>
    </p:spTree>
    <p:extLst>
      <p:ext uri="{BB962C8B-B14F-4D97-AF65-F5344CB8AC3E}">
        <p14:creationId xmlns:p14="http://schemas.microsoft.com/office/powerpoint/2010/main" val="117578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41</a:t>
            </a:fld>
            <a:endParaRPr kumimoji="1" lang="ja-JP" altLang="en-US"/>
          </a:p>
        </p:txBody>
      </p:sp>
      <p:sp>
        <p:nvSpPr>
          <p:cNvPr id="3" name="テキスト ボックス 2"/>
          <p:cNvSpPr txBox="1"/>
          <p:nvPr/>
        </p:nvSpPr>
        <p:spPr>
          <a:xfrm>
            <a:off x="887601" y="220548"/>
            <a:ext cx="7418166" cy="461665"/>
          </a:xfrm>
          <a:prstGeom prst="rect">
            <a:avLst/>
          </a:prstGeom>
          <a:noFill/>
        </p:spPr>
        <p:txBody>
          <a:bodyPr wrap="none" rtlCol="0">
            <a:spAutoFit/>
          </a:bodyPr>
          <a:lstStyle/>
          <a:p>
            <a:r>
              <a:rPr kumimoji="1" lang="ja-JP" altLang="en-US" sz="2400" dirty="0" smtClean="0"/>
              <a:t>従って先ほどの条件のとき、各 </a:t>
            </a:r>
            <a:r>
              <a:rPr lang="ja-JP" altLang="ja-JP" sz="2400" dirty="0"/>
              <a:t>i</a:t>
            </a:r>
            <a:r>
              <a:rPr kumimoji="1" lang="ja-JP" altLang="en-US" sz="2400" dirty="0" smtClean="0"/>
              <a:t> </a:t>
            </a:r>
            <a:r>
              <a:rPr kumimoji="1" lang="en-US" altLang="ja-JP" sz="2400" dirty="0" smtClean="0"/>
              <a:t>=</a:t>
            </a:r>
            <a:r>
              <a:rPr kumimoji="1" lang="ja-JP" altLang="en-US" sz="2400" dirty="0" smtClean="0"/>
              <a:t> </a:t>
            </a:r>
            <a:r>
              <a:rPr kumimoji="1" lang="en-US" altLang="ja-JP" sz="2400" dirty="0" smtClean="0"/>
              <a:t>0,</a:t>
            </a:r>
            <a:r>
              <a:rPr kumimoji="1" lang="ja-JP" altLang="en-US" sz="2400" dirty="0" smtClean="0"/>
              <a:t> </a:t>
            </a:r>
            <a:r>
              <a:rPr kumimoji="1" lang="en-US" altLang="ja-JP" sz="2400" dirty="0" smtClean="0"/>
              <a:t>1,</a:t>
            </a:r>
            <a:r>
              <a:rPr kumimoji="1" lang="ja-JP" altLang="en-US" sz="2400" dirty="0" smtClean="0"/>
              <a:t> </a:t>
            </a:r>
            <a:r>
              <a:rPr kumimoji="1" lang="en-US" altLang="ja-JP" sz="2400" dirty="0" smtClean="0"/>
              <a:t>…, </a:t>
            </a:r>
            <a:r>
              <a:rPr kumimoji="1" lang="en-US" altLang="ja-JP" sz="2400" dirty="0" err="1" smtClean="0"/>
              <a:t>Num</a:t>
            </a:r>
            <a:r>
              <a:rPr kumimoji="1" lang="en-US" altLang="ja-JP" sz="2400" dirty="0" smtClean="0"/>
              <a:t>(k) </a:t>
            </a:r>
            <a:r>
              <a:rPr kumimoji="1" lang="ja-JP" altLang="en-US" sz="2400" dirty="0" smtClean="0"/>
              <a:t>に対し</a:t>
            </a:r>
            <a:endParaRPr kumimoji="1" lang="ja-JP" altLang="en-US" sz="2400" dirty="0"/>
          </a:p>
        </p:txBody>
      </p:sp>
      <p:sp>
        <p:nvSpPr>
          <p:cNvPr id="4" name="テキスト ボックス 3"/>
          <p:cNvSpPr txBox="1"/>
          <p:nvPr/>
        </p:nvSpPr>
        <p:spPr>
          <a:xfrm>
            <a:off x="887601" y="729426"/>
            <a:ext cx="4596631" cy="830997"/>
          </a:xfrm>
          <a:prstGeom prst="rect">
            <a:avLst/>
          </a:prstGeom>
          <a:noFill/>
        </p:spPr>
        <p:txBody>
          <a:bodyPr wrap="none" rtlCol="0">
            <a:spAutoFit/>
          </a:bodyPr>
          <a:lstStyle/>
          <a:p>
            <a:r>
              <a:rPr kumimoji="1" lang="ja-JP" altLang="en-US" sz="2400" dirty="0" smtClean="0"/>
              <a:t>　　</a:t>
            </a:r>
            <a:r>
              <a:rPr kumimoji="1" lang="en-US" altLang="ja-JP" sz="2400" dirty="0" smtClean="0"/>
              <a:t> </a:t>
            </a:r>
            <a:r>
              <a:rPr kumimoji="1" lang="ja-JP" altLang="en-US" sz="2400" dirty="0" smtClean="0"/>
              <a:t>は近似誤差</a:t>
            </a:r>
            <a:r>
              <a:rPr lang="en-US" altLang="ja-JP" sz="2400" dirty="0" err="1" smtClean="0"/>
              <a:t>ε</a:t>
            </a:r>
            <a:r>
              <a:rPr lang="en-US" altLang="ja-JP" sz="2400" dirty="0" smtClean="0"/>
              <a:t>’’</a:t>
            </a:r>
            <a:r>
              <a:rPr lang="ja-JP" altLang="en-US" sz="2400" dirty="0" smtClean="0"/>
              <a:t>以下の＃</a:t>
            </a:r>
            <a:r>
              <a:rPr lang="en-US" altLang="ja-JP" sz="2400" dirty="0" smtClean="0"/>
              <a:t>(</a:t>
            </a:r>
            <a:r>
              <a:rPr lang="en-US" altLang="ja-JP" sz="2400" dirty="0" err="1" smtClean="0"/>
              <a:t>i</a:t>
            </a:r>
            <a:r>
              <a:rPr lang="en-US" altLang="ja-JP" sz="2400" dirty="0" smtClean="0"/>
              <a:t>)/n</a:t>
            </a:r>
            <a:r>
              <a:rPr lang="ja-JP" altLang="en-US" sz="2400" dirty="0" smtClean="0"/>
              <a:t>の</a:t>
            </a:r>
            <a:endParaRPr lang="en-US" altLang="ja-JP" sz="2400" dirty="0" smtClean="0"/>
          </a:p>
          <a:p>
            <a:r>
              <a:rPr lang="ja-JP" altLang="en-US" sz="2400" dirty="0" smtClean="0"/>
              <a:t>近似となる</a:t>
            </a:r>
            <a:r>
              <a:rPr lang="ja-JP" altLang="en-US" sz="2400" dirty="0"/>
              <a:t>確率は</a:t>
            </a:r>
            <a:r>
              <a:rPr lang="en-US" altLang="ja-JP" sz="2400" dirty="0"/>
              <a:t>2/3</a:t>
            </a:r>
            <a:r>
              <a:rPr lang="ja-JP" altLang="en-US" sz="2400" dirty="0"/>
              <a:t>以上となる</a:t>
            </a:r>
            <a:r>
              <a:rPr lang="ja-JP" altLang="en-US" sz="2400" dirty="0" smtClean="0"/>
              <a:t>。</a:t>
            </a:r>
            <a:endParaRPr lang="ja-JP" altLang="en-US" sz="2400"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018331729"/>
              </p:ext>
            </p:extLst>
          </p:nvPr>
        </p:nvGraphicFramePr>
        <p:xfrm>
          <a:off x="2469288" y="2063896"/>
          <a:ext cx="2317750" cy="753918"/>
        </p:xfrm>
        <a:graphic>
          <a:graphicData uri="http://schemas.openxmlformats.org/presentationml/2006/ole">
            <mc:AlternateContent xmlns:mc="http://schemas.openxmlformats.org/markup-compatibility/2006">
              <mc:Choice xmlns:v="urn:schemas-microsoft-com:vml" Requires="v">
                <p:oleObj spid="_x0000_s16568" name="数式" r:id="rId3" imgW="977900" imgH="419100" progId="Equation.3">
                  <p:embed/>
                </p:oleObj>
              </mc:Choice>
              <mc:Fallback>
                <p:oleObj name="数式" r:id="rId3" imgW="977900" imgH="419100" progId="Equation.3">
                  <p:embed/>
                  <p:pic>
                    <p:nvPicPr>
                      <p:cNvPr id="0" name=""/>
                      <p:cNvPicPr/>
                      <p:nvPr/>
                    </p:nvPicPr>
                    <p:blipFill>
                      <a:blip r:embed="rId4"/>
                      <a:stretch>
                        <a:fillRect/>
                      </a:stretch>
                    </p:blipFill>
                    <p:spPr>
                      <a:xfrm>
                        <a:off x="2469288" y="2063896"/>
                        <a:ext cx="2317750" cy="753918"/>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732523997"/>
              </p:ext>
            </p:extLst>
          </p:nvPr>
        </p:nvGraphicFramePr>
        <p:xfrm>
          <a:off x="850689" y="682213"/>
          <a:ext cx="661508" cy="461665"/>
        </p:xfrm>
        <a:graphic>
          <a:graphicData uri="http://schemas.openxmlformats.org/presentationml/2006/ole">
            <mc:AlternateContent xmlns:mc="http://schemas.openxmlformats.org/markup-compatibility/2006">
              <mc:Choice xmlns:v="urn:schemas-microsoft-com:vml" Requires="v">
                <p:oleObj spid="_x0000_s16569" name="数式" r:id="rId5" imgW="203200" imgH="215900" progId="Equation.3">
                  <p:embed/>
                </p:oleObj>
              </mc:Choice>
              <mc:Fallback>
                <p:oleObj name="数式" r:id="rId5" imgW="203200" imgH="215900" progId="Equation.3">
                  <p:embed/>
                  <p:pic>
                    <p:nvPicPr>
                      <p:cNvPr id="0" name=""/>
                      <p:cNvPicPr/>
                      <p:nvPr/>
                    </p:nvPicPr>
                    <p:blipFill>
                      <a:blip r:embed="rId6"/>
                      <a:stretch>
                        <a:fillRect/>
                      </a:stretch>
                    </p:blipFill>
                    <p:spPr>
                      <a:xfrm>
                        <a:off x="850689" y="682213"/>
                        <a:ext cx="661508" cy="461665"/>
                      </a:xfrm>
                      <a:prstGeom prst="rect">
                        <a:avLst/>
                      </a:prstGeom>
                    </p:spPr>
                  </p:pic>
                </p:oleObj>
              </mc:Fallback>
            </mc:AlternateContent>
          </a:graphicData>
        </a:graphic>
      </p:graphicFrame>
      <p:sp>
        <p:nvSpPr>
          <p:cNvPr id="11" name="テキスト ボックス 10"/>
          <p:cNvSpPr txBox="1"/>
          <p:nvPr/>
        </p:nvSpPr>
        <p:spPr>
          <a:xfrm>
            <a:off x="1031875" y="2254250"/>
            <a:ext cx="4766449" cy="461665"/>
          </a:xfrm>
          <a:prstGeom prst="rect">
            <a:avLst/>
          </a:prstGeom>
          <a:noFill/>
        </p:spPr>
        <p:txBody>
          <a:bodyPr wrap="none" rtlCol="0">
            <a:spAutoFit/>
          </a:bodyPr>
          <a:lstStyle/>
          <a:p>
            <a:r>
              <a:rPr kumimoji="1" lang="ja-JP" altLang="en-US" sz="2400" dirty="0" smtClean="0"/>
              <a:t>このとき、</a:t>
            </a:r>
            <a:r>
              <a:rPr kumimoji="1" lang="en-US" altLang="ja-JP" sz="2400" dirty="0" smtClean="0"/>
              <a:t>                           </a:t>
            </a:r>
            <a:r>
              <a:rPr kumimoji="1" lang="ja-JP" altLang="en-US" sz="2400" dirty="0" smtClean="0"/>
              <a:t>とする</a:t>
            </a:r>
            <a:endParaRPr kumimoji="1" lang="ja-JP" altLang="en-US" sz="2400" dirty="0"/>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4216926546"/>
              </p:ext>
            </p:extLst>
          </p:nvPr>
        </p:nvGraphicFramePr>
        <p:xfrm>
          <a:off x="1512197" y="3486150"/>
          <a:ext cx="6115050" cy="706438"/>
        </p:xfrm>
        <a:graphic>
          <a:graphicData uri="http://schemas.openxmlformats.org/presentationml/2006/ole">
            <mc:AlternateContent xmlns:mc="http://schemas.openxmlformats.org/markup-compatibility/2006">
              <mc:Choice xmlns:v="urn:schemas-microsoft-com:vml" Requires="v">
                <p:oleObj spid="_x0000_s16570" name="数式" r:id="rId7" imgW="2476500" imgH="393700" progId="Equation.3">
                  <p:embed/>
                </p:oleObj>
              </mc:Choice>
              <mc:Fallback>
                <p:oleObj name="数式" r:id="rId7" imgW="2476500" imgH="393700" progId="Equation.3">
                  <p:embed/>
                  <p:pic>
                    <p:nvPicPr>
                      <p:cNvPr id="0" name=""/>
                      <p:cNvPicPr/>
                      <p:nvPr/>
                    </p:nvPicPr>
                    <p:blipFill>
                      <a:blip r:embed="rId8"/>
                      <a:stretch>
                        <a:fillRect/>
                      </a:stretch>
                    </p:blipFill>
                    <p:spPr>
                      <a:xfrm>
                        <a:off x="1512197" y="3486150"/>
                        <a:ext cx="6115050" cy="706438"/>
                      </a:xfrm>
                      <a:prstGeom prst="rect">
                        <a:avLst/>
                      </a:prstGeom>
                    </p:spPr>
                  </p:pic>
                </p:oleObj>
              </mc:Fallback>
            </mc:AlternateContent>
          </a:graphicData>
        </a:graphic>
      </p:graphicFrame>
      <p:sp>
        <p:nvSpPr>
          <p:cNvPr id="13" name="テキスト ボックス 12"/>
          <p:cNvSpPr txBox="1"/>
          <p:nvPr/>
        </p:nvSpPr>
        <p:spPr>
          <a:xfrm>
            <a:off x="1127125" y="2889250"/>
            <a:ext cx="3293690" cy="461665"/>
          </a:xfrm>
          <a:prstGeom prst="rect">
            <a:avLst/>
          </a:prstGeom>
          <a:noFill/>
        </p:spPr>
        <p:txBody>
          <a:bodyPr wrap="none" rtlCol="0">
            <a:spAutoFit/>
          </a:bodyPr>
          <a:lstStyle/>
          <a:p>
            <a:r>
              <a:rPr kumimoji="1" lang="ja-JP" altLang="en-US" sz="2400" dirty="0" smtClean="0"/>
              <a:t>さきほどの式に代入して</a:t>
            </a:r>
            <a:endParaRPr kumimoji="1" lang="ja-JP" altLang="en-US" sz="2400" dirty="0"/>
          </a:p>
        </p:txBody>
      </p:sp>
      <p:sp>
        <p:nvSpPr>
          <p:cNvPr id="14" name="テキスト ボックス 13"/>
          <p:cNvSpPr txBox="1"/>
          <p:nvPr/>
        </p:nvSpPr>
        <p:spPr>
          <a:xfrm>
            <a:off x="1184791" y="4305599"/>
            <a:ext cx="2092640" cy="461665"/>
          </a:xfrm>
          <a:prstGeom prst="rect">
            <a:avLst/>
          </a:prstGeom>
          <a:noFill/>
        </p:spPr>
        <p:txBody>
          <a:bodyPr wrap="none" rtlCol="0">
            <a:spAutoFit/>
          </a:bodyPr>
          <a:lstStyle/>
          <a:p>
            <a:r>
              <a:rPr kumimoji="1" lang="ja-JP" altLang="en-US" sz="2400" dirty="0" smtClean="0"/>
              <a:t>とすればよい。</a:t>
            </a:r>
            <a:endParaRPr kumimoji="1" lang="ja-JP" altLang="en-US" sz="2400" dirty="0"/>
          </a:p>
        </p:txBody>
      </p:sp>
    </p:spTree>
    <p:extLst>
      <p:ext uri="{BB962C8B-B14F-4D97-AF65-F5344CB8AC3E}">
        <p14:creationId xmlns:p14="http://schemas.microsoft.com/office/powerpoint/2010/main" val="348285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42</a:t>
            </a:fld>
            <a:endParaRPr kumimoji="1" lang="ja-JP" altLang="en-US"/>
          </a:p>
        </p:txBody>
      </p:sp>
      <p:sp>
        <p:nvSpPr>
          <p:cNvPr id="3" name="テキスト ボックス 2"/>
          <p:cNvSpPr txBox="1"/>
          <p:nvPr/>
        </p:nvSpPr>
        <p:spPr>
          <a:xfrm>
            <a:off x="746125" y="349250"/>
            <a:ext cx="6530153" cy="461665"/>
          </a:xfrm>
          <a:prstGeom prst="rect">
            <a:avLst/>
          </a:prstGeom>
          <a:noFill/>
        </p:spPr>
        <p:txBody>
          <a:bodyPr wrap="none" rtlCol="0">
            <a:spAutoFit/>
          </a:bodyPr>
          <a:lstStyle/>
          <a:p>
            <a:r>
              <a:rPr kumimoji="1" lang="ja-JP" altLang="en-US" sz="2400" dirty="0" smtClean="0"/>
              <a:t>以上から次のようなアルゴリズムを考案しました。</a:t>
            </a:r>
            <a:endParaRPr kumimoji="1" lang="ja-JP" altLang="en-US" sz="2400" dirty="0"/>
          </a:p>
        </p:txBody>
      </p:sp>
      <p:sp>
        <p:nvSpPr>
          <p:cNvPr id="4" name="テキスト ボックス 3"/>
          <p:cNvSpPr txBox="1"/>
          <p:nvPr/>
        </p:nvSpPr>
        <p:spPr>
          <a:xfrm>
            <a:off x="508001" y="1285875"/>
            <a:ext cx="8178799" cy="3785652"/>
          </a:xfrm>
          <a:prstGeom prst="rect">
            <a:avLst/>
          </a:prstGeom>
          <a:noFill/>
        </p:spPr>
        <p:txBody>
          <a:bodyPr wrap="square" rtlCol="0">
            <a:spAutoFit/>
          </a:bodyPr>
          <a:lstStyle/>
          <a:p>
            <a:pPr marL="457200" indent="-457200">
              <a:buFont typeface="+mj-lt"/>
              <a:buAutoNum type="arabicPeriod"/>
            </a:pPr>
            <a:r>
              <a:rPr kumimoji="1" lang="ja-JP" altLang="en-US" sz="2400" dirty="0" smtClean="0"/>
              <a:t>与えられた局面</a:t>
            </a:r>
            <a:r>
              <a:rPr kumimoji="1" lang="en-US" altLang="ja-JP" sz="2400" dirty="0" smtClean="0"/>
              <a:t>S</a:t>
            </a:r>
            <a:r>
              <a:rPr kumimoji="1" lang="ja-JP" altLang="en-US" sz="2400" dirty="0" smtClean="0"/>
              <a:t>を上述の手法で分割し、　　　　　　　となるように分割局面</a:t>
            </a:r>
            <a:r>
              <a:rPr kumimoji="1" lang="en-US" altLang="ja-JP" sz="2400" dirty="0" smtClean="0"/>
              <a:t>S’</a:t>
            </a:r>
            <a:r>
              <a:rPr kumimoji="1" lang="ja-JP" altLang="en-US" sz="2400" dirty="0" smtClean="0"/>
              <a:t>を得る。</a:t>
            </a:r>
            <a:endParaRPr kumimoji="1" lang="en-US" altLang="ja-JP" sz="2400" dirty="0" smtClean="0"/>
          </a:p>
          <a:p>
            <a:pPr marL="457200" indent="-457200">
              <a:buFont typeface="+mj-lt"/>
              <a:buAutoNum type="arabicPeriod"/>
            </a:pPr>
            <a:r>
              <a:rPr kumimoji="1" lang="ja-JP" altLang="en-US" sz="2400" dirty="0" smtClean="0"/>
              <a:t>分割できないならば盤面全てを調べる。</a:t>
            </a:r>
            <a:endParaRPr kumimoji="1" lang="en-US" altLang="ja-JP" sz="2400" dirty="0" smtClean="0"/>
          </a:p>
          <a:p>
            <a:pPr marL="457200" indent="-457200">
              <a:buFont typeface="+mj-lt"/>
              <a:buAutoNum type="arabicPeriod"/>
            </a:pPr>
            <a:r>
              <a:rPr lang="en-US" altLang="ja-JP" sz="2400" dirty="0" smtClean="0"/>
              <a:t>S</a:t>
            </a:r>
            <a:r>
              <a:rPr lang="ja-JP" altLang="en-US" sz="2400" dirty="0" smtClean="0"/>
              <a:t>と</a:t>
            </a:r>
            <a:r>
              <a:rPr lang="en-US" altLang="ja-JP" sz="2400" dirty="0" smtClean="0"/>
              <a:t>S’</a:t>
            </a:r>
            <a:r>
              <a:rPr lang="ja-JP" altLang="en-US" sz="2400" dirty="0" smtClean="0"/>
              <a:t>の整数計画問題を作る。</a:t>
            </a:r>
            <a:endParaRPr lang="en-US" altLang="ja-JP" sz="2400" dirty="0" smtClean="0"/>
          </a:p>
          <a:p>
            <a:pPr marL="457200" indent="-457200">
              <a:buFont typeface="+mj-lt"/>
              <a:buAutoNum type="arabicPeriod"/>
            </a:pPr>
            <a:r>
              <a:rPr lang="ja-JP" altLang="en-US" sz="2400" dirty="0" smtClean="0"/>
              <a:t>ランダムに配列の要素を</a:t>
            </a:r>
            <a:r>
              <a:rPr lang="en-US" altLang="ja-JP" sz="2400" dirty="0" smtClean="0"/>
              <a:t>m</a:t>
            </a:r>
            <a:r>
              <a:rPr lang="ja-JP" altLang="en-US" sz="2400" dirty="0" smtClean="0"/>
              <a:t>個選び、そこから各</a:t>
            </a:r>
            <a:r>
              <a:rPr lang="en-US" altLang="ja-JP" sz="2400" dirty="0" smtClean="0"/>
              <a:t>        </a:t>
            </a:r>
            <a:r>
              <a:rPr lang="ja-JP" altLang="en-US" sz="2400" dirty="0" smtClean="0"/>
              <a:t>の値を得る。</a:t>
            </a:r>
            <a:endParaRPr lang="en-US" altLang="ja-JP" sz="2400" dirty="0" smtClean="0"/>
          </a:p>
          <a:p>
            <a:pPr marL="457200" indent="-457200">
              <a:buFont typeface="+mj-lt"/>
              <a:buAutoNum type="arabicPeriod"/>
            </a:pPr>
            <a:r>
              <a:rPr lang="en-US" altLang="en-US" sz="2400" dirty="0" smtClean="0"/>
              <a:t>S</a:t>
            </a:r>
            <a:r>
              <a:rPr lang="ja-JP" altLang="en-US" sz="2400" dirty="0" smtClean="0"/>
              <a:t>と</a:t>
            </a:r>
            <a:r>
              <a:rPr lang="en-US" altLang="ja-JP" sz="2400" dirty="0" smtClean="0"/>
              <a:t>S’</a:t>
            </a:r>
            <a:r>
              <a:rPr lang="ja-JP" altLang="en-US" sz="2400" dirty="0" smtClean="0"/>
              <a:t>の整数計画問題を</a:t>
            </a:r>
            <a:r>
              <a:rPr lang="en-US" altLang="ja-JP" sz="2400" dirty="0" err="1" smtClean="0"/>
              <a:t>ε</a:t>
            </a:r>
            <a:r>
              <a:rPr lang="en-US" altLang="ja-JP" sz="2400" dirty="0" smtClean="0"/>
              <a:t>’</a:t>
            </a:r>
            <a:r>
              <a:rPr lang="ja-JP" altLang="en-US" sz="2400" dirty="0" smtClean="0"/>
              <a:t>刻みで調べたとき、各</a:t>
            </a:r>
            <a:r>
              <a:rPr lang="ja-JP" altLang="ja-JP" sz="2400" dirty="0" smtClean="0"/>
              <a:t>i</a:t>
            </a:r>
            <a:r>
              <a:rPr lang="ja-JP" altLang="en-US" sz="2400" dirty="0" smtClean="0"/>
              <a:t> に対して、</a:t>
            </a:r>
            <a:endParaRPr lang="en-US" altLang="ja-JP" sz="2400" dirty="0" smtClean="0"/>
          </a:p>
          <a:p>
            <a:r>
              <a:rPr kumimoji="1" lang="en-US" altLang="ja-JP" sz="2400" dirty="0"/>
              <a:t> </a:t>
            </a:r>
            <a:r>
              <a:rPr kumimoji="1" lang="en-US" altLang="ja-JP" sz="2400" dirty="0" smtClean="0"/>
              <a:t>                                  </a:t>
            </a:r>
          </a:p>
          <a:p>
            <a:r>
              <a:rPr kumimoji="1" lang="en-US" altLang="ja-JP" sz="2400" dirty="0" smtClean="0"/>
              <a:t>      </a:t>
            </a:r>
            <a:r>
              <a:rPr kumimoji="1" lang="ja-JP" altLang="en-US" sz="2400" dirty="0" smtClean="0"/>
              <a:t>で解を持つならば受理、そうでなければ拒否</a:t>
            </a:r>
            <a:endParaRPr kumimoji="1" lang="en-US" altLang="ja-JP" sz="2400" dirty="0" smtClean="0"/>
          </a:p>
          <a:p>
            <a:pPr marL="457200" indent="-457200">
              <a:buFont typeface="+mj-lt"/>
              <a:buAutoNum type="arabicPeriod"/>
            </a:pPr>
            <a:endParaRPr kumimoji="1" lang="ja-JP" altLang="en-US" sz="24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433968288"/>
              </p:ext>
            </p:extLst>
          </p:nvPr>
        </p:nvGraphicFramePr>
        <p:xfrm>
          <a:off x="7040575" y="2584448"/>
          <a:ext cx="534987" cy="568325"/>
        </p:xfrm>
        <a:graphic>
          <a:graphicData uri="http://schemas.openxmlformats.org/presentationml/2006/ole">
            <mc:AlternateContent xmlns:mc="http://schemas.openxmlformats.org/markup-compatibility/2006">
              <mc:Choice xmlns:v="urn:schemas-microsoft-com:vml" Requires="v">
                <p:oleObj spid="_x0000_s19523" name="数式" r:id="rId3" imgW="203200" imgH="215900" progId="Equation.3">
                  <p:embed/>
                </p:oleObj>
              </mc:Choice>
              <mc:Fallback>
                <p:oleObj name="数式" r:id="rId3" imgW="203200" imgH="215900" progId="Equation.3">
                  <p:embed/>
                  <p:pic>
                    <p:nvPicPr>
                      <p:cNvPr id="0" name=""/>
                      <p:cNvPicPr/>
                      <p:nvPr/>
                    </p:nvPicPr>
                    <p:blipFill>
                      <a:blip r:embed="rId4"/>
                      <a:stretch>
                        <a:fillRect/>
                      </a:stretch>
                    </p:blipFill>
                    <p:spPr>
                      <a:xfrm>
                        <a:off x="7040575" y="2584448"/>
                        <a:ext cx="534987" cy="568325"/>
                      </a:xfrm>
                      <a:prstGeom prst="rect">
                        <a:avLst/>
                      </a:prstGeom>
                    </p:spPr>
                  </p:pic>
                </p:oleObj>
              </mc:Fallback>
            </mc:AlternateContent>
          </a:graphicData>
        </a:graphic>
      </p:graphicFrame>
      <p:pic>
        <p:nvPicPr>
          <p:cNvPr id="8" name="図 7"/>
          <p:cNvPicPr>
            <a:picLocks noChangeAspect="1"/>
          </p:cNvPicPr>
          <p:nvPr/>
        </p:nvPicPr>
        <p:blipFill>
          <a:blip r:embed="rId5"/>
          <a:stretch>
            <a:fillRect/>
          </a:stretch>
        </p:blipFill>
        <p:spPr>
          <a:xfrm>
            <a:off x="1146175" y="3917713"/>
            <a:ext cx="4573257" cy="377825"/>
          </a:xfrm>
          <a:prstGeom prst="rect">
            <a:avLst/>
          </a:prstGeom>
        </p:spPr>
      </p:pic>
      <p:pic>
        <p:nvPicPr>
          <p:cNvPr id="7" name="図 6"/>
          <p:cNvPicPr>
            <a:picLocks noChangeAspect="1"/>
          </p:cNvPicPr>
          <p:nvPr/>
        </p:nvPicPr>
        <p:blipFill>
          <a:blip r:embed="rId6"/>
          <a:stretch>
            <a:fillRect/>
          </a:stretch>
        </p:blipFill>
        <p:spPr>
          <a:xfrm>
            <a:off x="6380286" y="1285875"/>
            <a:ext cx="1256996" cy="400752"/>
          </a:xfrm>
          <a:prstGeom prst="rect">
            <a:avLst/>
          </a:prstGeom>
        </p:spPr>
      </p:pic>
    </p:spTree>
    <p:extLst>
      <p:ext uri="{BB962C8B-B14F-4D97-AF65-F5344CB8AC3E}">
        <p14:creationId xmlns:p14="http://schemas.microsoft.com/office/powerpoint/2010/main" val="3565823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300" y="95821"/>
            <a:ext cx="3598716" cy="584776"/>
          </a:xfrm>
          <a:prstGeom prst="rect">
            <a:avLst/>
          </a:prstGeom>
          <a:noFill/>
        </p:spPr>
        <p:txBody>
          <a:bodyPr wrap="square" rtlCol="0">
            <a:spAutoFit/>
          </a:bodyPr>
          <a:lstStyle/>
          <a:p>
            <a:r>
              <a:rPr lang="en-US" altLang="ja-JP" sz="3200" b="1" dirty="0" smtClean="0"/>
              <a:t>4.</a:t>
            </a:r>
            <a:r>
              <a:rPr lang="ja-JP" altLang="en-US" sz="3200" b="1" dirty="0" smtClean="0"/>
              <a:t> 今後の予定</a:t>
            </a:r>
            <a:endParaRPr kumimoji="1" lang="ja-JP" altLang="en-US" sz="3200" b="1" dirty="0"/>
          </a:p>
        </p:txBody>
      </p:sp>
      <p:sp>
        <p:nvSpPr>
          <p:cNvPr id="7" name="テキスト ボックス 6"/>
          <p:cNvSpPr txBox="1"/>
          <p:nvPr/>
        </p:nvSpPr>
        <p:spPr>
          <a:xfrm>
            <a:off x="987834" y="2357189"/>
            <a:ext cx="7708567" cy="461665"/>
          </a:xfrm>
          <a:prstGeom prst="rect">
            <a:avLst/>
          </a:prstGeom>
          <a:noFill/>
        </p:spPr>
        <p:txBody>
          <a:bodyPr wrap="square" rtlCol="0">
            <a:spAutoFit/>
          </a:bodyPr>
          <a:lstStyle/>
          <a:p>
            <a:endParaRPr lang="ja-JP" altLang="en-US" sz="2400" dirty="0"/>
          </a:p>
        </p:txBody>
      </p:sp>
      <p:sp>
        <p:nvSpPr>
          <p:cNvPr id="11" name="テキスト ボックス 10"/>
          <p:cNvSpPr txBox="1"/>
          <p:nvPr/>
        </p:nvSpPr>
        <p:spPr>
          <a:xfrm>
            <a:off x="356706" y="846796"/>
            <a:ext cx="8497017" cy="461665"/>
          </a:xfrm>
          <a:prstGeom prst="rect">
            <a:avLst/>
          </a:prstGeom>
          <a:noFill/>
        </p:spPr>
        <p:txBody>
          <a:bodyPr wrap="square" rtlCol="0">
            <a:spAutoFit/>
          </a:bodyPr>
          <a:lstStyle/>
          <a:p>
            <a:pPr marL="342900" indent="-342900">
              <a:buFont typeface="Arial"/>
              <a:buChar char="•"/>
            </a:pPr>
            <a:r>
              <a:rPr lang="ja-JP" altLang="en-US" sz="2400" dirty="0" smtClean="0"/>
              <a:t>ライツアウト、ポリオミノについてさらに推敲を行う</a:t>
            </a:r>
            <a:endParaRPr lang="ja-JP" altLang="en-US" sz="2400" dirty="0"/>
          </a:p>
        </p:txBody>
      </p:sp>
      <p:sp>
        <p:nvSpPr>
          <p:cNvPr id="5" name="屈折矢印 4"/>
          <p:cNvSpPr/>
          <p:nvPr/>
        </p:nvSpPr>
        <p:spPr>
          <a:xfrm>
            <a:off x="1505857" y="2789465"/>
            <a:ext cx="1179286" cy="707571"/>
          </a:xfrm>
          <a:prstGeom prst="bentUpArrow">
            <a:avLst>
              <a:gd name="adj1" fmla="val 19231"/>
              <a:gd name="adj2" fmla="val 25000"/>
              <a:gd name="adj3" fmla="val 28846"/>
            </a:avLst>
          </a:prstGeom>
          <a:scene3d>
            <a:camera prst="orthographicFront">
              <a:rot lat="0" lon="54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685360" y="1655391"/>
            <a:ext cx="8011032" cy="830997"/>
          </a:xfrm>
          <a:prstGeom prst="rect">
            <a:avLst/>
          </a:prstGeom>
          <a:noFill/>
        </p:spPr>
        <p:txBody>
          <a:bodyPr wrap="square" rtlCol="0">
            <a:spAutoFit/>
          </a:bodyPr>
          <a:lstStyle/>
          <a:p>
            <a:pPr marL="342900" indent="-342900">
              <a:buFont typeface="Arial"/>
              <a:buChar char="•"/>
            </a:pPr>
            <a:r>
              <a:rPr kumimoji="1" lang="ja-JP" altLang="en-US" sz="2400" dirty="0" smtClean="0"/>
              <a:t>また、他のパズルについても定数時間検査の適用可能性を　考察していく</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fld id="{56CB738E-FD40-8243-9246-C46E47308EC8}" type="slidenum">
              <a:rPr kumimoji="1" lang="ja-JP" altLang="en-US" smtClean="0"/>
              <a:t>43</a:t>
            </a:fld>
            <a:endParaRPr kumimoji="1" lang="ja-JP" altLang="en-US"/>
          </a:p>
        </p:txBody>
      </p:sp>
      <p:sp>
        <p:nvSpPr>
          <p:cNvPr id="3" name="テキスト ボックス 2"/>
          <p:cNvSpPr txBox="1"/>
          <p:nvPr/>
        </p:nvSpPr>
        <p:spPr>
          <a:xfrm>
            <a:off x="2304413" y="2527540"/>
            <a:ext cx="2364750" cy="1938992"/>
          </a:xfrm>
          <a:prstGeom prst="rect">
            <a:avLst/>
          </a:prstGeom>
          <a:noFill/>
        </p:spPr>
        <p:txBody>
          <a:bodyPr wrap="none" rtlCol="0">
            <a:spAutoFit/>
          </a:bodyPr>
          <a:lstStyle/>
          <a:p>
            <a:endParaRPr lang="en-US" altLang="ja-JP" sz="2400" dirty="0"/>
          </a:p>
          <a:p>
            <a:pPr marL="342900" indent="-342900">
              <a:buFont typeface="Arial"/>
              <a:buChar char="•"/>
            </a:pPr>
            <a:r>
              <a:rPr lang="ja-JP" altLang="ja-JP" sz="2400" dirty="0"/>
              <a:t>1</a:t>
            </a:r>
            <a:r>
              <a:rPr lang="en-US" altLang="ja-JP" sz="2400" dirty="0"/>
              <a:t>0</a:t>
            </a:r>
            <a:r>
              <a:rPr lang="ja-JP" altLang="en-US" sz="2400" dirty="0"/>
              <a:t>を作れ</a:t>
            </a:r>
            <a:endParaRPr lang="en-US" altLang="ja-JP" sz="2400" dirty="0"/>
          </a:p>
          <a:p>
            <a:pPr marL="342900" indent="-342900">
              <a:buFont typeface="Arial"/>
              <a:buChar char="•"/>
            </a:pPr>
            <a:r>
              <a:rPr lang="ja-JP" altLang="en-US" sz="2400" dirty="0"/>
              <a:t>四角に切れ</a:t>
            </a:r>
            <a:endParaRPr lang="en-US" altLang="ja-JP" sz="2400" dirty="0"/>
          </a:p>
          <a:p>
            <a:pPr marL="342900" indent="-342900">
              <a:buFont typeface="Arial"/>
              <a:buChar char="•"/>
            </a:pPr>
            <a:r>
              <a:rPr lang="ja-JP" altLang="en-US" sz="2400" dirty="0"/>
              <a:t>チェインボード</a:t>
            </a:r>
            <a:endParaRPr lang="en-US" altLang="ja-JP" sz="2400" dirty="0"/>
          </a:p>
          <a:p>
            <a:endParaRPr kumimoji="1" lang="ja-JP" altLang="en-US" sz="2400" dirty="0"/>
          </a:p>
        </p:txBody>
      </p:sp>
    </p:spTree>
    <p:extLst>
      <p:ext uri="{BB962C8B-B14F-4D97-AF65-F5344CB8AC3E}">
        <p14:creationId xmlns:p14="http://schemas.microsoft.com/office/powerpoint/2010/main" val="33533192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44</a:t>
            </a:fld>
            <a:endParaRPr kumimoji="1" lang="ja-JP" altLang="en-US"/>
          </a:p>
        </p:txBody>
      </p:sp>
    </p:spTree>
    <p:extLst>
      <p:ext uri="{BB962C8B-B14F-4D97-AF65-F5344CB8AC3E}">
        <p14:creationId xmlns:p14="http://schemas.microsoft.com/office/powerpoint/2010/main" val="2775834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9750" y="289872"/>
            <a:ext cx="3957645" cy="584776"/>
          </a:xfrm>
          <a:prstGeom prst="rect">
            <a:avLst/>
          </a:prstGeom>
          <a:noFill/>
        </p:spPr>
        <p:txBody>
          <a:bodyPr wrap="square" rtlCol="0">
            <a:spAutoFit/>
          </a:bodyPr>
          <a:lstStyle/>
          <a:p>
            <a:r>
              <a:rPr kumimoji="1" lang="en-US" altLang="ja-JP" sz="3200" dirty="0" smtClean="0"/>
              <a:t>10</a:t>
            </a:r>
            <a:r>
              <a:rPr kumimoji="1" lang="ja-JP" altLang="en-US" sz="3200" dirty="0" smtClean="0"/>
              <a:t>をつくる</a:t>
            </a:r>
            <a:endParaRPr kumimoji="1" lang="ja-JP" altLang="en-US" sz="3200" dirty="0"/>
          </a:p>
        </p:txBody>
      </p:sp>
      <p:pic>
        <p:nvPicPr>
          <p:cNvPr id="3" name="図 2" descr="screen568x568う.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113" y="136149"/>
            <a:ext cx="3419221" cy="4551838"/>
          </a:xfrm>
          <a:prstGeom prst="rect">
            <a:avLst/>
          </a:prstGeom>
        </p:spPr>
      </p:pic>
      <p:sp>
        <p:nvSpPr>
          <p:cNvPr id="4" name="テキスト ボックス 3"/>
          <p:cNvSpPr txBox="1"/>
          <p:nvPr/>
        </p:nvSpPr>
        <p:spPr>
          <a:xfrm>
            <a:off x="589050" y="935440"/>
            <a:ext cx="4031275" cy="707886"/>
          </a:xfrm>
          <a:prstGeom prst="rect">
            <a:avLst/>
          </a:prstGeom>
          <a:noFill/>
        </p:spPr>
        <p:txBody>
          <a:bodyPr wrap="square" rtlCol="0">
            <a:spAutoFit/>
          </a:bodyPr>
          <a:lstStyle/>
          <a:p>
            <a:r>
              <a:rPr kumimoji="1" lang="ja-JP" altLang="en-US" sz="2000" dirty="0" smtClean="0"/>
              <a:t>盤面上の数字を組み合わせて</a:t>
            </a:r>
            <a:r>
              <a:rPr kumimoji="1" lang="en-US" altLang="ja-JP" sz="2000" dirty="0" smtClean="0"/>
              <a:t>10</a:t>
            </a:r>
            <a:r>
              <a:rPr kumimoji="1" lang="ja-JP" altLang="en-US" sz="2000" dirty="0" smtClean="0"/>
              <a:t>を</a:t>
            </a:r>
            <a:endParaRPr kumimoji="1" lang="en-US" altLang="ja-JP" sz="2000" dirty="0" smtClean="0"/>
          </a:p>
          <a:p>
            <a:r>
              <a:rPr lang="ja-JP" altLang="en-US" sz="2000" dirty="0" smtClean="0"/>
              <a:t>作っていくパズル</a:t>
            </a:r>
            <a:endParaRPr kumimoji="1" lang="ja-JP" altLang="en-US" sz="2000" dirty="0"/>
          </a:p>
        </p:txBody>
      </p:sp>
      <p:sp>
        <p:nvSpPr>
          <p:cNvPr id="5" name="テキスト ボックス 4"/>
          <p:cNvSpPr txBox="1"/>
          <p:nvPr/>
        </p:nvSpPr>
        <p:spPr>
          <a:xfrm>
            <a:off x="846755" y="1697823"/>
            <a:ext cx="4491464" cy="2585323"/>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r>
              <a:rPr lang="ja-JP" altLang="en-US" dirty="0" smtClean="0"/>
              <a:t>　・盤面上の数字は障害物にぶつかるまで</a:t>
            </a:r>
            <a:endParaRPr lang="en-US" altLang="ja-JP" dirty="0" smtClean="0"/>
          </a:p>
          <a:p>
            <a:r>
              <a:rPr lang="ja-JP" altLang="ja-JP" dirty="0"/>
              <a:t>　</a:t>
            </a:r>
            <a:r>
              <a:rPr lang="ja-JP" altLang="en-US" dirty="0" smtClean="0"/>
              <a:t>　上下左右のいずれかの直線で動く</a:t>
            </a:r>
            <a:endParaRPr lang="en-US" altLang="ja-JP" dirty="0" smtClean="0"/>
          </a:p>
          <a:p>
            <a:r>
              <a:rPr lang="ja-JP" altLang="ja-JP" dirty="0" smtClean="0"/>
              <a:t>　</a:t>
            </a:r>
            <a:r>
              <a:rPr lang="ja-JP" altLang="en-US" dirty="0" smtClean="0"/>
              <a:t>・数字同士がぶつかった場合、その</a:t>
            </a:r>
            <a:endParaRPr lang="en-US" altLang="ja-JP" dirty="0" smtClean="0"/>
          </a:p>
          <a:p>
            <a:r>
              <a:rPr lang="ja-JP" altLang="ja-JP" dirty="0"/>
              <a:t>　</a:t>
            </a:r>
            <a:r>
              <a:rPr lang="ja-JP" altLang="en-US" dirty="0" smtClean="0"/>
              <a:t>　ぶつかった座標でそれぞれの数値を</a:t>
            </a:r>
            <a:endParaRPr lang="en-US" altLang="ja-JP" dirty="0" smtClean="0"/>
          </a:p>
          <a:p>
            <a:r>
              <a:rPr lang="ja-JP" altLang="ja-JP" dirty="0"/>
              <a:t>　</a:t>
            </a:r>
            <a:r>
              <a:rPr lang="ja-JP" altLang="en-US" dirty="0" smtClean="0"/>
              <a:t>　足した数値となる</a:t>
            </a:r>
            <a:endParaRPr lang="en-US" altLang="ja-JP" dirty="0" smtClean="0"/>
          </a:p>
          <a:p>
            <a:r>
              <a:rPr lang="ja-JP" altLang="ja-JP" dirty="0"/>
              <a:t>　</a:t>
            </a:r>
            <a:r>
              <a:rPr lang="ja-JP" altLang="en-US" dirty="0" smtClean="0"/>
              <a:t>・パズルを解く過程で</a:t>
            </a:r>
            <a:r>
              <a:rPr lang="en-US" altLang="ja-JP" dirty="0" smtClean="0"/>
              <a:t>10</a:t>
            </a:r>
            <a:r>
              <a:rPr lang="ja-JP" altLang="en-US" dirty="0" smtClean="0"/>
              <a:t>となった駒はその</a:t>
            </a:r>
            <a:endParaRPr lang="en-US" altLang="ja-JP" dirty="0" smtClean="0"/>
          </a:p>
          <a:p>
            <a:r>
              <a:rPr lang="ja-JP" altLang="ja-JP" dirty="0"/>
              <a:t>　</a:t>
            </a:r>
            <a:r>
              <a:rPr lang="ja-JP" altLang="en-US" dirty="0" smtClean="0"/>
              <a:t>　時点の座標において障害物となる</a:t>
            </a:r>
            <a:endParaRPr lang="en-US" altLang="ja-JP" dirty="0"/>
          </a:p>
        </p:txBody>
      </p:sp>
      <p:sp>
        <p:nvSpPr>
          <p:cNvPr id="6" name="テキスト ボックス 5"/>
          <p:cNvSpPr txBox="1"/>
          <p:nvPr/>
        </p:nvSpPr>
        <p:spPr>
          <a:xfrm>
            <a:off x="349745" y="4113420"/>
            <a:ext cx="4970066" cy="923330"/>
          </a:xfrm>
          <a:prstGeom prst="rect">
            <a:avLst/>
          </a:prstGeom>
          <a:noFill/>
        </p:spPr>
        <p:txBody>
          <a:bodyPr wrap="square" rtlCol="0">
            <a:spAutoFit/>
          </a:bodyPr>
          <a:lstStyle/>
          <a:p>
            <a:r>
              <a:rPr lang="ja-JP" altLang="en-US" dirty="0" smtClean="0"/>
              <a:t>実際のプレイ動画</a:t>
            </a:r>
            <a:endParaRPr lang="en-US" altLang="ja-JP" dirty="0" smtClean="0"/>
          </a:p>
          <a:p>
            <a:r>
              <a:rPr lang="en-US" altLang="ja-JP" dirty="0" smtClean="0"/>
              <a:t>http</a:t>
            </a:r>
            <a:r>
              <a:rPr lang="en-US" altLang="ja-JP" dirty="0"/>
              <a:t>://</a:t>
            </a:r>
            <a:r>
              <a:rPr lang="en-US" altLang="ja-JP" dirty="0" err="1"/>
              <a:t>smartphoneapp.hatenablog.com</a:t>
            </a:r>
            <a:r>
              <a:rPr lang="en-US" altLang="ja-JP" dirty="0"/>
              <a:t>/entry/2015/04/14/093706</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45</a:t>
            </a:fld>
            <a:endParaRPr kumimoji="1" lang="ja-JP" altLang="en-US"/>
          </a:p>
        </p:txBody>
      </p:sp>
    </p:spTree>
    <p:extLst>
      <p:ext uri="{BB962C8B-B14F-4D97-AF65-F5344CB8AC3E}">
        <p14:creationId xmlns:p14="http://schemas.microsoft.com/office/powerpoint/2010/main" val="103553414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6" y="303675"/>
            <a:ext cx="3607899" cy="584776"/>
          </a:xfrm>
          <a:prstGeom prst="rect">
            <a:avLst/>
          </a:prstGeom>
          <a:noFill/>
        </p:spPr>
        <p:txBody>
          <a:bodyPr wrap="square" rtlCol="0">
            <a:spAutoFit/>
          </a:bodyPr>
          <a:lstStyle/>
          <a:p>
            <a:r>
              <a:rPr lang="ja-JP" altLang="en-US" sz="3200" dirty="0" smtClean="0"/>
              <a:t>四角に切れ</a:t>
            </a:r>
            <a:endParaRPr lang="en-US" altLang="ja-JP" sz="3200" dirty="0" smtClean="0"/>
          </a:p>
        </p:txBody>
      </p:sp>
      <p:sp>
        <p:nvSpPr>
          <p:cNvPr id="4" name="テキスト ボックス 3"/>
          <p:cNvSpPr txBox="1"/>
          <p:nvPr/>
        </p:nvSpPr>
        <p:spPr>
          <a:xfrm>
            <a:off x="625860" y="1672745"/>
            <a:ext cx="6365824" cy="2308324"/>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pPr marL="285750" indent="-285750">
              <a:buFont typeface="Arial"/>
              <a:buChar char="•"/>
            </a:pPr>
            <a:r>
              <a:rPr lang="ja-JP" altLang="en-US" dirty="0" smtClean="0"/>
              <a:t>盤面</a:t>
            </a:r>
            <a:r>
              <a:rPr lang="en-US" altLang="ja-JP" dirty="0" smtClean="0"/>
              <a:t>1</a:t>
            </a:r>
            <a:r>
              <a:rPr lang="ja-JP" altLang="en-US" dirty="0" smtClean="0"/>
              <a:t>マスのサイズを</a:t>
            </a:r>
            <a:r>
              <a:rPr lang="en-US" altLang="ja-JP" dirty="0" smtClean="0"/>
              <a:t>1</a:t>
            </a:r>
            <a:r>
              <a:rPr lang="ja-JP" altLang="en-US" dirty="0" smtClean="0"/>
              <a:t>とし、数字のあるマスを含めその数字のサイズの領域で囲う。</a:t>
            </a:r>
            <a:endParaRPr lang="en-US" altLang="ja-JP" dirty="0" smtClean="0"/>
          </a:p>
          <a:p>
            <a:pPr marL="285750" indent="-285750">
              <a:buFont typeface="Arial"/>
              <a:buChar char="•"/>
            </a:pPr>
            <a:r>
              <a:rPr kumimoji="1" lang="ja-JP" altLang="en-US" dirty="0" smtClean="0"/>
              <a:t>数字の書いてあるマスもサイズ</a:t>
            </a:r>
            <a:r>
              <a:rPr kumimoji="1" lang="en-US" altLang="ja-JP" dirty="0" smtClean="0"/>
              <a:t>1</a:t>
            </a:r>
            <a:r>
              <a:rPr lang="ja-JP" altLang="en-US" dirty="0" smtClean="0"/>
              <a:t>とする</a:t>
            </a:r>
            <a:r>
              <a:rPr kumimoji="1" lang="ja-JP" altLang="en-US" dirty="0" smtClean="0"/>
              <a:t>。</a:t>
            </a:r>
            <a:endParaRPr kumimoji="1" lang="en-US" altLang="ja-JP" dirty="0" smtClean="0"/>
          </a:p>
          <a:p>
            <a:pPr marL="285750" indent="-285750">
              <a:buFont typeface="Arial"/>
              <a:buChar char="•"/>
            </a:pPr>
            <a:r>
              <a:rPr lang="ja-JP" altLang="en-US" dirty="0" smtClean="0"/>
              <a:t>マスのうちサイズ</a:t>
            </a:r>
            <a:r>
              <a:rPr lang="en-US" altLang="ja-JP" dirty="0" smtClean="0"/>
              <a:t>1</a:t>
            </a:r>
            <a:r>
              <a:rPr lang="ja-JP" altLang="en-US" dirty="0" smtClean="0"/>
              <a:t>未満を領域にくわえることはできない。</a:t>
            </a:r>
            <a:endParaRPr lang="en-US" altLang="ja-JP" dirty="0" smtClean="0"/>
          </a:p>
          <a:p>
            <a:pPr marL="285750" indent="-285750">
              <a:buFont typeface="Arial"/>
              <a:buChar char="•"/>
            </a:pPr>
            <a:r>
              <a:rPr kumimoji="1" lang="ja-JP" altLang="en-US" dirty="0" smtClean="0"/>
              <a:t>同じマスを複数の領域に加えてはならない。</a:t>
            </a:r>
            <a:endParaRPr kumimoji="1" lang="en-US" altLang="ja-JP" dirty="0" smtClean="0"/>
          </a:p>
          <a:p>
            <a:pPr marL="285750" indent="-285750">
              <a:buFont typeface="Arial"/>
              <a:buChar char="•"/>
            </a:pPr>
            <a:r>
              <a:rPr lang="ja-JP" altLang="en-US" dirty="0" smtClean="0"/>
              <a:t>囲い方は縦横のみで、斜めに囲うことはできない。</a:t>
            </a:r>
            <a:endParaRPr kumimoji="1" lang="en-US" altLang="ja-JP" dirty="0" smtClean="0"/>
          </a:p>
        </p:txBody>
      </p:sp>
      <p:sp>
        <p:nvSpPr>
          <p:cNvPr id="5" name="テキスト ボックス 4"/>
          <p:cNvSpPr txBox="1"/>
          <p:nvPr/>
        </p:nvSpPr>
        <p:spPr>
          <a:xfrm>
            <a:off x="515419" y="869615"/>
            <a:ext cx="4325792" cy="707886"/>
          </a:xfrm>
          <a:prstGeom prst="rect">
            <a:avLst/>
          </a:prstGeom>
          <a:noFill/>
        </p:spPr>
        <p:txBody>
          <a:bodyPr wrap="square" rtlCol="0">
            <a:spAutoFit/>
          </a:bodyPr>
          <a:lstStyle/>
          <a:p>
            <a:r>
              <a:rPr kumimoji="1" lang="ja-JP" altLang="en-US" sz="2000" dirty="0" smtClean="0"/>
              <a:t>盤面上の陣地をルールに沿って</a:t>
            </a:r>
            <a:endParaRPr kumimoji="1" lang="en-US" altLang="ja-JP" sz="2000" dirty="0" smtClean="0"/>
          </a:p>
          <a:p>
            <a:r>
              <a:rPr kumimoji="1" lang="ja-JP" altLang="en-US" sz="2000" dirty="0" smtClean="0"/>
              <a:t>分割していくパズル</a:t>
            </a:r>
            <a:endParaRPr kumimoji="1" lang="ja-JP" altLang="en-US" sz="2000" dirty="0"/>
          </a:p>
        </p:txBody>
      </p:sp>
      <p:sp>
        <p:nvSpPr>
          <p:cNvPr id="6" name="テキスト ボックス 5"/>
          <p:cNvSpPr txBox="1"/>
          <p:nvPr/>
        </p:nvSpPr>
        <p:spPr>
          <a:xfrm>
            <a:off x="625863" y="3989189"/>
            <a:ext cx="4675543" cy="369332"/>
          </a:xfrm>
          <a:prstGeom prst="rect">
            <a:avLst/>
          </a:prstGeom>
          <a:noFill/>
        </p:spPr>
        <p:txBody>
          <a:bodyPr wrap="square" rtlCol="0">
            <a:spAutoFit/>
          </a:bodyPr>
          <a:lstStyle/>
          <a:p>
            <a:r>
              <a:rPr lang="ja-JP" altLang="en-US" dirty="0" smtClean="0"/>
              <a:t>参考著書</a:t>
            </a:r>
            <a:endParaRPr kumimoji="1" lang="en-US" altLang="ja-JP" dirty="0" smtClean="0"/>
          </a:p>
        </p:txBody>
      </p:sp>
      <p:sp>
        <p:nvSpPr>
          <p:cNvPr id="3" name="テキスト ボックス 2"/>
          <p:cNvSpPr txBox="1"/>
          <p:nvPr/>
        </p:nvSpPr>
        <p:spPr>
          <a:xfrm>
            <a:off x="2042490" y="4222891"/>
            <a:ext cx="2532890" cy="923330"/>
          </a:xfrm>
          <a:prstGeom prst="rect">
            <a:avLst/>
          </a:prstGeom>
          <a:noFill/>
        </p:spPr>
        <p:txBody>
          <a:bodyPr wrap="none" rtlCol="0">
            <a:spAutoFit/>
          </a:bodyPr>
          <a:lstStyle/>
          <a:p>
            <a:r>
              <a:rPr kumimoji="1" lang="ja-JP" altLang="en-US" dirty="0" smtClean="0"/>
              <a:t>フレッシュ四角に切れ</a:t>
            </a:r>
            <a:endParaRPr kumimoji="1" lang="en-US" altLang="ja-JP" dirty="0" smtClean="0"/>
          </a:p>
          <a:p>
            <a:r>
              <a:rPr lang="ja-JP" altLang="en-US" dirty="0" smtClean="0"/>
              <a:t>発行人 </a:t>
            </a:r>
            <a:r>
              <a:rPr lang="en-US" altLang="ja-JP" dirty="0" smtClean="0"/>
              <a:t>:</a:t>
            </a:r>
            <a:r>
              <a:rPr lang="ja-JP" altLang="en-US" dirty="0" smtClean="0"/>
              <a:t> 鍛治真起</a:t>
            </a:r>
            <a:endParaRPr lang="en-US" altLang="ja-JP" dirty="0" smtClean="0"/>
          </a:p>
          <a:p>
            <a:r>
              <a:rPr kumimoji="1" lang="ja-JP" altLang="en-US" dirty="0" smtClean="0"/>
              <a:t>発行所</a:t>
            </a:r>
            <a:r>
              <a:rPr kumimoji="1" lang="en-US" altLang="ja-JP" dirty="0" smtClean="0"/>
              <a:t> : </a:t>
            </a:r>
            <a:r>
              <a:rPr kumimoji="1" lang="ja-JP" altLang="en-US" dirty="0" smtClean="0"/>
              <a:t>株式会社ニコリ</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46</a:t>
            </a:fld>
            <a:endParaRPr kumimoji="1" lang="ja-JP" altLang="en-US"/>
          </a:p>
        </p:txBody>
      </p:sp>
    </p:spTree>
    <p:extLst>
      <p:ext uri="{BB962C8B-B14F-4D97-AF65-F5344CB8AC3E}">
        <p14:creationId xmlns:p14="http://schemas.microsoft.com/office/powerpoint/2010/main" val="1292796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5" y="303675"/>
            <a:ext cx="6730479" cy="584776"/>
          </a:xfrm>
          <a:prstGeom prst="rect">
            <a:avLst/>
          </a:prstGeom>
          <a:noFill/>
        </p:spPr>
        <p:txBody>
          <a:bodyPr wrap="square" rtlCol="0">
            <a:spAutoFit/>
          </a:bodyPr>
          <a:lstStyle/>
          <a:p>
            <a:r>
              <a:rPr lang="ja-JP" altLang="en-US" sz="3200" dirty="0" smtClean="0"/>
              <a:t>四角に切れ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1323636182"/>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t>3</a:t>
                      </a: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r>
                        <a:rPr kumimoji="1" lang="en-US" altLang="ja-JP" sz="2700" dirty="0" smtClean="0"/>
                        <a:t>8</a:t>
                      </a: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rgbClr val="FF0000"/>
                    </a:solidFill>
                  </a:tcPr>
                </a:tc>
              </a:tr>
              <a:tr h="558968">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rgbClr val="FF0000"/>
                    </a:solidFill>
                  </a:tcPr>
                </a:tc>
              </a:tr>
              <a:tr h="558968">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chemeClr val="accent3"/>
                    </a:solidFill>
                  </a:tcPr>
                </a:tc>
                <a:tc>
                  <a:txBody>
                    <a:bodyPr/>
                    <a:lstStyle/>
                    <a:p>
                      <a:pPr algn="ctr"/>
                      <a:r>
                        <a:rPr kumimoji="1" lang="en-US" altLang="ja-JP" sz="2700" dirty="0" smtClean="0"/>
                        <a:t>3</a:t>
                      </a: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rgbClr val="0000FF"/>
                    </a:solidFill>
                  </a:tcPr>
                </a:tc>
                <a:tc>
                  <a:txBody>
                    <a:bodyPr/>
                    <a:lstStyle/>
                    <a:p>
                      <a:pPr algn="ctr"/>
                      <a:r>
                        <a:rPr kumimoji="1" lang="en-US" altLang="ja-JP" sz="2700" dirty="0" smtClean="0"/>
                        <a:t>2</a:t>
                      </a:r>
                      <a:endParaRPr kumimoji="1" lang="ja-JP" altLang="en-US" sz="2700" dirty="0"/>
                    </a:p>
                  </a:txBody>
                  <a:tcPr marT="34290" marB="34290">
                    <a:solidFill>
                      <a:srgbClr val="0000FF"/>
                    </a:solidFill>
                  </a:tcPr>
                </a:tc>
              </a:tr>
              <a:tr h="558968">
                <a:tc>
                  <a:txBody>
                    <a:bodyPr/>
                    <a:lstStyle/>
                    <a:p>
                      <a:pPr algn="ctr"/>
                      <a:r>
                        <a:rPr kumimoji="1" lang="en-US" altLang="ja-JP" sz="2700" dirty="0" smtClean="0"/>
                        <a:t>4</a:t>
                      </a: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r>
                        <a:rPr kumimoji="1" lang="en-US" altLang="ja-JP" sz="2700" dirty="0" smtClean="0"/>
                        <a:t>4</a:t>
                      </a: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558968">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558968">
                <a:tc>
                  <a:txBody>
                    <a:bodyPr/>
                    <a:lstStyle/>
                    <a:p>
                      <a:pPr algn="ctr"/>
                      <a:r>
                        <a:rPr kumimoji="1" lang="en-US" altLang="ja-JP" sz="2700" dirty="0" smtClean="0"/>
                        <a:t>2</a:t>
                      </a:r>
                      <a:endParaRPr kumimoji="1" lang="ja-JP" altLang="en-US" sz="2700" dirty="0"/>
                    </a:p>
                  </a:txBody>
                  <a:tcPr marT="34290" marB="34290">
                    <a:solidFill>
                      <a:srgbClr val="3366FF"/>
                    </a:solidFill>
                  </a:tcPr>
                </a:tc>
                <a:tc>
                  <a:txBody>
                    <a:bodyPr/>
                    <a:lstStyle/>
                    <a:p>
                      <a:pPr algn="ctr"/>
                      <a:endParaRPr kumimoji="1" lang="ja-JP" altLang="en-US" sz="2700" dirty="0"/>
                    </a:p>
                  </a:txBody>
                  <a:tcPr marT="34290" marB="34290">
                    <a:solidFill>
                      <a:srgbClr val="3366FF"/>
                    </a:solidFill>
                  </a:tcPr>
                </a:tc>
                <a:tc>
                  <a:txBody>
                    <a:bodyPr/>
                    <a:lstStyle/>
                    <a:p>
                      <a:pPr algn="ctr"/>
                      <a:endParaRPr kumimoji="1" lang="ja-JP" altLang="en-US" sz="2700"/>
                    </a:p>
                  </a:txBody>
                  <a:tcPr marT="34290" marB="34290">
                    <a:solidFill>
                      <a:schemeClr val="accent1">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chemeClr val="accent1">
                        <a:lumMod val="20000"/>
                        <a:lumOff val="80000"/>
                      </a:schemeClr>
                    </a:solidFill>
                  </a:tcPr>
                </a:tc>
                <a:tc>
                  <a:txBody>
                    <a:bodyPr/>
                    <a:lstStyle/>
                    <a:p>
                      <a:pPr algn="ctr"/>
                      <a:endParaRPr kumimoji="1" lang="ja-JP" altLang="en-US" sz="2700"/>
                    </a:p>
                  </a:txBody>
                  <a:tcPr marT="34290" marB="34290">
                    <a:solidFill>
                      <a:srgbClr val="FF6600"/>
                    </a:solidFill>
                  </a:tcPr>
                </a:tc>
                <a:tc>
                  <a:txBody>
                    <a:bodyPr/>
                    <a:lstStyle/>
                    <a:p>
                      <a:pPr algn="ctr"/>
                      <a:r>
                        <a:rPr kumimoji="1" lang="en-US" altLang="ja-JP" sz="2700" dirty="0" smtClean="0"/>
                        <a:t>6</a:t>
                      </a:r>
                      <a:endParaRPr kumimoji="1" lang="ja-JP" altLang="en-US" sz="2700" dirty="0"/>
                    </a:p>
                  </a:txBody>
                  <a:tcPr marT="34290" marB="34290">
                    <a:solidFill>
                      <a:srgbClr val="FF6600"/>
                    </a:solidFill>
                  </a:tcPr>
                </a:tc>
              </a:tr>
            </a:tbl>
          </a:graphicData>
        </a:graphic>
      </p:graphicFrame>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47</a:t>
            </a:fld>
            <a:endParaRPr kumimoji="1" lang="ja-JP" altLang="en-US"/>
          </a:p>
        </p:txBody>
      </p:sp>
    </p:spTree>
    <p:extLst>
      <p:ext uri="{BB962C8B-B14F-4D97-AF65-F5344CB8AC3E}">
        <p14:creationId xmlns:p14="http://schemas.microsoft.com/office/powerpoint/2010/main" val="8280009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4" y="303675"/>
            <a:ext cx="3607899" cy="584776"/>
          </a:xfrm>
          <a:prstGeom prst="rect">
            <a:avLst/>
          </a:prstGeom>
          <a:noFill/>
        </p:spPr>
        <p:txBody>
          <a:bodyPr wrap="square" rtlCol="0">
            <a:spAutoFit/>
          </a:bodyPr>
          <a:lstStyle/>
          <a:p>
            <a:r>
              <a:rPr lang="ja-JP" altLang="en-US" sz="3200" dirty="0" smtClean="0"/>
              <a:t>チェインボード</a:t>
            </a:r>
            <a:endParaRPr lang="en-US" altLang="ja-JP" sz="3200" dirty="0" smtClean="0"/>
          </a:p>
        </p:txBody>
      </p:sp>
      <p:sp>
        <p:nvSpPr>
          <p:cNvPr id="4" name="テキスト ボックス 3"/>
          <p:cNvSpPr txBox="1"/>
          <p:nvPr/>
        </p:nvSpPr>
        <p:spPr>
          <a:xfrm>
            <a:off x="625860" y="1672745"/>
            <a:ext cx="7413240" cy="2308324"/>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pPr marL="285750" indent="-285750">
              <a:buFont typeface="Arial"/>
              <a:buChar char="•"/>
            </a:pPr>
            <a:r>
              <a:rPr lang="ja-JP" altLang="en-US" dirty="0" smtClean="0"/>
              <a:t>盤面のマスには全て何かしらの数値、記号が割り振られる</a:t>
            </a:r>
            <a:endParaRPr lang="en-US" altLang="ja-JP" dirty="0" smtClean="0"/>
          </a:p>
          <a:p>
            <a:pPr marL="285750" indent="-285750">
              <a:buFont typeface="Arial"/>
              <a:buChar char="•"/>
            </a:pPr>
            <a:r>
              <a:rPr lang="ja-JP" altLang="en-US" dirty="0" smtClean="0"/>
              <a:t>自分のいるマスの上下左右のいずれかのマスを選択する</a:t>
            </a:r>
            <a:endParaRPr lang="en-US" altLang="ja-JP" dirty="0" smtClean="0"/>
          </a:p>
          <a:p>
            <a:pPr marL="285750" indent="-285750">
              <a:buFont typeface="Arial"/>
              <a:buChar char="•"/>
            </a:pPr>
            <a:r>
              <a:rPr lang="ja-JP" altLang="en-US" dirty="0" smtClean="0"/>
              <a:t>選択したマスに書いてある数値分、選択した方向に移動し、通過したマスの数値の合計分を点数として追加する。</a:t>
            </a:r>
            <a:endParaRPr lang="en-US" altLang="ja-JP" dirty="0" smtClean="0"/>
          </a:p>
          <a:p>
            <a:pPr marL="285750" indent="-285750">
              <a:buFont typeface="Arial"/>
              <a:buChar char="•"/>
            </a:pPr>
            <a:r>
              <a:rPr lang="ja-JP" altLang="en-US" dirty="0" smtClean="0"/>
              <a:t>盤外に出る、一度通過したマスを再び通る、記号マスを通ると終了</a:t>
            </a:r>
            <a:endParaRPr lang="en-US" altLang="ja-JP" dirty="0" smtClean="0"/>
          </a:p>
          <a:p>
            <a:endParaRPr kumimoji="1" lang="en-US" altLang="ja-JP" dirty="0" smtClean="0"/>
          </a:p>
        </p:txBody>
      </p:sp>
      <p:sp>
        <p:nvSpPr>
          <p:cNvPr id="5" name="テキスト ボックス 4"/>
          <p:cNvSpPr txBox="1"/>
          <p:nvPr/>
        </p:nvSpPr>
        <p:spPr>
          <a:xfrm>
            <a:off x="515418" y="869615"/>
            <a:ext cx="5453581" cy="707886"/>
          </a:xfrm>
          <a:prstGeom prst="rect">
            <a:avLst/>
          </a:prstGeom>
          <a:noFill/>
        </p:spPr>
        <p:txBody>
          <a:bodyPr wrap="square" rtlCol="0">
            <a:spAutoFit/>
          </a:bodyPr>
          <a:lstStyle/>
          <a:p>
            <a:r>
              <a:rPr kumimoji="1" lang="ja-JP" altLang="en-US" sz="2000" dirty="0" smtClean="0"/>
              <a:t>盤面上の</a:t>
            </a:r>
            <a:r>
              <a:rPr lang="ja-JP" altLang="en-US" sz="2000" dirty="0" smtClean="0"/>
              <a:t>マス</a:t>
            </a:r>
            <a:r>
              <a:rPr kumimoji="1" lang="ja-JP" altLang="en-US" sz="2000" dirty="0" smtClean="0"/>
              <a:t>をルールに沿って</a:t>
            </a:r>
            <a:endParaRPr kumimoji="1" lang="en-US" altLang="ja-JP" sz="2000" dirty="0" smtClean="0"/>
          </a:p>
          <a:p>
            <a:r>
              <a:rPr lang="ja-JP" altLang="en-US" sz="2000" dirty="0" smtClean="0"/>
              <a:t>移動し、点数（スコア）を収集、競う</a:t>
            </a:r>
            <a:r>
              <a:rPr kumimoji="1" lang="ja-JP" altLang="en-US" sz="2000" dirty="0" smtClean="0"/>
              <a:t>パズル</a:t>
            </a:r>
            <a:endParaRPr kumimoji="1" lang="ja-JP" altLang="en-US" sz="2000" dirty="0"/>
          </a:p>
        </p:txBody>
      </p:sp>
      <p:sp>
        <p:nvSpPr>
          <p:cNvPr id="6" name="テキスト ボックス 5"/>
          <p:cNvSpPr txBox="1"/>
          <p:nvPr/>
        </p:nvSpPr>
        <p:spPr>
          <a:xfrm>
            <a:off x="625861" y="3989189"/>
            <a:ext cx="4675543" cy="369332"/>
          </a:xfrm>
          <a:prstGeom prst="rect">
            <a:avLst/>
          </a:prstGeom>
          <a:noFill/>
        </p:spPr>
        <p:txBody>
          <a:bodyPr wrap="square" rtlCol="0">
            <a:spAutoFit/>
          </a:bodyPr>
          <a:lstStyle/>
          <a:p>
            <a:r>
              <a:rPr lang="ja-JP" altLang="en-US" dirty="0" smtClean="0"/>
              <a:t>参考</a:t>
            </a:r>
            <a:endParaRPr kumimoji="1" lang="en-US" altLang="ja-JP" dirty="0" smtClean="0"/>
          </a:p>
        </p:txBody>
      </p:sp>
      <p:sp>
        <p:nvSpPr>
          <p:cNvPr id="3" name="テキスト ボックス 2"/>
          <p:cNvSpPr txBox="1"/>
          <p:nvPr/>
        </p:nvSpPr>
        <p:spPr>
          <a:xfrm>
            <a:off x="2042490" y="4222891"/>
            <a:ext cx="3249608" cy="369332"/>
          </a:xfrm>
          <a:prstGeom prst="rect">
            <a:avLst/>
          </a:prstGeom>
          <a:noFill/>
        </p:spPr>
        <p:txBody>
          <a:bodyPr wrap="none" rtlCol="0">
            <a:spAutoFit/>
          </a:bodyPr>
          <a:lstStyle/>
          <a:p>
            <a:r>
              <a:rPr lang="en-US" altLang="ja-JP" dirty="0"/>
              <a:t>http://</a:t>
            </a:r>
            <a:r>
              <a:rPr lang="en-US" altLang="ja-JP" dirty="0" err="1"/>
              <a:t>www.p-game.jp</a:t>
            </a:r>
            <a:r>
              <a:rPr lang="en-US" altLang="ja-JP" dirty="0"/>
              <a:t>/game33/</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48</a:t>
            </a:fld>
            <a:endParaRPr kumimoji="1" lang="ja-JP" altLang="en-US"/>
          </a:p>
        </p:txBody>
      </p:sp>
    </p:spTree>
    <p:extLst>
      <p:ext uri="{BB962C8B-B14F-4D97-AF65-F5344CB8AC3E}">
        <p14:creationId xmlns:p14="http://schemas.microsoft.com/office/powerpoint/2010/main" val="13345640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3" y="303675"/>
            <a:ext cx="5253714" cy="584776"/>
          </a:xfrm>
          <a:prstGeom prst="rect">
            <a:avLst/>
          </a:prstGeom>
          <a:noFill/>
        </p:spPr>
        <p:txBody>
          <a:bodyPr wrap="square" rtlCol="0">
            <a:spAutoFit/>
          </a:bodyPr>
          <a:lstStyle/>
          <a:p>
            <a:r>
              <a:rPr lang="ja-JP" altLang="en-US" sz="3200" dirty="0" smtClean="0"/>
              <a:t>チェインボード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4067223355"/>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solidFill>
                            <a:srgbClr val="FF0000"/>
                          </a:solidFill>
                        </a:rPr>
                        <a:t>s</a:t>
                      </a:r>
                      <a:endParaRPr kumimoji="1" lang="ja-JP" altLang="en-US" sz="2700" dirty="0">
                        <a:solidFill>
                          <a:srgbClr val="FF0000"/>
                        </a:solidFill>
                      </a:endParaRPr>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5</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r>
              <a:tr h="558968">
                <a:tc>
                  <a:txBody>
                    <a:bodyPr/>
                    <a:lstStyle/>
                    <a:p>
                      <a:pPr algn="ctr"/>
                      <a:r>
                        <a:rPr kumimoji="1" lang="en-US" altLang="ja-JP" sz="2700" dirty="0" smtClean="0"/>
                        <a:t>5</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5</a:t>
                      </a:r>
                      <a:endParaRPr kumimoji="1" lang="ja-JP" altLang="en-US" sz="2700" dirty="0"/>
                    </a:p>
                  </a:txBody>
                  <a:tcPr marT="34290" marB="34290">
                    <a:solidFill>
                      <a:schemeClr val="bg2"/>
                    </a:solidFill>
                  </a:tcPr>
                </a:tc>
              </a:tr>
            </a:tbl>
          </a:graphicData>
        </a:graphic>
      </p:graphicFrame>
      <p:sp>
        <p:nvSpPr>
          <p:cNvPr id="4" name="円形吹き出し 3"/>
          <p:cNvSpPr/>
          <p:nvPr/>
        </p:nvSpPr>
        <p:spPr>
          <a:xfrm>
            <a:off x="165101" y="1231900"/>
            <a:ext cx="1358899" cy="812800"/>
          </a:xfrm>
          <a:prstGeom prst="wedgeEllipseCallout">
            <a:avLst>
              <a:gd name="adj1" fmla="val 71798"/>
              <a:gd name="adj2" fmla="val -39063"/>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スタート</a:t>
            </a:r>
            <a:endParaRPr kumimoji="1" lang="ja-JP" altLang="en-US" dirty="0">
              <a:solidFill>
                <a:schemeClr val="tx1"/>
              </a:solidFill>
            </a:endParaRPr>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49</a:t>
            </a:fld>
            <a:endParaRPr kumimoji="1" lang="ja-JP" altLang="en-US"/>
          </a:p>
        </p:txBody>
      </p:sp>
    </p:spTree>
    <p:extLst>
      <p:ext uri="{BB962C8B-B14F-4D97-AF65-F5344CB8AC3E}">
        <p14:creationId xmlns:p14="http://schemas.microsoft.com/office/powerpoint/2010/main" val="3270088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068" y="789436"/>
            <a:ext cx="2504013" cy="421401"/>
          </a:xfrm>
        </p:spPr>
        <p:txBody>
          <a:bodyPr>
            <a:noAutofit/>
          </a:bodyPr>
          <a:lstStyle/>
          <a:p>
            <a:r>
              <a:rPr lang="en-US" altLang="ja-JP" sz="2400" dirty="0" smtClean="0"/>
              <a:t>◎</a:t>
            </a:r>
            <a:r>
              <a:rPr lang="ja-JP" altLang="en-US" sz="2400" dirty="0" smtClean="0"/>
              <a:t>定数</a:t>
            </a:r>
            <a:r>
              <a:rPr kumimoji="1" lang="ja-JP" altLang="en-US" sz="2400" dirty="0" smtClean="0"/>
              <a:t>時間検査</a:t>
            </a:r>
            <a:endParaRPr kumimoji="1" lang="ja-JP" altLang="en-US" sz="2400" dirty="0"/>
          </a:p>
        </p:txBody>
      </p:sp>
      <p:sp>
        <p:nvSpPr>
          <p:cNvPr id="3" name="コンテンツ プレースホルダー 2"/>
          <p:cNvSpPr>
            <a:spLocks noGrp="1"/>
          </p:cNvSpPr>
          <p:nvPr>
            <p:ph idx="1"/>
          </p:nvPr>
        </p:nvSpPr>
        <p:spPr>
          <a:xfrm>
            <a:off x="265068" y="1253313"/>
            <a:ext cx="8229600" cy="998502"/>
          </a:xfrm>
        </p:spPr>
        <p:txBody>
          <a:bodyPr>
            <a:normAutofit/>
          </a:bodyPr>
          <a:lstStyle/>
          <a:p>
            <a:pPr marL="0" indent="0">
              <a:buNone/>
            </a:pPr>
            <a:r>
              <a:rPr lang="ja-JP" altLang="en-US" sz="2400" dirty="0" smtClean="0"/>
              <a:t>しかし、問題も</a:t>
            </a:r>
            <a:r>
              <a:rPr lang="en-US" altLang="ja-JP" sz="2400" dirty="0" smtClean="0"/>
              <a:t>…</a:t>
            </a:r>
          </a:p>
          <a:p>
            <a:r>
              <a:rPr lang="ja-JP" altLang="en-US" sz="2400" dirty="0" smtClean="0"/>
              <a:t>一部のデータだけで正確な計算ができるのか？</a:t>
            </a:r>
            <a:endParaRPr lang="en-US" altLang="ja-JP" sz="2400" dirty="0" smtClean="0"/>
          </a:p>
          <a:p>
            <a:pPr marL="0" indent="0">
              <a:buNone/>
            </a:pPr>
            <a:endParaRPr lang="ja-JP" altLang="en-US" dirty="0"/>
          </a:p>
        </p:txBody>
      </p:sp>
      <p:sp>
        <p:nvSpPr>
          <p:cNvPr id="6" name="テキスト ボックス 5"/>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5</a:t>
            </a:fld>
            <a:endParaRPr kumimoji="1" lang="ja-JP" altLang="en-US" dirty="0"/>
          </a:p>
        </p:txBody>
      </p:sp>
      <p:sp>
        <p:nvSpPr>
          <p:cNvPr id="4" name="テキスト ボックス 3"/>
          <p:cNvSpPr txBox="1"/>
          <p:nvPr/>
        </p:nvSpPr>
        <p:spPr>
          <a:xfrm>
            <a:off x="885979" y="2277999"/>
            <a:ext cx="8049593" cy="830997"/>
          </a:xfrm>
          <a:prstGeom prst="rect">
            <a:avLst/>
          </a:prstGeom>
          <a:noFill/>
        </p:spPr>
        <p:txBody>
          <a:bodyPr wrap="square" rtlCol="0">
            <a:spAutoFit/>
          </a:bodyPr>
          <a:lstStyle/>
          <a:p>
            <a:r>
              <a:rPr kumimoji="1" lang="ja-JP" altLang="en-US" sz="2400" dirty="0" smtClean="0"/>
              <a:t>インスタンスと性質の間の距離</a:t>
            </a:r>
            <a:r>
              <a:rPr kumimoji="1" lang="en-US" altLang="ja-JP" sz="2400" dirty="0" smtClean="0"/>
              <a:t>(0</a:t>
            </a:r>
            <a:r>
              <a:rPr kumimoji="1" lang="ja-JP" altLang="en-US" sz="2400" dirty="0" smtClean="0"/>
              <a:t>から</a:t>
            </a:r>
            <a:r>
              <a:rPr kumimoji="1" lang="en-US" altLang="ja-JP" sz="2400" dirty="0" smtClean="0"/>
              <a:t>1</a:t>
            </a:r>
            <a:r>
              <a:rPr kumimoji="1" lang="ja-JP" altLang="en-US" sz="2400" dirty="0" smtClean="0"/>
              <a:t>に正規化する</a:t>
            </a:r>
            <a:r>
              <a:rPr kumimoji="1" lang="en-US" altLang="ja-JP" sz="2400" dirty="0" smtClean="0"/>
              <a:t>)</a:t>
            </a:r>
            <a:r>
              <a:rPr kumimoji="1" lang="ja-JP" altLang="en-US" sz="2400" dirty="0" smtClean="0"/>
              <a:t>を定義し、</a:t>
            </a:r>
            <a:endParaRPr kumimoji="1" lang="en-US" altLang="ja-JP" sz="2400" dirty="0" smtClean="0"/>
          </a:p>
          <a:p>
            <a:r>
              <a:rPr lang="ja-JP" altLang="en-US" sz="2400" dirty="0" smtClean="0"/>
              <a:t>これが実数</a:t>
            </a:r>
            <a:r>
              <a:rPr lang="en-US" altLang="ja-JP" sz="2400" dirty="0" smtClean="0"/>
              <a:t> 0 &lt; </a:t>
            </a:r>
            <a:r>
              <a:rPr lang="en-US" altLang="ja-JP" sz="2400" dirty="0" err="1" smtClean="0"/>
              <a:t>ε</a:t>
            </a:r>
            <a:r>
              <a:rPr lang="en-US" altLang="ja-JP" sz="2400" dirty="0" smtClean="0"/>
              <a:t> &lt; 1 </a:t>
            </a:r>
            <a:r>
              <a:rPr lang="ja-JP" altLang="en-US" sz="2400" dirty="0" smtClean="0"/>
              <a:t>に対して大きいか小さいかで判定する。</a:t>
            </a:r>
            <a:endParaRPr kumimoji="1" lang="ja-JP" altLang="en-US" sz="2400" dirty="0"/>
          </a:p>
        </p:txBody>
      </p:sp>
      <p:sp>
        <p:nvSpPr>
          <p:cNvPr id="5" name="右矢印 4"/>
          <p:cNvSpPr/>
          <p:nvPr/>
        </p:nvSpPr>
        <p:spPr>
          <a:xfrm>
            <a:off x="265068" y="2448195"/>
            <a:ext cx="520527" cy="340390"/>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7" name="テキスト ボックス 6"/>
          <p:cNvSpPr txBox="1"/>
          <p:nvPr/>
        </p:nvSpPr>
        <p:spPr>
          <a:xfrm>
            <a:off x="1426024" y="5162994"/>
            <a:ext cx="4954001" cy="830997"/>
          </a:xfrm>
          <a:prstGeom prst="rect">
            <a:avLst/>
          </a:prstGeom>
          <a:noFill/>
        </p:spPr>
        <p:txBody>
          <a:bodyPr wrap="none" rtlCol="0">
            <a:spAutoFit/>
          </a:bodyPr>
          <a:lstStyle/>
          <a:p>
            <a:r>
              <a:rPr kumimoji="1" lang="en-US" altLang="ja-JP" sz="2400" dirty="0" smtClean="0"/>
              <a:t>※</a:t>
            </a:r>
            <a:r>
              <a:rPr kumimoji="1" lang="ja-JP" altLang="en-US" sz="2400" dirty="0" smtClean="0"/>
              <a:t>必然的に乱択アルゴリズムとなり、</a:t>
            </a:r>
            <a:endParaRPr kumimoji="1" lang="en-US" altLang="ja-JP" sz="2400" dirty="0" smtClean="0"/>
          </a:p>
          <a:p>
            <a:r>
              <a:rPr lang="ja-JP" altLang="ja-JP" sz="2400" dirty="0"/>
              <a:t>　</a:t>
            </a:r>
            <a:r>
              <a:rPr lang="ja-JP" altLang="en-US" sz="2400" dirty="0"/>
              <a:t> </a:t>
            </a:r>
            <a:r>
              <a:rPr lang="ja-JP" altLang="en-US" sz="2400" dirty="0" smtClean="0"/>
              <a:t>評価も期待値で行うことになる。</a:t>
            </a:r>
            <a:endParaRPr lang="en-US" altLang="ja-JP" sz="2400" dirty="0" smtClean="0"/>
          </a:p>
        </p:txBody>
      </p:sp>
      <p:sp>
        <p:nvSpPr>
          <p:cNvPr id="8" name="テキスト ボックス 7"/>
          <p:cNvSpPr txBox="1"/>
          <p:nvPr/>
        </p:nvSpPr>
        <p:spPr>
          <a:xfrm>
            <a:off x="901109" y="3218621"/>
            <a:ext cx="4756831" cy="461665"/>
          </a:xfrm>
          <a:prstGeom prst="rect">
            <a:avLst/>
          </a:prstGeom>
          <a:noFill/>
        </p:spPr>
        <p:txBody>
          <a:bodyPr wrap="none" rtlCol="0">
            <a:spAutoFit/>
          </a:bodyPr>
          <a:lstStyle/>
          <a:p>
            <a:r>
              <a:rPr kumimoji="1" lang="ja-JP" altLang="en-US" sz="2400" dirty="0" smtClean="0"/>
              <a:t>高い確率で正しく答えられれば良い</a:t>
            </a:r>
            <a:endParaRPr kumimoji="1" lang="ja-JP" altLang="en-US" sz="2400" dirty="0"/>
          </a:p>
        </p:txBody>
      </p:sp>
      <p:sp>
        <p:nvSpPr>
          <p:cNvPr id="10" name="右矢印 9"/>
          <p:cNvSpPr/>
          <p:nvPr/>
        </p:nvSpPr>
        <p:spPr>
          <a:xfrm>
            <a:off x="280198" y="3218621"/>
            <a:ext cx="628476" cy="461665"/>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Tree>
    <p:extLst>
      <p:ext uri="{BB962C8B-B14F-4D97-AF65-F5344CB8AC3E}">
        <p14:creationId xmlns:p14="http://schemas.microsoft.com/office/powerpoint/2010/main" val="249736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50</a:t>
            </a:fld>
            <a:endParaRPr kumimoji="1" lang="ja-JP" altLang="en-US"/>
          </a:p>
        </p:txBody>
      </p:sp>
    </p:spTree>
    <p:extLst>
      <p:ext uri="{BB962C8B-B14F-4D97-AF65-F5344CB8AC3E}">
        <p14:creationId xmlns:p14="http://schemas.microsoft.com/office/powerpoint/2010/main" val="37920465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9750" y="289872"/>
            <a:ext cx="3957645" cy="584776"/>
          </a:xfrm>
          <a:prstGeom prst="rect">
            <a:avLst/>
          </a:prstGeom>
          <a:noFill/>
        </p:spPr>
        <p:txBody>
          <a:bodyPr wrap="square" rtlCol="0">
            <a:spAutoFit/>
          </a:bodyPr>
          <a:lstStyle/>
          <a:p>
            <a:r>
              <a:rPr kumimoji="1" lang="en-US" altLang="ja-JP" sz="3200" dirty="0" smtClean="0"/>
              <a:t>10</a:t>
            </a:r>
            <a:r>
              <a:rPr kumimoji="1" lang="ja-JP" altLang="en-US" sz="3200" dirty="0" smtClean="0"/>
              <a:t>をつくる</a:t>
            </a:r>
            <a:endParaRPr kumimoji="1" lang="ja-JP" altLang="en-US" sz="3200" dirty="0"/>
          </a:p>
        </p:txBody>
      </p:sp>
      <p:pic>
        <p:nvPicPr>
          <p:cNvPr id="3" name="図 2" descr="screen568x568う.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113" y="136149"/>
            <a:ext cx="3419221" cy="4551838"/>
          </a:xfrm>
          <a:prstGeom prst="rect">
            <a:avLst/>
          </a:prstGeom>
        </p:spPr>
      </p:pic>
      <p:sp>
        <p:nvSpPr>
          <p:cNvPr id="4" name="テキスト ボックス 3"/>
          <p:cNvSpPr txBox="1"/>
          <p:nvPr/>
        </p:nvSpPr>
        <p:spPr>
          <a:xfrm>
            <a:off x="589050" y="935440"/>
            <a:ext cx="4031275" cy="707886"/>
          </a:xfrm>
          <a:prstGeom prst="rect">
            <a:avLst/>
          </a:prstGeom>
          <a:noFill/>
        </p:spPr>
        <p:txBody>
          <a:bodyPr wrap="square" rtlCol="0">
            <a:spAutoFit/>
          </a:bodyPr>
          <a:lstStyle/>
          <a:p>
            <a:r>
              <a:rPr kumimoji="1" lang="ja-JP" altLang="en-US" sz="2000" dirty="0" smtClean="0"/>
              <a:t>盤面上の数字を組み合わせて</a:t>
            </a:r>
            <a:r>
              <a:rPr kumimoji="1" lang="en-US" altLang="ja-JP" sz="2000" dirty="0" smtClean="0"/>
              <a:t>10</a:t>
            </a:r>
            <a:r>
              <a:rPr kumimoji="1" lang="ja-JP" altLang="en-US" sz="2000" dirty="0" smtClean="0"/>
              <a:t>を</a:t>
            </a:r>
            <a:endParaRPr kumimoji="1" lang="en-US" altLang="ja-JP" sz="2000" dirty="0" smtClean="0"/>
          </a:p>
          <a:p>
            <a:r>
              <a:rPr lang="ja-JP" altLang="en-US" sz="2000" dirty="0" smtClean="0"/>
              <a:t>作っていくパズル</a:t>
            </a:r>
            <a:endParaRPr kumimoji="1" lang="ja-JP" altLang="en-US" sz="2000" dirty="0"/>
          </a:p>
        </p:txBody>
      </p:sp>
      <p:sp>
        <p:nvSpPr>
          <p:cNvPr id="5" name="テキスト ボックス 4"/>
          <p:cNvSpPr txBox="1"/>
          <p:nvPr/>
        </p:nvSpPr>
        <p:spPr>
          <a:xfrm>
            <a:off x="846755" y="1697823"/>
            <a:ext cx="4491464" cy="2585323"/>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r>
              <a:rPr lang="ja-JP" altLang="en-US" dirty="0" smtClean="0"/>
              <a:t>　・盤面上の数字は障害物にぶつかるまで</a:t>
            </a:r>
            <a:endParaRPr lang="en-US" altLang="ja-JP" dirty="0" smtClean="0"/>
          </a:p>
          <a:p>
            <a:r>
              <a:rPr lang="ja-JP" altLang="ja-JP" dirty="0"/>
              <a:t>　</a:t>
            </a:r>
            <a:r>
              <a:rPr lang="ja-JP" altLang="en-US" dirty="0" smtClean="0"/>
              <a:t>　上下左右のいずれかの直線で動く</a:t>
            </a:r>
            <a:endParaRPr lang="en-US" altLang="ja-JP" dirty="0" smtClean="0"/>
          </a:p>
          <a:p>
            <a:r>
              <a:rPr lang="ja-JP" altLang="ja-JP" dirty="0" smtClean="0"/>
              <a:t>　</a:t>
            </a:r>
            <a:r>
              <a:rPr lang="ja-JP" altLang="en-US" dirty="0" smtClean="0"/>
              <a:t>・数字同士がぶつかった場合、その</a:t>
            </a:r>
            <a:endParaRPr lang="en-US" altLang="ja-JP" dirty="0" smtClean="0"/>
          </a:p>
          <a:p>
            <a:r>
              <a:rPr lang="ja-JP" altLang="ja-JP" dirty="0"/>
              <a:t>　</a:t>
            </a:r>
            <a:r>
              <a:rPr lang="ja-JP" altLang="en-US" dirty="0" smtClean="0"/>
              <a:t>　ぶつかった座標でそれぞれの数値を</a:t>
            </a:r>
            <a:endParaRPr lang="en-US" altLang="ja-JP" dirty="0" smtClean="0"/>
          </a:p>
          <a:p>
            <a:r>
              <a:rPr lang="ja-JP" altLang="ja-JP" dirty="0"/>
              <a:t>　</a:t>
            </a:r>
            <a:r>
              <a:rPr lang="ja-JP" altLang="en-US" dirty="0" smtClean="0"/>
              <a:t>　足した数値となる</a:t>
            </a:r>
            <a:endParaRPr lang="en-US" altLang="ja-JP" dirty="0" smtClean="0"/>
          </a:p>
          <a:p>
            <a:r>
              <a:rPr lang="ja-JP" altLang="ja-JP" dirty="0"/>
              <a:t>　</a:t>
            </a:r>
            <a:r>
              <a:rPr lang="ja-JP" altLang="en-US" dirty="0" smtClean="0"/>
              <a:t>・パズルを解く過程で</a:t>
            </a:r>
            <a:r>
              <a:rPr lang="en-US" altLang="ja-JP" dirty="0" smtClean="0"/>
              <a:t>10</a:t>
            </a:r>
            <a:r>
              <a:rPr lang="ja-JP" altLang="en-US" dirty="0" smtClean="0"/>
              <a:t>となった駒はその</a:t>
            </a:r>
            <a:endParaRPr lang="en-US" altLang="ja-JP" dirty="0" smtClean="0"/>
          </a:p>
          <a:p>
            <a:r>
              <a:rPr lang="ja-JP" altLang="ja-JP" dirty="0"/>
              <a:t>　</a:t>
            </a:r>
            <a:r>
              <a:rPr lang="ja-JP" altLang="en-US" dirty="0" smtClean="0"/>
              <a:t>　時点の座標において障害物となる</a:t>
            </a:r>
            <a:endParaRPr lang="en-US" altLang="ja-JP" dirty="0"/>
          </a:p>
        </p:txBody>
      </p:sp>
      <p:sp>
        <p:nvSpPr>
          <p:cNvPr id="6" name="テキスト ボックス 5"/>
          <p:cNvSpPr txBox="1"/>
          <p:nvPr/>
        </p:nvSpPr>
        <p:spPr>
          <a:xfrm>
            <a:off x="349745" y="4113420"/>
            <a:ext cx="4970066" cy="923330"/>
          </a:xfrm>
          <a:prstGeom prst="rect">
            <a:avLst/>
          </a:prstGeom>
          <a:noFill/>
        </p:spPr>
        <p:txBody>
          <a:bodyPr wrap="square" rtlCol="0">
            <a:spAutoFit/>
          </a:bodyPr>
          <a:lstStyle/>
          <a:p>
            <a:r>
              <a:rPr lang="ja-JP" altLang="en-US" dirty="0" smtClean="0"/>
              <a:t>実際のプレイ動画</a:t>
            </a:r>
            <a:endParaRPr lang="en-US" altLang="ja-JP" dirty="0" smtClean="0"/>
          </a:p>
          <a:p>
            <a:r>
              <a:rPr lang="en-US" altLang="ja-JP" dirty="0" smtClean="0"/>
              <a:t>http</a:t>
            </a:r>
            <a:r>
              <a:rPr lang="en-US" altLang="ja-JP" dirty="0"/>
              <a:t>://</a:t>
            </a:r>
            <a:r>
              <a:rPr lang="en-US" altLang="ja-JP" dirty="0" err="1"/>
              <a:t>smartphoneapp.hatenablog.com</a:t>
            </a:r>
            <a:r>
              <a:rPr lang="en-US" altLang="ja-JP" dirty="0"/>
              <a:t>/entry/2015/04/14/093706</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51</a:t>
            </a:fld>
            <a:endParaRPr kumimoji="1" lang="ja-JP" altLang="en-US"/>
          </a:p>
        </p:txBody>
      </p:sp>
    </p:spTree>
    <p:extLst>
      <p:ext uri="{BB962C8B-B14F-4D97-AF65-F5344CB8AC3E}">
        <p14:creationId xmlns:p14="http://schemas.microsoft.com/office/powerpoint/2010/main" val="41249913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6566" y="303675"/>
            <a:ext cx="4362613" cy="523220"/>
          </a:xfrm>
          <a:prstGeom prst="rect">
            <a:avLst/>
          </a:prstGeom>
          <a:noFill/>
        </p:spPr>
        <p:txBody>
          <a:bodyPr wrap="square" rtlCol="0">
            <a:spAutoFit/>
          </a:bodyPr>
          <a:lstStyle/>
          <a:p>
            <a:r>
              <a:rPr kumimoji="1" lang="ja-JP" altLang="en-US" sz="2800" dirty="0" smtClean="0"/>
              <a:t>アルゴリズムの適用（仮）</a:t>
            </a:r>
            <a:endParaRPr kumimoji="1" lang="ja-JP" altLang="en-US" sz="2800" dirty="0"/>
          </a:p>
        </p:txBody>
      </p:sp>
      <p:sp>
        <p:nvSpPr>
          <p:cNvPr id="3" name="テキスト ボックス 2"/>
          <p:cNvSpPr txBox="1"/>
          <p:nvPr/>
        </p:nvSpPr>
        <p:spPr>
          <a:xfrm>
            <a:off x="386566" y="1242308"/>
            <a:ext cx="4362613" cy="3046988"/>
          </a:xfrm>
          <a:prstGeom prst="rect">
            <a:avLst/>
          </a:prstGeom>
          <a:noFill/>
        </p:spPr>
        <p:txBody>
          <a:bodyPr wrap="square" rtlCol="0">
            <a:spAutoFit/>
          </a:bodyPr>
          <a:lstStyle/>
          <a:p>
            <a:r>
              <a:rPr lang="ja-JP" altLang="en-US" sz="2400" dirty="0" smtClean="0"/>
              <a:t>・分割方法は前述と同じ</a:t>
            </a:r>
            <a:endParaRPr lang="en-US" altLang="ja-JP" sz="2400" dirty="0" smtClean="0"/>
          </a:p>
          <a:p>
            <a:endParaRPr kumimoji="1" lang="en-US" altLang="ja-JP" sz="2400" dirty="0"/>
          </a:p>
          <a:p>
            <a:r>
              <a:rPr lang="ja-JP" altLang="en-US" sz="2400" dirty="0" smtClean="0"/>
              <a:t>・区切りの幅は</a:t>
            </a:r>
            <a:r>
              <a:rPr lang="en-US" altLang="ja-JP" sz="2400" dirty="0" smtClean="0"/>
              <a:t>2</a:t>
            </a:r>
            <a:r>
              <a:rPr lang="ja-JP" altLang="en-US" sz="2400" dirty="0" smtClean="0"/>
              <a:t>で十分のはず</a:t>
            </a:r>
            <a:endParaRPr lang="en-US" altLang="ja-JP" sz="2400" dirty="0" smtClean="0"/>
          </a:p>
          <a:p>
            <a:endParaRPr kumimoji="1" lang="en-US" altLang="ja-JP" sz="2400" dirty="0"/>
          </a:p>
          <a:p>
            <a:r>
              <a:rPr lang="ja-JP" altLang="en-US" sz="2400" dirty="0" smtClean="0"/>
              <a:t>・領域内の数値が</a:t>
            </a:r>
            <a:r>
              <a:rPr lang="en-US" altLang="ja-JP" sz="2400" dirty="0" smtClean="0"/>
              <a:t>10</a:t>
            </a:r>
            <a:r>
              <a:rPr lang="ja-JP" altLang="en-US" sz="2400" dirty="0" smtClean="0"/>
              <a:t>の倍数に</a:t>
            </a:r>
            <a:endParaRPr lang="en-US" altLang="ja-JP" sz="2400" dirty="0" smtClean="0"/>
          </a:p>
          <a:p>
            <a:r>
              <a:rPr lang="ja-JP" altLang="ja-JP" sz="2400" dirty="0"/>
              <a:t>　</a:t>
            </a:r>
            <a:r>
              <a:rPr lang="ja-JP" altLang="en-US" sz="2400" dirty="0" smtClean="0"/>
              <a:t>ならない時には、区切り幅内に</a:t>
            </a:r>
            <a:endParaRPr lang="en-US" altLang="ja-JP" sz="2400" dirty="0" smtClean="0"/>
          </a:p>
          <a:p>
            <a:r>
              <a:rPr lang="ja-JP" altLang="ja-JP" sz="2400" dirty="0"/>
              <a:t>　</a:t>
            </a:r>
            <a:r>
              <a:rPr lang="ja-JP" altLang="en-US" sz="2400" dirty="0" smtClean="0"/>
              <a:t>適当な数値を追加すれば</a:t>
            </a:r>
            <a:endParaRPr lang="en-US" altLang="ja-JP" sz="2400" dirty="0" smtClean="0"/>
          </a:p>
          <a:p>
            <a:r>
              <a:rPr kumimoji="1" lang="ja-JP" altLang="ja-JP" sz="2400" dirty="0"/>
              <a:t>　</a:t>
            </a:r>
            <a:r>
              <a:rPr kumimoji="1" lang="ja-JP" altLang="en-US" sz="2400" dirty="0" smtClean="0"/>
              <a:t>パズルを解けないか</a:t>
            </a:r>
            <a:endParaRPr kumimoji="1" lang="en-US" altLang="ja-JP" sz="2400" dirty="0" smtClean="0"/>
          </a:p>
        </p:txBody>
      </p:sp>
      <p:pic>
        <p:nvPicPr>
          <p:cNvPr id="7" name="図 6" descr="screen568x5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058" y="1363010"/>
            <a:ext cx="3834915" cy="2971267"/>
          </a:xfrm>
          <a:prstGeom prst="rect">
            <a:avLst/>
          </a:prstGeom>
        </p:spPr>
      </p:pic>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52</a:t>
            </a:fld>
            <a:endParaRPr kumimoji="1" lang="ja-JP" altLang="en-US"/>
          </a:p>
        </p:txBody>
      </p:sp>
    </p:spTree>
    <p:extLst>
      <p:ext uri="{BB962C8B-B14F-4D97-AF65-F5344CB8AC3E}">
        <p14:creationId xmlns:p14="http://schemas.microsoft.com/office/powerpoint/2010/main" val="22201921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6" y="303675"/>
            <a:ext cx="3607899" cy="584776"/>
          </a:xfrm>
          <a:prstGeom prst="rect">
            <a:avLst/>
          </a:prstGeom>
          <a:noFill/>
        </p:spPr>
        <p:txBody>
          <a:bodyPr wrap="square" rtlCol="0">
            <a:spAutoFit/>
          </a:bodyPr>
          <a:lstStyle/>
          <a:p>
            <a:r>
              <a:rPr lang="ja-JP" altLang="en-US" sz="3200" dirty="0" smtClean="0"/>
              <a:t>四角に切れ</a:t>
            </a:r>
            <a:endParaRPr lang="en-US" altLang="ja-JP" sz="3200" dirty="0" smtClean="0"/>
          </a:p>
        </p:txBody>
      </p:sp>
      <p:sp>
        <p:nvSpPr>
          <p:cNvPr id="4" name="テキスト ボックス 3"/>
          <p:cNvSpPr txBox="1"/>
          <p:nvPr/>
        </p:nvSpPr>
        <p:spPr>
          <a:xfrm>
            <a:off x="625860" y="1672745"/>
            <a:ext cx="6365824" cy="2308324"/>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pPr marL="285750" indent="-285750">
              <a:buFont typeface="Arial"/>
              <a:buChar char="•"/>
            </a:pPr>
            <a:r>
              <a:rPr lang="ja-JP" altLang="en-US" dirty="0" smtClean="0"/>
              <a:t>盤面</a:t>
            </a:r>
            <a:r>
              <a:rPr lang="en-US" altLang="ja-JP" dirty="0" smtClean="0"/>
              <a:t>1</a:t>
            </a:r>
            <a:r>
              <a:rPr lang="ja-JP" altLang="en-US" dirty="0" smtClean="0"/>
              <a:t>マスのサイズを</a:t>
            </a:r>
            <a:r>
              <a:rPr lang="en-US" altLang="ja-JP" dirty="0" smtClean="0"/>
              <a:t>1</a:t>
            </a:r>
            <a:r>
              <a:rPr lang="ja-JP" altLang="en-US" dirty="0" smtClean="0"/>
              <a:t>とし、数字のあるマスを含めその数字のサイズの領域で囲う。</a:t>
            </a:r>
            <a:endParaRPr lang="en-US" altLang="ja-JP" dirty="0" smtClean="0"/>
          </a:p>
          <a:p>
            <a:pPr marL="285750" indent="-285750">
              <a:buFont typeface="Arial"/>
              <a:buChar char="•"/>
            </a:pPr>
            <a:r>
              <a:rPr kumimoji="1" lang="ja-JP" altLang="en-US" dirty="0" smtClean="0"/>
              <a:t>数字の書いてあるマスもサイズ</a:t>
            </a:r>
            <a:r>
              <a:rPr kumimoji="1" lang="en-US" altLang="ja-JP" dirty="0" smtClean="0"/>
              <a:t>1</a:t>
            </a:r>
            <a:r>
              <a:rPr lang="ja-JP" altLang="en-US" dirty="0" smtClean="0"/>
              <a:t>とする</a:t>
            </a:r>
            <a:r>
              <a:rPr kumimoji="1" lang="ja-JP" altLang="en-US" dirty="0" smtClean="0"/>
              <a:t>。</a:t>
            </a:r>
            <a:endParaRPr kumimoji="1" lang="en-US" altLang="ja-JP" dirty="0" smtClean="0"/>
          </a:p>
          <a:p>
            <a:pPr marL="285750" indent="-285750">
              <a:buFont typeface="Arial"/>
              <a:buChar char="•"/>
            </a:pPr>
            <a:r>
              <a:rPr lang="ja-JP" altLang="en-US" dirty="0" smtClean="0"/>
              <a:t>マスのうちサイズ</a:t>
            </a:r>
            <a:r>
              <a:rPr lang="en-US" altLang="ja-JP" dirty="0" smtClean="0"/>
              <a:t>1</a:t>
            </a:r>
            <a:r>
              <a:rPr lang="ja-JP" altLang="en-US" dirty="0" smtClean="0"/>
              <a:t>未満を領域にくわえることはできない。</a:t>
            </a:r>
            <a:endParaRPr lang="en-US" altLang="ja-JP" dirty="0" smtClean="0"/>
          </a:p>
          <a:p>
            <a:pPr marL="285750" indent="-285750">
              <a:buFont typeface="Arial"/>
              <a:buChar char="•"/>
            </a:pPr>
            <a:r>
              <a:rPr kumimoji="1" lang="ja-JP" altLang="en-US" dirty="0" smtClean="0"/>
              <a:t>同じマスを複数の領域に加えてはならない。</a:t>
            </a:r>
            <a:endParaRPr kumimoji="1" lang="en-US" altLang="ja-JP" dirty="0" smtClean="0"/>
          </a:p>
          <a:p>
            <a:pPr marL="285750" indent="-285750">
              <a:buFont typeface="Arial"/>
              <a:buChar char="•"/>
            </a:pPr>
            <a:r>
              <a:rPr lang="ja-JP" altLang="en-US" dirty="0" smtClean="0"/>
              <a:t>囲い方は縦横のみで、斜めに囲うことはできない。</a:t>
            </a:r>
            <a:endParaRPr kumimoji="1" lang="en-US" altLang="ja-JP" dirty="0" smtClean="0"/>
          </a:p>
        </p:txBody>
      </p:sp>
      <p:sp>
        <p:nvSpPr>
          <p:cNvPr id="5" name="テキスト ボックス 4"/>
          <p:cNvSpPr txBox="1"/>
          <p:nvPr/>
        </p:nvSpPr>
        <p:spPr>
          <a:xfrm>
            <a:off x="515419" y="869615"/>
            <a:ext cx="4325792" cy="707886"/>
          </a:xfrm>
          <a:prstGeom prst="rect">
            <a:avLst/>
          </a:prstGeom>
          <a:noFill/>
        </p:spPr>
        <p:txBody>
          <a:bodyPr wrap="square" rtlCol="0">
            <a:spAutoFit/>
          </a:bodyPr>
          <a:lstStyle/>
          <a:p>
            <a:r>
              <a:rPr kumimoji="1" lang="ja-JP" altLang="en-US" sz="2000" dirty="0" smtClean="0"/>
              <a:t>盤面上の陣地をルールに沿って</a:t>
            </a:r>
            <a:endParaRPr kumimoji="1" lang="en-US" altLang="ja-JP" sz="2000" dirty="0" smtClean="0"/>
          </a:p>
          <a:p>
            <a:r>
              <a:rPr kumimoji="1" lang="ja-JP" altLang="en-US" sz="2000" dirty="0" smtClean="0"/>
              <a:t>分割していくパズル</a:t>
            </a:r>
            <a:endParaRPr kumimoji="1" lang="ja-JP" altLang="en-US" sz="2000" dirty="0"/>
          </a:p>
        </p:txBody>
      </p:sp>
      <p:sp>
        <p:nvSpPr>
          <p:cNvPr id="6" name="テキスト ボックス 5"/>
          <p:cNvSpPr txBox="1"/>
          <p:nvPr/>
        </p:nvSpPr>
        <p:spPr>
          <a:xfrm>
            <a:off x="625863" y="3989189"/>
            <a:ext cx="4675543" cy="369332"/>
          </a:xfrm>
          <a:prstGeom prst="rect">
            <a:avLst/>
          </a:prstGeom>
          <a:noFill/>
        </p:spPr>
        <p:txBody>
          <a:bodyPr wrap="square" rtlCol="0">
            <a:spAutoFit/>
          </a:bodyPr>
          <a:lstStyle/>
          <a:p>
            <a:r>
              <a:rPr lang="ja-JP" altLang="en-US" dirty="0" smtClean="0"/>
              <a:t>参考著書</a:t>
            </a:r>
            <a:endParaRPr kumimoji="1" lang="en-US" altLang="ja-JP" dirty="0" smtClean="0"/>
          </a:p>
        </p:txBody>
      </p:sp>
      <p:sp>
        <p:nvSpPr>
          <p:cNvPr id="3" name="テキスト ボックス 2"/>
          <p:cNvSpPr txBox="1"/>
          <p:nvPr/>
        </p:nvSpPr>
        <p:spPr>
          <a:xfrm>
            <a:off x="2042490" y="4222891"/>
            <a:ext cx="2532890" cy="923330"/>
          </a:xfrm>
          <a:prstGeom prst="rect">
            <a:avLst/>
          </a:prstGeom>
          <a:noFill/>
        </p:spPr>
        <p:txBody>
          <a:bodyPr wrap="none" rtlCol="0">
            <a:spAutoFit/>
          </a:bodyPr>
          <a:lstStyle/>
          <a:p>
            <a:r>
              <a:rPr kumimoji="1" lang="ja-JP" altLang="en-US" dirty="0" smtClean="0"/>
              <a:t>フレッシュ四角に切れ</a:t>
            </a:r>
            <a:endParaRPr kumimoji="1" lang="en-US" altLang="ja-JP" dirty="0" smtClean="0"/>
          </a:p>
          <a:p>
            <a:r>
              <a:rPr lang="ja-JP" altLang="en-US" dirty="0" smtClean="0"/>
              <a:t>発行人 </a:t>
            </a:r>
            <a:r>
              <a:rPr lang="en-US" altLang="ja-JP" dirty="0" smtClean="0"/>
              <a:t>:</a:t>
            </a:r>
            <a:r>
              <a:rPr lang="ja-JP" altLang="en-US" dirty="0" smtClean="0"/>
              <a:t> 鍛治真起</a:t>
            </a:r>
            <a:endParaRPr lang="en-US" altLang="ja-JP" dirty="0" smtClean="0"/>
          </a:p>
          <a:p>
            <a:r>
              <a:rPr kumimoji="1" lang="ja-JP" altLang="en-US" dirty="0" smtClean="0"/>
              <a:t>発行所</a:t>
            </a:r>
            <a:r>
              <a:rPr kumimoji="1" lang="en-US" altLang="ja-JP" dirty="0" smtClean="0"/>
              <a:t> : </a:t>
            </a:r>
            <a:r>
              <a:rPr kumimoji="1" lang="ja-JP" altLang="en-US" dirty="0" smtClean="0"/>
              <a:t>株式会社ニコリ</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53</a:t>
            </a:fld>
            <a:endParaRPr kumimoji="1" lang="ja-JP" altLang="en-US"/>
          </a:p>
        </p:txBody>
      </p:sp>
    </p:spTree>
    <p:extLst>
      <p:ext uri="{BB962C8B-B14F-4D97-AF65-F5344CB8AC3E}">
        <p14:creationId xmlns:p14="http://schemas.microsoft.com/office/powerpoint/2010/main" val="29019166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3" y="303675"/>
            <a:ext cx="5253714" cy="584776"/>
          </a:xfrm>
          <a:prstGeom prst="rect">
            <a:avLst/>
          </a:prstGeom>
          <a:noFill/>
        </p:spPr>
        <p:txBody>
          <a:bodyPr wrap="square" rtlCol="0">
            <a:spAutoFit/>
          </a:bodyPr>
          <a:lstStyle/>
          <a:p>
            <a:r>
              <a:rPr lang="ja-JP" altLang="en-US" sz="3200" dirty="0" smtClean="0"/>
              <a:t>四角に切れ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2097153175"/>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r>
                        <a:rPr kumimoji="1" lang="en-US" altLang="ja-JP" sz="2700" dirty="0" smtClean="0"/>
                        <a:t>8</a:t>
                      </a: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r>
              <a:tr h="558968">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r>
              <a:tr h="558968">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c>
                  <a:txBody>
                    <a:bodyPr/>
                    <a:lstStyle/>
                    <a:p>
                      <a:pPr algn="ctr"/>
                      <a:endParaRPr kumimoji="1" lang="ja-JP" altLang="en-US" sz="2700" dirty="0"/>
                    </a:p>
                  </a:txBody>
                  <a:tcPr marT="34290" marB="34290">
                    <a:solidFill>
                      <a:schemeClr val="bg2"/>
                    </a:solidFill>
                  </a:tcPr>
                </a:tc>
              </a:tr>
              <a:tr h="558968">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endParaRPr kumimoji="1" lang="ja-JP" altLang="en-US" sz="2700"/>
                    </a:p>
                  </a:txBody>
                  <a:tcPr marT="34290" marB="34290">
                    <a:solidFill>
                      <a:schemeClr val="bg2"/>
                    </a:solidFill>
                  </a:tcPr>
                </a:tc>
                <a:tc>
                  <a:txBody>
                    <a:bodyPr/>
                    <a:lstStyle/>
                    <a:p>
                      <a:pPr algn="ctr"/>
                      <a:r>
                        <a:rPr kumimoji="1" lang="en-US" altLang="ja-JP" sz="2700" dirty="0" smtClean="0"/>
                        <a:t>6</a:t>
                      </a:r>
                      <a:endParaRPr kumimoji="1" lang="ja-JP" altLang="en-US" sz="2700" dirty="0"/>
                    </a:p>
                  </a:txBody>
                  <a:tcPr marT="34290" marB="34290">
                    <a:solidFill>
                      <a:schemeClr val="bg2"/>
                    </a:solidFill>
                  </a:tcPr>
                </a:tc>
              </a:tr>
            </a:tbl>
          </a:graphicData>
        </a:graphic>
      </p:graphicFrame>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54</a:t>
            </a:fld>
            <a:endParaRPr kumimoji="1" lang="ja-JP" altLang="en-US"/>
          </a:p>
        </p:txBody>
      </p:sp>
    </p:spTree>
    <p:extLst>
      <p:ext uri="{BB962C8B-B14F-4D97-AF65-F5344CB8AC3E}">
        <p14:creationId xmlns:p14="http://schemas.microsoft.com/office/powerpoint/2010/main" val="27761930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5" y="303675"/>
            <a:ext cx="6730479" cy="584776"/>
          </a:xfrm>
          <a:prstGeom prst="rect">
            <a:avLst/>
          </a:prstGeom>
          <a:noFill/>
        </p:spPr>
        <p:txBody>
          <a:bodyPr wrap="square" rtlCol="0">
            <a:spAutoFit/>
          </a:bodyPr>
          <a:lstStyle/>
          <a:p>
            <a:r>
              <a:rPr lang="ja-JP" altLang="en-US" sz="3200" dirty="0" smtClean="0"/>
              <a:t>四角に切れ　プレイ用盤面　解答</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4227136146"/>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t>3</a:t>
                      </a: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r>
                        <a:rPr kumimoji="1" lang="en-US" altLang="ja-JP" sz="2700" dirty="0" smtClean="0"/>
                        <a:t>8</a:t>
                      </a: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rgbClr val="FF0000"/>
                    </a:solidFill>
                  </a:tcPr>
                </a:tc>
              </a:tr>
              <a:tr h="558968">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rgbClr val="FF0000"/>
                    </a:solidFill>
                  </a:tcPr>
                </a:tc>
              </a:tr>
              <a:tr h="558968">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chemeClr val="accent3"/>
                    </a:solidFill>
                  </a:tcPr>
                </a:tc>
                <a:tc>
                  <a:txBody>
                    <a:bodyPr/>
                    <a:lstStyle/>
                    <a:p>
                      <a:pPr algn="ctr"/>
                      <a:r>
                        <a:rPr kumimoji="1" lang="en-US" altLang="ja-JP" sz="2700" dirty="0" smtClean="0"/>
                        <a:t>3</a:t>
                      </a: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rgbClr val="0000FF"/>
                    </a:solidFill>
                  </a:tcPr>
                </a:tc>
                <a:tc>
                  <a:txBody>
                    <a:bodyPr/>
                    <a:lstStyle/>
                    <a:p>
                      <a:pPr algn="ctr"/>
                      <a:r>
                        <a:rPr kumimoji="1" lang="en-US" altLang="ja-JP" sz="2700" dirty="0" smtClean="0"/>
                        <a:t>2</a:t>
                      </a:r>
                      <a:endParaRPr kumimoji="1" lang="ja-JP" altLang="en-US" sz="2700" dirty="0"/>
                    </a:p>
                  </a:txBody>
                  <a:tcPr marT="34290" marB="34290">
                    <a:solidFill>
                      <a:srgbClr val="0000FF"/>
                    </a:solidFill>
                  </a:tcPr>
                </a:tc>
              </a:tr>
              <a:tr h="558968">
                <a:tc>
                  <a:txBody>
                    <a:bodyPr/>
                    <a:lstStyle/>
                    <a:p>
                      <a:pPr algn="ctr"/>
                      <a:r>
                        <a:rPr kumimoji="1" lang="en-US" altLang="ja-JP" sz="2700" dirty="0" smtClean="0"/>
                        <a:t>4</a:t>
                      </a: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r>
                        <a:rPr kumimoji="1" lang="en-US" altLang="ja-JP" sz="2700" dirty="0" smtClean="0"/>
                        <a:t>4</a:t>
                      </a: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558968">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558968">
                <a:tc>
                  <a:txBody>
                    <a:bodyPr/>
                    <a:lstStyle/>
                    <a:p>
                      <a:pPr algn="ctr"/>
                      <a:r>
                        <a:rPr kumimoji="1" lang="en-US" altLang="ja-JP" sz="2700" dirty="0" smtClean="0"/>
                        <a:t>2</a:t>
                      </a:r>
                      <a:endParaRPr kumimoji="1" lang="ja-JP" altLang="en-US" sz="2700" dirty="0"/>
                    </a:p>
                  </a:txBody>
                  <a:tcPr marT="34290" marB="34290">
                    <a:solidFill>
                      <a:srgbClr val="3366FF"/>
                    </a:solidFill>
                  </a:tcPr>
                </a:tc>
                <a:tc>
                  <a:txBody>
                    <a:bodyPr/>
                    <a:lstStyle/>
                    <a:p>
                      <a:pPr algn="ctr"/>
                      <a:endParaRPr kumimoji="1" lang="ja-JP" altLang="en-US" sz="2700" dirty="0"/>
                    </a:p>
                  </a:txBody>
                  <a:tcPr marT="34290" marB="34290">
                    <a:solidFill>
                      <a:srgbClr val="3366FF"/>
                    </a:solidFill>
                  </a:tcPr>
                </a:tc>
                <a:tc>
                  <a:txBody>
                    <a:bodyPr/>
                    <a:lstStyle/>
                    <a:p>
                      <a:pPr algn="ctr"/>
                      <a:endParaRPr kumimoji="1" lang="ja-JP" altLang="en-US" sz="2700"/>
                    </a:p>
                  </a:txBody>
                  <a:tcPr marT="34290" marB="34290">
                    <a:solidFill>
                      <a:schemeClr val="accent1">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chemeClr val="accent1">
                        <a:lumMod val="20000"/>
                        <a:lumOff val="80000"/>
                      </a:schemeClr>
                    </a:solidFill>
                  </a:tcPr>
                </a:tc>
                <a:tc>
                  <a:txBody>
                    <a:bodyPr/>
                    <a:lstStyle/>
                    <a:p>
                      <a:pPr algn="ctr"/>
                      <a:endParaRPr kumimoji="1" lang="ja-JP" altLang="en-US" sz="2700"/>
                    </a:p>
                  </a:txBody>
                  <a:tcPr marT="34290" marB="34290">
                    <a:solidFill>
                      <a:srgbClr val="FF6600"/>
                    </a:solidFill>
                  </a:tcPr>
                </a:tc>
                <a:tc>
                  <a:txBody>
                    <a:bodyPr/>
                    <a:lstStyle/>
                    <a:p>
                      <a:pPr algn="ctr"/>
                      <a:r>
                        <a:rPr kumimoji="1" lang="en-US" altLang="ja-JP" sz="2700" dirty="0" smtClean="0"/>
                        <a:t>6</a:t>
                      </a:r>
                      <a:endParaRPr kumimoji="1" lang="ja-JP" altLang="en-US" sz="2700" dirty="0"/>
                    </a:p>
                  </a:txBody>
                  <a:tcPr marT="34290" marB="34290">
                    <a:solidFill>
                      <a:srgbClr val="FF6600"/>
                    </a:solidFill>
                  </a:tcPr>
                </a:tc>
              </a:tr>
            </a:tbl>
          </a:graphicData>
        </a:graphic>
      </p:graphicFrame>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55</a:t>
            </a:fld>
            <a:endParaRPr kumimoji="1" lang="ja-JP" altLang="en-US"/>
          </a:p>
        </p:txBody>
      </p:sp>
    </p:spTree>
    <p:extLst>
      <p:ext uri="{BB962C8B-B14F-4D97-AF65-F5344CB8AC3E}">
        <p14:creationId xmlns:p14="http://schemas.microsoft.com/office/powerpoint/2010/main" val="3108923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6564" y="303675"/>
            <a:ext cx="4362613" cy="523220"/>
          </a:xfrm>
          <a:prstGeom prst="rect">
            <a:avLst/>
          </a:prstGeom>
          <a:noFill/>
        </p:spPr>
        <p:txBody>
          <a:bodyPr wrap="square" rtlCol="0">
            <a:spAutoFit/>
          </a:bodyPr>
          <a:lstStyle/>
          <a:p>
            <a:r>
              <a:rPr kumimoji="1" lang="ja-JP" altLang="en-US" sz="2800" dirty="0" smtClean="0"/>
              <a:t>アルゴリズムの適用（仮）</a:t>
            </a:r>
            <a:endParaRPr kumimoji="1" lang="ja-JP" altLang="en-US" sz="2800" dirty="0"/>
          </a:p>
        </p:txBody>
      </p:sp>
      <p:sp>
        <p:nvSpPr>
          <p:cNvPr id="3" name="テキスト ボックス 2"/>
          <p:cNvSpPr txBox="1"/>
          <p:nvPr/>
        </p:nvSpPr>
        <p:spPr>
          <a:xfrm>
            <a:off x="386564" y="1242308"/>
            <a:ext cx="4362613" cy="3046988"/>
          </a:xfrm>
          <a:prstGeom prst="rect">
            <a:avLst/>
          </a:prstGeom>
          <a:noFill/>
        </p:spPr>
        <p:txBody>
          <a:bodyPr wrap="square" rtlCol="0">
            <a:spAutoFit/>
          </a:bodyPr>
          <a:lstStyle/>
          <a:p>
            <a:r>
              <a:rPr lang="ja-JP" altLang="en-US" sz="2400" dirty="0" smtClean="0"/>
              <a:t>・分割方法は前述と同じ</a:t>
            </a:r>
            <a:endParaRPr lang="en-US" altLang="ja-JP" sz="2400" dirty="0" smtClean="0"/>
          </a:p>
          <a:p>
            <a:endParaRPr kumimoji="1" lang="en-US" altLang="ja-JP" sz="2400" dirty="0"/>
          </a:p>
          <a:p>
            <a:r>
              <a:rPr lang="ja-JP" altLang="en-US" sz="2400" dirty="0" smtClean="0"/>
              <a:t>・区切りの幅は盤面上の</a:t>
            </a:r>
            <a:endParaRPr lang="en-US" altLang="ja-JP" sz="2400" dirty="0" smtClean="0"/>
          </a:p>
          <a:p>
            <a:r>
              <a:rPr lang="ja-JP" altLang="ja-JP" sz="2400" dirty="0"/>
              <a:t>　</a:t>
            </a:r>
            <a:r>
              <a:rPr lang="ja-JP" altLang="en-US" sz="2400" dirty="0" smtClean="0"/>
              <a:t>最大の数で十分のはず</a:t>
            </a:r>
            <a:endParaRPr lang="en-US" altLang="ja-JP" sz="2400" dirty="0" smtClean="0"/>
          </a:p>
          <a:p>
            <a:endParaRPr kumimoji="1" lang="en-US" altLang="ja-JP" sz="2400" dirty="0"/>
          </a:p>
          <a:p>
            <a:r>
              <a:rPr lang="ja-JP" altLang="en-US" sz="2400" dirty="0" smtClean="0"/>
              <a:t>・領域内でマスが足りなかったら</a:t>
            </a:r>
            <a:endParaRPr lang="en-US" altLang="ja-JP" sz="2400" dirty="0" smtClean="0"/>
          </a:p>
          <a:p>
            <a:r>
              <a:rPr kumimoji="1" lang="ja-JP" altLang="ja-JP" sz="2400" dirty="0"/>
              <a:t>　</a:t>
            </a:r>
            <a:r>
              <a:rPr kumimoji="1" lang="ja-JP" altLang="en-US" sz="2400" dirty="0" smtClean="0"/>
              <a:t>幅からとり、逆に余ったら幅に　</a:t>
            </a:r>
            <a:endParaRPr kumimoji="1" lang="en-US" altLang="ja-JP" sz="2400" dirty="0" smtClean="0"/>
          </a:p>
          <a:p>
            <a:r>
              <a:rPr lang="ja-JP" altLang="ja-JP" sz="2400" dirty="0"/>
              <a:t>　</a:t>
            </a:r>
            <a:r>
              <a:rPr kumimoji="1" lang="ja-JP" altLang="en-US" sz="2400" dirty="0" smtClean="0"/>
              <a:t>数字を置く。</a:t>
            </a:r>
            <a:endParaRPr kumimoji="1" lang="en-US" altLang="ja-JP" sz="2400" dirty="0" smtClean="0"/>
          </a:p>
        </p:txBody>
      </p:sp>
      <p:graphicFrame>
        <p:nvGraphicFramePr>
          <p:cNvPr id="6" name="表 5"/>
          <p:cNvGraphicFramePr>
            <a:graphicFrameLocks noGrp="1"/>
          </p:cNvGraphicFramePr>
          <p:nvPr>
            <p:extLst>
              <p:ext uri="{D42A27DB-BD31-4B8C-83A1-F6EECF244321}">
                <p14:modId xmlns:p14="http://schemas.microsoft.com/office/powerpoint/2010/main" val="3273571065"/>
              </p:ext>
            </p:extLst>
          </p:nvPr>
        </p:nvGraphicFramePr>
        <p:xfrm>
          <a:off x="4749172" y="1096455"/>
          <a:ext cx="3878340" cy="2880360"/>
        </p:xfrm>
        <a:graphic>
          <a:graphicData uri="http://schemas.openxmlformats.org/drawingml/2006/table">
            <a:tbl>
              <a:tblPr firstRow="1" bandRow="1">
                <a:tableStyleId>{D7AC3CCA-C797-4891-BE02-D94E43425B78}</a:tableStyleId>
              </a:tblPr>
              <a:tblGrid>
                <a:gridCol w="646390"/>
                <a:gridCol w="646390"/>
                <a:gridCol w="646390"/>
                <a:gridCol w="646390"/>
                <a:gridCol w="646390"/>
                <a:gridCol w="646390"/>
              </a:tblGrid>
              <a:tr h="480060">
                <a:tc>
                  <a:txBody>
                    <a:bodyPr/>
                    <a:lstStyle/>
                    <a:p>
                      <a:pPr algn="ctr"/>
                      <a:r>
                        <a:rPr kumimoji="1" lang="en-US" altLang="ja-JP" sz="2700" dirty="0" smtClean="0"/>
                        <a:t>3</a:t>
                      </a: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r>
                        <a:rPr kumimoji="1" lang="en-US" altLang="ja-JP" sz="2700" dirty="0" smtClean="0"/>
                        <a:t>8</a:t>
                      </a: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endParaRPr kumimoji="1" lang="ja-JP" altLang="en-US" sz="2700"/>
                    </a:p>
                  </a:txBody>
                  <a:tcPr marT="34290" marB="34290">
                    <a:solidFill>
                      <a:schemeClr val="tx2">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rgbClr val="FF0000"/>
                    </a:solidFill>
                  </a:tcPr>
                </a:tc>
              </a:tr>
              <a:tr h="480060">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chemeClr val="tx2">
                        <a:lumMod val="20000"/>
                        <a:lumOff val="80000"/>
                      </a:schemeClr>
                    </a:solidFill>
                  </a:tcPr>
                </a:tc>
                <a:tc>
                  <a:txBody>
                    <a:bodyPr/>
                    <a:lstStyle/>
                    <a:p>
                      <a:pPr algn="ctr"/>
                      <a:endParaRPr kumimoji="1" lang="ja-JP" altLang="en-US" sz="2700" dirty="0"/>
                    </a:p>
                  </a:txBody>
                  <a:tcPr marT="34290" marB="34290">
                    <a:solidFill>
                      <a:srgbClr val="FF0000"/>
                    </a:solidFill>
                  </a:tcPr>
                </a:tc>
              </a:tr>
              <a:tr h="480060">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chemeClr val="accent3"/>
                    </a:solidFill>
                  </a:tcPr>
                </a:tc>
                <a:tc>
                  <a:txBody>
                    <a:bodyPr/>
                    <a:lstStyle/>
                    <a:p>
                      <a:pPr algn="ctr"/>
                      <a:r>
                        <a:rPr kumimoji="1" lang="en-US" altLang="ja-JP" sz="2700" dirty="0" smtClean="0"/>
                        <a:t>3</a:t>
                      </a:r>
                      <a:endParaRPr kumimoji="1" lang="ja-JP" altLang="en-US" sz="2700" dirty="0"/>
                    </a:p>
                  </a:txBody>
                  <a:tcPr marT="34290" marB="34290">
                    <a:solidFill>
                      <a:schemeClr val="accent3"/>
                    </a:solidFill>
                  </a:tcPr>
                </a:tc>
                <a:tc>
                  <a:txBody>
                    <a:bodyPr/>
                    <a:lstStyle/>
                    <a:p>
                      <a:pPr algn="ctr"/>
                      <a:endParaRPr kumimoji="1" lang="ja-JP" altLang="en-US" sz="2700" dirty="0"/>
                    </a:p>
                  </a:txBody>
                  <a:tcPr marT="34290" marB="34290">
                    <a:solidFill>
                      <a:srgbClr val="0000FF"/>
                    </a:solidFill>
                  </a:tcPr>
                </a:tc>
                <a:tc>
                  <a:txBody>
                    <a:bodyPr/>
                    <a:lstStyle/>
                    <a:p>
                      <a:pPr algn="ctr"/>
                      <a:r>
                        <a:rPr kumimoji="1" lang="en-US" altLang="ja-JP" sz="2700" dirty="0" smtClean="0"/>
                        <a:t>2</a:t>
                      </a:r>
                      <a:endParaRPr kumimoji="1" lang="ja-JP" altLang="en-US" sz="2700" dirty="0"/>
                    </a:p>
                  </a:txBody>
                  <a:tcPr marT="34290" marB="34290">
                    <a:solidFill>
                      <a:srgbClr val="0000FF"/>
                    </a:solidFill>
                  </a:tcPr>
                </a:tc>
              </a:tr>
              <a:tr h="480060">
                <a:tc>
                  <a:txBody>
                    <a:bodyPr/>
                    <a:lstStyle/>
                    <a:p>
                      <a:pPr algn="ctr"/>
                      <a:r>
                        <a:rPr kumimoji="1" lang="en-US" altLang="ja-JP" sz="2700" dirty="0" smtClean="0"/>
                        <a:t>4</a:t>
                      </a: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r>
                        <a:rPr kumimoji="1" lang="en-US" altLang="ja-JP" sz="2700" dirty="0" smtClean="0"/>
                        <a:t>4</a:t>
                      </a: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480060">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dirty="0"/>
                    </a:p>
                  </a:txBody>
                  <a:tcPr marT="34290" marB="34290">
                    <a:solidFill>
                      <a:srgbClr val="FF0000"/>
                    </a:solidFill>
                  </a:tcPr>
                </a:tc>
                <a:tc>
                  <a:txBody>
                    <a:bodyPr/>
                    <a:lstStyle/>
                    <a:p>
                      <a:pPr algn="ctr"/>
                      <a:endParaRPr kumimoji="1" lang="ja-JP" altLang="en-US" sz="2700"/>
                    </a:p>
                  </a:txBody>
                  <a:tcPr marT="34290" marB="34290">
                    <a:solidFill>
                      <a:srgbClr val="FFFF00"/>
                    </a:solidFill>
                  </a:tcPr>
                </a:tc>
                <a:tc>
                  <a:txBody>
                    <a:bodyPr/>
                    <a:lstStyle/>
                    <a:p>
                      <a:pPr algn="ctr"/>
                      <a:endParaRPr kumimoji="1" lang="ja-JP" altLang="en-US" sz="2700" dirty="0"/>
                    </a:p>
                  </a:txBody>
                  <a:tcPr marT="34290" marB="34290">
                    <a:solidFill>
                      <a:srgbClr val="FFFF00"/>
                    </a:solidFill>
                  </a:tcPr>
                </a:tc>
                <a:tc>
                  <a:txBody>
                    <a:bodyPr/>
                    <a:lstStyle/>
                    <a:p>
                      <a:pPr algn="ctr"/>
                      <a:endParaRPr kumimoji="1" lang="ja-JP" altLang="en-US" sz="2700" dirty="0"/>
                    </a:p>
                  </a:txBody>
                  <a:tcPr marT="34290" marB="34290">
                    <a:solidFill>
                      <a:srgbClr val="FF6600"/>
                    </a:solidFill>
                  </a:tcPr>
                </a:tc>
                <a:tc>
                  <a:txBody>
                    <a:bodyPr/>
                    <a:lstStyle/>
                    <a:p>
                      <a:pPr algn="ctr"/>
                      <a:endParaRPr kumimoji="1" lang="ja-JP" altLang="en-US" sz="2700" dirty="0"/>
                    </a:p>
                  </a:txBody>
                  <a:tcPr marT="34290" marB="34290">
                    <a:solidFill>
                      <a:srgbClr val="FF6600"/>
                    </a:solidFill>
                  </a:tcPr>
                </a:tc>
              </a:tr>
              <a:tr h="480060">
                <a:tc>
                  <a:txBody>
                    <a:bodyPr/>
                    <a:lstStyle/>
                    <a:p>
                      <a:pPr algn="ctr"/>
                      <a:r>
                        <a:rPr kumimoji="1" lang="en-US" altLang="ja-JP" sz="2700" dirty="0" smtClean="0"/>
                        <a:t>2</a:t>
                      </a:r>
                      <a:endParaRPr kumimoji="1" lang="ja-JP" altLang="en-US" sz="2700" dirty="0"/>
                    </a:p>
                  </a:txBody>
                  <a:tcPr marT="34290" marB="34290">
                    <a:solidFill>
                      <a:srgbClr val="3366FF"/>
                    </a:solidFill>
                  </a:tcPr>
                </a:tc>
                <a:tc>
                  <a:txBody>
                    <a:bodyPr/>
                    <a:lstStyle/>
                    <a:p>
                      <a:pPr algn="ctr"/>
                      <a:endParaRPr kumimoji="1" lang="ja-JP" altLang="en-US" sz="2700" dirty="0"/>
                    </a:p>
                  </a:txBody>
                  <a:tcPr marT="34290" marB="34290">
                    <a:solidFill>
                      <a:srgbClr val="3366FF"/>
                    </a:solidFill>
                  </a:tcPr>
                </a:tc>
                <a:tc>
                  <a:txBody>
                    <a:bodyPr/>
                    <a:lstStyle/>
                    <a:p>
                      <a:pPr algn="ctr"/>
                      <a:endParaRPr kumimoji="1" lang="ja-JP" altLang="en-US" sz="2700"/>
                    </a:p>
                  </a:txBody>
                  <a:tcPr marT="34290" marB="34290">
                    <a:solidFill>
                      <a:schemeClr val="accent1">
                        <a:lumMod val="20000"/>
                        <a:lumOff val="80000"/>
                      </a:schemeClr>
                    </a:solidFill>
                  </a:tcPr>
                </a:tc>
                <a:tc>
                  <a:txBody>
                    <a:bodyPr/>
                    <a:lstStyle/>
                    <a:p>
                      <a:pPr algn="ctr"/>
                      <a:r>
                        <a:rPr kumimoji="1" lang="en-US" altLang="ja-JP" sz="2700" dirty="0" smtClean="0"/>
                        <a:t>2</a:t>
                      </a:r>
                      <a:endParaRPr kumimoji="1" lang="ja-JP" altLang="en-US" sz="2700" dirty="0"/>
                    </a:p>
                  </a:txBody>
                  <a:tcPr marT="34290" marB="34290">
                    <a:solidFill>
                      <a:schemeClr val="accent1">
                        <a:lumMod val="20000"/>
                        <a:lumOff val="80000"/>
                      </a:schemeClr>
                    </a:solidFill>
                  </a:tcPr>
                </a:tc>
                <a:tc>
                  <a:txBody>
                    <a:bodyPr/>
                    <a:lstStyle/>
                    <a:p>
                      <a:pPr algn="ctr"/>
                      <a:endParaRPr kumimoji="1" lang="ja-JP" altLang="en-US" sz="2700"/>
                    </a:p>
                  </a:txBody>
                  <a:tcPr marT="34290" marB="34290">
                    <a:solidFill>
                      <a:srgbClr val="FF6600"/>
                    </a:solidFill>
                  </a:tcPr>
                </a:tc>
                <a:tc>
                  <a:txBody>
                    <a:bodyPr/>
                    <a:lstStyle/>
                    <a:p>
                      <a:pPr algn="ctr"/>
                      <a:r>
                        <a:rPr kumimoji="1" lang="en-US" altLang="ja-JP" sz="2700" dirty="0" smtClean="0"/>
                        <a:t>6</a:t>
                      </a:r>
                      <a:endParaRPr kumimoji="1" lang="ja-JP" altLang="en-US" sz="2700" dirty="0"/>
                    </a:p>
                  </a:txBody>
                  <a:tcPr marT="34290" marB="34290">
                    <a:solidFill>
                      <a:srgbClr val="FF6600"/>
                    </a:solidFill>
                  </a:tcPr>
                </a:tc>
              </a:tr>
            </a:tbl>
          </a:graphicData>
        </a:graphic>
      </p:graphicFrame>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56</a:t>
            </a:fld>
            <a:endParaRPr kumimoji="1" lang="ja-JP" altLang="en-US"/>
          </a:p>
        </p:txBody>
      </p:sp>
    </p:spTree>
    <p:extLst>
      <p:ext uri="{BB962C8B-B14F-4D97-AF65-F5344CB8AC3E}">
        <p14:creationId xmlns:p14="http://schemas.microsoft.com/office/powerpoint/2010/main" val="35974483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4" y="303675"/>
            <a:ext cx="3607899" cy="584776"/>
          </a:xfrm>
          <a:prstGeom prst="rect">
            <a:avLst/>
          </a:prstGeom>
          <a:noFill/>
        </p:spPr>
        <p:txBody>
          <a:bodyPr wrap="square" rtlCol="0">
            <a:spAutoFit/>
          </a:bodyPr>
          <a:lstStyle/>
          <a:p>
            <a:r>
              <a:rPr lang="ja-JP" altLang="en-US" sz="3200" dirty="0" smtClean="0"/>
              <a:t>チェインボード</a:t>
            </a:r>
            <a:endParaRPr lang="en-US" altLang="ja-JP" sz="3200" dirty="0" smtClean="0"/>
          </a:p>
        </p:txBody>
      </p:sp>
      <p:sp>
        <p:nvSpPr>
          <p:cNvPr id="4" name="テキスト ボックス 3"/>
          <p:cNvSpPr txBox="1"/>
          <p:nvPr/>
        </p:nvSpPr>
        <p:spPr>
          <a:xfrm>
            <a:off x="625860" y="1672745"/>
            <a:ext cx="7413240" cy="2308324"/>
          </a:xfrm>
          <a:prstGeom prst="rect">
            <a:avLst/>
          </a:prstGeom>
          <a:noFill/>
        </p:spPr>
        <p:txBody>
          <a:bodyPr wrap="square" rtlCol="0">
            <a:spAutoFit/>
          </a:bodyPr>
          <a:lstStyle/>
          <a:p>
            <a:r>
              <a:rPr kumimoji="1" lang="ja-JP" altLang="en-US" dirty="0" smtClean="0"/>
              <a:t>ローカルルール</a:t>
            </a:r>
            <a:endParaRPr kumimoji="1" lang="en-US" altLang="ja-JP" dirty="0" smtClean="0"/>
          </a:p>
          <a:p>
            <a:endParaRPr kumimoji="1" lang="en-US" altLang="ja-JP" dirty="0" smtClean="0"/>
          </a:p>
          <a:p>
            <a:pPr marL="285750" indent="-285750">
              <a:buFont typeface="Arial"/>
              <a:buChar char="•"/>
            </a:pPr>
            <a:r>
              <a:rPr lang="ja-JP" altLang="en-US" dirty="0" smtClean="0"/>
              <a:t>盤面のマスには全て何かしらの数値、記号が割り振られる</a:t>
            </a:r>
            <a:endParaRPr lang="en-US" altLang="ja-JP" dirty="0" smtClean="0"/>
          </a:p>
          <a:p>
            <a:pPr marL="285750" indent="-285750">
              <a:buFont typeface="Arial"/>
              <a:buChar char="•"/>
            </a:pPr>
            <a:r>
              <a:rPr lang="ja-JP" altLang="en-US" dirty="0" smtClean="0"/>
              <a:t>自分のいるマスの上下左右のいずれかのマスを選択する</a:t>
            </a:r>
            <a:endParaRPr lang="en-US" altLang="ja-JP" dirty="0" smtClean="0"/>
          </a:p>
          <a:p>
            <a:pPr marL="285750" indent="-285750">
              <a:buFont typeface="Arial"/>
              <a:buChar char="•"/>
            </a:pPr>
            <a:r>
              <a:rPr lang="ja-JP" altLang="en-US" dirty="0" smtClean="0"/>
              <a:t>選択したマスに書いてある数値分、選択した方向に移動し、通過したマスの数値の合計分を点数として追加する。</a:t>
            </a:r>
            <a:endParaRPr lang="en-US" altLang="ja-JP" dirty="0" smtClean="0"/>
          </a:p>
          <a:p>
            <a:pPr marL="285750" indent="-285750">
              <a:buFont typeface="Arial"/>
              <a:buChar char="•"/>
            </a:pPr>
            <a:r>
              <a:rPr lang="ja-JP" altLang="en-US" dirty="0" smtClean="0"/>
              <a:t>盤外に出る、一度通過したマスを再び通る、記号マスを通ると終了</a:t>
            </a:r>
            <a:endParaRPr lang="en-US" altLang="ja-JP" dirty="0" smtClean="0"/>
          </a:p>
          <a:p>
            <a:endParaRPr kumimoji="1" lang="en-US" altLang="ja-JP" dirty="0" smtClean="0"/>
          </a:p>
        </p:txBody>
      </p:sp>
      <p:sp>
        <p:nvSpPr>
          <p:cNvPr id="5" name="テキスト ボックス 4"/>
          <p:cNvSpPr txBox="1"/>
          <p:nvPr/>
        </p:nvSpPr>
        <p:spPr>
          <a:xfrm>
            <a:off x="515418" y="869615"/>
            <a:ext cx="5453581" cy="707886"/>
          </a:xfrm>
          <a:prstGeom prst="rect">
            <a:avLst/>
          </a:prstGeom>
          <a:noFill/>
        </p:spPr>
        <p:txBody>
          <a:bodyPr wrap="square" rtlCol="0">
            <a:spAutoFit/>
          </a:bodyPr>
          <a:lstStyle/>
          <a:p>
            <a:r>
              <a:rPr kumimoji="1" lang="ja-JP" altLang="en-US" sz="2000" dirty="0" smtClean="0"/>
              <a:t>盤面上の</a:t>
            </a:r>
            <a:r>
              <a:rPr lang="ja-JP" altLang="en-US" sz="2000" dirty="0" smtClean="0"/>
              <a:t>マス</a:t>
            </a:r>
            <a:r>
              <a:rPr kumimoji="1" lang="ja-JP" altLang="en-US" sz="2000" dirty="0" smtClean="0"/>
              <a:t>をルールに沿って</a:t>
            </a:r>
            <a:endParaRPr kumimoji="1" lang="en-US" altLang="ja-JP" sz="2000" dirty="0" smtClean="0"/>
          </a:p>
          <a:p>
            <a:r>
              <a:rPr lang="ja-JP" altLang="en-US" sz="2000" dirty="0" smtClean="0"/>
              <a:t>移動し、点数（スコア）を収集、競う</a:t>
            </a:r>
            <a:r>
              <a:rPr kumimoji="1" lang="ja-JP" altLang="en-US" sz="2000" dirty="0" smtClean="0"/>
              <a:t>パズル</a:t>
            </a:r>
            <a:endParaRPr kumimoji="1" lang="ja-JP" altLang="en-US" sz="2000" dirty="0"/>
          </a:p>
        </p:txBody>
      </p:sp>
      <p:sp>
        <p:nvSpPr>
          <p:cNvPr id="6" name="テキスト ボックス 5"/>
          <p:cNvSpPr txBox="1"/>
          <p:nvPr/>
        </p:nvSpPr>
        <p:spPr>
          <a:xfrm>
            <a:off x="625861" y="3989189"/>
            <a:ext cx="4675543" cy="369332"/>
          </a:xfrm>
          <a:prstGeom prst="rect">
            <a:avLst/>
          </a:prstGeom>
          <a:noFill/>
        </p:spPr>
        <p:txBody>
          <a:bodyPr wrap="square" rtlCol="0">
            <a:spAutoFit/>
          </a:bodyPr>
          <a:lstStyle/>
          <a:p>
            <a:r>
              <a:rPr lang="ja-JP" altLang="en-US" dirty="0" smtClean="0"/>
              <a:t>参考</a:t>
            </a:r>
            <a:endParaRPr kumimoji="1" lang="en-US" altLang="ja-JP" dirty="0" smtClean="0"/>
          </a:p>
        </p:txBody>
      </p:sp>
      <p:sp>
        <p:nvSpPr>
          <p:cNvPr id="3" name="テキスト ボックス 2"/>
          <p:cNvSpPr txBox="1"/>
          <p:nvPr/>
        </p:nvSpPr>
        <p:spPr>
          <a:xfrm>
            <a:off x="2042490" y="4222891"/>
            <a:ext cx="3249608" cy="369332"/>
          </a:xfrm>
          <a:prstGeom prst="rect">
            <a:avLst/>
          </a:prstGeom>
          <a:noFill/>
        </p:spPr>
        <p:txBody>
          <a:bodyPr wrap="none" rtlCol="0">
            <a:spAutoFit/>
          </a:bodyPr>
          <a:lstStyle/>
          <a:p>
            <a:r>
              <a:rPr lang="en-US" altLang="ja-JP" dirty="0"/>
              <a:t>http://</a:t>
            </a:r>
            <a:r>
              <a:rPr lang="en-US" altLang="ja-JP" dirty="0" err="1"/>
              <a:t>www.p-game.jp</a:t>
            </a:r>
            <a:r>
              <a:rPr lang="en-US" altLang="ja-JP" dirty="0"/>
              <a:t>/game33/</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57</a:t>
            </a:fld>
            <a:endParaRPr kumimoji="1" lang="ja-JP" altLang="en-US"/>
          </a:p>
        </p:txBody>
      </p:sp>
    </p:spTree>
    <p:extLst>
      <p:ext uri="{BB962C8B-B14F-4D97-AF65-F5344CB8AC3E}">
        <p14:creationId xmlns:p14="http://schemas.microsoft.com/office/powerpoint/2010/main" val="4058199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3" y="303675"/>
            <a:ext cx="5253714" cy="584776"/>
          </a:xfrm>
          <a:prstGeom prst="rect">
            <a:avLst/>
          </a:prstGeom>
          <a:noFill/>
        </p:spPr>
        <p:txBody>
          <a:bodyPr wrap="square" rtlCol="0">
            <a:spAutoFit/>
          </a:bodyPr>
          <a:lstStyle/>
          <a:p>
            <a:r>
              <a:rPr lang="ja-JP" altLang="en-US" sz="3200" dirty="0" smtClean="0"/>
              <a:t>チェインボード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278015157"/>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solidFill>
                            <a:srgbClr val="FF0000"/>
                          </a:solidFill>
                        </a:rPr>
                        <a:t>s</a:t>
                      </a:r>
                      <a:endParaRPr kumimoji="1" lang="ja-JP" altLang="en-US" sz="2700" dirty="0">
                        <a:solidFill>
                          <a:srgbClr val="FF0000"/>
                        </a:solidFill>
                      </a:endParaRPr>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5</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r>
              <a:tr h="558968">
                <a:tc>
                  <a:txBody>
                    <a:bodyPr/>
                    <a:lstStyle/>
                    <a:p>
                      <a:pPr algn="ctr"/>
                      <a:r>
                        <a:rPr kumimoji="1" lang="en-US" altLang="ja-JP" sz="2700" dirty="0" smtClean="0"/>
                        <a:t>5</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5</a:t>
                      </a:r>
                      <a:endParaRPr kumimoji="1" lang="ja-JP" altLang="en-US" sz="2700" dirty="0"/>
                    </a:p>
                  </a:txBody>
                  <a:tcPr marT="34290" marB="34290">
                    <a:solidFill>
                      <a:schemeClr val="bg2"/>
                    </a:solidFill>
                  </a:tcPr>
                </a:tc>
              </a:tr>
            </a:tbl>
          </a:graphicData>
        </a:graphic>
      </p:graphicFrame>
      <p:sp>
        <p:nvSpPr>
          <p:cNvPr id="4" name="円形吹き出し 3"/>
          <p:cNvSpPr/>
          <p:nvPr/>
        </p:nvSpPr>
        <p:spPr>
          <a:xfrm>
            <a:off x="165101" y="1231900"/>
            <a:ext cx="1358899" cy="812800"/>
          </a:xfrm>
          <a:prstGeom prst="wedgeEllipseCallout">
            <a:avLst>
              <a:gd name="adj1" fmla="val 71798"/>
              <a:gd name="adj2" fmla="val -39063"/>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tx1"/>
                </a:solidFill>
              </a:rPr>
              <a:t>スタート</a:t>
            </a:r>
            <a:endParaRPr kumimoji="1" lang="ja-JP" altLang="en-US" dirty="0">
              <a:solidFill>
                <a:schemeClr val="tx1"/>
              </a:solidFill>
            </a:endParaRPr>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58</a:t>
            </a:fld>
            <a:endParaRPr kumimoji="1" lang="ja-JP" altLang="en-US"/>
          </a:p>
        </p:txBody>
      </p:sp>
    </p:spTree>
    <p:extLst>
      <p:ext uri="{BB962C8B-B14F-4D97-AF65-F5344CB8AC3E}">
        <p14:creationId xmlns:p14="http://schemas.microsoft.com/office/powerpoint/2010/main" val="368193273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3" y="303675"/>
            <a:ext cx="5253714" cy="584776"/>
          </a:xfrm>
          <a:prstGeom prst="rect">
            <a:avLst/>
          </a:prstGeom>
          <a:noFill/>
        </p:spPr>
        <p:txBody>
          <a:bodyPr wrap="square" rtlCol="0">
            <a:spAutoFit/>
          </a:bodyPr>
          <a:lstStyle/>
          <a:p>
            <a:r>
              <a:rPr lang="ja-JP" altLang="en-US" sz="3200" dirty="0" smtClean="0"/>
              <a:t>チェインボード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3304167671"/>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solidFill>
                            <a:srgbClr val="FF0000"/>
                          </a:solidFill>
                        </a:rPr>
                        <a:t>s</a:t>
                      </a:r>
                      <a:endParaRPr kumimoji="1" lang="ja-JP" altLang="en-US" sz="2700" dirty="0">
                        <a:solidFill>
                          <a:srgbClr val="FF0000"/>
                        </a:solidFill>
                      </a:endParaRPr>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5</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ja-JP" altLang="ja-JP" sz="2700" dirty="0" smtClean="0"/>
                        <a:t>2</a:t>
                      </a:r>
                      <a:endParaRPr kumimoji="1" lang="ja-JP" altLang="en-US" sz="2700" dirty="0"/>
                    </a:p>
                  </a:txBody>
                  <a:tcPr marT="34290" marB="34290">
                    <a:solidFill>
                      <a:schemeClr val="bg2"/>
                    </a:solidFill>
                  </a:tcPr>
                </a:tc>
              </a:tr>
            </a:tbl>
          </a:graphicData>
        </a:graphic>
      </p:graphicFrame>
      <p:sp>
        <p:nvSpPr>
          <p:cNvPr id="4" name="円/楕円 3"/>
          <p:cNvSpPr/>
          <p:nvPr/>
        </p:nvSpPr>
        <p:spPr>
          <a:xfrm>
            <a:off x="2527300" y="1149347"/>
            <a:ext cx="571500"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7" idx="0"/>
          </p:cNvCxnSpPr>
          <p:nvPr/>
        </p:nvCxnSpPr>
        <p:spPr>
          <a:xfrm flipV="1">
            <a:off x="804017" y="1358901"/>
            <a:ext cx="1634383" cy="431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266700" y="1790700"/>
            <a:ext cx="1074633" cy="369332"/>
          </a:xfrm>
          <a:prstGeom prst="rect">
            <a:avLst/>
          </a:prstGeom>
          <a:noFill/>
        </p:spPr>
        <p:txBody>
          <a:bodyPr wrap="none" rtlCol="0">
            <a:spAutoFit/>
          </a:bodyPr>
          <a:lstStyle/>
          <a:p>
            <a:r>
              <a:rPr kumimoji="1" lang="ja-JP" altLang="en-US" dirty="0" smtClean="0"/>
              <a:t>右を選ぶ</a:t>
            </a:r>
            <a:endParaRPr kumimoji="1" lang="ja-JP" altLang="en-US"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59</a:t>
            </a:fld>
            <a:endParaRPr kumimoji="1" lang="ja-JP" altLang="en-US"/>
          </a:p>
        </p:txBody>
      </p:sp>
    </p:spTree>
    <p:extLst>
      <p:ext uri="{BB962C8B-B14F-4D97-AF65-F5344CB8AC3E}">
        <p14:creationId xmlns:p14="http://schemas.microsoft.com/office/powerpoint/2010/main" val="765075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5068" y="789436"/>
            <a:ext cx="2504013" cy="421401"/>
          </a:xfrm>
        </p:spPr>
        <p:txBody>
          <a:bodyPr>
            <a:noAutofit/>
          </a:bodyPr>
          <a:lstStyle/>
          <a:p>
            <a:r>
              <a:rPr lang="en-US" altLang="ja-JP" sz="2400" dirty="0" smtClean="0"/>
              <a:t>◎</a:t>
            </a:r>
            <a:r>
              <a:rPr lang="ja-JP" altLang="en-US" sz="2400" dirty="0" smtClean="0"/>
              <a:t>定数</a:t>
            </a:r>
            <a:r>
              <a:rPr kumimoji="1" lang="ja-JP" altLang="en-US" sz="2400" dirty="0" smtClean="0"/>
              <a:t>時間検査</a:t>
            </a:r>
            <a:endParaRPr kumimoji="1" lang="ja-JP" altLang="en-US" sz="2400" dirty="0"/>
          </a:p>
        </p:txBody>
      </p:sp>
      <p:sp>
        <p:nvSpPr>
          <p:cNvPr id="3" name="コンテンツ プレースホルダー 2"/>
          <p:cNvSpPr>
            <a:spLocks noGrp="1"/>
          </p:cNvSpPr>
          <p:nvPr>
            <p:ph idx="1"/>
          </p:nvPr>
        </p:nvSpPr>
        <p:spPr>
          <a:xfrm>
            <a:off x="245286" y="1272783"/>
            <a:ext cx="8229600" cy="1109952"/>
          </a:xfrm>
        </p:spPr>
        <p:txBody>
          <a:bodyPr>
            <a:normAutofit/>
          </a:bodyPr>
          <a:lstStyle/>
          <a:p>
            <a:pPr marL="0" indent="0">
              <a:buNone/>
            </a:pPr>
            <a:r>
              <a:rPr lang="ja-JP" altLang="en-US" sz="2400" dirty="0" smtClean="0"/>
              <a:t>しかし、問題も</a:t>
            </a:r>
            <a:r>
              <a:rPr lang="en-US" altLang="ja-JP" sz="2400" dirty="0" smtClean="0"/>
              <a:t>…</a:t>
            </a:r>
          </a:p>
          <a:p>
            <a:r>
              <a:rPr lang="ja-JP" altLang="en-US" sz="2400" dirty="0" smtClean="0"/>
              <a:t>データの入力はどうするか</a:t>
            </a:r>
            <a:endParaRPr lang="en-US" altLang="ja-JP" sz="2400" dirty="0"/>
          </a:p>
          <a:p>
            <a:pPr marL="0" indent="0">
              <a:buNone/>
            </a:pPr>
            <a:endParaRPr lang="ja-JP" altLang="en-US" dirty="0"/>
          </a:p>
        </p:txBody>
      </p:sp>
      <p:sp>
        <p:nvSpPr>
          <p:cNvPr id="6" name="テキスト ボックス 5"/>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6</a:t>
            </a:fld>
            <a:endParaRPr kumimoji="1" lang="ja-JP" altLang="en-US"/>
          </a:p>
        </p:txBody>
      </p:sp>
      <p:sp>
        <p:nvSpPr>
          <p:cNvPr id="4" name="テキスト ボックス 3"/>
          <p:cNvSpPr txBox="1"/>
          <p:nvPr/>
        </p:nvSpPr>
        <p:spPr>
          <a:xfrm>
            <a:off x="707035" y="2382735"/>
            <a:ext cx="8138766" cy="830997"/>
          </a:xfrm>
          <a:prstGeom prst="rect">
            <a:avLst/>
          </a:prstGeom>
          <a:noFill/>
        </p:spPr>
        <p:txBody>
          <a:bodyPr wrap="none" rtlCol="0">
            <a:spAutoFit/>
          </a:bodyPr>
          <a:lstStyle/>
          <a:p>
            <a:r>
              <a:rPr kumimoji="1" lang="ja-JP" altLang="en-US" sz="2400" dirty="0" smtClean="0"/>
              <a:t>インスタンスのデータをブラックボックスに入っているとみなし、</a:t>
            </a:r>
            <a:endParaRPr kumimoji="1" lang="en-US" altLang="ja-JP" sz="2400" dirty="0" smtClean="0"/>
          </a:p>
          <a:p>
            <a:r>
              <a:rPr kumimoji="1" lang="ja-JP" altLang="en-US" sz="2400" dirty="0" smtClean="0"/>
              <a:t>オラクルを介して質問をすることでデータを得られるとする。</a:t>
            </a:r>
            <a:endParaRPr kumimoji="1" lang="ja-JP" altLang="en-US" sz="2400" dirty="0"/>
          </a:p>
        </p:txBody>
      </p:sp>
      <p:sp>
        <p:nvSpPr>
          <p:cNvPr id="5" name="右矢印 4"/>
          <p:cNvSpPr/>
          <p:nvPr/>
        </p:nvSpPr>
        <p:spPr>
          <a:xfrm>
            <a:off x="265068" y="2395827"/>
            <a:ext cx="461749" cy="405850"/>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7" name="テキスト ボックス 6"/>
          <p:cNvSpPr txBox="1"/>
          <p:nvPr/>
        </p:nvSpPr>
        <p:spPr>
          <a:xfrm>
            <a:off x="1662843" y="3574102"/>
            <a:ext cx="4643819" cy="461665"/>
          </a:xfrm>
          <a:prstGeom prst="rect">
            <a:avLst/>
          </a:prstGeom>
          <a:noFill/>
        </p:spPr>
        <p:txBody>
          <a:bodyPr wrap="none" rtlCol="0">
            <a:spAutoFit/>
          </a:bodyPr>
          <a:lstStyle/>
          <a:p>
            <a:r>
              <a:rPr kumimoji="1" lang="en-US" altLang="ja-JP" sz="2400" dirty="0" smtClean="0"/>
              <a:t>※</a:t>
            </a:r>
            <a:r>
              <a:rPr kumimoji="1" lang="ja-JP" altLang="en-US" sz="2400" dirty="0" smtClean="0"/>
              <a:t>オラクルは問題によって異なる。</a:t>
            </a:r>
            <a:endParaRPr kumimoji="1" lang="ja-JP" altLang="en-US" sz="2400" dirty="0"/>
          </a:p>
        </p:txBody>
      </p:sp>
      <p:sp>
        <p:nvSpPr>
          <p:cNvPr id="10" name="テキスト ボックス 9"/>
          <p:cNvSpPr txBox="1"/>
          <p:nvPr/>
        </p:nvSpPr>
        <p:spPr>
          <a:xfrm>
            <a:off x="2060264" y="5181373"/>
            <a:ext cx="6896840" cy="830997"/>
          </a:xfrm>
          <a:prstGeom prst="rect">
            <a:avLst/>
          </a:prstGeom>
          <a:noFill/>
        </p:spPr>
        <p:txBody>
          <a:bodyPr wrap="none" rtlCol="0">
            <a:spAutoFit/>
          </a:bodyPr>
          <a:lstStyle/>
          <a:p>
            <a:r>
              <a:rPr kumimoji="1" lang="ja-JP" altLang="en-US" sz="2400" dirty="0" smtClean="0"/>
              <a:t>例えば、グラフについて任意の頂点</a:t>
            </a:r>
            <a:r>
              <a:rPr lang="ja-JP" altLang="ja-JP" sz="2400" dirty="0"/>
              <a:t>i</a:t>
            </a:r>
            <a:r>
              <a:rPr kumimoji="1" lang="en-US" altLang="ja-JP" sz="2400" dirty="0" smtClean="0"/>
              <a:t>,</a:t>
            </a:r>
            <a:r>
              <a:rPr kumimoji="1" lang="ja-JP" altLang="en-US" sz="2400" dirty="0" smtClean="0"/>
              <a:t> </a:t>
            </a:r>
            <a:r>
              <a:rPr kumimoji="1" lang="en-US" altLang="ja-JP" sz="2400" dirty="0" smtClean="0"/>
              <a:t>j</a:t>
            </a:r>
            <a:r>
              <a:rPr kumimoji="1" lang="ja-JP" altLang="en-US" sz="2400" dirty="0" smtClean="0"/>
              <a:t>を与えたとき、</a:t>
            </a:r>
            <a:endParaRPr kumimoji="1" lang="en-US" altLang="ja-JP" sz="2400" dirty="0" smtClean="0"/>
          </a:p>
          <a:p>
            <a:r>
              <a:rPr lang="ja-JP" altLang="ja-JP" sz="2400" dirty="0"/>
              <a:t>i</a:t>
            </a:r>
            <a:r>
              <a:rPr lang="en-US" altLang="ja-JP" sz="2400" dirty="0" smtClean="0"/>
              <a:t>,</a:t>
            </a:r>
            <a:r>
              <a:rPr lang="ja-JP" altLang="en-US" sz="2400" dirty="0" smtClean="0"/>
              <a:t> </a:t>
            </a:r>
            <a:r>
              <a:rPr lang="en-US" altLang="ja-JP" sz="2400" dirty="0" smtClean="0"/>
              <a:t>j</a:t>
            </a:r>
            <a:r>
              <a:rPr lang="ja-JP" altLang="en-US" sz="2400" dirty="0" smtClean="0"/>
              <a:t> </a:t>
            </a:r>
            <a:r>
              <a:rPr kumimoji="1" lang="ja-JP" altLang="en-US" sz="2400" dirty="0" smtClean="0"/>
              <a:t>間の辺の有無を返すものなど</a:t>
            </a:r>
            <a:r>
              <a:rPr lang="ja-JP" altLang="en-US" sz="2400" dirty="0" smtClean="0"/>
              <a:t>があ</a:t>
            </a:r>
            <a:r>
              <a:rPr kumimoji="1" lang="ja-JP" altLang="en-US" sz="2400" dirty="0" smtClean="0"/>
              <a:t>る。</a:t>
            </a:r>
            <a:endParaRPr kumimoji="1" lang="ja-JP" altLang="en-US" sz="2400" dirty="0"/>
          </a:p>
        </p:txBody>
      </p:sp>
    </p:spTree>
    <p:extLst>
      <p:ext uri="{BB962C8B-B14F-4D97-AF65-F5344CB8AC3E}">
        <p14:creationId xmlns:p14="http://schemas.microsoft.com/office/powerpoint/2010/main" val="170171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8153" y="303675"/>
            <a:ext cx="5253714" cy="584776"/>
          </a:xfrm>
          <a:prstGeom prst="rect">
            <a:avLst/>
          </a:prstGeom>
          <a:noFill/>
        </p:spPr>
        <p:txBody>
          <a:bodyPr wrap="square" rtlCol="0">
            <a:spAutoFit/>
          </a:bodyPr>
          <a:lstStyle/>
          <a:p>
            <a:r>
              <a:rPr lang="ja-JP" altLang="en-US" sz="3200" dirty="0" smtClean="0"/>
              <a:t>チェインボード　プレイ用盤面</a:t>
            </a:r>
            <a:endParaRPr lang="en-US" altLang="ja-JP" sz="3200" dirty="0" smtClean="0"/>
          </a:p>
        </p:txBody>
      </p:sp>
      <p:graphicFrame>
        <p:nvGraphicFramePr>
          <p:cNvPr id="3" name="表 2"/>
          <p:cNvGraphicFramePr>
            <a:graphicFrameLocks noGrp="1"/>
          </p:cNvGraphicFramePr>
          <p:nvPr>
            <p:extLst>
              <p:ext uri="{D42A27DB-BD31-4B8C-83A1-F6EECF244321}">
                <p14:modId xmlns:p14="http://schemas.microsoft.com/office/powerpoint/2010/main" val="2671622697"/>
              </p:ext>
            </p:extLst>
          </p:nvPr>
        </p:nvGraphicFramePr>
        <p:xfrm>
          <a:off x="1524000" y="1047747"/>
          <a:ext cx="5146842" cy="3353808"/>
        </p:xfrm>
        <a:graphic>
          <a:graphicData uri="http://schemas.openxmlformats.org/drawingml/2006/table">
            <a:tbl>
              <a:tblPr firstRow="1" bandRow="1">
                <a:tableStyleId>{D7AC3CCA-C797-4891-BE02-D94E43425B78}</a:tableStyleId>
              </a:tblPr>
              <a:tblGrid>
                <a:gridCol w="857807"/>
                <a:gridCol w="857807"/>
                <a:gridCol w="857807"/>
                <a:gridCol w="857807"/>
                <a:gridCol w="857807"/>
                <a:gridCol w="857807"/>
              </a:tblGrid>
              <a:tr h="558968">
                <a:tc>
                  <a:txBody>
                    <a:bodyPr/>
                    <a:lstStyle/>
                    <a:p>
                      <a:pPr algn="ctr"/>
                      <a:r>
                        <a:rPr kumimoji="1" lang="en-US" altLang="ja-JP" sz="2700" dirty="0" smtClean="0">
                          <a:solidFill>
                            <a:srgbClr val="FF0000"/>
                          </a:solidFill>
                        </a:rPr>
                        <a:t>s</a:t>
                      </a:r>
                      <a:endParaRPr kumimoji="1" lang="ja-JP" altLang="en-US" sz="2700" dirty="0">
                        <a:solidFill>
                          <a:srgbClr val="FF0000"/>
                        </a:solidFill>
                      </a:endParaRPr>
                    </a:p>
                  </a:txBody>
                  <a:tcPr marT="34290" marB="34290">
                    <a:solidFill>
                      <a:schemeClr val="bg2"/>
                    </a:solidFill>
                  </a:tcPr>
                </a:tc>
                <a:tc>
                  <a:txBody>
                    <a:bodyPr/>
                    <a:lstStyle/>
                    <a:p>
                      <a:pPr algn="ctr"/>
                      <a:r>
                        <a:rPr kumimoji="1" lang="ja-JP" altLang="en-US" sz="2700" dirty="0" smtClean="0"/>
                        <a:t>⭐️</a:t>
                      </a:r>
                      <a:endParaRPr kumimoji="1" lang="ja-JP" altLang="en-US" sz="2700" dirty="0"/>
                    </a:p>
                  </a:txBody>
                  <a:tcPr marT="34290" marB="34290">
                    <a:solidFill>
                      <a:schemeClr val="bg2"/>
                    </a:solidFill>
                  </a:tcPr>
                </a:tc>
                <a:tc>
                  <a:txBody>
                    <a:bodyPr/>
                    <a:lstStyle/>
                    <a:p>
                      <a:pPr algn="ctr"/>
                      <a:r>
                        <a:rPr kumimoji="1" lang="ja-JP" altLang="en-US" sz="2700" dirty="0" smtClean="0"/>
                        <a:t>⭐️</a:t>
                      </a:r>
                      <a:endParaRPr kumimoji="1" lang="ja-JP" altLang="en-US" sz="2700" dirty="0"/>
                    </a:p>
                  </a:txBody>
                  <a:tcPr marT="34290" marB="34290">
                    <a:solidFill>
                      <a:schemeClr val="bg2"/>
                    </a:solidFill>
                  </a:tcPr>
                </a:tc>
                <a:tc>
                  <a:txBody>
                    <a:bodyPr/>
                    <a:lstStyle/>
                    <a:p>
                      <a:pPr algn="ctr"/>
                      <a:r>
                        <a:rPr kumimoji="1" lang="ja-JP" altLang="en-US" sz="2700" dirty="0" smtClean="0"/>
                        <a:t>⭐️</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r>
              <a:tr h="558968">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B</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4</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r>
              <a:tr h="558968">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en-US" altLang="ja-JP" sz="2700" dirty="0" smtClean="0"/>
                        <a:t>1</a:t>
                      </a:r>
                      <a:endParaRPr kumimoji="1" lang="ja-JP" altLang="en-US" sz="2700" dirty="0"/>
                    </a:p>
                  </a:txBody>
                  <a:tcPr marT="34290" marB="34290">
                    <a:solidFill>
                      <a:schemeClr val="bg2"/>
                    </a:solidFill>
                  </a:tcPr>
                </a:tc>
                <a:tc>
                  <a:txBody>
                    <a:bodyPr/>
                    <a:lstStyle/>
                    <a:p>
                      <a:pPr algn="ctr"/>
                      <a:r>
                        <a:rPr kumimoji="1" lang="en-US" altLang="ja-JP" sz="2700" dirty="0" smtClean="0"/>
                        <a:t>2</a:t>
                      </a:r>
                      <a:endParaRPr kumimoji="1" lang="ja-JP" altLang="en-US" sz="2700" dirty="0"/>
                    </a:p>
                  </a:txBody>
                  <a:tcPr marT="34290" marB="34290">
                    <a:solidFill>
                      <a:schemeClr val="bg2"/>
                    </a:solidFill>
                  </a:tcPr>
                </a:tc>
                <a:tc>
                  <a:txBody>
                    <a:bodyPr/>
                    <a:lstStyle/>
                    <a:p>
                      <a:pPr algn="ctr"/>
                      <a:r>
                        <a:rPr kumimoji="1" lang="en-US" altLang="ja-JP" sz="2700" dirty="0" smtClean="0"/>
                        <a:t>3</a:t>
                      </a:r>
                      <a:endParaRPr kumimoji="1" lang="ja-JP" altLang="en-US" sz="2700" dirty="0"/>
                    </a:p>
                  </a:txBody>
                  <a:tcPr marT="34290" marB="34290">
                    <a:solidFill>
                      <a:schemeClr val="bg2"/>
                    </a:solidFill>
                  </a:tcPr>
                </a:tc>
                <a:tc>
                  <a:txBody>
                    <a:bodyPr/>
                    <a:lstStyle/>
                    <a:p>
                      <a:pPr algn="ctr"/>
                      <a:r>
                        <a:rPr kumimoji="1" lang="ja-JP" altLang="ja-JP" sz="2700" dirty="0" smtClean="0"/>
                        <a:t>2</a:t>
                      </a:r>
                      <a:endParaRPr kumimoji="1" lang="ja-JP" altLang="en-US" sz="2700" dirty="0"/>
                    </a:p>
                  </a:txBody>
                  <a:tcPr marT="34290" marB="34290">
                    <a:solidFill>
                      <a:schemeClr val="bg2"/>
                    </a:solidFill>
                  </a:tcPr>
                </a:tc>
              </a:tr>
            </a:tbl>
          </a:graphicData>
        </a:graphic>
      </p:graphicFrame>
      <p:sp>
        <p:nvSpPr>
          <p:cNvPr id="4" name="円/楕円 3"/>
          <p:cNvSpPr/>
          <p:nvPr/>
        </p:nvSpPr>
        <p:spPr>
          <a:xfrm>
            <a:off x="2527300" y="1149347"/>
            <a:ext cx="2362200"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8" name="直線矢印コネクタ 7"/>
          <p:cNvCxnSpPr/>
          <p:nvPr/>
        </p:nvCxnSpPr>
        <p:spPr>
          <a:xfrm flipH="1">
            <a:off x="4254500" y="762000"/>
            <a:ext cx="2590800" cy="3873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6845300" y="533400"/>
            <a:ext cx="2037637" cy="923330"/>
          </a:xfrm>
          <a:prstGeom prst="rect">
            <a:avLst/>
          </a:prstGeom>
          <a:noFill/>
        </p:spPr>
        <p:txBody>
          <a:bodyPr wrap="none" rtlCol="0">
            <a:spAutoFit/>
          </a:bodyPr>
          <a:lstStyle/>
          <a:p>
            <a:r>
              <a:rPr kumimoji="1" lang="ja-JP" altLang="en-US" dirty="0" smtClean="0"/>
              <a:t>そのマスから</a:t>
            </a:r>
            <a:endParaRPr kumimoji="1" lang="en-US" altLang="ja-JP" dirty="0" smtClean="0"/>
          </a:p>
          <a:p>
            <a:r>
              <a:rPr lang="ja-JP" altLang="en-US" dirty="0" smtClean="0"/>
              <a:t>書いてあった</a:t>
            </a:r>
            <a:endParaRPr lang="en-US" altLang="ja-JP" dirty="0" smtClean="0"/>
          </a:p>
          <a:p>
            <a:r>
              <a:rPr lang="ja-JP" altLang="en-US" dirty="0" smtClean="0"/>
              <a:t>数値</a:t>
            </a:r>
            <a:r>
              <a:rPr lang="en-US" altLang="ja-JP" dirty="0" smtClean="0"/>
              <a:t>(3)</a:t>
            </a:r>
            <a:r>
              <a:rPr lang="ja-JP" altLang="en-US" dirty="0" smtClean="0"/>
              <a:t>マス分進む</a:t>
            </a:r>
            <a:endParaRPr kumimoji="1" lang="ja-JP" altLang="en-US" dirty="0"/>
          </a:p>
        </p:txBody>
      </p:sp>
      <p:sp>
        <p:nvSpPr>
          <p:cNvPr id="11" name="テキスト ボックス 10"/>
          <p:cNvSpPr txBox="1"/>
          <p:nvPr/>
        </p:nvSpPr>
        <p:spPr>
          <a:xfrm>
            <a:off x="6926927" y="2276444"/>
            <a:ext cx="2217073" cy="923330"/>
          </a:xfrm>
          <a:prstGeom prst="rect">
            <a:avLst/>
          </a:prstGeom>
          <a:noFill/>
        </p:spPr>
        <p:txBody>
          <a:bodyPr wrap="none" rtlCol="0">
            <a:spAutoFit/>
          </a:bodyPr>
          <a:lstStyle/>
          <a:p>
            <a:r>
              <a:rPr kumimoji="1" lang="ja-JP" altLang="en-US" dirty="0" smtClean="0"/>
              <a:t>⭐️のついてあった</a:t>
            </a:r>
            <a:endParaRPr kumimoji="1" lang="en-US" altLang="ja-JP" dirty="0" smtClean="0"/>
          </a:p>
          <a:p>
            <a:r>
              <a:rPr lang="ja-JP" altLang="en-US" dirty="0" smtClean="0"/>
              <a:t>マスの数値の合計分</a:t>
            </a:r>
            <a:endParaRPr lang="en-US" altLang="ja-JP" dirty="0" smtClean="0"/>
          </a:p>
          <a:p>
            <a:r>
              <a:rPr kumimoji="1" lang="ja-JP" altLang="en-US" dirty="0" smtClean="0"/>
              <a:t>スコア獲得</a:t>
            </a:r>
            <a:endParaRPr kumimoji="1" lang="ja-JP" altLang="en-US" dirty="0"/>
          </a:p>
        </p:txBody>
      </p:sp>
      <p:sp>
        <p:nvSpPr>
          <p:cNvPr id="12" name="テキスト ボックス 11"/>
          <p:cNvSpPr txBox="1"/>
          <p:nvPr/>
        </p:nvSpPr>
        <p:spPr>
          <a:xfrm>
            <a:off x="6984495" y="3572334"/>
            <a:ext cx="1184414" cy="369332"/>
          </a:xfrm>
          <a:prstGeom prst="rect">
            <a:avLst/>
          </a:prstGeom>
          <a:noFill/>
        </p:spPr>
        <p:txBody>
          <a:bodyPr wrap="none" rtlCol="0">
            <a:spAutoFit/>
          </a:bodyPr>
          <a:lstStyle/>
          <a:p>
            <a:r>
              <a:rPr kumimoji="1" lang="ja-JP" altLang="en-US" dirty="0" smtClean="0"/>
              <a:t>スコア</a:t>
            </a:r>
            <a:r>
              <a:rPr kumimoji="1" lang="en-US" altLang="ja-JP" dirty="0" smtClean="0"/>
              <a:t> : 10</a:t>
            </a:r>
            <a:endParaRPr kumimoji="1" lang="ja-JP" altLang="en-US" dirty="0"/>
          </a:p>
        </p:txBody>
      </p:sp>
      <p:sp>
        <p:nvSpPr>
          <p:cNvPr id="7" name="スライド番号プレースホルダー 6"/>
          <p:cNvSpPr>
            <a:spLocks noGrp="1"/>
          </p:cNvSpPr>
          <p:nvPr>
            <p:ph type="sldNum" sz="quarter" idx="12"/>
          </p:nvPr>
        </p:nvSpPr>
        <p:spPr/>
        <p:txBody>
          <a:bodyPr/>
          <a:lstStyle/>
          <a:p>
            <a:fld id="{56CB738E-FD40-8243-9246-C46E47308EC8}" type="slidenum">
              <a:rPr kumimoji="1" lang="ja-JP" altLang="en-US" smtClean="0"/>
              <a:t>60</a:t>
            </a:fld>
            <a:endParaRPr kumimoji="1" lang="ja-JP" altLang="en-US"/>
          </a:p>
        </p:txBody>
      </p:sp>
    </p:spTree>
    <p:extLst>
      <p:ext uri="{BB962C8B-B14F-4D97-AF65-F5344CB8AC3E}">
        <p14:creationId xmlns:p14="http://schemas.microsoft.com/office/powerpoint/2010/main" val="50751806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61</a:t>
            </a:fld>
            <a:endParaRPr kumimoji="1" lang="ja-JP" altLang="en-US"/>
          </a:p>
        </p:txBody>
      </p:sp>
      <p:sp>
        <p:nvSpPr>
          <p:cNvPr id="3" name="テキスト ボックス 2"/>
          <p:cNvSpPr txBox="1"/>
          <p:nvPr/>
        </p:nvSpPr>
        <p:spPr>
          <a:xfrm>
            <a:off x="2218675" y="2234208"/>
            <a:ext cx="4459875" cy="461665"/>
          </a:xfrm>
          <a:prstGeom prst="rect">
            <a:avLst/>
          </a:prstGeom>
          <a:noFill/>
        </p:spPr>
        <p:txBody>
          <a:bodyPr wrap="none" rtlCol="0">
            <a:spAutoFit/>
          </a:bodyPr>
          <a:lstStyle/>
          <a:p>
            <a:r>
              <a:rPr kumimoji="1" lang="en-US" altLang="ja-JP" sz="2400" dirty="0" smtClean="0"/>
              <a:t>※</a:t>
            </a:r>
            <a:r>
              <a:rPr kumimoji="1" lang="ja-JP" altLang="en-US" sz="2400" dirty="0" smtClean="0"/>
              <a:t>以降、ライツアウト補足スライド</a:t>
            </a:r>
            <a:endParaRPr kumimoji="1" lang="ja-JP" altLang="en-US" sz="2400" dirty="0"/>
          </a:p>
        </p:txBody>
      </p:sp>
    </p:spTree>
    <p:extLst>
      <p:ext uri="{BB962C8B-B14F-4D97-AF65-F5344CB8AC3E}">
        <p14:creationId xmlns:p14="http://schemas.microsoft.com/office/powerpoint/2010/main" val="3901976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125" y="1090078"/>
            <a:ext cx="3607899" cy="584776"/>
          </a:xfrm>
          <a:prstGeom prst="rect">
            <a:avLst/>
          </a:prstGeom>
          <a:noFill/>
        </p:spPr>
        <p:txBody>
          <a:bodyPr wrap="square" rtlCol="0">
            <a:spAutoFit/>
          </a:bodyPr>
          <a:lstStyle/>
          <a:p>
            <a:r>
              <a:rPr lang="ja-JP" altLang="en-US" sz="3200" b="1" dirty="0" smtClean="0">
                <a:solidFill>
                  <a:schemeClr val="tx2">
                    <a:lumMod val="75000"/>
                  </a:schemeClr>
                </a:solidFill>
              </a:rPr>
              <a:t>ライツアウト</a:t>
            </a:r>
            <a:endParaRPr lang="en-US" altLang="ja-JP" sz="3200" b="1" dirty="0" smtClean="0">
              <a:solidFill>
                <a:schemeClr val="tx2">
                  <a:lumMod val="75000"/>
                </a:schemeClr>
              </a:solidFill>
            </a:endParaRPr>
          </a:p>
        </p:txBody>
      </p:sp>
      <p:pic>
        <p:nvPicPr>
          <p:cNvPr id="3" name="図 2" descr="スクリーンショット 2015-09-25 15.52.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563" y="356754"/>
            <a:ext cx="4660562" cy="4629643"/>
          </a:xfrm>
          <a:prstGeom prst="rect">
            <a:avLst/>
          </a:prstGeom>
        </p:spPr>
      </p:pic>
      <p:sp>
        <p:nvSpPr>
          <p:cNvPr id="4" name="テキスト ボックス 3"/>
          <p:cNvSpPr txBox="1"/>
          <p:nvPr/>
        </p:nvSpPr>
        <p:spPr>
          <a:xfrm>
            <a:off x="535244" y="1879920"/>
            <a:ext cx="2200020" cy="461665"/>
          </a:xfrm>
          <a:prstGeom prst="rect">
            <a:avLst/>
          </a:prstGeom>
          <a:noFill/>
        </p:spPr>
        <p:txBody>
          <a:bodyPr wrap="square" rtlCol="0">
            <a:spAutoFit/>
          </a:bodyPr>
          <a:lstStyle/>
          <a:p>
            <a:pPr marL="342900" indent="-342900">
              <a:buFont typeface="Arial"/>
              <a:buChar char="•"/>
            </a:pPr>
            <a:r>
              <a:rPr kumimoji="1" lang="ja-JP" altLang="en-US" sz="2400" dirty="0" smtClean="0"/>
              <a:t>実際の操作</a:t>
            </a:r>
            <a:endParaRPr kumimoji="1" lang="ja-JP" altLang="en-US" sz="2400" dirty="0"/>
          </a:p>
        </p:txBody>
      </p:sp>
      <p:sp>
        <p:nvSpPr>
          <p:cNvPr id="5" name="テキスト ボックス 4"/>
          <p:cNvSpPr txBox="1"/>
          <p:nvPr/>
        </p:nvSpPr>
        <p:spPr>
          <a:xfrm>
            <a:off x="765223" y="2809046"/>
            <a:ext cx="1970041" cy="707886"/>
          </a:xfrm>
          <a:prstGeom prst="rect">
            <a:avLst/>
          </a:prstGeom>
          <a:noFill/>
        </p:spPr>
        <p:txBody>
          <a:bodyPr wrap="square" rtlCol="0">
            <a:spAutoFit/>
          </a:bodyPr>
          <a:lstStyle/>
          <a:p>
            <a:r>
              <a:rPr kumimoji="1" lang="en-US" altLang="ja-JP" sz="2000" dirty="0" smtClean="0"/>
              <a:t>※</a:t>
            </a:r>
            <a:r>
              <a:rPr kumimoji="1" lang="ja-JP" altLang="en-US" sz="2000" dirty="0" smtClean="0"/>
              <a:t>白は点灯</a:t>
            </a:r>
            <a:endParaRPr kumimoji="1" lang="en-US" altLang="ja-JP" sz="2000" dirty="0" smtClean="0"/>
          </a:p>
          <a:p>
            <a:r>
              <a:rPr lang="ja-JP" altLang="ja-JP" sz="2000" dirty="0"/>
              <a:t>　</a:t>
            </a:r>
            <a:r>
              <a:rPr lang="en-US" altLang="en-US" sz="2000" dirty="0"/>
              <a:t> </a:t>
            </a:r>
            <a:r>
              <a:rPr lang="ja-JP" altLang="en-US" sz="2000" dirty="0" smtClean="0"/>
              <a:t>黒は消灯</a:t>
            </a:r>
            <a:endParaRPr kumimoji="1" lang="ja-JP" altLang="en-US" sz="2000" dirty="0"/>
          </a:p>
        </p:txBody>
      </p:sp>
      <p:sp>
        <p:nvSpPr>
          <p:cNvPr id="6" name="テキスト ボックス 5"/>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62</a:t>
            </a:fld>
            <a:endParaRPr kumimoji="1" lang="ja-JP" altLang="en-US"/>
          </a:p>
        </p:txBody>
      </p:sp>
    </p:spTree>
    <p:extLst>
      <p:ext uri="{BB962C8B-B14F-4D97-AF65-F5344CB8AC3E}">
        <p14:creationId xmlns:p14="http://schemas.microsoft.com/office/powerpoint/2010/main" val="104381401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クリーンショット 2015-09-25 15.52.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21" y="1514558"/>
            <a:ext cx="3232563" cy="3214886"/>
          </a:xfrm>
          <a:prstGeom prst="rect">
            <a:avLst/>
          </a:prstGeom>
        </p:spPr>
      </p:pic>
      <p:pic>
        <p:nvPicPr>
          <p:cNvPr id="7" name="図 6" descr="スクリーンショット 2015-09-25 15.10.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379" y="1514558"/>
            <a:ext cx="3240918" cy="3214886"/>
          </a:xfrm>
          <a:prstGeom prst="rect">
            <a:avLst/>
          </a:prstGeom>
          <a:ln>
            <a:solidFill>
              <a:srgbClr val="FFFF00"/>
            </a:solidFill>
          </a:ln>
        </p:spPr>
      </p:pic>
      <p:sp>
        <p:nvSpPr>
          <p:cNvPr id="8" name="円/楕円 7"/>
          <p:cNvSpPr/>
          <p:nvPr/>
        </p:nvSpPr>
        <p:spPr>
          <a:xfrm>
            <a:off x="2806002" y="2281590"/>
            <a:ext cx="532005" cy="39932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a:off x="4143143" y="2346159"/>
            <a:ext cx="896753" cy="7949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星 5 14"/>
          <p:cNvSpPr/>
          <p:nvPr/>
        </p:nvSpPr>
        <p:spPr>
          <a:xfrm>
            <a:off x="7109693" y="2235423"/>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7110528" y="1615959"/>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7824086" y="2207980"/>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星 5 17"/>
          <p:cNvSpPr/>
          <p:nvPr/>
        </p:nvSpPr>
        <p:spPr>
          <a:xfrm>
            <a:off x="7110528" y="2941415"/>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6483684" y="2235423"/>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88943" y="1002632"/>
            <a:ext cx="3607899" cy="461665"/>
          </a:xfrm>
          <a:prstGeom prst="rect">
            <a:avLst/>
          </a:prstGeom>
          <a:noFill/>
        </p:spPr>
        <p:txBody>
          <a:bodyPr wrap="square" rtlCol="0">
            <a:spAutoFit/>
          </a:bodyPr>
          <a:lstStyle/>
          <a:p>
            <a:r>
              <a:rPr kumimoji="1" lang="ja-JP" altLang="en-US" sz="2400" dirty="0" smtClean="0"/>
              <a:t>赤丸のライトを押すと</a:t>
            </a:r>
            <a:r>
              <a:rPr kumimoji="1" lang="en-US" altLang="ja-JP" sz="2400" dirty="0" smtClean="0"/>
              <a:t>‥</a:t>
            </a:r>
            <a:endParaRPr kumimoji="1" lang="ja-JP" altLang="en-US" sz="2400" dirty="0"/>
          </a:p>
        </p:txBody>
      </p:sp>
      <p:sp>
        <p:nvSpPr>
          <p:cNvPr id="4" name="テキスト ボックス 3"/>
          <p:cNvSpPr txBox="1"/>
          <p:nvPr/>
        </p:nvSpPr>
        <p:spPr>
          <a:xfrm>
            <a:off x="5360736" y="1002632"/>
            <a:ext cx="3502528" cy="461665"/>
          </a:xfrm>
          <a:prstGeom prst="rect">
            <a:avLst/>
          </a:prstGeom>
          <a:noFill/>
        </p:spPr>
        <p:txBody>
          <a:bodyPr wrap="square" rtlCol="0">
            <a:spAutoFit/>
          </a:bodyPr>
          <a:lstStyle/>
          <a:p>
            <a:r>
              <a:rPr kumimoji="1" lang="ja-JP" altLang="en-US" sz="2400" dirty="0" smtClean="0"/>
              <a:t>星マークのライトが反転</a:t>
            </a:r>
            <a:endParaRPr kumimoji="1" lang="ja-JP" altLang="en-US" sz="2400" dirty="0"/>
          </a:p>
        </p:txBody>
      </p:sp>
      <p:sp>
        <p:nvSpPr>
          <p:cNvPr id="20" name="テキスト ボックス 19"/>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0" name="スライド番号プレースホルダー 9"/>
          <p:cNvSpPr>
            <a:spLocks noGrp="1"/>
          </p:cNvSpPr>
          <p:nvPr>
            <p:ph type="sldNum" sz="quarter" idx="12"/>
          </p:nvPr>
        </p:nvSpPr>
        <p:spPr/>
        <p:txBody>
          <a:bodyPr/>
          <a:lstStyle/>
          <a:p>
            <a:fld id="{56CB738E-FD40-8243-9246-C46E47308EC8}" type="slidenum">
              <a:rPr kumimoji="1" lang="ja-JP" altLang="en-US" smtClean="0"/>
              <a:t>63</a:t>
            </a:fld>
            <a:endParaRPr kumimoji="1" lang="ja-JP" altLang="en-US"/>
          </a:p>
        </p:txBody>
      </p:sp>
    </p:spTree>
    <p:extLst>
      <p:ext uri="{BB962C8B-B14F-4D97-AF65-F5344CB8AC3E}">
        <p14:creationId xmlns:p14="http://schemas.microsoft.com/office/powerpoint/2010/main" val="231465023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スクリーンショット 2015-09-25 15.10.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72" y="1533815"/>
            <a:ext cx="3272935" cy="3214031"/>
          </a:xfrm>
          <a:prstGeom prst="rect">
            <a:avLst/>
          </a:prstGeom>
        </p:spPr>
      </p:pic>
      <p:sp>
        <p:nvSpPr>
          <p:cNvPr id="8" name="円/楕円 7"/>
          <p:cNvSpPr/>
          <p:nvPr/>
        </p:nvSpPr>
        <p:spPr>
          <a:xfrm>
            <a:off x="5210025" y="2386848"/>
            <a:ext cx="1416475" cy="95238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9" name="図 8" descr="スクリーンショット 2015-09-25 15.08.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026" y="1533816"/>
            <a:ext cx="3239086" cy="3214030"/>
          </a:xfrm>
          <a:prstGeom prst="rect">
            <a:avLst/>
          </a:prstGeom>
        </p:spPr>
      </p:pic>
      <p:sp>
        <p:nvSpPr>
          <p:cNvPr id="3" name="右矢印 2"/>
          <p:cNvSpPr/>
          <p:nvPr/>
        </p:nvSpPr>
        <p:spPr>
          <a:xfrm>
            <a:off x="4143143" y="2370768"/>
            <a:ext cx="802105" cy="71186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688517" y="2939908"/>
            <a:ext cx="532005" cy="39932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星 5 3"/>
          <p:cNvSpPr/>
          <p:nvPr/>
        </p:nvSpPr>
        <p:spPr>
          <a:xfrm>
            <a:off x="5909435" y="2939908"/>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6529137" y="2939908"/>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7214711" y="2939908"/>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星 5 17"/>
          <p:cNvSpPr/>
          <p:nvPr/>
        </p:nvSpPr>
        <p:spPr>
          <a:xfrm>
            <a:off x="6529137" y="3538900"/>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星 5 18"/>
          <p:cNvSpPr/>
          <p:nvPr/>
        </p:nvSpPr>
        <p:spPr>
          <a:xfrm>
            <a:off x="6529137" y="2327375"/>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円形吹き出し 4"/>
          <p:cNvSpPr/>
          <p:nvPr/>
        </p:nvSpPr>
        <p:spPr>
          <a:xfrm>
            <a:off x="4304632" y="314874"/>
            <a:ext cx="4572000" cy="998573"/>
          </a:xfrm>
          <a:prstGeom prst="wedgeEllipseCallout">
            <a:avLst>
              <a:gd name="adj1" fmla="val -8100"/>
              <a:gd name="adj2" fmla="val 67520"/>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smtClean="0">
                <a:solidFill>
                  <a:schemeClr val="tx1"/>
                </a:solidFill>
              </a:rPr>
              <a:t>全てのライトが消灯している</a:t>
            </a:r>
            <a:endParaRPr kumimoji="1" lang="en-US" altLang="ja-JP" sz="2000" dirty="0" smtClean="0">
              <a:solidFill>
                <a:schemeClr val="tx1"/>
              </a:solidFill>
            </a:endParaRPr>
          </a:p>
          <a:p>
            <a:pPr algn="ctr"/>
            <a:r>
              <a:rPr lang="ja-JP" altLang="en-US" sz="2000" dirty="0" smtClean="0">
                <a:solidFill>
                  <a:schemeClr val="tx1"/>
                </a:solidFill>
              </a:rPr>
              <a:t>＝ ライツアウトは解けた</a:t>
            </a:r>
            <a:endParaRPr kumimoji="1" lang="ja-JP" altLang="en-US" sz="2000" dirty="0">
              <a:solidFill>
                <a:schemeClr val="tx1"/>
              </a:solidFill>
            </a:endParaRPr>
          </a:p>
        </p:txBody>
      </p:sp>
      <p:sp>
        <p:nvSpPr>
          <p:cNvPr id="14" name="テキスト ボックス 13"/>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2" name="スライド番号プレースホルダー 11"/>
          <p:cNvSpPr>
            <a:spLocks noGrp="1"/>
          </p:cNvSpPr>
          <p:nvPr>
            <p:ph type="sldNum" sz="quarter" idx="12"/>
          </p:nvPr>
        </p:nvSpPr>
        <p:spPr/>
        <p:txBody>
          <a:bodyPr/>
          <a:lstStyle/>
          <a:p>
            <a:fld id="{56CB738E-FD40-8243-9246-C46E47308EC8}" type="slidenum">
              <a:rPr kumimoji="1" lang="ja-JP" altLang="en-US" smtClean="0"/>
              <a:t>64</a:t>
            </a:fld>
            <a:endParaRPr kumimoji="1" lang="ja-JP" altLang="en-US"/>
          </a:p>
        </p:txBody>
      </p:sp>
    </p:spTree>
    <p:extLst>
      <p:ext uri="{BB962C8B-B14F-4D97-AF65-F5344CB8AC3E}">
        <p14:creationId xmlns:p14="http://schemas.microsoft.com/office/powerpoint/2010/main" val="37757040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6986" y="713914"/>
            <a:ext cx="3607899" cy="584776"/>
          </a:xfrm>
          <a:prstGeom prst="rect">
            <a:avLst/>
          </a:prstGeom>
          <a:noFill/>
        </p:spPr>
        <p:txBody>
          <a:bodyPr wrap="square" rtlCol="0">
            <a:spAutoFit/>
          </a:bodyPr>
          <a:lstStyle/>
          <a:p>
            <a:r>
              <a:rPr lang="ja-JP" altLang="en-US" sz="3200" dirty="0" smtClean="0">
                <a:solidFill>
                  <a:srgbClr val="FF0000"/>
                </a:solidFill>
              </a:rPr>
              <a:t>一般化ライツアウト</a:t>
            </a:r>
            <a:endParaRPr lang="en-US" altLang="ja-JP" sz="3200" dirty="0" smtClean="0">
              <a:solidFill>
                <a:srgbClr val="FF0000"/>
              </a:solidFill>
            </a:endParaRPr>
          </a:p>
        </p:txBody>
      </p:sp>
      <p:sp>
        <p:nvSpPr>
          <p:cNvPr id="3" name="テキスト ボックス 2"/>
          <p:cNvSpPr txBox="1"/>
          <p:nvPr/>
        </p:nvSpPr>
        <p:spPr>
          <a:xfrm>
            <a:off x="703713" y="1529521"/>
            <a:ext cx="7895336" cy="461665"/>
          </a:xfrm>
          <a:prstGeom prst="rect">
            <a:avLst/>
          </a:prstGeom>
          <a:noFill/>
        </p:spPr>
        <p:txBody>
          <a:bodyPr wrap="square" rtlCol="0">
            <a:spAutoFit/>
          </a:bodyPr>
          <a:lstStyle/>
          <a:p>
            <a:r>
              <a:rPr lang="ja-JP" altLang="en-US" sz="2400" dirty="0" smtClean="0">
                <a:solidFill>
                  <a:srgbClr val="17375E"/>
                </a:solidFill>
              </a:rPr>
              <a:t>ライツアウトの</a:t>
            </a:r>
            <a:r>
              <a:rPr lang="ja-JP" altLang="en-US" sz="2400" dirty="0" smtClean="0"/>
              <a:t>盤面を</a:t>
            </a:r>
            <a:r>
              <a:rPr lang="en-US" altLang="ja-JP" sz="2400" dirty="0" smtClean="0"/>
              <a:t>                      </a:t>
            </a:r>
            <a:r>
              <a:rPr lang="ja-JP" altLang="en-US" sz="2400" dirty="0" smtClean="0"/>
              <a:t>に拡張</a:t>
            </a:r>
            <a:r>
              <a:rPr lang="ja-JP" altLang="en-US" sz="2400" dirty="0" smtClean="0">
                <a:solidFill>
                  <a:srgbClr val="17375E"/>
                </a:solidFill>
              </a:rPr>
              <a:t>して考える</a:t>
            </a:r>
            <a:r>
              <a:rPr lang="ja-JP" altLang="en-US" sz="2400" dirty="0" smtClean="0"/>
              <a:t>。</a:t>
            </a:r>
            <a:endParaRPr lang="ja-JP" altLang="en-US" sz="2400" dirty="0"/>
          </a:p>
        </p:txBody>
      </p:sp>
      <p:sp>
        <p:nvSpPr>
          <p:cNvPr id="4" name="テキスト ボックス 3"/>
          <p:cNvSpPr txBox="1"/>
          <p:nvPr/>
        </p:nvSpPr>
        <p:spPr>
          <a:xfrm>
            <a:off x="368154" y="2509809"/>
            <a:ext cx="8557009" cy="1938992"/>
          </a:xfrm>
          <a:prstGeom prst="rect">
            <a:avLst/>
          </a:prstGeom>
          <a:noFill/>
        </p:spPr>
        <p:txBody>
          <a:bodyPr wrap="square" rtlCol="0">
            <a:spAutoFit/>
          </a:bodyPr>
          <a:lstStyle/>
          <a:p>
            <a:r>
              <a:rPr lang="ja-JP" altLang="en-US" sz="2400" b="1" dirty="0" smtClean="0"/>
              <a:t>局面</a:t>
            </a:r>
            <a:r>
              <a:rPr lang="en-US" altLang="ja-JP" sz="2400" dirty="0" smtClean="0"/>
              <a:t>	: </a:t>
            </a:r>
            <a:r>
              <a:rPr lang="ja-JP" altLang="en-US" sz="2400" dirty="0" smtClean="0"/>
              <a:t>盤</a:t>
            </a:r>
            <a:r>
              <a:rPr lang="ja-JP" altLang="en-US" sz="2400" dirty="0"/>
              <a:t>の</a:t>
            </a:r>
            <a:r>
              <a:rPr lang="ja-JP" altLang="en-US" sz="2400" dirty="0" smtClean="0"/>
              <a:t>各マス</a:t>
            </a:r>
            <a:r>
              <a:rPr lang="ja-JP" altLang="en-US" sz="2400" dirty="0"/>
              <a:t>にあるライトが点灯しているか、消灯</a:t>
            </a:r>
            <a:r>
              <a:rPr lang="ja-JP" altLang="en-US" sz="2400" dirty="0" smtClean="0"/>
              <a:t>している</a:t>
            </a:r>
            <a:r>
              <a:rPr lang="en-US" altLang="ja-JP" sz="2400" dirty="0" smtClean="0"/>
              <a:t>	</a:t>
            </a:r>
            <a:r>
              <a:rPr lang="en-US" altLang="en-US" sz="2400" dirty="0"/>
              <a:t> </a:t>
            </a:r>
            <a:r>
              <a:rPr lang="en-US" altLang="en-US" sz="2400" dirty="0" smtClean="0"/>
              <a:t> 		</a:t>
            </a:r>
            <a:r>
              <a:rPr lang="en-US" altLang="en-US" sz="2400" dirty="0"/>
              <a:t> </a:t>
            </a:r>
            <a:r>
              <a:rPr lang="en-US" altLang="en-US" sz="2400" dirty="0" smtClean="0"/>
              <a:t> </a:t>
            </a:r>
            <a:r>
              <a:rPr lang="ja-JP" altLang="en-US" sz="2400" dirty="0" smtClean="0"/>
              <a:t>か</a:t>
            </a:r>
            <a:r>
              <a:rPr lang="ja-JP" altLang="en-US" sz="2400" dirty="0"/>
              <a:t>と</a:t>
            </a:r>
            <a:r>
              <a:rPr lang="ja-JP" altLang="en-US" sz="2400" dirty="0" smtClean="0"/>
              <a:t>いう情報を</a:t>
            </a:r>
            <a:r>
              <a:rPr lang="ja-JP" altLang="en-US" sz="2400" dirty="0"/>
              <a:t>与えることで決まる</a:t>
            </a:r>
            <a:r>
              <a:rPr lang="ja-JP" altLang="en-US" sz="2400" dirty="0" smtClean="0"/>
              <a:t>もの</a:t>
            </a:r>
            <a:endParaRPr lang="en-US" altLang="ja-JP" sz="2400" dirty="0" smtClean="0"/>
          </a:p>
          <a:p>
            <a:endParaRPr lang="en-US" altLang="ja-JP" sz="2400" dirty="0" smtClean="0"/>
          </a:p>
          <a:p>
            <a:r>
              <a:rPr lang="ja-JP" altLang="en-US" sz="2400" dirty="0" smtClean="0"/>
              <a:t>・局面 </a:t>
            </a:r>
            <a:r>
              <a:rPr lang="en-US" altLang="ja-JP" sz="2400" dirty="0"/>
              <a:t>S </a:t>
            </a:r>
            <a:r>
              <a:rPr lang="ja-JP" altLang="en-US" sz="2400" dirty="0"/>
              <a:t>が</a:t>
            </a:r>
            <a:r>
              <a:rPr lang="ja-JP" altLang="en-US" sz="2400" b="1" dirty="0" smtClean="0">
                <a:solidFill>
                  <a:srgbClr val="FF0000"/>
                </a:solidFill>
              </a:rPr>
              <a:t>イエスインスタンス</a:t>
            </a:r>
            <a:r>
              <a:rPr lang="ja-JP" altLang="en-US" sz="2400" dirty="0"/>
              <a:t>であるとは、全てのライトを消灯で</a:t>
            </a:r>
            <a:r>
              <a:rPr lang="ja-JP" altLang="en-US" sz="2400" dirty="0" smtClean="0"/>
              <a:t>き</a:t>
            </a:r>
            <a:endParaRPr lang="en-US" altLang="ja-JP" sz="2400" dirty="0" smtClean="0"/>
          </a:p>
          <a:p>
            <a:r>
              <a:rPr lang="en-US" altLang="en-US" sz="2400" dirty="0"/>
              <a:t> </a:t>
            </a:r>
            <a:r>
              <a:rPr lang="en-US" altLang="en-US" sz="2400" dirty="0" smtClean="0"/>
              <a:t> </a:t>
            </a:r>
            <a:r>
              <a:rPr lang="ja-JP" altLang="en-US" sz="2400" dirty="0" smtClean="0"/>
              <a:t>る操作か</a:t>
            </a:r>
            <a:r>
              <a:rPr lang="ja-JP" altLang="en-US" sz="2400" dirty="0"/>
              <a:t>゙存在することを言う。 </a:t>
            </a:r>
          </a:p>
        </p:txBody>
      </p:sp>
      <p:sp>
        <p:nvSpPr>
          <p:cNvPr id="5" name="テキスト ボックス 4"/>
          <p:cNvSpPr txBox="1"/>
          <p:nvPr/>
        </p:nvSpPr>
        <p:spPr>
          <a:xfrm>
            <a:off x="226986" y="2024483"/>
            <a:ext cx="2944455" cy="461665"/>
          </a:xfrm>
          <a:prstGeom prst="rect">
            <a:avLst/>
          </a:prstGeom>
          <a:noFill/>
        </p:spPr>
        <p:txBody>
          <a:bodyPr wrap="square" rtlCol="0">
            <a:spAutoFit/>
          </a:bodyPr>
          <a:lstStyle/>
          <a:p>
            <a:r>
              <a:rPr lang="ja-JP" altLang="en-US" sz="2400" dirty="0" smtClean="0"/>
              <a:t>諸</a:t>
            </a:r>
            <a:r>
              <a:rPr kumimoji="1" lang="ja-JP" altLang="en-US" sz="2400" dirty="0" smtClean="0"/>
              <a:t>定義</a:t>
            </a:r>
            <a:endParaRPr kumimoji="1" lang="ja-JP" altLang="en-US" sz="2400" dirty="0"/>
          </a:p>
        </p:txBody>
      </p:sp>
      <p:sp>
        <p:nvSpPr>
          <p:cNvPr id="7" name="テキスト ボックス 6"/>
          <p:cNvSpPr txBox="1"/>
          <p:nvPr/>
        </p:nvSpPr>
        <p:spPr>
          <a:xfrm>
            <a:off x="865904" y="4463274"/>
            <a:ext cx="8059259" cy="830997"/>
          </a:xfrm>
          <a:prstGeom prst="rect">
            <a:avLst/>
          </a:prstGeom>
          <a:noFill/>
        </p:spPr>
        <p:txBody>
          <a:bodyPr wrap="square" rtlCol="0">
            <a:spAutoFit/>
          </a:bodyPr>
          <a:lstStyle/>
          <a:p>
            <a:r>
              <a:rPr lang="en-US" altLang="ja-JP" sz="2400" dirty="0" smtClean="0"/>
              <a:t>→</a:t>
            </a:r>
            <a:r>
              <a:rPr lang="ja-JP" altLang="en-US" sz="2400" dirty="0" smtClean="0"/>
              <a:t>つまり、パズルが解けるということ</a:t>
            </a:r>
            <a:endParaRPr lang="en-US" altLang="ja-JP" sz="2400" dirty="0" smtClean="0"/>
          </a:p>
          <a:p>
            <a:endParaRPr kumimoji="1" lang="ja-JP" altLang="en-US" sz="2400" dirty="0"/>
          </a:p>
        </p:txBody>
      </p:sp>
      <p:pic>
        <p:nvPicPr>
          <p:cNvPr id="6" name="図 5"/>
          <p:cNvPicPr>
            <a:picLocks noChangeAspect="1"/>
          </p:cNvPicPr>
          <p:nvPr/>
        </p:nvPicPr>
        <p:blipFill>
          <a:blip r:embed="rId3"/>
          <a:stretch>
            <a:fillRect/>
          </a:stretch>
        </p:blipFill>
        <p:spPr>
          <a:xfrm>
            <a:off x="3674534" y="1529521"/>
            <a:ext cx="1603022" cy="403155"/>
          </a:xfrm>
          <a:prstGeom prst="rect">
            <a:avLst/>
          </a:prstGeom>
        </p:spPr>
      </p:pic>
      <p:sp>
        <p:nvSpPr>
          <p:cNvPr id="8" name="テキスト ボックス 7"/>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65</a:t>
            </a:fld>
            <a:endParaRPr kumimoji="1" lang="ja-JP" altLang="en-US"/>
          </a:p>
        </p:txBody>
      </p:sp>
    </p:spTree>
    <p:extLst>
      <p:ext uri="{BB962C8B-B14F-4D97-AF65-F5344CB8AC3E}">
        <p14:creationId xmlns:p14="http://schemas.microsoft.com/office/powerpoint/2010/main" val="427128377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66</a:t>
            </a:fld>
            <a:endParaRPr kumimoji="1" lang="ja-JP" altLang="en-US"/>
          </a:p>
        </p:txBody>
      </p:sp>
      <p:sp>
        <p:nvSpPr>
          <p:cNvPr id="3" name="テキスト ボックス 2"/>
          <p:cNvSpPr txBox="1"/>
          <p:nvPr/>
        </p:nvSpPr>
        <p:spPr>
          <a:xfrm>
            <a:off x="157119" y="2779398"/>
            <a:ext cx="8272939" cy="523220"/>
          </a:xfrm>
          <a:prstGeom prst="rect">
            <a:avLst/>
          </a:prstGeom>
          <a:noFill/>
        </p:spPr>
        <p:txBody>
          <a:bodyPr wrap="square" rtlCol="0">
            <a:spAutoFit/>
          </a:bodyPr>
          <a:lstStyle/>
          <a:p>
            <a:r>
              <a:rPr lang="en-US" altLang="ja-JP" sz="2800" b="1" dirty="0" smtClean="0"/>
              <a:t>◎</a:t>
            </a:r>
            <a:r>
              <a:rPr kumimoji="1" lang="ja-JP" altLang="en-US" sz="2800" b="1" dirty="0" smtClean="0">
                <a:solidFill>
                  <a:srgbClr val="FF0000"/>
                </a:solidFill>
              </a:rPr>
              <a:t>局面</a:t>
            </a:r>
            <a:r>
              <a:rPr lang="ja-JP" altLang="en-US" sz="2800" b="1" dirty="0" smtClean="0">
                <a:solidFill>
                  <a:srgbClr val="FF0000"/>
                </a:solidFill>
              </a:rPr>
              <a:t>オラクル</a:t>
            </a:r>
            <a:endParaRPr kumimoji="1" lang="ja-JP" altLang="en-US" sz="2800" b="1" dirty="0">
              <a:solidFill>
                <a:srgbClr val="FF0000"/>
              </a:solidFill>
            </a:endParaRPr>
          </a:p>
        </p:txBody>
      </p:sp>
      <p:sp>
        <p:nvSpPr>
          <p:cNvPr id="4" name="テキスト ボックス 3"/>
          <p:cNvSpPr txBox="1"/>
          <p:nvPr/>
        </p:nvSpPr>
        <p:spPr>
          <a:xfrm>
            <a:off x="535705" y="1062335"/>
            <a:ext cx="7943200" cy="461665"/>
          </a:xfrm>
          <a:prstGeom prst="rect">
            <a:avLst/>
          </a:prstGeom>
          <a:noFill/>
        </p:spPr>
        <p:txBody>
          <a:bodyPr wrap="none" rtlCol="0">
            <a:spAutoFit/>
          </a:bodyPr>
          <a:lstStyle/>
          <a:p>
            <a:pPr marL="342900" indent="-342900">
              <a:buFont typeface="Arial"/>
              <a:buChar char="•"/>
            </a:pPr>
            <a:r>
              <a:rPr kumimoji="1" lang="ja-JP" altLang="en-US" sz="2400" dirty="0" smtClean="0"/>
              <a:t>各ライトは自分の状態（消灯 </a:t>
            </a:r>
            <a:r>
              <a:rPr kumimoji="1" lang="en-US" altLang="ja-JP" sz="2400" dirty="0" smtClean="0"/>
              <a:t>or</a:t>
            </a:r>
            <a:r>
              <a:rPr kumimoji="1" lang="ja-JP" altLang="en-US" sz="2400" dirty="0" smtClean="0"/>
              <a:t> 点灯）の情報を持っている</a:t>
            </a:r>
            <a:endParaRPr kumimoji="1" lang="ja-JP" altLang="en-US" sz="2400" dirty="0"/>
          </a:p>
        </p:txBody>
      </p:sp>
      <p:sp>
        <p:nvSpPr>
          <p:cNvPr id="5" name="右矢印 4"/>
          <p:cNvSpPr/>
          <p:nvPr/>
        </p:nvSpPr>
        <p:spPr>
          <a:xfrm>
            <a:off x="1498600" y="1524000"/>
            <a:ext cx="609600" cy="393700"/>
          </a:xfrm>
          <a:prstGeom prst="rightArrow">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sp>
        <p:nvSpPr>
          <p:cNvPr id="6" name="テキスト ボックス 5"/>
          <p:cNvSpPr txBox="1"/>
          <p:nvPr/>
        </p:nvSpPr>
        <p:spPr>
          <a:xfrm>
            <a:off x="2413000" y="1524000"/>
            <a:ext cx="6088476" cy="461665"/>
          </a:xfrm>
          <a:prstGeom prst="rect">
            <a:avLst/>
          </a:prstGeom>
          <a:noFill/>
        </p:spPr>
        <p:txBody>
          <a:bodyPr wrap="none" rtlCol="0">
            <a:spAutoFit/>
          </a:bodyPr>
          <a:lstStyle/>
          <a:p>
            <a:r>
              <a:rPr kumimoji="1" lang="ja-JP" altLang="en-US" sz="2400" dirty="0" smtClean="0"/>
              <a:t>点滅状態</a:t>
            </a:r>
            <a:r>
              <a:rPr kumimoji="1" lang="en-US" altLang="ja-JP" sz="2400" dirty="0" smtClean="0"/>
              <a:t> t = {0, 1} </a:t>
            </a:r>
            <a:r>
              <a:rPr lang="en-US" altLang="en-US" sz="2400" dirty="0" smtClean="0"/>
              <a:t> (0</a:t>
            </a:r>
            <a:r>
              <a:rPr lang="ja-JP" altLang="en-US" sz="2400" dirty="0" smtClean="0"/>
              <a:t>が消灯、</a:t>
            </a:r>
            <a:r>
              <a:rPr lang="en-US" altLang="ja-JP" sz="2400" dirty="0" smtClean="0"/>
              <a:t>1</a:t>
            </a:r>
            <a:r>
              <a:rPr lang="ja-JP" altLang="en-US" sz="2400" dirty="0" smtClean="0"/>
              <a:t>が点灯を表す</a:t>
            </a:r>
            <a:r>
              <a:rPr lang="en-US" altLang="en-US" sz="2400" dirty="0" smtClean="0"/>
              <a:t>)</a:t>
            </a:r>
            <a:endParaRPr kumimoji="1" lang="ja-JP" altLang="en-US" sz="2400" dirty="0"/>
          </a:p>
        </p:txBody>
      </p:sp>
      <p:sp>
        <p:nvSpPr>
          <p:cNvPr id="7" name="テキスト ボックス 6"/>
          <p:cNvSpPr txBox="1"/>
          <p:nvPr/>
        </p:nvSpPr>
        <p:spPr>
          <a:xfrm>
            <a:off x="535705" y="2173264"/>
            <a:ext cx="6429965" cy="461665"/>
          </a:xfrm>
          <a:prstGeom prst="rect">
            <a:avLst/>
          </a:prstGeom>
          <a:noFill/>
        </p:spPr>
        <p:txBody>
          <a:bodyPr wrap="none" rtlCol="0">
            <a:spAutoFit/>
          </a:bodyPr>
          <a:lstStyle/>
          <a:p>
            <a:pPr marL="342900" indent="-342900">
              <a:buFont typeface="Arial"/>
              <a:buChar char="•"/>
            </a:pPr>
            <a:r>
              <a:rPr kumimoji="1" lang="ja-JP" altLang="en-US" sz="2400" dirty="0" smtClean="0"/>
              <a:t>この情報を得るために</a:t>
            </a:r>
            <a:r>
              <a:rPr lang="ja-JP" altLang="en-US" sz="2400" dirty="0" smtClean="0"/>
              <a:t>、</a:t>
            </a:r>
            <a:r>
              <a:rPr kumimoji="1" lang="ja-JP" altLang="en-US" sz="2400" dirty="0" smtClean="0"/>
              <a:t>次のオラクルを用いる</a:t>
            </a:r>
            <a:endParaRPr kumimoji="1" lang="ja-JP" altLang="en-US" sz="2400" dirty="0"/>
          </a:p>
        </p:txBody>
      </p:sp>
      <p:sp>
        <p:nvSpPr>
          <p:cNvPr id="9" name="テキスト ボックス 8"/>
          <p:cNvSpPr txBox="1"/>
          <p:nvPr/>
        </p:nvSpPr>
        <p:spPr>
          <a:xfrm>
            <a:off x="1262472" y="3302618"/>
            <a:ext cx="7424328" cy="1200328"/>
          </a:xfrm>
          <a:prstGeom prst="rect">
            <a:avLst/>
          </a:prstGeom>
          <a:noFill/>
        </p:spPr>
        <p:txBody>
          <a:bodyPr wrap="none" rtlCol="0">
            <a:spAutoFit/>
          </a:bodyPr>
          <a:lstStyle/>
          <a:p>
            <a:r>
              <a:rPr kumimoji="1" lang="ja-JP" altLang="en-US" sz="2400" dirty="0" smtClean="0"/>
              <a:t>盤面の任意の座標</a:t>
            </a:r>
            <a:r>
              <a:rPr kumimoji="1" lang="en-US" altLang="ja-JP" sz="2400" dirty="0" smtClean="0"/>
              <a:t>(</a:t>
            </a:r>
            <a:r>
              <a:rPr kumimoji="1" lang="en-US" altLang="ja-JP" sz="2400" dirty="0" err="1" smtClean="0"/>
              <a:t>i</a:t>
            </a:r>
            <a:r>
              <a:rPr kumimoji="1" lang="en-US" altLang="ja-JP" sz="2400" dirty="0" smtClean="0"/>
              <a:t>,</a:t>
            </a:r>
            <a:r>
              <a:rPr kumimoji="1" lang="ja-JP" altLang="en-US" sz="2400" dirty="0" smtClean="0"/>
              <a:t> </a:t>
            </a:r>
            <a:r>
              <a:rPr kumimoji="1" lang="en-US" altLang="ja-JP" sz="2400" dirty="0" smtClean="0"/>
              <a:t>j)</a:t>
            </a:r>
            <a:r>
              <a:rPr kumimoji="1" lang="ja-JP" altLang="en-US" sz="2400" dirty="0" smtClean="0"/>
              <a:t>を与えることで、</a:t>
            </a:r>
            <a:endParaRPr kumimoji="1" lang="en-US" altLang="ja-JP" sz="2400" dirty="0" smtClean="0"/>
          </a:p>
          <a:p>
            <a:r>
              <a:rPr kumimoji="1" lang="ja-JP" altLang="en-US" sz="2400" dirty="0" smtClean="0"/>
              <a:t>その座標にある</a:t>
            </a:r>
            <a:r>
              <a:rPr lang="ja-JP" altLang="en-US" sz="2400" dirty="0" smtClean="0"/>
              <a:t>ライトの点滅状態を返す。例えば</a:t>
            </a:r>
            <a:endParaRPr lang="en-US" altLang="ja-JP" sz="2400" dirty="0" smtClean="0"/>
          </a:p>
          <a:p>
            <a:r>
              <a:rPr lang="en-US" altLang="ja-JP" sz="2400" dirty="0" smtClean="0"/>
              <a:t>t(3, 7) = 1 </a:t>
            </a:r>
            <a:r>
              <a:rPr lang="ja-JP" altLang="en-US" sz="2400" dirty="0" smtClean="0"/>
              <a:t>ならば、座標</a:t>
            </a:r>
            <a:r>
              <a:rPr lang="en-US" altLang="ja-JP" sz="2400" dirty="0" smtClean="0"/>
              <a:t>(3,7)</a:t>
            </a:r>
            <a:r>
              <a:rPr lang="ja-JP" altLang="en-US" sz="2400" dirty="0" smtClean="0"/>
              <a:t>にあるライトは点灯している。</a:t>
            </a:r>
            <a:endParaRPr lang="en-US" altLang="ja-JP" sz="2400" dirty="0" smtClean="0"/>
          </a:p>
        </p:txBody>
      </p:sp>
      <p:sp>
        <p:nvSpPr>
          <p:cNvPr id="10" name="テキスト ボックス 9"/>
          <p:cNvSpPr txBox="1"/>
          <p:nvPr/>
        </p:nvSpPr>
        <p:spPr>
          <a:xfrm>
            <a:off x="2265133" y="4582598"/>
            <a:ext cx="5561213" cy="369332"/>
          </a:xfrm>
          <a:prstGeom prst="rect">
            <a:avLst/>
          </a:prstGeom>
          <a:noFill/>
        </p:spPr>
        <p:txBody>
          <a:bodyPr wrap="none" rtlCol="0">
            <a:spAutoFit/>
          </a:bodyPr>
          <a:lstStyle/>
          <a:p>
            <a:r>
              <a:rPr kumimoji="1" lang="en-US" altLang="ja-JP" dirty="0" smtClean="0"/>
              <a:t>※</a:t>
            </a:r>
            <a:r>
              <a:rPr kumimoji="1" lang="ja-JP" altLang="en-US" dirty="0" smtClean="0"/>
              <a:t>局面</a:t>
            </a:r>
            <a:r>
              <a:rPr kumimoji="1" lang="en-US" altLang="ja-JP" dirty="0" smtClean="0"/>
              <a:t>S</a:t>
            </a:r>
            <a:r>
              <a:rPr kumimoji="1" lang="ja-JP" altLang="en-US" dirty="0" smtClean="0"/>
              <a:t>を明示するときには、</a:t>
            </a:r>
            <a:r>
              <a:rPr kumimoji="1" lang="en-US" altLang="ja-JP" dirty="0" smtClean="0"/>
              <a:t>t(</a:t>
            </a:r>
            <a:r>
              <a:rPr kumimoji="1" lang="en-US" altLang="ja-JP" dirty="0" err="1" smtClean="0"/>
              <a:t>i</a:t>
            </a:r>
            <a:r>
              <a:rPr kumimoji="1" lang="en-US" altLang="ja-JP" dirty="0" smtClean="0"/>
              <a:t>,</a:t>
            </a:r>
            <a:r>
              <a:rPr kumimoji="1" lang="ja-JP" altLang="en-US" dirty="0" smtClean="0"/>
              <a:t> </a:t>
            </a:r>
            <a:r>
              <a:rPr kumimoji="1" lang="en-US" altLang="ja-JP" dirty="0" smtClean="0"/>
              <a:t>j</a:t>
            </a:r>
            <a:r>
              <a:rPr lang="ja-JP" altLang="en-US" dirty="0" smtClean="0"/>
              <a:t>; </a:t>
            </a:r>
            <a:r>
              <a:rPr lang="en-US" altLang="ja-JP" dirty="0" smtClean="0"/>
              <a:t>S</a:t>
            </a:r>
            <a:r>
              <a:rPr kumimoji="1" lang="en-US" altLang="ja-JP" dirty="0" smtClean="0"/>
              <a:t>)</a:t>
            </a:r>
            <a:r>
              <a:rPr kumimoji="1" lang="ja-JP" altLang="en-US" dirty="0" smtClean="0"/>
              <a:t>のように表すとする</a:t>
            </a:r>
            <a:endParaRPr kumimoji="1" lang="ja-JP" altLang="en-US" dirty="0"/>
          </a:p>
        </p:txBody>
      </p:sp>
      <p:sp>
        <p:nvSpPr>
          <p:cNvPr id="11" name="テキスト ボックス 10"/>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Tree>
    <p:extLst>
      <p:ext uri="{BB962C8B-B14F-4D97-AF65-F5344CB8AC3E}">
        <p14:creationId xmlns:p14="http://schemas.microsoft.com/office/powerpoint/2010/main" val="167257146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5966" y="519027"/>
            <a:ext cx="8272939" cy="523220"/>
          </a:xfrm>
          <a:prstGeom prst="rect">
            <a:avLst/>
          </a:prstGeom>
          <a:noFill/>
        </p:spPr>
        <p:txBody>
          <a:bodyPr wrap="square" rtlCol="0">
            <a:spAutoFit/>
          </a:bodyPr>
          <a:lstStyle/>
          <a:p>
            <a:r>
              <a:rPr lang="en-US" altLang="ja-JP" sz="2800" b="1" dirty="0" smtClean="0"/>
              <a:t>◎</a:t>
            </a:r>
            <a:r>
              <a:rPr kumimoji="1" lang="ja-JP" altLang="en-US" sz="2800" b="1" dirty="0" smtClean="0">
                <a:solidFill>
                  <a:srgbClr val="FF0000"/>
                </a:solidFill>
              </a:rPr>
              <a:t>局面の距離</a:t>
            </a:r>
            <a:endParaRPr kumimoji="1" lang="ja-JP" altLang="en-US" sz="2800" b="1" dirty="0">
              <a:solidFill>
                <a:srgbClr val="FF0000"/>
              </a:solidFill>
            </a:endParaRPr>
          </a:p>
        </p:txBody>
      </p:sp>
      <p:sp>
        <p:nvSpPr>
          <p:cNvPr id="3" name="テキスト ボックス 2"/>
          <p:cNvSpPr txBox="1"/>
          <p:nvPr/>
        </p:nvSpPr>
        <p:spPr>
          <a:xfrm>
            <a:off x="394768" y="1016795"/>
            <a:ext cx="8084137" cy="830997"/>
          </a:xfrm>
          <a:prstGeom prst="rect">
            <a:avLst/>
          </a:prstGeom>
          <a:noFill/>
        </p:spPr>
        <p:txBody>
          <a:bodyPr wrap="square" rtlCol="0">
            <a:spAutoFit/>
          </a:bodyPr>
          <a:lstStyle/>
          <a:p>
            <a:r>
              <a:rPr lang="ja-JP" altLang="en-US" sz="2400" dirty="0"/>
              <a:t>二つの</a:t>
            </a:r>
            <a:r>
              <a:rPr lang="ja-JP" altLang="en-US" sz="2400" dirty="0" smtClean="0"/>
              <a:t>局面</a:t>
            </a:r>
            <a:r>
              <a:rPr lang="en-US" altLang="ja-JP" sz="2400" dirty="0" smtClean="0"/>
              <a:t>S</a:t>
            </a:r>
            <a:r>
              <a:rPr lang="ja-JP" altLang="en-US" sz="2400" dirty="0" smtClean="0"/>
              <a:t>と</a:t>
            </a:r>
            <a:r>
              <a:rPr lang="en-US" altLang="ja-JP" sz="2400" dirty="0" smtClean="0"/>
              <a:t>S′</a:t>
            </a:r>
            <a:r>
              <a:rPr lang="ja-JP" altLang="en-US" sz="2400" dirty="0" smtClean="0"/>
              <a:t>の</a:t>
            </a:r>
            <a:r>
              <a:rPr lang="ja-JP" altLang="en-US" sz="2400" dirty="0"/>
              <a:t>距離 </a:t>
            </a:r>
            <a:r>
              <a:rPr lang="en-US" altLang="ja-JP" sz="2400" dirty="0" err="1"/>
              <a:t>dist</a:t>
            </a:r>
            <a:r>
              <a:rPr lang="en-US" altLang="ja-JP" sz="2400" dirty="0"/>
              <a:t>(S, S′) </a:t>
            </a:r>
            <a:r>
              <a:rPr lang="ja-JP" altLang="en-US" sz="2400" dirty="0" smtClean="0"/>
              <a:t>は、</a:t>
            </a:r>
            <a:r>
              <a:rPr lang="ja-JP" altLang="en-US" sz="2400" dirty="0"/>
              <a:t>答えの異なる局面</a:t>
            </a:r>
            <a:r>
              <a:rPr lang="ja-JP" altLang="en-US" sz="2400" dirty="0" smtClean="0"/>
              <a:t>オラクルの</a:t>
            </a:r>
            <a:r>
              <a:rPr lang="ja-JP" altLang="en-US" sz="2400" dirty="0"/>
              <a:t>総数</a:t>
            </a:r>
            <a:r>
              <a:rPr lang="ja-JP" altLang="en-US" sz="2400" dirty="0" smtClean="0"/>
              <a:t>を</a:t>
            </a:r>
            <a:r>
              <a:rPr lang="en-US" altLang="ja-JP" sz="2400" dirty="0" smtClean="0"/>
              <a:t>n</a:t>
            </a:r>
            <a:r>
              <a:rPr lang="ja-JP" altLang="en-US" sz="2400" dirty="0" smtClean="0"/>
              <a:t>で</a:t>
            </a:r>
            <a:r>
              <a:rPr lang="ja-JP" altLang="en-US" sz="2400" dirty="0"/>
              <a:t>徐したものとする。すなわち次の通りである</a:t>
            </a:r>
            <a:r>
              <a:rPr lang="ja-JP" altLang="en-US" sz="2400" dirty="0" smtClean="0"/>
              <a:t>。</a:t>
            </a:r>
            <a:endParaRPr lang="ja-JP" altLang="en-US" sz="2400" dirty="0"/>
          </a:p>
        </p:txBody>
      </p:sp>
      <p:sp>
        <p:nvSpPr>
          <p:cNvPr id="5" name="テキスト ボックス 4"/>
          <p:cNvSpPr txBox="1"/>
          <p:nvPr/>
        </p:nvSpPr>
        <p:spPr>
          <a:xfrm>
            <a:off x="394768" y="2558568"/>
            <a:ext cx="7963991" cy="830997"/>
          </a:xfrm>
          <a:prstGeom prst="rect">
            <a:avLst/>
          </a:prstGeom>
          <a:noFill/>
        </p:spPr>
        <p:txBody>
          <a:bodyPr wrap="square" rtlCol="0">
            <a:spAutoFit/>
          </a:bodyPr>
          <a:lstStyle/>
          <a:p>
            <a:r>
              <a:rPr kumimoji="1" lang="ja-JP" altLang="en-US" sz="2400" dirty="0" smtClean="0"/>
              <a:t>ここでイエスインスタンスである局面の集合を</a:t>
            </a:r>
            <a:r>
              <a:rPr lang="en-US" altLang="ja-JP" sz="2400" dirty="0">
                <a:latin typeface="Apple Chancery"/>
                <a:cs typeface="Apple Chancery"/>
              </a:rPr>
              <a:t> </a:t>
            </a:r>
            <a:r>
              <a:rPr lang="en-US" altLang="ja-JP" sz="2400" dirty="0" smtClean="0">
                <a:latin typeface="Apple Chancery"/>
                <a:cs typeface="Apple Chancery"/>
              </a:rPr>
              <a:t>   </a:t>
            </a:r>
            <a:r>
              <a:rPr lang="ja-JP" altLang="en-US" sz="2400" dirty="0" smtClean="0"/>
              <a:t>とおく。</a:t>
            </a:r>
            <a:endParaRPr lang="en-US" altLang="ja-JP" sz="2400" dirty="0" smtClean="0"/>
          </a:p>
          <a:p>
            <a:r>
              <a:rPr lang="ja-JP" altLang="en-US" sz="2400" dirty="0" smtClean="0"/>
              <a:t>すると任意の局面</a:t>
            </a:r>
            <a:r>
              <a:rPr lang="en-US" altLang="ja-JP" sz="2400" dirty="0" smtClean="0"/>
              <a:t>S</a:t>
            </a:r>
            <a:r>
              <a:rPr lang="ja-JP" altLang="en-US" sz="2400" dirty="0" smtClean="0"/>
              <a:t>と</a:t>
            </a:r>
            <a:r>
              <a:rPr lang="en-US" altLang="ja-JP" sz="2400" dirty="0">
                <a:latin typeface="Apple Chancery"/>
                <a:cs typeface="Apple Chancery"/>
              </a:rPr>
              <a:t> </a:t>
            </a:r>
            <a:r>
              <a:rPr lang="en-US" altLang="ja-JP" sz="2400" dirty="0" smtClean="0">
                <a:latin typeface="Apple Chancery"/>
                <a:cs typeface="Apple Chancery"/>
              </a:rPr>
              <a:t>  </a:t>
            </a:r>
            <a:r>
              <a:rPr lang="ja-JP" altLang="en-US" sz="2400" dirty="0" smtClean="0"/>
              <a:t>の距離は次のように表せる。</a:t>
            </a:r>
            <a:endParaRPr lang="ja-JP" altLang="en-US" sz="2400" dirty="0"/>
          </a:p>
        </p:txBody>
      </p:sp>
      <p:pic>
        <p:nvPicPr>
          <p:cNvPr id="7" name="図 6"/>
          <p:cNvPicPr>
            <a:picLocks noChangeAspect="1"/>
          </p:cNvPicPr>
          <p:nvPr/>
        </p:nvPicPr>
        <p:blipFill>
          <a:blip r:embed="rId2"/>
          <a:stretch>
            <a:fillRect/>
          </a:stretch>
        </p:blipFill>
        <p:spPr>
          <a:xfrm>
            <a:off x="1333501" y="3405634"/>
            <a:ext cx="5772302" cy="723174"/>
          </a:xfrm>
          <a:prstGeom prst="rect">
            <a:avLst/>
          </a:prstGeom>
        </p:spPr>
      </p:pic>
      <p:pic>
        <p:nvPicPr>
          <p:cNvPr id="8" name="図 7"/>
          <p:cNvPicPr>
            <a:picLocks noChangeAspect="1"/>
          </p:cNvPicPr>
          <p:nvPr/>
        </p:nvPicPr>
        <p:blipFill>
          <a:blip r:embed="rId3"/>
          <a:stretch>
            <a:fillRect/>
          </a:stretch>
        </p:blipFill>
        <p:spPr>
          <a:xfrm>
            <a:off x="3204418" y="3088996"/>
            <a:ext cx="208802" cy="183602"/>
          </a:xfrm>
          <a:prstGeom prst="rect">
            <a:avLst/>
          </a:prstGeom>
        </p:spPr>
      </p:pic>
      <p:pic>
        <p:nvPicPr>
          <p:cNvPr id="9" name="図 8"/>
          <p:cNvPicPr>
            <a:picLocks noChangeAspect="1"/>
          </p:cNvPicPr>
          <p:nvPr/>
        </p:nvPicPr>
        <p:blipFill>
          <a:blip r:embed="rId3"/>
          <a:stretch>
            <a:fillRect/>
          </a:stretch>
        </p:blipFill>
        <p:spPr>
          <a:xfrm>
            <a:off x="6231002" y="2727142"/>
            <a:ext cx="266819" cy="234617"/>
          </a:xfrm>
          <a:prstGeom prst="rect">
            <a:avLst/>
          </a:prstGeom>
        </p:spPr>
      </p:pic>
      <p:pic>
        <p:nvPicPr>
          <p:cNvPr id="10" name="図 9"/>
          <p:cNvPicPr>
            <a:picLocks noChangeAspect="1"/>
          </p:cNvPicPr>
          <p:nvPr/>
        </p:nvPicPr>
        <p:blipFill>
          <a:blip r:embed="rId4"/>
          <a:stretch>
            <a:fillRect/>
          </a:stretch>
        </p:blipFill>
        <p:spPr>
          <a:xfrm>
            <a:off x="688950" y="1912066"/>
            <a:ext cx="7758025" cy="646502"/>
          </a:xfrm>
          <a:prstGeom prst="rect">
            <a:avLst/>
          </a:prstGeom>
        </p:spPr>
      </p:pic>
      <p:sp>
        <p:nvSpPr>
          <p:cNvPr id="11" name="テキスト ボックス 10"/>
          <p:cNvSpPr txBox="1"/>
          <p:nvPr/>
        </p:nvSpPr>
        <p:spPr>
          <a:xfrm>
            <a:off x="514913" y="4128808"/>
            <a:ext cx="8324430" cy="830997"/>
          </a:xfrm>
          <a:prstGeom prst="rect">
            <a:avLst/>
          </a:prstGeom>
          <a:noFill/>
        </p:spPr>
        <p:txBody>
          <a:bodyPr wrap="square" rtlCol="0">
            <a:spAutoFit/>
          </a:bodyPr>
          <a:lstStyle/>
          <a:p>
            <a:pPr marL="285750" indent="-285750">
              <a:buFont typeface="Arial"/>
              <a:buChar char="•"/>
            </a:pPr>
            <a:r>
              <a:rPr kumimoji="1" lang="en-US" altLang="ja-JP" sz="2400" dirty="0" smtClean="0"/>
              <a:t>S</a:t>
            </a:r>
            <a:r>
              <a:rPr kumimoji="1" lang="ja-JP" altLang="en-US" sz="2400" dirty="0" smtClean="0"/>
              <a:t>と　　の距離が</a:t>
            </a:r>
            <a:r>
              <a:rPr kumimoji="1" lang="en-US" altLang="ja-JP" sz="2400" dirty="0" err="1" smtClean="0"/>
              <a:t>ε</a:t>
            </a:r>
            <a:r>
              <a:rPr lang="ja-JP" altLang="en-US" sz="2400" dirty="0"/>
              <a:t>（</a:t>
            </a:r>
            <a:r>
              <a:rPr lang="en-US" altLang="ja-JP" sz="2400" dirty="0"/>
              <a:t>0&lt;</a:t>
            </a:r>
            <a:r>
              <a:rPr lang="en-US" altLang="ja-JP" sz="2400" dirty="0" err="1"/>
              <a:t>ε</a:t>
            </a:r>
            <a:r>
              <a:rPr lang="en-US" altLang="ja-JP" sz="2400" dirty="0"/>
              <a:t>&lt;</a:t>
            </a:r>
            <a:r>
              <a:rPr lang="en-US" altLang="ja-JP" sz="2400" dirty="0" smtClean="0"/>
              <a:t>1</a:t>
            </a:r>
            <a:r>
              <a:rPr lang="ja-JP" altLang="en-US" sz="2400" dirty="0" smtClean="0"/>
              <a:t>)に対して大きい</a:t>
            </a:r>
            <a:r>
              <a:rPr kumimoji="1" lang="ja-JP" altLang="en-US" sz="2400" dirty="0" smtClean="0"/>
              <a:t>時、</a:t>
            </a:r>
            <a:r>
              <a:rPr kumimoji="1" lang="en-US" altLang="ja-JP" sz="2400" dirty="0" smtClean="0"/>
              <a:t>S</a:t>
            </a:r>
            <a:r>
              <a:rPr kumimoji="1" lang="ja-JP" altLang="en-US" sz="2400" dirty="0" smtClean="0"/>
              <a:t>は　　から</a:t>
            </a:r>
            <a:r>
              <a:rPr kumimoji="1" lang="en-US" altLang="ja-JP" sz="2400" b="1" dirty="0" err="1" smtClean="0">
                <a:solidFill>
                  <a:srgbClr val="FF0000"/>
                </a:solidFill>
              </a:rPr>
              <a:t>ε</a:t>
            </a:r>
            <a:r>
              <a:rPr kumimoji="1" lang="ja-JP" altLang="en-US" sz="2400" b="1" dirty="0" smtClean="0">
                <a:solidFill>
                  <a:srgbClr val="FF0000"/>
                </a:solidFill>
              </a:rPr>
              <a:t>遠隔</a:t>
            </a:r>
            <a:r>
              <a:rPr kumimoji="1" lang="ja-JP" altLang="en-US" sz="2400" dirty="0" smtClean="0"/>
              <a:t>といい、</a:t>
            </a:r>
            <a:r>
              <a:rPr lang="ja-JP" altLang="en-US" sz="2400" dirty="0" smtClean="0"/>
              <a:t>そうでないとき</a:t>
            </a:r>
            <a:r>
              <a:rPr lang="en-US" altLang="ja-JP" sz="2400" b="1" dirty="0" err="1" smtClean="0">
                <a:solidFill>
                  <a:srgbClr val="FF0000"/>
                </a:solidFill>
              </a:rPr>
              <a:t>ε</a:t>
            </a:r>
            <a:r>
              <a:rPr lang="ja-JP" altLang="en-US" sz="2400" b="1" dirty="0" smtClean="0">
                <a:solidFill>
                  <a:srgbClr val="FF0000"/>
                </a:solidFill>
              </a:rPr>
              <a:t>近接</a:t>
            </a:r>
            <a:r>
              <a:rPr lang="ja-JP" altLang="en-US" sz="2400" dirty="0" smtClean="0"/>
              <a:t>という。</a:t>
            </a:r>
            <a:endParaRPr kumimoji="1" lang="ja-JP" altLang="en-US" sz="2400" dirty="0"/>
          </a:p>
        </p:txBody>
      </p:sp>
      <p:pic>
        <p:nvPicPr>
          <p:cNvPr id="12" name="図 11"/>
          <p:cNvPicPr>
            <a:picLocks noChangeAspect="1"/>
          </p:cNvPicPr>
          <p:nvPr/>
        </p:nvPicPr>
        <p:blipFill>
          <a:blip r:embed="rId3"/>
          <a:stretch>
            <a:fillRect/>
          </a:stretch>
        </p:blipFill>
        <p:spPr>
          <a:xfrm>
            <a:off x="1333501" y="4280752"/>
            <a:ext cx="211240" cy="185746"/>
          </a:xfrm>
          <a:prstGeom prst="rect">
            <a:avLst/>
          </a:prstGeom>
        </p:spPr>
      </p:pic>
      <p:pic>
        <p:nvPicPr>
          <p:cNvPr id="13" name="図 12"/>
          <p:cNvPicPr>
            <a:picLocks noChangeAspect="1"/>
          </p:cNvPicPr>
          <p:nvPr/>
        </p:nvPicPr>
        <p:blipFill>
          <a:blip r:embed="rId3"/>
          <a:stretch>
            <a:fillRect/>
          </a:stretch>
        </p:blipFill>
        <p:spPr>
          <a:xfrm>
            <a:off x="6998275" y="4277397"/>
            <a:ext cx="215056" cy="189101"/>
          </a:xfrm>
          <a:prstGeom prst="rect">
            <a:avLst/>
          </a:prstGeom>
        </p:spPr>
      </p:pic>
      <p:sp>
        <p:nvSpPr>
          <p:cNvPr id="14" name="テキスト ボックス 13"/>
          <p:cNvSpPr txBox="1"/>
          <p:nvPr/>
        </p:nvSpPr>
        <p:spPr>
          <a:xfrm>
            <a:off x="157119" y="134365"/>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5" name="スライド番号プレースホルダー 14"/>
          <p:cNvSpPr>
            <a:spLocks noGrp="1"/>
          </p:cNvSpPr>
          <p:nvPr>
            <p:ph type="sldNum" sz="quarter" idx="12"/>
          </p:nvPr>
        </p:nvSpPr>
        <p:spPr/>
        <p:txBody>
          <a:bodyPr/>
          <a:lstStyle/>
          <a:p>
            <a:fld id="{56CB738E-FD40-8243-9246-C46E47308EC8}" type="slidenum">
              <a:rPr kumimoji="1" lang="ja-JP" altLang="en-US" smtClean="0"/>
              <a:t>67</a:t>
            </a:fld>
            <a:endParaRPr kumimoji="1" lang="ja-JP" altLang="en-US"/>
          </a:p>
        </p:txBody>
      </p:sp>
    </p:spTree>
    <p:extLst>
      <p:ext uri="{BB962C8B-B14F-4D97-AF65-F5344CB8AC3E}">
        <p14:creationId xmlns:p14="http://schemas.microsoft.com/office/powerpoint/2010/main" val="264041348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648375"/>
            <a:ext cx="2173480" cy="461665"/>
          </a:xfrm>
          <a:prstGeom prst="rect">
            <a:avLst/>
          </a:prstGeom>
          <a:noFill/>
        </p:spPr>
        <p:txBody>
          <a:bodyPr wrap="square" rtlCol="0">
            <a:spAutoFit/>
          </a:bodyPr>
          <a:lstStyle/>
          <a:p>
            <a:r>
              <a:rPr lang="en-US" altLang="ja-JP" sz="2400" b="1" dirty="0" smtClean="0"/>
              <a:t>◎</a:t>
            </a:r>
            <a:r>
              <a:rPr kumimoji="1" lang="ja-JP" altLang="en-US" sz="2400" b="1" dirty="0" smtClean="0">
                <a:solidFill>
                  <a:srgbClr val="FF0000"/>
                </a:solidFill>
              </a:rPr>
              <a:t>局面の距離</a:t>
            </a:r>
            <a:endParaRPr kumimoji="1" lang="ja-JP" altLang="en-US" sz="2400" b="1" dirty="0">
              <a:solidFill>
                <a:srgbClr val="FF0000"/>
              </a:solidFill>
            </a:endParaRPr>
          </a:p>
        </p:txBody>
      </p:sp>
      <p:sp>
        <p:nvSpPr>
          <p:cNvPr id="3" name="テキスト ボックス 2"/>
          <p:cNvSpPr txBox="1"/>
          <p:nvPr/>
        </p:nvSpPr>
        <p:spPr>
          <a:xfrm>
            <a:off x="1950895" y="602204"/>
            <a:ext cx="6888448" cy="830997"/>
          </a:xfrm>
          <a:prstGeom prst="rect">
            <a:avLst/>
          </a:prstGeom>
          <a:noFill/>
        </p:spPr>
        <p:txBody>
          <a:bodyPr wrap="square" rtlCol="0">
            <a:spAutoFit/>
          </a:bodyPr>
          <a:lstStyle/>
          <a:p>
            <a:r>
              <a:rPr lang="ja-JP" altLang="en-US" sz="2400" dirty="0" smtClean="0"/>
              <a:t>二つの局面</a:t>
            </a:r>
            <a:r>
              <a:rPr lang="en-US" altLang="ja-JP" sz="2400" dirty="0" smtClean="0"/>
              <a:t>S</a:t>
            </a:r>
            <a:r>
              <a:rPr lang="ja-JP" altLang="en-US" sz="2400" dirty="0" smtClean="0"/>
              <a:t>と</a:t>
            </a:r>
            <a:r>
              <a:rPr lang="en-US" altLang="ja-JP" sz="2400" dirty="0" smtClean="0"/>
              <a:t>S′</a:t>
            </a:r>
            <a:r>
              <a:rPr lang="ja-JP" altLang="en-US" sz="2400" dirty="0" smtClean="0"/>
              <a:t>の距離 </a:t>
            </a:r>
            <a:r>
              <a:rPr lang="en-US" altLang="ja-JP" sz="2400" dirty="0" err="1" smtClean="0"/>
              <a:t>dist</a:t>
            </a:r>
            <a:r>
              <a:rPr lang="en-US" altLang="ja-JP" sz="2400" dirty="0" smtClean="0"/>
              <a:t>(S, S′) </a:t>
            </a:r>
            <a:r>
              <a:rPr lang="ja-JP" altLang="en-US" sz="2400" dirty="0" smtClean="0"/>
              <a:t>は、答えの異なる局面オラクルの総数を</a:t>
            </a:r>
            <a:r>
              <a:rPr lang="en-US" altLang="ja-JP" sz="2400" dirty="0" smtClean="0"/>
              <a:t>n</a:t>
            </a:r>
            <a:r>
              <a:rPr lang="ja-JP" altLang="en-US" sz="2400" dirty="0" smtClean="0"/>
              <a:t>で徐したものとする。</a:t>
            </a:r>
            <a:endParaRPr lang="ja-JP" altLang="en-US" sz="2400" dirty="0"/>
          </a:p>
        </p:txBody>
      </p:sp>
      <p:pic>
        <p:nvPicPr>
          <p:cNvPr id="4" name="図 3" descr="画像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3" y="2017974"/>
            <a:ext cx="2534064" cy="2511841"/>
          </a:xfrm>
          <a:prstGeom prst="rect">
            <a:avLst/>
          </a:prstGeom>
        </p:spPr>
      </p:pic>
      <p:pic>
        <p:nvPicPr>
          <p:cNvPr id="6" name="図 5" descr="画像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735" y="2017974"/>
            <a:ext cx="2688935" cy="2539459"/>
          </a:xfrm>
          <a:prstGeom prst="rect">
            <a:avLst/>
          </a:prstGeom>
        </p:spPr>
      </p:pic>
      <p:sp>
        <p:nvSpPr>
          <p:cNvPr id="14" name="テキスト ボックス 13"/>
          <p:cNvSpPr txBox="1"/>
          <p:nvPr/>
        </p:nvSpPr>
        <p:spPr>
          <a:xfrm>
            <a:off x="2917132" y="1381612"/>
            <a:ext cx="5922211" cy="461665"/>
          </a:xfrm>
          <a:prstGeom prst="rect">
            <a:avLst/>
          </a:prstGeom>
          <a:noFill/>
        </p:spPr>
        <p:txBody>
          <a:bodyPr wrap="square" rtlCol="0">
            <a:spAutoFit/>
          </a:bodyPr>
          <a:lstStyle/>
          <a:p>
            <a:r>
              <a:rPr kumimoji="1" lang="en-US" altLang="ja-JP" sz="2400" dirty="0" smtClean="0"/>
              <a:t>→</a:t>
            </a:r>
            <a:r>
              <a:rPr kumimoji="1" lang="ja-JP" altLang="en-US" sz="2400" dirty="0" smtClean="0"/>
              <a:t>つまり、盤面にどの程度の違いがあるか</a:t>
            </a:r>
            <a:endParaRPr kumimoji="1" lang="ja-JP" altLang="en-US" sz="2400" dirty="0"/>
          </a:p>
        </p:txBody>
      </p:sp>
      <p:sp>
        <p:nvSpPr>
          <p:cNvPr id="15" name="円/楕円 14"/>
          <p:cNvSpPr/>
          <p:nvPr/>
        </p:nvSpPr>
        <p:spPr>
          <a:xfrm>
            <a:off x="2476206" y="2893321"/>
            <a:ext cx="881852" cy="771339"/>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円/楕円 15"/>
          <p:cNvSpPr/>
          <p:nvPr/>
        </p:nvSpPr>
        <p:spPr>
          <a:xfrm>
            <a:off x="7551655" y="2907710"/>
            <a:ext cx="792870" cy="66173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左右矢印 16"/>
          <p:cNvSpPr/>
          <p:nvPr/>
        </p:nvSpPr>
        <p:spPr>
          <a:xfrm>
            <a:off x="3569369" y="3118226"/>
            <a:ext cx="1724527" cy="4311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3569369" y="2017974"/>
            <a:ext cx="1831475" cy="751617"/>
          </a:xfrm>
          <a:prstGeom prst="wedgeRoundRectCallout">
            <a:avLst>
              <a:gd name="adj1" fmla="val -1900"/>
              <a:gd name="adj2" fmla="val 86572"/>
              <a:gd name="adj3" fmla="val 16667"/>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400" dirty="0" smtClean="0">
                <a:solidFill>
                  <a:schemeClr val="tx1"/>
                </a:solidFill>
              </a:rPr>
              <a:t>25</a:t>
            </a:r>
            <a:r>
              <a:rPr kumimoji="1" lang="ja-JP" altLang="en-US" sz="2400" dirty="0" smtClean="0">
                <a:solidFill>
                  <a:schemeClr val="tx1"/>
                </a:solidFill>
              </a:rPr>
              <a:t>マス中</a:t>
            </a:r>
            <a:endParaRPr kumimoji="1" lang="en-US" altLang="ja-JP" sz="2400" dirty="0" smtClean="0">
              <a:solidFill>
                <a:schemeClr val="tx1"/>
              </a:solidFill>
            </a:endParaRPr>
          </a:p>
          <a:p>
            <a:pPr algn="ctr"/>
            <a:r>
              <a:rPr kumimoji="1" lang="en-US" altLang="ja-JP" sz="2400" dirty="0" smtClean="0">
                <a:solidFill>
                  <a:schemeClr val="tx1"/>
                </a:solidFill>
              </a:rPr>
              <a:t>1</a:t>
            </a:r>
            <a:r>
              <a:rPr lang="ja-JP" altLang="en-US" sz="2400" dirty="0" smtClean="0">
                <a:solidFill>
                  <a:schemeClr val="tx1"/>
                </a:solidFill>
              </a:rPr>
              <a:t>マス違う</a:t>
            </a:r>
            <a:endParaRPr kumimoji="1" lang="ja-JP" altLang="en-US" sz="2400" dirty="0">
              <a:solidFill>
                <a:schemeClr val="tx1"/>
              </a:solidFill>
            </a:endParaRPr>
          </a:p>
        </p:txBody>
      </p:sp>
      <p:sp>
        <p:nvSpPr>
          <p:cNvPr id="19" name="円/楕円 18"/>
          <p:cNvSpPr/>
          <p:nvPr/>
        </p:nvSpPr>
        <p:spPr>
          <a:xfrm>
            <a:off x="3569369" y="3799928"/>
            <a:ext cx="1831475" cy="729887"/>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距離は</a:t>
            </a:r>
            <a:r>
              <a:rPr kumimoji="1" lang="en-US" altLang="ja-JP" sz="2400" dirty="0" smtClean="0">
                <a:solidFill>
                  <a:srgbClr val="000000"/>
                </a:solidFill>
              </a:rPr>
              <a:t>1/25</a:t>
            </a:r>
            <a:endParaRPr kumimoji="1" lang="ja-JP" altLang="en-US" sz="2400" dirty="0">
              <a:solidFill>
                <a:srgbClr val="000000"/>
              </a:solidFill>
            </a:endParaRPr>
          </a:p>
        </p:txBody>
      </p:sp>
      <p:sp>
        <p:nvSpPr>
          <p:cNvPr id="20" name="テキスト ボックス 19"/>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8" name="スライド番号プレースホルダー 7"/>
          <p:cNvSpPr>
            <a:spLocks noGrp="1"/>
          </p:cNvSpPr>
          <p:nvPr>
            <p:ph type="sldNum" sz="quarter" idx="12"/>
          </p:nvPr>
        </p:nvSpPr>
        <p:spPr/>
        <p:txBody>
          <a:bodyPr/>
          <a:lstStyle/>
          <a:p>
            <a:fld id="{56CB738E-FD40-8243-9246-C46E47308EC8}" type="slidenum">
              <a:rPr kumimoji="1" lang="ja-JP" altLang="en-US" smtClean="0"/>
              <a:t>68</a:t>
            </a:fld>
            <a:endParaRPr kumimoji="1" lang="ja-JP" altLang="en-US"/>
          </a:p>
        </p:txBody>
      </p:sp>
    </p:spTree>
    <p:extLst>
      <p:ext uri="{BB962C8B-B14F-4D97-AF65-F5344CB8AC3E}">
        <p14:creationId xmlns:p14="http://schemas.microsoft.com/office/powerpoint/2010/main" val="233752902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正方形/長方形 2"/>
          <p:cNvSpPr/>
          <p:nvPr/>
        </p:nvSpPr>
        <p:spPr>
          <a:xfrm>
            <a:off x="319248" y="604912"/>
            <a:ext cx="5428060" cy="523220"/>
          </a:xfrm>
          <a:prstGeom prst="rect">
            <a:avLst/>
          </a:prstGeom>
        </p:spPr>
        <p:txBody>
          <a:bodyPr wrap="square">
            <a:spAutoFit/>
          </a:bodyPr>
          <a:lstStyle/>
          <a:p>
            <a:r>
              <a:rPr lang="en-US" altLang="ja-JP" sz="2800" b="1" dirty="0" smtClean="0"/>
              <a:t>◎</a:t>
            </a:r>
            <a:r>
              <a:rPr lang="ja-JP" altLang="en-US" sz="2800" b="1" dirty="0" smtClean="0">
                <a:solidFill>
                  <a:srgbClr val="FF0000"/>
                </a:solidFill>
              </a:rPr>
              <a:t>イエスインスタンスと局面の</a:t>
            </a:r>
            <a:r>
              <a:rPr lang="ja-JP" altLang="en-US" sz="2800" b="1" dirty="0">
                <a:solidFill>
                  <a:srgbClr val="FF0000"/>
                </a:solidFill>
              </a:rPr>
              <a:t>距離</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850" y="1128132"/>
            <a:ext cx="6813344" cy="2656005"/>
          </a:xfrm>
          <a:prstGeom prst="rect">
            <a:avLst/>
          </a:prstGeom>
        </p:spPr>
      </p:pic>
      <p:sp>
        <p:nvSpPr>
          <p:cNvPr id="9" name="テキスト ボックス 8"/>
          <p:cNvSpPr txBox="1"/>
          <p:nvPr/>
        </p:nvSpPr>
        <p:spPr>
          <a:xfrm>
            <a:off x="319249" y="3770734"/>
            <a:ext cx="8700606" cy="1200328"/>
          </a:xfrm>
          <a:prstGeom prst="rect">
            <a:avLst/>
          </a:prstGeom>
          <a:noFill/>
        </p:spPr>
        <p:txBody>
          <a:bodyPr wrap="square" rtlCol="0">
            <a:spAutoFit/>
          </a:bodyPr>
          <a:lstStyle/>
          <a:p>
            <a:pPr marL="285750" indent="-285750">
              <a:buFont typeface="Arial"/>
              <a:buChar char="•"/>
            </a:pPr>
            <a:r>
              <a:rPr kumimoji="1" lang="ja-JP" altLang="en-US" sz="2400" dirty="0" smtClean="0"/>
              <a:t>図はグラフの連結性に関する距離の例</a:t>
            </a:r>
            <a:endParaRPr kumimoji="1" lang="en-US" altLang="ja-JP" sz="2400" dirty="0" smtClean="0"/>
          </a:p>
          <a:p>
            <a:pPr marL="285750" indent="-285750">
              <a:buFont typeface="Arial"/>
              <a:buChar char="•"/>
            </a:pPr>
            <a:r>
              <a:rPr lang="ja-JP" altLang="en-US" sz="2400" dirty="0" smtClean="0"/>
              <a:t>イエスインスタンスについて図のように、</a:t>
            </a:r>
            <a:r>
              <a:rPr lang="ja-JP" altLang="en-US" sz="2400" dirty="0" smtClean="0">
                <a:solidFill>
                  <a:srgbClr val="FF0000"/>
                </a:solidFill>
              </a:rPr>
              <a:t>性質を持っているときと、性質からほど遠いとき</a:t>
            </a:r>
            <a:r>
              <a:rPr lang="en-US" altLang="ja-JP" sz="2400" dirty="0" smtClean="0">
                <a:solidFill>
                  <a:srgbClr val="FF0000"/>
                </a:solidFill>
              </a:rPr>
              <a:t>(</a:t>
            </a:r>
            <a:r>
              <a:rPr lang="en-US" altLang="ja-JP" sz="2400" dirty="0" err="1" smtClean="0">
                <a:solidFill>
                  <a:srgbClr val="FF0000"/>
                </a:solidFill>
              </a:rPr>
              <a:t>ε</a:t>
            </a:r>
            <a:r>
              <a:rPr lang="ja-JP" altLang="en-US" sz="2400" dirty="0" smtClean="0">
                <a:solidFill>
                  <a:srgbClr val="FF0000"/>
                </a:solidFill>
              </a:rPr>
              <a:t>遠隔という</a:t>
            </a:r>
            <a:r>
              <a:rPr lang="en-US" altLang="ja-JP" sz="2400" dirty="0" smtClean="0">
                <a:solidFill>
                  <a:srgbClr val="FF0000"/>
                </a:solidFill>
              </a:rPr>
              <a:t>)</a:t>
            </a:r>
            <a:r>
              <a:rPr lang="ja-JP" altLang="en-US" sz="2400" dirty="0" smtClean="0">
                <a:solidFill>
                  <a:srgbClr val="FF0000"/>
                </a:solidFill>
              </a:rPr>
              <a:t>とを判別</a:t>
            </a:r>
            <a:r>
              <a:rPr lang="ja-JP" altLang="en-US" sz="2400" dirty="0" smtClean="0"/>
              <a:t>する。</a:t>
            </a:r>
            <a:endParaRPr kumimoji="1" lang="ja-JP" altLang="en-US" sz="2400" dirty="0"/>
          </a:p>
        </p:txBody>
      </p:sp>
      <p:sp>
        <p:nvSpPr>
          <p:cNvPr id="5" name="テキスト ボックス 4"/>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6" name="スライド番号プレースホルダー 5"/>
          <p:cNvSpPr>
            <a:spLocks noGrp="1"/>
          </p:cNvSpPr>
          <p:nvPr>
            <p:ph type="sldNum" sz="quarter" idx="12"/>
          </p:nvPr>
        </p:nvSpPr>
        <p:spPr/>
        <p:txBody>
          <a:bodyPr/>
          <a:lstStyle/>
          <a:p>
            <a:fld id="{56CB738E-FD40-8243-9246-C46E47308EC8}" type="slidenum">
              <a:rPr kumimoji="1" lang="ja-JP" altLang="en-US" smtClean="0"/>
              <a:t>69</a:t>
            </a:fld>
            <a:endParaRPr kumimoji="1" lang="ja-JP" altLang="en-US"/>
          </a:p>
        </p:txBody>
      </p:sp>
    </p:spTree>
    <p:extLst>
      <p:ext uri="{BB962C8B-B14F-4D97-AF65-F5344CB8AC3E}">
        <p14:creationId xmlns:p14="http://schemas.microsoft.com/office/powerpoint/2010/main" val="384044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492" y="573587"/>
            <a:ext cx="5302767" cy="857250"/>
          </a:xfrm>
        </p:spPr>
        <p:txBody>
          <a:bodyPr>
            <a:normAutofit/>
          </a:bodyPr>
          <a:lstStyle/>
          <a:p>
            <a:r>
              <a:rPr lang="en-US" altLang="ja-JP" sz="3600" dirty="0" smtClean="0"/>
              <a:t>◎</a:t>
            </a:r>
            <a:r>
              <a:rPr lang="ja-JP" altLang="en-US" sz="3600" dirty="0" smtClean="0"/>
              <a:t>定数</a:t>
            </a:r>
            <a:r>
              <a:rPr kumimoji="1" lang="ja-JP" altLang="en-US" sz="3600" dirty="0" smtClean="0"/>
              <a:t>時間検査</a:t>
            </a:r>
            <a:endParaRPr kumimoji="1" lang="ja-JP" altLang="en-US" sz="3600" dirty="0"/>
          </a:p>
        </p:txBody>
      </p:sp>
      <p:sp>
        <p:nvSpPr>
          <p:cNvPr id="3" name="コンテンツ プレースホルダー 2"/>
          <p:cNvSpPr>
            <a:spLocks noGrp="1"/>
          </p:cNvSpPr>
          <p:nvPr>
            <p:ph idx="1"/>
          </p:nvPr>
        </p:nvSpPr>
        <p:spPr>
          <a:xfrm>
            <a:off x="457200" y="1390947"/>
            <a:ext cx="8229600" cy="3394472"/>
          </a:xfrm>
        </p:spPr>
        <p:txBody>
          <a:bodyPr>
            <a:normAutofit/>
          </a:bodyPr>
          <a:lstStyle/>
          <a:p>
            <a:pPr marL="0" indent="0">
              <a:buNone/>
            </a:pPr>
            <a:r>
              <a:rPr lang="en-US" altLang="ja-JP" sz="2400" dirty="0" smtClean="0"/>
              <a:t>『</a:t>
            </a:r>
            <a:r>
              <a:rPr lang="ja-JP" altLang="en-US" sz="2400" dirty="0" smtClean="0"/>
              <a:t>ボードパズル</a:t>
            </a:r>
            <a:r>
              <a:rPr lang="en-US" altLang="ja-JP" sz="2400" dirty="0" smtClean="0"/>
              <a:t>』</a:t>
            </a:r>
            <a:r>
              <a:rPr lang="ja-JP" altLang="en-US" sz="2400" dirty="0" smtClean="0"/>
              <a:t>に対して定数時間検査を行いたい。</a:t>
            </a:r>
            <a:endParaRPr lang="en-US" altLang="ja-JP" sz="2400" dirty="0" smtClean="0"/>
          </a:p>
          <a:p>
            <a:pPr marL="0" indent="0">
              <a:buNone/>
            </a:pPr>
            <a:endParaRPr lang="en-US" altLang="ja-JP" dirty="0"/>
          </a:p>
          <a:p>
            <a:pPr marL="0" indent="0">
              <a:buNone/>
            </a:pPr>
            <a:endParaRPr lang="ja-JP" altLang="en-US" dirty="0"/>
          </a:p>
        </p:txBody>
      </p:sp>
      <p:pic>
        <p:nvPicPr>
          <p:cNvPr id="4" name="図 3" descr="スクリーンショット 2015-05-14 22.44.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31" y="2281241"/>
            <a:ext cx="8670003" cy="2862259"/>
          </a:xfrm>
          <a:prstGeom prst="rect">
            <a:avLst/>
          </a:prstGeom>
        </p:spPr>
      </p:pic>
      <p:sp>
        <p:nvSpPr>
          <p:cNvPr id="5" name="正方形/長方形 4"/>
          <p:cNvSpPr/>
          <p:nvPr/>
        </p:nvSpPr>
        <p:spPr>
          <a:xfrm>
            <a:off x="457200" y="3251333"/>
            <a:ext cx="1652954" cy="527539"/>
          </a:xfrm>
          <a:prstGeom prst="rect">
            <a:avLst/>
          </a:prstGeom>
          <a:solidFill>
            <a:srgbClr val="C0504D"/>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t>パズル</a:t>
            </a:r>
            <a:r>
              <a:rPr lang="ja-JP" altLang="en-US" sz="2400" dirty="0" smtClean="0"/>
              <a:t> </a:t>
            </a:r>
            <a:r>
              <a:rPr lang="en-US" altLang="ja-JP" sz="2400" dirty="0" smtClean="0"/>
              <a:t>G</a:t>
            </a:r>
            <a:endParaRPr kumimoji="1" lang="ja-JP" altLang="en-US" sz="2400" dirty="0"/>
          </a:p>
        </p:txBody>
      </p:sp>
      <p:sp>
        <p:nvSpPr>
          <p:cNvPr id="6" name="テキスト ボックス 5"/>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9" name="スライド番号プレースホルダー 8"/>
          <p:cNvSpPr>
            <a:spLocks noGrp="1"/>
          </p:cNvSpPr>
          <p:nvPr>
            <p:ph type="sldNum" sz="quarter" idx="12"/>
          </p:nvPr>
        </p:nvSpPr>
        <p:spPr/>
        <p:txBody>
          <a:bodyPr/>
          <a:lstStyle/>
          <a:p>
            <a:fld id="{56CB738E-FD40-8243-9246-C46E47308EC8}" type="slidenum">
              <a:rPr kumimoji="1" lang="ja-JP" altLang="en-US" smtClean="0"/>
              <a:t>7</a:t>
            </a:fld>
            <a:endParaRPr kumimoji="1" lang="ja-JP" altLang="en-US"/>
          </a:p>
        </p:txBody>
      </p:sp>
      <p:sp>
        <p:nvSpPr>
          <p:cNvPr id="8" name="角丸四角形吹き出し 7"/>
          <p:cNvSpPr/>
          <p:nvPr/>
        </p:nvSpPr>
        <p:spPr>
          <a:xfrm>
            <a:off x="1622778" y="4075820"/>
            <a:ext cx="3470497" cy="994833"/>
          </a:xfrm>
          <a:prstGeom prst="wedgeRoundRectCallout">
            <a:avLst>
              <a:gd name="adj1" fmla="val 11904"/>
              <a:gd name="adj2" fmla="val -76508"/>
              <a:gd name="adj3" fmla="val 16667"/>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定数</a:t>
            </a:r>
            <a:r>
              <a:rPr kumimoji="1" lang="en-US" altLang="ja-JP" dirty="0" smtClean="0">
                <a:solidFill>
                  <a:srgbClr val="000000"/>
                </a:solidFill>
              </a:rPr>
              <a:t>(n</a:t>
            </a:r>
            <a:r>
              <a:rPr kumimoji="1" lang="ja-JP" altLang="en-US" dirty="0" smtClean="0">
                <a:solidFill>
                  <a:srgbClr val="000000"/>
                </a:solidFill>
              </a:rPr>
              <a:t>に依存しない数）で動く</a:t>
            </a:r>
          </a:p>
        </p:txBody>
      </p:sp>
    </p:spTree>
    <p:extLst>
      <p:ext uri="{BB962C8B-B14F-4D97-AF65-F5344CB8AC3E}">
        <p14:creationId xmlns:p14="http://schemas.microsoft.com/office/powerpoint/2010/main" val="44091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7119" y="707765"/>
            <a:ext cx="3436361" cy="476175"/>
          </a:xfrm>
          <a:prstGeom prst="rect">
            <a:avLst/>
          </a:prstGeom>
        </p:spPr>
        <p:txBody>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tx2">
                    <a:lumMod val="60000"/>
                    <a:lumOff val="40000"/>
                  </a:schemeClr>
                </a:solidFill>
              </a:rPr>
              <a:t>検査アルゴリズム</a:t>
            </a:r>
            <a:endParaRPr lang="ja-JP" altLang="en-US" sz="3200" dirty="0">
              <a:solidFill>
                <a:schemeClr val="tx2">
                  <a:lumMod val="60000"/>
                  <a:lumOff val="40000"/>
                </a:schemeClr>
              </a:solidFill>
            </a:endParaRPr>
          </a:p>
        </p:txBody>
      </p:sp>
      <p:sp>
        <p:nvSpPr>
          <p:cNvPr id="4" name="テキスト ボックス 3"/>
          <p:cNvSpPr txBox="1"/>
          <p:nvPr/>
        </p:nvSpPr>
        <p:spPr>
          <a:xfrm>
            <a:off x="434774" y="1592724"/>
            <a:ext cx="8511605" cy="3785652"/>
          </a:xfrm>
          <a:prstGeom prst="rect">
            <a:avLst/>
          </a:prstGeom>
          <a:noFill/>
        </p:spPr>
        <p:txBody>
          <a:bodyPr wrap="square" rtlCol="0">
            <a:spAutoFit/>
          </a:bodyPr>
          <a:lstStyle/>
          <a:p>
            <a:r>
              <a:rPr lang="ja-JP" altLang="en-US" sz="2400" dirty="0"/>
              <a:t>与えられた局面 </a:t>
            </a:r>
            <a:r>
              <a:rPr lang="en-US" altLang="ja-JP" sz="2400" dirty="0"/>
              <a:t>S </a:t>
            </a:r>
            <a:r>
              <a:rPr lang="ja-JP" altLang="en-US" sz="2400" dirty="0"/>
              <a:t>に対し、局面オラクルによってその</a:t>
            </a:r>
            <a:r>
              <a:rPr lang="ja-JP" altLang="en-US" sz="2400" dirty="0" smtClean="0"/>
              <a:t>情報</a:t>
            </a:r>
            <a:r>
              <a:rPr lang="ja-JP" altLang="en-US" sz="2400" dirty="0"/>
              <a:t>を知り、任意の定数 </a:t>
            </a:r>
            <a:r>
              <a:rPr lang="en-US" altLang="ja-JP" sz="2400" dirty="0"/>
              <a:t>0 &lt; </a:t>
            </a:r>
            <a:r>
              <a:rPr lang="en-US" altLang="ja-JP" sz="2400" dirty="0" err="1"/>
              <a:t>ε</a:t>
            </a:r>
            <a:r>
              <a:rPr lang="en-US" altLang="ja-JP" sz="2400" dirty="0"/>
              <a:t> ≤ 1 </a:t>
            </a:r>
            <a:r>
              <a:rPr lang="ja-JP" altLang="en-US" sz="2400" dirty="0"/>
              <a:t>に対し、</a:t>
            </a:r>
            <a:r>
              <a:rPr lang="en-US" altLang="ja-JP" sz="2400" dirty="0"/>
              <a:t>S ∈ </a:t>
            </a:r>
            <a:r>
              <a:rPr lang="ja-JP" altLang="en-US" sz="2400" dirty="0" smtClean="0"/>
              <a:t>　　</a:t>
            </a:r>
            <a:r>
              <a:rPr lang="en-US" altLang="ja-JP" sz="2400" dirty="0" smtClean="0"/>
              <a:t> </a:t>
            </a:r>
            <a:r>
              <a:rPr lang="ja-JP" altLang="en-US" sz="2400" dirty="0"/>
              <a:t>ならば</a:t>
            </a:r>
            <a:r>
              <a:rPr lang="ja-JP" altLang="en-US" sz="2400" dirty="0" smtClean="0"/>
              <a:t>確率</a:t>
            </a:r>
            <a:r>
              <a:rPr lang="en-US" altLang="ja-JP" sz="2400" dirty="0" smtClean="0"/>
              <a:t>2/3</a:t>
            </a:r>
            <a:r>
              <a:rPr lang="ja-JP" altLang="en-US" sz="2400" dirty="0" smtClean="0"/>
              <a:t>以上で</a:t>
            </a:r>
            <a:endParaRPr lang="en-US" altLang="ja-JP" sz="2400" dirty="0" smtClean="0"/>
          </a:p>
          <a:p>
            <a:r>
              <a:rPr lang="ja-JP" altLang="en-US" sz="2400" dirty="0" smtClean="0"/>
              <a:t>受理</a:t>
            </a:r>
            <a:r>
              <a:rPr lang="ja-JP" altLang="en-US" sz="2400" dirty="0"/>
              <a:t>し、</a:t>
            </a:r>
            <a:r>
              <a:rPr lang="en-US" altLang="ja-JP" sz="2400" dirty="0"/>
              <a:t>S </a:t>
            </a:r>
            <a:r>
              <a:rPr lang="ja-JP" altLang="en-US" sz="2400" dirty="0"/>
              <a:t>が </a:t>
            </a:r>
            <a:r>
              <a:rPr lang="ja-JP" altLang="ja-JP" sz="2400" dirty="0"/>
              <a:t> </a:t>
            </a:r>
            <a:r>
              <a:rPr lang="en-US" altLang="ja-JP" sz="2400" dirty="0" smtClean="0"/>
              <a:t>  </a:t>
            </a:r>
            <a:r>
              <a:rPr lang="ja-JP" altLang="en-US" sz="2400" dirty="0" smtClean="0"/>
              <a:t>より </a:t>
            </a:r>
            <a:r>
              <a:rPr lang="en-US" altLang="ja-JP" sz="2400" dirty="0" err="1"/>
              <a:t>ε</a:t>
            </a:r>
            <a:r>
              <a:rPr lang="en-US" altLang="ja-JP" sz="2400" dirty="0"/>
              <a:t> </a:t>
            </a:r>
            <a:r>
              <a:rPr lang="ja-JP" altLang="en-US" sz="2400" dirty="0"/>
              <a:t>遠隔ならば</a:t>
            </a:r>
            <a:r>
              <a:rPr lang="ja-JP" altLang="en-US" sz="2400" dirty="0" smtClean="0"/>
              <a:t>確率</a:t>
            </a:r>
            <a:r>
              <a:rPr lang="en-US" altLang="ja-JP" sz="2400" dirty="0" smtClean="0"/>
              <a:t>2/3</a:t>
            </a:r>
            <a:r>
              <a:rPr lang="ja-JP" altLang="en-US" sz="2400" dirty="0" smtClean="0"/>
              <a:t>以上</a:t>
            </a:r>
            <a:r>
              <a:rPr lang="ja-JP" altLang="en-US" sz="2400" dirty="0"/>
              <a:t>で</a:t>
            </a:r>
            <a:r>
              <a:rPr lang="ja-JP" altLang="en-US" sz="2400" dirty="0" smtClean="0"/>
              <a:t>拒否する</a:t>
            </a:r>
            <a:endParaRPr lang="en-US" altLang="ja-JP" sz="2400" dirty="0" smtClean="0"/>
          </a:p>
          <a:p>
            <a:r>
              <a:rPr lang="ja-JP" altLang="en-US" sz="2400" dirty="0" smtClean="0"/>
              <a:t>アルコ</a:t>
            </a:r>
            <a:r>
              <a:rPr lang="ja-JP" altLang="en-US" sz="2400" dirty="0"/>
              <a:t>゙リズムを</a:t>
            </a:r>
            <a:r>
              <a:rPr lang="ja-JP" altLang="en-US" sz="2400" dirty="0">
                <a:solidFill>
                  <a:srgbClr val="FF0000"/>
                </a:solidFill>
              </a:rPr>
              <a:t>イエスインスタンスに対する検査</a:t>
            </a:r>
            <a:r>
              <a:rPr lang="ja-JP" altLang="en-US" sz="2400" dirty="0" smtClean="0">
                <a:solidFill>
                  <a:srgbClr val="FF0000"/>
                </a:solidFill>
              </a:rPr>
              <a:t>アルコ</a:t>
            </a:r>
            <a:r>
              <a:rPr lang="ja-JP" altLang="en-US" sz="2400" dirty="0">
                <a:solidFill>
                  <a:srgbClr val="FF0000"/>
                </a:solidFill>
              </a:rPr>
              <a:t>゙リズム</a:t>
            </a:r>
            <a:r>
              <a:rPr lang="ja-JP" altLang="en-US" sz="2400" dirty="0"/>
              <a:t> </a:t>
            </a:r>
            <a:r>
              <a:rPr lang="en-US" altLang="ja-JP" sz="2400" dirty="0"/>
              <a:t>(tester) </a:t>
            </a:r>
            <a:r>
              <a:rPr lang="ja-JP" altLang="en-US" sz="2400" dirty="0"/>
              <a:t>と言う</a:t>
            </a:r>
            <a:r>
              <a:rPr lang="ja-JP" altLang="en-US" sz="2400" dirty="0" smtClean="0"/>
              <a:t>。</a:t>
            </a:r>
            <a:endParaRPr lang="en-US" altLang="ja-JP" sz="2400" dirty="0"/>
          </a:p>
          <a:p>
            <a:r>
              <a:rPr lang="ja-JP" altLang="en-US" sz="2400" dirty="0" smtClean="0"/>
              <a:t>また</a:t>
            </a:r>
            <a:r>
              <a:rPr lang="ja-JP" altLang="en-US" sz="2400" dirty="0"/>
              <a:t>、検査アルゴリズムか</a:t>
            </a:r>
            <a:r>
              <a:rPr lang="ja-JP" altLang="en-US" sz="2400" dirty="0" smtClean="0"/>
              <a:t>゙局面オラクル</a:t>
            </a:r>
            <a:r>
              <a:rPr lang="ja-JP" altLang="en-US" sz="2400" dirty="0"/>
              <a:t>に質問する回数をそのアルゴリズムの</a:t>
            </a:r>
            <a:r>
              <a:rPr lang="ja-JP" altLang="en-US" sz="2400" dirty="0">
                <a:solidFill>
                  <a:srgbClr val="FF0000"/>
                </a:solidFill>
              </a:rPr>
              <a:t>質問計算量</a:t>
            </a:r>
            <a:r>
              <a:rPr lang="ja-JP" altLang="en-US" sz="2400" dirty="0"/>
              <a:t> </a:t>
            </a:r>
            <a:r>
              <a:rPr lang="en-US" altLang="ja-JP" sz="2400" dirty="0"/>
              <a:t>(query complexity) </a:t>
            </a:r>
            <a:r>
              <a:rPr lang="ja-JP" altLang="en-US" sz="2400" dirty="0"/>
              <a:t>と言う</a:t>
            </a:r>
            <a:r>
              <a:rPr lang="ja-JP" altLang="en-US" sz="2400" dirty="0" smtClean="0"/>
              <a:t>。</a:t>
            </a:r>
            <a:endParaRPr lang="en-US" altLang="ja-JP" sz="2400" dirty="0" smtClean="0"/>
          </a:p>
          <a:p>
            <a:r>
              <a:rPr lang="ja-JP" altLang="en-US" sz="2400" dirty="0" smtClean="0"/>
              <a:t>質問</a:t>
            </a:r>
            <a:r>
              <a:rPr lang="ja-JP" altLang="en-US" sz="2400" dirty="0"/>
              <a:t>計算量が定数である</a:t>
            </a:r>
            <a:r>
              <a:rPr lang="ja-JP" altLang="en-US" sz="2400" dirty="0" smtClean="0"/>
              <a:t>よう</a:t>
            </a:r>
            <a:r>
              <a:rPr lang="ja-JP" altLang="en-US" sz="2400" dirty="0"/>
              <a:t>なアルゴリズムが存在する時</a:t>
            </a:r>
            <a:r>
              <a:rPr lang="ja-JP" altLang="en-US" sz="2400" dirty="0" smtClean="0"/>
              <a:t>、</a:t>
            </a:r>
            <a:endParaRPr lang="en-US" altLang="ja-JP" sz="2400" dirty="0" smtClean="0"/>
          </a:p>
          <a:p>
            <a:r>
              <a:rPr lang="ja-JP" altLang="en-US" sz="2400" dirty="0" smtClean="0"/>
              <a:t>　</a:t>
            </a:r>
            <a:r>
              <a:rPr lang="en-US" altLang="ja-JP" sz="2400" dirty="0" smtClean="0"/>
              <a:t> </a:t>
            </a:r>
            <a:r>
              <a:rPr lang="ja-JP" altLang="en-US" sz="2400" dirty="0"/>
              <a:t>は</a:t>
            </a:r>
            <a:r>
              <a:rPr lang="ja-JP" altLang="en-US" sz="2400" dirty="0">
                <a:solidFill>
                  <a:srgbClr val="FF0000"/>
                </a:solidFill>
              </a:rPr>
              <a:t>検査可能 </a:t>
            </a:r>
            <a:r>
              <a:rPr lang="en-US" altLang="ja-JP" sz="2400" dirty="0"/>
              <a:t>(testable) </a:t>
            </a:r>
            <a:r>
              <a:rPr lang="ja-JP" altLang="en-US" sz="2400" dirty="0"/>
              <a:t>であるという。 </a:t>
            </a:r>
          </a:p>
          <a:p>
            <a:endParaRPr kumimoji="1" lang="ja-JP" altLang="en-US" sz="2400" dirty="0"/>
          </a:p>
        </p:txBody>
      </p:sp>
      <p:pic>
        <p:nvPicPr>
          <p:cNvPr id="5" name="図 4"/>
          <p:cNvPicPr>
            <a:picLocks noChangeAspect="1"/>
          </p:cNvPicPr>
          <p:nvPr/>
        </p:nvPicPr>
        <p:blipFill>
          <a:blip r:embed="rId2"/>
          <a:stretch>
            <a:fillRect/>
          </a:stretch>
        </p:blipFill>
        <p:spPr>
          <a:xfrm>
            <a:off x="4962994" y="2080840"/>
            <a:ext cx="215056" cy="189101"/>
          </a:xfrm>
          <a:prstGeom prst="rect">
            <a:avLst/>
          </a:prstGeom>
        </p:spPr>
      </p:pic>
      <p:pic>
        <p:nvPicPr>
          <p:cNvPr id="6" name="図 5"/>
          <p:cNvPicPr>
            <a:picLocks noChangeAspect="1"/>
          </p:cNvPicPr>
          <p:nvPr/>
        </p:nvPicPr>
        <p:blipFill>
          <a:blip r:embed="rId2"/>
          <a:stretch>
            <a:fillRect/>
          </a:stretch>
        </p:blipFill>
        <p:spPr>
          <a:xfrm>
            <a:off x="2182463" y="2475735"/>
            <a:ext cx="215056" cy="189101"/>
          </a:xfrm>
          <a:prstGeom prst="rect">
            <a:avLst/>
          </a:prstGeom>
        </p:spPr>
      </p:pic>
      <p:pic>
        <p:nvPicPr>
          <p:cNvPr id="7" name="図 6"/>
          <p:cNvPicPr>
            <a:picLocks noChangeAspect="1"/>
          </p:cNvPicPr>
          <p:nvPr/>
        </p:nvPicPr>
        <p:blipFill>
          <a:blip r:embed="rId2"/>
          <a:stretch>
            <a:fillRect/>
          </a:stretch>
        </p:blipFill>
        <p:spPr>
          <a:xfrm>
            <a:off x="586232" y="4703004"/>
            <a:ext cx="215056" cy="189101"/>
          </a:xfrm>
          <a:prstGeom prst="rect">
            <a:avLst/>
          </a:prstGeom>
        </p:spPr>
      </p:pic>
      <p:pic>
        <p:nvPicPr>
          <p:cNvPr id="8" name="図 7"/>
          <p:cNvPicPr>
            <a:picLocks noChangeAspect="1"/>
          </p:cNvPicPr>
          <p:nvPr/>
        </p:nvPicPr>
        <p:blipFill>
          <a:blip r:embed="rId2"/>
          <a:stretch>
            <a:fillRect/>
          </a:stretch>
        </p:blipFill>
        <p:spPr>
          <a:xfrm>
            <a:off x="586232" y="1403623"/>
            <a:ext cx="215056" cy="189101"/>
          </a:xfrm>
          <a:prstGeom prst="rect">
            <a:avLst/>
          </a:prstGeom>
        </p:spPr>
      </p:pic>
      <p:sp>
        <p:nvSpPr>
          <p:cNvPr id="3" name="テキスト ボックス 2"/>
          <p:cNvSpPr txBox="1"/>
          <p:nvPr/>
        </p:nvSpPr>
        <p:spPr>
          <a:xfrm>
            <a:off x="801288" y="1257581"/>
            <a:ext cx="6076358" cy="461665"/>
          </a:xfrm>
          <a:prstGeom prst="rect">
            <a:avLst/>
          </a:prstGeom>
          <a:noFill/>
        </p:spPr>
        <p:txBody>
          <a:bodyPr wrap="square" rtlCol="0">
            <a:spAutoFit/>
          </a:bodyPr>
          <a:lstStyle/>
          <a:p>
            <a:r>
              <a:rPr kumimoji="1" lang="ja-JP" altLang="en-US" sz="2400" dirty="0" smtClean="0"/>
              <a:t>をイエスインスタンスを持つ局面の集合とする。</a:t>
            </a:r>
            <a:endParaRPr kumimoji="1" lang="ja-JP" altLang="en-US" sz="2400" dirty="0"/>
          </a:p>
        </p:txBody>
      </p:sp>
      <p:sp>
        <p:nvSpPr>
          <p:cNvPr id="9" name="テキスト ボックス 8"/>
          <p:cNvSpPr txBox="1"/>
          <p:nvPr/>
        </p:nvSpPr>
        <p:spPr>
          <a:xfrm>
            <a:off x="157119" y="157103"/>
            <a:ext cx="4176444" cy="461665"/>
          </a:xfrm>
          <a:prstGeom prst="rect">
            <a:avLst/>
          </a:prstGeom>
          <a:noFill/>
        </p:spPr>
        <p:txBody>
          <a:bodyPr wrap="none" rtlCol="0">
            <a:spAutoFit/>
          </a:bodyPr>
          <a:lstStyle/>
          <a:p>
            <a:r>
              <a:rPr kumimoji="1" lang="en-US" altLang="ja-JP" sz="2400" dirty="0" smtClean="0"/>
              <a:t>2. </a:t>
            </a:r>
            <a:r>
              <a:rPr lang="ja-JP" altLang="en-US" sz="2400" dirty="0" smtClean="0"/>
              <a:t>ライツアウト</a:t>
            </a:r>
            <a:r>
              <a:rPr lang="ja-JP" altLang="en-US" sz="2400" dirty="0"/>
              <a:t>の定数時間</a:t>
            </a:r>
            <a:r>
              <a:rPr lang="ja-JP" altLang="en-US" sz="2400" dirty="0" smtClean="0"/>
              <a:t>検査</a:t>
            </a:r>
            <a:endParaRPr lang="en-US" altLang="ja-JP" sz="2400" dirty="0"/>
          </a:p>
        </p:txBody>
      </p:sp>
      <p:sp>
        <p:nvSpPr>
          <p:cNvPr id="12" name="スライド番号プレースホルダー 11"/>
          <p:cNvSpPr>
            <a:spLocks noGrp="1"/>
          </p:cNvSpPr>
          <p:nvPr>
            <p:ph type="sldNum" sz="quarter" idx="12"/>
          </p:nvPr>
        </p:nvSpPr>
        <p:spPr/>
        <p:txBody>
          <a:bodyPr/>
          <a:lstStyle/>
          <a:p>
            <a:fld id="{56CB738E-FD40-8243-9246-C46E47308EC8}" type="slidenum">
              <a:rPr kumimoji="1" lang="ja-JP" altLang="en-US" smtClean="0"/>
              <a:t>70</a:t>
            </a:fld>
            <a:endParaRPr kumimoji="1" lang="ja-JP" altLang="en-US"/>
          </a:p>
        </p:txBody>
      </p:sp>
    </p:spTree>
    <p:extLst>
      <p:ext uri="{BB962C8B-B14F-4D97-AF65-F5344CB8AC3E}">
        <p14:creationId xmlns:p14="http://schemas.microsoft.com/office/powerpoint/2010/main" val="132118031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定数</a:t>
            </a:r>
            <a:r>
              <a:rPr kumimoji="1" lang="ja-JP" altLang="en-US" dirty="0" smtClean="0"/>
              <a:t>時間検査</a:t>
            </a:r>
            <a:endParaRPr kumimoji="1" lang="ja-JP" altLang="en-US" dirty="0"/>
          </a:p>
        </p:txBody>
      </p:sp>
      <p:sp>
        <p:nvSpPr>
          <p:cNvPr id="3" name="コンテンツ プレースホルダー 2"/>
          <p:cNvSpPr>
            <a:spLocks noGrp="1"/>
          </p:cNvSpPr>
          <p:nvPr>
            <p:ph idx="1"/>
          </p:nvPr>
        </p:nvSpPr>
        <p:spPr>
          <a:xfrm>
            <a:off x="457200" y="1076740"/>
            <a:ext cx="8229600" cy="3394472"/>
          </a:xfrm>
        </p:spPr>
        <p:txBody>
          <a:bodyPr>
            <a:normAutofit/>
          </a:bodyPr>
          <a:lstStyle/>
          <a:p>
            <a:pPr marL="0" indent="0">
              <a:buNone/>
            </a:pPr>
            <a:r>
              <a:rPr lang="en-US" altLang="ja-JP" dirty="0" smtClean="0"/>
              <a:t>『</a:t>
            </a:r>
            <a:r>
              <a:rPr lang="ja-JP" altLang="en-US" dirty="0" smtClean="0"/>
              <a:t>ボードパズル</a:t>
            </a:r>
            <a:r>
              <a:rPr lang="en-US" altLang="ja-JP" dirty="0" smtClean="0"/>
              <a:t>』</a:t>
            </a:r>
            <a:r>
              <a:rPr lang="ja-JP" altLang="en-US" dirty="0" smtClean="0"/>
              <a:t>に対しての性質検査</a:t>
            </a:r>
            <a:endParaRPr lang="en-US" altLang="ja-JP" dirty="0" smtClean="0"/>
          </a:p>
          <a:p>
            <a:pPr marL="0" indent="0">
              <a:buNone/>
            </a:pPr>
            <a:endParaRPr lang="en-US" altLang="ja-JP" dirty="0"/>
          </a:p>
          <a:p>
            <a:pPr marL="0" indent="0">
              <a:buNone/>
            </a:pPr>
            <a:endParaRPr lang="ja-JP" altLang="en-US" dirty="0"/>
          </a:p>
        </p:txBody>
      </p:sp>
      <p:pic>
        <p:nvPicPr>
          <p:cNvPr id="4" name="図 3" descr="スクリーンショット 2015-05-14 22.44.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31" y="1820203"/>
            <a:ext cx="8670003" cy="3323297"/>
          </a:xfrm>
          <a:prstGeom prst="rect">
            <a:avLst/>
          </a:prstGeom>
        </p:spPr>
      </p:pic>
      <p:sp>
        <p:nvSpPr>
          <p:cNvPr id="5" name="正方形/長方形 4"/>
          <p:cNvSpPr/>
          <p:nvPr/>
        </p:nvSpPr>
        <p:spPr>
          <a:xfrm>
            <a:off x="184076" y="2987563"/>
            <a:ext cx="1926078" cy="674535"/>
          </a:xfrm>
          <a:prstGeom prst="rect">
            <a:avLst/>
          </a:prstGeom>
          <a:solidFill>
            <a:srgbClr val="C0504D"/>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dirty="0" smtClean="0"/>
              <a:t>インスタンス </a:t>
            </a:r>
            <a:r>
              <a:rPr lang="ja-JP" altLang="ja-JP" sz="2400" dirty="0"/>
              <a:t>I</a:t>
            </a:r>
            <a:endParaRPr kumimoji="1" lang="ja-JP" altLang="en-US" sz="2400" dirty="0"/>
          </a:p>
        </p:txBody>
      </p:sp>
      <p:sp>
        <p:nvSpPr>
          <p:cNvPr id="7" name="正方形/長方形 6"/>
          <p:cNvSpPr/>
          <p:nvPr/>
        </p:nvSpPr>
        <p:spPr>
          <a:xfrm>
            <a:off x="5482381" y="2700338"/>
            <a:ext cx="852100" cy="4179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pic>
        <p:nvPicPr>
          <p:cNvPr id="6" name="図 5"/>
          <p:cNvPicPr>
            <a:picLocks noChangeAspect="1"/>
          </p:cNvPicPr>
          <p:nvPr/>
        </p:nvPicPr>
        <p:blipFill>
          <a:blip r:embed="rId3"/>
          <a:stretch>
            <a:fillRect/>
          </a:stretch>
        </p:blipFill>
        <p:spPr>
          <a:xfrm>
            <a:off x="5482381" y="2815651"/>
            <a:ext cx="730175" cy="243392"/>
          </a:xfrm>
          <a:prstGeom prst="rect">
            <a:avLst/>
          </a:prstGeom>
        </p:spPr>
      </p:pic>
      <p:sp>
        <p:nvSpPr>
          <p:cNvPr id="8" name="正方形/長方形 7"/>
          <p:cNvSpPr/>
          <p:nvPr/>
        </p:nvSpPr>
        <p:spPr>
          <a:xfrm>
            <a:off x="5056331" y="3552380"/>
            <a:ext cx="924448" cy="46597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endParaRPr>
          </a:p>
        </p:txBody>
      </p:sp>
      <p:pic>
        <p:nvPicPr>
          <p:cNvPr id="11" name="図 10"/>
          <p:cNvPicPr>
            <a:picLocks noChangeAspect="1"/>
          </p:cNvPicPr>
          <p:nvPr/>
        </p:nvPicPr>
        <p:blipFill>
          <a:blip r:embed="rId3"/>
          <a:stretch>
            <a:fillRect/>
          </a:stretch>
        </p:blipFill>
        <p:spPr>
          <a:xfrm>
            <a:off x="5117293" y="3662098"/>
            <a:ext cx="730175" cy="243392"/>
          </a:xfrm>
          <a:prstGeom prst="rect">
            <a:avLst/>
          </a:prstGeom>
        </p:spPr>
      </p:pic>
      <p:sp>
        <p:nvSpPr>
          <p:cNvPr id="14" name="スライド番号プレースホルダー 13"/>
          <p:cNvSpPr>
            <a:spLocks noGrp="1"/>
          </p:cNvSpPr>
          <p:nvPr>
            <p:ph type="sldNum" sz="quarter" idx="12"/>
          </p:nvPr>
        </p:nvSpPr>
        <p:spPr/>
        <p:txBody>
          <a:bodyPr/>
          <a:lstStyle/>
          <a:p>
            <a:fld id="{56CB738E-FD40-8243-9246-C46E47308EC8}" type="slidenum">
              <a:rPr kumimoji="1" lang="ja-JP" altLang="en-US" smtClean="0"/>
              <a:t>71</a:t>
            </a:fld>
            <a:endParaRPr kumimoji="1" lang="ja-JP" altLang="en-US"/>
          </a:p>
        </p:txBody>
      </p:sp>
    </p:spTree>
    <p:extLst>
      <p:ext uri="{BB962C8B-B14F-4D97-AF65-F5344CB8AC3E}">
        <p14:creationId xmlns:p14="http://schemas.microsoft.com/office/powerpoint/2010/main" val="133914455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2055" y="229196"/>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772371" y="2070516"/>
            <a:ext cx="3655883" cy="461665"/>
          </a:xfrm>
          <a:prstGeom prst="rect">
            <a:avLst/>
          </a:prstGeom>
          <a:noFill/>
        </p:spPr>
        <p:txBody>
          <a:bodyPr wrap="square" rtlCol="0">
            <a:spAutoFit/>
          </a:bodyPr>
          <a:lstStyle/>
          <a:p>
            <a:pPr marL="342900" indent="-342900">
              <a:buFont typeface="Arial"/>
              <a:buChar char="•"/>
            </a:pPr>
            <a:r>
              <a:rPr kumimoji="1" lang="ja-JP" altLang="en-US" sz="2400" dirty="0" smtClean="0"/>
              <a:t>定理１</a:t>
            </a:r>
            <a:endParaRPr kumimoji="1" lang="ja-JP" altLang="en-US" sz="2400" dirty="0"/>
          </a:p>
        </p:txBody>
      </p:sp>
      <p:sp>
        <p:nvSpPr>
          <p:cNvPr id="4" name="テキスト ボックス 3"/>
          <p:cNvSpPr txBox="1"/>
          <p:nvPr/>
        </p:nvSpPr>
        <p:spPr>
          <a:xfrm>
            <a:off x="1064155" y="2714057"/>
            <a:ext cx="7758025" cy="1200328"/>
          </a:xfrm>
          <a:prstGeom prst="rect">
            <a:avLst/>
          </a:prstGeom>
          <a:noFill/>
        </p:spPr>
        <p:txBody>
          <a:bodyPr wrap="square" rtlCol="0">
            <a:spAutoFit/>
          </a:bodyPr>
          <a:lstStyle/>
          <a:p>
            <a:r>
              <a:rPr kumimoji="1" lang="ja-JP" altLang="en-US" sz="2400" dirty="0" smtClean="0"/>
              <a:t>一般化ライツアウト問題には質問計算量が</a:t>
            </a:r>
            <a:r>
              <a:rPr kumimoji="1" lang="en-US" altLang="ja-JP" sz="2400" dirty="0" smtClean="0"/>
              <a:t>O(</a:t>
            </a:r>
            <a:r>
              <a:rPr lang="en-US" altLang="ja-JP" sz="2400" dirty="0" smtClean="0"/>
              <a:t>ε</a:t>
            </a:r>
            <a:r>
              <a:rPr lang="en-US" altLang="ja-JP" sz="2400" baseline="30000" dirty="0" smtClean="0"/>
              <a:t>-2</a:t>
            </a:r>
            <a:r>
              <a:rPr kumimoji="1" lang="en-US" altLang="ja-JP" sz="2400" dirty="0" smtClean="0"/>
              <a:t>)</a:t>
            </a:r>
            <a:r>
              <a:rPr kumimoji="1" lang="ja-JP" altLang="en-US" sz="2400" dirty="0" smtClean="0"/>
              <a:t>である</a:t>
            </a:r>
            <a:endParaRPr kumimoji="1" lang="en-US" altLang="ja-JP" sz="2400" dirty="0" smtClean="0"/>
          </a:p>
          <a:p>
            <a:r>
              <a:rPr lang="ja-JP" altLang="en-US" sz="2400" dirty="0" smtClean="0"/>
              <a:t>誤りなしの検査アルゴリズムが存在する。</a:t>
            </a:r>
            <a:endParaRPr lang="en-US" altLang="ja-JP" sz="2400" dirty="0" smtClean="0"/>
          </a:p>
          <a:p>
            <a:r>
              <a:rPr kumimoji="1" lang="ja-JP" altLang="en-US" sz="2400" dirty="0" smtClean="0"/>
              <a:t>すなわち、一般化ライツアウトは誤りなしで検査可能である。</a:t>
            </a:r>
            <a:endParaRPr kumimoji="1" lang="ja-JP" altLang="en-US" sz="2400" dirty="0"/>
          </a:p>
        </p:txBody>
      </p:sp>
      <p:sp>
        <p:nvSpPr>
          <p:cNvPr id="8" name="スライド番号プレースホルダー 7"/>
          <p:cNvSpPr>
            <a:spLocks noGrp="1"/>
          </p:cNvSpPr>
          <p:nvPr>
            <p:ph type="sldNum" sz="quarter" idx="12"/>
          </p:nvPr>
        </p:nvSpPr>
        <p:spPr/>
        <p:txBody>
          <a:bodyPr/>
          <a:lstStyle/>
          <a:p>
            <a:fld id="{56CB738E-FD40-8243-9246-C46E47308EC8}" type="slidenum">
              <a:rPr kumimoji="1" lang="ja-JP" altLang="en-US" smtClean="0"/>
              <a:t>72</a:t>
            </a:fld>
            <a:endParaRPr kumimoji="1" lang="ja-JP" altLang="en-US"/>
          </a:p>
        </p:txBody>
      </p:sp>
    </p:spTree>
    <p:extLst>
      <p:ext uri="{BB962C8B-B14F-4D97-AF65-F5344CB8AC3E}">
        <p14:creationId xmlns:p14="http://schemas.microsoft.com/office/powerpoint/2010/main" val="344081170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72371" y="927362"/>
            <a:ext cx="6419251" cy="461665"/>
          </a:xfrm>
          <a:prstGeom prst="rect">
            <a:avLst/>
          </a:prstGeom>
          <a:noFill/>
        </p:spPr>
        <p:txBody>
          <a:bodyPr wrap="square" rtlCol="0">
            <a:spAutoFit/>
          </a:bodyPr>
          <a:lstStyle/>
          <a:p>
            <a:r>
              <a:rPr kumimoji="1" lang="en-US" altLang="ja-JP" sz="2400" dirty="0" smtClean="0"/>
              <a:t>◎</a:t>
            </a:r>
            <a:r>
              <a:rPr kumimoji="1" lang="ja-JP" altLang="en-US" sz="2400" dirty="0" smtClean="0"/>
              <a:t>定理１の証明のため、補題を二つ示す。</a:t>
            </a:r>
            <a:endParaRPr kumimoji="1" lang="ja-JP" altLang="en-US" sz="2400" dirty="0"/>
          </a:p>
        </p:txBody>
      </p:sp>
      <p:sp>
        <p:nvSpPr>
          <p:cNvPr id="4" name="テキスト ボックス 3"/>
          <p:cNvSpPr txBox="1"/>
          <p:nvPr/>
        </p:nvSpPr>
        <p:spPr>
          <a:xfrm>
            <a:off x="909681" y="1952525"/>
            <a:ext cx="7758025" cy="1200328"/>
          </a:xfrm>
          <a:prstGeom prst="rect">
            <a:avLst/>
          </a:prstGeom>
          <a:noFill/>
        </p:spPr>
        <p:txBody>
          <a:bodyPr wrap="square" rtlCol="0">
            <a:spAutoFit/>
          </a:bodyPr>
          <a:lstStyle/>
          <a:p>
            <a:r>
              <a:rPr lang="ja-JP" altLang="en-US" sz="2400" dirty="0" smtClean="0"/>
              <a:t>任意の局面</a:t>
            </a:r>
            <a:r>
              <a:rPr lang="en-US" altLang="ja-JP" sz="2400" dirty="0" smtClean="0"/>
              <a:t> S </a:t>
            </a:r>
            <a:r>
              <a:rPr lang="ja-JP" altLang="en-US" sz="2400" dirty="0" smtClean="0"/>
              <a:t>と任意の</a:t>
            </a:r>
            <a:r>
              <a:rPr lang="en-US" altLang="ja-JP" sz="2400" dirty="0" smtClean="0"/>
              <a:t> 0 &lt; </a:t>
            </a:r>
            <a:r>
              <a:rPr lang="en-US" altLang="ja-JP" sz="2400" dirty="0" err="1" smtClean="0"/>
              <a:t>ε</a:t>
            </a:r>
            <a:r>
              <a:rPr lang="en-US" altLang="ja-JP" sz="2400" dirty="0" smtClean="0"/>
              <a:t> ≤ 1 </a:t>
            </a:r>
            <a:r>
              <a:rPr lang="ja-JP" altLang="en-US" sz="2400" dirty="0" smtClean="0"/>
              <a:t>について、</a:t>
            </a:r>
            <a:endParaRPr lang="en-US" altLang="ja-JP" sz="2400" dirty="0" smtClean="0"/>
          </a:p>
          <a:p>
            <a:r>
              <a:rPr lang="en-US" altLang="ja-JP" sz="2400" dirty="0" smtClean="0"/>
              <a:t>n </a:t>
            </a:r>
            <a:r>
              <a:rPr lang="ja-JP" altLang="en-US" sz="2400" dirty="0" smtClean="0"/>
              <a:t>を</a:t>
            </a:r>
            <a:r>
              <a:rPr lang="en-US" altLang="ja-JP" sz="2400" dirty="0" smtClean="0"/>
              <a:t> S </a:t>
            </a:r>
            <a:r>
              <a:rPr lang="ja-JP" altLang="en-US" sz="2400" dirty="0" smtClean="0"/>
              <a:t>のサイズとしたときに</a:t>
            </a:r>
            <a:r>
              <a:rPr lang="en-US" altLang="ja-JP" sz="2400" dirty="0" smtClean="0"/>
              <a:t> n &gt; </a:t>
            </a:r>
            <a:r>
              <a:rPr lang="en-US" altLang="ja-JP" sz="2400" dirty="0"/>
              <a:t>1</a:t>
            </a:r>
            <a:r>
              <a:rPr lang="en-US" altLang="ja-JP" sz="2400" dirty="0" smtClean="0"/>
              <a:t>/ε</a:t>
            </a:r>
            <a:r>
              <a:rPr lang="en-US" altLang="ja-JP" sz="2400" baseline="30000" dirty="0" smtClean="0"/>
              <a:t>2 </a:t>
            </a:r>
            <a:r>
              <a:rPr lang="ja-JP" altLang="en-US" sz="2400" dirty="0" smtClean="0"/>
              <a:t>ならば、</a:t>
            </a:r>
            <a:endParaRPr lang="en-US" altLang="ja-JP" sz="2400" dirty="0" smtClean="0"/>
          </a:p>
          <a:p>
            <a:r>
              <a:rPr lang="en-US" altLang="ja-JP" sz="2400" dirty="0" smtClean="0"/>
              <a:t>S </a:t>
            </a:r>
            <a:r>
              <a:rPr lang="ja-JP" altLang="en-US" sz="2400" dirty="0" smtClean="0"/>
              <a:t>はイエスインスタンスに</a:t>
            </a:r>
            <a:r>
              <a:rPr lang="en-US" altLang="ja-JP" sz="2400" dirty="0" err="1" smtClean="0"/>
              <a:t>ε</a:t>
            </a:r>
            <a:r>
              <a:rPr lang="ja-JP" altLang="en-US" sz="2400" dirty="0" smtClean="0"/>
              <a:t>近接である。</a:t>
            </a:r>
            <a:endParaRPr lang="en-US" altLang="ja-JP" sz="2400" dirty="0"/>
          </a:p>
        </p:txBody>
      </p:sp>
      <p:sp>
        <p:nvSpPr>
          <p:cNvPr id="6" name="テキスト ボックス 5"/>
          <p:cNvSpPr txBox="1"/>
          <p:nvPr/>
        </p:nvSpPr>
        <p:spPr>
          <a:xfrm>
            <a:off x="457200" y="1543898"/>
            <a:ext cx="2385764" cy="461665"/>
          </a:xfrm>
          <a:prstGeom prst="rect">
            <a:avLst/>
          </a:prstGeom>
          <a:noFill/>
        </p:spPr>
        <p:txBody>
          <a:bodyPr wrap="square" rtlCol="0">
            <a:spAutoFit/>
          </a:bodyPr>
          <a:lstStyle/>
          <a:p>
            <a:pPr marL="342900" indent="-342900">
              <a:buFont typeface="Arial"/>
              <a:buChar char="•"/>
            </a:pPr>
            <a:r>
              <a:rPr kumimoji="1" lang="ja-JP" altLang="en-US" sz="2400" dirty="0" smtClean="0"/>
              <a:t>補題</a:t>
            </a:r>
            <a:r>
              <a:rPr kumimoji="1" lang="en-US" altLang="ja-JP" sz="2400" dirty="0" smtClean="0"/>
              <a:t>2</a:t>
            </a:r>
            <a:endParaRPr kumimoji="1" lang="ja-JP" altLang="en-US" sz="2400" dirty="0"/>
          </a:p>
        </p:txBody>
      </p:sp>
      <p:sp>
        <p:nvSpPr>
          <p:cNvPr id="7" name="テキスト ボックス 6"/>
          <p:cNvSpPr txBox="1"/>
          <p:nvPr/>
        </p:nvSpPr>
        <p:spPr>
          <a:xfrm>
            <a:off x="457200" y="3232703"/>
            <a:ext cx="2385764" cy="461665"/>
          </a:xfrm>
          <a:prstGeom prst="rect">
            <a:avLst/>
          </a:prstGeom>
          <a:noFill/>
        </p:spPr>
        <p:txBody>
          <a:bodyPr wrap="square" rtlCol="0">
            <a:spAutoFit/>
          </a:bodyPr>
          <a:lstStyle/>
          <a:p>
            <a:pPr marL="342900" indent="-342900">
              <a:buFont typeface="Arial"/>
              <a:buChar char="•"/>
            </a:pPr>
            <a:r>
              <a:rPr kumimoji="1" lang="ja-JP" altLang="en-US" sz="2400" dirty="0" smtClean="0"/>
              <a:t>補題</a:t>
            </a:r>
            <a:r>
              <a:rPr lang="en-US" altLang="ja-JP" sz="2400" dirty="0" smtClean="0"/>
              <a:t>3</a:t>
            </a:r>
            <a:endParaRPr kumimoji="1" lang="ja-JP" altLang="en-US" sz="2400" dirty="0"/>
          </a:p>
        </p:txBody>
      </p:sp>
      <p:sp>
        <p:nvSpPr>
          <p:cNvPr id="8" name="テキスト ボックス 7"/>
          <p:cNvSpPr txBox="1"/>
          <p:nvPr/>
        </p:nvSpPr>
        <p:spPr>
          <a:xfrm>
            <a:off x="909681" y="3613298"/>
            <a:ext cx="7758025" cy="830997"/>
          </a:xfrm>
          <a:prstGeom prst="rect">
            <a:avLst/>
          </a:prstGeom>
          <a:noFill/>
        </p:spPr>
        <p:txBody>
          <a:bodyPr wrap="square" rtlCol="0">
            <a:spAutoFit/>
          </a:bodyPr>
          <a:lstStyle/>
          <a:p>
            <a:r>
              <a:rPr lang="ja-JP" altLang="en-US" sz="2400" dirty="0" smtClean="0"/>
              <a:t>任意の局面</a:t>
            </a:r>
            <a:r>
              <a:rPr lang="en-US" altLang="ja-JP" sz="2400" dirty="0" smtClean="0"/>
              <a:t> S </a:t>
            </a:r>
            <a:r>
              <a:rPr lang="ja-JP" altLang="en-US" sz="2400" dirty="0" smtClean="0"/>
              <a:t>はイエスインスタンスへの距離が</a:t>
            </a:r>
            <a:r>
              <a:rPr lang="en-US" altLang="ja-JP" sz="2400" dirty="0" smtClean="0"/>
              <a:t>     </a:t>
            </a:r>
            <a:r>
              <a:rPr lang="ja-JP" altLang="en-US" sz="2400" dirty="0" smtClean="0"/>
              <a:t>である。</a:t>
            </a:r>
            <a:endParaRPr lang="en-US" altLang="ja-JP" sz="2400" dirty="0" smtClean="0"/>
          </a:p>
          <a:p>
            <a:endParaRPr lang="en-US" altLang="ja-JP" sz="2400" dirty="0" smtClean="0"/>
          </a:p>
        </p:txBody>
      </p:sp>
      <p:pic>
        <p:nvPicPr>
          <p:cNvPr id="9" name="図 8"/>
          <p:cNvPicPr>
            <a:picLocks noChangeAspect="1"/>
          </p:cNvPicPr>
          <p:nvPr/>
        </p:nvPicPr>
        <p:blipFill>
          <a:blip r:embed="rId2"/>
          <a:stretch>
            <a:fillRect/>
          </a:stretch>
        </p:blipFill>
        <p:spPr>
          <a:xfrm>
            <a:off x="7012921" y="3578952"/>
            <a:ext cx="357400" cy="424412"/>
          </a:xfrm>
          <a:prstGeom prst="rect">
            <a:avLst/>
          </a:prstGeom>
        </p:spPr>
      </p:pic>
      <p:sp>
        <p:nvSpPr>
          <p:cNvPr id="12" name="スライド番号プレースホルダー 11"/>
          <p:cNvSpPr>
            <a:spLocks noGrp="1"/>
          </p:cNvSpPr>
          <p:nvPr>
            <p:ph type="sldNum" sz="quarter" idx="12"/>
          </p:nvPr>
        </p:nvSpPr>
        <p:spPr/>
        <p:txBody>
          <a:bodyPr/>
          <a:lstStyle/>
          <a:p>
            <a:fld id="{56CB738E-FD40-8243-9246-C46E47308EC8}" type="slidenum">
              <a:rPr kumimoji="1" lang="ja-JP" altLang="en-US" smtClean="0"/>
              <a:t>73</a:t>
            </a:fld>
            <a:endParaRPr kumimoji="1" lang="ja-JP" altLang="en-US"/>
          </a:p>
        </p:txBody>
      </p:sp>
      <p:sp>
        <p:nvSpPr>
          <p:cNvPr id="13" name="タイトル 1"/>
          <p:cNvSpPr>
            <a:spLocks noGrp="1"/>
          </p:cNvSpPr>
          <p:nvPr>
            <p:ph type="title"/>
          </p:nvPr>
        </p:nvSpPr>
        <p:spPr>
          <a:xfrm>
            <a:off x="162055" y="229196"/>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Tree>
    <p:extLst>
      <p:ext uri="{BB962C8B-B14F-4D97-AF65-F5344CB8AC3E}">
        <p14:creationId xmlns:p14="http://schemas.microsoft.com/office/powerpoint/2010/main" val="426446668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57201" y="862345"/>
            <a:ext cx="3655883" cy="461665"/>
          </a:xfrm>
          <a:prstGeom prst="rect">
            <a:avLst/>
          </a:prstGeom>
          <a:noFill/>
        </p:spPr>
        <p:txBody>
          <a:bodyPr wrap="square" rtlCol="0">
            <a:spAutoFit/>
          </a:bodyPr>
          <a:lstStyle/>
          <a:p>
            <a:pPr marL="342900" indent="-342900">
              <a:buFont typeface="Arial"/>
              <a:buChar char="•"/>
            </a:pPr>
            <a:r>
              <a:rPr lang="ja-JP" altLang="en-US" sz="2400" dirty="0" smtClean="0"/>
              <a:t>補題の証明</a:t>
            </a:r>
            <a:endParaRPr kumimoji="1" lang="ja-JP" altLang="en-US" sz="2400" dirty="0"/>
          </a:p>
        </p:txBody>
      </p:sp>
      <p:sp>
        <p:nvSpPr>
          <p:cNvPr id="4" name="テキスト ボックス 3"/>
          <p:cNvSpPr txBox="1"/>
          <p:nvPr/>
        </p:nvSpPr>
        <p:spPr>
          <a:xfrm>
            <a:off x="1385976" y="1324010"/>
            <a:ext cx="7171871" cy="830997"/>
          </a:xfrm>
          <a:prstGeom prst="rect">
            <a:avLst/>
          </a:prstGeom>
          <a:noFill/>
        </p:spPr>
        <p:txBody>
          <a:bodyPr wrap="square" rtlCol="0">
            <a:spAutoFit/>
          </a:bodyPr>
          <a:lstStyle/>
          <a:p>
            <a:r>
              <a:rPr lang="ja-JP" altLang="en-US" sz="2400" dirty="0" smtClean="0"/>
              <a:t>以下のような、点灯しているライトを</a:t>
            </a:r>
            <a:r>
              <a:rPr lang="en-US" altLang="ja-JP" sz="2400" dirty="0" smtClean="0"/>
              <a:t>1</a:t>
            </a:r>
            <a:r>
              <a:rPr lang="ja-JP" altLang="en-US" sz="2400" dirty="0" smtClean="0"/>
              <a:t>行ずつ</a:t>
            </a:r>
            <a:endParaRPr lang="en-US" altLang="ja-JP" sz="2400" dirty="0" smtClean="0"/>
          </a:p>
          <a:p>
            <a:r>
              <a:rPr lang="ja-JP" altLang="en-US" sz="2400" dirty="0" smtClean="0"/>
              <a:t>消灯していく</a:t>
            </a:r>
            <a:r>
              <a:rPr kumimoji="1" lang="ja-JP" altLang="en-US" sz="2400" dirty="0" smtClean="0"/>
              <a:t>アルゴリズムを</a:t>
            </a:r>
            <a:r>
              <a:rPr lang="ja-JP" altLang="en-US" sz="2400" dirty="0" smtClean="0"/>
              <a:t>与える</a:t>
            </a:r>
            <a:r>
              <a:rPr kumimoji="1" lang="ja-JP" altLang="en-US" sz="2400" dirty="0" smtClean="0"/>
              <a:t>。</a:t>
            </a:r>
            <a:endParaRPr kumimoji="1" lang="ja-JP" altLang="en-US" sz="2400" dirty="0"/>
          </a:p>
        </p:txBody>
      </p:sp>
      <p:sp>
        <p:nvSpPr>
          <p:cNvPr id="5" name="テキスト ボックス 4"/>
          <p:cNvSpPr txBox="1"/>
          <p:nvPr/>
        </p:nvSpPr>
        <p:spPr>
          <a:xfrm>
            <a:off x="724201" y="2874082"/>
            <a:ext cx="7397586" cy="1938992"/>
          </a:xfrm>
          <a:prstGeom prst="rect">
            <a:avLst/>
          </a:prstGeom>
          <a:noFill/>
        </p:spPr>
        <p:txBody>
          <a:bodyPr wrap="square" rtlCol="0">
            <a:spAutoFit/>
          </a:bodyPr>
          <a:lstStyle/>
          <a:p>
            <a:pPr marL="342900" indent="-342900">
              <a:buFont typeface="+mj-lt"/>
              <a:buAutoNum type="arabicPeriod"/>
            </a:pPr>
            <a:r>
              <a:rPr lang="ja-JP" altLang="ja-JP" sz="2400" dirty="0"/>
              <a:t>i</a:t>
            </a:r>
            <a:r>
              <a:rPr kumimoji="1" lang="ja-JP" altLang="en-US" sz="2400" dirty="0" smtClean="0"/>
              <a:t> </a:t>
            </a:r>
            <a:r>
              <a:rPr kumimoji="1" lang="en-US" altLang="ja-JP" sz="2400" dirty="0" smtClean="0"/>
              <a:t>=</a:t>
            </a:r>
            <a:r>
              <a:rPr kumimoji="1" lang="ja-JP" altLang="en-US" sz="2400" dirty="0" smtClean="0"/>
              <a:t> </a:t>
            </a:r>
            <a:r>
              <a:rPr kumimoji="1" lang="en-US" altLang="ja-JP" sz="2400" dirty="0" smtClean="0"/>
              <a:t>1</a:t>
            </a:r>
            <a:r>
              <a:rPr kumimoji="1" lang="ja-JP" altLang="en-US" sz="2400" dirty="0" smtClean="0"/>
              <a:t> とする。</a:t>
            </a:r>
            <a:endParaRPr kumimoji="1" lang="en-US" altLang="ja-JP" sz="2400" dirty="0" smtClean="0"/>
          </a:p>
          <a:p>
            <a:pPr marL="342900" indent="-342900">
              <a:buFont typeface="+mj-lt"/>
              <a:buAutoNum type="arabicPeriod"/>
            </a:pPr>
            <a:r>
              <a:rPr lang="ja-JP" altLang="en-US" sz="2400" dirty="0" smtClean="0"/>
              <a:t>第</a:t>
            </a:r>
            <a:r>
              <a:rPr lang="en-US" altLang="ja-JP" sz="2400" dirty="0" smtClean="0"/>
              <a:t> </a:t>
            </a:r>
            <a:r>
              <a:rPr lang="en-US" altLang="ja-JP" sz="2400" dirty="0" err="1" smtClean="0"/>
              <a:t>i</a:t>
            </a:r>
            <a:r>
              <a:rPr lang="en-US" altLang="ja-JP" sz="2400" dirty="0" smtClean="0"/>
              <a:t> </a:t>
            </a:r>
            <a:r>
              <a:rPr lang="ja-JP" altLang="en-US" sz="2400" dirty="0" smtClean="0"/>
              <a:t>行について、点灯しているライトを全て見つける。</a:t>
            </a:r>
            <a:endParaRPr lang="en-US" altLang="ja-JP" sz="2400" dirty="0" smtClean="0"/>
          </a:p>
          <a:p>
            <a:pPr marL="342900" indent="-342900">
              <a:buFont typeface="+mj-lt"/>
              <a:buAutoNum type="arabicPeriod"/>
            </a:pPr>
            <a:r>
              <a:rPr kumimoji="1" lang="ja-JP" altLang="en-US" sz="2400" dirty="0" smtClean="0"/>
              <a:t>見つけたライトと同じ列の第</a:t>
            </a:r>
            <a:r>
              <a:rPr kumimoji="1" lang="en-US" altLang="ja-JP" sz="2400" dirty="0" smtClean="0"/>
              <a:t> i+1 </a:t>
            </a:r>
            <a:r>
              <a:rPr kumimoji="1" lang="ja-JP" altLang="en-US" sz="2400" dirty="0" smtClean="0"/>
              <a:t>行のライトを操作して、第</a:t>
            </a:r>
            <a:r>
              <a:rPr kumimoji="1" lang="en-US" altLang="ja-JP" sz="2400" dirty="0" smtClean="0"/>
              <a:t> </a:t>
            </a:r>
            <a:r>
              <a:rPr kumimoji="1" lang="en-US" altLang="ja-JP" sz="2400" dirty="0" err="1" smtClean="0"/>
              <a:t>i</a:t>
            </a:r>
            <a:r>
              <a:rPr kumimoji="1" lang="en-US" altLang="ja-JP" sz="2400" dirty="0" smtClean="0"/>
              <a:t> </a:t>
            </a:r>
            <a:r>
              <a:rPr kumimoji="1" lang="ja-JP" altLang="en-US" sz="2400" dirty="0" smtClean="0"/>
              <a:t>行のライトを全て消灯する。</a:t>
            </a:r>
            <a:endParaRPr kumimoji="1" lang="en-US" altLang="ja-JP" sz="2400" dirty="0" smtClean="0"/>
          </a:p>
          <a:p>
            <a:pPr marL="342900" indent="-342900">
              <a:buFont typeface="+mj-lt"/>
              <a:buAutoNum type="arabicPeriod"/>
            </a:pPr>
            <a:r>
              <a:rPr lang="en-US" altLang="ja-JP" sz="2400" dirty="0" smtClean="0"/>
              <a:t>2〜3</a:t>
            </a:r>
            <a:r>
              <a:rPr lang="ja-JP" altLang="en-US" sz="2400" dirty="0" smtClean="0"/>
              <a:t>の処理を</a:t>
            </a:r>
            <a:r>
              <a:rPr lang="en-US" altLang="ja-JP" sz="2400" dirty="0" smtClean="0"/>
              <a:t> </a:t>
            </a:r>
            <a:r>
              <a:rPr lang="en-US" altLang="ja-JP" sz="2400" dirty="0" err="1" smtClean="0"/>
              <a:t>i</a:t>
            </a:r>
            <a:r>
              <a:rPr lang="en-US" altLang="ja-JP" sz="2400" dirty="0" smtClean="0"/>
              <a:t> = 2 〜               </a:t>
            </a:r>
            <a:r>
              <a:rPr lang="ja-JP" altLang="en-US" sz="2400" dirty="0" smtClean="0"/>
              <a:t>について行う。</a:t>
            </a:r>
            <a:endParaRPr kumimoji="1" lang="ja-JP" altLang="en-US" sz="24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125742744"/>
              </p:ext>
            </p:extLst>
          </p:nvPr>
        </p:nvGraphicFramePr>
        <p:xfrm>
          <a:off x="3960393" y="4395249"/>
          <a:ext cx="931863" cy="427435"/>
        </p:xfrm>
        <a:graphic>
          <a:graphicData uri="http://schemas.openxmlformats.org/presentationml/2006/ole">
            <mc:AlternateContent xmlns:mc="http://schemas.openxmlformats.org/markup-compatibility/2006">
              <mc:Choice xmlns:v="urn:schemas-microsoft-com:vml" Requires="v">
                <p:oleObj spid="_x0000_s18496" name="数式" r:id="rId3" imgW="520700" imgH="317500" progId="Equation.3">
                  <p:embed/>
                </p:oleObj>
              </mc:Choice>
              <mc:Fallback>
                <p:oleObj name="数式" r:id="rId3" imgW="520700" imgH="317500" progId="Equation.3">
                  <p:embed/>
                  <p:pic>
                    <p:nvPicPr>
                      <p:cNvPr id="0" name=""/>
                      <p:cNvPicPr/>
                      <p:nvPr/>
                    </p:nvPicPr>
                    <p:blipFill>
                      <a:blip r:embed="rId4"/>
                      <a:stretch>
                        <a:fillRect/>
                      </a:stretch>
                    </p:blipFill>
                    <p:spPr>
                      <a:xfrm>
                        <a:off x="3960393" y="4395249"/>
                        <a:ext cx="931863" cy="427435"/>
                      </a:xfrm>
                      <a:prstGeom prst="rect">
                        <a:avLst/>
                      </a:prstGeom>
                    </p:spPr>
                  </p:pic>
                </p:oleObj>
              </mc:Fallback>
            </mc:AlternateContent>
          </a:graphicData>
        </a:graphic>
      </p:graphicFrame>
      <p:sp>
        <p:nvSpPr>
          <p:cNvPr id="7" name="テキスト ボックス 6"/>
          <p:cNvSpPr txBox="1"/>
          <p:nvPr/>
        </p:nvSpPr>
        <p:spPr>
          <a:xfrm>
            <a:off x="265798" y="2059330"/>
            <a:ext cx="4720037" cy="461665"/>
          </a:xfrm>
          <a:prstGeom prst="rect">
            <a:avLst/>
          </a:prstGeom>
          <a:noFill/>
        </p:spPr>
        <p:txBody>
          <a:bodyPr wrap="square" rtlCol="0">
            <a:spAutoFit/>
          </a:bodyPr>
          <a:lstStyle/>
          <a:p>
            <a:r>
              <a:rPr kumimoji="1" lang="ja-JP" altLang="en-US" sz="2400" dirty="0" smtClean="0"/>
              <a:t>アルゴリズム</a:t>
            </a:r>
            <a:r>
              <a:rPr kumimoji="1" lang="en-US" altLang="ja-JP" sz="2400" dirty="0" smtClean="0"/>
              <a:t> </a:t>
            </a:r>
            <a:r>
              <a:rPr kumimoji="1" lang="en-US" altLang="ja-JP" sz="2400" b="1" dirty="0" err="1" smtClean="0">
                <a:latin typeface="Apple Chancery"/>
                <a:cs typeface="Apple Chancery"/>
              </a:rPr>
              <a:t>Lastline</a:t>
            </a:r>
            <a:endParaRPr kumimoji="1" lang="ja-JP" altLang="en-US" sz="2400" b="1" dirty="0">
              <a:latin typeface="Apple Chancery"/>
              <a:cs typeface="Apple Chancery"/>
            </a:endParaRPr>
          </a:p>
        </p:txBody>
      </p:sp>
      <p:sp>
        <p:nvSpPr>
          <p:cNvPr id="8" name="テキスト ボックス 7"/>
          <p:cNvSpPr txBox="1"/>
          <p:nvPr/>
        </p:nvSpPr>
        <p:spPr>
          <a:xfrm>
            <a:off x="652225" y="2527833"/>
            <a:ext cx="1853687" cy="461665"/>
          </a:xfrm>
          <a:prstGeom prst="rect">
            <a:avLst/>
          </a:prstGeom>
          <a:noFill/>
        </p:spPr>
        <p:txBody>
          <a:bodyPr wrap="square" rtlCol="0">
            <a:spAutoFit/>
          </a:bodyPr>
          <a:lstStyle/>
          <a:p>
            <a:r>
              <a:rPr lang="en-US" altLang="ja-JP" sz="2400" b="1" dirty="0"/>
              <a:t>b</a:t>
            </a:r>
            <a:r>
              <a:rPr kumimoji="1" lang="en-US" altLang="ja-JP" sz="2400" b="1" dirty="0" smtClean="0"/>
              <a:t>egin.</a:t>
            </a:r>
            <a:endParaRPr kumimoji="1" lang="ja-JP" altLang="en-US" sz="2400" b="1" dirty="0"/>
          </a:p>
        </p:txBody>
      </p:sp>
      <p:sp>
        <p:nvSpPr>
          <p:cNvPr id="9" name="テキスト ボックス 8"/>
          <p:cNvSpPr txBox="1"/>
          <p:nvPr/>
        </p:nvSpPr>
        <p:spPr>
          <a:xfrm>
            <a:off x="652225" y="4681835"/>
            <a:ext cx="1853687" cy="461665"/>
          </a:xfrm>
          <a:prstGeom prst="rect">
            <a:avLst/>
          </a:prstGeom>
          <a:noFill/>
        </p:spPr>
        <p:txBody>
          <a:bodyPr wrap="square" rtlCol="0">
            <a:spAutoFit/>
          </a:bodyPr>
          <a:lstStyle/>
          <a:p>
            <a:r>
              <a:rPr lang="en-US" altLang="ja-JP" sz="2400" b="1" dirty="0"/>
              <a:t>e</a:t>
            </a:r>
            <a:r>
              <a:rPr lang="en-US" altLang="ja-JP" sz="2400" b="1" dirty="0" smtClean="0"/>
              <a:t>nd.</a:t>
            </a:r>
            <a:endParaRPr kumimoji="1" lang="ja-JP" altLang="en-US" sz="2400" b="1" dirty="0"/>
          </a:p>
        </p:txBody>
      </p:sp>
      <p:sp>
        <p:nvSpPr>
          <p:cNvPr id="15" name="スライド番号プレースホルダー 14"/>
          <p:cNvSpPr>
            <a:spLocks noGrp="1"/>
          </p:cNvSpPr>
          <p:nvPr>
            <p:ph type="sldNum" sz="quarter" idx="12"/>
          </p:nvPr>
        </p:nvSpPr>
        <p:spPr/>
        <p:txBody>
          <a:bodyPr/>
          <a:lstStyle/>
          <a:p>
            <a:fld id="{56CB738E-FD40-8243-9246-C46E47308EC8}" type="slidenum">
              <a:rPr kumimoji="1" lang="ja-JP" altLang="en-US" smtClean="0"/>
              <a:t>74</a:t>
            </a:fld>
            <a:endParaRPr kumimoji="1" lang="ja-JP" altLang="en-US"/>
          </a:p>
        </p:txBody>
      </p:sp>
      <p:sp>
        <p:nvSpPr>
          <p:cNvPr id="18" name="タイトル 1"/>
          <p:cNvSpPr>
            <a:spLocks noGrp="1"/>
          </p:cNvSpPr>
          <p:nvPr>
            <p:ph type="title"/>
          </p:nvPr>
        </p:nvSpPr>
        <p:spPr>
          <a:xfrm>
            <a:off x="-154407" y="5095"/>
            <a:ext cx="8229600" cy="857250"/>
          </a:xfrm>
        </p:spPr>
        <p:txBody>
          <a:bodyPr>
            <a:normAutofit/>
          </a:bodyPr>
          <a:lstStyle/>
          <a:p>
            <a:r>
              <a:rPr kumimoji="1" lang="ja-JP" altLang="en-US" sz="3600" dirty="0" smtClean="0"/>
              <a:t>一般化ライツアウトの検査可能性</a:t>
            </a:r>
            <a:endParaRPr kumimoji="1" lang="ja-JP" altLang="en-US" sz="3600" dirty="0"/>
          </a:p>
        </p:txBody>
      </p:sp>
    </p:spTree>
    <p:extLst>
      <p:ext uri="{BB962C8B-B14F-4D97-AF65-F5344CB8AC3E}">
        <p14:creationId xmlns:p14="http://schemas.microsoft.com/office/powerpoint/2010/main" val="62764207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72370" y="1062474"/>
            <a:ext cx="5131968" cy="461665"/>
          </a:xfrm>
          <a:prstGeom prst="rect">
            <a:avLst/>
          </a:prstGeom>
          <a:noFill/>
        </p:spPr>
        <p:txBody>
          <a:bodyPr wrap="square" rtlCol="0">
            <a:spAutoFit/>
          </a:bodyPr>
          <a:lstStyle/>
          <a:p>
            <a:pPr marL="342900" indent="-342900">
              <a:buFont typeface="Arial"/>
              <a:buChar char="•"/>
            </a:pPr>
            <a:r>
              <a:rPr kumimoji="1" lang="ja-JP" altLang="en-US" sz="2400" dirty="0" smtClean="0"/>
              <a:t>アルゴリズム</a:t>
            </a:r>
            <a:r>
              <a:rPr kumimoji="1" lang="en-US" altLang="ja-JP" sz="2400" dirty="0" smtClean="0"/>
              <a:t> </a:t>
            </a:r>
            <a:r>
              <a:rPr kumimoji="1" lang="en-US" altLang="ja-JP" sz="2400" b="1" dirty="0" err="1" smtClean="0">
                <a:latin typeface="Apple Chancery"/>
                <a:cs typeface="Apple Chancery"/>
              </a:rPr>
              <a:t>Lastline</a:t>
            </a:r>
            <a:r>
              <a:rPr kumimoji="1" lang="en-US" altLang="ja-JP" sz="2400" b="1" dirty="0" smtClean="0">
                <a:latin typeface="Apple Chancery"/>
                <a:cs typeface="Apple Chancery"/>
              </a:rPr>
              <a:t> </a:t>
            </a:r>
            <a:r>
              <a:rPr lang="ja-JP" altLang="en-US" sz="2400" dirty="0" smtClean="0">
                <a:latin typeface="+mn-ea"/>
                <a:cs typeface="Apple Chancery"/>
              </a:rPr>
              <a:t>の適用</a:t>
            </a:r>
            <a:endParaRPr kumimoji="1" lang="ja-JP" altLang="en-US" sz="2400" dirty="0">
              <a:latin typeface="Apple Chancery"/>
              <a:cs typeface="Apple Chancery"/>
            </a:endParaRPr>
          </a:p>
        </p:txBody>
      </p:sp>
      <p:pic>
        <p:nvPicPr>
          <p:cNvPr id="5" name="図 4" descr="fig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435" y="1691319"/>
            <a:ext cx="4050650" cy="3044251"/>
          </a:xfrm>
          <a:prstGeom prst="rect">
            <a:avLst/>
          </a:prstGeom>
        </p:spPr>
      </p:pic>
      <p:sp>
        <p:nvSpPr>
          <p:cNvPr id="4" name="テキスト ボックス 3"/>
          <p:cNvSpPr txBox="1"/>
          <p:nvPr/>
        </p:nvSpPr>
        <p:spPr>
          <a:xfrm>
            <a:off x="772371" y="2273478"/>
            <a:ext cx="2173467" cy="830997"/>
          </a:xfrm>
          <a:prstGeom prst="rect">
            <a:avLst/>
          </a:prstGeom>
          <a:noFill/>
        </p:spPr>
        <p:txBody>
          <a:bodyPr wrap="square" rtlCol="0">
            <a:spAutoFit/>
          </a:bodyPr>
          <a:lstStyle/>
          <a:p>
            <a:r>
              <a:rPr kumimoji="1" lang="ja-JP" altLang="en-US" sz="2400" dirty="0" smtClean="0"/>
              <a:t>右の図を例に考える。</a:t>
            </a:r>
            <a:endParaRPr kumimoji="1" lang="ja-JP" altLang="en-US" sz="2400" dirty="0"/>
          </a:p>
        </p:txBody>
      </p:sp>
      <p:sp>
        <p:nvSpPr>
          <p:cNvPr id="10" name="スライド番号プレースホルダー 9"/>
          <p:cNvSpPr>
            <a:spLocks noGrp="1"/>
          </p:cNvSpPr>
          <p:nvPr>
            <p:ph type="sldNum" sz="quarter" idx="12"/>
          </p:nvPr>
        </p:nvSpPr>
        <p:spPr/>
        <p:txBody>
          <a:bodyPr/>
          <a:lstStyle/>
          <a:p>
            <a:fld id="{56CB738E-FD40-8243-9246-C46E47308EC8}" type="slidenum">
              <a:rPr kumimoji="1" lang="ja-JP" altLang="en-US" smtClean="0"/>
              <a:t>75</a:t>
            </a:fld>
            <a:endParaRPr kumimoji="1" lang="ja-JP" altLang="en-US"/>
          </a:p>
        </p:txBody>
      </p:sp>
      <p:sp>
        <p:nvSpPr>
          <p:cNvPr id="11" name="タイトル 1"/>
          <p:cNvSpPr>
            <a:spLocks noGrp="1"/>
          </p:cNvSpPr>
          <p:nvPr>
            <p:ph type="title"/>
          </p:nvPr>
        </p:nvSpPr>
        <p:spPr>
          <a:xfrm>
            <a:off x="162055" y="206237"/>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Tree>
    <p:extLst>
      <p:ext uri="{BB962C8B-B14F-4D97-AF65-F5344CB8AC3E}">
        <p14:creationId xmlns:p14="http://schemas.microsoft.com/office/powerpoint/2010/main" val="386226997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802" y="206237"/>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772370" y="1062474"/>
            <a:ext cx="5131968" cy="461665"/>
          </a:xfrm>
          <a:prstGeom prst="rect">
            <a:avLst/>
          </a:prstGeom>
          <a:noFill/>
        </p:spPr>
        <p:txBody>
          <a:bodyPr wrap="square" rtlCol="0">
            <a:spAutoFit/>
          </a:bodyPr>
          <a:lstStyle/>
          <a:p>
            <a:pPr marL="342900" indent="-342900">
              <a:buFont typeface="Arial"/>
              <a:buChar char="•"/>
            </a:pPr>
            <a:r>
              <a:rPr kumimoji="1" lang="ja-JP" altLang="en-US" sz="2400" dirty="0" smtClean="0"/>
              <a:t>アルゴリズム</a:t>
            </a:r>
            <a:r>
              <a:rPr kumimoji="1" lang="en-US" altLang="ja-JP" sz="2400" dirty="0" smtClean="0"/>
              <a:t> </a:t>
            </a:r>
            <a:r>
              <a:rPr kumimoji="1" lang="en-US" altLang="ja-JP" sz="2400" b="1" dirty="0" err="1" smtClean="0">
                <a:latin typeface="Apple Chancery"/>
                <a:cs typeface="Apple Chancery"/>
              </a:rPr>
              <a:t>Lastline</a:t>
            </a:r>
            <a:r>
              <a:rPr kumimoji="1" lang="en-US" altLang="ja-JP" sz="2400" b="1" dirty="0" smtClean="0">
                <a:latin typeface="Apple Chancery"/>
                <a:cs typeface="Apple Chancery"/>
              </a:rPr>
              <a:t> </a:t>
            </a:r>
            <a:r>
              <a:rPr lang="ja-JP" altLang="en-US" sz="2400" dirty="0" smtClean="0">
                <a:latin typeface="+mn-ea"/>
                <a:cs typeface="Apple Chancery"/>
              </a:rPr>
              <a:t>の適用</a:t>
            </a:r>
            <a:endParaRPr kumimoji="1" lang="ja-JP" altLang="en-US" sz="2400" dirty="0">
              <a:latin typeface="Apple Chancery"/>
              <a:cs typeface="Apple Chancery"/>
            </a:endParaRPr>
          </a:p>
        </p:txBody>
      </p:sp>
      <p:sp>
        <p:nvSpPr>
          <p:cNvPr id="4" name="テキスト ボックス 3"/>
          <p:cNvSpPr txBox="1"/>
          <p:nvPr/>
        </p:nvSpPr>
        <p:spPr>
          <a:xfrm>
            <a:off x="457201" y="2273477"/>
            <a:ext cx="2841430" cy="1938992"/>
          </a:xfrm>
          <a:prstGeom prst="rect">
            <a:avLst/>
          </a:prstGeom>
          <a:noFill/>
        </p:spPr>
        <p:txBody>
          <a:bodyPr wrap="square" rtlCol="0">
            <a:spAutoFit/>
          </a:bodyPr>
          <a:lstStyle/>
          <a:p>
            <a:r>
              <a:rPr kumimoji="1" lang="ja-JP" altLang="en-US" sz="2400" dirty="0" smtClean="0"/>
              <a:t>まず第</a:t>
            </a:r>
            <a:r>
              <a:rPr kumimoji="1" lang="en-US" altLang="ja-JP" sz="2400" dirty="0" smtClean="0"/>
              <a:t>1</a:t>
            </a:r>
            <a:r>
              <a:rPr kumimoji="1" lang="ja-JP" altLang="en-US" sz="2400" dirty="0" smtClean="0"/>
              <a:t>行に</a:t>
            </a:r>
            <a:endParaRPr kumimoji="1" lang="en-US" altLang="ja-JP" sz="2400" dirty="0" smtClean="0"/>
          </a:p>
          <a:p>
            <a:r>
              <a:rPr kumimoji="1" lang="ja-JP" altLang="en-US" sz="2400" dirty="0" smtClean="0"/>
              <a:t>ついて考える。</a:t>
            </a:r>
            <a:endParaRPr kumimoji="1" lang="en-US" altLang="ja-JP" sz="2400" dirty="0" smtClean="0"/>
          </a:p>
          <a:p>
            <a:r>
              <a:rPr lang="ja-JP" altLang="en-US" sz="2400" dirty="0" smtClean="0"/>
              <a:t>すると右図の</a:t>
            </a:r>
            <a:endParaRPr lang="en-US" altLang="ja-JP" sz="2400" dirty="0" smtClean="0"/>
          </a:p>
          <a:p>
            <a:r>
              <a:rPr lang="ja-JP" altLang="en-US" sz="2400" dirty="0" smtClean="0"/>
              <a:t>赤丸</a:t>
            </a:r>
            <a:r>
              <a:rPr kumimoji="1" lang="ja-JP" altLang="en-US" sz="2400" dirty="0" smtClean="0"/>
              <a:t>のある部分を</a:t>
            </a:r>
            <a:endParaRPr kumimoji="1" lang="en-US" altLang="ja-JP" sz="2400" dirty="0" smtClean="0"/>
          </a:p>
          <a:p>
            <a:r>
              <a:rPr kumimoji="1" lang="ja-JP" altLang="en-US" sz="2400" dirty="0" smtClean="0"/>
              <a:t>操作することになる。</a:t>
            </a:r>
            <a:endParaRPr kumimoji="1" lang="ja-JP" altLang="en-US" sz="2400" dirty="0"/>
          </a:p>
        </p:txBody>
      </p:sp>
      <p:pic>
        <p:nvPicPr>
          <p:cNvPr id="6" name="図 5" descr="fig1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027" y="1786168"/>
            <a:ext cx="4000622" cy="3000467"/>
          </a:xfrm>
          <a:prstGeom prst="rect">
            <a:avLst/>
          </a:prstGeom>
        </p:spPr>
      </p:pic>
      <p:sp>
        <p:nvSpPr>
          <p:cNvPr id="7" name="円/楕円 6"/>
          <p:cNvSpPr/>
          <p:nvPr/>
        </p:nvSpPr>
        <p:spPr>
          <a:xfrm>
            <a:off x="7210365" y="2483958"/>
            <a:ext cx="532005" cy="39932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5638336" y="2483958"/>
            <a:ext cx="532005" cy="399328"/>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スライド番号プレースホルダー 9"/>
          <p:cNvSpPr>
            <a:spLocks noGrp="1"/>
          </p:cNvSpPr>
          <p:nvPr>
            <p:ph type="sldNum" sz="quarter" idx="12"/>
          </p:nvPr>
        </p:nvSpPr>
        <p:spPr/>
        <p:txBody>
          <a:bodyPr/>
          <a:lstStyle/>
          <a:p>
            <a:fld id="{56CB738E-FD40-8243-9246-C46E47308EC8}" type="slidenum">
              <a:rPr kumimoji="1" lang="ja-JP" altLang="en-US" smtClean="0"/>
              <a:t>76</a:t>
            </a:fld>
            <a:endParaRPr kumimoji="1" lang="ja-JP" altLang="en-US"/>
          </a:p>
        </p:txBody>
      </p:sp>
    </p:spTree>
    <p:extLst>
      <p:ext uri="{BB962C8B-B14F-4D97-AF65-F5344CB8AC3E}">
        <p14:creationId xmlns:p14="http://schemas.microsoft.com/office/powerpoint/2010/main" val="8997145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5979"/>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772370" y="1062474"/>
            <a:ext cx="5131968" cy="461665"/>
          </a:xfrm>
          <a:prstGeom prst="rect">
            <a:avLst/>
          </a:prstGeom>
          <a:noFill/>
        </p:spPr>
        <p:txBody>
          <a:bodyPr wrap="square" rtlCol="0">
            <a:spAutoFit/>
          </a:bodyPr>
          <a:lstStyle/>
          <a:p>
            <a:pPr marL="342900" indent="-342900">
              <a:buFont typeface="Arial"/>
              <a:buChar char="•"/>
            </a:pPr>
            <a:r>
              <a:rPr kumimoji="1" lang="ja-JP" altLang="en-US" sz="2400" dirty="0" smtClean="0"/>
              <a:t>アルゴリズム</a:t>
            </a:r>
            <a:r>
              <a:rPr kumimoji="1" lang="en-US" altLang="ja-JP" sz="2400" dirty="0" smtClean="0"/>
              <a:t> </a:t>
            </a:r>
            <a:r>
              <a:rPr kumimoji="1" lang="en-US" altLang="ja-JP" sz="2400" b="1" dirty="0" err="1" smtClean="0">
                <a:latin typeface="Apple Chancery"/>
                <a:cs typeface="Apple Chancery"/>
              </a:rPr>
              <a:t>Lastline</a:t>
            </a:r>
            <a:r>
              <a:rPr kumimoji="1" lang="en-US" altLang="ja-JP" sz="2400" b="1" dirty="0" smtClean="0">
                <a:latin typeface="Apple Chancery"/>
                <a:cs typeface="Apple Chancery"/>
              </a:rPr>
              <a:t> </a:t>
            </a:r>
            <a:r>
              <a:rPr lang="ja-JP" altLang="en-US" sz="2400" dirty="0" smtClean="0">
                <a:latin typeface="+mn-ea"/>
                <a:cs typeface="Apple Chancery"/>
              </a:rPr>
              <a:t>の適用</a:t>
            </a:r>
            <a:endParaRPr kumimoji="1" lang="ja-JP" altLang="en-US" sz="2400" dirty="0">
              <a:latin typeface="Apple Chancery"/>
              <a:cs typeface="Apple Chancery"/>
            </a:endParaRPr>
          </a:p>
        </p:txBody>
      </p:sp>
      <p:sp>
        <p:nvSpPr>
          <p:cNvPr id="4" name="テキスト ボックス 3"/>
          <p:cNvSpPr txBox="1"/>
          <p:nvPr/>
        </p:nvSpPr>
        <p:spPr>
          <a:xfrm>
            <a:off x="457201" y="2273478"/>
            <a:ext cx="2753233" cy="830997"/>
          </a:xfrm>
          <a:prstGeom prst="rect">
            <a:avLst/>
          </a:prstGeom>
          <a:noFill/>
        </p:spPr>
        <p:txBody>
          <a:bodyPr wrap="square" rtlCol="0">
            <a:spAutoFit/>
          </a:bodyPr>
          <a:lstStyle/>
          <a:p>
            <a:r>
              <a:rPr kumimoji="1" lang="ja-JP" altLang="en-US" sz="2400" dirty="0" smtClean="0"/>
              <a:t>実際に操作すると</a:t>
            </a:r>
            <a:endParaRPr kumimoji="1" lang="en-US" altLang="ja-JP" sz="2400" dirty="0" smtClean="0"/>
          </a:p>
          <a:p>
            <a:r>
              <a:rPr kumimoji="1" lang="ja-JP" altLang="en-US" sz="2400" dirty="0" smtClean="0"/>
              <a:t>右の図のようになる。</a:t>
            </a:r>
            <a:endParaRPr kumimoji="1" lang="ja-JP" altLang="en-US" sz="2400" dirty="0"/>
          </a:p>
        </p:txBody>
      </p:sp>
      <p:pic>
        <p:nvPicPr>
          <p:cNvPr id="7" name="図 6" descr="fig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7093" y="1759858"/>
            <a:ext cx="3951415" cy="2963561"/>
          </a:xfrm>
          <a:prstGeom prst="rect">
            <a:avLst/>
          </a:prstGeom>
        </p:spPr>
      </p:pic>
      <p:sp>
        <p:nvSpPr>
          <p:cNvPr id="6" name="星 5 5"/>
          <p:cNvSpPr/>
          <p:nvPr/>
        </p:nvSpPr>
        <p:spPr>
          <a:xfrm>
            <a:off x="6048983" y="3069775"/>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星 5 7"/>
          <p:cNvSpPr/>
          <p:nvPr/>
        </p:nvSpPr>
        <p:spPr>
          <a:xfrm>
            <a:off x="6848345" y="2467317"/>
            <a:ext cx="588211" cy="399328"/>
          </a:xfrm>
          <a:prstGeom prst="star5">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星 5 8"/>
          <p:cNvSpPr/>
          <p:nvPr/>
        </p:nvSpPr>
        <p:spPr>
          <a:xfrm>
            <a:off x="6048983" y="2467914"/>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星 5 9"/>
          <p:cNvSpPr/>
          <p:nvPr/>
        </p:nvSpPr>
        <p:spPr>
          <a:xfrm>
            <a:off x="6038289" y="1902222"/>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星 5 10"/>
          <p:cNvSpPr/>
          <p:nvPr/>
        </p:nvSpPr>
        <p:spPr>
          <a:xfrm>
            <a:off x="5282480" y="2483958"/>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星 5 11"/>
          <p:cNvSpPr/>
          <p:nvPr/>
        </p:nvSpPr>
        <p:spPr>
          <a:xfrm>
            <a:off x="7572983" y="2467317"/>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7572983" y="1874150"/>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572983" y="3051725"/>
            <a:ext cx="588211" cy="399328"/>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60421" y="3558635"/>
            <a:ext cx="3983790" cy="400110"/>
          </a:xfrm>
          <a:prstGeom prst="rect">
            <a:avLst/>
          </a:prstGeom>
          <a:noFill/>
        </p:spPr>
        <p:txBody>
          <a:bodyPr wrap="square" rtlCol="0">
            <a:spAutoFit/>
          </a:bodyPr>
          <a:lstStyle/>
          <a:p>
            <a:r>
              <a:rPr kumimoji="1" lang="en-US" altLang="ja-JP" sz="2000" dirty="0" smtClean="0"/>
              <a:t>※</a:t>
            </a:r>
            <a:r>
              <a:rPr kumimoji="1" lang="ja-JP" altLang="en-US" sz="2000" dirty="0" smtClean="0"/>
              <a:t>赤い星は</a:t>
            </a:r>
            <a:r>
              <a:rPr lang="en-US" altLang="ja-JP" sz="2000" dirty="0" smtClean="0"/>
              <a:t>2</a:t>
            </a:r>
            <a:r>
              <a:rPr lang="ja-JP" altLang="en-US" sz="2000" dirty="0" smtClean="0"/>
              <a:t>回反転</a:t>
            </a:r>
            <a:r>
              <a:rPr kumimoji="1" lang="ja-JP" altLang="en-US" sz="2000" dirty="0" smtClean="0"/>
              <a:t>しているライト</a:t>
            </a:r>
            <a:endParaRPr kumimoji="1" lang="ja-JP" altLang="en-US" sz="2000" dirty="0"/>
          </a:p>
        </p:txBody>
      </p:sp>
      <p:sp>
        <p:nvSpPr>
          <p:cNvPr id="15" name="円形吹き出し 14"/>
          <p:cNvSpPr/>
          <p:nvPr/>
        </p:nvSpPr>
        <p:spPr>
          <a:xfrm>
            <a:off x="5870691" y="862345"/>
            <a:ext cx="2845521" cy="741866"/>
          </a:xfrm>
          <a:prstGeom prst="wedgeEllipseCallout">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1</a:t>
            </a:r>
            <a:r>
              <a:rPr kumimoji="1" lang="ja-JP" altLang="en-US" dirty="0" smtClean="0">
                <a:solidFill>
                  <a:srgbClr val="000000"/>
                </a:solidFill>
              </a:rPr>
              <a:t>行目のライトが</a:t>
            </a:r>
            <a:endParaRPr kumimoji="1" lang="en-US" altLang="ja-JP" dirty="0" smtClean="0">
              <a:solidFill>
                <a:srgbClr val="000000"/>
              </a:solidFill>
            </a:endParaRPr>
          </a:p>
          <a:p>
            <a:pPr algn="ctr"/>
            <a:r>
              <a:rPr lang="ja-JP" altLang="en-US" dirty="0" smtClean="0">
                <a:solidFill>
                  <a:srgbClr val="000000"/>
                </a:solidFill>
              </a:rPr>
              <a:t>全て消灯</a:t>
            </a:r>
            <a:endParaRPr kumimoji="1" lang="ja-JP" altLang="en-US" dirty="0">
              <a:solidFill>
                <a:srgbClr val="000000"/>
              </a:solidFill>
            </a:endParaRPr>
          </a:p>
        </p:txBody>
      </p:sp>
      <p:sp>
        <p:nvSpPr>
          <p:cNvPr id="18" name="スライド番号プレースホルダー 17"/>
          <p:cNvSpPr>
            <a:spLocks noGrp="1"/>
          </p:cNvSpPr>
          <p:nvPr>
            <p:ph type="sldNum" sz="quarter" idx="12"/>
          </p:nvPr>
        </p:nvSpPr>
        <p:spPr/>
        <p:txBody>
          <a:bodyPr/>
          <a:lstStyle/>
          <a:p>
            <a:fld id="{56CB738E-FD40-8243-9246-C46E47308EC8}" type="slidenum">
              <a:rPr kumimoji="1" lang="ja-JP" altLang="en-US" smtClean="0"/>
              <a:t>77</a:t>
            </a:fld>
            <a:endParaRPr kumimoji="1" lang="ja-JP" altLang="en-US"/>
          </a:p>
        </p:txBody>
      </p:sp>
    </p:spTree>
    <p:extLst>
      <p:ext uri="{BB962C8B-B14F-4D97-AF65-F5344CB8AC3E}">
        <p14:creationId xmlns:p14="http://schemas.microsoft.com/office/powerpoint/2010/main" val="149115758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5979"/>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772370" y="1062474"/>
            <a:ext cx="5131968" cy="461665"/>
          </a:xfrm>
          <a:prstGeom prst="rect">
            <a:avLst/>
          </a:prstGeom>
          <a:noFill/>
        </p:spPr>
        <p:txBody>
          <a:bodyPr wrap="square" rtlCol="0">
            <a:spAutoFit/>
          </a:bodyPr>
          <a:lstStyle/>
          <a:p>
            <a:pPr marL="342900" indent="-342900">
              <a:buFont typeface="Arial"/>
              <a:buChar char="•"/>
            </a:pPr>
            <a:r>
              <a:rPr kumimoji="1" lang="ja-JP" altLang="en-US" sz="2400" dirty="0" smtClean="0"/>
              <a:t>アルゴリズム</a:t>
            </a:r>
            <a:r>
              <a:rPr kumimoji="1" lang="en-US" altLang="ja-JP" sz="2400" dirty="0" smtClean="0"/>
              <a:t> </a:t>
            </a:r>
            <a:r>
              <a:rPr kumimoji="1" lang="en-US" altLang="ja-JP" sz="2400" b="1" dirty="0" err="1" smtClean="0">
                <a:latin typeface="Apple Chancery"/>
                <a:cs typeface="Apple Chancery"/>
              </a:rPr>
              <a:t>Lastline</a:t>
            </a:r>
            <a:r>
              <a:rPr kumimoji="1" lang="en-US" altLang="ja-JP" sz="2400" b="1" dirty="0" smtClean="0">
                <a:latin typeface="Apple Chancery"/>
                <a:cs typeface="Apple Chancery"/>
              </a:rPr>
              <a:t> </a:t>
            </a:r>
            <a:r>
              <a:rPr lang="ja-JP" altLang="en-US" sz="2400" dirty="0" smtClean="0">
                <a:latin typeface="+mn-ea"/>
                <a:cs typeface="Apple Chancery"/>
              </a:rPr>
              <a:t>の適用</a:t>
            </a:r>
            <a:endParaRPr kumimoji="1" lang="ja-JP" altLang="en-US" sz="2400" dirty="0">
              <a:latin typeface="Apple Chancery"/>
              <a:cs typeface="Apple Chancery"/>
            </a:endParaRPr>
          </a:p>
        </p:txBody>
      </p:sp>
      <p:sp>
        <p:nvSpPr>
          <p:cNvPr id="4" name="テキスト ボックス 3"/>
          <p:cNvSpPr txBox="1"/>
          <p:nvPr/>
        </p:nvSpPr>
        <p:spPr>
          <a:xfrm>
            <a:off x="772371" y="1947781"/>
            <a:ext cx="2488637" cy="830997"/>
          </a:xfrm>
          <a:prstGeom prst="rect">
            <a:avLst/>
          </a:prstGeom>
          <a:noFill/>
        </p:spPr>
        <p:txBody>
          <a:bodyPr wrap="square" rtlCol="0">
            <a:spAutoFit/>
          </a:bodyPr>
          <a:lstStyle/>
          <a:p>
            <a:r>
              <a:rPr kumimoji="1" lang="ja-JP" altLang="en-US" sz="2400" dirty="0" smtClean="0"/>
              <a:t>最終的には、</a:t>
            </a:r>
            <a:endParaRPr kumimoji="1" lang="en-US" altLang="ja-JP" sz="2400" dirty="0" smtClean="0"/>
          </a:p>
          <a:p>
            <a:r>
              <a:rPr lang="ja-JP" altLang="en-US" sz="2400" dirty="0" smtClean="0"/>
              <a:t>右図のようになる。</a:t>
            </a:r>
            <a:endParaRPr kumimoji="1" lang="ja-JP" altLang="en-US" sz="2400" dirty="0"/>
          </a:p>
        </p:txBody>
      </p:sp>
      <p:pic>
        <p:nvPicPr>
          <p:cNvPr id="6" name="図 5" descr="fig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017" y="1640628"/>
            <a:ext cx="4290721" cy="3218041"/>
          </a:xfrm>
          <a:prstGeom prst="rect">
            <a:avLst/>
          </a:prstGeom>
        </p:spPr>
      </p:pic>
      <p:sp>
        <p:nvSpPr>
          <p:cNvPr id="7" name="正方形/長方形 6"/>
          <p:cNvSpPr/>
          <p:nvPr/>
        </p:nvSpPr>
        <p:spPr>
          <a:xfrm>
            <a:off x="4052017" y="4211053"/>
            <a:ext cx="4290721" cy="647616"/>
          </a:xfrm>
          <a:prstGeom prst="rect">
            <a:avLst/>
          </a:prstGeom>
          <a:solidFill>
            <a:schemeClr val="bg1">
              <a:alpha val="0"/>
            </a:scheme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307474" y="3178342"/>
            <a:ext cx="2687052" cy="1680327"/>
          </a:xfrm>
          <a:prstGeom prst="wedgeRectCallout">
            <a:avLst>
              <a:gd name="adj1" fmla="val 82152"/>
              <a:gd name="adj2" fmla="val 34461"/>
            </a:avLst>
          </a:prstGeom>
          <a:solidFill>
            <a:schemeClr val="bg1"/>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smtClean="0">
                <a:solidFill>
                  <a:srgbClr val="000000"/>
                </a:solidFill>
              </a:rPr>
              <a:t>点灯している</a:t>
            </a:r>
            <a:endParaRPr kumimoji="1" lang="en-US" altLang="ja-JP" sz="2400" dirty="0" smtClean="0">
              <a:solidFill>
                <a:srgbClr val="000000"/>
              </a:solidFill>
            </a:endParaRPr>
          </a:p>
          <a:p>
            <a:pPr algn="ctr"/>
            <a:r>
              <a:rPr kumimoji="1" lang="ja-JP" altLang="en-US" sz="2400" dirty="0" smtClean="0">
                <a:solidFill>
                  <a:srgbClr val="000000"/>
                </a:solidFill>
              </a:rPr>
              <a:t>可能性が</a:t>
            </a:r>
            <a:r>
              <a:rPr lang="ja-JP" altLang="en-US" sz="2400" dirty="0" smtClean="0">
                <a:solidFill>
                  <a:srgbClr val="000000"/>
                </a:solidFill>
              </a:rPr>
              <a:t>ある</a:t>
            </a:r>
            <a:r>
              <a:rPr kumimoji="1" lang="ja-JP" altLang="en-US" sz="2400" dirty="0" smtClean="0">
                <a:solidFill>
                  <a:srgbClr val="000000"/>
                </a:solidFill>
              </a:rPr>
              <a:t>のは</a:t>
            </a:r>
            <a:endParaRPr kumimoji="1" lang="en-US" altLang="ja-JP" sz="2400" dirty="0" smtClean="0">
              <a:solidFill>
                <a:srgbClr val="000000"/>
              </a:solidFill>
            </a:endParaRPr>
          </a:p>
          <a:p>
            <a:pPr algn="ctr"/>
            <a:r>
              <a:rPr lang="ja-JP" altLang="en-US" sz="2400" dirty="0" smtClean="0">
                <a:solidFill>
                  <a:srgbClr val="000000"/>
                </a:solidFill>
              </a:rPr>
              <a:t>赤枠内の</a:t>
            </a:r>
            <a:endParaRPr lang="en-US" altLang="ja-JP" sz="2400" dirty="0" smtClean="0">
              <a:solidFill>
                <a:srgbClr val="000000"/>
              </a:solidFill>
            </a:endParaRPr>
          </a:p>
          <a:p>
            <a:pPr algn="ctr"/>
            <a:r>
              <a:rPr lang="en-US" altLang="ja-JP" sz="2400" dirty="0" smtClean="0">
                <a:solidFill>
                  <a:srgbClr val="000000"/>
                </a:solidFill>
              </a:rPr>
              <a:t>5(√25)</a:t>
            </a:r>
            <a:r>
              <a:rPr lang="ja-JP" altLang="en-US" sz="2400" dirty="0" smtClean="0">
                <a:solidFill>
                  <a:srgbClr val="000000"/>
                </a:solidFill>
              </a:rPr>
              <a:t>マスのみ</a:t>
            </a:r>
            <a:endParaRPr kumimoji="1" lang="ja-JP" altLang="en-US" sz="2400" dirty="0">
              <a:solidFill>
                <a:srgbClr val="000000"/>
              </a:solidFill>
            </a:endParaRPr>
          </a:p>
        </p:txBody>
      </p:sp>
      <p:sp>
        <p:nvSpPr>
          <p:cNvPr id="10" name="スライド番号プレースホルダー 9"/>
          <p:cNvSpPr>
            <a:spLocks noGrp="1"/>
          </p:cNvSpPr>
          <p:nvPr>
            <p:ph type="sldNum" sz="quarter" idx="12"/>
          </p:nvPr>
        </p:nvSpPr>
        <p:spPr/>
        <p:txBody>
          <a:bodyPr/>
          <a:lstStyle/>
          <a:p>
            <a:fld id="{56CB738E-FD40-8243-9246-C46E47308EC8}" type="slidenum">
              <a:rPr kumimoji="1" lang="ja-JP" altLang="en-US" smtClean="0"/>
              <a:t>78</a:t>
            </a:fld>
            <a:endParaRPr kumimoji="1" lang="ja-JP" altLang="en-US"/>
          </a:p>
        </p:txBody>
      </p:sp>
    </p:spTree>
    <p:extLst>
      <p:ext uri="{BB962C8B-B14F-4D97-AF65-F5344CB8AC3E}">
        <p14:creationId xmlns:p14="http://schemas.microsoft.com/office/powerpoint/2010/main" val="229339937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1" y="205979"/>
            <a:ext cx="6391145" cy="656366"/>
          </a:xfrm>
          <a:prstGeom prst="rect">
            <a:avLst/>
          </a:prstGeom>
        </p:spPr>
        <p:txBody>
          <a:bodyPr>
            <a:normAutofit fontScale="90000"/>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600" smtClean="0"/>
              <a:t>一般化ライツアウトの検査可能性</a:t>
            </a:r>
            <a:endParaRPr lang="ja-JP" altLang="en-US" sz="3600" dirty="0"/>
          </a:p>
        </p:txBody>
      </p:sp>
      <p:sp>
        <p:nvSpPr>
          <p:cNvPr id="3" name="テキスト ボックス 2"/>
          <p:cNvSpPr txBox="1"/>
          <p:nvPr/>
        </p:nvSpPr>
        <p:spPr>
          <a:xfrm>
            <a:off x="1128090" y="1155341"/>
            <a:ext cx="6029158" cy="461665"/>
          </a:xfrm>
          <a:prstGeom prst="rect">
            <a:avLst/>
          </a:prstGeom>
          <a:noFill/>
        </p:spPr>
        <p:txBody>
          <a:bodyPr wrap="square" rtlCol="0">
            <a:spAutoFit/>
          </a:bodyPr>
          <a:lstStyle/>
          <a:p>
            <a:r>
              <a:rPr lang="en-US" altLang="en-US" sz="2400" dirty="0" smtClean="0"/>
              <a:t>よって</a:t>
            </a:r>
            <a:r>
              <a:rPr lang="ja-JP" altLang="en-US" sz="2400" dirty="0" smtClean="0"/>
              <a:t>定義より、</a:t>
            </a:r>
            <a:r>
              <a:rPr kumimoji="1" lang="ja-JP" altLang="en-US" sz="2400" dirty="0" smtClean="0"/>
              <a:t>距離の上限は</a:t>
            </a:r>
            <a:endParaRPr kumimoji="1" lang="en-US" altLang="ja-JP" sz="2400" dirty="0" smtClean="0"/>
          </a:p>
        </p:txBody>
      </p:sp>
      <p:pic>
        <p:nvPicPr>
          <p:cNvPr id="4" name="図 3"/>
          <p:cNvPicPr>
            <a:picLocks noChangeAspect="1"/>
          </p:cNvPicPr>
          <p:nvPr/>
        </p:nvPicPr>
        <p:blipFill>
          <a:blip r:embed="rId2"/>
          <a:stretch>
            <a:fillRect/>
          </a:stretch>
        </p:blipFill>
        <p:spPr>
          <a:xfrm>
            <a:off x="2886270" y="1826684"/>
            <a:ext cx="2349500" cy="933450"/>
          </a:xfrm>
          <a:prstGeom prst="rect">
            <a:avLst/>
          </a:prstGeom>
        </p:spPr>
      </p:pic>
      <p:sp>
        <p:nvSpPr>
          <p:cNvPr id="6" name="テキスト ボックス 5"/>
          <p:cNvSpPr txBox="1"/>
          <p:nvPr/>
        </p:nvSpPr>
        <p:spPr>
          <a:xfrm>
            <a:off x="1348154" y="2901462"/>
            <a:ext cx="6740769" cy="2062103"/>
          </a:xfrm>
          <a:prstGeom prst="rect">
            <a:avLst/>
          </a:prstGeom>
          <a:noFill/>
        </p:spPr>
        <p:txBody>
          <a:bodyPr wrap="square" rtlCol="0">
            <a:spAutoFit/>
          </a:bodyPr>
          <a:lstStyle/>
          <a:p>
            <a:r>
              <a:rPr kumimoji="1" lang="ja-JP" altLang="en-US" sz="2400" dirty="0" smtClean="0"/>
              <a:t>となる。◻︎</a:t>
            </a:r>
            <a:endParaRPr kumimoji="1" lang="en-US" altLang="ja-JP" sz="2400" dirty="0" smtClean="0"/>
          </a:p>
          <a:p>
            <a:endParaRPr lang="en-US" altLang="ja-JP" sz="2400" dirty="0"/>
          </a:p>
          <a:p>
            <a:endParaRPr kumimoji="1" lang="en-US" altLang="ja-JP" sz="2400" dirty="0" smtClean="0"/>
          </a:p>
          <a:p>
            <a:r>
              <a:rPr lang="en-US" altLang="ja-JP" sz="2400" dirty="0" smtClean="0"/>
              <a:t>※</a:t>
            </a:r>
            <a:r>
              <a:rPr kumimoji="1" lang="ja-JP" altLang="en-US" sz="2400" dirty="0" smtClean="0"/>
              <a:t>このとき、</a:t>
            </a:r>
            <a:r>
              <a:rPr lang="en-US" altLang="ja-JP" sz="3200" dirty="0" smtClean="0">
                <a:solidFill>
                  <a:srgbClr val="000000"/>
                </a:solidFill>
              </a:rPr>
              <a:t>n </a:t>
            </a:r>
            <a:r>
              <a:rPr lang="en-US" altLang="ja-JP" sz="3200" dirty="0">
                <a:solidFill>
                  <a:srgbClr val="000000"/>
                </a:solidFill>
              </a:rPr>
              <a:t>&gt; ε</a:t>
            </a:r>
            <a:r>
              <a:rPr lang="en-US" altLang="ja-JP" sz="3200" baseline="30000" dirty="0">
                <a:solidFill>
                  <a:srgbClr val="000000"/>
                </a:solidFill>
              </a:rPr>
              <a:t>-2</a:t>
            </a:r>
            <a:r>
              <a:rPr lang="en-US" altLang="en-US" sz="3200" dirty="0">
                <a:solidFill>
                  <a:srgbClr val="000000"/>
                </a:solidFill>
              </a:rPr>
              <a:t> </a:t>
            </a:r>
            <a:r>
              <a:rPr lang="ja-JP" altLang="en-US" sz="2400" dirty="0" smtClean="0">
                <a:solidFill>
                  <a:srgbClr val="000000"/>
                </a:solidFill>
              </a:rPr>
              <a:t>と</a:t>
            </a:r>
            <a:r>
              <a:rPr lang="ja-JP" altLang="en-US" sz="2400" dirty="0">
                <a:solidFill>
                  <a:srgbClr val="000000"/>
                </a:solidFill>
              </a:rPr>
              <a:t>すれば</a:t>
            </a:r>
            <a:r>
              <a:rPr lang="en-US" altLang="ja-JP" sz="2400" dirty="0">
                <a:solidFill>
                  <a:srgbClr val="000000"/>
                </a:solidFill>
              </a:rPr>
              <a:t> </a:t>
            </a:r>
            <a:r>
              <a:rPr lang="en-US" altLang="ja-JP" sz="2400" dirty="0" err="1">
                <a:solidFill>
                  <a:srgbClr val="000000"/>
                </a:solidFill>
              </a:rPr>
              <a:t>ε</a:t>
            </a:r>
            <a:r>
              <a:rPr lang="ja-JP" altLang="en-US" sz="2400" dirty="0">
                <a:solidFill>
                  <a:srgbClr val="000000"/>
                </a:solidFill>
              </a:rPr>
              <a:t>近接と</a:t>
            </a:r>
            <a:r>
              <a:rPr lang="ja-JP" altLang="en-US" sz="2400" dirty="0" smtClean="0">
                <a:solidFill>
                  <a:srgbClr val="000000"/>
                </a:solidFill>
              </a:rPr>
              <a:t>なる</a:t>
            </a:r>
            <a:endParaRPr lang="ja-JP" altLang="en-US" sz="2400" dirty="0">
              <a:solidFill>
                <a:srgbClr val="000000"/>
              </a:solidFill>
            </a:endParaRPr>
          </a:p>
          <a:p>
            <a:endParaRPr kumimoji="1" lang="ja-JP" altLang="en-US" sz="2400" dirty="0"/>
          </a:p>
        </p:txBody>
      </p:sp>
      <p:sp>
        <p:nvSpPr>
          <p:cNvPr id="8" name="スライド番号プレースホルダー 7"/>
          <p:cNvSpPr>
            <a:spLocks noGrp="1"/>
          </p:cNvSpPr>
          <p:nvPr>
            <p:ph type="sldNum" sz="quarter" idx="12"/>
          </p:nvPr>
        </p:nvSpPr>
        <p:spPr/>
        <p:txBody>
          <a:bodyPr/>
          <a:lstStyle/>
          <a:p>
            <a:fld id="{56CB738E-FD40-8243-9246-C46E47308EC8}" type="slidenum">
              <a:rPr kumimoji="1" lang="ja-JP" altLang="en-US" smtClean="0"/>
              <a:t>79</a:t>
            </a:fld>
            <a:endParaRPr kumimoji="1" lang="ja-JP" altLang="en-US"/>
          </a:p>
        </p:txBody>
      </p:sp>
    </p:spTree>
    <p:extLst>
      <p:ext uri="{BB962C8B-B14F-4D97-AF65-F5344CB8AC3E}">
        <p14:creationId xmlns:p14="http://schemas.microsoft.com/office/powerpoint/2010/main" val="3269060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6CB738E-FD40-8243-9246-C46E47308EC8}" type="slidenum">
              <a:rPr kumimoji="1" lang="ja-JP" altLang="en-US" smtClean="0"/>
              <a:t>8</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94" y="1363788"/>
            <a:ext cx="6813344" cy="3403476"/>
          </a:xfrm>
          <a:prstGeom prst="rect">
            <a:avLst/>
          </a:prstGeom>
        </p:spPr>
      </p:pic>
      <p:sp>
        <p:nvSpPr>
          <p:cNvPr id="4" name="テキスト ボックス 3"/>
          <p:cNvSpPr txBox="1"/>
          <p:nvPr/>
        </p:nvSpPr>
        <p:spPr>
          <a:xfrm>
            <a:off x="265068" y="65783"/>
            <a:ext cx="6367759" cy="646331"/>
          </a:xfrm>
          <a:prstGeom prst="rect">
            <a:avLst/>
          </a:prstGeom>
          <a:noFill/>
        </p:spPr>
        <p:txBody>
          <a:bodyPr wrap="square" rtlCol="0">
            <a:spAutoFit/>
          </a:bodyPr>
          <a:lstStyle/>
          <a:p>
            <a:r>
              <a:rPr lang="en-US" altLang="ja-JP" sz="3600" b="1" dirty="0" smtClean="0">
                <a:solidFill>
                  <a:schemeClr val="tx2"/>
                </a:solidFill>
              </a:rPr>
              <a:t>1.</a:t>
            </a:r>
            <a:r>
              <a:rPr lang="ja-JP" altLang="en-US" sz="3600" b="1" dirty="0" smtClean="0">
                <a:solidFill>
                  <a:schemeClr val="tx2"/>
                </a:solidFill>
              </a:rPr>
              <a:t> はじめに</a:t>
            </a:r>
            <a:endParaRPr kumimoji="1" lang="ja-JP" altLang="en-US" sz="3600" b="1" dirty="0">
              <a:solidFill>
                <a:schemeClr val="tx2"/>
              </a:solidFill>
            </a:endParaRPr>
          </a:p>
        </p:txBody>
      </p:sp>
      <p:sp>
        <p:nvSpPr>
          <p:cNvPr id="5" name="テキスト ボックス 4"/>
          <p:cNvSpPr txBox="1"/>
          <p:nvPr/>
        </p:nvSpPr>
        <p:spPr>
          <a:xfrm>
            <a:off x="615383" y="875939"/>
            <a:ext cx="3997008" cy="461665"/>
          </a:xfrm>
          <a:prstGeom prst="rect">
            <a:avLst/>
          </a:prstGeom>
          <a:noFill/>
        </p:spPr>
        <p:txBody>
          <a:bodyPr wrap="none" rtlCol="0">
            <a:spAutoFit/>
          </a:bodyPr>
          <a:lstStyle/>
          <a:p>
            <a:r>
              <a:rPr kumimoji="1" lang="en-US" altLang="ja-JP" sz="2400" dirty="0" smtClean="0"/>
              <a:t>※</a:t>
            </a:r>
            <a:r>
              <a:rPr lang="ja-JP" altLang="en-US" sz="2400" dirty="0" smtClean="0"/>
              <a:t>グラフ</a:t>
            </a:r>
            <a:r>
              <a:rPr kumimoji="1" lang="ja-JP" altLang="en-US" sz="2400" dirty="0" smtClean="0"/>
              <a:t>の連結性に関する例</a:t>
            </a:r>
            <a:endParaRPr kumimoji="1" lang="ja-JP" altLang="en-US" sz="2400" dirty="0"/>
          </a:p>
        </p:txBody>
      </p:sp>
    </p:spTree>
    <p:extLst>
      <p:ext uri="{BB962C8B-B14F-4D97-AF65-F5344CB8AC3E}">
        <p14:creationId xmlns:p14="http://schemas.microsoft.com/office/powerpoint/2010/main" val="385471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5979"/>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652225" y="960251"/>
            <a:ext cx="3655883" cy="461665"/>
          </a:xfrm>
          <a:prstGeom prst="rect">
            <a:avLst/>
          </a:prstGeom>
          <a:noFill/>
        </p:spPr>
        <p:txBody>
          <a:bodyPr wrap="square" rtlCol="0">
            <a:spAutoFit/>
          </a:bodyPr>
          <a:lstStyle/>
          <a:p>
            <a:pPr marL="342900" indent="-342900">
              <a:buFont typeface="Arial"/>
              <a:buChar char="•"/>
            </a:pPr>
            <a:r>
              <a:rPr kumimoji="1" lang="ja-JP" altLang="en-US" sz="2400" dirty="0" smtClean="0"/>
              <a:t>補題から</a:t>
            </a:r>
            <a:r>
              <a:rPr kumimoji="1" lang="en-US" altLang="ja-JP" sz="2400" dirty="0" smtClean="0"/>
              <a:t>‥</a:t>
            </a:r>
            <a:endParaRPr kumimoji="1" lang="ja-JP" altLang="en-US" sz="2400" dirty="0"/>
          </a:p>
        </p:txBody>
      </p:sp>
      <p:sp>
        <p:nvSpPr>
          <p:cNvPr id="4" name="テキスト ボックス 3"/>
          <p:cNvSpPr txBox="1"/>
          <p:nvPr/>
        </p:nvSpPr>
        <p:spPr>
          <a:xfrm>
            <a:off x="1355684" y="1359766"/>
            <a:ext cx="6475635" cy="461665"/>
          </a:xfrm>
          <a:prstGeom prst="rect">
            <a:avLst/>
          </a:prstGeom>
          <a:noFill/>
        </p:spPr>
        <p:txBody>
          <a:bodyPr wrap="square" rtlCol="0">
            <a:spAutoFit/>
          </a:bodyPr>
          <a:lstStyle/>
          <a:p>
            <a:r>
              <a:rPr kumimoji="1" lang="ja-JP" altLang="en-US" sz="2400" dirty="0" smtClean="0"/>
              <a:t>以下のようなアルゴリズムを</a:t>
            </a:r>
            <a:r>
              <a:rPr lang="ja-JP" altLang="en-US" sz="2400" dirty="0" smtClean="0"/>
              <a:t>考案しました</a:t>
            </a:r>
            <a:r>
              <a:rPr kumimoji="1" lang="ja-JP" altLang="en-US" sz="2400" dirty="0" smtClean="0"/>
              <a:t>。</a:t>
            </a:r>
            <a:endParaRPr kumimoji="1" lang="ja-JP" altLang="en-US" sz="2400" dirty="0"/>
          </a:p>
        </p:txBody>
      </p:sp>
      <p:sp>
        <p:nvSpPr>
          <p:cNvPr id="5" name="テキスト ボックス 4"/>
          <p:cNvSpPr txBox="1"/>
          <p:nvPr/>
        </p:nvSpPr>
        <p:spPr>
          <a:xfrm>
            <a:off x="724201" y="2874082"/>
            <a:ext cx="7668885" cy="1200328"/>
          </a:xfrm>
          <a:prstGeom prst="rect">
            <a:avLst/>
          </a:prstGeom>
          <a:noFill/>
        </p:spPr>
        <p:txBody>
          <a:bodyPr wrap="square" rtlCol="0">
            <a:spAutoFit/>
          </a:bodyPr>
          <a:lstStyle/>
          <a:p>
            <a:pPr marL="342900" indent="-342900">
              <a:buFont typeface="+mj-lt"/>
              <a:buAutoNum type="arabicPeriod"/>
            </a:pPr>
            <a:r>
              <a:rPr lang="en-US" altLang="ja-JP" sz="2400" dirty="0"/>
              <a:t>n</a:t>
            </a:r>
            <a:r>
              <a:rPr kumimoji="1" lang="en-US" altLang="ja-JP" sz="2400" dirty="0" smtClean="0"/>
              <a:t> ≤ 1/ε</a:t>
            </a:r>
            <a:r>
              <a:rPr kumimoji="1" lang="en-US" altLang="ja-JP" sz="2400" baseline="30000" dirty="0" smtClean="0"/>
              <a:t>2</a:t>
            </a:r>
            <a:r>
              <a:rPr kumimoji="1" lang="en-US" altLang="ja-JP" sz="2400" dirty="0" smtClean="0"/>
              <a:t> </a:t>
            </a:r>
            <a:r>
              <a:rPr kumimoji="1" lang="ja-JP" altLang="en-US" sz="2400" dirty="0" smtClean="0"/>
              <a:t>の場合は、全てのライトに対して局面オラクルを呼び出すことで全ての情報を得た上で判定し、終了。</a:t>
            </a:r>
            <a:endParaRPr kumimoji="1" lang="en-US" altLang="ja-JP" sz="2400" dirty="0" smtClean="0"/>
          </a:p>
          <a:p>
            <a:pPr marL="342900" indent="-342900">
              <a:buFont typeface="+mj-lt"/>
              <a:buAutoNum type="arabicPeriod"/>
            </a:pPr>
            <a:r>
              <a:rPr lang="ja-JP" altLang="ja-JP" sz="2400" dirty="0"/>
              <a:t>n</a:t>
            </a:r>
            <a:r>
              <a:rPr lang="en-US" altLang="ja-JP" sz="2400" dirty="0" smtClean="0"/>
              <a:t> &gt; 1/ε</a:t>
            </a:r>
            <a:r>
              <a:rPr lang="en-US" altLang="ja-JP" sz="2400" baseline="30000" dirty="0" smtClean="0"/>
              <a:t>2</a:t>
            </a:r>
            <a:r>
              <a:rPr lang="en-US" altLang="ja-JP" sz="2400" dirty="0" smtClean="0"/>
              <a:t> </a:t>
            </a:r>
            <a:r>
              <a:rPr lang="ja-JP" altLang="en-US" sz="2400" dirty="0" smtClean="0"/>
              <a:t>の場合は、常に受理。</a:t>
            </a:r>
            <a:endParaRPr kumimoji="1" lang="ja-JP" altLang="en-US" sz="2400" dirty="0"/>
          </a:p>
        </p:txBody>
      </p:sp>
      <p:sp>
        <p:nvSpPr>
          <p:cNvPr id="7" name="テキスト ボックス 6"/>
          <p:cNvSpPr txBox="1"/>
          <p:nvPr/>
        </p:nvSpPr>
        <p:spPr>
          <a:xfrm>
            <a:off x="265798" y="1886205"/>
            <a:ext cx="7565521" cy="461665"/>
          </a:xfrm>
          <a:prstGeom prst="rect">
            <a:avLst/>
          </a:prstGeom>
          <a:noFill/>
        </p:spPr>
        <p:txBody>
          <a:bodyPr wrap="square" rtlCol="0">
            <a:spAutoFit/>
          </a:bodyPr>
          <a:lstStyle/>
          <a:p>
            <a:r>
              <a:rPr kumimoji="1" lang="ja-JP" altLang="en-US" sz="2400" dirty="0" smtClean="0"/>
              <a:t>アルゴリズム</a:t>
            </a:r>
            <a:r>
              <a:rPr kumimoji="1" lang="en-US" altLang="ja-JP" sz="2400" dirty="0" smtClean="0"/>
              <a:t> </a:t>
            </a:r>
            <a:r>
              <a:rPr lang="en-US" altLang="ja-JP" sz="2400" b="1" dirty="0" smtClean="0">
                <a:latin typeface="Courier"/>
                <a:cs typeface="Courier"/>
              </a:rPr>
              <a:t>T</a:t>
            </a:r>
            <a:r>
              <a:rPr lang="en-US" altLang="ja-JP" sz="2000" b="1" dirty="0" smtClean="0">
                <a:latin typeface="Courier"/>
                <a:cs typeface="Courier"/>
              </a:rPr>
              <a:t>ESTING</a:t>
            </a:r>
            <a:r>
              <a:rPr lang="en-US" altLang="ja-JP" sz="2400" b="1" dirty="0" smtClean="0">
                <a:latin typeface="Courier"/>
                <a:cs typeface="Courier"/>
              </a:rPr>
              <a:t> L</a:t>
            </a:r>
            <a:r>
              <a:rPr lang="en-US" altLang="ja-JP" sz="2000" b="1" dirty="0" smtClean="0">
                <a:latin typeface="Courier"/>
                <a:cs typeface="Courier"/>
              </a:rPr>
              <a:t>IGHTSOUT</a:t>
            </a:r>
            <a:endParaRPr kumimoji="1" lang="ja-JP" altLang="en-US" sz="2000" b="1" dirty="0">
              <a:latin typeface="Courier"/>
              <a:cs typeface="Courier"/>
            </a:endParaRPr>
          </a:p>
        </p:txBody>
      </p:sp>
      <p:sp>
        <p:nvSpPr>
          <p:cNvPr id="8" name="テキスト ボックス 7"/>
          <p:cNvSpPr txBox="1"/>
          <p:nvPr/>
        </p:nvSpPr>
        <p:spPr>
          <a:xfrm>
            <a:off x="652225" y="2354709"/>
            <a:ext cx="1853687" cy="461665"/>
          </a:xfrm>
          <a:prstGeom prst="rect">
            <a:avLst/>
          </a:prstGeom>
          <a:noFill/>
        </p:spPr>
        <p:txBody>
          <a:bodyPr wrap="square" rtlCol="0">
            <a:spAutoFit/>
          </a:bodyPr>
          <a:lstStyle/>
          <a:p>
            <a:r>
              <a:rPr lang="en-US" altLang="ja-JP" sz="2400" b="1" dirty="0"/>
              <a:t>b</a:t>
            </a:r>
            <a:r>
              <a:rPr kumimoji="1" lang="en-US" altLang="ja-JP" sz="2400" b="1" dirty="0" smtClean="0"/>
              <a:t>egin.</a:t>
            </a:r>
            <a:endParaRPr kumimoji="1" lang="ja-JP" altLang="en-US" sz="2400" b="1" dirty="0"/>
          </a:p>
        </p:txBody>
      </p:sp>
      <p:sp>
        <p:nvSpPr>
          <p:cNvPr id="9" name="テキスト ボックス 8"/>
          <p:cNvSpPr txBox="1"/>
          <p:nvPr/>
        </p:nvSpPr>
        <p:spPr>
          <a:xfrm>
            <a:off x="652225" y="3910540"/>
            <a:ext cx="1853687" cy="461665"/>
          </a:xfrm>
          <a:prstGeom prst="rect">
            <a:avLst/>
          </a:prstGeom>
          <a:noFill/>
        </p:spPr>
        <p:txBody>
          <a:bodyPr wrap="square" rtlCol="0">
            <a:spAutoFit/>
          </a:bodyPr>
          <a:lstStyle/>
          <a:p>
            <a:r>
              <a:rPr lang="en-US" altLang="ja-JP" sz="2400" b="1" dirty="0"/>
              <a:t>e</a:t>
            </a:r>
            <a:r>
              <a:rPr lang="en-US" altLang="ja-JP" sz="2400" b="1" dirty="0" smtClean="0"/>
              <a:t>nd.</a:t>
            </a:r>
            <a:endParaRPr kumimoji="1" lang="ja-JP" altLang="en-US" sz="2400" b="1"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80</a:t>
            </a:fld>
            <a:endParaRPr kumimoji="1" lang="ja-JP" altLang="en-US"/>
          </a:p>
        </p:txBody>
      </p:sp>
    </p:spTree>
    <p:extLst>
      <p:ext uri="{BB962C8B-B14F-4D97-AF65-F5344CB8AC3E}">
        <p14:creationId xmlns:p14="http://schemas.microsoft.com/office/powerpoint/2010/main" val="219091993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5979"/>
            <a:ext cx="6391145" cy="656366"/>
          </a:xfrm>
        </p:spPr>
        <p:txBody>
          <a:bodyPr>
            <a:normAutofit fontScale="90000"/>
          </a:bodyPr>
          <a:lstStyle/>
          <a:p>
            <a:r>
              <a:rPr kumimoji="1" lang="ja-JP" altLang="en-US" sz="3600" dirty="0" smtClean="0"/>
              <a:t>一般化ライツアウトの検査可能性</a:t>
            </a:r>
            <a:endParaRPr kumimoji="1" lang="ja-JP" altLang="en-US" sz="3600" dirty="0"/>
          </a:p>
        </p:txBody>
      </p:sp>
      <p:sp>
        <p:nvSpPr>
          <p:cNvPr id="3" name="テキスト ボックス 2"/>
          <p:cNvSpPr txBox="1"/>
          <p:nvPr/>
        </p:nvSpPr>
        <p:spPr>
          <a:xfrm>
            <a:off x="652225" y="960251"/>
            <a:ext cx="3655883" cy="461665"/>
          </a:xfrm>
          <a:prstGeom prst="rect">
            <a:avLst/>
          </a:prstGeom>
          <a:noFill/>
        </p:spPr>
        <p:txBody>
          <a:bodyPr wrap="square" rtlCol="0">
            <a:spAutoFit/>
          </a:bodyPr>
          <a:lstStyle/>
          <a:p>
            <a:pPr marL="342900" indent="-342900">
              <a:buFont typeface="Arial"/>
              <a:buChar char="•"/>
            </a:pPr>
            <a:r>
              <a:rPr kumimoji="1" lang="ja-JP" altLang="en-US" sz="2400" dirty="0" smtClean="0"/>
              <a:t>補題から</a:t>
            </a:r>
            <a:r>
              <a:rPr kumimoji="1" lang="en-US" altLang="ja-JP" sz="2400" dirty="0" smtClean="0"/>
              <a:t>‥</a:t>
            </a:r>
            <a:endParaRPr kumimoji="1" lang="ja-JP" altLang="en-US" sz="2400" dirty="0"/>
          </a:p>
        </p:txBody>
      </p:sp>
      <p:sp>
        <p:nvSpPr>
          <p:cNvPr id="4" name="テキスト ボックス 3"/>
          <p:cNvSpPr txBox="1"/>
          <p:nvPr/>
        </p:nvSpPr>
        <p:spPr>
          <a:xfrm>
            <a:off x="1355684" y="1359766"/>
            <a:ext cx="6475635" cy="461665"/>
          </a:xfrm>
          <a:prstGeom prst="rect">
            <a:avLst/>
          </a:prstGeom>
          <a:noFill/>
        </p:spPr>
        <p:txBody>
          <a:bodyPr wrap="square" rtlCol="0">
            <a:spAutoFit/>
          </a:bodyPr>
          <a:lstStyle/>
          <a:p>
            <a:r>
              <a:rPr kumimoji="1" lang="ja-JP" altLang="en-US" sz="2400" dirty="0" smtClean="0"/>
              <a:t>以下のようなアルゴリズムを</a:t>
            </a:r>
            <a:r>
              <a:rPr lang="ja-JP" altLang="en-US" sz="2400" dirty="0" smtClean="0"/>
              <a:t>考案しました</a:t>
            </a:r>
            <a:r>
              <a:rPr kumimoji="1" lang="ja-JP" altLang="en-US" sz="2400" dirty="0" smtClean="0"/>
              <a:t>。</a:t>
            </a:r>
            <a:endParaRPr kumimoji="1" lang="ja-JP" altLang="en-US" sz="2400" dirty="0"/>
          </a:p>
        </p:txBody>
      </p:sp>
      <p:sp>
        <p:nvSpPr>
          <p:cNvPr id="5" name="テキスト ボックス 4"/>
          <p:cNvSpPr txBox="1"/>
          <p:nvPr/>
        </p:nvSpPr>
        <p:spPr>
          <a:xfrm>
            <a:off x="724201" y="2874082"/>
            <a:ext cx="7668885" cy="1200328"/>
          </a:xfrm>
          <a:prstGeom prst="rect">
            <a:avLst/>
          </a:prstGeom>
          <a:noFill/>
        </p:spPr>
        <p:txBody>
          <a:bodyPr wrap="square" rtlCol="0">
            <a:spAutoFit/>
          </a:bodyPr>
          <a:lstStyle/>
          <a:p>
            <a:pPr marL="342900" indent="-342900">
              <a:buFont typeface="+mj-lt"/>
              <a:buAutoNum type="arabicPeriod"/>
            </a:pPr>
            <a:r>
              <a:rPr lang="en-US" altLang="ja-JP" sz="2400" dirty="0"/>
              <a:t>n</a:t>
            </a:r>
            <a:r>
              <a:rPr kumimoji="1" lang="en-US" altLang="ja-JP" sz="2400" dirty="0" smtClean="0"/>
              <a:t> ≤ 1/ε</a:t>
            </a:r>
            <a:r>
              <a:rPr kumimoji="1" lang="en-US" altLang="ja-JP" sz="2400" baseline="30000" dirty="0" smtClean="0"/>
              <a:t>2</a:t>
            </a:r>
            <a:r>
              <a:rPr kumimoji="1" lang="en-US" altLang="ja-JP" sz="2400" dirty="0" smtClean="0"/>
              <a:t> </a:t>
            </a:r>
            <a:r>
              <a:rPr kumimoji="1" lang="ja-JP" altLang="en-US" sz="2400" dirty="0" smtClean="0"/>
              <a:t>の場合は、全てのライトに対して局面オラクルを呼び出すことで全ての情報を得た上で判定し、終了。</a:t>
            </a:r>
            <a:endParaRPr kumimoji="1" lang="en-US" altLang="ja-JP" sz="2400" dirty="0" smtClean="0"/>
          </a:p>
          <a:p>
            <a:pPr marL="342900" indent="-342900">
              <a:buFont typeface="+mj-lt"/>
              <a:buAutoNum type="arabicPeriod"/>
            </a:pPr>
            <a:r>
              <a:rPr lang="ja-JP" altLang="ja-JP" sz="2400" dirty="0"/>
              <a:t>n</a:t>
            </a:r>
            <a:r>
              <a:rPr lang="en-US" altLang="ja-JP" sz="2400" dirty="0" smtClean="0"/>
              <a:t> &gt; 1/ε</a:t>
            </a:r>
            <a:r>
              <a:rPr lang="en-US" altLang="ja-JP" sz="2400" baseline="30000" dirty="0" smtClean="0"/>
              <a:t>2</a:t>
            </a:r>
            <a:r>
              <a:rPr lang="en-US" altLang="ja-JP" sz="2400" dirty="0" smtClean="0"/>
              <a:t> </a:t>
            </a:r>
            <a:r>
              <a:rPr lang="ja-JP" altLang="en-US" sz="2400" dirty="0" smtClean="0"/>
              <a:t>の場合は、常に受理。</a:t>
            </a:r>
            <a:endParaRPr kumimoji="1" lang="ja-JP" altLang="en-US" sz="2400" dirty="0"/>
          </a:p>
        </p:txBody>
      </p:sp>
      <p:sp>
        <p:nvSpPr>
          <p:cNvPr id="7" name="テキスト ボックス 6"/>
          <p:cNvSpPr txBox="1"/>
          <p:nvPr/>
        </p:nvSpPr>
        <p:spPr>
          <a:xfrm>
            <a:off x="265798" y="1886205"/>
            <a:ext cx="7565521" cy="461665"/>
          </a:xfrm>
          <a:prstGeom prst="rect">
            <a:avLst/>
          </a:prstGeom>
          <a:noFill/>
        </p:spPr>
        <p:txBody>
          <a:bodyPr wrap="square" rtlCol="0">
            <a:spAutoFit/>
          </a:bodyPr>
          <a:lstStyle/>
          <a:p>
            <a:r>
              <a:rPr kumimoji="1" lang="ja-JP" altLang="en-US" sz="2400" dirty="0" smtClean="0"/>
              <a:t>アルゴリズム</a:t>
            </a:r>
            <a:r>
              <a:rPr kumimoji="1" lang="en-US" altLang="ja-JP" sz="2400" dirty="0" smtClean="0"/>
              <a:t> </a:t>
            </a:r>
            <a:r>
              <a:rPr lang="en-US" altLang="ja-JP" sz="2400" b="1" dirty="0" smtClean="0">
                <a:latin typeface="Courier"/>
                <a:cs typeface="Courier"/>
              </a:rPr>
              <a:t>T</a:t>
            </a:r>
            <a:r>
              <a:rPr lang="en-US" altLang="ja-JP" sz="2000" b="1" dirty="0" smtClean="0">
                <a:latin typeface="Courier"/>
                <a:cs typeface="Courier"/>
              </a:rPr>
              <a:t>ESTING</a:t>
            </a:r>
            <a:r>
              <a:rPr lang="en-US" altLang="ja-JP" sz="2400" b="1" dirty="0" smtClean="0">
                <a:latin typeface="Courier"/>
                <a:cs typeface="Courier"/>
              </a:rPr>
              <a:t> L</a:t>
            </a:r>
            <a:r>
              <a:rPr lang="en-US" altLang="ja-JP" sz="2000" b="1" dirty="0" smtClean="0">
                <a:latin typeface="Courier"/>
                <a:cs typeface="Courier"/>
              </a:rPr>
              <a:t>IGHTSOUT</a:t>
            </a:r>
            <a:endParaRPr kumimoji="1" lang="ja-JP" altLang="en-US" sz="2000" b="1" dirty="0">
              <a:latin typeface="Courier"/>
              <a:cs typeface="Courier"/>
            </a:endParaRPr>
          </a:p>
        </p:txBody>
      </p:sp>
      <p:sp>
        <p:nvSpPr>
          <p:cNvPr id="8" name="テキスト ボックス 7"/>
          <p:cNvSpPr txBox="1"/>
          <p:nvPr/>
        </p:nvSpPr>
        <p:spPr>
          <a:xfrm>
            <a:off x="652225" y="2354709"/>
            <a:ext cx="1853687" cy="461665"/>
          </a:xfrm>
          <a:prstGeom prst="rect">
            <a:avLst/>
          </a:prstGeom>
          <a:noFill/>
        </p:spPr>
        <p:txBody>
          <a:bodyPr wrap="square" rtlCol="0">
            <a:spAutoFit/>
          </a:bodyPr>
          <a:lstStyle/>
          <a:p>
            <a:r>
              <a:rPr lang="en-US" altLang="ja-JP" sz="2400" b="1" dirty="0"/>
              <a:t>b</a:t>
            </a:r>
            <a:r>
              <a:rPr kumimoji="1" lang="en-US" altLang="ja-JP" sz="2400" b="1" dirty="0" smtClean="0"/>
              <a:t>egin.</a:t>
            </a:r>
            <a:endParaRPr kumimoji="1" lang="ja-JP" altLang="en-US" sz="2400" b="1" dirty="0"/>
          </a:p>
        </p:txBody>
      </p:sp>
      <p:sp>
        <p:nvSpPr>
          <p:cNvPr id="9" name="テキスト ボックス 8"/>
          <p:cNvSpPr txBox="1"/>
          <p:nvPr/>
        </p:nvSpPr>
        <p:spPr>
          <a:xfrm>
            <a:off x="652225" y="3910540"/>
            <a:ext cx="1853687" cy="461665"/>
          </a:xfrm>
          <a:prstGeom prst="rect">
            <a:avLst/>
          </a:prstGeom>
          <a:noFill/>
        </p:spPr>
        <p:txBody>
          <a:bodyPr wrap="square" rtlCol="0">
            <a:spAutoFit/>
          </a:bodyPr>
          <a:lstStyle/>
          <a:p>
            <a:r>
              <a:rPr lang="en-US" altLang="ja-JP" sz="2400" b="1" dirty="0"/>
              <a:t>e</a:t>
            </a:r>
            <a:r>
              <a:rPr lang="en-US" altLang="ja-JP" sz="2400" b="1" dirty="0" smtClean="0"/>
              <a:t>nd.</a:t>
            </a:r>
            <a:endParaRPr kumimoji="1" lang="ja-JP" altLang="en-US" sz="2400" b="1"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81</a:t>
            </a:fld>
            <a:endParaRPr kumimoji="1" lang="ja-JP" altLang="en-US"/>
          </a:p>
        </p:txBody>
      </p:sp>
      <p:sp>
        <p:nvSpPr>
          <p:cNvPr id="6" name="四角形吹き出し 5"/>
          <p:cNvSpPr/>
          <p:nvPr/>
        </p:nvSpPr>
        <p:spPr>
          <a:xfrm>
            <a:off x="5430425" y="2005589"/>
            <a:ext cx="3256375" cy="685243"/>
          </a:xfrm>
          <a:prstGeom prst="wedgeRectCallout">
            <a:avLst>
              <a:gd name="adj1" fmla="val -74197"/>
              <a:gd name="adj2" fmla="val 74695"/>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全ての情報を得ているので</a:t>
            </a:r>
            <a:endParaRPr kumimoji="1" lang="en-US" altLang="ja-JP" dirty="0" smtClean="0">
              <a:solidFill>
                <a:srgbClr val="000000"/>
              </a:solidFill>
            </a:endParaRPr>
          </a:p>
          <a:p>
            <a:pPr algn="ctr"/>
            <a:r>
              <a:rPr kumimoji="1" lang="ja-JP" altLang="en-US" dirty="0" smtClean="0">
                <a:solidFill>
                  <a:srgbClr val="000000"/>
                </a:solidFill>
              </a:rPr>
              <a:t>明らかに正しく判定できる</a:t>
            </a:r>
          </a:p>
        </p:txBody>
      </p:sp>
      <p:sp>
        <p:nvSpPr>
          <p:cNvPr id="10" name="四角形吹き出し 9"/>
          <p:cNvSpPr/>
          <p:nvPr/>
        </p:nvSpPr>
        <p:spPr>
          <a:xfrm>
            <a:off x="1521093" y="4448519"/>
            <a:ext cx="6154080" cy="395059"/>
          </a:xfrm>
          <a:prstGeom prst="wedgeRectCallout">
            <a:avLst>
              <a:gd name="adj1" fmla="val -34172"/>
              <a:gd name="adj2" fmla="val -136336"/>
            </a:avLst>
          </a:prstGeom>
          <a:solidFill>
            <a:srgbClr val="FFFFFF"/>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rgbClr val="000000"/>
                </a:solidFill>
              </a:rPr>
              <a:t>先ほどの補題より常に</a:t>
            </a:r>
            <a:r>
              <a:rPr kumimoji="1" lang="en-US" altLang="ja-JP" dirty="0" err="1" smtClean="0">
                <a:solidFill>
                  <a:srgbClr val="000000"/>
                </a:solidFill>
              </a:rPr>
              <a:t>ε</a:t>
            </a:r>
            <a:r>
              <a:rPr kumimoji="1" lang="ja-JP" altLang="en-US" dirty="0" smtClean="0">
                <a:solidFill>
                  <a:srgbClr val="000000"/>
                </a:solidFill>
              </a:rPr>
              <a:t>近接なため受理して構わない</a:t>
            </a:r>
          </a:p>
        </p:txBody>
      </p:sp>
    </p:spTree>
    <p:extLst>
      <p:ext uri="{BB962C8B-B14F-4D97-AF65-F5344CB8AC3E}">
        <p14:creationId xmlns:p14="http://schemas.microsoft.com/office/powerpoint/2010/main" val="42765511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5878" y="231992"/>
            <a:ext cx="3940081" cy="523220"/>
          </a:xfrm>
          <a:prstGeom prst="rect">
            <a:avLst/>
          </a:prstGeom>
          <a:noFill/>
        </p:spPr>
        <p:txBody>
          <a:bodyPr wrap="square" rtlCol="0">
            <a:spAutoFit/>
          </a:bodyPr>
          <a:lstStyle/>
          <a:p>
            <a:r>
              <a:rPr lang="ja-JP" altLang="en-US" sz="2800" dirty="0" smtClean="0"/>
              <a:t>関連研究</a:t>
            </a:r>
            <a:endParaRPr kumimoji="1" lang="ja-JP" altLang="en-US" sz="2800" dirty="0"/>
          </a:p>
        </p:txBody>
      </p:sp>
      <p:sp>
        <p:nvSpPr>
          <p:cNvPr id="3" name="テキスト ボックス 2"/>
          <p:cNvSpPr txBox="1"/>
          <p:nvPr/>
        </p:nvSpPr>
        <p:spPr>
          <a:xfrm>
            <a:off x="455877" y="864822"/>
            <a:ext cx="8408804" cy="1569660"/>
          </a:xfrm>
          <a:prstGeom prst="rect">
            <a:avLst/>
          </a:prstGeom>
          <a:noFill/>
        </p:spPr>
        <p:txBody>
          <a:bodyPr wrap="square" rtlCol="0">
            <a:spAutoFit/>
          </a:bodyPr>
          <a:lstStyle/>
          <a:p>
            <a:pPr marL="342900" indent="-342900">
              <a:buFont typeface="Arial"/>
              <a:buChar char="•"/>
            </a:pPr>
            <a:r>
              <a:rPr lang="ja-JP" altLang="en-US" sz="2400" dirty="0" smtClean="0"/>
              <a:t>遺伝的</a:t>
            </a:r>
            <a:r>
              <a:rPr kumimoji="1" lang="ja-JP" altLang="en-US" sz="2400" dirty="0" smtClean="0"/>
              <a:t>な性質　</a:t>
            </a:r>
            <a:r>
              <a:rPr kumimoji="1" lang="en-US" altLang="ja-JP" sz="2400" dirty="0" smtClean="0"/>
              <a:t>→</a:t>
            </a:r>
            <a:r>
              <a:rPr kumimoji="1" lang="ja-JP" altLang="en-US" sz="2400" dirty="0" smtClean="0"/>
              <a:t>　</a:t>
            </a:r>
            <a:r>
              <a:rPr lang="ja-JP" altLang="en-US" sz="2400" dirty="0"/>
              <a:t>定数時間検査可能　</a:t>
            </a:r>
            <a:r>
              <a:rPr kumimoji="1" lang="en-US" altLang="ja-JP" sz="2400" dirty="0" smtClean="0"/>
              <a:t> [</a:t>
            </a:r>
            <a:r>
              <a:rPr kumimoji="1" lang="en-US" altLang="ja-JP" sz="2400" dirty="0" err="1" smtClean="0"/>
              <a:t>Alon</a:t>
            </a:r>
            <a:r>
              <a:rPr kumimoji="1" lang="en-US" altLang="ja-JP" sz="2400" dirty="0" smtClean="0"/>
              <a:t>, </a:t>
            </a:r>
            <a:r>
              <a:rPr kumimoji="1" lang="en-US" altLang="ja-JP" sz="2400" dirty="0" err="1" smtClean="0"/>
              <a:t>etal</a:t>
            </a:r>
            <a:r>
              <a:rPr lang="en-US" altLang="ja-JP" sz="2400" dirty="0" smtClean="0"/>
              <a:t>., STOC06</a:t>
            </a:r>
            <a:r>
              <a:rPr kumimoji="1" lang="en-US" altLang="ja-JP" sz="2400" dirty="0" smtClean="0"/>
              <a:t>]</a:t>
            </a:r>
          </a:p>
          <a:p>
            <a:endParaRPr lang="en-US" altLang="ja-JP" sz="2400" b="1" dirty="0"/>
          </a:p>
          <a:p>
            <a:pPr marL="342900" indent="-342900">
              <a:buFont typeface="Arial"/>
              <a:buChar char="•"/>
            </a:pPr>
            <a:r>
              <a:rPr lang="ja-JP" altLang="en-US" sz="2400" dirty="0"/>
              <a:t>次数を制限したグラフと制約充足問題に対する定数時間アルゴリズムの</a:t>
            </a:r>
            <a:r>
              <a:rPr lang="ja-JP" altLang="en-US" sz="2400" dirty="0" smtClean="0"/>
              <a:t>研究</a:t>
            </a:r>
            <a:r>
              <a:rPr lang="en-US" altLang="ja-JP" sz="2400" dirty="0" smtClean="0"/>
              <a:t> [</a:t>
            </a:r>
            <a:r>
              <a:rPr lang="ja-JP" altLang="en-US" sz="2400" dirty="0" smtClean="0"/>
              <a:t>吉田悠一</a:t>
            </a:r>
            <a:r>
              <a:rPr lang="en-US" altLang="ja-JP" sz="2400" dirty="0" smtClean="0"/>
              <a:t>,</a:t>
            </a:r>
            <a:r>
              <a:rPr lang="en-US" altLang="ja-JP" sz="2400" dirty="0"/>
              <a:t> </a:t>
            </a:r>
            <a:r>
              <a:rPr lang="en-US" altLang="ja-JP" sz="2400" dirty="0" smtClean="0"/>
              <a:t>NII,</a:t>
            </a:r>
            <a:r>
              <a:rPr lang="ja-JP" altLang="en-US" sz="2400" dirty="0" smtClean="0"/>
              <a:t> </a:t>
            </a:r>
            <a:r>
              <a:rPr lang="en-US" altLang="ja-JP" sz="2400" dirty="0" smtClean="0"/>
              <a:t>Preferred </a:t>
            </a:r>
            <a:r>
              <a:rPr lang="en-US" altLang="ja-JP" sz="2400" dirty="0"/>
              <a:t>Infrastructure</a:t>
            </a:r>
            <a:r>
              <a:rPr lang="en-US" altLang="ja-JP" sz="2400" dirty="0" smtClean="0"/>
              <a:t>]</a:t>
            </a:r>
            <a:endParaRPr kumimoji="1" lang="en-US" altLang="ja-JP" sz="2400" b="1" dirty="0" smtClean="0"/>
          </a:p>
        </p:txBody>
      </p:sp>
      <p:sp>
        <p:nvSpPr>
          <p:cNvPr id="4" name="テキスト ボックス 3"/>
          <p:cNvSpPr txBox="1"/>
          <p:nvPr/>
        </p:nvSpPr>
        <p:spPr>
          <a:xfrm>
            <a:off x="2071916" y="4385145"/>
            <a:ext cx="6600055" cy="830997"/>
          </a:xfrm>
          <a:prstGeom prst="rect">
            <a:avLst/>
          </a:prstGeom>
          <a:noFill/>
        </p:spPr>
        <p:txBody>
          <a:bodyPr wrap="square" rtlCol="0">
            <a:spAutoFit/>
          </a:bodyPr>
          <a:lstStyle/>
          <a:p>
            <a:r>
              <a:rPr lang="ja-JP" altLang="en-US" sz="2400" b="1" dirty="0"/>
              <a:t>本研究</a:t>
            </a:r>
            <a:r>
              <a:rPr lang="ja-JP" altLang="en-US" sz="2400" b="1" dirty="0" smtClean="0"/>
              <a:t>では、</a:t>
            </a:r>
            <a:r>
              <a:rPr lang="ja-JP" altLang="en-US" sz="2400" b="1" dirty="0" smtClean="0">
                <a:solidFill>
                  <a:srgbClr val="FF0000"/>
                </a:solidFill>
              </a:rPr>
              <a:t>ボードハ</a:t>
            </a:r>
            <a:r>
              <a:rPr lang="ja-JP" altLang="en-US" sz="2400" b="1" dirty="0">
                <a:solidFill>
                  <a:srgbClr val="FF0000"/>
                </a:solidFill>
              </a:rPr>
              <a:t>゚ズル</a:t>
            </a:r>
            <a:r>
              <a:rPr lang="ja-JP" altLang="en-US" sz="2400" b="1" dirty="0"/>
              <a:t>に</a:t>
            </a:r>
            <a:r>
              <a:rPr lang="ja-JP" altLang="en-US" sz="2400" b="1" dirty="0" smtClean="0"/>
              <a:t>対する検査アルコ</a:t>
            </a:r>
            <a:r>
              <a:rPr lang="ja-JP" altLang="en-US" sz="2400" b="1" dirty="0"/>
              <a:t>゙リズムの適用可能性を</a:t>
            </a:r>
            <a:r>
              <a:rPr lang="ja-JP" altLang="en-US" sz="2400" b="1" dirty="0" smtClean="0"/>
              <a:t>考える</a:t>
            </a:r>
            <a:r>
              <a:rPr lang="ja-JP" altLang="en-US" sz="2400" b="1" dirty="0"/>
              <a:t>事を目的とする。 </a:t>
            </a:r>
          </a:p>
        </p:txBody>
      </p:sp>
      <p:sp>
        <p:nvSpPr>
          <p:cNvPr id="5" name="右矢印 4"/>
          <p:cNvSpPr/>
          <p:nvPr/>
        </p:nvSpPr>
        <p:spPr>
          <a:xfrm>
            <a:off x="985832" y="4507417"/>
            <a:ext cx="885577" cy="3180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570646" y="2402486"/>
            <a:ext cx="6950944" cy="461665"/>
          </a:xfrm>
          <a:prstGeom prst="rect">
            <a:avLst/>
          </a:prstGeom>
          <a:noFill/>
        </p:spPr>
        <p:txBody>
          <a:bodyPr wrap="square" rtlCol="0">
            <a:spAutoFit/>
          </a:bodyPr>
          <a:lstStyle/>
          <a:p>
            <a:r>
              <a:rPr kumimoji="1" lang="en-US" altLang="ja-JP" sz="2400" dirty="0" smtClean="0"/>
              <a:t>→</a:t>
            </a:r>
            <a:r>
              <a:rPr kumimoji="1" lang="ja-JP" altLang="en-US" sz="2400" b="1" dirty="0" smtClean="0">
                <a:solidFill>
                  <a:srgbClr val="FF0000"/>
                </a:solidFill>
              </a:rPr>
              <a:t>グラフ</a:t>
            </a:r>
            <a:r>
              <a:rPr kumimoji="1" lang="ja-JP" altLang="en-US" sz="2400" dirty="0" smtClean="0"/>
              <a:t>に対する定数時間アルゴリズムの研究</a:t>
            </a:r>
            <a:endParaRPr kumimoji="1" lang="ja-JP" altLang="en-US" sz="2400" dirty="0"/>
          </a:p>
        </p:txBody>
      </p:sp>
      <p:sp>
        <p:nvSpPr>
          <p:cNvPr id="7" name="テキスト ボックス 6"/>
          <p:cNvSpPr txBox="1"/>
          <p:nvPr/>
        </p:nvSpPr>
        <p:spPr>
          <a:xfrm>
            <a:off x="455877" y="2832607"/>
            <a:ext cx="8216094" cy="1200328"/>
          </a:xfrm>
          <a:prstGeom prst="rect">
            <a:avLst/>
          </a:prstGeom>
          <a:noFill/>
        </p:spPr>
        <p:txBody>
          <a:bodyPr wrap="square" rtlCol="0">
            <a:spAutoFit/>
          </a:bodyPr>
          <a:lstStyle/>
          <a:p>
            <a:pPr marL="285750" indent="-285750">
              <a:buFont typeface="Arial"/>
              <a:buChar char="•"/>
            </a:pPr>
            <a:r>
              <a:rPr lang="en-US" altLang="ja-JP" sz="2400" dirty="0"/>
              <a:t>Generalized </a:t>
            </a:r>
            <a:r>
              <a:rPr lang="en-US" altLang="ja-JP" sz="2400" dirty="0" err="1"/>
              <a:t>shogi</a:t>
            </a:r>
            <a:r>
              <a:rPr lang="en-US" altLang="ja-JP" sz="2400" dirty="0"/>
              <a:t> and chess are constant-time </a:t>
            </a:r>
            <a:r>
              <a:rPr lang="en-US" altLang="ja-JP" sz="2400" dirty="0" smtClean="0"/>
              <a:t>testable     [</a:t>
            </a:r>
            <a:r>
              <a:rPr lang="en-US" altLang="ja-JP" sz="2400" dirty="0" err="1" smtClean="0"/>
              <a:t>Hiro</a:t>
            </a:r>
            <a:r>
              <a:rPr lang="en-US" altLang="ja-JP" sz="2400" dirty="0" smtClean="0"/>
              <a:t> </a:t>
            </a:r>
            <a:r>
              <a:rPr lang="en-US" altLang="ja-JP" sz="2400" dirty="0"/>
              <a:t>Ito, </a:t>
            </a:r>
            <a:r>
              <a:rPr lang="en-US" altLang="ja-JP" sz="2400" dirty="0" err="1"/>
              <a:t>Atsuki</a:t>
            </a:r>
            <a:r>
              <a:rPr lang="en-US" altLang="ja-JP" sz="2400" dirty="0"/>
              <a:t> Nagao, </a:t>
            </a:r>
            <a:r>
              <a:rPr lang="en-US" altLang="ja-JP" sz="2400" dirty="0" err="1"/>
              <a:t>Teagun</a:t>
            </a:r>
            <a:r>
              <a:rPr lang="en-US" altLang="ja-JP" sz="2400" dirty="0"/>
              <a:t> </a:t>
            </a:r>
            <a:r>
              <a:rPr lang="en-US" altLang="ja-JP" sz="2400" dirty="0" smtClean="0"/>
              <a:t>Park, ISORA2015]</a:t>
            </a:r>
            <a:endParaRPr lang="en-US" altLang="ja-JP" sz="2400" dirty="0"/>
          </a:p>
          <a:p>
            <a:endParaRPr lang="en-US" altLang="ja-JP" sz="2400" dirty="0"/>
          </a:p>
        </p:txBody>
      </p:sp>
      <p:sp>
        <p:nvSpPr>
          <p:cNvPr id="8" name="テキスト ボックス 7"/>
          <p:cNvSpPr txBox="1"/>
          <p:nvPr/>
        </p:nvSpPr>
        <p:spPr>
          <a:xfrm>
            <a:off x="1221248" y="3755743"/>
            <a:ext cx="7300342" cy="461665"/>
          </a:xfrm>
          <a:prstGeom prst="rect">
            <a:avLst/>
          </a:prstGeom>
          <a:noFill/>
        </p:spPr>
        <p:txBody>
          <a:bodyPr wrap="square" rtlCol="0">
            <a:spAutoFit/>
          </a:bodyPr>
          <a:lstStyle/>
          <a:p>
            <a:r>
              <a:rPr kumimoji="1" lang="en-US" altLang="ja-JP" sz="2400" dirty="0" smtClean="0"/>
              <a:t>→</a:t>
            </a:r>
            <a:r>
              <a:rPr kumimoji="1" lang="ja-JP" altLang="en-US" sz="2400" b="1" dirty="0" smtClean="0">
                <a:solidFill>
                  <a:srgbClr val="FF0000"/>
                </a:solidFill>
              </a:rPr>
              <a:t>ボードゲーム</a:t>
            </a:r>
            <a:r>
              <a:rPr kumimoji="1" lang="ja-JP" altLang="en-US" sz="2400" dirty="0" smtClean="0"/>
              <a:t>に対する定数時間アルゴリズムの研究</a:t>
            </a:r>
            <a:endParaRPr kumimoji="1" lang="ja-JP" altLang="en-US" sz="2400" dirty="0"/>
          </a:p>
        </p:txBody>
      </p:sp>
      <p:sp>
        <p:nvSpPr>
          <p:cNvPr id="11" name="スライド番号プレースホルダー 10"/>
          <p:cNvSpPr>
            <a:spLocks noGrp="1"/>
          </p:cNvSpPr>
          <p:nvPr>
            <p:ph type="sldNum" sz="quarter" idx="12"/>
          </p:nvPr>
        </p:nvSpPr>
        <p:spPr/>
        <p:txBody>
          <a:bodyPr/>
          <a:lstStyle/>
          <a:p>
            <a:fld id="{56CB738E-FD40-8243-9246-C46E47308EC8}" type="slidenum">
              <a:rPr kumimoji="1" lang="ja-JP" altLang="en-US" smtClean="0"/>
              <a:t>9</a:t>
            </a:fld>
            <a:endParaRPr kumimoji="1" lang="ja-JP" altLang="en-US"/>
          </a:p>
        </p:txBody>
      </p:sp>
    </p:spTree>
    <p:extLst>
      <p:ext uri="{BB962C8B-B14F-4D97-AF65-F5344CB8AC3E}">
        <p14:creationId xmlns:p14="http://schemas.microsoft.com/office/powerpoint/2010/main" val="311258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FF6600"/>
          </a:solidFill>
        </a:ln>
      </a:spPr>
      <a:bodyPr rtlCol="0" anchor="ctr"/>
      <a:lstStyle>
        <a:defPPr algn="ctr">
          <a:defRPr kumimoji="1"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81400</TotalTime>
  <Words>4525</Words>
  <Application>Microsoft Macintosh PowerPoint</Application>
  <PresentationFormat>画面に合わせる (16:9)</PresentationFormat>
  <Paragraphs>1004</Paragraphs>
  <Slides>81</Slides>
  <Notes>14</Notes>
  <HiddenSlides>7</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81</vt:i4>
      </vt:variant>
    </vt:vector>
  </HeadingPairs>
  <TitlesOfParts>
    <vt:vector size="83" baseType="lpstr">
      <vt:lpstr>ホワイト</vt:lpstr>
      <vt:lpstr>数式</vt:lpstr>
      <vt:lpstr>ポリオミノ敷き詰めパズルと ライツアウトの 定数時間アルゴリズム</vt:lpstr>
      <vt:lpstr>PowerPoint プレゼンテーション</vt:lpstr>
      <vt:lpstr>PowerPoint プレゼンテーション</vt:lpstr>
      <vt:lpstr>◎定数時間検査</vt:lpstr>
      <vt:lpstr>◎定数時間検査</vt:lpstr>
      <vt:lpstr>◎定数時間検査</vt:lpstr>
      <vt:lpstr>◎定数時間検査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◎定数時間検査</vt:lpstr>
      <vt:lpstr>一般化ライツアウトの検査可能性</vt:lpstr>
      <vt:lpstr>一般化ライツアウトの検査可能性</vt:lpstr>
      <vt:lpstr>一般化ライツアウトの検査可能性</vt:lpstr>
      <vt:lpstr>一般化ライツアウトの検査可能性</vt:lpstr>
      <vt:lpstr>一般化ライツアウトの検査可能性</vt:lpstr>
      <vt:lpstr>一般化ライツアウトの検査可能性</vt:lpstr>
      <vt:lpstr>一般化ライツアウトの検査可能性</vt:lpstr>
      <vt:lpstr>PowerPoint プレゼンテーション</vt:lpstr>
      <vt:lpstr>一般化ライツアウトの検査可能性</vt:lpstr>
      <vt:lpstr>一般化ライツアウトの検査可能性</vt:lpstr>
    </vt:vector>
  </TitlesOfParts>
  <Company>電気通信大学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パズルの定数時間検査</dc:title>
  <dc:creator>竹田 美弘</dc:creator>
  <cp:lastModifiedBy>竹田 美弘</cp:lastModifiedBy>
  <cp:revision>424</cp:revision>
  <dcterms:created xsi:type="dcterms:W3CDTF">2015-05-14T13:17:32Z</dcterms:created>
  <dcterms:modified xsi:type="dcterms:W3CDTF">2017-03-08T09:11:50Z</dcterms:modified>
</cp:coreProperties>
</file>