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7" r:id="rId4"/>
    <p:sldId id="261" r:id="rId5"/>
    <p:sldId id="262" r:id="rId6"/>
    <p:sldId id="263" r:id="rId7"/>
    <p:sldId id="273" r:id="rId8"/>
    <p:sldId id="274" r:id="rId9"/>
    <p:sldId id="275" r:id="rId10"/>
    <p:sldId id="277" r:id="rId11"/>
    <p:sldId id="278" r:id="rId12"/>
    <p:sldId id="272" r:id="rId13"/>
    <p:sldId id="27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7" autoAdjust="0"/>
  </p:normalViewPr>
  <p:slideViewPr>
    <p:cSldViewPr snapToGrid="0">
      <p:cViewPr varScale="1">
        <p:scale>
          <a:sx n="64" d="100"/>
          <a:sy n="64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D8DE3-D63A-4A29-BF5E-752D1D6165E5}" type="datetimeFigureOut">
              <a:rPr kumimoji="1" lang="ja-JP" altLang="en-US" smtClean="0"/>
              <a:t>2017/3/4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9D56A-889F-4C09-A7CF-8CA232B90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62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1E2D4-49F7-42EC-A0A4-421D1B1210C9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 descr="e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08206165-8AF7-4C9A-94FE-0EF3D49CD83B}" type="datetimeFigureOut">
              <a:rPr lang="ja-JP" altLang="en-US" smtClean="0"/>
              <a:pPr/>
              <a:t>2017/3/4</a:t>
            </a:fld>
            <a:endParaRPr lang="ja-JP" alt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523CEA26-0779-4CDF-9D6F-167424B1BD4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01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4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0770" y="274640"/>
            <a:ext cx="2301631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375877" y="274640"/>
            <a:ext cx="6717323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2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15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375878" y="1600202"/>
            <a:ext cx="45094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7072923" y="1600202"/>
            <a:ext cx="450947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4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4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5877" y="274638"/>
            <a:ext cx="92065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5877" y="1600202"/>
            <a:ext cx="92065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75877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8206165-8AF7-4C9A-94FE-0EF3D49CD83B}" type="datetimeFigureOut">
              <a:rPr lang="ja-JP" altLang="en-US" smtClean="0">
                <a:solidFill>
                  <a:srgbClr val="000000"/>
                </a:solidFill>
              </a:rPr>
              <a:pPr/>
              <a:t>2017/3/4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883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86632" y="6245225"/>
            <a:ext cx="229576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CEA26-0779-4CDF-9D6F-167424B1BD4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000066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800">
          <a:solidFill>
            <a:srgbClr val="0033CC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rgbClr val="0033CC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◆"/>
        <a:defRPr kumimoji="1" sz="2000">
          <a:solidFill>
            <a:srgbClr val="0033CC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▪"/>
        <a:defRPr kumimoji="1" sz="2000">
          <a:solidFill>
            <a:srgbClr val="0033CC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▪"/>
        <a:defRPr kumimoji="1" sz="2000">
          <a:solidFill>
            <a:srgbClr val="0033C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▪"/>
        <a:defRPr kumimoji="1" sz="2000">
          <a:solidFill>
            <a:srgbClr val="0033C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▪"/>
        <a:defRPr kumimoji="1" sz="2000">
          <a:solidFill>
            <a:srgbClr val="0033C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Arial" charset="0"/>
        <a:buChar char="▪"/>
        <a:defRPr kumimoji="1" sz="2000">
          <a:solidFill>
            <a:srgbClr val="0033CC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8189" y="1315408"/>
            <a:ext cx="6572364" cy="1470025"/>
          </a:xfrm>
        </p:spPr>
        <p:txBody>
          <a:bodyPr/>
          <a:lstStyle/>
          <a:p>
            <a:r>
              <a:rPr lang="ja-JP" altLang="en-US" dirty="0" smtClean="0"/>
              <a:t>拡張</a:t>
            </a:r>
            <a:r>
              <a:rPr lang="ja-JP" altLang="en-US" dirty="0"/>
              <a:t>タングラムとラッキーパズルの凸配置について</a:t>
            </a:r>
            <a:br>
              <a:rPr lang="ja-JP" altLang="en-US" dirty="0"/>
            </a:br>
            <a:r>
              <a:rPr lang="ja-JP" altLang="en-US" dirty="0"/>
              <a:t>　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93368" y="2451165"/>
            <a:ext cx="6400800" cy="2317107"/>
          </a:xfrm>
        </p:spPr>
        <p:txBody>
          <a:bodyPr>
            <a:normAutofit/>
          </a:bodyPr>
          <a:lstStyle/>
          <a:p>
            <a:r>
              <a:rPr lang="ja-JP" altLang="en-US" dirty="0"/>
              <a:t>岩井仁志，渋谷純吾，池田心</a:t>
            </a:r>
            <a:r>
              <a:rPr lang="ja-JP" altLang="en-US" dirty="0" smtClean="0"/>
              <a:t>，</a:t>
            </a:r>
            <a:endParaRPr lang="en-US" altLang="ja-JP" dirty="0" smtClean="0"/>
          </a:p>
          <a:p>
            <a:r>
              <a:rPr lang="ja-JP" altLang="en-US" dirty="0" smtClean="0"/>
              <a:t>上原</a:t>
            </a:r>
            <a:r>
              <a:rPr lang="ja-JP" altLang="en-US" dirty="0"/>
              <a:t>隆平 </a:t>
            </a:r>
            <a:r>
              <a:rPr lang="en-US" altLang="ja-JP" dirty="0"/>
              <a:t>(JAIST)</a:t>
            </a:r>
            <a:endParaRPr lang="es-ES" altLang="ja-JP" dirty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5524098" y="146648"/>
            <a:ext cx="6559296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/>
              <a:t>第１２回組合せゲーム・パズル研究</a:t>
            </a:r>
            <a:r>
              <a:rPr lang="ja-JP" altLang="en-US" sz="2000" kern="0" dirty="0" smtClean="0"/>
              <a:t>集会</a:t>
            </a:r>
            <a:endParaRPr lang="en-US" altLang="ja-JP" sz="2000" kern="0" dirty="0" smtClean="0"/>
          </a:p>
          <a:p>
            <a:pPr algn="r"/>
            <a:r>
              <a:rPr lang="en-US" altLang="ja-JP" sz="2000" kern="0" dirty="0" smtClean="0"/>
              <a:t>2017</a:t>
            </a:r>
            <a:r>
              <a:rPr lang="ja-JP" altLang="en-US" sz="2000" kern="0" dirty="0" smtClean="0"/>
              <a:t>年</a:t>
            </a:r>
            <a:r>
              <a:rPr lang="en-US" altLang="ja-JP" sz="2000" kern="0" dirty="0" smtClean="0"/>
              <a:t>3</a:t>
            </a:r>
            <a:r>
              <a:rPr lang="ja-JP" altLang="en-US" sz="2000" kern="0" dirty="0" smtClean="0"/>
              <a:t>月</a:t>
            </a:r>
            <a:r>
              <a:rPr lang="en-US" altLang="ja-JP" sz="2000" kern="0" dirty="0"/>
              <a:t>6</a:t>
            </a:r>
            <a:r>
              <a:rPr lang="ja-JP" altLang="en-US" sz="2000" kern="0" dirty="0" smtClean="0"/>
              <a:t>日 </a:t>
            </a:r>
            <a:r>
              <a:rPr lang="en-US" altLang="ja-JP" sz="2000" kern="0" dirty="0" smtClean="0"/>
              <a:t>14:45-15:00</a:t>
            </a:r>
            <a:endParaRPr lang="ja-JP" altLang="en-US" sz="2000" kern="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60" y="3813368"/>
            <a:ext cx="3010216" cy="27091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305" y="3803429"/>
            <a:ext cx="2708466" cy="2281883"/>
          </a:xfrm>
          <a:prstGeom prst="rect">
            <a:avLst/>
          </a:prstGeom>
        </p:spPr>
      </p:pic>
      <p:sp>
        <p:nvSpPr>
          <p:cNvPr id="7" name="サブタイトル 2"/>
          <p:cNvSpPr txBox="1">
            <a:spLocks/>
          </p:cNvSpPr>
          <p:nvPr/>
        </p:nvSpPr>
        <p:spPr bwMode="auto">
          <a:xfrm>
            <a:off x="4023593" y="6039102"/>
            <a:ext cx="1820778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/>
              <a:t>タングラム</a:t>
            </a:r>
          </a:p>
        </p:txBody>
      </p:sp>
      <p:sp>
        <p:nvSpPr>
          <p:cNvPr id="8" name="サブタイトル 2"/>
          <p:cNvSpPr txBox="1">
            <a:spLocks/>
          </p:cNvSpPr>
          <p:nvPr/>
        </p:nvSpPr>
        <p:spPr bwMode="auto">
          <a:xfrm>
            <a:off x="292381" y="3372958"/>
            <a:ext cx="2691451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 smtClean="0"/>
              <a:t>清少納言知恵の板</a:t>
            </a:r>
            <a:endParaRPr lang="ja-JP" altLang="en-US" sz="2000" kern="0" dirty="0"/>
          </a:p>
        </p:txBody>
      </p:sp>
      <p:pic>
        <p:nvPicPr>
          <p:cNvPr id="10" name="Picture 2" descr="写真: 日本で唯一パズルのお膳！？&#10;九谷焼きのお皿の形ホテルで見たことない？そうです世界三大パズル王だった芦ケ原伸之氏の組み木パズル。北陸先端大には氏のギャラリーがある。 石川県の名湯 辰口 まつさき にて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3" y="76728"/>
            <a:ext cx="2608075" cy="19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サブタイトル 2"/>
          <p:cNvSpPr txBox="1">
            <a:spLocks/>
          </p:cNvSpPr>
          <p:nvPr/>
        </p:nvSpPr>
        <p:spPr bwMode="auto">
          <a:xfrm>
            <a:off x="91213" y="2144309"/>
            <a:ext cx="2691451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 smtClean="0">
                <a:solidFill>
                  <a:schemeClr val="tx1"/>
                </a:solidFill>
              </a:rPr>
              <a:t>「まつさき」で頼むと</a:t>
            </a:r>
            <a:r>
              <a:rPr lang="en-US" altLang="ja-JP" sz="2000" kern="0" dirty="0" smtClean="0">
                <a:solidFill>
                  <a:schemeClr val="tx1"/>
                </a:solidFill>
              </a:rPr>
              <a:t>…</a:t>
            </a:r>
            <a:endParaRPr lang="ja-JP" altLang="en-US" sz="2000" kern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age.yodobashi.com/product/000/000/677/301/046/114/000000677301046114_10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77" y="1765592"/>
            <a:ext cx="3214732" cy="32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サブタイトル 2"/>
          <p:cNvSpPr txBox="1">
            <a:spLocks/>
          </p:cNvSpPr>
          <p:nvPr/>
        </p:nvSpPr>
        <p:spPr bwMode="auto">
          <a:xfrm>
            <a:off x="8404918" y="3590535"/>
            <a:ext cx="1820778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 smtClean="0"/>
              <a:t>ラッキー</a:t>
            </a:r>
            <a:r>
              <a:rPr lang="ja-JP" altLang="en-US" sz="2000" kern="0" dirty="0"/>
              <a:t>パズル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9618240" y="1345288"/>
            <a:ext cx="2421212" cy="604246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かなり後半に登場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32" y="4699820"/>
            <a:ext cx="2419143" cy="1806891"/>
          </a:xfrm>
          <a:prstGeom prst="rect">
            <a:avLst/>
          </a:prstGeom>
        </p:spPr>
      </p:pic>
      <p:sp>
        <p:nvSpPr>
          <p:cNvPr id="16" name="サブタイトル 2"/>
          <p:cNvSpPr txBox="1">
            <a:spLocks/>
          </p:cNvSpPr>
          <p:nvPr/>
        </p:nvSpPr>
        <p:spPr bwMode="auto">
          <a:xfrm>
            <a:off x="7797462" y="4247600"/>
            <a:ext cx="1820778" cy="47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 algn="r"/>
            <a:r>
              <a:rPr lang="ja-JP" altLang="en-US" sz="2000" kern="0" dirty="0" smtClean="0"/>
              <a:t>七金三パズル</a:t>
            </a:r>
            <a:endParaRPr lang="ja-JP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3263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アルゴリズムの話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87119" y="1528013"/>
            <a:ext cx="9206523" cy="452596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七金三パズルで</a:t>
            </a:r>
            <a:r>
              <a:rPr lang="ja-JP" altLang="en-US" dirty="0"/>
              <a:t>使</a:t>
            </a:r>
            <a:r>
              <a:rPr lang="ja-JP" altLang="en-US" dirty="0" smtClean="0"/>
              <a:t>った</a:t>
            </a:r>
            <a:r>
              <a:rPr kumimoji="1" lang="ja-JP" altLang="en-US" dirty="0" smtClean="0"/>
              <a:t>アルゴリズムをポリアボロ化：</a:t>
            </a:r>
            <a:endParaRPr kumimoji="1"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dirty="0"/>
              <a:t>ピース</a:t>
            </a:r>
            <a:r>
              <a:rPr lang="ja-JP" altLang="en-US" dirty="0" smtClean="0"/>
              <a:t>を順に貼り付けて</a:t>
            </a:r>
            <a:endParaRPr lang="en-US" altLang="ja-JP" dirty="0" smtClean="0"/>
          </a:p>
          <a:p>
            <a:pPr marL="914400" lvl="1" indent="-514350">
              <a:buFont typeface="+mj-lt"/>
              <a:buAutoNum type="arabicPeriod"/>
            </a:pPr>
            <a:r>
              <a:rPr kumimoji="1" lang="ja-JP" altLang="en-US" dirty="0"/>
              <a:t>最後</a:t>
            </a:r>
            <a:r>
              <a:rPr kumimoji="1" lang="ja-JP" altLang="en-US" dirty="0" smtClean="0"/>
              <a:t>に凸なものだけ出力．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結果：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(</a:t>
            </a:r>
            <a:r>
              <a:rPr lang="ja-JP" altLang="en-US" dirty="0" smtClean="0"/>
              <a:t>前頁の結果：秒数不明 </a:t>
            </a:r>
            <a:r>
              <a:rPr lang="en-US" altLang="ja-JP" dirty="0" smtClean="0"/>
              <a:t>;-)</a:t>
            </a:r>
          </a:p>
          <a:p>
            <a:pPr marL="400050" lvl="1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タングラム：</a:t>
            </a:r>
            <a:r>
              <a:rPr lang="en-US" altLang="ja-JP" dirty="0" smtClean="0"/>
              <a:t>65</a:t>
            </a:r>
            <a:r>
              <a:rPr lang="ja-JP" altLang="en-US" dirty="0" smtClean="0"/>
              <a:t>秒</a:t>
            </a:r>
            <a:endParaRPr lang="en-US" altLang="ja-JP" dirty="0" smtClean="0"/>
          </a:p>
          <a:p>
            <a:pPr marL="400050" lvl="1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 smtClean="0"/>
              <a:t>清少納言知恵の板：</a:t>
            </a:r>
            <a:r>
              <a:rPr kumimoji="1" lang="en-US" altLang="ja-JP" dirty="0" smtClean="0"/>
              <a:t>40,920</a:t>
            </a:r>
            <a:r>
              <a:rPr kumimoji="1" lang="ja-JP" altLang="en-US" dirty="0" smtClean="0"/>
              <a:t>秒</a:t>
            </a:r>
            <a:endParaRPr kumimoji="1" lang="en-US" altLang="ja-JP" dirty="0" smtClean="0"/>
          </a:p>
          <a:p>
            <a:pPr marL="400050" lvl="1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ラッキーパズル：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週間以上やっても終わらない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3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ラッキーパズルの難しさのヒミツ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7365" y="1417638"/>
            <a:ext cx="5216048" cy="23474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タングラムや清少納言知恵の板は⊿</a:t>
            </a:r>
            <a:r>
              <a:rPr kumimoji="1" lang="en-US" altLang="ja-JP" dirty="0" smtClean="0"/>
              <a:t>×20</a:t>
            </a:r>
            <a:r>
              <a:rPr kumimoji="1" lang="ja-JP" altLang="en-US" dirty="0" smtClean="0"/>
              <a:t>だが，ラッキーパズルは⊿</a:t>
            </a:r>
            <a:r>
              <a:rPr kumimoji="1" lang="en-US" altLang="ja-JP" dirty="0" smtClean="0"/>
              <a:t>×40</a:t>
            </a:r>
            <a:r>
              <a:rPr kumimoji="1" lang="ja-JP" altLang="en-US" dirty="0" err="1" smtClean="0"/>
              <a:t>．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609" y="1417638"/>
            <a:ext cx="4328987" cy="2513826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 bwMode="auto">
          <a:xfrm>
            <a:off x="2037365" y="3462232"/>
            <a:ext cx="9763231" cy="234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rgbClr val="0033CC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rgbClr val="0033CC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◆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▪"/>
              <a:defRPr kumimoji="1" sz="2000">
                <a:solidFill>
                  <a:srgbClr val="0033CC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ja-JP" altLang="en-US" kern="0" dirty="0" smtClean="0"/>
              <a:t>アルゴリズム改：</a:t>
            </a:r>
            <a:endParaRPr lang="en-US" altLang="ja-JP" kern="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kern="0" dirty="0" smtClean="0"/>
              <a:t>⊿</a:t>
            </a:r>
            <a:r>
              <a:rPr lang="en-US" altLang="ja-JP" kern="0" dirty="0" smtClean="0"/>
              <a:t>×40</a:t>
            </a:r>
            <a:r>
              <a:rPr lang="ja-JP" altLang="en-US" kern="0" dirty="0" smtClean="0"/>
              <a:t>で作れる凸多角形を列挙（</a:t>
            </a:r>
            <a:r>
              <a:rPr lang="en-US" altLang="ja-JP" kern="0" dirty="0" smtClean="0"/>
              <a:t>47</a:t>
            </a:r>
            <a:r>
              <a:rPr lang="ja-JP" altLang="en-US" kern="0" dirty="0" smtClean="0"/>
              <a:t>種類）</a:t>
            </a:r>
            <a:endParaRPr lang="en-US" altLang="ja-JP" kern="0" dirty="0" smtClean="0"/>
          </a:p>
          <a:p>
            <a:pPr marL="914400" lvl="1" indent="-514350">
              <a:buFont typeface="+mj-lt"/>
              <a:buAutoNum type="arabicPeriod"/>
            </a:pPr>
            <a:r>
              <a:rPr lang="ja-JP" altLang="en-US" kern="0" dirty="0" smtClean="0"/>
              <a:t>これら一つひとつについて，場合</a:t>
            </a:r>
            <a:r>
              <a:rPr lang="ja-JP" altLang="en-US" kern="0" dirty="0"/>
              <a:t>分</a:t>
            </a:r>
            <a:r>
              <a:rPr lang="ja-JP" altLang="en-US" kern="0" dirty="0" smtClean="0"/>
              <a:t>けしてチェック</a:t>
            </a:r>
            <a:endParaRPr lang="en-US" altLang="ja-JP" kern="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altLang="ja-JP" kern="0" dirty="0"/>
              <a:t>I</a:t>
            </a:r>
            <a:r>
              <a:rPr lang="ja-JP" altLang="en-US" kern="0" dirty="0" smtClean="0"/>
              <a:t>君の修士論文では手作業で</a:t>
            </a:r>
            <a:r>
              <a:rPr lang="en-US" altLang="ja-JP" kern="0" dirty="0" smtClean="0"/>
              <a:t>32</a:t>
            </a:r>
            <a:r>
              <a:rPr lang="ja-JP" altLang="en-US" kern="0" dirty="0" smtClean="0"/>
              <a:t>ページ</a:t>
            </a:r>
            <a:endParaRPr lang="en-US" altLang="ja-JP" kern="0" dirty="0" smtClean="0"/>
          </a:p>
          <a:p>
            <a:pPr marL="1314450" lvl="2" indent="-514350">
              <a:buFont typeface="+mj-lt"/>
              <a:buAutoNum type="arabicPeriod"/>
            </a:pPr>
            <a:r>
              <a:rPr lang="en-US" altLang="ja-JP" kern="0" dirty="0" smtClean="0"/>
              <a:t>I</a:t>
            </a:r>
            <a:r>
              <a:rPr lang="ja-JP" altLang="en-US" kern="0" dirty="0" smtClean="0"/>
              <a:t>先生のプログラムでは</a:t>
            </a:r>
            <a:r>
              <a:rPr lang="en-US" altLang="ja-JP" kern="0" dirty="0" smtClean="0"/>
              <a:t>1</a:t>
            </a:r>
            <a:r>
              <a:rPr lang="ja-JP" altLang="en-US" kern="0" dirty="0" smtClean="0"/>
              <a:t>秒未満！</a:t>
            </a:r>
            <a:endParaRPr lang="en-US" altLang="ja-JP" kern="0" dirty="0" smtClean="0"/>
          </a:p>
          <a:p>
            <a:pPr marL="800100" lvl="2" indent="0">
              <a:buNone/>
            </a:pPr>
            <a:r>
              <a:rPr lang="en-US" altLang="ja-JP" sz="2800" kern="0" dirty="0" smtClean="0"/>
              <a:t>…</a:t>
            </a:r>
            <a:r>
              <a:rPr lang="ja-JP" altLang="en-US" sz="2800" kern="0" dirty="0" smtClean="0"/>
              <a:t>というわけで，パズル界の</a:t>
            </a:r>
            <a:r>
              <a:rPr lang="en-US" altLang="ja-JP" sz="2800" kern="0" dirty="0" smtClean="0"/>
              <a:t>Folklore 21</a:t>
            </a:r>
            <a:r>
              <a:rPr lang="ja-JP" altLang="en-US" sz="2800" kern="0" dirty="0" smtClean="0"/>
              <a:t>通りが確認できた．</a:t>
            </a:r>
            <a:endParaRPr lang="ja-JP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7263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104" y="143113"/>
            <a:ext cx="9378696" cy="1325563"/>
          </a:xfrm>
        </p:spPr>
        <p:txBody>
          <a:bodyPr/>
          <a:lstStyle/>
          <a:p>
            <a:r>
              <a:rPr lang="ja-JP" altLang="en-US" dirty="0" smtClean="0"/>
              <a:t>関連問題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59" y="1690688"/>
            <a:ext cx="10051192" cy="29402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52" y="3557810"/>
            <a:ext cx="5154299" cy="310773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93859" y="4630921"/>
            <a:ext cx="4644939" cy="2111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(16)=20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は単調ではない</a:t>
            </a:r>
            <a:endParaRPr lang="en-US" altLang="ja-JP" sz="2400" dirty="0" smtClean="0"/>
          </a:p>
          <a:p>
            <a:r>
              <a:rPr lang="en-US" altLang="ja-JP" sz="2400" dirty="0" smtClean="0"/>
              <a:t>    (e.g.,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(1)=1,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(2)=3,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(3)=2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)=O(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9585" y="1209929"/>
            <a:ext cx="10515600" cy="104559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与えられた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枚の</a:t>
            </a:r>
            <a:r>
              <a:rPr lang="ja-JP" altLang="en-US" dirty="0" smtClean="0"/>
              <a:t>⊿で作れる凸多角形の数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dirty="0" smtClean="0"/>
              <a:t> </a:t>
            </a:r>
            <a:r>
              <a:rPr lang="ja-JP" altLang="en-US" dirty="0" smtClean="0"/>
              <a:t>は？</a:t>
            </a:r>
            <a:endParaRPr kumimoji="1" lang="en-US" altLang="ja-JP" dirty="0"/>
          </a:p>
        </p:txBody>
      </p:sp>
      <p:sp>
        <p:nvSpPr>
          <p:cNvPr id="7" name="四角形吹き出し 6"/>
          <p:cNvSpPr/>
          <p:nvPr/>
        </p:nvSpPr>
        <p:spPr>
          <a:xfrm>
            <a:off x="5847346" y="486275"/>
            <a:ext cx="4728411" cy="612648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実は</a:t>
            </a:r>
            <a:r>
              <a:rPr lang="en-US" altLang="ja-JP" sz="2400" dirty="0" smtClean="0"/>
              <a:t>45</a:t>
            </a:r>
            <a:r>
              <a:rPr lang="ja-JP" altLang="en-US" sz="2400" dirty="0" smtClean="0"/>
              <a:t>度単位の</a:t>
            </a:r>
            <a:r>
              <a:rPr lang="en-US" altLang="ja-JP" sz="2400" dirty="0" smtClean="0"/>
              <a:t>8</a:t>
            </a:r>
            <a:r>
              <a:rPr lang="ja-JP" altLang="en-US" sz="2400" dirty="0" smtClean="0"/>
              <a:t>角形とその</a:t>
            </a:r>
            <a:r>
              <a:rPr lang="ja-JP" altLang="en-US" sz="2400" dirty="0"/>
              <a:t>縮退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104" y="143113"/>
            <a:ext cx="9378696" cy="1325563"/>
          </a:xfrm>
        </p:spPr>
        <p:txBody>
          <a:bodyPr/>
          <a:lstStyle/>
          <a:p>
            <a:r>
              <a:rPr lang="ja-JP" altLang="en-US" dirty="0" smtClean="0"/>
              <a:t>未解決問題（</a:t>
            </a:r>
            <a:r>
              <a:rPr lang="ja-JP" altLang="en-US" sz="3600" dirty="0" smtClean="0"/>
              <a:t>池田先生と</a:t>
            </a:r>
            <a:r>
              <a:rPr lang="ja-JP" altLang="en-US" sz="3600" dirty="0" smtClean="0"/>
              <a:t>解決中問題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49585" y="1209928"/>
            <a:ext cx="10515600" cy="532008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Luka</a:t>
            </a:r>
            <a:r>
              <a:rPr lang="ja-JP" altLang="en-US" dirty="0" smtClean="0"/>
              <a:t>パズル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拡張タングラム型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chemeClr val="tx1"/>
                </a:solidFill>
              </a:rPr>
              <a:t>７ピース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作者は高度自閉症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本人に聞いてみたけど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正方形に詰める方法を</a:t>
            </a:r>
            <a:endParaRPr lang="en-US" altLang="ja-JP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ja-JP" altLang="en-US" dirty="0" smtClean="0">
                <a:solidFill>
                  <a:schemeClr val="tx1"/>
                </a:solidFill>
              </a:rPr>
              <a:t>　　</a:t>
            </a:r>
            <a:r>
              <a:rPr lang="en-US" altLang="ja-JP" dirty="0" smtClean="0">
                <a:solidFill>
                  <a:schemeClr val="tx1"/>
                </a:solidFill>
              </a:rPr>
              <a:t>34</a:t>
            </a:r>
            <a:r>
              <a:rPr lang="ja-JP" altLang="en-US" dirty="0" smtClean="0">
                <a:solidFill>
                  <a:schemeClr val="tx1"/>
                </a:solidFill>
              </a:rPr>
              <a:t>通り見つける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凸でないピースがある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</a:rPr>
              <a:t>この条件で最適なのか？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tx1"/>
                </a:solidFill>
              </a:rPr>
              <a:t>どうもそうではない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8" y="1283309"/>
            <a:ext cx="6182139" cy="46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8640" y="216166"/>
            <a:ext cx="103632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清少納言知恵の板　</a:t>
            </a:r>
            <a:r>
              <a:rPr lang="en-US" altLang="ja-JP" dirty="0" smtClean="0"/>
              <a:t>vs</a:t>
            </a:r>
            <a:r>
              <a:rPr lang="ja-JP" altLang="en-US" dirty="0" smtClean="0"/>
              <a:t>　タングラム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65838" y="1530218"/>
            <a:ext cx="11038400" cy="4614550"/>
          </a:xfrm>
        </p:spPr>
        <p:txBody>
          <a:bodyPr/>
          <a:lstStyle/>
          <a:p>
            <a:pPr algn="l"/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絵と形のパズル読本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（秋山久義）や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algn="l"/>
            <a:r>
              <a:rPr lang="en-US" altLang="ja-JP" dirty="0" smtClean="0"/>
              <a:t>“The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Tangram Book” (Jerry Slocum) </a:t>
            </a:r>
            <a:r>
              <a:rPr lang="ja-JP" altLang="en-US" dirty="0" smtClean="0"/>
              <a:t>によると、</a:t>
            </a:r>
            <a:endParaRPr lang="en-US" altLang="ja-JP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dirty="0" smtClean="0"/>
              <a:t>どちらも７枚の板でできている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dirty="0" smtClean="0"/>
              <a:t>この手のパズルの最古</a:t>
            </a:r>
            <a:endParaRPr lang="en-US" altLang="ja-JP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タングラムは</a:t>
            </a:r>
            <a:r>
              <a:rPr lang="en-US" altLang="ja-JP" dirty="0" smtClean="0"/>
              <a:t>1813</a:t>
            </a:r>
            <a:r>
              <a:rPr lang="ja-JP" altLang="en-US" dirty="0" smtClean="0"/>
              <a:t>年の文献</a:t>
            </a:r>
            <a:endParaRPr lang="en-US" altLang="ja-JP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ja-JP" altLang="en-US" dirty="0" smtClean="0"/>
              <a:t>知恵の板は</a:t>
            </a:r>
            <a:r>
              <a:rPr lang="en-US" altLang="ja-JP" dirty="0" smtClean="0"/>
              <a:t>1742</a:t>
            </a:r>
            <a:r>
              <a:rPr lang="ja-JP" altLang="en-US" dirty="0" smtClean="0"/>
              <a:t>年の文献</a:t>
            </a:r>
            <a:endParaRPr lang="en-US" altLang="ja-JP" dirty="0" smtClean="0"/>
          </a:p>
          <a:p>
            <a:pPr algn="l"/>
            <a:r>
              <a:rPr lang="ja-JP" altLang="en-US" dirty="0" smtClean="0"/>
              <a:t>　</a:t>
            </a:r>
            <a:r>
              <a:rPr lang="en-US" altLang="ja-JP" dirty="0" smtClean="0"/>
              <a:t>				</a:t>
            </a:r>
            <a:r>
              <a:rPr lang="ja-JP" altLang="en-US" sz="2800" dirty="0" smtClean="0"/>
              <a:t>がある</a:t>
            </a:r>
            <a:endParaRPr lang="en-US" altLang="ja-JP" sz="2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20" y="4532456"/>
            <a:ext cx="1954017" cy="175861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20" y="2878974"/>
            <a:ext cx="1946627" cy="16400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293" y="1333043"/>
            <a:ext cx="1383606" cy="19868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292" y="3501778"/>
            <a:ext cx="1391322" cy="17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8640" y="216166"/>
            <a:ext cx="103632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清少納言知恵の板　</a:t>
            </a:r>
            <a:r>
              <a:rPr lang="en-US" altLang="ja-JP" dirty="0" smtClean="0"/>
              <a:t>vs</a:t>
            </a:r>
            <a:r>
              <a:rPr lang="ja-JP" altLang="en-US" dirty="0" smtClean="0"/>
              <a:t>　タングラム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65838" y="1530218"/>
            <a:ext cx="11038400" cy="254565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dirty="0" smtClean="0"/>
              <a:t>清少納言知恵の板では「釘抜き」　　　　が作れるが，</a:t>
            </a:r>
            <a:endParaRPr lang="en-US" altLang="ja-JP" dirty="0"/>
          </a:p>
          <a:p>
            <a:pPr algn="l"/>
            <a:r>
              <a:rPr lang="ja-JP" altLang="en-US" dirty="0" smtClean="0"/>
              <a:t>　　タングラムではこれは作れない</a:t>
            </a:r>
            <a:r>
              <a:rPr lang="ja-JP" altLang="en-US" dirty="0" err="1" smtClean="0"/>
              <a:t>．．．</a:t>
            </a:r>
            <a:endParaRPr lang="en-US" altLang="ja-JP" dirty="0" smtClean="0"/>
          </a:p>
          <a:p>
            <a:pPr algn="l"/>
            <a:endParaRPr lang="en-US" altLang="ja-JP" dirty="0"/>
          </a:p>
          <a:p>
            <a:pPr algn="l"/>
            <a:endParaRPr lang="en-US" altLang="ja-JP" dirty="0" smtClean="0"/>
          </a:p>
          <a:p>
            <a:pPr algn="l"/>
            <a:endParaRPr lang="en-US" altLang="ja-JP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ja-JP" altLang="en-US" dirty="0" smtClean="0"/>
              <a:t>作れる図形の数で比較？</a:t>
            </a:r>
            <a:endParaRPr lang="en-US" altLang="ja-JP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ja-JP" altLang="en-US" dirty="0" smtClean="0"/>
              <a:t>ちょっとずつずらせば無限に作れる</a:t>
            </a:r>
            <a:endParaRPr lang="en-US" altLang="ja-JP" dirty="0" smtClean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ja-JP" altLang="en-US" dirty="0" smtClean="0"/>
              <a:t>凸多角形に限定すれば有限！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81" y="2694752"/>
            <a:ext cx="1845198" cy="1660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014" y="2610531"/>
            <a:ext cx="2071098" cy="1744900"/>
          </a:xfrm>
          <a:prstGeom prst="rect">
            <a:avLst/>
          </a:prstGeom>
        </p:spPr>
      </p:pic>
      <p:sp>
        <p:nvSpPr>
          <p:cNvPr id="10" name="四角形吹き出し 9"/>
          <p:cNvSpPr/>
          <p:nvPr/>
        </p:nvSpPr>
        <p:spPr>
          <a:xfrm>
            <a:off x="8325328" y="2286674"/>
            <a:ext cx="3901978" cy="1133856"/>
          </a:xfrm>
          <a:prstGeom prst="wedgeRectCallout">
            <a:avLst>
              <a:gd name="adj1" fmla="val -61761"/>
              <a:gd name="adj2" fmla="val -28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せっかくなのでもう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ちょっと比べてみたい</a:t>
            </a:r>
            <a:r>
              <a:rPr kumimoji="1" lang="en-US" altLang="ja-JP" sz="2800" dirty="0" smtClean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1026" name="Picture 2" descr="http://upload.wikimedia.org/wikipedia/commons/thumb/9/9e/Tangram_kuginuki.svg/220px-Tangram_kuginuk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12" y="1442318"/>
            <a:ext cx="844355" cy="84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四角形吹き出し 10"/>
          <p:cNvSpPr/>
          <p:nvPr/>
        </p:nvSpPr>
        <p:spPr>
          <a:xfrm>
            <a:off x="8389943" y="3430752"/>
            <a:ext cx="3772748" cy="1959170"/>
          </a:xfrm>
          <a:prstGeom prst="wedgeRectCallout">
            <a:avLst>
              <a:gd name="adj1" fmla="val -70082"/>
              <a:gd name="adj2" fmla="val -565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C00000"/>
                </a:solidFill>
              </a:rPr>
              <a:t>あわよくば、知恵の板の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C00000"/>
                </a:solidFill>
              </a:rPr>
              <a:t>優位性が示せるとうれしい</a:t>
            </a:r>
            <a:endParaRPr lang="en-US" altLang="ja-JP" sz="2400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solidFill>
                  <a:srgbClr val="002060"/>
                </a:solidFill>
              </a:rPr>
              <a:t>名前</a:t>
            </a:r>
            <a:r>
              <a:rPr lang="ja-JP" altLang="en-US" sz="2000" dirty="0" smtClean="0">
                <a:solidFill>
                  <a:srgbClr val="002060"/>
                </a:solidFill>
              </a:rPr>
              <a:t>で損をしているのでは？</a:t>
            </a:r>
            <a:endParaRPr lang="en-US" altLang="ja-JP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solidFill>
                  <a:srgbClr val="002060"/>
                </a:solidFill>
              </a:rPr>
              <a:t>せっかく九谷焼で作ってもらったので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吹き出し 8"/>
          <p:cNvSpPr/>
          <p:nvPr/>
        </p:nvSpPr>
        <p:spPr>
          <a:xfrm>
            <a:off x="1796527" y="677732"/>
            <a:ext cx="6712772" cy="5819887"/>
          </a:xfrm>
          <a:prstGeom prst="wedgeRectCallout">
            <a:avLst>
              <a:gd name="adj1" fmla="val 62661"/>
              <a:gd name="adj2" fmla="val -2249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692" y="839983"/>
            <a:ext cx="6466667" cy="132381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45" y="2244722"/>
            <a:ext cx="6485714" cy="40761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555" y="166571"/>
            <a:ext cx="1587030" cy="198814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803" y="1410769"/>
            <a:ext cx="1718840" cy="263278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280485" y="216501"/>
            <a:ext cx="4255384" cy="407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3F3F3F"/>
                </a:solidFill>
                <a:latin typeface="ヒラギノ角ゴ ProN W3/W6"/>
              </a:rPr>
              <a:t>マーティン・ガードナー </a:t>
            </a:r>
            <a:r>
              <a:rPr lang="en-US" altLang="ja-JP" sz="2000" b="1" dirty="0" smtClean="0">
                <a:solidFill>
                  <a:srgbClr val="3F3F3F"/>
                </a:solidFill>
                <a:latin typeface="ヒラギノ角ゴ ProN W3/W6"/>
              </a:rPr>
              <a:t>(1914-2010)</a:t>
            </a:r>
            <a:r>
              <a:rPr lang="en-US" altLang="ja-JP" dirty="0">
                <a:solidFill>
                  <a:srgbClr val="3F3F3F"/>
                </a:solidFill>
                <a:latin typeface="ヒラギノ角ゴ ProN W3/W6"/>
              </a:rPr>
              <a:t> </a:t>
            </a:r>
            <a:endParaRPr lang="ja-JP" altLang="en-US" dirty="0"/>
          </a:p>
        </p:txBody>
      </p:sp>
      <p:pic>
        <p:nvPicPr>
          <p:cNvPr id="2050" name="Picture 2" descr="ガードナーの数学娯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565" y="4043554"/>
            <a:ext cx="1669078" cy="246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フローチャート: 処理 10"/>
          <p:cNvSpPr/>
          <p:nvPr/>
        </p:nvSpPr>
        <p:spPr>
          <a:xfrm>
            <a:off x="1660358" y="4259179"/>
            <a:ext cx="6942221" cy="2061733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吹き出し 8"/>
          <p:cNvSpPr/>
          <p:nvPr/>
        </p:nvSpPr>
        <p:spPr>
          <a:xfrm>
            <a:off x="1796527" y="677732"/>
            <a:ext cx="6712772" cy="5819887"/>
          </a:xfrm>
          <a:prstGeom prst="wedgeRectCallout">
            <a:avLst>
              <a:gd name="adj1" fmla="val 62661"/>
              <a:gd name="adj2" fmla="val -22494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03" y="1410769"/>
            <a:ext cx="1718840" cy="263278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03653" y="1349613"/>
            <a:ext cx="6298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タングラムで作れる凸多角形は</a:t>
            </a:r>
            <a:r>
              <a:rPr lang="ja-JP" altLang="en-US" sz="2400" dirty="0" smtClean="0">
                <a:solidFill>
                  <a:srgbClr val="FF0000"/>
                </a:solidFill>
              </a:rPr>
              <a:t>１３種類</a:t>
            </a:r>
            <a:r>
              <a:rPr lang="ja-JP" altLang="en-US" sz="2400" dirty="0" smtClean="0"/>
              <a:t>である。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03653" y="2053655"/>
            <a:ext cx="587372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証明の概略：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タングラム</a:t>
            </a:r>
            <a:r>
              <a:rPr kumimoji="1" lang="ja-JP" altLang="en-US" sz="2400" dirty="0" smtClean="0"/>
              <a:t>は直角二等辺三角形１６枚を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適当につないで作れる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⊿</a:t>
            </a:r>
            <a:r>
              <a:rPr lang="ja-JP" altLang="en-US" sz="2400" dirty="0" smtClean="0"/>
              <a:t>１６枚</a:t>
            </a:r>
            <a:r>
              <a:rPr lang="ja-JP" altLang="en-US" sz="2400" dirty="0" smtClean="0"/>
              <a:t>で作れる凸多角形は全部で</a:t>
            </a:r>
            <a:endParaRPr lang="en-US" altLang="ja-JP" sz="2400" dirty="0" smtClean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</a:t>
            </a:r>
            <a:r>
              <a:rPr kumimoji="1" lang="ja-JP" altLang="en-US" sz="2400" u="sng" dirty="0" smtClean="0"/>
              <a:t>２０種類</a:t>
            </a:r>
            <a:r>
              <a:rPr kumimoji="1" lang="ja-JP" altLang="en-US" sz="2400" dirty="0" smtClean="0"/>
              <a:t>である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うち１３種類は（がんばれば）作れる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残った７種類は（一番</a:t>
            </a:r>
            <a:r>
              <a:rPr lang="ja-JP" altLang="en-US" sz="2400" dirty="0"/>
              <a:t>大きい⊿が</a:t>
            </a:r>
            <a:r>
              <a:rPr kumimoji="1" lang="ja-JP" altLang="en-US" sz="2400" dirty="0" smtClean="0"/>
              <a:t>入らない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ので）作れない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605" y="4146137"/>
            <a:ext cx="3113462" cy="2623092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 flipH="1">
            <a:off x="11038553" y="4475181"/>
            <a:ext cx="473336" cy="484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10045555" y="4475181"/>
            <a:ext cx="473336" cy="484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10548256" y="5952535"/>
            <a:ext cx="473336" cy="484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9572219" y="4973589"/>
            <a:ext cx="473336" cy="484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10565217" y="5454127"/>
            <a:ext cx="980593" cy="3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9567663" y="5446926"/>
            <a:ext cx="980593" cy="3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10028594" y="5952535"/>
            <a:ext cx="980593" cy="3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9589178" y="5437502"/>
            <a:ext cx="468781" cy="515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0027555" y="5910839"/>
            <a:ext cx="468781" cy="5150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88" y="4717228"/>
            <a:ext cx="3452940" cy="1682900"/>
          </a:xfrm>
          <a:prstGeom prst="rect">
            <a:avLst/>
          </a:prstGeom>
        </p:spPr>
      </p:pic>
      <p:sp>
        <p:nvSpPr>
          <p:cNvPr id="24" name="乗算記号 23"/>
          <p:cNvSpPr/>
          <p:nvPr/>
        </p:nvSpPr>
        <p:spPr>
          <a:xfrm>
            <a:off x="4722778" y="4633121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乗算記号 24"/>
          <p:cNvSpPr/>
          <p:nvPr/>
        </p:nvSpPr>
        <p:spPr>
          <a:xfrm>
            <a:off x="5848183" y="4633121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乗算記号 25"/>
          <p:cNvSpPr/>
          <p:nvPr/>
        </p:nvSpPr>
        <p:spPr>
          <a:xfrm>
            <a:off x="6973588" y="4633121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乗算記号 26"/>
          <p:cNvSpPr/>
          <p:nvPr/>
        </p:nvSpPr>
        <p:spPr>
          <a:xfrm>
            <a:off x="4940515" y="5827887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乗算記号 27"/>
          <p:cNvSpPr/>
          <p:nvPr/>
        </p:nvSpPr>
        <p:spPr>
          <a:xfrm>
            <a:off x="6268093" y="5827887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乗算記号 28"/>
          <p:cNvSpPr/>
          <p:nvPr/>
        </p:nvSpPr>
        <p:spPr>
          <a:xfrm>
            <a:off x="5433060" y="5524784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乗算記号 29"/>
          <p:cNvSpPr/>
          <p:nvPr/>
        </p:nvSpPr>
        <p:spPr>
          <a:xfrm>
            <a:off x="4448773" y="5671663"/>
            <a:ext cx="359924" cy="34046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70" y="4811013"/>
            <a:ext cx="1725857" cy="1553273"/>
          </a:xfrm>
          <a:prstGeom prst="rect">
            <a:avLst/>
          </a:prstGeom>
        </p:spPr>
      </p:pic>
      <p:sp>
        <p:nvSpPr>
          <p:cNvPr id="32" name="四角形吹き出し 31"/>
          <p:cNvSpPr/>
          <p:nvPr/>
        </p:nvSpPr>
        <p:spPr>
          <a:xfrm>
            <a:off x="2003653" y="5100643"/>
            <a:ext cx="2265014" cy="1067712"/>
          </a:xfrm>
          <a:prstGeom prst="wedgeRectCallout">
            <a:avLst>
              <a:gd name="adj1" fmla="val -67336"/>
              <a:gd name="adj2" fmla="val 5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C00000"/>
                </a:solidFill>
              </a:rPr>
              <a:t>「一番大きい⊿」がない！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231648" y="2193305"/>
            <a:ext cx="1450848" cy="1067712"/>
          </a:xfrm>
          <a:prstGeom prst="wedgeRectCallout">
            <a:avLst>
              <a:gd name="adj1" fmla="val 70624"/>
              <a:gd name="adj2" fmla="val -2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C00000"/>
                </a:solidFill>
              </a:rPr>
              <a:t>知恵の板</a:t>
            </a:r>
            <a:endParaRPr kumimoji="1" lang="en-US" altLang="ja-JP" sz="2400" dirty="0" smtClean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C00000"/>
                </a:solidFill>
              </a:rPr>
              <a:t>も同様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3476" y="156413"/>
            <a:ext cx="9206523" cy="1143000"/>
          </a:xfrm>
        </p:spPr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年の結果：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28421" y="1465931"/>
            <a:ext cx="7323863" cy="429527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清少納言知恵の板は、２０通りのうち、</a:t>
            </a:r>
            <a:r>
              <a:rPr lang="ja-JP" altLang="en-US" dirty="0" smtClean="0">
                <a:solidFill>
                  <a:srgbClr val="FF0000"/>
                </a:solidFill>
              </a:rPr>
              <a:t>１６種類</a:t>
            </a:r>
            <a:r>
              <a:rPr lang="ja-JP" altLang="en-US" dirty="0" smtClean="0"/>
              <a:t>作れる。                 （タングラムの</a:t>
            </a:r>
            <a:r>
              <a:rPr lang="ja-JP" altLang="en-US" dirty="0" smtClean="0">
                <a:solidFill>
                  <a:srgbClr val="FF0000"/>
                </a:solidFill>
              </a:rPr>
              <a:t>１３</a:t>
            </a:r>
            <a:r>
              <a:rPr lang="ja-JP" altLang="en-US" dirty="0" smtClean="0"/>
              <a:t>より三つも多い！）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C00000"/>
                </a:solidFill>
              </a:rPr>
              <a:t>タングラムより知恵の板の方が賢い！？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lvl="1"/>
            <a:endParaRPr lang="en-US" altLang="ja-JP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ja-JP" altLang="en-US" dirty="0"/>
              <a:t>「</a:t>
            </a:r>
            <a:r>
              <a:rPr kumimoji="1" lang="ja-JP" altLang="en-US" dirty="0" smtClean="0"/>
              <a:t>同様の分割」で７ピースに分けると、２０通りのうち、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１９種類</a:t>
            </a:r>
            <a:r>
              <a:rPr kumimoji="1" lang="ja-JP" altLang="en-US" dirty="0" smtClean="0"/>
              <a:t>作れるパターンが４パターンある</a:t>
            </a:r>
            <a:endParaRPr kumimoji="1" lang="en-US" altLang="ja-JP" dirty="0" smtClean="0"/>
          </a:p>
          <a:p>
            <a:pPr lvl="1"/>
            <a:r>
              <a:rPr lang="ja-JP" altLang="en-US" dirty="0" smtClean="0">
                <a:solidFill>
                  <a:srgbClr val="C00000"/>
                </a:solidFill>
              </a:rPr>
              <a:t>どんな７ピースでも、２０通りすべて作ることはできない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pPr lvl="1"/>
            <a:endParaRPr lang="en-US" altLang="ja-JP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「同様の分割」で２０通りすべて作れるようにしようとすると、</a:t>
            </a:r>
            <a:r>
              <a:rPr lang="ja-JP" altLang="en-US" dirty="0" smtClean="0">
                <a:solidFill>
                  <a:srgbClr val="FF0000"/>
                </a:solidFill>
              </a:rPr>
              <a:t>１１ピース</a:t>
            </a:r>
            <a:r>
              <a:rPr lang="ja-JP" altLang="en-US" dirty="0" smtClean="0"/>
              <a:t>ないと不可能であり、１１ピースあれば十分</a:t>
            </a:r>
            <a:endParaRPr kumimoji="1"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073100" y="5345703"/>
            <a:ext cx="9507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Eli Fox-Epstein, </a:t>
            </a:r>
            <a:r>
              <a:rPr lang="en-US" altLang="ja-JP" sz="1600" dirty="0" err="1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Kazuho</a:t>
            </a: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Katsumata, and </a:t>
            </a:r>
            <a:r>
              <a:rPr lang="en-US" altLang="ja-JP" sz="1600" u="sng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Ryuhei Uehara</a:t>
            </a: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: The Convex Configurations of ``</a:t>
            </a:r>
            <a:r>
              <a:rPr lang="en-US" altLang="ja-JP" sz="1600" dirty="0" err="1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Sei</a:t>
            </a: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</a:t>
            </a:r>
            <a:r>
              <a:rPr lang="en-US" altLang="ja-JP" sz="1600" dirty="0" err="1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Shonagon</a:t>
            </a: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 Chie no </a:t>
            </a:r>
            <a:r>
              <a:rPr lang="en-US" altLang="ja-JP" sz="1600" dirty="0" err="1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Ita</a:t>
            </a:r>
            <a:r>
              <a:rPr lang="en-US" altLang="ja-JP" sz="1600" dirty="0">
                <a:solidFill>
                  <a:srgbClr val="0F0503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,'' Tangram, and Other Silhouette Puzzles with Seven Pieces, IEICE Trans. on Inf. and Sys., Vol., No.: Vol.E99-A, No.6, pp.1084-1089, June, 2016.</a:t>
            </a:r>
            <a:endParaRPr lang="ja-JP" altLang="en-US" sz="16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710" y="1827601"/>
            <a:ext cx="2808290" cy="14810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710" y="3447048"/>
            <a:ext cx="2821114" cy="14746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713196" y="1098120"/>
            <a:ext cx="3452940" cy="16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3476" y="156413"/>
            <a:ext cx="9242619" cy="1393254"/>
          </a:xfrm>
        </p:spPr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年の結果を一般化すると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187" y="2185179"/>
            <a:ext cx="2392636" cy="12618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364" y="3447048"/>
            <a:ext cx="2405459" cy="1257399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942740" y="1395666"/>
            <a:ext cx="7622365" cy="4525963"/>
          </a:xfrm>
        </p:spPr>
        <p:txBody>
          <a:bodyPr/>
          <a:lstStyle/>
          <a:p>
            <a:r>
              <a:rPr lang="ja-JP" altLang="en-US" dirty="0" smtClean="0"/>
              <a:t>ポリアボロ</a:t>
            </a:r>
            <a:r>
              <a:rPr lang="en-US" altLang="ja-JP" dirty="0"/>
              <a:t>(</a:t>
            </a:r>
            <a:r>
              <a:rPr lang="ja-JP" altLang="en-US" dirty="0" smtClean="0"/>
              <a:t>⊿の集まり</a:t>
            </a:r>
            <a:r>
              <a:rPr lang="en-US" altLang="ja-JP" dirty="0" smtClean="0"/>
              <a:t>)</a:t>
            </a:r>
            <a:r>
              <a:rPr lang="ja-JP" altLang="en-US" dirty="0" smtClean="0"/>
              <a:t>で、⊿</a:t>
            </a:r>
            <a:r>
              <a:rPr lang="en-US" altLang="ja-JP" dirty="0" smtClean="0"/>
              <a:t>16</a:t>
            </a:r>
            <a:r>
              <a:rPr lang="ja-JP" altLang="en-US" dirty="0" smtClean="0"/>
              <a:t>個分の面積の異なる凸</a:t>
            </a:r>
            <a:r>
              <a:rPr lang="ja-JP" altLang="en-US" dirty="0" smtClean="0"/>
              <a:t>多角形は</a:t>
            </a:r>
            <a:r>
              <a:rPr lang="en-US" altLang="ja-JP" dirty="0" smtClean="0"/>
              <a:t>20</a:t>
            </a:r>
            <a:r>
              <a:rPr lang="ja-JP" altLang="en-US" dirty="0" smtClean="0"/>
              <a:t>種類ある</a:t>
            </a:r>
            <a:endParaRPr lang="en-US" altLang="ja-JP" dirty="0" smtClean="0"/>
          </a:p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ピースで</a:t>
            </a:r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種類作れる．</a:t>
            </a:r>
            <a:r>
              <a:rPr lang="en-US" altLang="ja-JP" dirty="0" smtClean="0"/>
              <a:t>20</a:t>
            </a:r>
            <a:r>
              <a:rPr lang="ja-JP" altLang="en-US" dirty="0" smtClean="0"/>
              <a:t>種類作るには</a:t>
            </a:r>
            <a:r>
              <a:rPr lang="en-US" altLang="ja-JP" dirty="0" smtClean="0"/>
              <a:t>11</a:t>
            </a:r>
            <a:r>
              <a:rPr lang="ja-JP" altLang="en-US" dirty="0" smtClean="0"/>
              <a:t>ピース必要かつ十分．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05304"/>
              </p:ext>
            </p:extLst>
          </p:nvPr>
        </p:nvGraphicFramePr>
        <p:xfrm>
          <a:off x="1708480" y="3760851"/>
          <a:ext cx="7675230" cy="201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3041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ピース数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41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作れる凸多角形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?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 or 18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03" y="5271361"/>
            <a:ext cx="1282388" cy="1300535"/>
          </a:xfrm>
          <a:prstGeom prst="rect">
            <a:avLst/>
          </a:prstGeom>
        </p:spPr>
      </p:pic>
      <p:cxnSp>
        <p:nvCxnSpPr>
          <p:cNvPr id="11" name="直線矢印コネクタ 10"/>
          <p:cNvCxnSpPr>
            <a:stCxn id="7" idx="1"/>
          </p:cNvCxnSpPr>
          <p:nvPr/>
        </p:nvCxnSpPr>
        <p:spPr>
          <a:xfrm flipH="1">
            <a:off x="6966284" y="4075748"/>
            <a:ext cx="2833080" cy="5082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9" idx="0"/>
          </p:cNvCxnSpPr>
          <p:nvPr/>
        </p:nvCxnSpPr>
        <p:spPr>
          <a:xfrm flipV="1">
            <a:off x="4632797" y="4805314"/>
            <a:ext cx="916947" cy="4660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381302" y="5966316"/>
            <a:ext cx="552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武永さん（電通大）が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年に</a:t>
            </a:r>
            <a:r>
              <a:rPr lang="en-US" altLang="ja-JP" dirty="0" smtClean="0"/>
              <a:t>18</a:t>
            </a:r>
            <a:r>
              <a:rPr lang="ja-JP" altLang="en-US" dirty="0" smtClean="0"/>
              <a:t>は無理であると証明．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5546095" y="4584032"/>
            <a:ext cx="421568" cy="3368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713196" y="1098120"/>
            <a:ext cx="3452940" cy="16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3476" y="156413"/>
            <a:ext cx="9242619" cy="1393254"/>
          </a:xfrm>
        </p:spPr>
        <p:txBody>
          <a:bodyPr/>
          <a:lstStyle/>
          <a:p>
            <a:r>
              <a:rPr kumimoji="1" lang="ja-JP" altLang="en-US" dirty="0" smtClean="0"/>
              <a:t>新しい結果：</a:t>
            </a:r>
            <a:r>
              <a:rPr lang="en-US" altLang="ja-JP" dirty="0" smtClean="0">
                <a:solidFill>
                  <a:srgbClr val="FF0000"/>
                </a:solidFill>
              </a:rPr>
              <a:t>2~5</a:t>
            </a:r>
            <a:r>
              <a:rPr lang="ja-JP" altLang="en-US" dirty="0" smtClean="0">
                <a:solidFill>
                  <a:srgbClr val="FF0000"/>
                </a:solidFill>
              </a:rPr>
              <a:t>を埋めました</a:t>
            </a:r>
            <a:r>
              <a:rPr lang="ja-JP" altLang="en-US" dirty="0" smtClean="0"/>
              <a:t>．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37" y="1131177"/>
            <a:ext cx="2392636" cy="12618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314" y="2393046"/>
            <a:ext cx="2405459" cy="1257399"/>
          </a:xfrm>
          <a:prstGeom prst="rect">
            <a:avLst/>
          </a:prstGeom>
        </p:spPr>
      </p:pic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1942740" y="1395666"/>
            <a:ext cx="7622365" cy="4525963"/>
          </a:xfrm>
        </p:spPr>
        <p:txBody>
          <a:bodyPr/>
          <a:lstStyle/>
          <a:p>
            <a:r>
              <a:rPr lang="ja-JP" altLang="en-US" dirty="0"/>
              <a:t>ポリアボロ</a:t>
            </a:r>
            <a:r>
              <a:rPr lang="en-US" altLang="ja-JP" dirty="0"/>
              <a:t>(</a:t>
            </a:r>
            <a:r>
              <a:rPr lang="ja-JP" altLang="en-US" dirty="0"/>
              <a:t>⊿の集まり</a:t>
            </a:r>
            <a:r>
              <a:rPr lang="en-US" altLang="ja-JP" dirty="0"/>
              <a:t>)</a:t>
            </a:r>
            <a:r>
              <a:rPr lang="ja-JP" altLang="en-US" dirty="0"/>
              <a:t>で、⊿</a:t>
            </a:r>
            <a:r>
              <a:rPr lang="en-US" altLang="ja-JP" dirty="0"/>
              <a:t>16</a:t>
            </a:r>
            <a:r>
              <a:rPr lang="ja-JP" altLang="en-US" dirty="0"/>
              <a:t>個分の面積の異なる凸多角形は</a:t>
            </a:r>
            <a:r>
              <a:rPr lang="en-US" altLang="ja-JP" dirty="0"/>
              <a:t>20</a:t>
            </a:r>
            <a:r>
              <a:rPr lang="ja-JP" altLang="en-US" dirty="0"/>
              <a:t>種類ある</a:t>
            </a:r>
            <a:endParaRPr lang="en-US" altLang="ja-JP" dirty="0"/>
          </a:p>
          <a:p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ピースで</a:t>
            </a:r>
            <a:r>
              <a:rPr kumimoji="1" lang="en-US" altLang="ja-JP" dirty="0" smtClean="0"/>
              <a:t>19</a:t>
            </a:r>
            <a:r>
              <a:rPr kumimoji="1" lang="ja-JP" altLang="en-US" dirty="0" smtClean="0"/>
              <a:t>種類作れる．</a:t>
            </a:r>
            <a:r>
              <a:rPr lang="en-US" altLang="ja-JP" dirty="0" smtClean="0"/>
              <a:t>20</a:t>
            </a:r>
            <a:r>
              <a:rPr lang="ja-JP" altLang="en-US" dirty="0" smtClean="0"/>
              <a:t>種類作るには</a:t>
            </a:r>
            <a:r>
              <a:rPr lang="en-US" altLang="ja-JP" dirty="0" smtClean="0"/>
              <a:t>11</a:t>
            </a:r>
            <a:r>
              <a:rPr lang="ja-JP" altLang="en-US" dirty="0" smtClean="0"/>
              <a:t>ピース必要かつ十分．</a:t>
            </a:r>
            <a:endParaRPr kumimoji="1" lang="ja-JP" altLang="en-US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60827"/>
              </p:ext>
            </p:extLst>
          </p:nvPr>
        </p:nvGraphicFramePr>
        <p:xfrm>
          <a:off x="1708480" y="3760851"/>
          <a:ext cx="7675230" cy="201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75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3041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ピース数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412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作れる凸多角形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</a:p>
                    <a:p>
                      <a:r>
                        <a:rPr kumimoji="1" lang="ja-JP" altLang="en-US" dirty="0" smtClean="0"/>
                        <a:t>唯一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</a:t>
                      </a:r>
                    </a:p>
                    <a:p>
                      <a:r>
                        <a:rPr kumimoji="1" lang="ja-JP" altLang="en-US" dirty="0" smtClean="0"/>
                        <a:t>唯一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</a:t>
                      </a:r>
                    </a:p>
                    <a:p>
                      <a:r>
                        <a:rPr kumimoji="1" lang="ja-JP" altLang="en-US" dirty="0" smtClean="0"/>
                        <a:t>唯一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</a:t>
                      </a:r>
                    </a:p>
                    <a:p>
                      <a:r>
                        <a:rPr kumimoji="1" lang="en-US" altLang="ja-JP" dirty="0" smtClean="0"/>
                        <a:t>2</a:t>
                      </a:r>
                      <a:r>
                        <a:rPr kumimoji="1" lang="ja-JP" altLang="en-US" dirty="0" smtClean="0"/>
                        <a:t>種類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17</a:t>
                      </a:r>
                    </a:p>
                    <a:p>
                      <a:r>
                        <a:rPr kumimoji="1" lang="en-US" altLang="ja-JP" dirty="0" smtClean="0"/>
                        <a:t>?</a:t>
                      </a:r>
                      <a:r>
                        <a:rPr kumimoji="1" lang="ja-JP" altLang="en-US" dirty="0" smtClean="0"/>
                        <a:t>種類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137" y="5061409"/>
            <a:ext cx="1282388" cy="130053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>
            <a:off x="7495674" y="3467126"/>
            <a:ext cx="2245463" cy="130329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6679455" y="4833894"/>
            <a:ext cx="3061682" cy="4550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713196" y="1098120"/>
            <a:ext cx="3452940" cy="1682900"/>
          </a:xfrm>
          <a:prstGeom prst="rect">
            <a:avLst/>
          </a:prstGeom>
        </p:spPr>
      </p:pic>
      <p:sp>
        <p:nvSpPr>
          <p:cNvPr id="17" name="フローチャート: 処理 16"/>
          <p:cNvSpPr/>
          <p:nvPr/>
        </p:nvSpPr>
        <p:spPr>
          <a:xfrm>
            <a:off x="3078480" y="4419600"/>
            <a:ext cx="3352800" cy="1021080"/>
          </a:xfrm>
          <a:prstGeom prst="flowChartProcess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3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4930" y="305588"/>
            <a:ext cx="9206523" cy="760078"/>
          </a:xfrm>
        </p:spPr>
        <p:txBody>
          <a:bodyPr/>
          <a:lstStyle/>
          <a:p>
            <a:r>
              <a:rPr lang="en-US" altLang="ja-JP" dirty="0" smtClean="0"/>
              <a:t>Puzzle Spoilers…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7043"/>
            <a:ext cx="3999035" cy="25135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19" y="1237043"/>
            <a:ext cx="3988753" cy="24878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352" y="1257603"/>
            <a:ext cx="3988755" cy="244671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481" y="4047067"/>
            <a:ext cx="3983615" cy="249811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345" y="4047067"/>
            <a:ext cx="4009316" cy="24569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3512" y="3469957"/>
            <a:ext cx="2802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ピースで５種類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4677" y="3456668"/>
            <a:ext cx="2802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３</a:t>
            </a:r>
            <a:r>
              <a:rPr kumimoji="1" lang="ja-JP" altLang="en-US" smtClean="0"/>
              <a:t>ピースで８種類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55842" y="3443379"/>
            <a:ext cx="28028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４ピースで１２種類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02481" y="6319392"/>
            <a:ext cx="3771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５ピースで１５種類（その１）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90230" y="6316382"/>
            <a:ext cx="37715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５ピースで１５種類（その２）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23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和風織り目模様のデザイン テンプレート [2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和風織り目模様のデザイン テンプレート [2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和風織り目模様のデザイン テンプレート 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2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2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2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2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和風織り目模様のデザイン テンプレート [2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和風織り目模様のデザイン テンプレート [2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640</Words>
  <Application>Microsoft Office PowerPoint</Application>
  <PresentationFormat>ワイド画面</PresentationFormat>
  <Paragraphs>151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ヒラギノ角ゴ ProN W3/W6</vt:lpstr>
      <vt:lpstr>Meiryo</vt:lpstr>
      <vt:lpstr>Arial</vt:lpstr>
      <vt:lpstr>Calibri</vt:lpstr>
      <vt:lpstr>Times New Roman</vt:lpstr>
      <vt:lpstr>テーマ1</vt:lpstr>
      <vt:lpstr>拡張タングラムとラッキーパズルの凸配置について 　</vt:lpstr>
      <vt:lpstr>清少納言知恵の板　vs　タングラム</vt:lpstr>
      <vt:lpstr>清少納言知恵の板　vs　タングラム</vt:lpstr>
      <vt:lpstr>PowerPoint プレゼンテーション</vt:lpstr>
      <vt:lpstr>PowerPoint プレゼンテーション</vt:lpstr>
      <vt:lpstr>2015年の結果：</vt:lpstr>
      <vt:lpstr>2015年の結果を一般化すると…</vt:lpstr>
      <vt:lpstr>新しい結果：2~5を埋めました．</vt:lpstr>
      <vt:lpstr>Puzzle Spoilers…</vt:lpstr>
      <vt:lpstr>アルゴリズムの話</vt:lpstr>
      <vt:lpstr>ラッキーパズルの難しさのヒミツ</vt:lpstr>
      <vt:lpstr>関連問題</vt:lpstr>
      <vt:lpstr>未解決問題（池田先生と解決中問題）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Folding a Paper Strip to Minimize Thickness</dc:title>
  <dc:creator>uehara</dc:creator>
  <cp:lastModifiedBy>uehara</cp:lastModifiedBy>
  <cp:revision>104</cp:revision>
  <dcterms:created xsi:type="dcterms:W3CDTF">2015-02-22T13:10:25Z</dcterms:created>
  <dcterms:modified xsi:type="dcterms:W3CDTF">2017-03-04T14:21:22Z</dcterms:modified>
</cp:coreProperties>
</file>