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6" r:id="rId4"/>
    <p:sldId id="257" r:id="rId5"/>
    <p:sldId id="259" r:id="rId6"/>
    <p:sldId id="282" r:id="rId7"/>
    <p:sldId id="291" r:id="rId8"/>
    <p:sldId id="290" r:id="rId9"/>
    <p:sldId id="289" r:id="rId10"/>
    <p:sldId id="292" r:id="rId11"/>
    <p:sldId id="272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0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34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38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5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6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86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2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7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150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5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8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4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8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1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81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48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5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FB74-6AB0-466E-86B7-AF7CFFE63A00}" type="datetimeFigureOut">
              <a:rPr kumimoji="1" lang="ja-JP" altLang="en-US" smtClean="0"/>
              <a:t>2017/2/26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0E970-E57B-4E01-B58E-26A72C6FB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6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567F-F776-4FFE-AD84-4168F04078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BC8F-57F1-4C5B-A88C-95E39B951BC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7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jaist.ac.jp/~uehara/fonts/peg-solitai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723794" y="5230300"/>
            <a:ext cx="7245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国立大学法人北陸先端科学技術大学院大学　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　　　　　　理事・副学長　寺野　稔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grpSp>
        <p:nvGrpSpPr>
          <p:cNvPr id="2" name="グループ化 5"/>
          <p:cNvGrpSpPr/>
          <p:nvPr/>
        </p:nvGrpSpPr>
        <p:grpSpPr>
          <a:xfrm>
            <a:off x="2165762" y="905608"/>
            <a:ext cx="7675756" cy="5855058"/>
            <a:chOff x="0" y="0"/>
            <a:chExt cx="9144000" cy="6804707"/>
          </a:xfrm>
        </p:grpSpPr>
        <p:pic>
          <p:nvPicPr>
            <p:cNvPr id="7" name="Picture 2" descr="C:\Users\wada\Desktop\004.JPG"/>
            <p:cNvPicPr>
              <a:picLocks noChangeAspect="1" noChangeArrowheads="1"/>
            </p:cNvPicPr>
            <p:nvPr/>
          </p:nvPicPr>
          <p:blipFill>
            <a:blip r:embed="rId2" cstate="print"/>
            <a:srcRect t="9604" b="5405"/>
            <a:stretch>
              <a:fillRect/>
            </a:stretch>
          </p:blipFill>
          <p:spPr bwMode="auto">
            <a:xfrm>
              <a:off x="0" y="0"/>
              <a:ext cx="9144000" cy="6153150"/>
            </a:xfrm>
            <a:prstGeom prst="rect">
              <a:avLst/>
            </a:prstGeom>
            <a:noFill/>
          </p:spPr>
        </p:pic>
        <p:sp>
          <p:nvSpPr>
            <p:cNvPr id="9" name="正方形/長方形 8"/>
            <p:cNvSpPr/>
            <p:nvPr/>
          </p:nvSpPr>
          <p:spPr>
            <a:xfrm>
              <a:off x="649660" y="6125086"/>
              <a:ext cx="7848871" cy="679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spc="300" dirty="0">
                  <a:ln w="11430" cmpd="sng">
                    <a:noFill/>
                    <a:prstDash val="solid"/>
                    <a:miter lim="800000"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北陸先端科学技術大学院大学</a:t>
              </a:r>
              <a:endParaRPr lang="ja-JP" altLang="en-US" sz="3200" spc="300" dirty="0">
                <a:ln w="11430" cmpd="sng">
                  <a:noFill/>
                  <a:prstDash val="solid"/>
                  <a:miter lim="800000"/>
                </a:ln>
                <a:solidFill>
                  <a:srgbClr val="44546A">
                    <a:lumMod val="60000"/>
                    <a:lumOff val="4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63153" y="1078006"/>
              <a:ext cx="8293907" cy="27184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ja-JP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2016</a:t>
              </a:r>
              <a:r>
                <a:rPr lang="ja-JP" altLang="en-US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年</a:t>
              </a:r>
              <a:r>
                <a:rPr lang="en-US" altLang="ja-JP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r>
                <a:rPr lang="ja-JP" altLang="en-US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月</a:t>
              </a:r>
              <a:r>
                <a:rPr lang="en-US" altLang="ja-JP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JAIST</a:t>
              </a:r>
              <a:r>
                <a:rPr lang="ja-JP" altLang="en-US" sz="24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第二の創成</a:t>
              </a:r>
              <a:endParaRPr lang="en-US" altLang="ja-JP" sz="2400" dirty="0">
                <a:ln w="12700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FF9966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ja-JP" altLang="en-US" sz="3600" b="1" dirty="0">
                  <a:ln w="12700">
                    <a:solidFill>
                      <a:srgbClr val="44546A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未来のシナリオを描くために</a:t>
              </a:r>
              <a:endParaRPr lang="en-US" altLang="ja-JP" sz="3600" b="1" dirty="0">
                <a:ln w="12700">
                  <a:solidFill>
                    <a:srgbClr val="44546A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FF9966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endParaRPr lang="en-US" altLang="ja-JP" dirty="0">
                <a:ln w="12700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FF9966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ja-JP" altLang="en-US" sz="22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FF9966"/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知的たくましさと最先端の科学技術により社会に貢献する</a:t>
              </a:r>
              <a:endParaRPr lang="en-US" altLang="ja-JP" sz="2200" dirty="0">
                <a:ln w="12700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FF9966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endParaRPr lang="en-US" altLang="ja-JP" b="1" dirty="0">
                <a:ln w="12700">
                  <a:solidFill>
                    <a:srgbClr val="44546A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ja-JP" altLang="en-US" b="1" dirty="0">
                  <a:ln w="12700">
                    <a:solidFill>
                      <a:srgbClr val="44546A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228600">
                      <a:srgbClr val="4472C4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　　　　　　　　　　　　　　　　　　　　　　　　　　　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02" y="227819"/>
            <a:ext cx="978151" cy="49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636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15360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Web</a:t>
            </a:r>
            <a:r>
              <a:rPr lang="ja-JP" altLang="en-US" dirty="0"/>
              <a:t>で暫定公開： </a:t>
            </a:r>
            <a:r>
              <a:rPr lang="en-US" altLang="ja-JP" dirty="0">
                <a:hlinkClick r:id="rId2"/>
              </a:rPr>
              <a:t>http://www.jaist.ac.jp/~</a:t>
            </a:r>
            <a:r>
              <a:rPr lang="en-US" altLang="ja-JP" dirty="0" smtClean="0">
                <a:hlinkClick r:id="rId2"/>
              </a:rPr>
              <a:t>uehara/fonts/peg-solitaire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人間</a:t>
            </a:r>
            <a:r>
              <a:rPr lang="ja-JP" altLang="en-US" dirty="0" smtClean="0"/>
              <a:t>が「面白い」と思うサイズのパズルは，スパコンなら「大人気ないプログラム」で解けるようになりつつある．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これを踏まえたアルゴリズム</a:t>
            </a:r>
            <a:r>
              <a:rPr lang="en-US" altLang="ja-JP" dirty="0" smtClean="0"/>
              <a:t>/</a:t>
            </a:r>
            <a:r>
              <a:rPr lang="ja-JP" altLang="en-US" dirty="0" smtClean="0"/>
              <a:t>計算モデルを考えると面白いかも</a:t>
            </a:r>
            <a:r>
              <a:rPr lang="ja-JP" altLang="en-US" dirty="0" smtClean="0"/>
              <a:t>？</a:t>
            </a:r>
            <a:endParaRPr lang="en-US" altLang="ja-JP" dirty="0"/>
          </a:p>
          <a:p>
            <a:r>
              <a:rPr lang="ja-JP" altLang="en-US" dirty="0"/>
              <a:t>白川</a:t>
            </a:r>
            <a:r>
              <a:rPr lang="ja-JP" altLang="en-US" dirty="0" smtClean="0"/>
              <a:t>俊</a:t>
            </a:r>
            <a:r>
              <a:rPr lang="ja-JP" altLang="en-US" dirty="0"/>
              <a:t>博さん</a:t>
            </a:r>
            <a:r>
              <a:rPr lang="ja-JP" altLang="en-US" dirty="0" smtClean="0"/>
              <a:t>案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lvl="1"/>
            <a:r>
              <a:rPr lang="ja-JP" altLang="en-US" smtClean="0"/>
              <a:t>現状：同じ</a:t>
            </a:r>
            <a:r>
              <a:rPr lang="ja-JP" altLang="en-US" dirty="0" smtClean="0"/>
              <a:t>初期状態から、いろいろな文字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白川案：いろいろな</a:t>
            </a:r>
            <a:r>
              <a:rPr lang="ja-JP" altLang="en-US" dirty="0" smtClean="0"/>
              <a:t>文字</a:t>
            </a:r>
            <a:r>
              <a:rPr lang="ja-JP" altLang="en-US" dirty="0" smtClean="0"/>
              <a:t>からスタートして，トークンひとつまで減らせる</a:t>
            </a:r>
            <a:r>
              <a:rPr lang="ja-JP" altLang="en-US" dirty="0" smtClean="0"/>
              <a:t>もの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</a:t>
            </a:r>
            <a:r>
              <a:rPr lang="en-US" altLang="ja-JP" dirty="0" smtClean="0"/>
              <a:t>0/1</a:t>
            </a:r>
            <a:r>
              <a:rPr lang="ja-JP" altLang="en-US" dirty="0" smtClean="0"/>
              <a:t>反転」＋</a:t>
            </a:r>
            <a:r>
              <a:rPr lang="ja-JP" altLang="en-US" dirty="0" smtClean="0"/>
              <a:t>「普通に解く」と今あるデータを再利用できます。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55" y="1692268"/>
            <a:ext cx="8287364" cy="160743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699115" y="2822795"/>
            <a:ext cx="628333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600" dirty="0"/>
              <a:t>Bridges</a:t>
            </a:r>
            <a:r>
              <a:rPr lang="ja-JP" altLang="en-US" sz="1600" dirty="0"/>
              <a:t> </a:t>
            </a:r>
            <a:r>
              <a:rPr lang="en-US" altLang="ja-JP" sz="1600" dirty="0"/>
              <a:t>2017(@Waterloo, 7/27-31) </a:t>
            </a:r>
            <a:r>
              <a:rPr lang="ja-JP" altLang="en-US" sz="1600" dirty="0"/>
              <a:t>に投稿中</a:t>
            </a:r>
            <a:r>
              <a:rPr lang="en-US" altLang="ja-JP" sz="1600" dirty="0"/>
              <a:t>…</a:t>
            </a:r>
          </a:p>
          <a:p>
            <a:pPr lvl="1"/>
            <a:r>
              <a:rPr lang="en-US" altLang="ja-JP" sz="1600" dirty="0"/>
              <a:t>Mathematics, Music, Art, Architecture, Education, Culture </a:t>
            </a:r>
            <a:r>
              <a:rPr lang="ja-JP" altLang="en-US" sz="1600" dirty="0"/>
              <a:t>がテーマ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8041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39761" y="466703"/>
            <a:ext cx="9144000" cy="947237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Peg </a:t>
            </a:r>
            <a:r>
              <a:rPr lang="en-US" altLang="ja-JP" sz="4400" dirty="0"/>
              <a:t>S</a:t>
            </a:r>
            <a:r>
              <a:rPr lang="en-US" altLang="ja-JP" sz="4400" dirty="0" smtClean="0"/>
              <a:t>olitaire Font</a:t>
            </a:r>
            <a:r>
              <a:rPr lang="en-US" altLang="ja-JP" sz="4400" dirty="0"/>
              <a:t>	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46544" y="4406526"/>
            <a:ext cx="6409386" cy="2314016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/>
              <a:t>及川大志　（一関高専）</a:t>
            </a:r>
            <a:endParaRPr lang="en-US" altLang="ja-JP" dirty="0" smtClean="0"/>
          </a:p>
          <a:p>
            <a:pPr algn="l"/>
            <a:r>
              <a:rPr lang="ja-JP" altLang="en-US" dirty="0"/>
              <a:t>山崎</a:t>
            </a:r>
            <a:r>
              <a:rPr lang="ja-JP" altLang="en-US" dirty="0" smtClean="0"/>
              <a:t>一明　（北陸先端科学技術大学院大学）</a:t>
            </a:r>
            <a:endParaRPr lang="ja-JP" altLang="en-US" dirty="0"/>
          </a:p>
          <a:p>
            <a:pPr algn="l"/>
            <a:r>
              <a:rPr lang="ja-JP" altLang="en-US" dirty="0" smtClean="0"/>
              <a:t>谷口智子</a:t>
            </a:r>
            <a:r>
              <a:rPr lang="ja-JP" altLang="en-US" dirty="0"/>
              <a:t>　（北陸先端科学技術大学院大学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上原隆</a:t>
            </a:r>
            <a:r>
              <a:rPr lang="ja-JP" altLang="en-US" dirty="0"/>
              <a:t>平　（北陸先端科学技術大学院大学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41" y="364939"/>
            <a:ext cx="1092631" cy="15296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53" y="378426"/>
            <a:ext cx="1092631" cy="15296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65" y="378426"/>
            <a:ext cx="1092631" cy="15296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4" y="2049790"/>
            <a:ext cx="1092631" cy="15296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56" y="2049790"/>
            <a:ext cx="1092631" cy="15296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68" y="2049789"/>
            <a:ext cx="1092631" cy="152968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8" y="2049788"/>
            <a:ext cx="1092631" cy="152968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94" y="2063277"/>
            <a:ext cx="1092631" cy="152968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13" y="2049788"/>
            <a:ext cx="1092631" cy="152968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29" y="2063277"/>
            <a:ext cx="1092631" cy="152968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09" y="2049787"/>
            <a:ext cx="1092631" cy="152968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64" y="2063277"/>
            <a:ext cx="1092631" cy="152968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37" y="3707661"/>
            <a:ext cx="1092631" cy="152968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2" y="3726588"/>
            <a:ext cx="1092631" cy="15296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48" y="3707657"/>
            <a:ext cx="1092631" cy="152968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64" y="3721148"/>
            <a:ext cx="1092631" cy="15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ペグソリテア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0428" y="492429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イギリス版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3" y="2672835"/>
            <a:ext cx="2009775" cy="20383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096000" y="204450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１９世紀にヨーロッパ（の監獄？）で考案</a:t>
            </a:r>
            <a:endParaRPr kumimoji="1" lang="ja-JP" altLang="en-US" sz="2400" dirty="0"/>
          </a:p>
        </p:txBody>
      </p:sp>
      <p:pic>
        <p:nvPicPr>
          <p:cNvPr id="2052" name="Picture 4" descr="ガードナーの数学パズル・ゲー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1" y="1208087"/>
            <a:ext cx="1380481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ガードナーの数学娯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64" y="1762676"/>
            <a:ext cx="1403890" cy="20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ガードナーの新・数学娯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26" y="2423250"/>
            <a:ext cx="1558539" cy="22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exaflexagons, Probability Paradoxes, and the Tower of Hanoi: Martin Gardner's First Book of Mathematical Puzzles and Games (The New Martin Gardner Mathematical Library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3" y="1208087"/>
            <a:ext cx="1302439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rigami, Eleusis, and the Soma Cube: Martin Gardner's Mathematical Diversions (The New Martin Gardner Mathematical Library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1" y="1762676"/>
            <a:ext cx="1210491" cy="186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here Packing, Lewis Carroll and Reversi (New Martin Gardner Mathematical Library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2" y="2371286"/>
            <a:ext cx="1293353" cy="19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nots and Borromean Rings, Rep-Tiles, and Eight Queens: Martin Gardner's Unexpected Hanging (The New Martin Gardner Mathematical Library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79" y="3048211"/>
            <a:ext cx="1454965" cy="22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9214" y="5425499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故マーティン・ガードナーの全集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１５巻計画で，現在４巻まで刊行！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78508" y="484409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日本語訳は現在</a:t>
            </a:r>
            <a:endParaRPr lang="en-US" altLang="ja-JP" dirty="0" smtClean="0"/>
          </a:p>
          <a:p>
            <a:r>
              <a:rPr kumimoji="1" lang="ja-JP" altLang="en-US" dirty="0" smtClean="0"/>
              <a:t>３巻目まで出てます．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10508" y="1465625"/>
            <a:ext cx="5758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４巻目の１１章のテーマ：ペグソリテア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5636" y="3193679"/>
            <a:ext cx="3180655" cy="237567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9391552" y="55599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上原研究室</a:t>
            </a:r>
            <a:endParaRPr kumimoji="1" lang="ja-JP" altLang="en-US" sz="2400" dirty="0"/>
          </a:p>
        </p:txBody>
      </p:sp>
      <p:sp>
        <p:nvSpPr>
          <p:cNvPr id="3" name="四角形吹き出し 2"/>
          <p:cNvSpPr/>
          <p:nvPr/>
        </p:nvSpPr>
        <p:spPr>
          <a:xfrm>
            <a:off x="4190342" y="5559907"/>
            <a:ext cx="3738469" cy="973240"/>
          </a:xfrm>
          <a:prstGeom prst="wedgeRectCallout">
            <a:avLst>
              <a:gd name="adj1" fmla="val -32097"/>
              <a:gd name="adj2" fmla="val -586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４巻目の和訳：現在校正中</a:t>
            </a:r>
            <a:r>
              <a:rPr kumimoji="1" lang="ja-JP" altLang="en-US" dirty="0" err="1" smtClean="0"/>
              <a:t>．．．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春の間には出ます．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92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1" grpId="0"/>
      <p:bldP spid="22" grpId="0"/>
      <p:bldP spid="2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ペグソリテア</a:t>
            </a:r>
            <a:r>
              <a:rPr lang="ja-JP" altLang="en-US" dirty="0"/>
              <a:t>のルール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6379" y="1296642"/>
            <a:ext cx="10515600" cy="4351338"/>
          </a:xfrm>
        </p:spPr>
        <p:txBody>
          <a:bodyPr/>
          <a:lstStyle/>
          <a:p>
            <a:r>
              <a:rPr kumimoji="1" lang="ja-JP" altLang="en-US" dirty="0" smtClean="0"/>
              <a:t>ジャンプを繰り返し、ペグが中央に１つ残れば成功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2" y="2667302"/>
            <a:ext cx="3460460" cy="35096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9" y="2667302"/>
            <a:ext cx="3460460" cy="35096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26136" y="6081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初期盤面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5213237" y="4030027"/>
            <a:ext cx="1300766" cy="79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32413" y="59461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最終</a:t>
            </a:r>
            <a:r>
              <a:rPr kumimoji="1" lang="ja-JP" altLang="en-US" sz="2400" dirty="0" smtClean="0"/>
              <a:t>盤面</a:t>
            </a:r>
            <a:endParaRPr kumimoji="1" lang="ja-JP" altLang="en-US" sz="2400" dirty="0"/>
          </a:p>
        </p:txBody>
      </p:sp>
      <p:sp>
        <p:nvSpPr>
          <p:cNvPr id="12" name="乗算記号 11"/>
          <p:cNvSpPr/>
          <p:nvPr/>
        </p:nvSpPr>
        <p:spPr>
          <a:xfrm>
            <a:off x="4686145" y="5440646"/>
            <a:ext cx="373436" cy="4025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/>
          <p:cNvSpPr/>
          <p:nvPr/>
        </p:nvSpPr>
        <p:spPr>
          <a:xfrm>
            <a:off x="4900960" y="6293092"/>
            <a:ext cx="373436" cy="4025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36" y="2943805"/>
            <a:ext cx="1326509" cy="10940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37" y="5757856"/>
            <a:ext cx="1245098" cy="102688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24" y="4908068"/>
            <a:ext cx="1617344" cy="102688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6" y="2006166"/>
            <a:ext cx="1326509" cy="1094028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511868" y="1801127"/>
            <a:ext cx="7132112" cy="111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/>
              <a:t>ペグは、隣のペグを１つだけ飛び越えられる</a:t>
            </a:r>
            <a:endParaRPr lang="en-US" altLang="ja-JP" sz="2000" dirty="0" smtClean="0"/>
          </a:p>
          <a:p>
            <a:r>
              <a:rPr lang="ja-JP" altLang="en-US" sz="2000" dirty="0" smtClean="0"/>
              <a:t>飛び越えられたペグは消える</a:t>
            </a:r>
            <a:endParaRPr lang="en-US" altLang="ja-JP" sz="2000" dirty="0" smtClean="0"/>
          </a:p>
        </p:txBody>
      </p:sp>
      <p:sp>
        <p:nvSpPr>
          <p:cNvPr id="19" name="下矢印 18"/>
          <p:cNvSpPr/>
          <p:nvPr/>
        </p:nvSpPr>
        <p:spPr>
          <a:xfrm>
            <a:off x="5636604" y="3132531"/>
            <a:ext cx="227641" cy="2621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カーブ矢印 19"/>
          <p:cNvSpPr/>
          <p:nvPr/>
        </p:nvSpPr>
        <p:spPr>
          <a:xfrm>
            <a:off x="5344595" y="2298700"/>
            <a:ext cx="858403" cy="279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下カーブ矢印 20"/>
          <p:cNvSpPr/>
          <p:nvPr/>
        </p:nvSpPr>
        <p:spPr>
          <a:xfrm>
            <a:off x="5457393" y="5976475"/>
            <a:ext cx="756786" cy="3456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>
            <a:off x="5341556" y="5167428"/>
            <a:ext cx="1071737" cy="2888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9199469" y="1186766"/>
            <a:ext cx="2992531" cy="1139827"/>
          </a:xfrm>
          <a:prstGeom prst="wedgeRectCallout">
            <a:avLst>
              <a:gd name="adj1" fmla="val -45083"/>
              <a:gd name="adj2" fmla="val 736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１手でひとつ減るので，初期盤面のペグ数＝手数＋１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72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ペグソリテアに対する先行研究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ガードナーの本：</a:t>
            </a:r>
            <a:endParaRPr kumimoji="1" lang="en-US" altLang="ja-JP" sz="3200" dirty="0" smtClean="0"/>
          </a:p>
          <a:p>
            <a:pPr marL="457200" lvl="1" indent="0">
              <a:buNone/>
            </a:pPr>
            <a:r>
              <a:rPr kumimoji="1" lang="ja-JP" altLang="en-US" sz="2800" dirty="0" smtClean="0"/>
              <a:t>「解のいくつかはわかっているが，総数は不明」</a:t>
            </a:r>
            <a:endParaRPr kumimoji="1" lang="en-US" altLang="ja-JP" sz="2800" dirty="0" smtClean="0"/>
          </a:p>
          <a:p>
            <a:pPr marL="457200" lvl="1" indent="0">
              <a:buNone/>
            </a:pPr>
            <a:endParaRPr kumimoji="1" lang="en-US" altLang="ja-JP" sz="2800" dirty="0" smtClean="0"/>
          </a:p>
          <a:p>
            <a:r>
              <a:rPr kumimoji="1" lang="en-US" altLang="ja-JP" sz="3200" dirty="0" smtClean="0"/>
              <a:t>1991</a:t>
            </a:r>
            <a:r>
              <a:rPr kumimoji="1" lang="ja-JP" altLang="en-US" sz="3200" dirty="0" smtClean="0"/>
              <a:t>年の上原の修士論文</a:t>
            </a:r>
            <a:endParaRPr kumimoji="1" lang="en-US" altLang="ja-JP" sz="3200" dirty="0" smtClean="0"/>
          </a:p>
          <a:p>
            <a:pPr lvl="1"/>
            <a:r>
              <a:rPr lang="ja-JP" altLang="en-US" sz="2800" dirty="0" smtClean="0"/>
              <a:t>一般化ペグソリテアは </a:t>
            </a:r>
            <a:r>
              <a:rPr lang="en-US" altLang="ja-JP" sz="2800" dirty="0" smtClean="0"/>
              <a:t>NP </a:t>
            </a:r>
            <a:r>
              <a:rPr lang="ja-JP" altLang="en-US" sz="2800" dirty="0" smtClean="0"/>
              <a:t>完全問題</a:t>
            </a:r>
            <a:endParaRPr lang="en-US" altLang="ja-JP" sz="2800" dirty="0"/>
          </a:p>
          <a:p>
            <a:pPr lvl="1"/>
            <a:r>
              <a:rPr kumimoji="1" lang="ja-JP" altLang="en-US" sz="2800" dirty="0" smtClean="0"/>
              <a:t>ヒューリスティックで、いくつかの解を発見</a:t>
            </a:r>
            <a:endParaRPr lang="en-US" altLang="ja-JP" sz="2800" dirty="0"/>
          </a:p>
          <a:p>
            <a:pPr lvl="2"/>
            <a:r>
              <a:rPr kumimoji="1" lang="ja-JP" altLang="en-US" sz="2400" dirty="0" smtClean="0"/>
              <a:t>計算時間・・・</a:t>
            </a:r>
            <a:r>
              <a:rPr lang="ja-JP" altLang="en-US" sz="2400" dirty="0" smtClean="0"/>
              <a:t>１週間以上かかった</a:t>
            </a:r>
            <a:endParaRPr lang="en-US" altLang="ja-JP" sz="2400" dirty="0"/>
          </a:p>
          <a:p>
            <a:pPr lvl="2"/>
            <a:r>
              <a:rPr lang="ja-JP" altLang="en-US" sz="2400" dirty="0" smtClean="0"/>
              <a:t>当時のコンピュータ</a:t>
            </a:r>
            <a:r>
              <a:rPr lang="en-US" altLang="ja-JP" sz="2400" dirty="0" smtClean="0"/>
              <a:t>(NEC PC-9801VM2</a:t>
            </a:r>
            <a:r>
              <a:rPr lang="ja-JP" altLang="en-US" sz="2400" dirty="0" smtClean="0"/>
              <a:t>改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：　</a:t>
            </a:r>
            <a:r>
              <a:rPr lang="en-US" altLang="ja-JP" sz="2400" b="1" dirty="0" smtClean="0"/>
              <a:t>16</a:t>
            </a:r>
            <a:r>
              <a:rPr lang="en-US" altLang="ja-JP" sz="2400" dirty="0" smtClean="0"/>
              <a:t>bit CPU,    </a:t>
            </a:r>
            <a:r>
              <a:rPr lang="en-US" altLang="ja-JP" sz="2400" b="1" dirty="0" smtClean="0"/>
              <a:t>640 </a:t>
            </a:r>
            <a:r>
              <a:rPr lang="en-US" altLang="ja-JP" sz="2400" dirty="0" smtClean="0"/>
              <a:t>KB memory</a:t>
            </a:r>
          </a:p>
          <a:p>
            <a:pPr lvl="2"/>
            <a:r>
              <a:rPr kumimoji="1" lang="ja-JP" altLang="en-US" sz="2400" dirty="0">
                <a:solidFill>
                  <a:schemeClr val="accent2"/>
                </a:solidFill>
              </a:rPr>
              <a:t>当時</a:t>
            </a:r>
            <a:r>
              <a:rPr kumimoji="1" lang="ja-JP" altLang="en-US" sz="2400" dirty="0" smtClean="0">
                <a:solidFill>
                  <a:schemeClr val="accent2"/>
                </a:solidFill>
              </a:rPr>
              <a:t>の上原</a:t>
            </a:r>
            <a:r>
              <a:rPr kumimoji="1" lang="ja-JP" altLang="en-US" sz="2400" dirty="0" smtClean="0"/>
              <a:t>：「すべての解を求めるのは不可能」</a:t>
            </a:r>
            <a:endParaRPr kumimoji="1"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80" y="5428177"/>
            <a:ext cx="1429823" cy="1429823"/>
          </a:xfrm>
          <a:prstGeom prst="rect">
            <a:avLst/>
          </a:prstGeom>
        </p:spPr>
      </p:pic>
      <p:sp>
        <p:nvSpPr>
          <p:cNvPr id="7" name="AutoShape 4" descr="Image result for 上原隆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8" name="Picture 6" descr="Image result for 上原隆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93010"/>
            <a:ext cx="2879725" cy="21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9577149" y="1660113"/>
            <a:ext cx="2044700" cy="850866"/>
          </a:xfrm>
          <a:prstGeom prst="wedgeRectCallout">
            <a:avLst>
              <a:gd name="adj1" fmla="val -48162"/>
              <a:gd name="adj2" fmla="val 774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今のスパコンなら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解けるんじゃ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715375" y="43122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最近の</a:t>
            </a:r>
            <a:r>
              <a:rPr lang="ja-JP" altLang="en-US" sz="2400" dirty="0">
                <a:solidFill>
                  <a:srgbClr val="0070C0"/>
                </a:solidFill>
              </a:rPr>
              <a:t>上原</a:t>
            </a:r>
          </a:p>
        </p:txBody>
      </p:sp>
    </p:spTree>
    <p:extLst>
      <p:ext uri="{BB962C8B-B14F-4D97-AF65-F5344CB8AC3E}">
        <p14:creationId xmlns:p14="http://schemas.microsoft.com/office/powerpoint/2010/main" val="22603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1575" y="1373159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1575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 smtClean="0"/>
              <a:t>　ペグソリテアの解</a:t>
            </a:r>
            <a:r>
              <a:rPr lang="ja-JP" altLang="en-US" dirty="0"/>
              <a:t>（</a:t>
            </a:r>
            <a:r>
              <a:rPr lang="ja-JP" altLang="en-US" dirty="0" smtClean="0"/>
              <a:t>初期盤面から最終盤面に渡るジャンプの手順）は、</a:t>
            </a:r>
            <a:r>
              <a:rPr lang="en-US" altLang="ja-JP" sz="4400" b="1" dirty="0" smtClean="0"/>
              <a:t>40,861,647,040,079,968</a:t>
            </a:r>
            <a:r>
              <a:rPr lang="en-US" altLang="ja-JP" b="1" dirty="0" smtClean="0"/>
              <a:t> </a:t>
            </a:r>
            <a:r>
              <a:rPr lang="ja-JP" altLang="en-US" dirty="0" smtClean="0"/>
              <a:t>通り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dirty="0" smtClean="0"/>
              <a:t>(2009</a:t>
            </a:r>
            <a:r>
              <a:rPr lang="ja-JP" altLang="en-US" dirty="0" smtClean="0"/>
              <a:t>年に</a:t>
            </a:r>
            <a:r>
              <a:rPr lang="en-US" altLang="ja-JP" dirty="0" smtClean="0"/>
              <a:t>)</a:t>
            </a:r>
            <a:r>
              <a:rPr lang="ja-JP" altLang="en-US" dirty="0" smtClean="0"/>
              <a:t>既にやられてた・・・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Durango Bill’s 33 Hole Peg Solitaire</a:t>
            </a:r>
          </a:p>
          <a:p>
            <a:pPr marL="0" indent="0" algn="ctr"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http://www.durangobill.com/Peg33.html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　↑　このページのものと答えは一致！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95" y="2869581"/>
            <a:ext cx="1839247" cy="1839247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189006" y="329622"/>
            <a:ext cx="8593819" cy="1153738"/>
          </a:xfrm>
          <a:prstGeom prst="wedgeRectCallout">
            <a:avLst>
              <a:gd name="adj1" fmla="val 48918"/>
              <a:gd name="adj2" fmla="val 118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07897" y="435770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2016</a:t>
            </a:r>
            <a:r>
              <a:rPr lang="ja-JP" altLang="en-US" sz="2800" dirty="0"/>
              <a:t>年</a:t>
            </a:r>
            <a:r>
              <a:rPr lang="en-US" altLang="ja-JP" sz="2800" dirty="0"/>
              <a:t>9</a:t>
            </a:r>
            <a:r>
              <a:rPr lang="ja-JP" altLang="en-US" sz="2800" dirty="0"/>
              <a:t>月</a:t>
            </a:r>
            <a:r>
              <a:rPr lang="en-US" altLang="ja-JP" sz="2800" dirty="0"/>
              <a:t>6</a:t>
            </a:r>
            <a:r>
              <a:rPr lang="ja-JP" altLang="en-US" sz="2800" dirty="0"/>
              <a:t>日，コンピュテーション研究会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88163" y="849939"/>
            <a:ext cx="5878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神戸大学の兼本君が実装結果を報告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3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64" y="269461"/>
            <a:ext cx="1839247" cy="1839247"/>
          </a:xfrm>
          <a:prstGeom prst="rect">
            <a:avLst/>
          </a:prstGeom>
        </p:spPr>
      </p:pic>
      <p:sp>
        <p:nvSpPr>
          <p:cNvPr id="9" name="四角形吹き出し 8"/>
          <p:cNvSpPr/>
          <p:nvPr/>
        </p:nvSpPr>
        <p:spPr>
          <a:xfrm>
            <a:off x="970611" y="584353"/>
            <a:ext cx="8593819" cy="1153738"/>
          </a:xfrm>
          <a:prstGeom prst="wedgeRectCallout">
            <a:avLst>
              <a:gd name="adj1" fmla="val 53368"/>
              <a:gd name="adj2" fmla="val -209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89502" y="690501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2016</a:t>
            </a:r>
            <a:r>
              <a:rPr lang="ja-JP" altLang="en-US" sz="2800" dirty="0"/>
              <a:t>年</a:t>
            </a:r>
            <a:r>
              <a:rPr lang="en-US" altLang="ja-JP" sz="2800" dirty="0"/>
              <a:t>9</a:t>
            </a:r>
            <a:r>
              <a:rPr lang="ja-JP" altLang="en-US" sz="2800" dirty="0"/>
              <a:t>月</a:t>
            </a:r>
            <a:r>
              <a:rPr lang="en-US" altLang="ja-JP" sz="2800" dirty="0"/>
              <a:t>6</a:t>
            </a:r>
            <a:r>
              <a:rPr lang="ja-JP" altLang="en-US" sz="2800" dirty="0"/>
              <a:t>日，コンピュテーション研究会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85898" y="1189084"/>
            <a:ext cx="5878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神戸大学の兼本君が実装結果を報告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18" y="2729639"/>
            <a:ext cx="2305050" cy="3886200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1222597" y="1173605"/>
            <a:ext cx="4044923" cy="1490161"/>
          </a:xfrm>
          <a:prstGeom prst="wedgeRectCallout">
            <a:avLst>
              <a:gd name="adj1" fmla="val -34808"/>
              <a:gd name="adj2" fmla="val 680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上原さんのことだから，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「当然」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フォントとか考えたよね？</a:t>
            </a:r>
            <a:endParaRPr kumimoji="1" lang="ja-JP" altLang="en-US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64" y="1844239"/>
            <a:ext cx="5044040" cy="38605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47127" y="5704814"/>
            <a:ext cx="5800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Invited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Talk by Erik D. </a:t>
            </a:r>
            <a:r>
              <a:rPr kumimoji="1" lang="en-US" altLang="ja-JP" sz="2400" dirty="0" err="1" smtClean="0"/>
              <a:t>Demaine</a:t>
            </a:r>
            <a:endParaRPr lang="en-US" altLang="ja-JP" sz="2400" dirty="0" smtClean="0"/>
          </a:p>
          <a:p>
            <a:r>
              <a:rPr lang="en-US" altLang="ja-JP" sz="2400" dirty="0" smtClean="0"/>
              <a:t>“Fun with Fonts” at JCDCGGG on 2016/09/02</a:t>
            </a:r>
            <a:endParaRPr kumimoji="1" lang="ja-JP" altLang="en-US" sz="2400" dirty="0"/>
          </a:p>
        </p:txBody>
      </p:sp>
      <p:sp>
        <p:nvSpPr>
          <p:cNvPr id="14" name="円形吹き出し 13"/>
          <p:cNvSpPr/>
          <p:nvPr/>
        </p:nvSpPr>
        <p:spPr>
          <a:xfrm>
            <a:off x="2818905" y="3297657"/>
            <a:ext cx="3358342" cy="2360815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いや，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まったく．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 smtClean="0"/>
              <a:t>お恥ずかしい</a:t>
            </a:r>
            <a:r>
              <a:rPr kumimoji="1" lang="ja-JP" altLang="en-US" sz="2800" dirty="0"/>
              <a:t>．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26" y="5928110"/>
            <a:ext cx="857754" cy="8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5040" y="158058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2016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 smtClean="0"/>
              <a:t>月；</a:t>
            </a:r>
            <a:r>
              <a:rPr lang="en-US" altLang="ja-JP" dirty="0" smtClean="0"/>
              <a:t>Peg Solitaire Font Project </a:t>
            </a:r>
            <a:r>
              <a:rPr lang="ja-JP" altLang="en-US" dirty="0" smtClean="0"/>
              <a:t>始動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5040" y="1430194"/>
            <a:ext cx="9146981" cy="500385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dirty="0" smtClean="0"/>
              <a:t>フォントなら長方形．</a:t>
            </a:r>
            <a:r>
              <a:rPr lang="ja-JP" altLang="en-US" dirty="0"/>
              <a:t>盤面</a:t>
            </a:r>
            <a:r>
              <a:rPr lang="ja-JP" altLang="en-US" dirty="0" smtClean="0"/>
              <a:t>の大きさが </a:t>
            </a:r>
            <a:r>
              <a:rPr lang="en-US" altLang="ja-JP" dirty="0" smtClean="0"/>
              <a:t>33 </a:t>
            </a:r>
            <a:r>
              <a:rPr lang="ja-JP" altLang="en-US" dirty="0" smtClean="0"/>
              <a:t>よりちょいと大きいくらいなら手に負えそう：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2a. </a:t>
            </a:r>
            <a:r>
              <a:rPr kumimoji="1" lang="ja-JP" altLang="en-US" dirty="0" smtClean="0"/>
              <a:t>手作業部隊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レーザーカッターで実物製作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2b.</a:t>
            </a:r>
            <a:r>
              <a:rPr lang="ja-JP" altLang="en-US" dirty="0"/>
              <a:t> </a:t>
            </a:r>
            <a:r>
              <a:rPr lang="ja-JP" altLang="en-US" dirty="0" smtClean="0"/>
              <a:t>スパコン上</a:t>
            </a:r>
            <a:r>
              <a:rPr lang="ja-JP" altLang="en-US" dirty="0"/>
              <a:t>で大人気ないプログラムで</a:t>
            </a:r>
            <a:r>
              <a:rPr lang="en-US" altLang="ja-JP" dirty="0"/>
              <a:t>50</a:t>
            </a:r>
            <a:r>
              <a:rPr lang="ja-JP" altLang="en-US" dirty="0"/>
              <a:t>分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 到達</a:t>
            </a:r>
            <a:r>
              <a:rPr lang="ja-JP" altLang="en-US" dirty="0"/>
              <a:t>可能な</a:t>
            </a:r>
            <a:r>
              <a:rPr lang="en-US" altLang="ja-JP" dirty="0" smtClean="0"/>
              <a:t>1,045,173,438</a:t>
            </a:r>
            <a:r>
              <a:rPr lang="ja-JP" altLang="en-US" dirty="0"/>
              <a:t>個　</a:t>
            </a:r>
            <a:r>
              <a:rPr lang="en-US" altLang="ja-JP" dirty="0"/>
              <a:t>(</a:t>
            </a:r>
            <a:r>
              <a:rPr lang="ja-JP" altLang="en-US" dirty="0"/>
              <a:t>約</a:t>
            </a:r>
            <a:r>
              <a:rPr lang="en-US" altLang="ja-JP" dirty="0"/>
              <a:t>10</a:t>
            </a:r>
            <a:r>
              <a:rPr lang="ja-JP" altLang="en-US" dirty="0"/>
              <a:t>億</a:t>
            </a:r>
            <a:r>
              <a:rPr lang="en-US" altLang="ja-JP" dirty="0">
                <a:sym typeface="Wingdings" panose="05000000000000000000" pitchFamily="2" charset="2"/>
              </a:rPr>
              <a:t>)</a:t>
            </a:r>
            <a:r>
              <a:rPr lang="ja-JP" altLang="en-US" dirty="0">
                <a:sym typeface="Wingdings" panose="05000000000000000000" pitchFamily="2" charset="2"/>
              </a:rPr>
              <a:t> を</a:t>
            </a:r>
            <a:r>
              <a:rPr lang="ja-JP" altLang="en-US" dirty="0"/>
              <a:t>全列挙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その中からフォントを探すプログラムを別途製作．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9057640" y="1941292"/>
            <a:ext cx="2768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実行</a:t>
            </a:r>
            <a:r>
              <a:rPr lang="ja-JP" altLang="en-US" sz="2000" dirty="0" smtClean="0"/>
              <a:t>環境：</a:t>
            </a:r>
            <a:r>
              <a:rPr lang="en-US" altLang="ja-JP" sz="2000" dirty="0" smtClean="0"/>
              <a:t>SGI UV3000</a:t>
            </a:r>
            <a:endParaRPr lang="en-US" altLang="ja-JP" sz="2000" dirty="0"/>
          </a:p>
          <a:p>
            <a:r>
              <a:rPr lang="en-US" altLang="ja-JP" dirty="0"/>
              <a:t>CPU: </a:t>
            </a:r>
            <a:r>
              <a:rPr lang="en-US" altLang="ja-JP" dirty="0" smtClean="0">
                <a:solidFill>
                  <a:srgbClr val="FF0000"/>
                </a:solidFill>
              </a:rPr>
              <a:t>71.27TFLOPS</a:t>
            </a:r>
            <a:r>
              <a:rPr lang="en-US" altLang="ja-JP" dirty="0" smtClean="0"/>
              <a:t>, 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256CPU 1536</a:t>
            </a:r>
            <a:r>
              <a:rPr lang="ja-JP" altLang="en-US" dirty="0" smtClean="0"/>
              <a:t>コア</a:t>
            </a:r>
            <a:endParaRPr lang="en-US" altLang="ja-JP" dirty="0" smtClean="0"/>
          </a:p>
          <a:p>
            <a:r>
              <a:rPr lang="ja-JP" altLang="en-US" dirty="0" smtClean="0"/>
              <a:t>メモリ：</a:t>
            </a: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32TB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145" y="3172398"/>
            <a:ext cx="2438095" cy="34952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89452" y="2367760"/>
            <a:ext cx="6878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からスタートしてたどり着ける</a:t>
            </a:r>
            <a:r>
              <a:rPr lang="ja-JP" altLang="en-US" sz="2800" dirty="0"/>
              <a:t>フォント</a:t>
            </a:r>
            <a:r>
              <a:rPr lang="ja-JP" altLang="en-US" sz="2800" dirty="0" smtClean="0"/>
              <a:t>を作る．</a:t>
            </a:r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05" y="2255565"/>
            <a:ext cx="654881" cy="9168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56" y="2873384"/>
            <a:ext cx="1208070" cy="1476072"/>
          </a:xfrm>
          <a:prstGeom prst="rect">
            <a:avLst/>
          </a:prstGeom>
        </p:spPr>
      </p:pic>
      <p:sp>
        <p:nvSpPr>
          <p:cNvPr id="16" name="フローチャート: 代替処理 15"/>
          <p:cNvSpPr/>
          <p:nvPr/>
        </p:nvSpPr>
        <p:spPr>
          <a:xfrm>
            <a:off x="955040" y="5902036"/>
            <a:ext cx="7823200" cy="765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テクニカルなところは明日山崎君が</a:t>
            </a:r>
            <a:r>
              <a:rPr lang="en-US" altLang="ja-JP" sz="2400" dirty="0"/>
              <a:t>COMP</a:t>
            </a:r>
            <a:r>
              <a:rPr lang="ja-JP" altLang="en-US" sz="2400" dirty="0"/>
              <a:t>研で発表します．</a:t>
            </a:r>
          </a:p>
        </p:txBody>
      </p:sp>
    </p:spTree>
    <p:extLst>
      <p:ext uri="{BB962C8B-B14F-4D97-AF65-F5344CB8AC3E}">
        <p14:creationId xmlns:p14="http://schemas.microsoft.com/office/powerpoint/2010/main" val="1286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5040" y="158058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2017</a:t>
            </a:r>
            <a:r>
              <a:rPr lang="ja-JP" altLang="en-US" dirty="0" smtClean="0"/>
              <a:t>年</a:t>
            </a:r>
            <a:r>
              <a:rPr lang="en-US" altLang="ja-JP" dirty="0"/>
              <a:t>1</a:t>
            </a:r>
            <a:r>
              <a:rPr lang="ja-JP" altLang="en-US" dirty="0" smtClean="0"/>
              <a:t>月；</a:t>
            </a:r>
            <a:r>
              <a:rPr lang="en-US" altLang="ja-JP" dirty="0" smtClean="0"/>
              <a:t>Peg Solitaire Font Project </a:t>
            </a:r>
            <a:r>
              <a:rPr lang="ja-JP" altLang="en-US" dirty="0" smtClean="0"/>
              <a:t>収束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5040" y="1430194"/>
            <a:ext cx="11015287" cy="5003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3. </a:t>
            </a:r>
            <a:r>
              <a:rPr kumimoji="1" lang="ja-JP" altLang="en-US" dirty="0" smtClean="0"/>
              <a:t>研究室内でコンペで決定：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4. Web</a:t>
            </a:r>
            <a:r>
              <a:rPr kumimoji="1" lang="ja-JP" altLang="en-US" dirty="0" smtClean="0"/>
              <a:t>で暫定公開： </a:t>
            </a:r>
            <a:r>
              <a:rPr lang="en-US" altLang="ja-JP" dirty="0"/>
              <a:t>http://www.jaist.ac.jp/~uehara/fonts/peg-solitaire/</a:t>
            </a:r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9" y="3932122"/>
            <a:ext cx="11095238" cy="31333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26" y="1877443"/>
            <a:ext cx="8287364" cy="16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523</Words>
  <Application>Microsoft Office PowerPoint</Application>
  <PresentationFormat>ワイド画面</PresentationFormat>
  <Paragraphs>98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HGP創英角ｺﾞｼｯｸUB</vt:lpstr>
      <vt:lpstr>ＭＳ Ｐゴシック</vt:lpstr>
      <vt:lpstr>Arial</vt:lpstr>
      <vt:lpstr>Calibri</vt:lpstr>
      <vt:lpstr>Calibri Light</vt:lpstr>
      <vt:lpstr>Wingdings</vt:lpstr>
      <vt:lpstr>Office テーマ</vt:lpstr>
      <vt:lpstr>1_Office テーマ</vt:lpstr>
      <vt:lpstr>PowerPoint プレゼンテーション</vt:lpstr>
      <vt:lpstr>Peg Solitaire Font </vt:lpstr>
      <vt:lpstr>ペグソリテア</vt:lpstr>
      <vt:lpstr>ペグソリテアのルール</vt:lpstr>
      <vt:lpstr>ペグソリテアに対する先行研究</vt:lpstr>
      <vt:lpstr>結果</vt:lpstr>
      <vt:lpstr>PowerPoint プレゼンテーション</vt:lpstr>
      <vt:lpstr>2016年9月；Peg Solitaire Font Project 始動</vt:lpstr>
      <vt:lpstr>2017年1月；Peg Solitaire Font Project 収束</vt:lpstr>
      <vt:lpstr>まとめと今後の課題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ペグソリティアの解の数え上げ</dc:title>
  <dc:creator>兼本樹</dc:creator>
  <cp:lastModifiedBy>uehara</cp:lastModifiedBy>
  <cp:revision>137</cp:revision>
  <dcterms:created xsi:type="dcterms:W3CDTF">2016-08-31T03:33:44Z</dcterms:created>
  <dcterms:modified xsi:type="dcterms:W3CDTF">2017-02-27T06:40:16Z</dcterms:modified>
</cp:coreProperties>
</file>