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3"/>
  </p:notesMasterIdLst>
  <p:sldIdLst>
    <p:sldId id="256" r:id="rId2"/>
    <p:sldId id="285" r:id="rId3"/>
    <p:sldId id="258" r:id="rId4"/>
    <p:sldId id="299" r:id="rId5"/>
    <p:sldId id="300" r:id="rId6"/>
    <p:sldId id="261" r:id="rId7"/>
    <p:sldId id="257" r:id="rId8"/>
    <p:sldId id="290" r:id="rId9"/>
    <p:sldId id="262" r:id="rId10"/>
    <p:sldId id="291" r:id="rId11"/>
    <p:sldId id="297" r:id="rId12"/>
    <p:sldId id="264" r:id="rId13"/>
    <p:sldId id="293" r:id="rId14"/>
    <p:sldId id="295" r:id="rId15"/>
    <p:sldId id="296" r:id="rId16"/>
    <p:sldId id="298" r:id="rId17"/>
    <p:sldId id="272" r:id="rId18"/>
    <p:sldId id="275" r:id="rId19"/>
    <p:sldId id="274" r:id="rId20"/>
    <p:sldId id="273" r:id="rId21"/>
    <p:sldId id="276" r:id="rId22"/>
    <p:sldId id="277" r:id="rId23"/>
    <p:sldId id="278" r:id="rId24"/>
    <p:sldId id="271" r:id="rId25"/>
    <p:sldId id="282" r:id="rId26"/>
    <p:sldId id="283" r:id="rId27"/>
    <p:sldId id="284" r:id="rId28"/>
    <p:sldId id="288" r:id="rId29"/>
    <p:sldId id="294" r:id="rId30"/>
    <p:sldId id="279" r:id="rId31"/>
    <p:sldId id="280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43521-2442-49EB-B331-63B2E60CB96D}" type="datetimeFigureOut">
              <a:rPr kumimoji="1" lang="ja-JP" altLang="en-US" smtClean="0"/>
              <a:t>2017/3/6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B9F34-2CD6-4E51-A476-DC642C318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206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F7AFD-A6B0-4BA8-B377-66C9F78BD9CD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64DB-3B04-4674-9F4E-A9E68A35FA11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9A5CC-5EBE-4E61-B473-B60C975B8A26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0161-AF8B-47BB-A820-2B334465D1FA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592E5-F177-47BC-BED9-C6820709E2DA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E8B1F-3118-4ABB-88F1-D4818E868408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7717-D3B4-4AFF-9D9D-DCFF38D432BC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09B3-594B-4A91-B415-A98D096F840B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82C1-8CA1-4506-AB3D-3A627B623A0A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7EBD1-D822-4960-AEA1-A130209ABD8D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2627-4770-4B92-950E-EAF618B488AC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C2B8D-5A79-4088-9A88-5AFE61D5255C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11CB5-01FC-4F4E-82E4-DE03B5882196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BCF99-C151-4242-B8B2-0774E5F3A253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4C494-5FA7-4C80-AC24-B676CDDC07D0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E9E0-91C1-47F7-AE10-12C835105974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DB915-DDE0-4168-9E75-DB08F902978B}" type="datetime1">
              <a:rPr lang="en-US" altLang="ja-JP" smtClean="0"/>
              <a:t>3/6/2017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09944" y="1872542"/>
            <a:ext cx="9794376" cy="1325880"/>
          </a:xfrm>
        </p:spPr>
        <p:txBody>
          <a:bodyPr>
            <a:noAutofit/>
          </a:bodyPr>
          <a:lstStyle/>
          <a:p>
            <a:r>
              <a:rPr lang="ja-JP" altLang="en-US" sz="3600" dirty="0" smtClean="0"/>
              <a:t>コード</a:t>
            </a:r>
            <a:r>
              <a:rPr lang="ja-JP" altLang="en-US" sz="3600" dirty="0"/>
              <a:t>配色の変更を認めるマスターマインド</a:t>
            </a:r>
            <a:r>
              <a:rPr lang="ja-JP" altLang="en-US" sz="3600" dirty="0" smtClean="0"/>
              <a:t>の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 smtClean="0"/>
              <a:t>推測</a:t>
            </a:r>
            <a:r>
              <a:rPr lang="ja-JP" altLang="en-US" sz="3600" dirty="0"/>
              <a:t>回数に関する考察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89213" y="5497818"/>
            <a:ext cx="8915399" cy="1126283"/>
          </a:xfrm>
        </p:spPr>
        <p:txBody>
          <a:bodyPr/>
          <a:lstStyle/>
          <a:p>
            <a:pPr algn="r"/>
            <a:r>
              <a:rPr kumimoji="1" lang="ja-JP" altLang="en-US" dirty="0" smtClean="0"/>
              <a:t>九州大学経済学部 経済工学科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年 迫田賢宜</a:t>
            </a:r>
            <a:endParaRPr kumimoji="1" lang="en-US" altLang="ja-JP" dirty="0" smtClean="0"/>
          </a:p>
          <a:p>
            <a:pPr algn="r"/>
            <a:r>
              <a:rPr kumimoji="1" lang="ja-JP" altLang="en-US" dirty="0" smtClean="0"/>
              <a:t>九州大学大学院経済学研究科院　小野廣隆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589208" y="4486428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ja-JP" altLang="en-US" dirty="0" smtClean="0"/>
              <a:t>組合せゲーム・パズル プロジェクト 第</a:t>
            </a:r>
            <a:r>
              <a:rPr lang="en-US" altLang="ja-JP" dirty="0" smtClean="0"/>
              <a:t>12</a:t>
            </a:r>
            <a:r>
              <a:rPr lang="ja-JP" altLang="en-US" dirty="0" smtClean="0"/>
              <a:t>回 研究集会</a:t>
            </a:r>
            <a:endParaRPr lang="en-US" altLang="ja-JP" dirty="0" smtClean="0"/>
          </a:p>
          <a:p>
            <a:pPr algn="r"/>
            <a:r>
              <a:rPr lang="en-US" altLang="ja-JP" dirty="0" smtClean="0"/>
              <a:t>2017</a:t>
            </a:r>
            <a:r>
              <a:rPr lang="ja-JP" altLang="en-US" dirty="0" smtClean="0"/>
              <a:t>年</a:t>
            </a:r>
            <a:r>
              <a:rPr lang="en-US" altLang="ja-JP" dirty="0" smtClean="0"/>
              <a:t>3</a:t>
            </a:r>
            <a:r>
              <a:rPr lang="ja-JP" altLang="en-US" dirty="0" smtClean="0"/>
              <a:t>月</a:t>
            </a:r>
            <a:r>
              <a:rPr lang="en-US" altLang="ja-JP" dirty="0" smtClean="0"/>
              <a:t>6</a:t>
            </a:r>
            <a:r>
              <a:rPr lang="ja-JP" altLang="en-US" dirty="0" smtClean="0"/>
              <a:t>日</a:t>
            </a:r>
            <a:r>
              <a:rPr lang="en-US" altLang="ja-JP" dirty="0" smtClean="0"/>
              <a:t>(</a:t>
            </a:r>
            <a:r>
              <a:rPr lang="ja-JP" altLang="en-US" dirty="0" smtClean="0"/>
              <a:t>月</a:t>
            </a:r>
            <a:r>
              <a:rPr lang="en-US" altLang="ja-JP" dirty="0" smtClean="0"/>
              <a:t>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438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本研究について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57788" y="1905000"/>
            <a:ext cx="820929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この拡張版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Mastermind</a:t>
            </a: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において、</a:t>
            </a:r>
            <a:endParaRPr kumimoji="1" lang="en-US" altLang="ja-JP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</a:t>
            </a:r>
            <a:r>
              <a:rPr kumimoji="1" lang="en-US" altLang="ja-JP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回の推測回数は必要</a:t>
            </a:r>
            <a:endParaRPr kumimoji="1" lang="en-US" altLang="ja-JP" sz="3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・おそらく</a:t>
            </a:r>
            <a:r>
              <a:rPr kumimoji="1" lang="en-US" altLang="ja-JP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回の推測でコードを判別が可能</a:t>
            </a:r>
            <a:endParaRPr kumimoji="1" lang="ja-JP" alt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11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本研究について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57788" y="1905000"/>
            <a:ext cx="820929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この拡張版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Mastermind</a:t>
            </a: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において、</a:t>
            </a:r>
            <a:endParaRPr kumimoji="1" lang="en-US" altLang="ja-JP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9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回の推測回数は必要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・おそらく</a:t>
            </a:r>
            <a:r>
              <a:rPr kumimoji="1" lang="en-US" altLang="ja-JP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kumimoji="1" lang="ja-JP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回の推測でコードを判別が可能</a:t>
            </a:r>
            <a:endParaRPr kumimoji="1" lang="ja-JP" alt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5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推測回数の下界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6284" y="1992421"/>
            <a:ext cx="9227650" cy="1702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定理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この拡張版</a:t>
            </a:r>
            <a:r>
              <a:rPr kumimoji="1" lang="en-US" altLang="ja-JP" sz="2400" dirty="0" smtClean="0"/>
              <a:t>Mastermind</a:t>
            </a:r>
            <a:r>
              <a:rPr kumimoji="1" lang="ja-JP" altLang="en-US" sz="2400" dirty="0" smtClean="0"/>
              <a:t>において</a:t>
            </a:r>
            <a:r>
              <a:rPr kumimoji="1" lang="en-US" altLang="ja-JP" sz="2400" dirty="0" smtClean="0"/>
              <a:t>, </a:t>
            </a:r>
            <a:r>
              <a:rPr kumimoji="1" lang="ja-JP" altLang="en-US" sz="2400" dirty="0" smtClean="0"/>
              <a:t>解答者はコードを見つけるのに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少なくとも</a:t>
            </a:r>
            <a:r>
              <a:rPr kumimoji="1" lang="en-US" altLang="ja-JP" sz="2400" dirty="0" smtClean="0"/>
              <a:t>9</a:t>
            </a:r>
            <a:r>
              <a:rPr kumimoji="1" lang="ja-JP" altLang="en-US" sz="2400" dirty="0" smtClean="0"/>
              <a:t>回の推測を必要とする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2136284" y="1933805"/>
            <a:ext cx="9227650" cy="15017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136284" y="4132780"/>
            <a:ext cx="550182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この定理を証明するための方針となる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</a:p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次の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kumimoji="1" lang="ja-JP" altLang="en-US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つの</a:t>
            </a: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補題</a:t>
            </a:r>
            <a:endParaRPr kumimoji="1" lang="en-US" altLang="ja-JP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58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推測回数の下界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6284" y="2162238"/>
            <a:ext cx="9227650" cy="1978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補題 </a:t>
            </a:r>
            <a:r>
              <a:rPr kumimoji="1" lang="en-US" altLang="ja-JP" sz="2400" dirty="0" smtClean="0"/>
              <a:t>1</a:t>
            </a:r>
          </a:p>
          <a:p>
            <a:pPr marL="0" indent="0">
              <a:buNone/>
            </a:pPr>
            <a:r>
              <a:rPr lang="ja-JP" altLang="en-US" sz="2400" dirty="0" smtClean="0"/>
              <a:t>任意のアルゴリズムは出題者がピンを変更しない場合でも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err="1" smtClean="0"/>
              <a:t>ぞろ</a:t>
            </a:r>
            <a:r>
              <a:rPr lang="ja-JP" altLang="en-US" sz="2400" dirty="0" smtClean="0"/>
              <a:t>目、あるいは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種の数を使うコードを判別するのに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5</a:t>
            </a:r>
            <a:r>
              <a:rPr lang="ja-JP" altLang="en-US" sz="2400" dirty="0" smtClean="0"/>
              <a:t>回の推測回数を要する</a:t>
            </a:r>
            <a:endParaRPr lang="en-US" altLang="ja-JP" sz="2400" dirty="0"/>
          </a:p>
        </p:txBody>
      </p:sp>
      <p:sp>
        <p:nvSpPr>
          <p:cNvPr id="6" name="正方形/長方形 5"/>
          <p:cNvSpPr/>
          <p:nvPr/>
        </p:nvSpPr>
        <p:spPr>
          <a:xfrm>
            <a:off x="2136284" y="2103623"/>
            <a:ext cx="9227650" cy="2167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3115440" y="4728755"/>
            <a:ext cx="9227650" cy="1978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2400" dirty="0" err="1" smtClean="0"/>
              <a:t>ぞろ</a:t>
            </a:r>
            <a:r>
              <a:rPr lang="ja-JP" altLang="en-US" sz="2400" dirty="0" smtClean="0"/>
              <a:t>目のコード　　　  ･･･</a:t>
            </a:r>
            <a:r>
              <a:rPr lang="en-US" altLang="ja-JP" sz="2400" dirty="0" smtClean="0"/>
              <a:t>1111, 2222</a:t>
            </a:r>
            <a:r>
              <a:rPr lang="ja-JP" altLang="en-US" sz="2400" dirty="0" smtClean="0"/>
              <a:t>など</a:t>
            </a:r>
            <a:r>
              <a:rPr lang="en-US" altLang="ja-JP" sz="2400" dirty="0" smtClean="0"/>
              <a:t>,</a:t>
            </a:r>
          </a:p>
          <a:p>
            <a:pPr marL="0" indent="0">
              <a:buFont typeface="Wingdings 3" charset="2"/>
              <a:buNone/>
            </a:pPr>
            <a:r>
              <a:rPr lang="en-US" altLang="ja-JP" sz="2400" dirty="0" smtClean="0"/>
              <a:t>4</a:t>
            </a:r>
            <a:r>
              <a:rPr lang="ja-JP" altLang="en-US" sz="2400" dirty="0" smtClean="0"/>
              <a:t>種の数を使う</a:t>
            </a:r>
            <a:r>
              <a:rPr lang="ja-JP" altLang="en-US" sz="2400" dirty="0" smtClean="0"/>
              <a:t>コード　･</a:t>
            </a:r>
            <a:r>
              <a:rPr lang="ja-JP" altLang="en-US" sz="2400" dirty="0" smtClean="0"/>
              <a:t>･･</a:t>
            </a:r>
            <a:r>
              <a:rPr lang="en-US" altLang="ja-JP" sz="2400" dirty="0" smtClean="0"/>
              <a:t>1234, 5326</a:t>
            </a:r>
            <a:r>
              <a:rPr lang="ja-JP" altLang="en-US" sz="2400" dirty="0" smtClean="0"/>
              <a:t>など</a:t>
            </a:r>
            <a:endParaRPr lang="en-US" altLang="ja-JP" sz="2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07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推測回数の下界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6284" y="2162238"/>
            <a:ext cx="9227650" cy="1978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補題 </a:t>
            </a:r>
            <a:r>
              <a:rPr lang="en-US" altLang="ja-JP" sz="2400" dirty="0" smtClean="0"/>
              <a:t>2</a:t>
            </a:r>
          </a:p>
          <a:p>
            <a:pPr marL="0" indent="0">
              <a:buNone/>
            </a:pPr>
            <a:r>
              <a:rPr lang="ja-JP" altLang="en-US" sz="2400" dirty="0" err="1" smtClean="0"/>
              <a:t>ぞろ</a:t>
            </a:r>
            <a:r>
              <a:rPr lang="ja-JP" altLang="en-US" sz="2400" dirty="0" smtClean="0"/>
              <a:t>目、あるいは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種の数を使うコードで推測をし、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それに対し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ヒット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ブローの返答が得られるとき、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解答者はコードの判別にさらに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回の推測を必要とする</a:t>
            </a: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136284" y="2103623"/>
            <a:ext cx="9227650" cy="21679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38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推測回数の下界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6282" y="1411294"/>
            <a:ext cx="9489659" cy="3115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補題 </a:t>
            </a:r>
            <a:r>
              <a:rPr kumimoji="1" lang="en-US" altLang="ja-JP" sz="2400" dirty="0" smtClean="0"/>
              <a:t>3</a:t>
            </a:r>
          </a:p>
          <a:p>
            <a:pPr marL="0" indent="0">
              <a:buNone/>
            </a:pPr>
            <a:r>
              <a:rPr lang="ja-JP" altLang="en-US" sz="2400" dirty="0" smtClean="0"/>
              <a:t>出題者が以下の戦略をとることにより、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解答者はコードを判別するのに</a:t>
            </a:r>
            <a:r>
              <a:rPr lang="en-US" altLang="ja-JP" sz="2400" dirty="0" smtClean="0"/>
              <a:t>9</a:t>
            </a:r>
            <a:r>
              <a:rPr lang="ja-JP" altLang="en-US" sz="2400" dirty="0" smtClean="0"/>
              <a:t>回の推測回数を必要とする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・</a:t>
            </a:r>
            <a:r>
              <a:rPr lang="ja-JP" altLang="en-US" sz="2400" dirty="0" err="1" smtClean="0"/>
              <a:t>ぞろ</a:t>
            </a:r>
            <a:r>
              <a:rPr lang="ja-JP" altLang="en-US" sz="2400" dirty="0" smtClean="0"/>
              <a:t>目、あるいは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種の数字を使うコードのうちから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つ選ぶ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・解答アルゴリズムの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回目の推測後にコードの変更を行う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136284" y="1345980"/>
            <a:ext cx="9489658" cy="2977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2136283" y="3742846"/>
            <a:ext cx="9489659" cy="19264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en-US" altLang="ja-JP" sz="2400" dirty="0" smtClean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4565972" y="5045676"/>
            <a:ext cx="4447399" cy="783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ja-JP" altLang="en-US" sz="2400" dirty="0" smtClean="0"/>
              <a:t>以上より、定理が導かれた</a:t>
            </a:r>
            <a:endParaRPr lang="en-US" altLang="ja-JP" sz="24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04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本研究について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57788" y="1905000"/>
            <a:ext cx="820929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この拡張版</a:t>
            </a:r>
            <a:r>
              <a:rPr kumimoji="1" lang="en-US" altLang="ja-JP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Mastermind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において、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9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回の推測回数は必要</a:t>
            </a:r>
            <a:endParaRPr kumimoji="1" lang="en-US" altLang="ja-JP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おそらく</a:t>
            </a:r>
            <a:r>
              <a:rPr kumimoji="1" lang="en-US" altLang="ja-JP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9</a:t>
            </a:r>
            <a:r>
              <a:rPr kumimoji="1" lang="ja-JP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回の推測でコードを判別が可能</a:t>
            </a:r>
            <a:endParaRPr kumimoji="1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87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298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9</a:t>
            </a:r>
            <a:r>
              <a:rPr kumimoji="1" lang="ja-JP" altLang="en-US" dirty="0" smtClean="0"/>
              <a:t>回で解けるか？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571" y="1868731"/>
            <a:ext cx="9227650" cy="11030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具体的に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推測</a:t>
            </a:r>
            <a:r>
              <a:rPr lang="en-US" altLang="ja-JP" sz="2400" dirty="0" smtClean="0"/>
              <a:t>1234</a:t>
            </a:r>
            <a:r>
              <a:rPr lang="ja-JP" altLang="en-US" sz="2400" dirty="0" smtClean="0"/>
              <a:t>に対して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ヒット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ブローだったときに</a:t>
            </a:r>
            <a:r>
              <a:rPr lang="en-US" altLang="ja-JP" sz="2400" dirty="0" smtClean="0"/>
              <a:t>, </a:t>
            </a:r>
          </a:p>
          <a:p>
            <a:pPr marL="0" indent="0">
              <a:buNone/>
            </a:pPr>
            <a:r>
              <a:rPr lang="ja-JP" altLang="en-US" sz="2400" dirty="0" smtClean="0"/>
              <a:t>そこから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回の推測でコードが見つけられるのかを考える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15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093754"/>
            <a:ext cx="10795782" cy="4351338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/>
          <a:lstStyle/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1231, 1232, 1233, 1235, 1236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1214, 1224, 1244, 1254, 1264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1134, 1334, 1434, 1534, 1634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2234, 3234, 4234, 5234, 6234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143250" y="5857875"/>
            <a:ext cx="5753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次に</a:t>
            </a:r>
            <a:r>
              <a:rPr kumimoji="1" lang="en-US" altLang="ja-JP" sz="2800" dirty="0" smtClean="0"/>
              <a:t>, </a:t>
            </a:r>
            <a:r>
              <a:rPr kumimoji="1" lang="ja-JP" altLang="en-US" sz="2800" dirty="0" smtClean="0"/>
              <a:t>この状態で推測</a:t>
            </a:r>
            <a:r>
              <a:rPr kumimoji="1" lang="en-US" altLang="ja-JP" sz="2800" dirty="0" smtClean="0"/>
              <a:t>(1122)</a:t>
            </a:r>
            <a:r>
              <a:rPr kumimoji="1" lang="ja-JP" altLang="en-US" sz="2800" dirty="0" smtClean="0"/>
              <a:t>をする</a:t>
            </a:r>
            <a:endParaRPr kumimoji="1" lang="ja-JP" altLang="en-US" sz="28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78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推測</a:t>
            </a:r>
            <a:r>
              <a:rPr kumimoji="1" lang="en-US" altLang="ja-JP" dirty="0" smtClean="0"/>
              <a:t>(1122)</a:t>
            </a:r>
            <a:r>
              <a:rPr kumimoji="1" lang="ja-JP" altLang="en-US" dirty="0" smtClean="0"/>
              <a:t>に対する返答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093754"/>
            <a:ext cx="10795782" cy="4351338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/>
          <a:lstStyle/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1231, 1232, 1233, 1235, 1236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1214, 1224, 1244, 1254, 1264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1134, 1334, 1434, 1534, 1634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2234, 3234, 4234, 5234, 6234</a:t>
            </a:r>
          </a:p>
        </p:txBody>
      </p:sp>
      <p:sp>
        <p:nvSpPr>
          <p:cNvPr id="17" name="楕円 16"/>
          <p:cNvSpPr>
            <a:spLocks/>
          </p:cNvSpPr>
          <p:nvPr/>
        </p:nvSpPr>
        <p:spPr>
          <a:xfrm>
            <a:off x="1034432" y="212380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>
            <a:spLocks/>
          </p:cNvSpPr>
          <p:nvPr/>
        </p:nvSpPr>
        <p:spPr>
          <a:xfrm>
            <a:off x="838200" y="19359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03" y="210994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0" name="楕円 19"/>
          <p:cNvSpPr/>
          <p:nvPr/>
        </p:nvSpPr>
        <p:spPr>
          <a:xfrm>
            <a:off x="1376062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1717692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>
            <a:spLocks/>
          </p:cNvSpPr>
          <p:nvPr/>
        </p:nvSpPr>
        <p:spPr>
          <a:xfrm>
            <a:off x="1034432" y="322786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>
            <a:spLocks/>
          </p:cNvSpPr>
          <p:nvPr/>
        </p:nvSpPr>
        <p:spPr>
          <a:xfrm>
            <a:off x="838200" y="303998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03" y="321400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1" name="楕円 30"/>
          <p:cNvSpPr/>
          <p:nvPr/>
        </p:nvSpPr>
        <p:spPr>
          <a:xfrm>
            <a:off x="1376062" y="322517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1717692" y="322517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>
            <a:spLocks/>
          </p:cNvSpPr>
          <p:nvPr/>
        </p:nvSpPr>
        <p:spPr>
          <a:xfrm>
            <a:off x="3355603" y="2123801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>
            <a:spLocks/>
          </p:cNvSpPr>
          <p:nvPr/>
        </p:nvSpPr>
        <p:spPr>
          <a:xfrm>
            <a:off x="3159371" y="1935922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274" y="2109944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6" name="楕円 35"/>
          <p:cNvSpPr/>
          <p:nvPr/>
        </p:nvSpPr>
        <p:spPr>
          <a:xfrm>
            <a:off x="4038863" y="2121116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>
            <a:spLocks/>
          </p:cNvSpPr>
          <p:nvPr/>
        </p:nvSpPr>
        <p:spPr>
          <a:xfrm>
            <a:off x="3696014" y="212111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>
            <a:spLocks/>
          </p:cNvSpPr>
          <p:nvPr/>
        </p:nvSpPr>
        <p:spPr>
          <a:xfrm>
            <a:off x="3353256" y="320466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>
            <a:spLocks/>
          </p:cNvSpPr>
          <p:nvPr/>
        </p:nvSpPr>
        <p:spPr>
          <a:xfrm>
            <a:off x="3157024" y="301678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27" y="3190809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1" name="楕円 40"/>
          <p:cNvSpPr/>
          <p:nvPr/>
        </p:nvSpPr>
        <p:spPr>
          <a:xfrm>
            <a:off x="4036516" y="3201981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>
            <a:spLocks/>
          </p:cNvSpPr>
          <p:nvPr/>
        </p:nvSpPr>
        <p:spPr>
          <a:xfrm>
            <a:off x="3693667" y="3201981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/>
          <p:cNvSpPr>
            <a:spLocks/>
          </p:cNvSpPr>
          <p:nvPr/>
        </p:nvSpPr>
        <p:spPr>
          <a:xfrm>
            <a:off x="5690839" y="212380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>
            <a:spLocks/>
          </p:cNvSpPr>
          <p:nvPr/>
        </p:nvSpPr>
        <p:spPr>
          <a:xfrm>
            <a:off x="5494607" y="19359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788" y="212401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6" name="楕円 45"/>
          <p:cNvSpPr/>
          <p:nvPr/>
        </p:nvSpPr>
        <p:spPr>
          <a:xfrm>
            <a:off x="6033688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566" y="212111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8" name="楕円 47"/>
          <p:cNvSpPr>
            <a:spLocks/>
          </p:cNvSpPr>
          <p:nvPr/>
        </p:nvSpPr>
        <p:spPr>
          <a:xfrm>
            <a:off x="8051867" y="213552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>
            <a:spLocks/>
          </p:cNvSpPr>
          <p:nvPr/>
        </p:nvSpPr>
        <p:spPr>
          <a:xfrm>
            <a:off x="7855635" y="194764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816" y="213573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1" name="楕円 50"/>
          <p:cNvSpPr/>
          <p:nvPr/>
        </p:nvSpPr>
        <p:spPr>
          <a:xfrm>
            <a:off x="8394716" y="213283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594" y="213283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3" name="楕円 52"/>
          <p:cNvSpPr>
            <a:spLocks/>
          </p:cNvSpPr>
          <p:nvPr/>
        </p:nvSpPr>
        <p:spPr>
          <a:xfrm>
            <a:off x="10286285" y="2133177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角丸四角形 53"/>
          <p:cNvSpPr>
            <a:spLocks/>
          </p:cNvSpPr>
          <p:nvPr/>
        </p:nvSpPr>
        <p:spPr>
          <a:xfrm>
            <a:off x="10090053" y="1945298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234" y="2133388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6" name="楕円 55"/>
          <p:cNvSpPr/>
          <p:nvPr/>
        </p:nvSpPr>
        <p:spPr>
          <a:xfrm>
            <a:off x="10629134" y="2130492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012" y="213049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8" name="楕円 57"/>
          <p:cNvSpPr>
            <a:spLocks/>
          </p:cNvSpPr>
          <p:nvPr/>
        </p:nvSpPr>
        <p:spPr>
          <a:xfrm>
            <a:off x="10283940" y="321404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>
            <a:spLocks/>
          </p:cNvSpPr>
          <p:nvPr/>
        </p:nvSpPr>
        <p:spPr>
          <a:xfrm>
            <a:off x="10087708" y="302616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0" name="図 5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889" y="321425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1" name="楕円 60"/>
          <p:cNvSpPr/>
          <p:nvPr/>
        </p:nvSpPr>
        <p:spPr>
          <a:xfrm>
            <a:off x="10626789" y="3211357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667" y="321135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3" name="楕円 62"/>
          <p:cNvSpPr>
            <a:spLocks/>
          </p:cNvSpPr>
          <p:nvPr/>
        </p:nvSpPr>
        <p:spPr>
          <a:xfrm>
            <a:off x="8030767" y="322576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 63"/>
          <p:cNvSpPr>
            <a:spLocks/>
          </p:cNvSpPr>
          <p:nvPr/>
        </p:nvSpPr>
        <p:spPr>
          <a:xfrm>
            <a:off x="7834535" y="303788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716" y="322597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6" name="楕円 65"/>
          <p:cNvSpPr/>
          <p:nvPr/>
        </p:nvSpPr>
        <p:spPr>
          <a:xfrm>
            <a:off x="8373616" y="3223077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494" y="322307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8" name="楕円 67"/>
          <p:cNvSpPr>
            <a:spLocks/>
          </p:cNvSpPr>
          <p:nvPr/>
        </p:nvSpPr>
        <p:spPr>
          <a:xfrm>
            <a:off x="5711937" y="321404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>
            <a:spLocks/>
          </p:cNvSpPr>
          <p:nvPr/>
        </p:nvSpPr>
        <p:spPr>
          <a:xfrm>
            <a:off x="5515705" y="302616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886" y="321425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1" name="楕円 70"/>
          <p:cNvSpPr/>
          <p:nvPr/>
        </p:nvSpPr>
        <p:spPr>
          <a:xfrm>
            <a:off x="6054786" y="3211357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64" y="321135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8" name="楕円 77"/>
          <p:cNvSpPr>
            <a:spLocks/>
          </p:cNvSpPr>
          <p:nvPr/>
        </p:nvSpPr>
        <p:spPr>
          <a:xfrm>
            <a:off x="1034432" y="4290224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角丸四角形 78"/>
          <p:cNvSpPr>
            <a:spLocks/>
          </p:cNvSpPr>
          <p:nvPr/>
        </p:nvSpPr>
        <p:spPr>
          <a:xfrm>
            <a:off x="838200" y="4102345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81" y="429043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159" y="4287539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82" name="楕円 81"/>
          <p:cNvSpPr>
            <a:spLocks/>
          </p:cNvSpPr>
          <p:nvPr/>
        </p:nvSpPr>
        <p:spPr>
          <a:xfrm>
            <a:off x="1379125" y="4290224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/>
          <p:cNvSpPr>
            <a:spLocks/>
          </p:cNvSpPr>
          <p:nvPr/>
        </p:nvSpPr>
        <p:spPr>
          <a:xfrm>
            <a:off x="3355604" y="429022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角丸四角形 83"/>
          <p:cNvSpPr>
            <a:spLocks/>
          </p:cNvSpPr>
          <p:nvPr/>
        </p:nvSpPr>
        <p:spPr>
          <a:xfrm>
            <a:off x="3159372" y="410234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5" name="図 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553" y="42904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86" name="図 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1" y="4287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87" name="図 8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109" y="4287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88" name="楕円 87"/>
          <p:cNvSpPr>
            <a:spLocks/>
          </p:cNvSpPr>
          <p:nvPr/>
        </p:nvSpPr>
        <p:spPr>
          <a:xfrm>
            <a:off x="5730703" y="430194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角丸四角形 88"/>
          <p:cNvSpPr>
            <a:spLocks/>
          </p:cNvSpPr>
          <p:nvPr/>
        </p:nvSpPr>
        <p:spPr>
          <a:xfrm>
            <a:off x="5534471" y="411406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0" name="図 8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52" y="430215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430" y="429926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2" name="図 9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208" y="429926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93" name="楕円 92"/>
          <p:cNvSpPr>
            <a:spLocks/>
          </p:cNvSpPr>
          <p:nvPr/>
        </p:nvSpPr>
        <p:spPr>
          <a:xfrm>
            <a:off x="8035462" y="429960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角丸四角形 93"/>
          <p:cNvSpPr>
            <a:spLocks/>
          </p:cNvSpPr>
          <p:nvPr/>
        </p:nvSpPr>
        <p:spPr>
          <a:xfrm>
            <a:off x="7839230" y="41117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5" name="図 9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411" y="429981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6" name="図 9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189" y="429691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7" name="図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967" y="429691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98" name="楕円 97"/>
          <p:cNvSpPr>
            <a:spLocks/>
          </p:cNvSpPr>
          <p:nvPr/>
        </p:nvSpPr>
        <p:spPr>
          <a:xfrm>
            <a:off x="10283946" y="431132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角丸四角形 98"/>
          <p:cNvSpPr>
            <a:spLocks/>
          </p:cNvSpPr>
          <p:nvPr/>
        </p:nvSpPr>
        <p:spPr>
          <a:xfrm>
            <a:off x="10087714" y="412344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0" name="図 9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895" y="431153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01" name="図 10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673" y="43086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02" name="図 10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451" y="43086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03" name="角丸四角形 102"/>
          <p:cNvSpPr>
            <a:spLocks/>
          </p:cNvSpPr>
          <p:nvPr/>
        </p:nvSpPr>
        <p:spPr>
          <a:xfrm>
            <a:off x="838200" y="5213694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4" name="図 10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81" y="5401784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05" name="図 10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159" y="5398888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06" name="楕円 105"/>
          <p:cNvSpPr/>
          <p:nvPr/>
        </p:nvSpPr>
        <p:spPr>
          <a:xfrm>
            <a:off x="1377281" y="53988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楕円 106"/>
          <p:cNvSpPr/>
          <p:nvPr/>
        </p:nvSpPr>
        <p:spPr>
          <a:xfrm>
            <a:off x="1042403" y="53988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角丸四角形 107"/>
          <p:cNvSpPr>
            <a:spLocks/>
          </p:cNvSpPr>
          <p:nvPr/>
        </p:nvSpPr>
        <p:spPr>
          <a:xfrm>
            <a:off x="3145302" y="5213692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9" name="図 10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83" y="540178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10" name="図 1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261" y="53988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1" name="楕円 110"/>
          <p:cNvSpPr/>
          <p:nvPr/>
        </p:nvSpPr>
        <p:spPr>
          <a:xfrm>
            <a:off x="3349505" y="5398886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2" name="図 1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272" y="53988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3" name="角丸四角形 112"/>
          <p:cNvSpPr>
            <a:spLocks/>
          </p:cNvSpPr>
          <p:nvPr/>
        </p:nvSpPr>
        <p:spPr>
          <a:xfrm>
            <a:off x="5534463" y="521134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44" y="53994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15" name="図 1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422" y="5396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6" name="楕円 115"/>
          <p:cNvSpPr/>
          <p:nvPr/>
        </p:nvSpPr>
        <p:spPr>
          <a:xfrm>
            <a:off x="5738666" y="5396541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7" name="図 1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433" y="5396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8" name="角丸四角形 117"/>
          <p:cNvSpPr>
            <a:spLocks/>
          </p:cNvSpPr>
          <p:nvPr/>
        </p:nvSpPr>
        <p:spPr>
          <a:xfrm>
            <a:off x="7825154" y="5223068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9" name="図 1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335" y="5411158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20" name="図 1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113" y="540826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21" name="楕円 120"/>
          <p:cNvSpPr/>
          <p:nvPr/>
        </p:nvSpPr>
        <p:spPr>
          <a:xfrm>
            <a:off x="8029357" y="5408262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2" name="図 1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124" y="540826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23" name="角丸四角形 122"/>
          <p:cNvSpPr>
            <a:spLocks/>
          </p:cNvSpPr>
          <p:nvPr/>
        </p:nvSpPr>
        <p:spPr>
          <a:xfrm>
            <a:off x="10073641" y="5234792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4" name="図 1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4822" y="542288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25" name="図 1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7600" y="54199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26" name="楕円 125"/>
          <p:cNvSpPr/>
          <p:nvPr/>
        </p:nvSpPr>
        <p:spPr>
          <a:xfrm>
            <a:off x="10277844" y="5419986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7" name="図 1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611" y="54199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6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ファイル:Mastermi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193" y="461963"/>
            <a:ext cx="53816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9597" y="505048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038532" y="6273801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日本語版</a:t>
            </a:r>
            <a:r>
              <a:rPr kumimoji="1" lang="en-US" altLang="ja-JP" dirty="0" smtClean="0"/>
              <a:t>Wikipedia</a:t>
            </a:r>
            <a:r>
              <a:rPr kumimoji="1" lang="ja-JP" altLang="en-US" dirty="0" smtClean="0"/>
              <a:t>より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9675" y="1785938"/>
            <a:ext cx="674076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2400" dirty="0" smtClean="0"/>
              <a:t>Mastermind</a:t>
            </a:r>
            <a:r>
              <a:rPr kumimoji="1" lang="ja-JP" altLang="en-US" sz="2400" dirty="0" smtClean="0"/>
              <a:t>とは？</a:t>
            </a:r>
            <a:endParaRPr kumimoji="1" lang="en-US" altLang="ja-JP" sz="2400" dirty="0" smtClean="0"/>
          </a:p>
          <a:p>
            <a:pPr>
              <a:lnSpc>
                <a:spcPct val="150000"/>
              </a:lnSpc>
            </a:pPr>
            <a:r>
              <a:rPr kumimoji="1" lang="ja-JP" altLang="en-US" sz="2400" dirty="0" smtClean="0"/>
              <a:t>本研究について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 smtClean="0"/>
              <a:t>推測回数の下界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en-US" altLang="ja-JP" sz="2400" dirty="0" smtClean="0"/>
              <a:t>9</a:t>
            </a:r>
            <a:r>
              <a:rPr lang="ja-JP" altLang="en-US" sz="2400" dirty="0" smtClean="0"/>
              <a:t>回で解けるのか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kumimoji="1" lang="ja-JP" altLang="en-US" sz="2400" dirty="0" smtClean="0"/>
              <a:t>今後の展望</a:t>
            </a:r>
            <a:endParaRPr kumimoji="1"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endParaRPr kumimoji="1" lang="ja-JP" altLang="en-US" sz="2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3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推測</a:t>
            </a:r>
            <a:r>
              <a:rPr kumimoji="1" lang="en-US" altLang="ja-JP" dirty="0" smtClean="0"/>
              <a:t>(1122)</a:t>
            </a:r>
            <a:r>
              <a:rPr kumimoji="1" lang="ja-JP" altLang="en-US" dirty="0" smtClean="0"/>
              <a:t>に対する返答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093754"/>
            <a:ext cx="10795782" cy="4351338"/>
          </a:xfrm>
          <a:effectLst>
            <a:outerShdw blurRad="50800" dist="50800" dir="5400000" algn="ctr" rotWithShape="0">
              <a:schemeClr val="bg1"/>
            </a:outerShdw>
          </a:effectLst>
        </p:spPr>
        <p:txBody>
          <a:bodyPr/>
          <a:lstStyle/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1231, 1232, 1233, 1235, 1236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1214, 1224, 1244, 1254, 1264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1134, 1334, 1434, 1534, 1634</a:t>
            </a:r>
          </a:p>
          <a:p>
            <a:pPr marL="0" indent="0" algn="dist">
              <a:lnSpc>
                <a:spcPts val="7500"/>
              </a:lnSpc>
              <a:buNone/>
            </a:pPr>
            <a:r>
              <a:rPr kumimoji="1" lang="en-US" altLang="ja-JP" dirty="0" smtClean="0"/>
              <a:t>2234, 3234, 4234, 5234, 6234</a:t>
            </a:r>
          </a:p>
        </p:txBody>
      </p:sp>
      <p:sp>
        <p:nvSpPr>
          <p:cNvPr id="17" name="楕円 16"/>
          <p:cNvSpPr>
            <a:spLocks/>
          </p:cNvSpPr>
          <p:nvPr/>
        </p:nvSpPr>
        <p:spPr>
          <a:xfrm>
            <a:off x="1034432" y="212380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角丸四角形 17"/>
          <p:cNvSpPr>
            <a:spLocks/>
          </p:cNvSpPr>
          <p:nvPr/>
        </p:nvSpPr>
        <p:spPr>
          <a:xfrm>
            <a:off x="838200" y="19359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03" y="210994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20" name="楕円 19"/>
          <p:cNvSpPr/>
          <p:nvPr/>
        </p:nvSpPr>
        <p:spPr>
          <a:xfrm>
            <a:off x="1376062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1717692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>
            <a:spLocks/>
          </p:cNvSpPr>
          <p:nvPr/>
        </p:nvSpPr>
        <p:spPr>
          <a:xfrm>
            <a:off x="1034432" y="322786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>
            <a:spLocks/>
          </p:cNvSpPr>
          <p:nvPr/>
        </p:nvSpPr>
        <p:spPr>
          <a:xfrm>
            <a:off x="838200" y="303998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03" y="321400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1" name="楕円 30"/>
          <p:cNvSpPr/>
          <p:nvPr/>
        </p:nvSpPr>
        <p:spPr>
          <a:xfrm>
            <a:off x="1376062" y="322517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1717692" y="322517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32"/>
          <p:cNvSpPr>
            <a:spLocks/>
          </p:cNvSpPr>
          <p:nvPr/>
        </p:nvSpPr>
        <p:spPr>
          <a:xfrm>
            <a:off x="3355603" y="2123801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>
            <a:spLocks/>
          </p:cNvSpPr>
          <p:nvPr/>
        </p:nvSpPr>
        <p:spPr>
          <a:xfrm>
            <a:off x="3159371" y="1935922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274" y="2109944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36" name="楕円 35"/>
          <p:cNvSpPr/>
          <p:nvPr/>
        </p:nvSpPr>
        <p:spPr>
          <a:xfrm>
            <a:off x="4038863" y="2121116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楕円 36"/>
          <p:cNvSpPr>
            <a:spLocks/>
          </p:cNvSpPr>
          <p:nvPr/>
        </p:nvSpPr>
        <p:spPr>
          <a:xfrm>
            <a:off x="3696014" y="212111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楕円 37"/>
          <p:cNvSpPr>
            <a:spLocks/>
          </p:cNvSpPr>
          <p:nvPr/>
        </p:nvSpPr>
        <p:spPr>
          <a:xfrm>
            <a:off x="3353256" y="320466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角丸四角形 38"/>
          <p:cNvSpPr>
            <a:spLocks/>
          </p:cNvSpPr>
          <p:nvPr/>
        </p:nvSpPr>
        <p:spPr>
          <a:xfrm>
            <a:off x="3157024" y="301678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0" name="図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27" y="3190809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1" name="楕円 40"/>
          <p:cNvSpPr/>
          <p:nvPr/>
        </p:nvSpPr>
        <p:spPr>
          <a:xfrm>
            <a:off x="4036516" y="3201981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>
            <a:spLocks/>
          </p:cNvSpPr>
          <p:nvPr/>
        </p:nvSpPr>
        <p:spPr>
          <a:xfrm>
            <a:off x="3693667" y="3201981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/>
          <p:cNvSpPr>
            <a:spLocks/>
          </p:cNvSpPr>
          <p:nvPr/>
        </p:nvSpPr>
        <p:spPr>
          <a:xfrm>
            <a:off x="5690839" y="212380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角丸四角形 43"/>
          <p:cNvSpPr>
            <a:spLocks/>
          </p:cNvSpPr>
          <p:nvPr/>
        </p:nvSpPr>
        <p:spPr>
          <a:xfrm>
            <a:off x="5494607" y="19359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788" y="212401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6" name="楕円 45"/>
          <p:cNvSpPr/>
          <p:nvPr/>
        </p:nvSpPr>
        <p:spPr>
          <a:xfrm>
            <a:off x="6033688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7" name="図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8566" y="212111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8" name="楕円 47"/>
          <p:cNvSpPr>
            <a:spLocks/>
          </p:cNvSpPr>
          <p:nvPr/>
        </p:nvSpPr>
        <p:spPr>
          <a:xfrm>
            <a:off x="8051867" y="213552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>
            <a:spLocks/>
          </p:cNvSpPr>
          <p:nvPr/>
        </p:nvSpPr>
        <p:spPr>
          <a:xfrm>
            <a:off x="7855635" y="194764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0" name="図 4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6816" y="213573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1" name="楕円 50"/>
          <p:cNvSpPr/>
          <p:nvPr/>
        </p:nvSpPr>
        <p:spPr>
          <a:xfrm>
            <a:off x="8394716" y="213283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9594" y="213283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3" name="楕円 52"/>
          <p:cNvSpPr>
            <a:spLocks/>
          </p:cNvSpPr>
          <p:nvPr/>
        </p:nvSpPr>
        <p:spPr>
          <a:xfrm>
            <a:off x="10286285" y="2133177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角丸四角形 53"/>
          <p:cNvSpPr>
            <a:spLocks/>
          </p:cNvSpPr>
          <p:nvPr/>
        </p:nvSpPr>
        <p:spPr>
          <a:xfrm>
            <a:off x="10090053" y="1945298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234" y="2133388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6" name="楕円 55"/>
          <p:cNvSpPr/>
          <p:nvPr/>
        </p:nvSpPr>
        <p:spPr>
          <a:xfrm>
            <a:off x="10629134" y="2130492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012" y="213049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58" name="楕円 57"/>
          <p:cNvSpPr>
            <a:spLocks/>
          </p:cNvSpPr>
          <p:nvPr/>
        </p:nvSpPr>
        <p:spPr>
          <a:xfrm>
            <a:off x="10283940" y="321404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>
            <a:spLocks/>
          </p:cNvSpPr>
          <p:nvPr/>
        </p:nvSpPr>
        <p:spPr>
          <a:xfrm>
            <a:off x="10087708" y="302616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0" name="図 5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889" y="321425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1" name="楕円 60"/>
          <p:cNvSpPr/>
          <p:nvPr/>
        </p:nvSpPr>
        <p:spPr>
          <a:xfrm>
            <a:off x="10626789" y="3211357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2" name="図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667" y="321135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3" name="楕円 62"/>
          <p:cNvSpPr>
            <a:spLocks/>
          </p:cNvSpPr>
          <p:nvPr/>
        </p:nvSpPr>
        <p:spPr>
          <a:xfrm>
            <a:off x="8030767" y="322576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角丸四角形 63"/>
          <p:cNvSpPr>
            <a:spLocks/>
          </p:cNvSpPr>
          <p:nvPr/>
        </p:nvSpPr>
        <p:spPr>
          <a:xfrm>
            <a:off x="7834535" y="303788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716" y="322597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6" name="楕円 65"/>
          <p:cNvSpPr/>
          <p:nvPr/>
        </p:nvSpPr>
        <p:spPr>
          <a:xfrm>
            <a:off x="8373616" y="3223077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7" name="図 6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494" y="322307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68" name="楕円 67"/>
          <p:cNvSpPr>
            <a:spLocks/>
          </p:cNvSpPr>
          <p:nvPr/>
        </p:nvSpPr>
        <p:spPr>
          <a:xfrm>
            <a:off x="5711937" y="321404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角丸四角形 68"/>
          <p:cNvSpPr>
            <a:spLocks/>
          </p:cNvSpPr>
          <p:nvPr/>
        </p:nvSpPr>
        <p:spPr>
          <a:xfrm>
            <a:off x="5515705" y="302616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886" y="321425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1" name="楕円 70"/>
          <p:cNvSpPr/>
          <p:nvPr/>
        </p:nvSpPr>
        <p:spPr>
          <a:xfrm>
            <a:off x="6054786" y="3211357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664" y="321135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78" name="楕円 77"/>
          <p:cNvSpPr>
            <a:spLocks/>
          </p:cNvSpPr>
          <p:nvPr/>
        </p:nvSpPr>
        <p:spPr>
          <a:xfrm>
            <a:off x="1034432" y="4290224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角丸四角形 78"/>
          <p:cNvSpPr>
            <a:spLocks/>
          </p:cNvSpPr>
          <p:nvPr/>
        </p:nvSpPr>
        <p:spPr>
          <a:xfrm>
            <a:off x="838200" y="4102345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0" name="図 7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81" y="429043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81" name="図 8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159" y="4287539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82" name="楕円 81"/>
          <p:cNvSpPr>
            <a:spLocks/>
          </p:cNvSpPr>
          <p:nvPr/>
        </p:nvSpPr>
        <p:spPr>
          <a:xfrm>
            <a:off x="1379125" y="4290224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楕円 82"/>
          <p:cNvSpPr>
            <a:spLocks/>
          </p:cNvSpPr>
          <p:nvPr/>
        </p:nvSpPr>
        <p:spPr>
          <a:xfrm>
            <a:off x="3355604" y="429022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角丸四角形 83"/>
          <p:cNvSpPr>
            <a:spLocks/>
          </p:cNvSpPr>
          <p:nvPr/>
        </p:nvSpPr>
        <p:spPr>
          <a:xfrm>
            <a:off x="3159372" y="410234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5" name="図 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553" y="42904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86" name="図 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1" y="4287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87" name="図 8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109" y="4287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88" name="楕円 87"/>
          <p:cNvSpPr>
            <a:spLocks/>
          </p:cNvSpPr>
          <p:nvPr/>
        </p:nvSpPr>
        <p:spPr>
          <a:xfrm>
            <a:off x="5730703" y="4301946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角丸四角形 88"/>
          <p:cNvSpPr>
            <a:spLocks/>
          </p:cNvSpPr>
          <p:nvPr/>
        </p:nvSpPr>
        <p:spPr>
          <a:xfrm>
            <a:off x="5534471" y="411406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0" name="図 8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52" y="430215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430" y="429926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2" name="図 9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1208" y="429926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93" name="楕円 92"/>
          <p:cNvSpPr>
            <a:spLocks/>
          </p:cNvSpPr>
          <p:nvPr/>
        </p:nvSpPr>
        <p:spPr>
          <a:xfrm>
            <a:off x="8035462" y="4299600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角丸四角形 93"/>
          <p:cNvSpPr>
            <a:spLocks/>
          </p:cNvSpPr>
          <p:nvPr/>
        </p:nvSpPr>
        <p:spPr>
          <a:xfrm>
            <a:off x="7839230" y="41117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5" name="図 9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0411" y="429981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6" name="図 9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189" y="429691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97" name="図 9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967" y="4296915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98" name="楕円 97"/>
          <p:cNvSpPr>
            <a:spLocks/>
          </p:cNvSpPr>
          <p:nvPr/>
        </p:nvSpPr>
        <p:spPr>
          <a:xfrm>
            <a:off x="10283946" y="4311322"/>
            <a:ext cx="252000" cy="252000"/>
          </a:xfrm>
          <a:prstGeom prst="ellipse">
            <a:avLst/>
          </a:prstGeom>
          <a:solidFill>
            <a:schemeClr val="tx1"/>
          </a:solidFill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角丸四角形 98"/>
          <p:cNvSpPr>
            <a:spLocks/>
          </p:cNvSpPr>
          <p:nvPr/>
        </p:nvSpPr>
        <p:spPr>
          <a:xfrm>
            <a:off x="10087714" y="4123443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0" name="図 9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8895" y="4311533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01" name="図 10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1673" y="43086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02" name="図 10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451" y="43086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03" name="角丸四角形 102"/>
          <p:cNvSpPr>
            <a:spLocks/>
          </p:cNvSpPr>
          <p:nvPr/>
        </p:nvSpPr>
        <p:spPr>
          <a:xfrm>
            <a:off x="838200" y="5213694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4" name="図 10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81" y="5401784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05" name="図 10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159" y="5398888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06" name="楕円 105"/>
          <p:cNvSpPr/>
          <p:nvPr/>
        </p:nvSpPr>
        <p:spPr>
          <a:xfrm>
            <a:off x="1377281" y="53988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楕円 106"/>
          <p:cNvSpPr/>
          <p:nvPr/>
        </p:nvSpPr>
        <p:spPr>
          <a:xfrm>
            <a:off x="1042403" y="53988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角丸四角形 107"/>
          <p:cNvSpPr>
            <a:spLocks/>
          </p:cNvSpPr>
          <p:nvPr/>
        </p:nvSpPr>
        <p:spPr>
          <a:xfrm>
            <a:off x="3145302" y="5213692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9" name="図 10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483" y="540178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10" name="図 1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261" y="53988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1" name="楕円 110"/>
          <p:cNvSpPr/>
          <p:nvPr/>
        </p:nvSpPr>
        <p:spPr>
          <a:xfrm>
            <a:off x="3349505" y="5398886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2" name="図 1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272" y="53988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3" name="角丸四角形 112"/>
          <p:cNvSpPr>
            <a:spLocks/>
          </p:cNvSpPr>
          <p:nvPr/>
        </p:nvSpPr>
        <p:spPr>
          <a:xfrm>
            <a:off x="5534463" y="521134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44" y="5399437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15" name="図 1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422" y="5396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6" name="楕円 115"/>
          <p:cNvSpPr/>
          <p:nvPr/>
        </p:nvSpPr>
        <p:spPr>
          <a:xfrm>
            <a:off x="5738666" y="5396541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7" name="図 1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433" y="5396541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18" name="角丸四角形 117"/>
          <p:cNvSpPr>
            <a:spLocks/>
          </p:cNvSpPr>
          <p:nvPr/>
        </p:nvSpPr>
        <p:spPr>
          <a:xfrm>
            <a:off x="7825154" y="5223068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9" name="図 1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335" y="5411158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20" name="図 1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9113" y="540826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21" name="楕円 120"/>
          <p:cNvSpPr/>
          <p:nvPr/>
        </p:nvSpPr>
        <p:spPr>
          <a:xfrm>
            <a:off x="8029357" y="5408262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2" name="図 1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124" y="540826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23" name="角丸四角形 122"/>
          <p:cNvSpPr>
            <a:spLocks/>
          </p:cNvSpPr>
          <p:nvPr/>
        </p:nvSpPr>
        <p:spPr>
          <a:xfrm>
            <a:off x="10073641" y="5234792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4" name="図 12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4822" y="5422882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125" name="図 1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7600" y="54199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126" name="楕円 125"/>
          <p:cNvSpPr/>
          <p:nvPr/>
        </p:nvSpPr>
        <p:spPr>
          <a:xfrm>
            <a:off x="10277844" y="5419986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7" name="図 1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3611" y="5419986"/>
            <a:ext cx="274344" cy="274344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sp>
        <p:nvSpPr>
          <p:cNvPr id="4" name="角丸四角形 3"/>
          <p:cNvSpPr/>
          <p:nvPr/>
        </p:nvSpPr>
        <p:spPr>
          <a:xfrm>
            <a:off x="3058197" y="1484219"/>
            <a:ext cx="1922127" cy="2227137"/>
          </a:xfrm>
          <a:prstGeom prst="roundRect">
            <a:avLst/>
          </a:prstGeom>
          <a:noFill/>
          <a:ln w="22225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角丸四角形 127"/>
          <p:cNvSpPr/>
          <p:nvPr/>
        </p:nvSpPr>
        <p:spPr>
          <a:xfrm>
            <a:off x="723146" y="1487140"/>
            <a:ext cx="1915551" cy="2221454"/>
          </a:xfrm>
          <a:prstGeom prst="roundRect">
            <a:avLst/>
          </a:prstGeom>
          <a:noFill/>
          <a:ln w="22225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角丸四角形 128"/>
          <p:cNvSpPr/>
          <p:nvPr/>
        </p:nvSpPr>
        <p:spPr>
          <a:xfrm>
            <a:off x="5363034" y="1509820"/>
            <a:ext cx="6475151" cy="2198773"/>
          </a:xfrm>
          <a:prstGeom prst="roundRect">
            <a:avLst/>
          </a:prstGeom>
          <a:noFill/>
          <a:ln w="22225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角丸四角形 129"/>
          <p:cNvSpPr/>
          <p:nvPr/>
        </p:nvSpPr>
        <p:spPr>
          <a:xfrm>
            <a:off x="723146" y="3752031"/>
            <a:ext cx="1922127" cy="1024283"/>
          </a:xfrm>
          <a:prstGeom prst="roundRect">
            <a:avLst/>
          </a:prstGeom>
          <a:noFill/>
          <a:ln w="22225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角丸四角形 130"/>
          <p:cNvSpPr/>
          <p:nvPr/>
        </p:nvSpPr>
        <p:spPr>
          <a:xfrm>
            <a:off x="3025451" y="3752031"/>
            <a:ext cx="8804763" cy="1030205"/>
          </a:xfrm>
          <a:prstGeom prst="roundRect">
            <a:avLst/>
          </a:prstGeom>
          <a:noFill/>
          <a:ln w="22225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角丸四角形 131"/>
          <p:cNvSpPr/>
          <p:nvPr/>
        </p:nvSpPr>
        <p:spPr>
          <a:xfrm>
            <a:off x="723146" y="4819750"/>
            <a:ext cx="1922127" cy="1080868"/>
          </a:xfrm>
          <a:prstGeom prst="roundRect">
            <a:avLst/>
          </a:prstGeom>
          <a:noFill/>
          <a:ln w="22225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角丸四角形 132"/>
          <p:cNvSpPr/>
          <p:nvPr/>
        </p:nvSpPr>
        <p:spPr>
          <a:xfrm>
            <a:off x="3041768" y="4822911"/>
            <a:ext cx="8796417" cy="1077707"/>
          </a:xfrm>
          <a:prstGeom prst="roundRect">
            <a:avLst/>
          </a:prstGeom>
          <a:noFill/>
          <a:ln w="22225">
            <a:solidFill>
              <a:srgbClr val="FF0000"/>
            </a:solidFill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0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これらをまとめると</a:t>
            </a:r>
            <a:endParaRPr kumimoji="1" lang="ja-JP" altLang="en-US" dirty="0"/>
          </a:p>
        </p:txBody>
      </p:sp>
      <p:sp>
        <p:nvSpPr>
          <p:cNvPr id="152" name="楕円 151"/>
          <p:cNvSpPr>
            <a:spLocks/>
          </p:cNvSpPr>
          <p:nvPr/>
        </p:nvSpPr>
        <p:spPr>
          <a:xfrm>
            <a:off x="1034432" y="2123800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角丸四角形 152"/>
          <p:cNvSpPr>
            <a:spLocks/>
          </p:cNvSpPr>
          <p:nvPr/>
        </p:nvSpPr>
        <p:spPr>
          <a:xfrm>
            <a:off x="838200" y="19359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4" name="図 15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103" y="2109943"/>
            <a:ext cx="274344" cy="274344"/>
          </a:xfrm>
          <a:prstGeom prst="rect">
            <a:avLst/>
          </a:prstGeom>
        </p:spPr>
      </p:pic>
      <p:sp>
        <p:nvSpPr>
          <p:cNvPr id="155" name="楕円 154"/>
          <p:cNvSpPr/>
          <p:nvPr/>
        </p:nvSpPr>
        <p:spPr>
          <a:xfrm>
            <a:off x="1376062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6" name="楕円 155"/>
          <p:cNvSpPr/>
          <p:nvPr/>
        </p:nvSpPr>
        <p:spPr>
          <a:xfrm>
            <a:off x="1717692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7" name="楕円 156"/>
          <p:cNvSpPr>
            <a:spLocks/>
          </p:cNvSpPr>
          <p:nvPr/>
        </p:nvSpPr>
        <p:spPr>
          <a:xfrm>
            <a:off x="3355603" y="2123801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8" name="角丸四角形 157"/>
          <p:cNvSpPr>
            <a:spLocks/>
          </p:cNvSpPr>
          <p:nvPr/>
        </p:nvSpPr>
        <p:spPr>
          <a:xfrm>
            <a:off x="3159371" y="1935922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9" name="図 1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274" y="2109944"/>
            <a:ext cx="274344" cy="274344"/>
          </a:xfrm>
          <a:prstGeom prst="rect">
            <a:avLst/>
          </a:prstGeom>
        </p:spPr>
      </p:pic>
      <p:sp>
        <p:nvSpPr>
          <p:cNvPr id="160" name="楕円 159"/>
          <p:cNvSpPr/>
          <p:nvPr/>
        </p:nvSpPr>
        <p:spPr>
          <a:xfrm>
            <a:off x="4038863" y="2121116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1" name="楕円 160"/>
          <p:cNvSpPr>
            <a:spLocks/>
          </p:cNvSpPr>
          <p:nvPr/>
        </p:nvSpPr>
        <p:spPr>
          <a:xfrm>
            <a:off x="3696014" y="2121116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2" name="楕円 161"/>
          <p:cNvSpPr>
            <a:spLocks/>
          </p:cNvSpPr>
          <p:nvPr/>
        </p:nvSpPr>
        <p:spPr>
          <a:xfrm>
            <a:off x="5730703" y="2123800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3" name="角丸四角形 162"/>
          <p:cNvSpPr>
            <a:spLocks/>
          </p:cNvSpPr>
          <p:nvPr/>
        </p:nvSpPr>
        <p:spPr>
          <a:xfrm>
            <a:off x="5534471" y="193592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4" name="図 1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52" y="2124011"/>
            <a:ext cx="274344" cy="274344"/>
          </a:xfrm>
          <a:prstGeom prst="rect">
            <a:avLst/>
          </a:prstGeom>
        </p:spPr>
      </p:pic>
      <p:sp>
        <p:nvSpPr>
          <p:cNvPr id="165" name="楕円 164"/>
          <p:cNvSpPr/>
          <p:nvPr/>
        </p:nvSpPr>
        <p:spPr>
          <a:xfrm>
            <a:off x="6073552" y="2121115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6" name="図 16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8430" y="2121115"/>
            <a:ext cx="274344" cy="274344"/>
          </a:xfrm>
          <a:prstGeom prst="rect">
            <a:avLst/>
          </a:prstGeom>
        </p:spPr>
      </p:pic>
      <p:sp>
        <p:nvSpPr>
          <p:cNvPr id="167" name="楕円 166"/>
          <p:cNvSpPr>
            <a:spLocks/>
          </p:cNvSpPr>
          <p:nvPr/>
        </p:nvSpPr>
        <p:spPr>
          <a:xfrm>
            <a:off x="1034432" y="4290224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8" name="角丸四角形 167"/>
          <p:cNvSpPr>
            <a:spLocks/>
          </p:cNvSpPr>
          <p:nvPr/>
        </p:nvSpPr>
        <p:spPr>
          <a:xfrm>
            <a:off x="838200" y="4102345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9" name="図 1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81" y="4290435"/>
            <a:ext cx="274344" cy="274344"/>
          </a:xfrm>
          <a:prstGeom prst="rect">
            <a:avLst/>
          </a:prstGeom>
        </p:spPr>
      </p:pic>
      <p:pic>
        <p:nvPicPr>
          <p:cNvPr id="170" name="図 1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159" y="4287539"/>
            <a:ext cx="274344" cy="274344"/>
          </a:xfrm>
          <a:prstGeom prst="rect">
            <a:avLst/>
          </a:prstGeom>
        </p:spPr>
      </p:pic>
      <p:sp>
        <p:nvSpPr>
          <p:cNvPr id="171" name="楕円 170"/>
          <p:cNvSpPr>
            <a:spLocks/>
          </p:cNvSpPr>
          <p:nvPr/>
        </p:nvSpPr>
        <p:spPr>
          <a:xfrm>
            <a:off x="1379125" y="4290224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2" name="楕円 171"/>
          <p:cNvSpPr>
            <a:spLocks/>
          </p:cNvSpPr>
          <p:nvPr/>
        </p:nvSpPr>
        <p:spPr>
          <a:xfrm>
            <a:off x="3355603" y="4305126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3" name="角丸四角形 172"/>
          <p:cNvSpPr>
            <a:spLocks/>
          </p:cNvSpPr>
          <p:nvPr/>
        </p:nvSpPr>
        <p:spPr>
          <a:xfrm>
            <a:off x="3159371" y="4117247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4" name="図 1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552" y="4305337"/>
            <a:ext cx="274344" cy="274344"/>
          </a:xfrm>
          <a:prstGeom prst="rect">
            <a:avLst/>
          </a:prstGeom>
        </p:spPr>
      </p:pic>
      <p:pic>
        <p:nvPicPr>
          <p:cNvPr id="175" name="図 1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0" y="4302441"/>
            <a:ext cx="274344" cy="274344"/>
          </a:xfrm>
          <a:prstGeom prst="rect">
            <a:avLst/>
          </a:prstGeom>
        </p:spPr>
      </p:pic>
      <p:pic>
        <p:nvPicPr>
          <p:cNvPr id="176" name="図 17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108" y="4302441"/>
            <a:ext cx="274344" cy="274344"/>
          </a:xfrm>
          <a:prstGeom prst="rect">
            <a:avLst/>
          </a:prstGeom>
        </p:spPr>
      </p:pic>
      <p:sp>
        <p:nvSpPr>
          <p:cNvPr id="177" name="角丸四角形 176"/>
          <p:cNvSpPr>
            <a:spLocks/>
          </p:cNvSpPr>
          <p:nvPr/>
        </p:nvSpPr>
        <p:spPr>
          <a:xfrm>
            <a:off x="838200" y="5213694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8" name="図 17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381" y="5401784"/>
            <a:ext cx="274344" cy="274344"/>
          </a:xfrm>
          <a:prstGeom prst="rect">
            <a:avLst/>
          </a:prstGeom>
        </p:spPr>
      </p:pic>
      <p:pic>
        <p:nvPicPr>
          <p:cNvPr id="179" name="図 17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159" y="5398888"/>
            <a:ext cx="274344" cy="274344"/>
          </a:xfrm>
          <a:prstGeom prst="rect">
            <a:avLst/>
          </a:prstGeom>
        </p:spPr>
      </p:pic>
      <p:sp>
        <p:nvSpPr>
          <p:cNvPr id="180" name="楕円 179"/>
          <p:cNvSpPr/>
          <p:nvPr/>
        </p:nvSpPr>
        <p:spPr>
          <a:xfrm>
            <a:off x="1377281" y="53988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1" name="楕円 180"/>
          <p:cNvSpPr/>
          <p:nvPr/>
        </p:nvSpPr>
        <p:spPr>
          <a:xfrm>
            <a:off x="1042403" y="53988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2" name="角丸四角形 181"/>
          <p:cNvSpPr>
            <a:spLocks/>
          </p:cNvSpPr>
          <p:nvPr/>
        </p:nvSpPr>
        <p:spPr>
          <a:xfrm>
            <a:off x="3159371" y="5213694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3" name="図 18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552" y="5401784"/>
            <a:ext cx="274344" cy="274344"/>
          </a:xfrm>
          <a:prstGeom prst="rect">
            <a:avLst/>
          </a:prstGeom>
        </p:spPr>
      </p:pic>
      <p:pic>
        <p:nvPicPr>
          <p:cNvPr id="184" name="図 18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30" y="5398888"/>
            <a:ext cx="274344" cy="274344"/>
          </a:xfrm>
          <a:prstGeom prst="rect">
            <a:avLst/>
          </a:prstGeom>
        </p:spPr>
      </p:pic>
      <p:sp>
        <p:nvSpPr>
          <p:cNvPr id="185" name="楕円 184"/>
          <p:cNvSpPr/>
          <p:nvPr/>
        </p:nvSpPr>
        <p:spPr>
          <a:xfrm>
            <a:off x="3363574" y="53988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6" name="図 1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341" y="5398888"/>
            <a:ext cx="274344" cy="27434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986503" y="2558309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×2</a:t>
            </a:r>
            <a:endParaRPr kumimoji="1" lang="ja-JP" altLang="en-US" sz="3600" dirty="0"/>
          </a:p>
        </p:txBody>
      </p:sp>
      <p:sp>
        <p:nvSpPr>
          <p:cNvPr id="187" name="テキスト ボックス 186"/>
          <p:cNvSpPr txBox="1"/>
          <p:nvPr/>
        </p:nvSpPr>
        <p:spPr>
          <a:xfrm>
            <a:off x="4326532" y="2555378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×2</a:t>
            </a:r>
            <a:endParaRPr kumimoji="1" lang="ja-JP" altLang="en-US" sz="3600" dirty="0"/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6765652" y="2555377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×6</a:t>
            </a:r>
            <a:endParaRPr kumimoji="1" lang="ja-JP" altLang="en-US" sz="3600" dirty="0"/>
          </a:p>
        </p:txBody>
      </p:sp>
      <p:sp>
        <p:nvSpPr>
          <p:cNvPr id="189" name="テキスト ボックス 188"/>
          <p:cNvSpPr txBox="1"/>
          <p:nvPr/>
        </p:nvSpPr>
        <p:spPr>
          <a:xfrm>
            <a:off x="1986502" y="4658512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×1</a:t>
            </a:r>
            <a:endParaRPr kumimoji="1" lang="ja-JP" altLang="en-US" sz="3600" dirty="0"/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4379274" y="4658511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×4</a:t>
            </a:r>
            <a:endParaRPr kumimoji="1" lang="ja-JP" altLang="en-US" sz="3600" dirty="0"/>
          </a:p>
        </p:txBody>
      </p:sp>
      <p:sp>
        <p:nvSpPr>
          <p:cNvPr id="191" name="テキスト ボックス 190"/>
          <p:cNvSpPr txBox="1"/>
          <p:nvPr/>
        </p:nvSpPr>
        <p:spPr>
          <a:xfrm>
            <a:off x="4390552" y="5836082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×4</a:t>
            </a:r>
            <a:endParaRPr kumimoji="1" lang="ja-JP" altLang="en-US" sz="3600" dirty="0"/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1986501" y="5836083"/>
            <a:ext cx="902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×1</a:t>
            </a:r>
            <a:endParaRPr kumimoji="1" lang="ja-JP" altLang="en-US" sz="3600" dirty="0"/>
          </a:p>
        </p:txBody>
      </p:sp>
      <p:sp>
        <p:nvSpPr>
          <p:cNvPr id="6" name="角丸四角形 5"/>
          <p:cNvSpPr/>
          <p:nvPr/>
        </p:nvSpPr>
        <p:spPr>
          <a:xfrm>
            <a:off x="5416062" y="1690688"/>
            <a:ext cx="2252401" cy="151102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角丸四角形 192"/>
          <p:cNvSpPr/>
          <p:nvPr/>
        </p:nvSpPr>
        <p:spPr>
          <a:xfrm>
            <a:off x="3007792" y="4015113"/>
            <a:ext cx="2252401" cy="110163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4" name="角丸四角形 193"/>
          <p:cNvSpPr/>
          <p:nvPr/>
        </p:nvSpPr>
        <p:spPr>
          <a:xfrm>
            <a:off x="3018739" y="5180221"/>
            <a:ext cx="2239062" cy="123918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右矢印 47"/>
          <p:cNvSpPr/>
          <p:nvPr/>
        </p:nvSpPr>
        <p:spPr>
          <a:xfrm rot="899575">
            <a:off x="6418814" y="3568639"/>
            <a:ext cx="1420837" cy="267237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右矢印 48"/>
          <p:cNvSpPr/>
          <p:nvPr/>
        </p:nvSpPr>
        <p:spPr>
          <a:xfrm rot="20902050">
            <a:off x="5736555" y="4739002"/>
            <a:ext cx="2124000" cy="26640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68463" y="4025929"/>
            <a:ext cx="4334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あと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回で判別できる？？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08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楕円 31"/>
          <p:cNvSpPr>
            <a:spLocks/>
          </p:cNvSpPr>
          <p:nvPr/>
        </p:nvSpPr>
        <p:spPr>
          <a:xfrm>
            <a:off x="1543590" y="1425699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>
            <a:spLocks/>
          </p:cNvSpPr>
          <p:nvPr/>
        </p:nvSpPr>
        <p:spPr>
          <a:xfrm>
            <a:off x="1347358" y="1237820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4" name="図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539" y="1425910"/>
            <a:ext cx="274344" cy="274344"/>
          </a:xfrm>
          <a:prstGeom prst="rect">
            <a:avLst/>
          </a:prstGeom>
        </p:spPr>
      </p:pic>
      <p:sp>
        <p:nvSpPr>
          <p:cNvPr id="35" name="楕円 34"/>
          <p:cNvSpPr/>
          <p:nvPr/>
        </p:nvSpPr>
        <p:spPr>
          <a:xfrm>
            <a:off x="1886439" y="1423014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図 3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17" y="1423014"/>
            <a:ext cx="274344" cy="274344"/>
          </a:xfrm>
          <a:prstGeom prst="rect">
            <a:avLst/>
          </a:prstGeom>
        </p:spPr>
      </p:pic>
      <p:sp>
        <p:nvSpPr>
          <p:cNvPr id="37" name="テキスト ボックス 36"/>
          <p:cNvSpPr txBox="1"/>
          <p:nvPr/>
        </p:nvSpPr>
        <p:spPr>
          <a:xfrm>
            <a:off x="3202573" y="1069004"/>
            <a:ext cx="5352747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3600" dirty="0" smtClean="0"/>
              <a:t>[6](1256) </a:t>
            </a:r>
            <a:r>
              <a:rPr kumimoji="1" lang="ja-JP" altLang="en-US" sz="3600" dirty="0" smtClean="0"/>
              <a:t>→               </a:t>
            </a:r>
            <a:r>
              <a:rPr kumimoji="1" lang="en-US" altLang="ja-JP" sz="3600" dirty="0" smtClean="0"/>
              <a:t>[2</a:t>
            </a:r>
            <a:r>
              <a:rPr lang="en-US" altLang="ja-JP" sz="3600" dirty="0" smtClean="0"/>
              <a:t>]</a:t>
            </a:r>
            <a:endParaRPr kumimoji="1" lang="en-US" altLang="ja-JP" sz="3600" dirty="0" smtClean="0"/>
          </a:p>
          <a:p>
            <a:pPr>
              <a:lnSpc>
                <a:spcPct val="150000"/>
              </a:lnSpc>
            </a:pPr>
            <a:r>
              <a:rPr kumimoji="1" lang="ja-JP" altLang="en-US" sz="3600" dirty="0" smtClean="0"/>
              <a:t>　　　　  →               </a:t>
            </a:r>
            <a:r>
              <a:rPr kumimoji="1" lang="en-US" altLang="ja-JP" sz="3600" dirty="0" smtClean="0"/>
              <a:t>[2]</a:t>
            </a:r>
          </a:p>
          <a:p>
            <a:pPr>
              <a:lnSpc>
                <a:spcPct val="150000"/>
              </a:lnSpc>
            </a:pPr>
            <a:r>
              <a:rPr kumimoji="1" lang="ja-JP" altLang="en-US" sz="3600" dirty="0" smtClean="0"/>
              <a:t>　　　　  →               </a:t>
            </a:r>
            <a:r>
              <a:rPr kumimoji="1" lang="en-US" altLang="ja-JP" sz="3600" dirty="0" smtClean="0"/>
              <a:t>[2]</a:t>
            </a:r>
          </a:p>
          <a:p>
            <a:pPr>
              <a:lnSpc>
                <a:spcPct val="150000"/>
              </a:lnSpc>
            </a:pPr>
            <a:endParaRPr lang="en-US" altLang="ja-JP" sz="3600" dirty="0" smtClean="0"/>
          </a:p>
          <a:p>
            <a:pPr>
              <a:lnSpc>
                <a:spcPct val="150000"/>
              </a:lnSpc>
            </a:pPr>
            <a:r>
              <a:rPr lang="en-US" altLang="ja-JP" sz="3600" dirty="0" smtClean="0"/>
              <a:t>[4](3344)</a:t>
            </a:r>
            <a:r>
              <a:rPr lang="ja-JP" altLang="en-US" sz="3600" dirty="0"/>
              <a:t> </a:t>
            </a:r>
            <a:r>
              <a:rPr lang="ja-JP" altLang="en-US" sz="3600" dirty="0" smtClean="0"/>
              <a:t>→               </a:t>
            </a:r>
            <a:r>
              <a:rPr lang="en-US" altLang="ja-JP" sz="3600" dirty="0" smtClean="0"/>
              <a:t>[</a:t>
            </a:r>
            <a:r>
              <a:rPr lang="en-US" altLang="ja-JP" sz="3600" dirty="0"/>
              <a:t>2</a:t>
            </a:r>
            <a:r>
              <a:rPr lang="en-US" altLang="ja-JP" sz="3600" dirty="0" smtClean="0"/>
              <a:t>]</a:t>
            </a:r>
          </a:p>
          <a:p>
            <a:pPr>
              <a:lnSpc>
                <a:spcPct val="150000"/>
              </a:lnSpc>
            </a:pPr>
            <a:r>
              <a:rPr lang="en-US" altLang="ja-JP" sz="3600" dirty="0"/>
              <a:t> </a:t>
            </a:r>
            <a:r>
              <a:rPr lang="en-US" altLang="ja-JP" sz="3600" dirty="0" smtClean="0"/>
              <a:t>               </a:t>
            </a:r>
            <a:r>
              <a:rPr lang="ja-JP" altLang="en-US" sz="3600" dirty="0" smtClean="0"/>
              <a:t>→               </a:t>
            </a:r>
            <a:r>
              <a:rPr lang="en-US" altLang="ja-JP" sz="3600" dirty="0" smtClean="0"/>
              <a:t>[2]</a:t>
            </a:r>
            <a:endParaRPr lang="en-US" altLang="ja-JP" sz="36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186745" y="2045403"/>
            <a:ext cx="2866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{1233, 1235, 1236, </a:t>
            </a:r>
          </a:p>
          <a:p>
            <a:r>
              <a:rPr lang="en-US" altLang="ja-JP" sz="2400" dirty="0"/>
              <a:t> </a:t>
            </a:r>
            <a:r>
              <a:rPr kumimoji="1" lang="en-US" altLang="ja-JP" sz="2400" dirty="0" smtClean="0"/>
              <a:t>1244, 1254, 1264}</a:t>
            </a:r>
            <a:endParaRPr kumimoji="1" lang="ja-JP" altLang="en-US" sz="2400" dirty="0"/>
          </a:p>
        </p:txBody>
      </p:sp>
      <p:sp>
        <p:nvSpPr>
          <p:cNvPr id="39" name="楕円 38"/>
          <p:cNvSpPr>
            <a:spLocks/>
          </p:cNvSpPr>
          <p:nvPr/>
        </p:nvSpPr>
        <p:spPr>
          <a:xfrm>
            <a:off x="6155159" y="1425687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>
            <a:spLocks/>
          </p:cNvSpPr>
          <p:nvPr/>
        </p:nvSpPr>
        <p:spPr>
          <a:xfrm>
            <a:off x="5974486" y="1237820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楕円 40"/>
          <p:cNvSpPr>
            <a:spLocks/>
          </p:cNvSpPr>
          <p:nvPr/>
        </p:nvSpPr>
        <p:spPr>
          <a:xfrm>
            <a:off x="7198010" y="1423014"/>
            <a:ext cx="252000" cy="252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楕円 41"/>
          <p:cNvSpPr>
            <a:spLocks/>
          </p:cNvSpPr>
          <p:nvPr/>
        </p:nvSpPr>
        <p:spPr>
          <a:xfrm>
            <a:off x="6501569" y="1423014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楕円 42"/>
          <p:cNvSpPr>
            <a:spLocks/>
          </p:cNvSpPr>
          <p:nvPr/>
        </p:nvSpPr>
        <p:spPr>
          <a:xfrm>
            <a:off x="6847979" y="1423014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/>
          <p:cNvCxnSpPr>
            <a:cxnSpLocks/>
            <a:stCxn id="41" idx="1"/>
            <a:endCxn id="41" idx="5"/>
          </p:cNvCxnSpPr>
          <p:nvPr/>
        </p:nvCxnSpPr>
        <p:spPr>
          <a:xfrm>
            <a:off x="7234915" y="1459919"/>
            <a:ext cx="178190" cy="1781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楕円 44"/>
          <p:cNvSpPr>
            <a:spLocks/>
          </p:cNvSpPr>
          <p:nvPr/>
        </p:nvSpPr>
        <p:spPr>
          <a:xfrm>
            <a:off x="6155159" y="2236622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角丸四角形 45"/>
          <p:cNvSpPr>
            <a:spLocks/>
          </p:cNvSpPr>
          <p:nvPr/>
        </p:nvSpPr>
        <p:spPr>
          <a:xfrm>
            <a:off x="5974486" y="2048755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/>
          <p:cNvSpPr>
            <a:spLocks/>
          </p:cNvSpPr>
          <p:nvPr/>
        </p:nvSpPr>
        <p:spPr>
          <a:xfrm>
            <a:off x="7198010" y="2233949"/>
            <a:ext cx="252000" cy="252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/>
          <p:cNvSpPr>
            <a:spLocks/>
          </p:cNvSpPr>
          <p:nvPr/>
        </p:nvSpPr>
        <p:spPr>
          <a:xfrm>
            <a:off x="6501569" y="2233949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>
            <a:cxnSpLocks/>
            <a:stCxn id="47" idx="1"/>
            <a:endCxn id="47" idx="5"/>
          </p:cNvCxnSpPr>
          <p:nvPr/>
        </p:nvCxnSpPr>
        <p:spPr>
          <a:xfrm>
            <a:off x="7234915" y="2270854"/>
            <a:ext cx="178190" cy="1781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楕円 50"/>
          <p:cNvSpPr>
            <a:spLocks/>
          </p:cNvSpPr>
          <p:nvPr/>
        </p:nvSpPr>
        <p:spPr>
          <a:xfrm>
            <a:off x="6152815" y="3078338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角丸四角形 51"/>
          <p:cNvSpPr>
            <a:spLocks/>
          </p:cNvSpPr>
          <p:nvPr/>
        </p:nvSpPr>
        <p:spPr>
          <a:xfrm>
            <a:off x="5972142" y="2890471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楕円 52"/>
          <p:cNvSpPr>
            <a:spLocks/>
          </p:cNvSpPr>
          <p:nvPr/>
        </p:nvSpPr>
        <p:spPr>
          <a:xfrm>
            <a:off x="7195666" y="3075665"/>
            <a:ext cx="252000" cy="252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楕円 53"/>
          <p:cNvSpPr>
            <a:spLocks/>
          </p:cNvSpPr>
          <p:nvPr/>
        </p:nvSpPr>
        <p:spPr>
          <a:xfrm>
            <a:off x="6499225" y="3075665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コネクタ 55"/>
          <p:cNvCxnSpPr>
            <a:cxnSpLocks/>
            <a:stCxn id="53" idx="1"/>
            <a:endCxn id="53" idx="5"/>
          </p:cNvCxnSpPr>
          <p:nvPr/>
        </p:nvCxnSpPr>
        <p:spPr>
          <a:xfrm>
            <a:off x="7232571" y="3112570"/>
            <a:ext cx="178190" cy="1781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楕円 56"/>
          <p:cNvSpPr/>
          <p:nvPr/>
        </p:nvSpPr>
        <p:spPr>
          <a:xfrm>
            <a:off x="6845635" y="2233949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楕円 63"/>
          <p:cNvSpPr>
            <a:spLocks/>
          </p:cNvSpPr>
          <p:nvPr/>
        </p:nvSpPr>
        <p:spPr>
          <a:xfrm>
            <a:off x="6845550" y="3075665"/>
            <a:ext cx="252000" cy="252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コネクタ 64"/>
          <p:cNvCxnSpPr>
            <a:cxnSpLocks/>
            <a:stCxn id="64" idx="1"/>
            <a:endCxn id="64" idx="5"/>
          </p:cNvCxnSpPr>
          <p:nvPr/>
        </p:nvCxnSpPr>
        <p:spPr>
          <a:xfrm>
            <a:off x="6882455" y="3112570"/>
            <a:ext cx="178190" cy="1781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楕円 65"/>
          <p:cNvSpPr>
            <a:spLocks/>
          </p:cNvSpPr>
          <p:nvPr/>
        </p:nvSpPr>
        <p:spPr>
          <a:xfrm>
            <a:off x="1543590" y="4169727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角丸四角形 66"/>
          <p:cNvSpPr>
            <a:spLocks/>
          </p:cNvSpPr>
          <p:nvPr/>
        </p:nvSpPr>
        <p:spPr>
          <a:xfrm>
            <a:off x="1347358" y="3981848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8" name="図 6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539" y="4169938"/>
            <a:ext cx="274344" cy="274344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17" y="4167042"/>
            <a:ext cx="274344" cy="274344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095" y="4167042"/>
            <a:ext cx="274344" cy="274344"/>
          </a:xfrm>
          <a:prstGeom prst="rect">
            <a:avLst/>
          </a:prstGeom>
        </p:spPr>
      </p:pic>
      <p:sp>
        <p:nvSpPr>
          <p:cNvPr id="71" name="角丸四角形 70"/>
          <p:cNvSpPr>
            <a:spLocks/>
          </p:cNvSpPr>
          <p:nvPr/>
        </p:nvSpPr>
        <p:spPr>
          <a:xfrm>
            <a:off x="1347358" y="5078295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2" name="図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8539" y="5266385"/>
            <a:ext cx="274344" cy="274344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317" y="5263489"/>
            <a:ext cx="274344" cy="274344"/>
          </a:xfrm>
          <a:prstGeom prst="rect">
            <a:avLst/>
          </a:prstGeom>
        </p:spPr>
      </p:pic>
      <p:sp>
        <p:nvSpPr>
          <p:cNvPr id="74" name="楕円 73"/>
          <p:cNvSpPr/>
          <p:nvPr/>
        </p:nvSpPr>
        <p:spPr>
          <a:xfrm>
            <a:off x="1551561" y="5263489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5" name="図 7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328" y="5263489"/>
            <a:ext cx="274344" cy="274344"/>
          </a:xfrm>
          <a:prstGeom prst="rect">
            <a:avLst/>
          </a:prstGeom>
        </p:spPr>
      </p:pic>
      <p:sp>
        <p:nvSpPr>
          <p:cNvPr id="76" name="右中かっこ 75"/>
          <p:cNvSpPr/>
          <p:nvPr/>
        </p:nvSpPr>
        <p:spPr>
          <a:xfrm>
            <a:off x="3002353" y="3852800"/>
            <a:ext cx="208191" cy="1981076"/>
          </a:xfrm>
          <a:prstGeom prst="rightBrace">
            <a:avLst>
              <a:gd name="adj1" fmla="val 7663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/>
          <p:cNvSpPr>
            <a:spLocks/>
          </p:cNvSpPr>
          <p:nvPr/>
        </p:nvSpPr>
        <p:spPr>
          <a:xfrm>
            <a:off x="6168374" y="4706773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角丸四角形 77"/>
          <p:cNvSpPr>
            <a:spLocks/>
          </p:cNvSpPr>
          <p:nvPr/>
        </p:nvSpPr>
        <p:spPr>
          <a:xfrm>
            <a:off x="5972142" y="4518894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9" name="図 7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2045" y="4692916"/>
            <a:ext cx="274344" cy="274344"/>
          </a:xfrm>
          <a:prstGeom prst="rect">
            <a:avLst/>
          </a:prstGeom>
        </p:spPr>
      </p:pic>
      <p:sp>
        <p:nvSpPr>
          <p:cNvPr id="80" name="楕円 79"/>
          <p:cNvSpPr/>
          <p:nvPr/>
        </p:nvSpPr>
        <p:spPr>
          <a:xfrm>
            <a:off x="6851634" y="4704088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楕円 80"/>
          <p:cNvSpPr>
            <a:spLocks/>
          </p:cNvSpPr>
          <p:nvPr/>
        </p:nvSpPr>
        <p:spPr>
          <a:xfrm>
            <a:off x="6508785" y="4704088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楕円 81"/>
          <p:cNvSpPr>
            <a:spLocks/>
          </p:cNvSpPr>
          <p:nvPr/>
        </p:nvSpPr>
        <p:spPr>
          <a:xfrm>
            <a:off x="6168374" y="5520984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角丸四角形 82"/>
          <p:cNvSpPr>
            <a:spLocks/>
          </p:cNvSpPr>
          <p:nvPr/>
        </p:nvSpPr>
        <p:spPr>
          <a:xfrm>
            <a:off x="5972142" y="5333105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4" name="図 8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323" y="5521195"/>
            <a:ext cx="274344" cy="274344"/>
          </a:xfrm>
          <a:prstGeom prst="rect">
            <a:avLst/>
          </a:prstGeom>
        </p:spPr>
      </p:pic>
      <p:sp>
        <p:nvSpPr>
          <p:cNvPr id="85" name="楕円 84"/>
          <p:cNvSpPr/>
          <p:nvPr/>
        </p:nvSpPr>
        <p:spPr>
          <a:xfrm>
            <a:off x="6511223" y="5518299"/>
            <a:ext cx="252000" cy="25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6" name="図 8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101" y="5518299"/>
            <a:ext cx="274344" cy="274344"/>
          </a:xfrm>
          <a:prstGeom prst="rect">
            <a:avLst/>
          </a:prstGeom>
        </p:spPr>
      </p:pic>
      <p:sp>
        <p:nvSpPr>
          <p:cNvPr id="88" name="テキスト ボックス 87"/>
          <p:cNvSpPr txBox="1"/>
          <p:nvPr/>
        </p:nvSpPr>
        <p:spPr>
          <a:xfrm>
            <a:off x="8622101" y="2601249"/>
            <a:ext cx="295465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結論</a:t>
            </a:r>
            <a:r>
              <a:rPr kumimoji="1" lang="en-US" altLang="ja-JP" dirty="0" smtClean="0"/>
              <a:t>:</a:t>
            </a:r>
          </a:p>
          <a:p>
            <a:r>
              <a:rPr kumimoji="1" lang="en-US" altLang="ja-JP" dirty="0" smtClean="0"/>
              <a:t>1234</a:t>
            </a:r>
            <a:r>
              <a:rPr kumimoji="1" lang="ja-JP" altLang="en-US" dirty="0" smtClean="0"/>
              <a:t>に対する返答が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で</a:t>
            </a:r>
            <a:r>
              <a:rPr kumimoji="1" lang="ja-JP" altLang="en-US" dirty="0" smtClean="0"/>
              <a:t>あれば</a:t>
            </a:r>
            <a:r>
              <a:rPr kumimoji="1" lang="ja-JP" altLang="en-US" u="dottedHeavy" dirty="0" smtClean="0">
                <a:uFill>
                  <a:solidFill>
                    <a:srgbClr val="FF0000"/>
                  </a:solidFill>
                </a:uFill>
              </a:rPr>
              <a:t>事前情報</a:t>
            </a:r>
            <a:r>
              <a:rPr kumimoji="1" lang="ja-JP" altLang="en-US" u="dottedHeavy" dirty="0" smtClean="0">
                <a:uFill>
                  <a:solidFill>
                    <a:srgbClr val="FF0000"/>
                  </a:solidFill>
                </a:uFill>
              </a:rPr>
              <a:t>無し</a:t>
            </a:r>
            <a:r>
              <a:rPr kumimoji="1" lang="ja-JP" altLang="en-US" dirty="0" smtClean="0"/>
              <a:t>で</a:t>
            </a:r>
            <a:endParaRPr kumimoji="1" lang="en-US" altLang="ja-JP" dirty="0" smtClean="0"/>
          </a:p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回でコードが判別できる</a:t>
            </a:r>
            <a:endParaRPr kumimoji="1" lang="ja-JP" altLang="en-US" dirty="0"/>
          </a:p>
        </p:txBody>
      </p:sp>
      <p:sp>
        <p:nvSpPr>
          <p:cNvPr id="89" name="楕円 88"/>
          <p:cNvSpPr>
            <a:spLocks/>
          </p:cNvSpPr>
          <p:nvPr/>
        </p:nvSpPr>
        <p:spPr>
          <a:xfrm>
            <a:off x="9057731" y="3462825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角丸四角形 89"/>
          <p:cNvSpPr>
            <a:spLocks/>
          </p:cNvSpPr>
          <p:nvPr/>
        </p:nvSpPr>
        <p:spPr>
          <a:xfrm>
            <a:off x="8877058" y="3274958"/>
            <a:ext cx="1658983" cy="62238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楕円 90"/>
          <p:cNvSpPr>
            <a:spLocks/>
          </p:cNvSpPr>
          <p:nvPr/>
        </p:nvSpPr>
        <p:spPr>
          <a:xfrm>
            <a:off x="10100582" y="3460152"/>
            <a:ext cx="252000" cy="252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" name="楕円 91"/>
          <p:cNvSpPr>
            <a:spLocks/>
          </p:cNvSpPr>
          <p:nvPr/>
        </p:nvSpPr>
        <p:spPr>
          <a:xfrm>
            <a:off x="9404141" y="3460152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楕円 92"/>
          <p:cNvSpPr>
            <a:spLocks/>
          </p:cNvSpPr>
          <p:nvPr/>
        </p:nvSpPr>
        <p:spPr>
          <a:xfrm>
            <a:off x="9750551" y="3460152"/>
            <a:ext cx="252000" cy="252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4" name="直線コネクタ 93"/>
          <p:cNvCxnSpPr>
            <a:cxnSpLocks/>
            <a:stCxn id="91" idx="1"/>
            <a:endCxn id="91" idx="5"/>
          </p:cNvCxnSpPr>
          <p:nvPr/>
        </p:nvCxnSpPr>
        <p:spPr>
          <a:xfrm>
            <a:off x="10137487" y="3497057"/>
            <a:ext cx="178190" cy="178190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>
            <a:off x="8536330" y="538777"/>
            <a:ext cx="0" cy="6372665"/>
          </a:xfrm>
          <a:prstGeom prst="line">
            <a:avLst/>
          </a:prstGeom>
          <a:ln w="254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6284" y="1482970"/>
            <a:ext cx="9227650" cy="3503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 smtClean="0"/>
              <a:t>同様のことを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1111, 1112, 1122, 1123</a:t>
            </a:r>
            <a:r>
              <a:rPr lang="ja-JP" altLang="en-US" sz="2400" dirty="0" smtClean="0"/>
              <a:t>でも確認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その全てにおいて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回の推測でコードを判別可能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つまり</a:t>
            </a:r>
            <a:r>
              <a:rPr lang="en-US" altLang="ja-JP" sz="2400" dirty="0" smtClean="0"/>
              <a:t>, </a:t>
            </a:r>
            <a:r>
              <a:rPr lang="ja-JP" altLang="en-US" sz="2400" dirty="0" smtClean="0"/>
              <a:t>出題者が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回目にコードを変更した場合は</a:t>
            </a:r>
            <a:r>
              <a:rPr lang="en-US" altLang="ja-JP" sz="2400" dirty="0" smtClean="0"/>
              <a:t>,</a:t>
            </a:r>
          </a:p>
          <a:p>
            <a:pPr marL="0" indent="0">
              <a:buNone/>
            </a:pPr>
            <a:r>
              <a:rPr lang="en-US" altLang="ja-JP" sz="2400" dirty="0" smtClean="0"/>
              <a:t>9</a:t>
            </a:r>
            <a:r>
              <a:rPr lang="ja-JP" altLang="en-US" sz="2400" dirty="0" smtClean="0"/>
              <a:t>回の推測でコードを見つけられるということがいえる</a:t>
            </a:r>
            <a:endParaRPr lang="en-US" altLang="ja-JP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2987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9</a:t>
            </a:r>
            <a:r>
              <a:rPr kumimoji="1" lang="ja-JP" altLang="en-US" dirty="0" smtClean="0"/>
              <a:t>回で解けるか？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6284" y="1482970"/>
            <a:ext cx="9227650" cy="320333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ja-JP" sz="2400" dirty="0" smtClean="0"/>
              <a:t>Knuth</a:t>
            </a:r>
            <a:r>
              <a:rPr lang="ja-JP" altLang="en-US" sz="2400" dirty="0" smtClean="0"/>
              <a:t>のアルゴリズムに基づいたプログラムを作成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出題者が各推測の後のどこかでコードを変更し</a:t>
            </a:r>
            <a:r>
              <a:rPr lang="en-US" altLang="ja-JP" sz="2400" dirty="0" smtClean="0"/>
              <a:t>,</a:t>
            </a:r>
            <a:r>
              <a:rPr lang="ja-JP" altLang="en-US" sz="2400" dirty="0"/>
              <a:t> </a:t>
            </a:r>
            <a:r>
              <a:rPr lang="ja-JP" altLang="en-US" sz="2400" dirty="0" smtClean="0"/>
              <a:t>なおかつ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返答に対するコードの候補が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とならないパターン</a:t>
            </a:r>
            <a:r>
              <a:rPr lang="ja-JP" altLang="en-US" sz="2400" dirty="0" smtClean="0"/>
              <a:t>を列挙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ここで挙げられるパターンのうち</a:t>
            </a:r>
            <a:r>
              <a:rPr lang="en-US" altLang="ja-JP" sz="2400" dirty="0" smtClean="0"/>
              <a:t>3</a:t>
            </a:r>
            <a:r>
              <a:rPr lang="ja-JP" altLang="en-US" sz="2400" dirty="0" smtClean="0"/>
              <a:t>ヒット</a:t>
            </a:r>
            <a:r>
              <a:rPr lang="en-US" altLang="ja-JP" sz="2400" dirty="0" smtClean="0"/>
              <a:t>0</a:t>
            </a:r>
            <a:r>
              <a:rPr lang="ja-JP" altLang="en-US" sz="2400" dirty="0" smtClean="0"/>
              <a:t>ブローとなるものは先の話より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回で判別できるため解決済みとしている</a:t>
            </a:r>
            <a:endParaRPr lang="en-US" altLang="ja-JP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8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301829" y="1741715"/>
                <a:ext cx="9715999" cy="4423954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2400" dirty="0" smtClean="0"/>
                  <a:t>元々のコードは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sz="2400" dirty="0"/>
                          <m:t>6</m:t>
                        </m:r>
                      </m:e>
                      <m:sup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altLang="ja-JP" sz="24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altLang="ja-JP" sz="2400" dirty="0"/>
                  <a:t>1296</a:t>
                </a:r>
                <a:r>
                  <a:rPr lang="ja-JP" altLang="en-US" sz="2400" dirty="0" smtClean="0"/>
                  <a:t>通り</a:t>
                </a:r>
                <a:endParaRPr lang="en-US" altLang="ja-JP" sz="2400" dirty="0"/>
              </a:p>
              <a:p>
                <a:pPr>
                  <a:lnSpc>
                    <a:spcPct val="150000"/>
                  </a:lnSpc>
                </a:pPr>
                <a:r>
                  <a:rPr lang="ja-JP" altLang="en-US" sz="2400" dirty="0" smtClean="0"/>
                  <a:t>変化後</a:t>
                </a:r>
                <a:r>
                  <a:rPr lang="ja-JP" altLang="en-US" sz="2400" dirty="0"/>
                  <a:t>のコードの候補は</a:t>
                </a:r>
                <a:r>
                  <a:rPr lang="en-US" altLang="ja-JP" sz="2400" dirty="0"/>
                  <a:t>20</a:t>
                </a:r>
                <a:r>
                  <a:rPr lang="ja-JP" altLang="en-US" sz="2400" dirty="0" smtClean="0"/>
                  <a:t>通り</a:t>
                </a:r>
                <a:endParaRPr lang="en-US" altLang="ja-JP" sz="2400" dirty="0"/>
              </a:p>
              <a:p>
                <a:pPr>
                  <a:lnSpc>
                    <a:spcPct val="150000"/>
                  </a:lnSpc>
                </a:pPr>
                <a:r>
                  <a:rPr kumimoji="1" lang="ja-JP" altLang="en-US" sz="2400" dirty="0" smtClean="0"/>
                  <a:t>変化させうるタイミングが</a:t>
                </a:r>
                <a:r>
                  <a:rPr kumimoji="1" lang="en-US" altLang="ja-JP" sz="2400" dirty="0" smtClean="0"/>
                  <a:t>1</a:t>
                </a:r>
                <a:r>
                  <a:rPr kumimoji="1" lang="ja-JP" altLang="en-US" sz="2400" dirty="0" smtClean="0"/>
                  <a:t>回目、</a:t>
                </a:r>
                <a:r>
                  <a:rPr kumimoji="1" lang="en-US" altLang="ja-JP" sz="2400" dirty="0" smtClean="0"/>
                  <a:t>2</a:t>
                </a:r>
                <a:r>
                  <a:rPr kumimoji="1" lang="ja-JP" altLang="en-US" sz="2400" dirty="0" smtClean="0"/>
                  <a:t>回目、</a:t>
                </a:r>
                <a:r>
                  <a:rPr kumimoji="1" lang="en-US" altLang="ja-JP" sz="2400" dirty="0" smtClean="0"/>
                  <a:t>3</a:t>
                </a:r>
                <a:r>
                  <a:rPr kumimoji="1" lang="ja-JP" altLang="en-US" sz="2400" dirty="0" smtClean="0"/>
                  <a:t>回目のあとの</a:t>
                </a:r>
                <a:r>
                  <a:rPr kumimoji="1" lang="en-US" altLang="ja-JP" sz="2400" dirty="0" smtClean="0"/>
                  <a:t>3</a:t>
                </a:r>
                <a:r>
                  <a:rPr kumimoji="1" lang="ja-JP" altLang="en-US" sz="2400" dirty="0" smtClean="0"/>
                  <a:t>通り</a:t>
                </a:r>
                <a:endParaRPr kumimoji="1" lang="en-US" altLang="ja-JP" sz="24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ja-JP" sz="2400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ja-JP" altLang="en-US" sz="2400" dirty="0" smtClean="0"/>
                  <a:t>よってコード変更のパターンの総数は</a:t>
                </a:r>
                <a:r>
                  <a:rPr lang="en-US" altLang="ja-JP" sz="2400" dirty="0" smtClean="0"/>
                  <a:t>1296×20×3</a:t>
                </a:r>
                <a:r>
                  <a:rPr lang="ja-JP" altLang="en-US" sz="2400" dirty="0" smtClean="0"/>
                  <a:t>＝</a:t>
                </a:r>
                <a:r>
                  <a:rPr lang="en-US" altLang="ja-JP" sz="2400" dirty="0" smtClean="0">
                    <a:solidFill>
                      <a:srgbClr val="FF0000"/>
                    </a:solidFill>
                  </a:rPr>
                  <a:t>77760</a:t>
                </a:r>
                <a:r>
                  <a:rPr lang="ja-JP" altLang="en-US" sz="2400" dirty="0" smtClean="0">
                    <a:solidFill>
                      <a:srgbClr val="FF0000"/>
                    </a:solidFill>
                  </a:rPr>
                  <a:t>パターン</a:t>
                </a:r>
                <a:endParaRPr lang="en-US" altLang="ja-JP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1829" y="1741715"/>
                <a:ext cx="9715999" cy="4423954"/>
              </a:xfrm>
              <a:blipFill>
                <a:blip r:embed="rId2"/>
                <a:stretch>
                  <a:fillRect l="-10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01829" y="879566"/>
            <a:ext cx="9715999" cy="2804160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この中には、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en-US" altLang="ja-JP" sz="2400" dirty="0" smtClean="0"/>
              <a:t>5</a:t>
            </a:r>
            <a:r>
              <a:rPr lang="ja-JP" altLang="en-US" sz="2400" dirty="0" smtClean="0"/>
              <a:t>回目の推測にたどり着くまでにコードを変化させたとばれるパターン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重複するもの</a:t>
            </a:r>
            <a:endParaRPr lang="en-US" altLang="ja-JP" sz="2400" dirty="0" smtClean="0"/>
          </a:p>
          <a:p>
            <a:pPr>
              <a:lnSpc>
                <a:spcPct val="150000"/>
              </a:lnSpc>
            </a:pPr>
            <a:r>
              <a:rPr lang="ja-JP" altLang="en-US" sz="2400" dirty="0" smtClean="0"/>
              <a:t>あと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回の推測で判別可能なもの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などが混在</a:t>
            </a:r>
            <a:endParaRPr lang="en-US" altLang="ja-JP" sz="24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301828" y="3735978"/>
            <a:ext cx="9715999" cy="6008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r>
              <a:rPr lang="ja-JP" altLang="en-US" sz="2400" dirty="0" smtClean="0"/>
              <a:t>それらを除くと･･･</a:t>
            </a:r>
            <a:endParaRPr lang="en-US" altLang="ja-JP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93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421607"/>
              </p:ext>
            </p:extLst>
          </p:nvPr>
        </p:nvGraphicFramePr>
        <p:xfrm>
          <a:off x="1960563" y="471488"/>
          <a:ext cx="9840912" cy="3857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0228">
                  <a:extLst>
                    <a:ext uri="{9D8B030D-6E8A-4147-A177-3AD203B41FA5}">
                      <a16:colId xmlns:a16="http://schemas.microsoft.com/office/drawing/2014/main" val="85224755"/>
                    </a:ext>
                  </a:extLst>
                </a:gridCol>
                <a:gridCol w="2460228">
                  <a:extLst>
                    <a:ext uri="{9D8B030D-6E8A-4147-A177-3AD203B41FA5}">
                      <a16:colId xmlns:a16="http://schemas.microsoft.com/office/drawing/2014/main" val="4131961064"/>
                    </a:ext>
                  </a:extLst>
                </a:gridCol>
                <a:gridCol w="2460228">
                  <a:extLst>
                    <a:ext uri="{9D8B030D-6E8A-4147-A177-3AD203B41FA5}">
                      <a16:colId xmlns:a16="http://schemas.microsoft.com/office/drawing/2014/main" val="4161795469"/>
                    </a:ext>
                  </a:extLst>
                </a:gridCol>
                <a:gridCol w="2460228">
                  <a:extLst>
                    <a:ext uri="{9D8B030D-6E8A-4147-A177-3AD203B41FA5}">
                      <a16:colId xmlns:a16="http://schemas.microsoft.com/office/drawing/2014/main" val="513086717"/>
                    </a:ext>
                  </a:extLst>
                </a:gridCol>
              </a:tblGrid>
              <a:tr h="778874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ヒット・ブロー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パターン数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ヒット・ブロー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パターン数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874157"/>
                  </a:ext>
                </a:extLst>
              </a:tr>
              <a:tr h="513125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0H0B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4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1H1B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88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361398"/>
                  </a:ext>
                </a:extLst>
              </a:tr>
              <a:tr h="513125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0H1B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14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1H2B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70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70630"/>
                  </a:ext>
                </a:extLst>
              </a:tr>
              <a:tr h="513125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0H2B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25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1H3B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800415"/>
                  </a:ext>
                </a:extLst>
              </a:tr>
              <a:tr h="513125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0H3B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32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2H0B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210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363419"/>
                  </a:ext>
                </a:extLst>
              </a:tr>
              <a:tr h="513125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0H4B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2H1B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128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8190"/>
                  </a:ext>
                </a:extLst>
              </a:tr>
              <a:tr h="513125"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1H0B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52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2H2B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0</a:t>
                      </a:r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752291"/>
                  </a:ext>
                </a:extLst>
              </a:tr>
            </a:tbl>
          </a:graphicData>
        </a:graphic>
      </p:graphicFrame>
      <p:sp>
        <p:nvSpPr>
          <p:cNvPr id="7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079134" y="4757737"/>
            <a:ext cx="9227650" cy="1974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400" dirty="0" smtClean="0"/>
              <a:t>2H0B</a:t>
            </a:r>
            <a:r>
              <a:rPr lang="ja-JP" altLang="en-US" sz="2400" dirty="0" smtClean="0"/>
              <a:t>のパターンの中に含まれる、</a:t>
            </a:r>
            <a:r>
              <a:rPr lang="en-US" altLang="ja-JP" sz="2400" dirty="0" smtClean="0"/>
              <a:t>28</a:t>
            </a:r>
            <a:r>
              <a:rPr lang="ja-JP" altLang="en-US" sz="2400" dirty="0" smtClean="0"/>
              <a:t>個の候補数を持つ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5050</a:t>
            </a:r>
            <a:r>
              <a:rPr lang="ja-JP" altLang="en-US" sz="2400" dirty="0" smtClean="0"/>
              <a:t>のコードが</a:t>
            </a:r>
            <a:r>
              <a:rPr lang="ja-JP" altLang="en-US" sz="2400" dirty="0" smtClean="0"/>
              <a:t>厄介</a:t>
            </a:r>
            <a:endParaRPr lang="en-US" altLang="ja-JP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17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298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今後の展望・予想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6284" y="1482970"/>
            <a:ext cx="9227650" cy="320333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考える必要のあるパターン数などはかなり小さくなった</a:t>
            </a:r>
            <a:endParaRPr lang="en-US" altLang="ja-JP" sz="2400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→</a:t>
            </a:r>
            <a:r>
              <a:rPr lang="en-US" altLang="ja-JP" sz="2400" dirty="0" smtClean="0"/>
              <a:t>4</a:t>
            </a:r>
            <a:r>
              <a:rPr lang="ja-JP" altLang="en-US" sz="2400" dirty="0" smtClean="0"/>
              <a:t>回でコードを判別できる最低数などを示してさらに小さくする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endParaRPr lang="en-US" altLang="ja-JP" sz="2400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ある程度</a:t>
            </a:r>
            <a:r>
              <a:rPr lang="ja-JP" altLang="en-US" sz="2400" dirty="0" smtClean="0"/>
              <a:t>までパターン数が小さくなれば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しらみ</a:t>
            </a:r>
            <a:r>
              <a:rPr lang="ja-JP" altLang="en-US" sz="2400" dirty="0" smtClean="0"/>
              <a:t>つぶしで可能性をつぶしていく</a:t>
            </a:r>
            <a:endParaRPr lang="en-US" altLang="ja-JP" sz="2400" dirty="0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136284" y="4456948"/>
            <a:ext cx="9227650" cy="1734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endParaRPr lang="en-US" altLang="ja-JP" sz="2400" dirty="0" smtClean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2136284" y="5517593"/>
            <a:ext cx="9227650" cy="1392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r>
              <a:rPr lang="ja-JP" altLang="en-US" sz="2400" dirty="0" smtClean="0"/>
              <a:t>この拡張版</a:t>
            </a:r>
            <a:r>
              <a:rPr lang="en-US" altLang="ja-JP" sz="2400" dirty="0" smtClean="0"/>
              <a:t>Mastermind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9</a:t>
            </a:r>
            <a:r>
              <a:rPr lang="ja-JP" altLang="en-US" sz="2400" dirty="0" smtClean="0"/>
              <a:t>回でコードの判別が可能</a:t>
            </a:r>
            <a:endParaRPr lang="en-US" altLang="ja-JP" sz="2400" dirty="0"/>
          </a:p>
        </p:txBody>
      </p:sp>
      <p:sp>
        <p:nvSpPr>
          <p:cNvPr id="6" name="下矢印 5"/>
          <p:cNvSpPr/>
          <p:nvPr/>
        </p:nvSpPr>
        <p:spPr>
          <a:xfrm>
            <a:off x="6126480" y="4711339"/>
            <a:ext cx="718457" cy="66109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136284" y="5643155"/>
            <a:ext cx="7360413" cy="431075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72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42987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謝辞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136284" y="4456948"/>
            <a:ext cx="9227650" cy="1734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endParaRPr lang="en-US" altLang="ja-JP" sz="2400" dirty="0" smtClean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2448534" y="1546749"/>
            <a:ext cx="9056078" cy="18234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400" dirty="0" smtClean="0"/>
              <a:t>私に</a:t>
            </a:r>
            <a:r>
              <a:rPr kumimoji="1" lang="en-US" altLang="ja-JP" sz="2400" dirty="0" smtClean="0"/>
              <a:t>Mastermind</a:t>
            </a:r>
            <a:r>
              <a:rPr kumimoji="1" lang="ja-JP" altLang="en-US" sz="2400" dirty="0" smtClean="0"/>
              <a:t>というボードゲームの存在を教えてくれ、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またこの設定に興味を持って、いくつかの知見を指摘してくれた</a:t>
            </a:r>
            <a:endParaRPr kumimoji="1" lang="en-US" altLang="ja-JP" sz="2400" dirty="0" smtClean="0"/>
          </a:p>
          <a:p>
            <a:pPr marL="0" indent="0">
              <a:buNone/>
            </a:pPr>
            <a:r>
              <a:rPr kumimoji="1" lang="ja-JP" altLang="en-US" sz="2400" dirty="0" smtClean="0"/>
              <a:t>九州大学理学部</a:t>
            </a:r>
            <a:r>
              <a:rPr kumimoji="1" lang="en-US" altLang="ja-JP" sz="2400" dirty="0" smtClean="0"/>
              <a:t>4</a:t>
            </a:r>
            <a:r>
              <a:rPr kumimoji="1" lang="ja-JP" altLang="en-US" sz="2400" dirty="0" smtClean="0"/>
              <a:t>年の立岩斉明くんに感謝します。</a:t>
            </a:r>
            <a:endParaRPr kumimoji="1" lang="ja-JP" altLang="en-US" sz="240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29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ファイル:Mastermi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7193" y="461963"/>
            <a:ext cx="538162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9597" y="505048"/>
            <a:ext cx="8911687" cy="1280890"/>
          </a:xfrm>
        </p:spPr>
        <p:txBody>
          <a:bodyPr/>
          <a:lstStyle/>
          <a:p>
            <a:r>
              <a:rPr kumimoji="1" lang="en-US" altLang="ja-JP" dirty="0" smtClean="0"/>
              <a:t>Mastermind 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038532" y="6273801"/>
            <a:ext cx="2792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日本語版</a:t>
            </a:r>
            <a:r>
              <a:rPr kumimoji="1" lang="en-US" altLang="ja-JP" dirty="0" smtClean="0"/>
              <a:t>Wikipedia</a:t>
            </a:r>
            <a:r>
              <a:rPr kumimoji="1" lang="ja-JP" altLang="en-US" dirty="0" smtClean="0"/>
              <a:t>より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49675" y="1785938"/>
            <a:ext cx="674076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/>
              <a:t>出題者と解答者に分かれて行う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kumimoji="1" lang="en-US" altLang="ja-JP" sz="2400" dirty="0" smtClean="0"/>
              <a:t>2</a:t>
            </a:r>
            <a:r>
              <a:rPr kumimoji="1" lang="ja-JP" altLang="en-US" sz="2400" dirty="0" smtClean="0"/>
              <a:t>人ボードゲーム</a:t>
            </a:r>
            <a:endParaRPr kumimoji="1" lang="en-US" altLang="ja-JP" sz="2400" dirty="0" smtClean="0"/>
          </a:p>
          <a:p>
            <a:pPr>
              <a:lnSpc>
                <a:spcPct val="150000"/>
              </a:lnSpc>
            </a:pPr>
            <a:r>
              <a:rPr kumimoji="1" lang="ja-JP" altLang="en-US" sz="2400" dirty="0" smtClean="0"/>
              <a:t>出題者はまずピンの色・配置を決め</a:t>
            </a:r>
            <a:r>
              <a:rPr kumimoji="1" lang="en-US" altLang="ja-JP" sz="2400" dirty="0" smtClean="0"/>
              <a:t>, </a:t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解答者がそれを推測</a:t>
            </a:r>
            <a:endParaRPr kumimoji="1" lang="en-US" altLang="ja-JP" sz="2400" dirty="0" smtClean="0"/>
          </a:p>
          <a:p>
            <a:pPr>
              <a:lnSpc>
                <a:spcPct val="150000"/>
              </a:lnSpc>
            </a:pPr>
            <a:r>
              <a:rPr kumimoji="1" lang="ja-JP" altLang="en-US" sz="2400" dirty="0" smtClean="0"/>
              <a:t>解答者の各推測に対して</a:t>
            </a:r>
            <a:r>
              <a:rPr kumimoji="1" lang="en-US" altLang="ja-JP" sz="2400" dirty="0" smtClean="0"/>
              <a:t>, </a:t>
            </a:r>
            <a:br>
              <a:rPr kumimoji="1" lang="en-US" altLang="ja-JP" sz="2400" dirty="0" smtClean="0"/>
            </a:br>
            <a:r>
              <a:rPr kumimoji="1" lang="ja-JP" altLang="en-US" sz="2400" dirty="0" smtClean="0"/>
              <a:t>出題者は返答を返す</a:t>
            </a:r>
            <a:endParaRPr kumimoji="1" lang="ja-JP" altLang="en-US" sz="240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関連論文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74812" y="1419225"/>
            <a:ext cx="8915400" cy="3777622"/>
          </a:xfrm>
        </p:spPr>
        <p:txBody>
          <a:bodyPr>
            <a:normAutofit/>
          </a:bodyPr>
          <a:lstStyle/>
          <a:p>
            <a:r>
              <a:rPr lang="en-US" altLang="ja-JP" dirty="0"/>
              <a:t>D. E. </a:t>
            </a:r>
            <a:r>
              <a:rPr lang="en-US" altLang="ja-JP" dirty="0" smtClean="0"/>
              <a:t>Knuth : The </a:t>
            </a:r>
            <a:r>
              <a:rPr lang="en-US" altLang="ja-JP" dirty="0"/>
              <a:t>Computer As Master Mind, </a:t>
            </a:r>
            <a:r>
              <a:rPr lang="en-US" altLang="ja-JP" dirty="0" smtClean="0"/>
              <a:t>Journal </a:t>
            </a:r>
            <a:r>
              <a:rPr lang="en-US" altLang="ja-JP" dirty="0"/>
              <a:t>of Recreational Mathematics, 9(1), pp. 1--6 (1976). </a:t>
            </a:r>
            <a:endParaRPr lang="en-US" altLang="ja-JP" dirty="0" smtClean="0"/>
          </a:p>
          <a:p>
            <a:r>
              <a:rPr lang="en-US" altLang="ja-JP" dirty="0" smtClean="0"/>
              <a:t>L</a:t>
            </a:r>
            <a:r>
              <a:rPr lang="en-US" altLang="ja-JP" dirty="0"/>
              <a:t>. T. Huang, S. T. Chen, S. S. </a:t>
            </a:r>
            <a:r>
              <a:rPr lang="en-US" altLang="ja-JP" dirty="0" smtClean="0"/>
              <a:t>Lin : Exact-Bound </a:t>
            </a:r>
            <a:r>
              <a:rPr lang="en-US" altLang="ja-JP" dirty="0"/>
              <a:t>Analyzes and Optimal Strategies for Mastermind with a </a:t>
            </a:r>
            <a:r>
              <a:rPr lang="en-US" altLang="ja-JP" dirty="0" err="1" smtClean="0"/>
              <a:t>Lie,Advances</a:t>
            </a:r>
            <a:r>
              <a:rPr lang="en-US" altLang="ja-JP" dirty="0" smtClean="0"/>
              <a:t> </a:t>
            </a:r>
            <a:r>
              <a:rPr lang="en-US" altLang="ja-JP" dirty="0"/>
              <a:t>in Computer Games, Lecture Notes in Computer Science 4250, pp. 195--209 (2005</a:t>
            </a:r>
            <a:r>
              <a:rPr lang="en-US" altLang="ja-JP" dirty="0" smtClean="0"/>
              <a:t>).</a:t>
            </a:r>
            <a:endParaRPr lang="en-US" altLang="ja-JP" dirty="0"/>
          </a:p>
          <a:p>
            <a:r>
              <a:rPr lang="en-US" altLang="ja-JP" dirty="0"/>
              <a:t>J. </a:t>
            </a:r>
            <a:r>
              <a:rPr lang="en-US" altLang="ja-JP" dirty="0" err="1"/>
              <a:t>Stuckman</a:t>
            </a:r>
            <a:r>
              <a:rPr lang="en-US" altLang="ja-JP" dirty="0"/>
              <a:t>, G. Q. </a:t>
            </a:r>
            <a:r>
              <a:rPr lang="en-US" altLang="ja-JP" dirty="0" smtClean="0"/>
              <a:t>Zhang : Mastermind </a:t>
            </a:r>
            <a:r>
              <a:rPr lang="en-US" altLang="ja-JP" dirty="0"/>
              <a:t>is NP-Complete, </a:t>
            </a:r>
            <a:r>
              <a:rPr lang="en-US" altLang="ja-JP" dirty="0" err="1"/>
              <a:t>arxiv:cs</a:t>
            </a:r>
            <a:r>
              <a:rPr lang="en-US" altLang="ja-JP" dirty="0"/>
              <a:t>/0512049, (2005). </a:t>
            </a:r>
            <a:endParaRPr lang="en-US" altLang="ja-JP" dirty="0" smtClean="0"/>
          </a:p>
          <a:p>
            <a:r>
              <a:rPr lang="en-US" altLang="ja-JP" dirty="0" err="1" smtClean="0"/>
              <a:t>Doerr</a:t>
            </a:r>
            <a:r>
              <a:rPr lang="en-US" altLang="ja-JP" dirty="0" smtClean="0"/>
              <a:t> Benjamin, </a:t>
            </a:r>
            <a:r>
              <a:rPr lang="en-US" altLang="ja-JP" dirty="0" err="1" smtClean="0"/>
              <a:t>Winzen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Carola</a:t>
            </a:r>
            <a:r>
              <a:rPr lang="en-US" altLang="ja-JP" dirty="0" smtClean="0"/>
              <a:t> : Playing </a:t>
            </a:r>
            <a:r>
              <a:rPr lang="en-US" altLang="ja-JP" dirty="0"/>
              <a:t>Mastermind With Constant-Size </a:t>
            </a:r>
            <a:r>
              <a:rPr lang="en-US" altLang="ja-JP" dirty="0" smtClean="0"/>
              <a:t>Memory</a:t>
            </a:r>
            <a:r>
              <a:rPr lang="en-US" altLang="ja-JP" dirty="0"/>
              <a:t>, </a:t>
            </a:r>
            <a:r>
              <a:rPr lang="en-US" altLang="ja-JP" dirty="0" smtClean="0"/>
              <a:t>10.4230/LIPIcs.STACS.2012.441, (2012).</a:t>
            </a:r>
          </a:p>
          <a:p>
            <a:r>
              <a:rPr lang="en-US" altLang="ja-JP" dirty="0"/>
              <a:t>Kenji Koyama, Tony </a:t>
            </a:r>
            <a:r>
              <a:rPr lang="en-US" altLang="ja-JP" dirty="0" err="1"/>
              <a:t>W.Lay</a:t>
            </a:r>
            <a:r>
              <a:rPr lang="en-US" altLang="ja-JP" dirty="0"/>
              <a:t>: An optimal Mastermind Strategy, </a:t>
            </a:r>
            <a:r>
              <a:rPr lang="en-US" altLang="ja-JP" dirty="0" smtClean="0"/>
              <a:t>J.</a:t>
            </a:r>
            <a:r>
              <a:rPr lang="ja-JP" altLang="en-US" dirty="0" smtClean="0"/>
              <a:t>　</a:t>
            </a:r>
            <a:r>
              <a:rPr lang="en-US" altLang="ja-JP" dirty="0" smtClean="0"/>
              <a:t>Recreational </a:t>
            </a:r>
            <a:r>
              <a:rPr lang="en-US" altLang="ja-JP" dirty="0"/>
              <a:t>Mathematics, Vol. 25, No. 4, pp. 251-256 (1994</a:t>
            </a:r>
            <a:r>
              <a:rPr lang="en-US" altLang="ja-JP" dirty="0" smtClean="0"/>
              <a:t>).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96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74999" y="2847975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3200" dirty="0" smtClean="0"/>
              <a:t>ご静聴</a:t>
            </a:r>
            <a:r>
              <a:rPr kumimoji="1" lang="en-US" altLang="ja-JP" sz="3200" dirty="0" smtClean="0"/>
              <a:t>, </a:t>
            </a:r>
            <a:r>
              <a:rPr kumimoji="1" lang="ja-JP" altLang="en-US" sz="3200" dirty="0" smtClean="0"/>
              <a:t>ありがとうございました</a:t>
            </a:r>
            <a:endParaRPr kumimoji="1" lang="ja-JP" altLang="en-US" sz="32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3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48073" y="590724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一般的な</a:t>
            </a:r>
            <a:r>
              <a:rPr kumimoji="1" lang="en-US" altLang="ja-JP" dirty="0" smtClean="0"/>
              <a:t>Mastermind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4563" y="1871613"/>
            <a:ext cx="6775276" cy="41148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 smtClean="0"/>
              <a:t>解答者の推測とコードを照らし合わせて</a:t>
            </a:r>
            <a:endParaRPr kumimoji="1" lang="en-US" altLang="ja-JP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 smtClean="0"/>
              <a:t>　・数と位置が一致　　　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あ　　　　 </a:t>
            </a:r>
            <a:r>
              <a:rPr lang="en-US" altLang="ja-JP" sz="2400" dirty="0">
                <a:solidFill>
                  <a:schemeClr val="bg1"/>
                </a:solidFill>
              </a:rPr>
              <a:t/>
            </a:r>
            <a:br>
              <a:rPr lang="en-US" altLang="ja-JP" sz="2400" dirty="0">
                <a:solidFill>
                  <a:schemeClr val="bg1"/>
                </a:solidFill>
              </a:rPr>
            </a:br>
            <a:r>
              <a:rPr lang="en-US" altLang="ja-JP" sz="2400" dirty="0" smtClean="0">
                <a:solidFill>
                  <a:schemeClr val="bg1"/>
                </a:solidFill>
              </a:rPr>
              <a:t>			</a:t>
            </a:r>
            <a:r>
              <a:rPr lang="ja-JP" altLang="en-US" sz="2400" dirty="0" smtClean="0">
                <a:solidFill>
                  <a:schemeClr val="bg1"/>
                </a:solidFill>
              </a:rPr>
              <a:t>　　   </a:t>
            </a:r>
            <a:r>
              <a:rPr kumimoji="1" lang="ja-JP" altLang="en-US" sz="2400" dirty="0" smtClean="0"/>
              <a:t>→ 黒いピン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ヒット</a:t>
            </a:r>
            <a:r>
              <a:rPr kumimoji="1" lang="en-US" altLang="ja-JP" sz="2400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 smtClean="0"/>
              <a:t>　・共通する数が存在するが位置が違う</a:t>
            </a:r>
            <a:endParaRPr kumimoji="1" lang="en-US" altLang="ja-JP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</a:t>
            </a:r>
            <a:r>
              <a:rPr lang="ja-JP" altLang="en-US" sz="2400" dirty="0" smtClean="0"/>
              <a:t>　  </a:t>
            </a:r>
            <a:r>
              <a:rPr kumimoji="1" lang="ja-JP" altLang="en-US" sz="2400" dirty="0" smtClean="0"/>
              <a:t>→ 白いピン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ブロー</a:t>
            </a:r>
            <a:r>
              <a:rPr kumimoji="1" lang="en-US" altLang="ja-JP" sz="2400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 smtClean="0"/>
              <a:t>を出題者は返答として与える</a:t>
            </a:r>
            <a:endParaRPr lang="en-US" altLang="ja-JP" sz="2400" dirty="0"/>
          </a:p>
          <a:p>
            <a:pPr marL="0" indent="0">
              <a:lnSpc>
                <a:spcPct val="100000"/>
              </a:lnSpc>
              <a:buNone/>
            </a:pPr>
            <a:endParaRPr lang="en-US" altLang="ja-JP" sz="2400" dirty="0"/>
          </a:p>
        </p:txBody>
      </p:sp>
      <p:sp>
        <p:nvSpPr>
          <p:cNvPr id="84" name="楕円 83"/>
          <p:cNvSpPr/>
          <p:nvPr/>
        </p:nvSpPr>
        <p:spPr>
          <a:xfrm>
            <a:off x="7594309" y="5911182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85" name="楕円 84"/>
          <p:cNvSpPr/>
          <p:nvPr/>
        </p:nvSpPr>
        <p:spPr>
          <a:xfrm>
            <a:off x="8477282" y="5911182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86" name="楕円 85"/>
          <p:cNvSpPr/>
          <p:nvPr/>
        </p:nvSpPr>
        <p:spPr>
          <a:xfrm>
            <a:off x="9356155" y="5911182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87" name="楕円 86"/>
          <p:cNvSpPr/>
          <p:nvPr/>
        </p:nvSpPr>
        <p:spPr>
          <a:xfrm>
            <a:off x="10235029" y="5911182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766331" y="5992862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8624663" y="5992861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0388883" y="5996544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3</a:t>
            </a:r>
            <a:endParaRPr lang="ja-JP" altLang="en-US" sz="3200" dirty="0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9508322" y="5996545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6</a:t>
            </a:r>
            <a:endParaRPr lang="ja-JP" altLang="en-US" sz="3200" dirty="0"/>
          </a:p>
        </p:txBody>
      </p:sp>
      <p:cxnSp>
        <p:nvCxnSpPr>
          <p:cNvPr id="92" name="直線コネクタ 91"/>
          <p:cNvCxnSpPr/>
          <p:nvPr/>
        </p:nvCxnSpPr>
        <p:spPr>
          <a:xfrm>
            <a:off x="7052520" y="5655551"/>
            <a:ext cx="4797083" cy="0"/>
          </a:xfrm>
          <a:prstGeom prst="line">
            <a:avLst/>
          </a:prstGeom>
          <a:ln w="44450" cmpd="sng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11354366" y="1295221"/>
            <a:ext cx="514885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返答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8878867" y="1295221"/>
            <a:ext cx="514885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推測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502015" y="1959988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1</a:t>
            </a:r>
            <a:r>
              <a:rPr lang="ja-JP" altLang="en-US" dirty="0"/>
              <a:t>回目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493286" y="2901138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回目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493153" y="3870826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回目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493153" y="4822720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回目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66134" y="6086516"/>
            <a:ext cx="679994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720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86" grpId="0" animBg="1"/>
      <p:bldP spid="87" grpId="0" animBg="1"/>
      <p:bldP spid="88" grpId="0"/>
      <p:bldP spid="89" grpId="0"/>
      <p:bldP spid="90" grpId="0"/>
      <p:bldP spid="9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48073" y="590724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一般的な</a:t>
            </a:r>
            <a:r>
              <a:rPr kumimoji="1" lang="en-US" altLang="ja-JP" dirty="0" smtClean="0"/>
              <a:t>Mastermind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34563" y="1871613"/>
            <a:ext cx="6775276" cy="41148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 smtClean="0"/>
              <a:t>解答者の推測とコードを照らし合わせて</a:t>
            </a:r>
            <a:endParaRPr kumimoji="1" lang="en-US" altLang="ja-JP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 smtClean="0"/>
              <a:t>　・数と位置が一致　　　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あ　　　　 </a:t>
            </a:r>
            <a:r>
              <a:rPr lang="en-US" altLang="ja-JP" sz="2400" dirty="0">
                <a:solidFill>
                  <a:schemeClr val="bg1"/>
                </a:solidFill>
              </a:rPr>
              <a:t/>
            </a:r>
            <a:br>
              <a:rPr lang="en-US" altLang="ja-JP" sz="2400" dirty="0">
                <a:solidFill>
                  <a:schemeClr val="bg1"/>
                </a:solidFill>
              </a:rPr>
            </a:br>
            <a:r>
              <a:rPr lang="en-US" altLang="ja-JP" sz="2400" dirty="0" smtClean="0">
                <a:solidFill>
                  <a:schemeClr val="bg1"/>
                </a:solidFill>
              </a:rPr>
              <a:t>			</a:t>
            </a:r>
            <a:r>
              <a:rPr lang="ja-JP" altLang="en-US" sz="2400" dirty="0" smtClean="0">
                <a:solidFill>
                  <a:schemeClr val="bg1"/>
                </a:solidFill>
              </a:rPr>
              <a:t>　　   </a:t>
            </a:r>
            <a:r>
              <a:rPr kumimoji="1" lang="ja-JP" altLang="en-US" sz="2400" dirty="0" smtClean="0"/>
              <a:t>→ 黒いピン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ヒット</a:t>
            </a:r>
            <a:r>
              <a:rPr kumimoji="1" lang="en-US" altLang="ja-JP" sz="2400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kumimoji="1" lang="ja-JP" altLang="en-US" sz="2400" dirty="0" smtClean="0"/>
              <a:t>　・共通する数が存在するが位置が違う</a:t>
            </a:r>
            <a:endParaRPr kumimoji="1" lang="en-US" altLang="ja-JP" sz="2400" dirty="0" smtClean="0"/>
          </a:p>
          <a:p>
            <a:pPr marL="0" indent="0">
              <a:lnSpc>
                <a:spcPct val="100000"/>
              </a:lnSpc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        </a:t>
            </a:r>
            <a:r>
              <a:rPr lang="ja-JP" altLang="en-US" sz="2400" dirty="0" smtClean="0"/>
              <a:t>　  </a:t>
            </a:r>
            <a:r>
              <a:rPr kumimoji="1" lang="ja-JP" altLang="en-US" sz="2400" dirty="0" smtClean="0"/>
              <a:t>→ 白いピン</a:t>
            </a:r>
            <a:r>
              <a:rPr kumimoji="1" lang="en-US" altLang="ja-JP" sz="2400" dirty="0" smtClean="0"/>
              <a:t>(</a:t>
            </a:r>
            <a:r>
              <a:rPr kumimoji="1" lang="ja-JP" altLang="en-US" sz="2400" dirty="0" smtClean="0"/>
              <a:t>ブロー</a:t>
            </a:r>
            <a:r>
              <a:rPr kumimoji="1" lang="en-US" altLang="ja-JP" sz="2400" dirty="0" smtClean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2400" dirty="0" smtClean="0"/>
              <a:t>を出題者は返答として与える</a:t>
            </a:r>
            <a:endParaRPr lang="en-US" altLang="ja-JP" sz="2400" dirty="0"/>
          </a:p>
          <a:p>
            <a:pPr marL="0" indent="0">
              <a:lnSpc>
                <a:spcPct val="100000"/>
              </a:lnSpc>
              <a:buNone/>
            </a:pPr>
            <a:endParaRPr lang="en-US" altLang="ja-JP" sz="2400" dirty="0"/>
          </a:p>
        </p:txBody>
      </p:sp>
      <p:sp>
        <p:nvSpPr>
          <p:cNvPr id="28" name="楕円 27"/>
          <p:cNvSpPr/>
          <p:nvPr/>
        </p:nvSpPr>
        <p:spPr>
          <a:xfrm>
            <a:off x="7591379" y="1770588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0" name="楕円 29"/>
          <p:cNvSpPr/>
          <p:nvPr/>
        </p:nvSpPr>
        <p:spPr>
          <a:xfrm>
            <a:off x="8470252" y="1770588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9349125" y="1770588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5" name="楕円 34"/>
          <p:cNvSpPr/>
          <p:nvPr/>
        </p:nvSpPr>
        <p:spPr>
          <a:xfrm>
            <a:off x="10227999" y="1770588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759301" y="185226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1</a:t>
            </a:r>
            <a:endParaRPr lang="ja-JP" altLang="en-US" sz="32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8633485" y="185226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1</a:t>
            </a:r>
            <a:endParaRPr lang="ja-JP" altLang="en-US" sz="32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0381853" y="185595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9507669" y="185595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40" name="楕円 39"/>
          <p:cNvSpPr/>
          <p:nvPr/>
        </p:nvSpPr>
        <p:spPr>
          <a:xfrm>
            <a:off x="7600169" y="2728363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1" name="楕円 40"/>
          <p:cNvSpPr/>
          <p:nvPr/>
        </p:nvSpPr>
        <p:spPr>
          <a:xfrm>
            <a:off x="8478066" y="2738912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2" name="楕円 41"/>
          <p:cNvSpPr/>
          <p:nvPr/>
        </p:nvSpPr>
        <p:spPr>
          <a:xfrm>
            <a:off x="9353033" y="2738912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3" name="楕円 42"/>
          <p:cNvSpPr/>
          <p:nvPr/>
        </p:nvSpPr>
        <p:spPr>
          <a:xfrm>
            <a:off x="10227999" y="2738912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759301" y="281004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8617633" y="2820591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0381853" y="282427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4</a:t>
            </a:r>
            <a:endParaRPr lang="ja-JP" altLang="en-US" sz="32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9501292" y="282427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3</a:t>
            </a:r>
            <a:endParaRPr lang="ja-JP" altLang="en-US" sz="3200" dirty="0"/>
          </a:p>
        </p:txBody>
      </p:sp>
      <p:sp>
        <p:nvSpPr>
          <p:cNvPr id="48" name="楕円 47"/>
          <p:cNvSpPr/>
          <p:nvPr/>
        </p:nvSpPr>
        <p:spPr>
          <a:xfrm>
            <a:off x="11316973" y="1800384"/>
            <a:ext cx="288000" cy="288000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9" name="楕円 48"/>
          <p:cNvSpPr/>
          <p:nvPr/>
        </p:nvSpPr>
        <p:spPr>
          <a:xfrm>
            <a:off x="11765773" y="1800384"/>
            <a:ext cx="288000" cy="288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0" name="楕円 49"/>
          <p:cNvSpPr/>
          <p:nvPr/>
        </p:nvSpPr>
        <p:spPr>
          <a:xfrm>
            <a:off x="11765773" y="2227463"/>
            <a:ext cx="288000" cy="288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1" name="楕円 50"/>
          <p:cNvSpPr/>
          <p:nvPr/>
        </p:nvSpPr>
        <p:spPr>
          <a:xfrm>
            <a:off x="11312189" y="2227463"/>
            <a:ext cx="288000" cy="288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52" name="直線コネクタ 51"/>
          <p:cNvCxnSpPr>
            <a:stCxn id="51" idx="1"/>
            <a:endCxn id="51" idx="5"/>
          </p:cNvCxnSpPr>
          <p:nvPr/>
        </p:nvCxnSpPr>
        <p:spPr>
          <a:xfrm>
            <a:off x="11354366" y="2269640"/>
            <a:ext cx="203646" cy="2036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50" idx="1"/>
            <a:endCxn id="50" idx="5"/>
          </p:cNvCxnSpPr>
          <p:nvPr/>
        </p:nvCxnSpPr>
        <p:spPr>
          <a:xfrm>
            <a:off x="11807950" y="2269640"/>
            <a:ext cx="203646" cy="2036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楕円 53"/>
          <p:cNvSpPr/>
          <p:nvPr/>
        </p:nvSpPr>
        <p:spPr>
          <a:xfrm>
            <a:off x="11314625" y="2754641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5" name="楕円 54"/>
          <p:cNvSpPr/>
          <p:nvPr/>
        </p:nvSpPr>
        <p:spPr>
          <a:xfrm>
            <a:off x="11763425" y="2754641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6" name="楕円 55"/>
          <p:cNvSpPr/>
          <p:nvPr/>
        </p:nvSpPr>
        <p:spPr>
          <a:xfrm>
            <a:off x="11763425" y="3181720"/>
            <a:ext cx="288000" cy="288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7" name="楕円 56"/>
          <p:cNvSpPr/>
          <p:nvPr/>
        </p:nvSpPr>
        <p:spPr>
          <a:xfrm>
            <a:off x="11309841" y="3181720"/>
            <a:ext cx="288000" cy="288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58" name="直線コネクタ 57"/>
          <p:cNvCxnSpPr>
            <a:stCxn id="56" idx="1"/>
            <a:endCxn id="56" idx="5"/>
          </p:cNvCxnSpPr>
          <p:nvPr/>
        </p:nvCxnSpPr>
        <p:spPr>
          <a:xfrm>
            <a:off x="11805602" y="3223897"/>
            <a:ext cx="203646" cy="2036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楕円 58"/>
          <p:cNvSpPr/>
          <p:nvPr/>
        </p:nvSpPr>
        <p:spPr>
          <a:xfrm>
            <a:off x="7603099" y="3686138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0" name="楕円 59"/>
          <p:cNvSpPr/>
          <p:nvPr/>
        </p:nvSpPr>
        <p:spPr>
          <a:xfrm>
            <a:off x="8481972" y="369317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1" name="楕円 60"/>
          <p:cNvSpPr/>
          <p:nvPr/>
        </p:nvSpPr>
        <p:spPr>
          <a:xfrm>
            <a:off x="9360845" y="369317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2" name="楕円 61"/>
          <p:cNvSpPr/>
          <p:nvPr/>
        </p:nvSpPr>
        <p:spPr>
          <a:xfrm>
            <a:off x="10239719" y="369317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771021" y="376781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8629353" y="377484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0393573" y="377853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3</a:t>
            </a:r>
            <a:endParaRPr lang="ja-JP" altLang="en-US" sz="32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513012" y="377853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5</a:t>
            </a:r>
            <a:endParaRPr lang="ja-JP" altLang="en-US" sz="3200" dirty="0"/>
          </a:p>
        </p:txBody>
      </p:sp>
      <p:sp>
        <p:nvSpPr>
          <p:cNvPr id="67" name="楕円 66"/>
          <p:cNvSpPr/>
          <p:nvPr/>
        </p:nvSpPr>
        <p:spPr>
          <a:xfrm>
            <a:off x="11326345" y="3708899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8" name="楕円 67"/>
          <p:cNvSpPr/>
          <p:nvPr/>
        </p:nvSpPr>
        <p:spPr>
          <a:xfrm>
            <a:off x="11775145" y="3708899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9" name="楕円 68"/>
          <p:cNvSpPr/>
          <p:nvPr/>
        </p:nvSpPr>
        <p:spPr>
          <a:xfrm>
            <a:off x="11775145" y="4135978"/>
            <a:ext cx="288000" cy="288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0" name="楕円 69"/>
          <p:cNvSpPr/>
          <p:nvPr/>
        </p:nvSpPr>
        <p:spPr>
          <a:xfrm>
            <a:off x="11321561" y="4135978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71" name="直線コネクタ 70"/>
          <p:cNvCxnSpPr>
            <a:stCxn id="69" idx="1"/>
            <a:endCxn id="69" idx="5"/>
          </p:cNvCxnSpPr>
          <p:nvPr/>
        </p:nvCxnSpPr>
        <p:spPr>
          <a:xfrm>
            <a:off x="11817322" y="4178155"/>
            <a:ext cx="203646" cy="20364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楕円 71"/>
          <p:cNvSpPr/>
          <p:nvPr/>
        </p:nvSpPr>
        <p:spPr>
          <a:xfrm>
            <a:off x="7597239" y="4643913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3" name="楕円 72"/>
          <p:cNvSpPr/>
          <p:nvPr/>
        </p:nvSpPr>
        <p:spPr>
          <a:xfrm>
            <a:off x="8479626" y="4647431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4" name="楕円 73"/>
          <p:cNvSpPr/>
          <p:nvPr/>
        </p:nvSpPr>
        <p:spPr>
          <a:xfrm>
            <a:off x="9358499" y="4647431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5" name="楕円 74"/>
          <p:cNvSpPr/>
          <p:nvPr/>
        </p:nvSpPr>
        <p:spPr>
          <a:xfrm>
            <a:off x="10237373" y="4647431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768675" y="472559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627007" y="472911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2</a:t>
            </a:r>
            <a:endParaRPr lang="ja-JP" altLang="en-US" sz="32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0391227" y="473279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3</a:t>
            </a:r>
            <a:endParaRPr lang="ja-JP" altLang="en-US" sz="32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9510666" y="4732794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6</a:t>
            </a:r>
            <a:endParaRPr lang="ja-JP" altLang="en-US" sz="3200" dirty="0"/>
          </a:p>
        </p:txBody>
      </p:sp>
      <p:sp>
        <p:nvSpPr>
          <p:cNvPr id="80" name="楕円 79"/>
          <p:cNvSpPr/>
          <p:nvPr/>
        </p:nvSpPr>
        <p:spPr>
          <a:xfrm>
            <a:off x="11323999" y="4663160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1" name="楕円 80"/>
          <p:cNvSpPr/>
          <p:nvPr/>
        </p:nvSpPr>
        <p:spPr>
          <a:xfrm>
            <a:off x="11772799" y="4663160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2" name="楕円 81"/>
          <p:cNvSpPr/>
          <p:nvPr/>
        </p:nvSpPr>
        <p:spPr>
          <a:xfrm>
            <a:off x="11772799" y="5090239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3" name="楕円 82"/>
          <p:cNvSpPr/>
          <p:nvPr/>
        </p:nvSpPr>
        <p:spPr>
          <a:xfrm>
            <a:off x="11319215" y="5090239"/>
            <a:ext cx="288000" cy="288000"/>
          </a:xfrm>
          <a:prstGeom prst="ellipse">
            <a:avLst/>
          </a:prstGeom>
          <a:solidFill>
            <a:schemeClr val="tx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4" name="楕円 83"/>
          <p:cNvSpPr/>
          <p:nvPr/>
        </p:nvSpPr>
        <p:spPr>
          <a:xfrm>
            <a:off x="7594309" y="5911182"/>
            <a:ext cx="720000" cy="720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5" name="楕円 84"/>
          <p:cNvSpPr/>
          <p:nvPr/>
        </p:nvSpPr>
        <p:spPr>
          <a:xfrm>
            <a:off x="8477282" y="5911182"/>
            <a:ext cx="720000" cy="720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6" name="楕円 85"/>
          <p:cNvSpPr/>
          <p:nvPr/>
        </p:nvSpPr>
        <p:spPr>
          <a:xfrm>
            <a:off x="9356155" y="5911182"/>
            <a:ext cx="720000" cy="720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7" name="楕円 86"/>
          <p:cNvSpPr/>
          <p:nvPr/>
        </p:nvSpPr>
        <p:spPr>
          <a:xfrm>
            <a:off x="10235029" y="5911182"/>
            <a:ext cx="720000" cy="720000"/>
          </a:xfrm>
          <a:prstGeom prst="ellipse">
            <a:avLst/>
          </a:prstGeom>
          <a:noFill/>
          <a:ln w="254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7766331" y="5992862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8624663" y="5992861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10388883" y="5996544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9508322" y="5996545"/>
            <a:ext cx="412292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</a:t>
            </a:r>
            <a:endParaRPr lang="ja-JP" altLang="en-US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7052520" y="5655551"/>
            <a:ext cx="4797083" cy="0"/>
          </a:xfrm>
          <a:prstGeom prst="line">
            <a:avLst/>
          </a:prstGeom>
          <a:ln w="44450" cmpd="sng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11354366" y="1295221"/>
            <a:ext cx="514885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返答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8878867" y="1295221"/>
            <a:ext cx="514885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推測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502015" y="1959988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1</a:t>
            </a:r>
            <a:r>
              <a:rPr lang="ja-JP" altLang="en-US" dirty="0"/>
              <a:t>回目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493286" y="2901138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2</a:t>
            </a:r>
            <a:r>
              <a:rPr lang="ja-JP" altLang="en-US" dirty="0"/>
              <a:t>回目</a:t>
            </a: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6493153" y="3870826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回目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493153" y="4822720"/>
            <a:ext cx="772969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第</a:t>
            </a:r>
            <a:r>
              <a:rPr lang="en-US" altLang="ja-JP" dirty="0"/>
              <a:t>4</a:t>
            </a:r>
            <a:r>
              <a:rPr lang="ja-JP" altLang="en-US" dirty="0"/>
              <a:t>回目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66134" y="6086516"/>
            <a:ext cx="679994" cy="291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82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0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/>
      <p:bldP spid="67" grpId="0" animBg="1"/>
      <p:bldP spid="68" grpId="0" animBg="1"/>
      <p:bldP spid="69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/>
      <p:bldP spid="77" grpId="0"/>
      <p:bldP spid="78" grpId="0"/>
      <p:bldP spid="79" grpId="0"/>
      <p:bldP spid="80" grpId="0" animBg="1"/>
      <p:bldP spid="81" grpId="0" animBg="1"/>
      <p:bldP spid="82" grpId="0" animBg="1"/>
      <p:bldP spid="8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82261" y="1610085"/>
            <a:ext cx="10781714" cy="45048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10</a:t>
            </a:r>
            <a:r>
              <a:rPr lang="ja-JP" altLang="en-US" sz="2400" dirty="0" smtClean="0"/>
              <a:t>色</a:t>
            </a:r>
            <a:r>
              <a:rPr lang="en-US" altLang="ja-JP" sz="2400" dirty="0" smtClean="0"/>
              <a:t>N</a:t>
            </a:r>
            <a:r>
              <a:rPr lang="ja-JP" altLang="en-US" sz="2400" dirty="0" smtClean="0"/>
              <a:t>ピンの</a:t>
            </a:r>
            <a:r>
              <a:rPr lang="en-US" altLang="ja-JP" sz="2400" dirty="0" smtClean="0"/>
              <a:t>Mastermind</a:t>
            </a:r>
            <a:r>
              <a:rPr lang="ja-JP" altLang="en-US" sz="2400" dirty="0" smtClean="0"/>
              <a:t>では確率的に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ランダムな</a:t>
            </a:r>
            <a:r>
              <a:rPr lang="en-US" altLang="ja-JP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O(N/log(N))</a:t>
            </a:r>
            <a:r>
              <a:rPr lang="ja-JP" altLang="en-US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回の質問</a:t>
            </a:r>
            <a:r>
              <a:rPr lang="ja-JP" altLang="en-US" sz="2400" dirty="0" smtClean="0"/>
              <a:t>で</a:t>
            </a: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答えを一つに絞ることができる</a:t>
            </a:r>
            <a:r>
              <a:rPr lang="en-US" altLang="ja-JP" sz="2400" dirty="0" smtClean="0"/>
              <a:t> </a:t>
            </a:r>
            <a:r>
              <a:rPr lang="en-US" altLang="ja-JP" sz="2400" dirty="0"/>
              <a:t>(</a:t>
            </a:r>
            <a:r>
              <a:rPr lang="en-US" altLang="ja-JP" sz="2400" dirty="0" err="1"/>
              <a:t>Erdős</a:t>
            </a:r>
            <a:r>
              <a:rPr lang="en-US" altLang="ja-JP" sz="2400" dirty="0"/>
              <a:t>)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 smtClean="0"/>
              <a:t>出題者がヒント</a:t>
            </a:r>
            <a:r>
              <a:rPr lang="ja-JP" altLang="en-US" sz="2400" dirty="0" smtClean="0"/>
              <a:t>を返す際に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度だけ嘘をついてもよい</a:t>
            </a:r>
            <a:r>
              <a:rPr lang="en-US" altLang="ja-JP" sz="2400" dirty="0" smtClean="0"/>
              <a:t>(Huang</a:t>
            </a:r>
            <a:r>
              <a:rPr lang="ja-JP" altLang="en-US" sz="2400" dirty="0" smtClean="0"/>
              <a:t>ら</a:t>
            </a:r>
            <a:r>
              <a:rPr lang="en-US" altLang="ja-JP" sz="2400" dirty="0" smtClean="0"/>
              <a:t>,2005</a:t>
            </a:r>
            <a:r>
              <a:rPr lang="en-US" altLang="ja-JP" sz="2400" dirty="0" smtClean="0"/>
              <a:t>), </a:t>
            </a:r>
          </a:p>
          <a:p>
            <a:pPr marL="0" indent="0">
              <a:buNone/>
            </a:pPr>
            <a:r>
              <a:rPr lang="ja-JP" altLang="en-US" sz="2400" dirty="0" smtClean="0"/>
              <a:t>解答者のヒント</a:t>
            </a:r>
            <a:r>
              <a:rPr lang="ja-JP" altLang="en-US" sz="2400" dirty="0" smtClean="0"/>
              <a:t>に関する記憶が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ターンしか持たない</a:t>
            </a:r>
            <a:r>
              <a:rPr lang="en-US" altLang="ja-JP" sz="2400" dirty="0" smtClean="0"/>
              <a:t>(</a:t>
            </a:r>
            <a:r>
              <a:rPr lang="en-US" altLang="ja-JP" sz="2400" dirty="0" smtClean="0"/>
              <a:t>Benjamin,2012</a:t>
            </a:r>
            <a:r>
              <a:rPr lang="en-US" altLang="ja-JP" sz="2400" dirty="0" smtClean="0"/>
              <a:t>)</a:t>
            </a:r>
          </a:p>
          <a:p>
            <a:pPr marL="0" indent="0">
              <a:buNone/>
            </a:pPr>
            <a:r>
              <a:rPr lang="ja-JP" altLang="en-US" sz="2400" dirty="0" smtClean="0"/>
              <a:t>といった拡張ルールを設けた</a:t>
            </a:r>
            <a:r>
              <a:rPr lang="en-US" altLang="ja-JP" sz="2400" dirty="0" smtClean="0"/>
              <a:t>Mastermind</a:t>
            </a:r>
            <a:r>
              <a:rPr lang="ja-JP" altLang="en-US" sz="2400" dirty="0" smtClean="0"/>
              <a:t>の研究</a:t>
            </a:r>
            <a:endParaRPr lang="en-US" altLang="ja-JP" sz="2400" dirty="0" smtClean="0"/>
          </a:p>
          <a:p>
            <a:pPr marL="0" indent="0">
              <a:buNone/>
            </a:pPr>
            <a:endParaRPr lang="en-US" altLang="ja-JP" sz="2400" dirty="0" smtClean="0"/>
          </a:p>
          <a:p>
            <a:pPr marL="0" indent="0">
              <a:buNone/>
            </a:pPr>
            <a:r>
              <a:rPr lang="ja-JP" altLang="en-US" sz="2400" dirty="0" smtClean="0"/>
              <a:t>とても興味深い対象</a:t>
            </a:r>
            <a:endParaRPr lang="en-US" altLang="ja-JP" sz="2400" dirty="0" smtClean="0"/>
          </a:p>
        </p:txBody>
      </p:sp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919288" y="504825"/>
            <a:ext cx="8912225" cy="1281113"/>
          </a:xfrm>
        </p:spPr>
        <p:txBody>
          <a:bodyPr/>
          <a:lstStyle/>
          <a:p>
            <a:r>
              <a:rPr kumimoji="1" lang="en-US" altLang="ja-JP" dirty="0" smtClean="0"/>
              <a:t>Mastermind</a:t>
            </a:r>
            <a:r>
              <a:rPr kumimoji="1" lang="ja-JP" altLang="en-US" dirty="0" smtClean="0"/>
              <a:t>に関する先行研究</a:t>
            </a:r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30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73195" y="1371596"/>
            <a:ext cx="10828337" cy="434339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kumimoji="1" lang="en-US" altLang="ja-JP" sz="2400" dirty="0" smtClean="0"/>
              <a:t>6</a:t>
            </a:r>
            <a:r>
              <a:rPr kumimoji="1" lang="ja-JP" altLang="en-US" sz="2400" dirty="0" smtClean="0"/>
              <a:t>色</a:t>
            </a:r>
            <a:r>
              <a:rPr kumimoji="1" lang="en-US" altLang="ja-JP" sz="2400" dirty="0" smtClean="0"/>
              <a:t>4</a:t>
            </a:r>
            <a:r>
              <a:rPr kumimoji="1" lang="ja-JP" altLang="en-US" sz="2400" dirty="0" smtClean="0"/>
              <a:t>ピンの</a:t>
            </a:r>
            <a:r>
              <a:rPr kumimoji="1" lang="en-US" altLang="ja-JP" sz="2400" dirty="0" smtClean="0"/>
              <a:t>Mastermind</a:t>
            </a:r>
            <a:r>
              <a:rPr kumimoji="1" lang="ja-JP" altLang="en-US" sz="2400" dirty="0" smtClean="0"/>
              <a:t>において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kumimoji="1" lang="ja-JP" altLang="en-US" sz="2400" dirty="0" smtClean="0"/>
              <a:t>「出題者がゲーム中にコードの配色を</a:t>
            </a:r>
            <a:r>
              <a:rPr kumimoji="1" lang="en-US" altLang="ja-JP" sz="2400" dirty="0" smtClean="0"/>
              <a:t>1</a:t>
            </a:r>
            <a:r>
              <a:rPr kumimoji="1" lang="ja-JP" altLang="en-US" sz="2400" dirty="0" smtClean="0"/>
              <a:t>色</a:t>
            </a:r>
            <a:r>
              <a:rPr kumimoji="1" lang="en-US" altLang="ja-JP" sz="2400" dirty="0" smtClean="0"/>
              <a:t>, 1</a:t>
            </a:r>
            <a:r>
              <a:rPr kumimoji="1" lang="ja-JP" altLang="en-US" sz="2400" dirty="0" smtClean="0"/>
              <a:t>度だけ変更してもよい」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kumimoji="1" lang="ja-JP" altLang="en-US" sz="2400" dirty="0" smtClean="0"/>
              <a:t>というルールを設けた拡張版</a:t>
            </a:r>
            <a:r>
              <a:rPr kumimoji="1" lang="en-US" altLang="ja-JP" sz="2400" dirty="0" smtClean="0"/>
              <a:t>Mastermind</a:t>
            </a:r>
            <a:endParaRPr lang="en-US" altLang="ja-JP" sz="2400" dirty="0"/>
          </a:p>
          <a:p>
            <a:pPr>
              <a:lnSpc>
                <a:spcPct val="200000"/>
              </a:lnSpc>
            </a:pPr>
            <a:r>
              <a:rPr kumimoji="1" lang="en-US" altLang="ja-JP" sz="2400" dirty="0" smtClean="0"/>
              <a:t>6</a:t>
            </a:r>
            <a:r>
              <a:rPr kumimoji="1" lang="ja-JP" altLang="en-US" sz="2400" dirty="0" smtClean="0"/>
              <a:t>色</a:t>
            </a:r>
            <a:r>
              <a:rPr kumimoji="1" lang="en-US" altLang="ja-JP" sz="2400" dirty="0" smtClean="0"/>
              <a:t>4</a:t>
            </a:r>
            <a:r>
              <a:rPr kumimoji="1" lang="ja-JP" altLang="en-US" sz="2400" dirty="0" smtClean="0"/>
              <a:t>ピンの</a:t>
            </a:r>
            <a:r>
              <a:rPr kumimoji="1" lang="en-US" altLang="ja-JP" sz="2400" dirty="0" smtClean="0"/>
              <a:t>Mastermind</a:t>
            </a:r>
            <a:r>
              <a:rPr kumimoji="1" lang="ja-JP" altLang="en-US" sz="2400" dirty="0" smtClean="0"/>
              <a:t>は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高々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5</a:t>
            </a:r>
            <a:r>
              <a:rPr kumimoji="1" lang="ja-JP" altLang="en-US" sz="2400" dirty="0" smtClean="0">
                <a:solidFill>
                  <a:srgbClr val="FF0000"/>
                </a:solidFill>
              </a:rPr>
              <a:t>回</a:t>
            </a:r>
            <a:r>
              <a:rPr kumimoji="1" lang="ja-JP" altLang="en-US" sz="2400" dirty="0" smtClean="0"/>
              <a:t>の推測でコード判別可能</a:t>
            </a:r>
            <a:r>
              <a:rPr kumimoji="1" lang="en-US" altLang="ja-JP" sz="2400" dirty="0" smtClean="0"/>
              <a:t>(Knuth</a:t>
            </a:r>
            <a:r>
              <a:rPr lang="en-US" altLang="ja-JP" sz="2400" dirty="0"/>
              <a:t>,</a:t>
            </a:r>
            <a:r>
              <a:rPr kumimoji="1" lang="en-US" altLang="ja-JP" sz="2400" dirty="0" smtClean="0"/>
              <a:t>1976)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 smtClean="0"/>
              <a:t>　→この拡張版</a:t>
            </a:r>
            <a:r>
              <a:rPr lang="en-US" altLang="ja-JP" sz="2400" dirty="0" smtClean="0"/>
              <a:t>Mastermind</a:t>
            </a:r>
            <a:r>
              <a:rPr lang="ja-JP" altLang="en-US" sz="2400" dirty="0" smtClean="0"/>
              <a:t>における推測回数の自明な上界は</a:t>
            </a:r>
            <a:r>
              <a:rPr lang="en-US" altLang="ja-JP" sz="2400" dirty="0" smtClean="0">
                <a:solidFill>
                  <a:srgbClr val="FF0000"/>
                </a:solidFill>
              </a:rPr>
              <a:t>10</a:t>
            </a:r>
            <a:r>
              <a:rPr lang="ja-JP" altLang="en-US" sz="2400" dirty="0" smtClean="0">
                <a:solidFill>
                  <a:srgbClr val="FF0000"/>
                </a:solidFill>
              </a:rPr>
              <a:t>回</a:t>
            </a:r>
            <a:endParaRPr lang="en-US" altLang="ja-JP" sz="2400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本研究について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104638" y="5732580"/>
            <a:ext cx="77251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この推測回数を少なくすることはできないか？</a:t>
            </a:r>
            <a:endParaRPr kumimoji="1" lang="ja-JP" altLang="en-US" sz="2800" dirty="0"/>
          </a:p>
        </p:txBody>
      </p:sp>
      <p:sp>
        <p:nvSpPr>
          <p:cNvPr id="27" name="正方形/長方形 26"/>
          <p:cNvSpPr/>
          <p:nvPr/>
        </p:nvSpPr>
        <p:spPr>
          <a:xfrm>
            <a:off x="3024554" y="5714995"/>
            <a:ext cx="7719646" cy="5275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32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73195" y="1371596"/>
            <a:ext cx="10828337" cy="378823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解答者 </a:t>
            </a:r>
            <a:r>
              <a:rPr lang="en-US" altLang="ja-JP" sz="2400" dirty="0" smtClean="0"/>
              <a:t>: 5</a:t>
            </a:r>
            <a:r>
              <a:rPr lang="ja-JP" altLang="en-US" sz="2400" dirty="0" smtClean="0"/>
              <a:t>回目の推測までは</a:t>
            </a:r>
            <a:r>
              <a:rPr lang="en-US" altLang="ja-JP" sz="2400" dirty="0" smtClean="0"/>
              <a:t>Knuth</a:t>
            </a:r>
            <a:r>
              <a:rPr lang="ja-JP" altLang="en-US" sz="2400" dirty="0" smtClean="0"/>
              <a:t>のアルゴリズム</a:t>
            </a:r>
            <a:endParaRPr lang="en-US" altLang="ja-JP" sz="2400" dirty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　　　   ・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回以内にコードが判明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　　　　　→ ゲームが終了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ja-JP" sz="2400" dirty="0"/>
              <a:t> </a:t>
            </a:r>
            <a:r>
              <a:rPr lang="en-US" altLang="ja-JP" sz="2400" dirty="0" smtClean="0"/>
              <a:t>             </a:t>
            </a:r>
            <a:r>
              <a:rPr lang="ja-JP" altLang="en-US" sz="2400" dirty="0" smtClean="0"/>
              <a:t>・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回の推測でコードが判明しない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2400" dirty="0" smtClean="0"/>
              <a:t>　　　　　→ </a:t>
            </a:r>
            <a:r>
              <a:rPr lang="en-US" altLang="ja-JP" sz="2400" dirty="0" smtClean="0"/>
              <a:t>6</a:t>
            </a:r>
            <a:r>
              <a:rPr lang="ja-JP" altLang="en-US" sz="2400" dirty="0" smtClean="0"/>
              <a:t>回目の推測から再び</a:t>
            </a:r>
            <a:r>
              <a:rPr lang="en-US" altLang="ja-JP" sz="2400" dirty="0" smtClean="0"/>
              <a:t>Knuth</a:t>
            </a:r>
            <a:r>
              <a:rPr lang="ja-JP" altLang="en-US" sz="2400" dirty="0" smtClean="0"/>
              <a:t>のアルゴリズム</a:t>
            </a:r>
            <a:endParaRPr lang="en-US" altLang="ja-JP" sz="2400" dirty="0" smtClean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推測回数の自明な上界</a:t>
            </a:r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625595" y="1523996"/>
            <a:ext cx="10828337" cy="892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endParaRPr lang="en-US" altLang="ja-JP" sz="2400" dirty="0" smtClean="0"/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676275" y="2743196"/>
            <a:ext cx="10828337" cy="24166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endParaRPr lang="en-US" altLang="ja-JP" sz="2400" dirty="0" smtClean="0"/>
          </a:p>
        </p:txBody>
      </p:sp>
      <p:sp>
        <p:nvSpPr>
          <p:cNvPr id="8" name="右矢印 7"/>
          <p:cNvSpPr/>
          <p:nvPr/>
        </p:nvSpPr>
        <p:spPr>
          <a:xfrm>
            <a:off x="1695003" y="5159829"/>
            <a:ext cx="1463040" cy="52251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3490691" y="5159830"/>
            <a:ext cx="6750589" cy="7474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endParaRPr lang="en-US" altLang="ja-JP" sz="2400" dirty="0" smtClean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3304903" y="4823901"/>
            <a:ext cx="8476937" cy="13678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kumimoji="1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Wingdings 3" charset="2"/>
              <a:buNone/>
            </a:pPr>
            <a:r>
              <a:rPr lang="ja-JP" altLang="en-US" sz="2400" dirty="0" smtClean="0"/>
              <a:t>出題者が</a:t>
            </a:r>
            <a:r>
              <a:rPr lang="en-US" altLang="ja-JP" sz="2400" dirty="0" smtClean="0"/>
              <a:t>1~4</a:t>
            </a:r>
            <a:r>
              <a:rPr lang="ja-JP" altLang="en-US" sz="2400" dirty="0" smtClean="0"/>
              <a:t>回目のあいだにコードを変更することを保証</a:t>
            </a:r>
            <a:endParaRPr lang="en-US" altLang="ja-JP" sz="2400" dirty="0" smtClean="0"/>
          </a:p>
          <a:p>
            <a:pPr marL="0" indent="0">
              <a:lnSpc>
                <a:spcPct val="150000"/>
              </a:lnSpc>
              <a:buFont typeface="Wingdings 3" charset="2"/>
              <a:buNone/>
            </a:pPr>
            <a:r>
              <a:rPr lang="ja-JP" altLang="en-US" sz="2400" dirty="0" smtClean="0"/>
              <a:t>解答者は高々</a:t>
            </a:r>
            <a:r>
              <a:rPr lang="en-US" altLang="ja-JP" sz="2400" dirty="0" smtClean="0"/>
              <a:t>10</a:t>
            </a:r>
            <a:r>
              <a:rPr lang="ja-JP" altLang="en-US" sz="2400" dirty="0" smtClean="0"/>
              <a:t>回の推測でコードを判別できる</a:t>
            </a:r>
            <a:endParaRPr lang="en-US" altLang="ja-JP" sz="2400" dirty="0" smtClean="0"/>
          </a:p>
        </p:txBody>
      </p:sp>
      <p:sp>
        <p:nvSpPr>
          <p:cNvPr id="11" name="角丸四角形 10"/>
          <p:cNvSpPr/>
          <p:nvPr/>
        </p:nvSpPr>
        <p:spPr>
          <a:xfrm>
            <a:off x="3213462" y="4823900"/>
            <a:ext cx="8151223" cy="136789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1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kumimoji="1" lang="ja-JP" altLang="en-US" dirty="0" smtClean="0"/>
              <a:t>本研究について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3011" y="1393194"/>
            <a:ext cx="5838989" cy="511211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905537" y="1642912"/>
            <a:ext cx="44935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この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Mastermind</a:t>
            </a: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における</a:t>
            </a:r>
            <a:r>
              <a:rPr kumimoji="1" lang="en-US" altLang="ja-JP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</a:p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出題者と解答者のアクションを</a:t>
            </a:r>
            <a:endParaRPr kumimoji="1" lang="en-US" altLang="ja-JP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右のように定義する</a:t>
            </a:r>
            <a:endParaRPr kumimoji="1" lang="ja-JP" alt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16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6894</TotalTime>
  <Words>1275</Words>
  <Application>Microsoft Office PowerPoint</Application>
  <PresentationFormat>ワイド画面</PresentationFormat>
  <Paragraphs>270</Paragraphs>
  <Slides>31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8" baseType="lpstr">
      <vt:lpstr>メイリオ</vt:lpstr>
      <vt:lpstr>游ゴシック</vt:lpstr>
      <vt:lpstr>Arial</vt:lpstr>
      <vt:lpstr>Cambria Math</vt:lpstr>
      <vt:lpstr>Century Gothic</vt:lpstr>
      <vt:lpstr>Wingdings 3</vt:lpstr>
      <vt:lpstr>ウィスプ</vt:lpstr>
      <vt:lpstr>コード配色の変更を認めるマスターマインドの 推測回数に関する考察</vt:lpstr>
      <vt:lpstr>目次</vt:lpstr>
      <vt:lpstr>Mastermind とは？</vt:lpstr>
      <vt:lpstr>一般的なMastermind</vt:lpstr>
      <vt:lpstr>一般的なMastermind</vt:lpstr>
      <vt:lpstr>Mastermindに関する先行研究</vt:lpstr>
      <vt:lpstr>本研究について</vt:lpstr>
      <vt:lpstr>推測回数の自明な上界</vt:lpstr>
      <vt:lpstr>本研究について</vt:lpstr>
      <vt:lpstr>本研究について</vt:lpstr>
      <vt:lpstr>本研究について</vt:lpstr>
      <vt:lpstr>推測回数の下界</vt:lpstr>
      <vt:lpstr>推測回数の下界</vt:lpstr>
      <vt:lpstr>推測回数の下界</vt:lpstr>
      <vt:lpstr>推測回数の下界</vt:lpstr>
      <vt:lpstr>本研究について</vt:lpstr>
      <vt:lpstr>9回で解けるか？</vt:lpstr>
      <vt:lpstr>PowerPoint プレゼンテーション</vt:lpstr>
      <vt:lpstr>推測(1122)に対する返答</vt:lpstr>
      <vt:lpstr>推測(1122)に対する返答</vt:lpstr>
      <vt:lpstr>これらをまとめると</vt:lpstr>
      <vt:lpstr>PowerPoint プレゼンテーション</vt:lpstr>
      <vt:lpstr>PowerPoint プレゼンテーション</vt:lpstr>
      <vt:lpstr>9回で解けるか？</vt:lpstr>
      <vt:lpstr>PowerPoint プレゼンテーション</vt:lpstr>
      <vt:lpstr>PowerPoint プレゼンテーション</vt:lpstr>
      <vt:lpstr>PowerPoint プレゼンテーション</vt:lpstr>
      <vt:lpstr>今後の展望・予想</vt:lpstr>
      <vt:lpstr>謝辞</vt:lpstr>
      <vt:lpstr>関連論文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迫田賢宜</dc:creator>
  <cp:lastModifiedBy>迫田賢宜</cp:lastModifiedBy>
  <cp:revision>63</cp:revision>
  <dcterms:created xsi:type="dcterms:W3CDTF">2017-02-22T23:45:18Z</dcterms:created>
  <dcterms:modified xsi:type="dcterms:W3CDTF">2017-03-06T01:35:27Z</dcterms:modified>
</cp:coreProperties>
</file>