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62" r:id="rId3"/>
    <p:sldId id="292" r:id="rId4"/>
    <p:sldId id="270" r:id="rId5"/>
    <p:sldId id="275" r:id="rId6"/>
    <p:sldId id="278" r:id="rId7"/>
    <p:sldId id="277" r:id="rId8"/>
    <p:sldId id="282" r:id="rId9"/>
    <p:sldId id="283" r:id="rId10"/>
    <p:sldId id="284" r:id="rId11"/>
    <p:sldId id="285" r:id="rId12"/>
    <p:sldId id="299" r:id="rId13"/>
    <p:sldId id="300" r:id="rId14"/>
    <p:sldId id="301" r:id="rId15"/>
    <p:sldId id="296" r:id="rId16"/>
    <p:sldId id="291" r:id="rId17"/>
    <p:sldId id="286" r:id="rId18"/>
    <p:sldId id="288" r:id="rId19"/>
    <p:sldId id="281" r:id="rId20"/>
    <p:sldId id="268" r:id="rId21"/>
    <p:sldId id="304" r:id="rId22"/>
    <p:sldId id="305" r:id="rId23"/>
    <p:sldId id="30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D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45" autoAdjust="0"/>
  </p:normalViewPr>
  <p:slideViewPr>
    <p:cSldViewPr>
      <p:cViewPr varScale="1">
        <p:scale>
          <a:sx n="109" d="100"/>
          <a:sy n="109" d="100"/>
        </p:scale>
        <p:origin x="16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1A071-AAD8-4408-A4E5-327765958119}"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C5B0B-CAAE-4AA0-B7CC-0851BDC4DBFC}" type="slidenum">
              <a:rPr kumimoji="1" lang="ja-JP" altLang="en-US" smtClean="0"/>
              <a:t>‹#›</a:t>
            </a:fld>
            <a:endParaRPr kumimoji="1" lang="ja-JP" altLang="en-US"/>
          </a:p>
        </p:txBody>
      </p:sp>
    </p:spTree>
    <p:extLst>
      <p:ext uri="{BB962C8B-B14F-4D97-AF65-F5344CB8AC3E}">
        <p14:creationId xmlns:p14="http://schemas.microsoft.com/office/powerpoint/2010/main" val="172039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a:t>
            </a:fld>
            <a:endParaRPr kumimoji="1" lang="ja-JP" altLang="en-US"/>
          </a:p>
        </p:txBody>
      </p:sp>
    </p:spTree>
    <p:extLst>
      <p:ext uri="{BB962C8B-B14F-4D97-AF65-F5344CB8AC3E}">
        <p14:creationId xmlns:p14="http://schemas.microsoft.com/office/powerpoint/2010/main" val="318768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12</a:t>
            </a:fld>
            <a:endParaRPr kumimoji="1" lang="ja-JP" altLang="en-US"/>
          </a:p>
        </p:txBody>
      </p:sp>
    </p:spTree>
    <p:extLst>
      <p:ext uri="{BB962C8B-B14F-4D97-AF65-F5344CB8AC3E}">
        <p14:creationId xmlns:p14="http://schemas.microsoft.com/office/powerpoint/2010/main" val="50004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13</a:t>
            </a:fld>
            <a:endParaRPr kumimoji="1" lang="ja-JP" altLang="en-US"/>
          </a:p>
        </p:txBody>
      </p:sp>
    </p:spTree>
    <p:extLst>
      <p:ext uri="{BB962C8B-B14F-4D97-AF65-F5344CB8AC3E}">
        <p14:creationId xmlns:p14="http://schemas.microsoft.com/office/powerpoint/2010/main" val="135817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a2</a:t>
            </a:r>
            <a:r>
              <a:rPr kumimoji="1" lang="ja-JP" altLang="en-US" dirty="0" smtClean="0"/>
              <a:t>については，このようなことが</a:t>
            </a:r>
            <a:r>
              <a:rPr kumimoji="1" lang="en-US" altLang="ja-JP" dirty="0" smtClean="0"/>
              <a:t>2</a:t>
            </a:r>
            <a:r>
              <a:rPr kumimoji="1" lang="ja-JP" altLang="en-US" dirty="0" smtClean="0"/>
              <a:t>人の男性について起こることと考えて，</a:t>
            </a:r>
            <a:r>
              <a:rPr kumimoji="1" lang="en-US" altLang="ja-JP" dirty="0" smtClean="0"/>
              <a:t>a1</a:t>
            </a:r>
            <a:r>
              <a:rPr kumimoji="1" lang="ja-JP" altLang="en-US" dirty="0" smtClean="0"/>
              <a:t>の</a:t>
            </a:r>
            <a:r>
              <a:rPr kumimoji="1" lang="en-US" altLang="ja-JP" dirty="0" smtClean="0"/>
              <a:t>2</a:t>
            </a:r>
            <a:r>
              <a:rPr kumimoji="1" lang="ja-JP" altLang="en-US" dirty="0" smtClean="0"/>
              <a:t>乗とします．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14</a:t>
            </a:fld>
            <a:endParaRPr kumimoji="1" lang="ja-JP" altLang="en-US"/>
          </a:p>
        </p:txBody>
      </p:sp>
    </p:spTree>
    <p:extLst>
      <p:ext uri="{BB962C8B-B14F-4D97-AF65-F5344CB8AC3E}">
        <p14:creationId xmlns:p14="http://schemas.microsoft.com/office/powerpoint/2010/main" val="274598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g1,a1</a:t>
            </a:r>
            <a:r>
              <a:rPr kumimoji="1" lang="ja-JP" altLang="en-US" dirty="0" smtClean="0"/>
              <a:t>を単に</a:t>
            </a:r>
            <a:r>
              <a:rPr kumimoji="1" lang="en-US" altLang="ja-JP" dirty="0" err="1" smtClean="0"/>
              <a:t>g,a</a:t>
            </a:r>
            <a:r>
              <a:rPr kumimoji="1" lang="ja-JP" altLang="en-US" dirty="0" smtClean="0"/>
              <a:t>と書きます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16</a:t>
            </a:fld>
            <a:endParaRPr kumimoji="1" lang="ja-JP" altLang="en-US"/>
          </a:p>
        </p:txBody>
      </p:sp>
    </p:spTree>
    <p:extLst>
      <p:ext uri="{BB962C8B-B14F-4D97-AF65-F5344CB8AC3E}">
        <p14:creationId xmlns:p14="http://schemas.microsoft.com/office/powerpoint/2010/main" val="104396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シミュレーション実験によって出した実験値と比べると</a:t>
            </a:r>
            <a:r>
              <a:rPr kumimoji="1" lang="en-US" altLang="ja-JP" dirty="0" smtClean="0"/>
              <a:t>…</a:t>
            </a:r>
          </a:p>
          <a:p>
            <a:r>
              <a:rPr kumimoji="1" lang="en-US" altLang="ja-JP" dirty="0" smtClean="0"/>
              <a:t>…</a:t>
            </a:r>
            <a:r>
              <a:rPr kumimoji="1" lang="ja-JP" altLang="en-US" dirty="0" smtClean="0"/>
              <a:t>特に，</a:t>
            </a:r>
            <a:r>
              <a:rPr kumimoji="1" lang="en-US" altLang="ja-JP" dirty="0" smtClean="0"/>
              <a:t>n=2</a:t>
            </a:r>
            <a:r>
              <a:rPr kumimoji="1" lang="ja-JP" altLang="en-US" dirty="0" smtClean="0"/>
              <a:t>のときに</a:t>
            </a:r>
            <a:r>
              <a:rPr kumimoji="1" lang="en-US" altLang="ja-JP" dirty="0" smtClean="0"/>
              <a:t>S2</a:t>
            </a:r>
            <a:r>
              <a:rPr kumimoji="1" lang="ja-JP" altLang="en-US" dirty="0" smtClean="0"/>
              <a:t>は</a:t>
            </a:r>
            <a:r>
              <a:rPr kumimoji="1" lang="en-US" altLang="ja-JP" dirty="0" smtClean="0"/>
              <a:t>2</a:t>
            </a:r>
            <a:r>
              <a:rPr kumimoji="1" lang="ja-JP" altLang="en-US" dirty="0" smtClean="0"/>
              <a:t>となっていないので，明らかにずれています．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17</a:t>
            </a:fld>
            <a:endParaRPr kumimoji="1" lang="ja-JP" altLang="en-US"/>
          </a:p>
        </p:txBody>
      </p:sp>
    </p:spTree>
    <p:extLst>
      <p:ext uri="{BB962C8B-B14F-4D97-AF65-F5344CB8AC3E}">
        <p14:creationId xmlns:p14="http://schemas.microsoft.com/office/powerpoint/2010/main" val="385879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k^2</a:t>
            </a:r>
            <a:r>
              <a:rPr kumimoji="1" lang="ja-JP" altLang="en-US" dirty="0" smtClean="0"/>
              <a:t>に限りなく近づいていくけど、超えることはない</a:t>
            </a:r>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19</a:t>
            </a:fld>
            <a:endParaRPr kumimoji="1" lang="ja-JP" altLang="en-US"/>
          </a:p>
        </p:txBody>
      </p:sp>
    </p:spTree>
    <p:extLst>
      <p:ext uri="{BB962C8B-B14F-4D97-AF65-F5344CB8AC3E}">
        <p14:creationId xmlns:p14="http://schemas.microsoft.com/office/powerpoint/2010/main" val="393283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20</a:t>
            </a:fld>
            <a:endParaRPr kumimoji="1" lang="ja-JP" altLang="en-US"/>
          </a:p>
        </p:txBody>
      </p:sp>
    </p:spTree>
    <p:extLst>
      <p:ext uri="{BB962C8B-B14F-4D97-AF65-F5344CB8AC3E}">
        <p14:creationId xmlns:p14="http://schemas.microsoft.com/office/powerpoint/2010/main" val="312285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21</a:t>
            </a:fld>
            <a:endParaRPr kumimoji="1" lang="ja-JP" altLang="en-US"/>
          </a:p>
        </p:txBody>
      </p:sp>
    </p:spTree>
    <p:extLst>
      <p:ext uri="{BB962C8B-B14F-4D97-AF65-F5344CB8AC3E}">
        <p14:creationId xmlns:p14="http://schemas.microsoft.com/office/powerpoint/2010/main" val="317109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本研究では安定結婚問題というものを考えているので，まずこれを簡単に説明します．</a:t>
            </a:r>
            <a:endParaRPr kumimoji="1" lang="en-US" altLang="ja-JP" dirty="0" smtClean="0"/>
          </a:p>
          <a:p>
            <a:r>
              <a:rPr kumimoji="1" lang="ja-JP" altLang="en-US" dirty="0" smtClean="0"/>
              <a:t>この例では男</a:t>
            </a:r>
            <a:r>
              <a:rPr kumimoji="1" lang="en-US" altLang="ja-JP" dirty="0" smtClean="0"/>
              <a:t>1</a:t>
            </a:r>
            <a:r>
              <a:rPr kumimoji="1" lang="ja-JP" altLang="en-US" dirty="0" smtClean="0"/>
              <a:t>はまず女</a:t>
            </a:r>
            <a:r>
              <a:rPr kumimoji="1" lang="en-US" altLang="ja-JP" dirty="0" smtClean="0"/>
              <a:t>2</a:t>
            </a:r>
            <a:r>
              <a:rPr kumimoji="1" lang="ja-JP" altLang="en-US" dirty="0" smtClean="0"/>
              <a:t>が好きで，次に女</a:t>
            </a:r>
            <a:r>
              <a:rPr kumimoji="1" lang="en-US" altLang="ja-JP" dirty="0" smtClean="0"/>
              <a:t>1</a:t>
            </a:r>
            <a:r>
              <a:rPr kumimoji="1" lang="ja-JP" altLang="en-US" dirty="0" smtClean="0"/>
              <a:t>が好き，という感じです．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2</a:t>
            </a:fld>
            <a:endParaRPr kumimoji="1" lang="ja-JP" altLang="en-US"/>
          </a:p>
        </p:txBody>
      </p:sp>
    </p:spTree>
    <p:extLst>
      <p:ext uri="{BB962C8B-B14F-4D97-AF65-F5344CB8AC3E}">
        <p14:creationId xmlns:p14="http://schemas.microsoft.com/office/powerpoint/2010/main" val="342482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安定結婚問題では安定マッチングを求めることが目的となります．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3</a:t>
            </a:fld>
            <a:endParaRPr kumimoji="1" lang="ja-JP" altLang="en-US"/>
          </a:p>
        </p:txBody>
      </p:sp>
    </p:spTree>
    <p:extLst>
      <p:ext uri="{BB962C8B-B14F-4D97-AF65-F5344CB8AC3E}">
        <p14:creationId xmlns:p14="http://schemas.microsoft.com/office/powerpoint/2010/main" val="116680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この場合も安定マッチングは求められますが，ペアを組めない人が現れます．</a:t>
            </a:r>
            <a:endParaRPr kumimoji="1" lang="en-US" altLang="ja-JP" dirty="0" smtClean="0"/>
          </a:p>
          <a:p>
            <a:r>
              <a:rPr kumimoji="1" lang="ja-JP" altLang="en-US" dirty="0" smtClean="0"/>
              <a:t>それぞれの</a:t>
            </a:r>
            <a:r>
              <a:rPr kumimoji="1" lang="en-US" altLang="ja-JP" dirty="0" err="1" smtClean="0"/>
              <a:t>n,k</a:t>
            </a:r>
            <a:r>
              <a:rPr kumimoji="1" lang="ja-JP" altLang="en-US" dirty="0" smtClean="0"/>
              <a:t>に対して，ランダムに選好を作ったときに，平均的にいくつペアができるか？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5</a:t>
            </a:fld>
            <a:endParaRPr kumimoji="1" lang="ja-JP" altLang="en-US"/>
          </a:p>
        </p:txBody>
      </p:sp>
    </p:spTree>
    <p:extLst>
      <p:ext uri="{BB962C8B-B14F-4D97-AF65-F5344CB8AC3E}">
        <p14:creationId xmlns:p14="http://schemas.microsoft.com/office/powerpoint/2010/main" val="206789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ペア数の平均についてですが，まず，簡単に分かる部分があります．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6</a:t>
            </a:fld>
            <a:endParaRPr kumimoji="1" lang="ja-JP" altLang="en-US"/>
          </a:p>
        </p:txBody>
      </p:sp>
    </p:spTree>
    <p:extLst>
      <p:ext uri="{BB962C8B-B14F-4D97-AF65-F5344CB8AC3E}">
        <p14:creationId xmlns:p14="http://schemas.microsoft.com/office/powerpoint/2010/main" val="158250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ある男性を男</a:t>
            </a:r>
            <a:r>
              <a:rPr kumimoji="1" lang="en-US" altLang="ja-JP" dirty="0" smtClean="0"/>
              <a:t>1</a:t>
            </a:r>
            <a:r>
              <a:rPr kumimoji="1" lang="ja-JP" altLang="en-US" dirty="0" smtClean="0"/>
              <a:t>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7</a:t>
            </a:fld>
            <a:endParaRPr kumimoji="1" lang="ja-JP" altLang="en-US"/>
          </a:p>
        </p:txBody>
      </p:sp>
    </p:spTree>
    <p:extLst>
      <p:ext uri="{BB962C8B-B14F-4D97-AF65-F5344CB8AC3E}">
        <p14:creationId xmlns:p14="http://schemas.microsoft.com/office/powerpoint/2010/main" val="357496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G-S</a:t>
            </a:r>
            <a:r>
              <a:rPr kumimoji="1" lang="ja-JP" altLang="en-US" dirty="0" smtClean="0"/>
              <a:t>アルゴリズムにおいて，男</a:t>
            </a:r>
            <a:r>
              <a:rPr kumimoji="1" lang="en-US" altLang="ja-JP" dirty="0" smtClean="0"/>
              <a:t>1</a:t>
            </a:r>
            <a:r>
              <a:rPr kumimoji="1" lang="ja-JP" altLang="en-US" dirty="0" smtClean="0"/>
              <a:t>はまず女</a:t>
            </a:r>
            <a:r>
              <a:rPr kumimoji="1" lang="en-US" altLang="ja-JP" dirty="0" smtClean="0"/>
              <a:t>1</a:t>
            </a:r>
            <a:r>
              <a:rPr kumimoji="1" lang="ja-JP" altLang="en-US" dirty="0" smtClean="0"/>
              <a:t>にプロポーズします．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8</a:t>
            </a:fld>
            <a:endParaRPr kumimoji="1" lang="ja-JP" altLang="en-US"/>
          </a:p>
        </p:txBody>
      </p:sp>
    </p:spTree>
    <p:extLst>
      <p:ext uri="{BB962C8B-B14F-4D97-AF65-F5344CB8AC3E}">
        <p14:creationId xmlns:p14="http://schemas.microsoft.com/office/powerpoint/2010/main" val="10405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女</a:t>
            </a:r>
            <a:r>
              <a:rPr kumimoji="1" lang="en-US" altLang="ja-JP" dirty="0" smtClean="0"/>
              <a:t>1</a:t>
            </a:r>
            <a:r>
              <a:rPr kumimoji="1" lang="ja-JP" altLang="en-US" dirty="0" smtClean="0"/>
              <a:t>に断られた場合は，女</a:t>
            </a:r>
            <a:r>
              <a:rPr kumimoji="1" lang="en-US" altLang="ja-JP" dirty="0" smtClean="0"/>
              <a:t>2</a:t>
            </a:r>
            <a:r>
              <a:rPr kumimoji="1" lang="ja-JP" altLang="en-US" dirty="0" smtClean="0"/>
              <a:t>にプロポーズします</a:t>
            </a:r>
            <a:endParaRPr kumimoji="1" lang="en-US" altLang="ja-JP" dirty="0" smtClean="0"/>
          </a:p>
          <a:p>
            <a:r>
              <a:rPr kumimoji="1" lang="en-US" altLang="ja-JP" dirty="0" smtClean="0"/>
              <a:t>(1)</a:t>
            </a:r>
            <a:r>
              <a:rPr kumimoji="1" lang="ja-JP" altLang="en-US" dirty="0" smtClean="0"/>
              <a:t>と</a:t>
            </a:r>
            <a:r>
              <a:rPr kumimoji="1" lang="en-US" altLang="ja-JP" dirty="0" smtClean="0"/>
              <a:t>(2)</a:t>
            </a:r>
            <a:r>
              <a:rPr kumimoji="1" lang="ja-JP" altLang="en-US" dirty="0" smtClean="0"/>
              <a:t>は前のスライドとまったく同じですので</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9</a:t>
            </a:fld>
            <a:endParaRPr kumimoji="1" lang="ja-JP" altLang="en-US"/>
          </a:p>
        </p:txBody>
      </p:sp>
    </p:spTree>
    <p:extLst>
      <p:ext uri="{BB962C8B-B14F-4D97-AF65-F5344CB8AC3E}">
        <p14:creationId xmlns:p14="http://schemas.microsoft.com/office/powerpoint/2010/main" val="50823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女</a:t>
            </a:r>
            <a:r>
              <a:rPr kumimoji="1" lang="en-US" altLang="ja-JP" dirty="0" smtClean="0"/>
              <a:t>1</a:t>
            </a:r>
            <a:r>
              <a:rPr kumimoji="1" lang="ja-JP" altLang="en-US" dirty="0" err="1" smtClean="0"/>
              <a:t>が第</a:t>
            </a:r>
            <a:r>
              <a:rPr kumimoji="1" lang="en-US" altLang="ja-JP" dirty="0" smtClean="0"/>
              <a:t>1</a:t>
            </a:r>
            <a:r>
              <a:rPr kumimoji="1" lang="ja-JP" altLang="en-US" dirty="0" smtClean="0"/>
              <a:t>希望の男性</a:t>
            </a:r>
            <a:r>
              <a:rPr kumimoji="1" lang="en-US" altLang="ja-JP" dirty="0" smtClean="0"/>
              <a:t>(</a:t>
            </a:r>
            <a:r>
              <a:rPr kumimoji="1" lang="ja-JP" altLang="en-US" dirty="0" smtClean="0"/>
              <a:t>男</a:t>
            </a:r>
            <a:r>
              <a:rPr kumimoji="1" lang="en-US" altLang="ja-JP" dirty="0" smtClean="0"/>
              <a:t>2</a:t>
            </a:r>
            <a:r>
              <a:rPr kumimoji="1" lang="ja-JP" altLang="en-US" dirty="0" smtClean="0"/>
              <a:t>とする</a:t>
            </a:r>
            <a:r>
              <a:rPr kumimoji="1" lang="en-US" altLang="ja-JP" dirty="0" smtClean="0"/>
              <a:t>)</a:t>
            </a:r>
            <a:r>
              <a:rPr kumimoji="1" lang="ja-JP" altLang="en-US" dirty="0" smtClean="0"/>
              <a:t>にプロポーズされない確率として考えると</a:t>
            </a:r>
            <a:r>
              <a:rPr kumimoji="1" lang="en-US" altLang="ja-JP"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E9CC5B0B-CAAE-4AA0-B7CC-0851BDC4DBFC}" type="slidenum">
              <a:rPr kumimoji="1" lang="ja-JP" altLang="en-US" smtClean="0"/>
              <a:t>10</a:t>
            </a:fld>
            <a:endParaRPr kumimoji="1" lang="ja-JP" altLang="en-US"/>
          </a:p>
        </p:txBody>
      </p:sp>
    </p:spTree>
    <p:extLst>
      <p:ext uri="{BB962C8B-B14F-4D97-AF65-F5344CB8AC3E}">
        <p14:creationId xmlns:p14="http://schemas.microsoft.com/office/powerpoint/2010/main" val="388057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400" spc="-50" baseline="0">
                <a:solidFill>
                  <a:schemeClr val="tx1">
                    <a:lumMod val="85000"/>
                    <a:lumOff val="15000"/>
                  </a:schemeClr>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34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2831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6171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98180"/>
          </a:xfrm>
        </p:spPr>
        <p:txBody>
          <a:bodyPr/>
          <a:lstStyle>
            <a:lvl1pPr>
              <a:defRPr sz="4000"/>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lvl1pPr>
              <a:defRPr sz="2900"/>
            </a:lvl1pPr>
            <a:lvl2pPr>
              <a:defRPr sz="2400"/>
            </a:lvl2pPr>
            <a:lvl3pPr>
              <a:defRPr sz="2000"/>
            </a:lvl3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537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54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8490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9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7297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1495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90ED720-0104-4369-84BC-D37694168613}" type="datetimeFigureOut">
              <a:rPr kumimoji="1" lang="ja-JP" altLang="en-US" smtClean="0"/>
              <a:t>2017/3/8</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6032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2017/3/8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4316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1198180"/>
          </a:xfrm>
          <a:prstGeom prst="rect">
            <a:avLst/>
          </a:prstGeom>
        </p:spPr>
        <p:txBody>
          <a:bodyPr vert="horz" lIns="91440" tIns="45720" rIns="91440" bIns="45720" rtlCol="0" anchor="b">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90ED720-0104-4369-84BC-D37694168613}" type="datetimeFigureOut">
              <a:rPr kumimoji="1" lang="ja-JP" altLang="en-US" smtClean="0"/>
              <a:t>2017/3/8</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2D8002D-B5B0-4BAC-B1F6-782DDCCE6D9C}"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2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kumimoji="1"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0.png"/><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24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30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0738" y="1268760"/>
            <a:ext cx="7772400" cy="1470025"/>
          </a:xfrm>
        </p:spPr>
        <p:txBody>
          <a:bodyPr>
            <a:normAutofit/>
          </a:bodyPr>
          <a:lstStyle/>
          <a:p>
            <a:pPr algn="ctr"/>
            <a:r>
              <a:rPr lang="ja-JP" altLang="en-US" dirty="0" smtClean="0"/>
              <a:t>制限つき安定マッチングの</a:t>
            </a:r>
            <a:r>
              <a:rPr lang="en-US" altLang="ja-JP" dirty="0" smtClean="0"/>
              <a:t/>
            </a:r>
            <a:br>
              <a:rPr lang="en-US" altLang="ja-JP" dirty="0" smtClean="0"/>
            </a:br>
            <a:r>
              <a:rPr lang="ja-JP" altLang="en-US" dirty="0" smtClean="0"/>
              <a:t>確率的解析</a:t>
            </a:r>
            <a:endParaRPr kumimoji="1" lang="ja-JP" altLang="en-US" dirty="0"/>
          </a:p>
        </p:txBody>
      </p:sp>
      <p:sp>
        <p:nvSpPr>
          <p:cNvPr id="3" name="サブタイトル 2"/>
          <p:cNvSpPr>
            <a:spLocks noGrp="1"/>
          </p:cNvSpPr>
          <p:nvPr>
            <p:ph type="subTitle" idx="1"/>
          </p:nvPr>
        </p:nvSpPr>
        <p:spPr/>
        <p:txBody>
          <a:bodyPr>
            <a:noAutofit/>
          </a:bodyPr>
          <a:lstStyle/>
          <a:p>
            <a:r>
              <a:rPr lang="ja-JP" altLang="en-US" dirty="0" smtClean="0">
                <a:solidFill>
                  <a:schemeClr val="tx1"/>
                </a:solidFill>
              </a:rPr>
              <a:t>　　名古屋大学　工学部　機械・航空工学科</a:t>
            </a:r>
            <a:endParaRPr lang="en-US" altLang="ja-JP" dirty="0" smtClean="0">
              <a:solidFill>
                <a:schemeClr val="tx1"/>
              </a:solidFill>
            </a:endParaRPr>
          </a:p>
          <a:p>
            <a:r>
              <a:rPr lang="ja-JP" altLang="en-US" dirty="0" smtClean="0">
                <a:solidFill>
                  <a:schemeClr val="tx1"/>
                </a:solidFill>
              </a:rPr>
              <a:t>　　大須賀喜人　</a:t>
            </a:r>
            <a:r>
              <a:rPr lang="ja-JP" altLang="en-US" dirty="0">
                <a:solidFill>
                  <a:schemeClr val="tx1"/>
                </a:solidFill>
              </a:rPr>
              <a:t>　田地宏一</a:t>
            </a:r>
            <a:endParaRPr kumimoji="1" lang="ja-JP" altLang="en-US" dirty="0">
              <a:solidFill>
                <a:schemeClr val="tx1"/>
              </a:solidFill>
            </a:endParaRPr>
          </a:p>
        </p:txBody>
      </p:sp>
    </p:spTree>
    <p:extLst>
      <p:ext uri="{BB962C8B-B14F-4D97-AF65-F5344CB8AC3E}">
        <p14:creationId xmlns:p14="http://schemas.microsoft.com/office/powerpoint/2010/main" val="317546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445770" y="286605"/>
                <a:ext cx="8298180" cy="1198180"/>
              </a:xfrm>
            </p:spPr>
            <p:txBody>
              <a:bodyPr>
                <a:normAutofit/>
              </a:bodyPr>
              <a:lstStyle/>
              <a:p>
                <a:r>
                  <a:rPr lang="ja-JP" altLang="en-US" sz="3400" dirty="0" smtClean="0"/>
                  <a:t>女性が第</a:t>
                </a:r>
                <a:r>
                  <a:rPr lang="en-US" altLang="ja-JP" sz="3400" dirty="0" smtClean="0"/>
                  <a:t>1</a:t>
                </a:r>
                <a:r>
                  <a:rPr lang="ja-JP" altLang="en-US" sz="3400" dirty="0" smtClean="0"/>
                  <a:t>希望にプロポーズされない確率</a:t>
                </a:r>
                <a14:m>
                  <m:oMath xmlns:m="http://schemas.openxmlformats.org/officeDocument/2006/math">
                    <m:sSub>
                      <m:sSubPr>
                        <m:ctrlPr>
                          <a:rPr lang="en-US" altLang="ja-JP" sz="3400" b="0" i="1" smtClean="0">
                            <a:latin typeface="Cambria Math" panose="02040503050406030204" pitchFamily="18" charset="0"/>
                          </a:rPr>
                        </m:ctrlPr>
                      </m:sSubPr>
                      <m:e>
                        <m:r>
                          <a:rPr lang="en-US" altLang="ja-JP" sz="3400" b="0" i="1" smtClean="0">
                            <a:latin typeface="Cambria Math" panose="02040503050406030204" pitchFamily="18" charset="0"/>
                          </a:rPr>
                          <m:t>𝑎</m:t>
                        </m:r>
                      </m:e>
                      <m:sub>
                        <m:r>
                          <a:rPr lang="en-US" altLang="ja-JP" sz="3400" b="0" i="1" smtClean="0">
                            <a:latin typeface="Cambria Math" panose="02040503050406030204" pitchFamily="18" charset="0"/>
                          </a:rPr>
                          <m:t>1</m:t>
                        </m:r>
                      </m:sub>
                    </m:sSub>
                  </m:oMath>
                </a14:m>
                <a:endParaRPr kumimoji="1" lang="ja-JP" altLang="en-US" sz="34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445770" y="286605"/>
                <a:ext cx="8298180" cy="1198180"/>
              </a:xfrm>
              <a:blipFill>
                <a:blip r:embed="rId3"/>
                <a:stretch>
                  <a:fillRect l="-2057"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39553" y="1845734"/>
                <a:ext cx="8496944" cy="4023360"/>
              </a:xfrm>
            </p:spPr>
            <p:txBody>
              <a:bodyPr>
                <a:normAutofit/>
              </a:bodyPr>
              <a:lstStyle/>
              <a:p>
                <a:r>
                  <a:rPr kumimoji="1" lang="ja-JP" altLang="en-US" dirty="0" smtClean="0"/>
                  <a:t>女</a:t>
                </a:r>
                <a:r>
                  <a:rPr kumimoji="1" lang="en-US" altLang="ja-JP" dirty="0" smtClean="0"/>
                  <a:t>1</a:t>
                </a:r>
                <a:r>
                  <a:rPr kumimoji="1" lang="ja-JP" altLang="en-US" dirty="0" err="1" smtClean="0"/>
                  <a:t>の第</a:t>
                </a:r>
                <a:r>
                  <a:rPr kumimoji="1" lang="en-US" altLang="ja-JP" dirty="0" smtClean="0"/>
                  <a:t>1</a:t>
                </a:r>
                <a:r>
                  <a:rPr kumimoji="1" lang="ja-JP" altLang="en-US" dirty="0" smtClean="0"/>
                  <a:t>希望を男</a:t>
                </a:r>
                <a:r>
                  <a:rPr lang="en-US" altLang="ja-JP" dirty="0" smtClean="0"/>
                  <a:t>2</a:t>
                </a:r>
                <a:r>
                  <a:rPr lang="ja-JP" altLang="en-US" dirty="0" smtClean="0"/>
                  <a:t>として考える</a:t>
                </a:r>
                <a:endParaRPr lang="en-US" altLang="ja-JP" dirty="0" smtClean="0"/>
              </a:p>
              <a:p>
                <a:r>
                  <a:rPr lang="en-US" altLang="ja-JP" dirty="0" smtClean="0"/>
                  <a:t>(1) </a:t>
                </a:r>
                <a:r>
                  <a:rPr lang="ja-JP" altLang="en-US" dirty="0" smtClean="0"/>
                  <a:t>女</a:t>
                </a:r>
                <a:r>
                  <a:rPr lang="en-US" altLang="ja-JP" dirty="0" smtClean="0"/>
                  <a:t>1</a:t>
                </a:r>
                <a:r>
                  <a:rPr kumimoji="1" lang="ja-JP" altLang="en-US" dirty="0" smtClean="0"/>
                  <a:t>は男</a:t>
                </a:r>
                <a:r>
                  <a:rPr kumimoji="1" lang="en-US" altLang="ja-JP" dirty="0" smtClean="0"/>
                  <a:t>2</a:t>
                </a:r>
                <a:r>
                  <a:rPr kumimoji="1" lang="ja-JP" altLang="en-US" dirty="0" err="1" smtClean="0"/>
                  <a:t>の第</a:t>
                </a:r>
                <a:r>
                  <a:rPr kumimoji="1" lang="en-US" altLang="ja-JP" dirty="0" smtClean="0"/>
                  <a:t>1,2</a:t>
                </a:r>
                <a:r>
                  <a:rPr kumimoji="1" lang="ja-JP" altLang="en-US" dirty="0" smtClean="0"/>
                  <a:t>希望ではない　　</a:t>
                </a:r>
                <a14:m>
                  <m:oMath xmlns:m="http://schemas.openxmlformats.org/officeDocument/2006/math">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num>
                      <m:den>
                        <m:r>
                          <a:rPr kumimoji="1" lang="en-US" altLang="ja-JP" b="0" i="1" smtClean="0">
                            <a:latin typeface="Cambria Math" panose="02040503050406030204" pitchFamily="18" charset="0"/>
                          </a:rPr>
                          <m:t>𝑛</m:t>
                        </m:r>
                      </m:den>
                    </m:f>
                  </m:oMath>
                </a14:m>
                <a:endParaRPr kumimoji="1" lang="en-US" altLang="ja-JP" dirty="0" smtClean="0"/>
              </a:p>
              <a:p>
                <a:r>
                  <a:rPr kumimoji="1" lang="en-US" altLang="ja-JP" dirty="0" smtClean="0"/>
                  <a:t>(2) </a:t>
                </a:r>
                <a:r>
                  <a:rPr kumimoji="1" lang="ja-JP" altLang="en-US" dirty="0" smtClean="0"/>
                  <a:t>男</a:t>
                </a:r>
                <a:r>
                  <a:rPr kumimoji="1" lang="en-US" altLang="ja-JP" dirty="0" smtClean="0"/>
                  <a:t>2</a:t>
                </a:r>
                <a:r>
                  <a:rPr kumimoji="1" lang="ja-JP" altLang="en-US" dirty="0" err="1" smtClean="0"/>
                  <a:t>は第</a:t>
                </a:r>
                <a:r>
                  <a:rPr kumimoji="1" lang="en-US" altLang="ja-JP" dirty="0" smtClean="0"/>
                  <a:t>1</a:t>
                </a:r>
                <a:r>
                  <a:rPr kumimoji="1" lang="ja-JP" altLang="en-US" dirty="0" smtClean="0"/>
                  <a:t>希望の女性とペアを成立させる</a:t>
                </a:r>
                <a:endParaRPr kumimoji="1" lang="en-US" altLang="ja-JP" dirty="0" smtClean="0"/>
              </a:p>
              <a:p>
                <a:r>
                  <a:rPr lang="ja-JP" altLang="en-US" dirty="0" smtClean="0"/>
                  <a:t>　　女</a:t>
                </a:r>
                <a:r>
                  <a:rPr lang="en-US" altLang="ja-JP" dirty="0" smtClean="0"/>
                  <a:t>1</a:t>
                </a:r>
                <a:r>
                  <a:rPr lang="ja-JP" altLang="en-US" dirty="0" smtClean="0"/>
                  <a:t>は男</a:t>
                </a:r>
                <a:r>
                  <a:rPr lang="en-US" altLang="ja-JP" dirty="0" smtClean="0"/>
                  <a:t>2</a:t>
                </a:r>
                <a:r>
                  <a:rPr lang="ja-JP" altLang="en-US" dirty="0" err="1" smtClean="0"/>
                  <a:t>の</a:t>
                </a:r>
                <a:r>
                  <a:rPr lang="ja-JP" altLang="en-US" dirty="0" err="1"/>
                  <a:t>第</a:t>
                </a:r>
                <a:r>
                  <a:rPr lang="en-US" altLang="ja-JP" dirty="0"/>
                  <a:t>2</a:t>
                </a:r>
                <a:r>
                  <a:rPr lang="ja-JP" altLang="en-US" dirty="0" smtClean="0"/>
                  <a:t>希望 </a:t>
                </a:r>
                <a:r>
                  <a:rPr lang="ja-JP" altLang="en-US" dirty="0"/>
                  <a:t>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1</m:t>
                        </m:r>
                      </m:sub>
                    </m:sSub>
                  </m:oMath>
                </a14:m>
                <a:endParaRPr kumimoji="1" lang="en-US" altLang="ja-JP" dirty="0" smtClean="0"/>
              </a:p>
              <a:p>
                <a:endParaRPr lang="en-US" altLang="ja-JP" dirty="0"/>
              </a:p>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oMath>
                </a14:m>
                <a:endParaRPr kumimoji="1"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39553" y="1845734"/>
                <a:ext cx="8496944" cy="4023360"/>
              </a:xfrm>
              <a:blipFill>
                <a:blip r:embed="rId4"/>
                <a:stretch>
                  <a:fillRect l="-1579" t="-3485"/>
                </a:stretch>
              </a:blipFill>
            </p:spPr>
            <p:txBody>
              <a:bodyPr/>
              <a:lstStyle/>
              <a:p>
                <a:r>
                  <a:rPr lang="ja-JP" altLang="en-US">
                    <a:noFill/>
                  </a:rPr>
                  <a:t> </a:t>
                </a:r>
              </a:p>
            </p:txBody>
          </p:sp>
        </mc:Fallback>
      </mc:AlternateContent>
      <p:sp>
        <p:nvSpPr>
          <p:cNvPr id="4" name="角丸四角形 3"/>
          <p:cNvSpPr/>
          <p:nvPr/>
        </p:nvSpPr>
        <p:spPr>
          <a:xfrm>
            <a:off x="6282608" y="2420888"/>
            <a:ext cx="792088" cy="648071"/>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716016" y="3762665"/>
            <a:ext cx="792088" cy="648071"/>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47910" y="4976336"/>
            <a:ext cx="3232002" cy="80739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H="1">
            <a:off x="7866783" y="4650102"/>
            <a:ext cx="496311"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6516216" y="4392262"/>
                <a:ext cx="1308938" cy="461665"/>
              </a:xfrm>
              <a:prstGeom prst="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𝑔</m:t>
                        </m:r>
                      </m:e>
                      <m:sub>
                        <m:r>
                          <a:rPr kumimoji="1" lang="en-US" altLang="ja-JP" sz="2400" b="0" i="1" smtClean="0">
                            <a:solidFill>
                              <a:schemeClr val="tx1"/>
                            </a:solidFill>
                            <a:latin typeface="Cambria Math" panose="02040503050406030204" pitchFamily="18" charset="0"/>
                          </a:rPr>
                          <m:t>1</m:t>
                        </m:r>
                      </m:sub>
                    </m:sSub>
                  </m:oMath>
                </a14:m>
                <a:r>
                  <a:rPr kumimoji="1" lang="ja-JP" altLang="en-US" sz="2400" dirty="0" smtClean="0">
                    <a:solidFill>
                      <a:schemeClr val="tx1"/>
                    </a:solidFill>
                  </a:rPr>
                  <a:t>と同じ</a:t>
                </a:r>
                <a:endParaRPr kumimoji="1" lang="ja-JP" altLang="en-US" sz="2400" dirty="0">
                  <a:solidFill>
                    <a:schemeClr val="tx1"/>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516216" y="4392262"/>
                <a:ext cx="1308938" cy="461665"/>
              </a:xfrm>
              <a:prstGeom prst="rect">
                <a:avLst/>
              </a:prstGeom>
              <a:blipFill>
                <a:blip r:embed="rId5"/>
                <a:stretch>
                  <a:fillRect l="-455" t="-12500" r="-1818" b="-20000"/>
                </a:stretch>
              </a:blipFill>
              <a:ln w="28575">
                <a:solidFill>
                  <a:srgbClr val="0070C0"/>
                </a:solidFill>
              </a:ln>
            </p:spPr>
            <p:txBody>
              <a:bodyPr/>
              <a:lstStyle/>
              <a:p>
                <a:r>
                  <a:rPr lang="ja-JP" altLang="en-US">
                    <a:noFill/>
                  </a:rPr>
                  <a:t> </a:t>
                </a:r>
              </a:p>
            </p:txBody>
          </p:sp>
        </mc:Fallback>
      </mc:AlternateContent>
      <p:cxnSp>
        <p:nvCxnSpPr>
          <p:cNvPr id="9" name="直線コネクタ 8"/>
          <p:cNvCxnSpPr/>
          <p:nvPr/>
        </p:nvCxnSpPr>
        <p:spPr>
          <a:xfrm flipV="1">
            <a:off x="8363094" y="3429000"/>
            <a:ext cx="0" cy="12211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7621667" y="3429000"/>
            <a:ext cx="74142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右中かっこ 11"/>
          <p:cNvSpPr/>
          <p:nvPr/>
        </p:nvSpPr>
        <p:spPr>
          <a:xfrm>
            <a:off x="7452319" y="3207721"/>
            <a:ext cx="216025" cy="497765"/>
          </a:xfrm>
          <a:prstGeom prst="rightBrace">
            <a:avLst>
              <a:gd name="adj1" fmla="val 8333"/>
              <a:gd name="adj2" fmla="val 4485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615046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まとめると</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20000"/>
              </a:bodyPr>
              <a:lstStyle/>
              <a:p>
                <a14:m>
                  <m:oMath xmlns:m="http://schemas.openxmlformats.org/officeDocument/2006/math">
                    <m:sSub>
                      <m:sSubPr>
                        <m:ctrlPr>
                          <a:rPr lang="en-US" altLang="ja-JP" sz="3200" i="1" smtClean="0">
                            <a:latin typeface="Cambria Math" panose="02040503050406030204" pitchFamily="18" charset="0"/>
                          </a:rPr>
                        </m:ctrlPr>
                      </m:sSubPr>
                      <m:e>
                        <m:r>
                          <a:rPr lang="en-US" altLang="ja-JP" sz="3200" i="1">
                            <a:latin typeface="Cambria Math" panose="02040503050406030204" pitchFamily="18" charset="0"/>
                          </a:rPr>
                          <m:t>𝑔</m:t>
                        </m:r>
                      </m:e>
                      <m:sub>
                        <m:r>
                          <a:rPr lang="en-US" altLang="ja-JP" sz="3200" i="1">
                            <a:latin typeface="Cambria Math" panose="02040503050406030204" pitchFamily="18" charset="0"/>
                          </a:rPr>
                          <m:t>1</m:t>
                        </m:r>
                      </m:sub>
                    </m:sSub>
                    <m:r>
                      <a:rPr lang="en-US" altLang="ja-JP" sz="3200" i="1">
                        <a:latin typeface="Cambria Math" panose="02040503050406030204" pitchFamily="18" charset="0"/>
                      </a:rPr>
                      <m:t>=</m:t>
                    </m:r>
                    <m:f>
                      <m:fPr>
                        <m:ctrlPr>
                          <a:rPr lang="en-US" altLang="ja-JP" sz="3200" i="1">
                            <a:latin typeface="Cambria Math" panose="02040503050406030204" pitchFamily="18" charset="0"/>
                          </a:rPr>
                        </m:ctrlPr>
                      </m:fPr>
                      <m:num>
                        <m:r>
                          <a:rPr lang="en-US" altLang="ja-JP" sz="3200" i="1">
                            <a:latin typeface="Cambria Math" panose="02040503050406030204" pitchFamily="18" charset="0"/>
                          </a:rPr>
                          <m:t>1</m:t>
                        </m:r>
                      </m:num>
                      <m:den>
                        <m:r>
                          <a:rPr lang="en-US" altLang="ja-JP" sz="3200" i="1">
                            <a:latin typeface="Cambria Math" panose="02040503050406030204" pitchFamily="18" charset="0"/>
                          </a:rPr>
                          <m:t>𝑛</m:t>
                        </m:r>
                      </m:den>
                    </m:f>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1</m:t>
                        </m:r>
                        <m:r>
                          <a:rPr lang="en-US" altLang="ja-JP" sz="3200" i="1">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𝑎</m:t>
                            </m:r>
                          </m:e>
                          <m:sub>
                            <m:r>
                              <a:rPr lang="en-US" altLang="ja-JP" sz="3200" i="1">
                                <a:latin typeface="Cambria Math" panose="02040503050406030204" pitchFamily="18" charset="0"/>
                              </a:rPr>
                              <m:t>1</m:t>
                            </m:r>
                          </m:sub>
                        </m:sSub>
                      </m:e>
                    </m:d>
                  </m:oMath>
                </a14:m>
                <a:endParaRPr lang="en-US" altLang="ja-JP" i="1" dirty="0" smtClean="0">
                  <a:latin typeface="Cambria Math" panose="02040503050406030204" pitchFamily="18" charset="0"/>
                </a:endParaRPr>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a:rPr lang="en-US" altLang="ja-JP" i="1">
                            <a:latin typeface="Cambria Math" panose="02040503050406030204" pitchFamily="18" charset="0"/>
                          </a:rPr>
                          <m:t>1</m:t>
                        </m:r>
                      </m:sub>
                    </m:sSub>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b="0" i="1" smtClean="0">
                            <a:latin typeface="Cambria Math" panose="02040503050406030204" pitchFamily="18" charset="0"/>
                          </a:rPr>
                          <m:t>1</m:t>
                        </m:r>
                      </m:num>
                      <m:den>
                        <m:r>
                          <a:rPr lang="en-US" altLang="ja-JP" i="1">
                            <a:latin typeface="Cambria Math" panose="02040503050406030204" pitchFamily="18" charset="0"/>
                          </a:rPr>
                          <m:t>𝑛</m:t>
                        </m:r>
                      </m:den>
                    </m:f>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r>
                          <a:rPr lang="en-US" altLang="ja-JP" b="0" i="1" smtClean="0">
                            <a:latin typeface="Cambria Math" panose="02040503050406030204" pitchFamily="18" charset="0"/>
                          </a:rPr>
                          <m:t>−2+</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1</m:t>
                            </m:r>
                          </m:sub>
                        </m:sSub>
                      </m:e>
                    </m:d>
                  </m:oMath>
                </a14:m>
                <a:endParaRPr kumimoji="1" lang="en-US" altLang="ja-JP" dirty="0" smtClean="0"/>
              </a:p>
              <a:p>
                <a:pPr marL="0" indent="0">
                  <a:buNone/>
                </a:pPr>
                <a:endParaRPr lang="en-US" altLang="ja-JP" dirty="0" smtClean="0"/>
              </a:p>
              <a:p>
                <a:r>
                  <a:rPr kumimoji="1" lang="ja-JP" altLang="en-US" b="0" dirty="0" smtClean="0">
                    <a:latin typeface="Cambria Math" panose="02040503050406030204" pitchFamily="18" charset="0"/>
                  </a:rPr>
                  <a:t>男</a:t>
                </a:r>
                <a:r>
                  <a:rPr kumimoji="1" lang="en-US" altLang="ja-JP" b="0" dirty="0" smtClean="0">
                    <a:latin typeface="Cambria Math" panose="02040503050406030204" pitchFamily="18" charset="0"/>
                  </a:rPr>
                  <a:t>1</a:t>
                </a:r>
                <a:r>
                  <a:rPr kumimoji="1" lang="ja-JP" altLang="en-US" b="0" dirty="0" smtClean="0">
                    <a:latin typeface="Cambria Math" panose="02040503050406030204" pitchFamily="18" charset="0"/>
                  </a:rPr>
                  <a:t>がペアを組む確率</a:t>
                </a:r>
                <a:endParaRPr kumimoji="1" lang="en-US" altLang="ja-JP" b="0" dirty="0" smtClean="0">
                  <a:latin typeface="Cambria Math" panose="02040503050406030204" pitchFamily="18" charset="0"/>
                </a:endParaRPr>
              </a:p>
              <a:p>
                <a:r>
                  <a:rPr kumimoji="1" lang="en-US" altLang="ja-JP" b="0" dirty="0" smtClean="0"/>
                  <a:t>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 =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 = </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4</m:t>
                        </m:r>
                        <m:r>
                          <a:rPr kumimoji="1" lang="en-US" altLang="ja-JP" b="0" i="1" smtClean="0">
                            <a:latin typeface="Cambria Math" panose="02040503050406030204" pitchFamily="18" charset="0"/>
                          </a:rPr>
                          <m:t>𝑛</m:t>
                        </m:r>
                      </m:num>
                      <m:den>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+1</m:t>
                                </m:r>
                              </m:e>
                            </m:d>
                          </m:e>
                          <m:sup>
                            <m:r>
                              <a:rPr kumimoji="1" lang="en-US" altLang="ja-JP" b="0" i="1" smtClean="0">
                                <a:latin typeface="Cambria Math" panose="02040503050406030204" pitchFamily="18" charset="0"/>
                              </a:rPr>
                              <m:t>2</m:t>
                            </m:r>
                          </m:sup>
                        </m:sSup>
                      </m:den>
                    </m:f>
                  </m:oMath>
                </a14:m>
                <a:endParaRPr kumimoji="1" lang="en-US" altLang="ja-JP" dirty="0" smtClean="0"/>
              </a:p>
              <a:p>
                <a:pPr lvl="2"/>
                <a:endParaRPr lang="en-US" altLang="ja-JP" sz="2300" dirty="0" smtClean="0"/>
              </a:p>
              <a:p>
                <a:r>
                  <a:rPr lang="ja-JP" altLang="en-US" sz="3200" dirty="0" smtClean="0"/>
                  <a:t>平均ペア数　</a:t>
                </a:r>
                <a14:m>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𝑆</m:t>
                        </m:r>
                      </m:e>
                      <m:sub>
                        <m:r>
                          <a:rPr lang="en-US" altLang="ja-JP" sz="3200" b="0" i="1" smtClean="0">
                            <a:latin typeface="Cambria Math" panose="02040503050406030204" pitchFamily="18" charset="0"/>
                          </a:rPr>
                          <m:t>2</m:t>
                        </m:r>
                      </m:sub>
                    </m:sSub>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𝑛</m:t>
                        </m:r>
                      </m:e>
                    </m:d>
                    <m:r>
                      <a:rPr lang="en-US" altLang="ja-JP" sz="3200" b="0" i="1" smtClean="0">
                        <a:latin typeface="Cambria Math" panose="02040503050406030204" pitchFamily="18" charset="0"/>
                      </a:rPr>
                      <m:t>=4</m:t>
                    </m:r>
                    <m:sSup>
                      <m:sSupPr>
                        <m:ctrlPr>
                          <a:rPr lang="en-US" altLang="ja-JP" sz="3200" b="0" i="1" smtClean="0">
                            <a:latin typeface="Cambria Math" panose="02040503050406030204" pitchFamily="18" charset="0"/>
                          </a:rPr>
                        </m:ctrlPr>
                      </m:sSupPr>
                      <m:e>
                        <m:d>
                          <m:dPr>
                            <m:ctrlPr>
                              <a:rPr lang="en-US" altLang="ja-JP" sz="3200" b="0" i="1" smtClean="0">
                                <a:latin typeface="Cambria Math" panose="02040503050406030204" pitchFamily="18" charset="0"/>
                              </a:rPr>
                            </m:ctrlPr>
                          </m:dPr>
                          <m:e>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𝑛</m:t>
                                </m:r>
                              </m:num>
                              <m:den>
                                <m:r>
                                  <a:rPr lang="en-US" altLang="ja-JP" sz="3200" b="0" i="1" smtClean="0">
                                    <a:latin typeface="Cambria Math" panose="02040503050406030204" pitchFamily="18" charset="0"/>
                                  </a:rPr>
                                  <m:t>𝑛</m:t>
                                </m:r>
                                <m:r>
                                  <a:rPr lang="en-US" altLang="ja-JP" sz="3200" b="0" i="1" smtClean="0">
                                    <a:latin typeface="Cambria Math" panose="02040503050406030204" pitchFamily="18" charset="0"/>
                                  </a:rPr>
                                  <m:t>+1</m:t>
                                </m:r>
                              </m:den>
                            </m:f>
                          </m:e>
                        </m:d>
                      </m:e>
                      <m:sup>
                        <m:r>
                          <a:rPr lang="en-US" altLang="ja-JP" sz="3200" b="0" i="1" smtClean="0">
                            <a:latin typeface="Cambria Math" panose="02040503050406030204" pitchFamily="18" charset="0"/>
                          </a:rPr>
                          <m:t>2</m:t>
                        </m:r>
                      </m:sup>
                    </m:sSup>
                  </m:oMath>
                </a14:m>
                <a:endParaRPr kumimoji="1" lang="en-US" altLang="ja-JP" sz="3200" dirty="0" smtClean="0"/>
              </a:p>
              <a:p>
                <a:endParaRPr kumimoji="1" lang="ja-JP" altLang="en-US" sz="32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535" b="-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4788024" y="2017121"/>
                <a:ext cx="3456384" cy="8507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600" b="0" i="1" smtClean="0">
                              <a:latin typeface="Cambria Math" panose="02040503050406030204" pitchFamily="18" charset="0"/>
                            </a:rPr>
                          </m:ctrlPr>
                        </m:sSubPr>
                        <m:e>
                          <m:r>
                            <a:rPr kumimoji="1" lang="en-US" altLang="ja-JP" sz="2600" b="0" i="1" smtClean="0">
                              <a:latin typeface="Cambria Math" panose="02040503050406030204" pitchFamily="18" charset="0"/>
                            </a:rPr>
                            <m:t>𝑔</m:t>
                          </m:r>
                        </m:e>
                        <m:sub>
                          <m:r>
                            <a:rPr kumimoji="1" lang="en-US" altLang="ja-JP" sz="2600" b="0" i="1" smtClean="0">
                              <a:latin typeface="Cambria Math" panose="02040503050406030204" pitchFamily="18" charset="0"/>
                            </a:rPr>
                            <m:t>1</m:t>
                          </m:r>
                        </m:sub>
                      </m:sSub>
                      <m:r>
                        <a:rPr kumimoji="1" lang="en-US" altLang="ja-JP" sz="2600" b="0" i="1" smtClean="0">
                          <a:latin typeface="Cambria Math" panose="02040503050406030204" pitchFamily="18" charset="0"/>
                        </a:rPr>
                        <m:t>=</m:t>
                      </m:r>
                      <m:f>
                        <m:fPr>
                          <m:ctrlPr>
                            <a:rPr kumimoji="1" lang="en-US" altLang="ja-JP" sz="2600" b="0" i="1" smtClean="0">
                              <a:latin typeface="Cambria Math" panose="02040503050406030204" pitchFamily="18" charset="0"/>
                            </a:rPr>
                          </m:ctrlPr>
                        </m:fPr>
                        <m:num>
                          <m:r>
                            <a:rPr kumimoji="1" lang="en-US" altLang="ja-JP" sz="2600" b="0" i="1" smtClean="0">
                              <a:latin typeface="Cambria Math" panose="02040503050406030204" pitchFamily="18" charset="0"/>
                            </a:rPr>
                            <m:t>2</m:t>
                          </m:r>
                        </m:num>
                        <m:den>
                          <m:r>
                            <a:rPr kumimoji="1" lang="en-US" altLang="ja-JP" sz="2600" b="0" i="1" smtClean="0">
                              <a:latin typeface="Cambria Math" panose="02040503050406030204" pitchFamily="18" charset="0"/>
                            </a:rPr>
                            <m:t>𝑛</m:t>
                          </m:r>
                          <m:r>
                            <a:rPr kumimoji="1" lang="en-US" altLang="ja-JP" sz="2600" b="0" i="1" smtClean="0">
                              <a:latin typeface="Cambria Math" panose="02040503050406030204" pitchFamily="18" charset="0"/>
                            </a:rPr>
                            <m:t>+1</m:t>
                          </m:r>
                        </m:den>
                      </m:f>
                    </m:oMath>
                  </m:oMathPara>
                </a14:m>
                <a:endParaRPr kumimoji="1" lang="ja-JP" altLang="en-US" sz="26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788024" y="2017121"/>
                <a:ext cx="3456384" cy="850746"/>
              </a:xfrm>
              <a:prstGeom prst="rect">
                <a:avLst/>
              </a:prstGeom>
              <a:blipFill>
                <a:blip r:embed="rId3"/>
                <a:stretch>
                  <a:fillRect/>
                </a:stretch>
              </a:blipFill>
            </p:spPr>
            <p:txBody>
              <a:bodyPr/>
              <a:lstStyle/>
              <a:p>
                <a:r>
                  <a:rPr lang="ja-JP" altLang="en-US">
                    <a:noFill/>
                  </a:rPr>
                  <a:t> </a:t>
                </a:r>
              </a:p>
            </p:txBody>
          </p:sp>
        </mc:Fallback>
      </mc:AlternateContent>
      <p:sp>
        <p:nvSpPr>
          <p:cNvPr id="5" name="右中かっこ 4"/>
          <p:cNvSpPr/>
          <p:nvPr/>
        </p:nvSpPr>
        <p:spPr>
          <a:xfrm>
            <a:off x="3845104" y="1828137"/>
            <a:ext cx="504056" cy="1395621"/>
          </a:xfrm>
          <a:prstGeom prst="rightBrace">
            <a:avLst>
              <a:gd name="adj1" fmla="val 8333"/>
              <a:gd name="adj2" fmla="val 5058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矢印コネクタ 6"/>
          <p:cNvCxnSpPr>
            <a:stCxn id="5" idx="1"/>
          </p:cNvCxnSpPr>
          <p:nvPr/>
        </p:nvCxnSpPr>
        <p:spPr>
          <a:xfrm flipV="1">
            <a:off x="4349160" y="2525951"/>
            <a:ext cx="1224136" cy="81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943938" y="5021982"/>
            <a:ext cx="2913901" cy="892355"/>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8136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124112" y="3920084"/>
            <a:ext cx="519896" cy="53874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928911" y="2972115"/>
            <a:ext cx="346265" cy="54498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=3</m:t>
                    </m:r>
                  </m:oMath>
                </a14:m>
                <a:r>
                  <a:rPr lang="ja-JP" altLang="en-US" dirty="0" smtClean="0"/>
                  <a:t> の場合</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83568" y="1804198"/>
                <a:ext cx="8069521" cy="4649138"/>
              </a:xfrm>
            </p:spPr>
            <p:txBody>
              <a:bodyPr>
                <a:normAutofit fontScale="92500" lnSpcReduction="20000"/>
              </a:bodyPr>
              <a:lstStyle/>
              <a:p>
                <a:r>
                  <a:rPr lang="ja-JP" altLang="en-US" sz="2200" dirty="0" smtClean="0"/>
                  <a:t>（男</a:t>
                </a:r>
                <a:r>
                  <a:rPr lang="en-US" altLang="ja-JP" sz="2200" dirty="0" smtClean="0"/>
                  <a:t>1</a:t>
                </a:r>
                <a:r>
                  <a:rPr lang="ja-JP" altLang="en-US" sz="2200" dirty="0" smtClean="0"/>
                  <a:t>の希望は 女</a:t>
                </a:r>
                <a:r>
                  <a:rPr lang="en-US" altLang="ja-JP" sz="2200" dirty="0" smtClean="0"/>
                  <a:t>1&gt;</a:t>
                </a:r>
                <a:r>
                  <a:rPr lang="ja-JP" altLang="en-US" sz="2200" dirty="0" smtClean="0"/>
                  <a:t>女</a:t>
                </a:r>
                <a:r>
                  <a:rPr lang="en-US" altLang="ja-JP" sz="2200" dirty="0" smtClean="0"/>
                  <a:t>2&gt;</a:t>
                </a:r>
                <a:r>
                  <a:rPr lang="ja-JP" altLang="en-US" sz="2200" dirty="0" smtClean="0"/>
                  <a:t>女</a:t>
                </a:r>
                <a:r>
                  <a:rPr lang="en-US" altLang="ja-JP" sz="2200" dirty="0" smtClean="0"/>
                  <a:t>3</a:t>
                </a:r>
                <a:r>
                  <a:rPr lang="ja-JP" altLang="en-US" sz="2200" dirty="0" smtClean="0"/>
                  <a:t> とする）</a:t>
                </a:r>
                <a:endParaRPr lang="en-US" altLang="ja-JP" sz="1600" dirty="0"/>
              </a:p>
              <a:p>
                <a:r>
                  <a:rPr kumimoji="1" lang="ja-JP" altLang="en-US" sz="2500" dirty="0" smtClean="0"/>
                  <a:t>男</a:t>
                </a:r>
                <a:r>
                  <a:rPr kumimoji="1" lang="en-US" altLang="ja-JP" sz="2500" dirty="0" smtClean="0"/>
                  <a:t>1</a:t>
                </a:r>
                <a:r>
                  <a:rPr kumimoji="1" lang="ja-JP" altLang="en-US" sz="2500" dirty="0" smtClean="0"/>
                  <a:t>→女</a:t>
                </a:r>
                <a:r>
                  <a:rPr kumimoji="1" lang="en-US" altLang="ja-JP" sz="2500" dirty="0" smtClean="0"/>
                  <a:t>1</a:t>
                </a:r>
              </a:p>
              <a:p>
                <a:r>
                  <a:rPr kumimoji="1" lang="ja-JP" altLang="en-US" sz="2500" dirty="0" smtClean="0"/>
                  <a:t>このペアが成立する</a:t>
                </a:r>
                <a:r>
                  <a:rPr lang="ja-JP" altLang="en-US" sz="2500" dirty="0" smtClean="0"/>
                  <a:t>場合（</a:t>
                </a:r>
                <a:r>
                  <a:rPr kumimoji="1" lang="ja-JP" altLang="en-US" sz="2500" dirty="0" smtClean="0"/>
                  <a:t>確率</a:t>
                </a:r>
                <a14:m>
                  <m:oMath xmlns:m="http://schemas.openxmlformats.org/officeDocument/2006/math">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𝑔</m:t>
                        </m:r>
                      </m:e>
                      <m:sub>
                        <m:r>
                          <a:rPr kumimoji="1" lang="en-US" altLang="ja-JP" sz="2500" b="0" i="1" smtClean="0">
                            <a:latin typeface="Cambria Math" panose="02040503050406030204" pitchFamily="18" charset="0"/>
                          </a:rPr>
                          <m:t>1</m:t>
                        </m:r>
                      </m:sub>
                    </m:sSub>
                  </m:oMath>
                </a14:m>
                <a:r>
                  <a:rPr kumimoji="1" lang="ja-JP" altLang="en-US" sz="2500" dirty="0" smtClean="0"/>
                  <a:t>）</a:t>
                </a:r>
                <a:endParaRPr kumimoji="1" lang="en-US" altLang="ja-JP" sz="2500" dirty="0" smtClean="0"/>
              </a:p>
              <a:p>
                <a:r>
                  <a:rPr lang="en-US" altLang="ja-JP" sz="2500" dirty="0" smtClean="0"/>
                  <a:t>(1) </a:t>
                </a:r>
                <a:r>
                  <a:rPr lang="ja-JP" altLang="en-US" sz="2500" dirty="0" smtClean="0"/>
                  <a:t>女</a:t>
                </a:r>
                <a:r>
                  <a:rPr lang="en-US" altLang="ja-JP" sz="2500" dirty="0" smtClean="0"/>
                  <a:t>1</a:t>
                </a:r>
                <a:r>
                  <a:rPr lang="ja-JP" altLang="en-US" sz="2500" dirty="0" err="1" smtClean="0"/>
                  <a:t>の第</a:t>
                </a:r>
                <a:r>
                  <a:rPr lang="en-US" altLang="ja-JP" sz="2500" dirty="0" smtClean="0"/>
                  <a:t>1</a:t>
                </a:r>
                <a:r>
                  <a:rPr lang="ja-JP" altLang="en-US" sz="2500" dirty="0" smtClean="0"/>
                  <a:t>希望が男</a:t>
                </a:r>
                <a:r>
                  <a:rPr lang="en-US" altLang="ja-JP" sz="2500" dirty="0" smtClean="0"/>
                  <a:t>1</a:t>
                </a:r>
                <a:r>
                  <a:rPr lang="ja-JP" altLang="en-US" sz="2500" dirty="0" smtClean="0"/>
                  <a:t>　　</a:t>
                </a:r>
                <a14:m>
                  <m:oMath xmlns:m="http://schemas.openxmlformats.org/officeDocument/2006/math">
                    <m:f>
                      <m:fPr>
                        <m:ctrlPr>
                          <a:rPr lang="en-US" altLang="ja-JP" sz="2500" b="0" i="1" smtClean="0">
                            <a:latin typeface="Cambria Math" panose="02040503050406030204" pitchFamily="18" charset="0"/>
                          </a:rPr>
                        </m:ctrlPr>
                      </m:fPr>
                      <m:num>
                        <m:r>
                          <a:rPr lang="en-US" altLang="ja-JP" sz="2500" b="0" i="1" smtClean="0">
                            <a:latin typeface="Cambria Math" panose="02040503050406030204" pitchFamily="18" charset="0"/>
                          </a:rPr>
                          <m:t>1</m:t>
                        </m:r>
                      </m:num>
                      <m:den>
                        <m:r>
                          <a:rPr lang="en-US" altLang="ja-JP" sz="2500" b="0" i="1" smtClean="0">
                            <a:latin typeface="Cambria Math" panose="02040503050406030204" pitchFamily="18" charset="0"/>
                          </a:rPr>
                          <m:t>𝑛</m:t>
                        </m:r>
                      </m:den>
                    </m:f>
                  </m:oMath>
                </a14:m>
                <a:endParaRPr lang="en-US" altLang="ja-JP" sz="2500" dirty="0" smtClean="0"/>
              </a:p>
              <a:p>
                <a:r>
                  <a:rPr kumimoji="1" lang="en-US" altLang="ja-JP" sz="2500" dirty="0" smtClean="0"/>
                  <a:t>(2) </a:t>
                </a:r>
                <a:r>
                  <a:rPr kumimoji="1" lang="ja-JP" altLang="en-US" sz="2500" dirty="0" smtClean="0"/>
                  <a:t>女</a:t>
                </a:r>
                <a:r>
                  <a:rPr kumimoji="1" lang="en-US" altLang="ja-JP" sz="2500" dirty="0" smtClean="0"/>
                  <a:t>1</a:t>
                </a:r>
                <a:r>
                  <a:rPr lang="ja-JP" altLang="en-US" sz="2500" dirty="0" err="1" smtClean="0"/>
                  <a:t>の第</a:t>
                </a:r>
                <a:r>
                  <a:rPr lang="en-US" altLang="ja-JP" sz="2500" dirty="0" smtClean="0"/>
                  <a:t>1</a:t>
                </a:r>
                <a:r>
                  <a:rPr lang="ja-JP" altLang="en-US" sz="2500" dirty="0" smtClean="0"/>
                  <a:t>希望の男性が女</a:t>
                </a:r>
                <a:r>
                  <a:rPr lang="en-US" altLang="ja-JP" sz="2500" dirty="0" smtClean="0"/>
                  <a:t>1</a:t>
                </a:r>
                <a:r>
                  <a:rPr lang="ja-JP" altLang="en-US" sz="2500" dirty="0" smtClean="0"/>
                  <a:t>にプロポーズに来ない</a:t>
                </a:r>
                <a:endParaRPr lang="en-US" altLang="ja-JP" sz="2500" dirty="0" smtClean="0"/>
              </a:p>
              <a:p>
                <a:r>
                  <a:rPr lang="ja-JP" altLang="en-US" sz="2500" dirty="0" smtClean="0"/>
                  <a:t>   　女</a:t>
                </a:r>
                <a:r>
                  <a:rPr lang="en-US" altLang="ja-JP" sz="2500" dirty="0" smtClean="0"/>
                  <a:t>1</a:t>
                </a:r>
                <a:r>
                  <a:rPr lang="ja-JP" altLang="en-US" sz="2500" dirty="0" err="1" smtClean="0"/>
                  <a:t>の第</a:t>
                </a:r>
                <a:r>
                  <a:rPr lang="en-US" altLang="ja-JP" sz="2500" dirty="0" smtClean="0"/>
                  <a:t>2</a:t>
                </a:r>
                <a:r>
                  <a:rPr lang="ja-JP" altLang="en-US" sz="2500" dirty="0"/>
                  <a:t>希望</a:t>
                </a:r>
                <a:r>
                  <a:rPr lang="ja-JP" altLang="en-US" sz="2500" dirty="0" smtClean="0"/>
                  <a:t>が男</a:t>
                </a:r>
                <a:r>
                  <a:rPr lang="en-US" altLang="ja-JP" sz="2500" dirty="0" smtClean="0"/>
                  <a:t>1</a:t>
                </a:r>
                <a:r>
                  <a:rPr lang="ja-JP" altLang="en-US" sz="2500" dirty="0"/>
                  <a:t>　　  </a:t>
                </a:r>
                <a14:m>
                  <m:oMath xmlns:m="http://schemas.openxmlformats.org/officeDocument/2006/math">
                    <m:f>
                      <m:fPr>
                        <m:ctrlPr>
                          <a:rPr lang="en-US" altLang="ja-JP" sz="2500" i="1">
                            <a:latin typeface="Cambria Math" panose="02040503050406030204" pitchFamily="18" charset="0"/>
                          </a:rPr>
                        </m:ctrlPr>
                      </m:fPr>
                      <m:num>
                        <m:r>
                          <a:rPr lang="en-US" altLang="ja-JP" sz="2500" i="1">
                            <a:latin typeface="Cambria Math" panose="02040503050406030204" pitchFamily="18" charset="0"/>
                          </a:rPr>
                          <m:t>1</m:t>
                        </m:r>
                      </m:num>
                      <m:den>
                        <m:r>
                          <a:rPr lang="en-US" altLang="ja-JP" sz="2500" i="1">
                            <a:latin typeface="Cambria Math" panose="02040503050406030204" pitchFamily="18" charset="0"/>
                          </a:rPr>
                          <m:t>𝑛</m:t>
                        </m:r>
                      </m:den>
                    </m:f>
                    <m:sSub>
                      <m:sSubPr>
                        <m:ctrlPr>
                          <a:rPr lang="en-US" altLang="ja-JP" sz="2500" i="1" smtClean="0">
                            <a:solidFill>
                              <a:schemeClr val="tx1"/>
                            </a:solidFill>
                            <a:latin typeface="Cambria Math" panose="02040503050406030204" pitchFamily="18" charset="0"/>
                          </a:rPr>
                        </m:ctrlPr>
                      </m:sSubPr>
                      <m:e>
                        <m:r>
                          <a:rPr lang="en-US" altLang="ja-JP" sz="2500" i="1">
                            <a:solidFill>
                              <a:schemeClr val="tx1"/>
                            </a:solidFill>
                            <a:latin typeface="Cambria Math" panose="02040503050406030204" pitchFamily="18" charset="0"/>
                          </a:rPr>
                          <m:t>𝑎</m:t>
                        </m:r>
                      </m:e>
                      <m:sub>
                        <m:r>
                          <a:rPr lang="en-US" altLang="ja-JP" sz="2500" i="1">
                            <a:solidFill>
                              <a:schemeClr val="tx1"/>
                            </a:solidFill>
                            <a:latin typeface="Cambria Math" panose="02040503050406030204" pitchFamily="18" charset="0"/>
                          </a:rPr>
                          <m:t>1</m:t>
                        </m:r>
                      </m:sub>
                    </m:sSub>
                  </m:oMath>
                </a14:m>
                <a:endParaRPr lang="en-US" altLang="ja-JP" sz="2500" dirty="0" smtClean="0"/>
              </a:p>
              <a:p>
                <a:r>
                  <a:rPr lang="en-US" altLang="ja-JP" sz="2500" dirty="0" smtClean="0"/>
                  <a:t>(3) </a:t>
                </a:r>
                <a:r>
                  <a:rPr lang="ja-JP" altLang="en-US" sz="2500" dirty="0" smtClean="0"/>
                  <a:t>女</a:t>
                </a:r>
                <a:r>
                  <a:rPr lang="en-US" altLang="ja-JP" sz="2500" dirty="0" smtClean="0"/>
                  <a:t>1</a:t>
                </a:r>
                <a:r>
                  <a:rPr lang="ja-JP" altLang="en-US" sz="2500" dirty="0" err="1" smtClean="0"/>
                  <a:t>の第</a:t>
                </a:r>
                <a:r>
                  <a:rPr lang="en-US" altLang="ja-JP" sz="2500" dirty="0" smtClean="0"/>
                  <a:t>1,2</a:t>
                </a:r>
                <a:r>
                  <a:rPr lang="ja-JP" altLang="en-US" sz="2500" dirty="0" smtClean="0"/>
                  <a:t>希望の男性が女</a:t>
                </a:r>
                <a:r>
                  <a:rPr lang="en-US" altLang="ja-JP" sz="2500" dirty="0" smtClean="0"/>
                  <a:t>1</a:t>
                </a:r>
                <a:r>
                  <a:rPr lang="ja-JP" altLang="en-US" sz="2500" dirty="0" smtClean="0"/>
                  <a:t>にプロポーズに来ない</a:t>
                </a:r>
                <a:endParaRPr lang="en-US" altLang="ja-JP" sz="2500" dirty="0" smtClean="0"/>
              </a:p>
              <a:p>
                <a:r>
                  <a:rPr lang="en-US" altLang="ja-JP" sz="2500" dirty="0" smtClean="0"/>
                  <a:t>      </a:t>
                </a:r>
                <a:r>
                  <a:rPr lang="ja-JP" altLang="en-US" sz="2500" dirty="0" smtClean="0"/>
                  <a:t>女</a:t>
                </a:r>
                <a:r>
                  <a:rPr lang="en-US" altLang="ja-JP" sz="2500" dirty="0" smtClean="0"/>
                  <a:t>1</a:t>
                </a:r>
                <a:r>
                  <a:rPr lang="ja-JP" altLang="en-US" sz="2500" dirty="0" err="1" smtClean="0"/>
                  <a:t>の第</a:t>
                </a:r>
                <a:r>
                  <a:rPr lang="en-US" altLang="ja-JP" sz="2500" dirty="0" smtClean="0"/>
                  <a:t>3</a:t>
                </a:r>
                <a:r>
                  <a:rPr lang="ja-JP" altLang="en-US" sz="2500" dirty="0" smtClean="0"/>
                  <a:t>希望が男</a:t>
                </a:r>
                <a:r>
                  <a:rPr lang="en-US" altLang="ja-JP" sz="2500" dirty="0" smtClean="0"/>
                  <a:t>1</a:t>
                </a:r>
                <a:r>
                  <a:rPr lang="ja-JP" altLang="en-US" sz="2500" dirty="0"/>
                  <a:t>　 </a:t>
                </a:r>
                <a:r>
                  <a:rPr lang="ja-JP" altLang="en-US" sz="2500" dirty="0" smtClean="0"/>
                  <a:t> </a:t>
                </a:r>
                <a:r>
                  <a:rPr lang="ja-JP" altLang="en-US" sz="2500" dirty="0"/>
                  <a:t>　  </a:t>
                </a:r>
                <a14:m>
                  <m:oMath xmlns:m="http://schemas.openxmlformats.org/officeDocument/2006/math">
                    <m:f>
                      <m:fPr>
                        <m:ctrlPr>
                          <a:rPr lang="en-US" altLang="ja-JP" sz="2500" i="1">
                            <a:latin typeface="Cambria Math" panose="02040503050406030204" pitchFamily="18" charset="0"/>
                          </a:rPr>
                        </m:ctrlPr>
                      </m:fPr>
                      <m:num>
                        <m:r>
                          <a:rPr lang="en-US" altLang="ja-JP" sz="2500" i="1">
                            <a:latin typeface="Cambria Math" panose="02040503050406030204" pitchFamily="18" charset="0"/>
                          </a:rPr>
                          <m:t>1</m:t>
                        </m:r>
                      </m:num>
                      <m:den>
                        <m:r>
                          <a:rPr lang="en-US" altLang="ja-JP" sz="2500" i="1">
                            <a:latin typeface="Cambria Math" panose="02040503050406030204" pitchFamily="18" charset="0"/>
                          </a:rPr>
                          <m:t>𝑛</m:t>
                        </m:r>
                      </m:den>
                    </m:f>
                    <m:sSub>
                      <m:sSubPr>
                        <m:ctrlPr>
                          <a:rPr lang="en-US" altLang="ja-JP" sz="2500" i="1">
                            <a:solidFill>
                              <a:schemeClr val="tx1"/>
                            </a:solidFill>
                            <a:latin typeface="Cambria Math" panose="02040503050406030204" pitchFamily="18" charset="0"/>
                          </a:rPr>
                        </m:ctrlPr>
                      </m:sSubPr>
                      <m:e>
                        <m:r>
                          <a:rPr lang="en-US" altLang="ja-JP" sz="2500" i="1">
                            <a:solidFill>
                              <a:schemeClr val="tx1"/>
                            </a:solidFill>
                            <a:latin typeface="Cambria Math" panose="02040503050406030204" pitchFamily="18" charset="0"/>
                          </a:rPr>
                          <m:t>𝑎</m:t>
                        </m:r>
                      </m:e>
                      <m:sub>
                        <m:r>
                          <a:rPr lang="en-US" altLang="ja-JP" sz="2500" b="0" i="1" smtClean="0">
                            <a:solidFill>
                              <a:schemeClr val="tx1"/>
                            </a:solidFill>
                            <a:latin typeface="Cambria Math" panose="02040503050406030204" pitchFamily="18" charset="0"/>
                          </a:rPr>
                          <m:t>2</m:t>
                        </m:r>
                      </m:sub>
                    </m:sSub>
                  </m:oMath>
                </a14:m>
                <a:endParaRPr lang="en-US" altLang="ja-JP" sz="2500" dirty="0" smtClean="0"/>
              </a:p>
              <a:p>
                <a:pPr lvl="2"/>
                <a:endParaRPr lang="en-US" altLang="ja-JP" sz="1600" dirty="0"/>
              </a:p>
              <a:p>
                <a14:m>
                  <m:oMath xmlns:m="http://schemas.openxmlformats.org/officeDocument/2006/math">
                    <m:sSub>
                      <m:sSubPr>
                        <m:ctrlPr>
                          <a:rPr lang="en-US" altLang="ja-JP" sz="2500" b="0" i="1" smtClean="0">
                            <a:latin typeface="Cambria Math" panose="02040503050406030204" pitchFamily="18" charset="0"/>
                          </a:rPr>
                        </m:ctrlPr>
                      </m:sSubPr>
                      <m:e>
                        <m:r>
                          <a:rPr lang="en-US" altLang="ja-JP" sz="2500" b="0" i="1" smtClean="0">
                            <a:latin typeface="Cambria Math" panose="02040503050406030204" pitchFamily="18" charset="0"/>
                          </a:rPr>
                          <m:t>𝑔</m:t>
                        </m:r>
                      </m:e>
                      <m:sub>
                        <m:r>
                          <a:rPr lang="en-US" altLang="ja-JP" sz="2500" b="0" i="1" smtClean="0">
                            <a:latin typeface="Cambria Math" panose="02040503050406030204" pitchFamily="18" charset="0"/>
                          </a:rPr>
                          <m:t>1</m:t>
                        </m:r>
                      </m:sub>
                    </m:sSub>
                    <m:r>
                      <a:rPr lang="en-US" altLang="ja-JP" sz="2500" b="0" i="1" smtClean="0">
                        <a:latin typeface="Cambria Math" panose="02040503050406030204" pitchFamily="18" charset="0"/>
                      </a:rPr>
                      <m:t>=</m:t>
                    </m:r>
                    <m:f>
                      <m:fPr>
                        <m:ctrlPr>
                          <a:rPr lang="en-US" altLang="ja-JP" sz="2500" b="0" i="1" smtClean="0">
                            <a:latin typeface="Cambria Math" panose="02040503050406030204" pitchFamily="18" charset="0"/>
                          </a:rPr>
                        </m:ctrlPr>
                      </m:fPr>
                      <m:num>
                        <m:r>
                          <a:rPr lang="en-US" altLang="ja-JP" sz="2500" b="0" i="1" smtClean="0">
                            <a:latin typeface="Cambria Math" panose="02040503050406030204" pitchFamily="18" charset="0"/>
                          </a:rPr>
                          <m:t>1</m:t>
                        </m:r>
                      </m:num>
                      <m:den>
                        <m:r>
                          <a:rPr lang="en-US" altLang="ja-JP" sz="2500" b="0" i="1" smtClean="0">
                            <a:latin typeface="Cambria Math" panose="02040503050406030204" pitchFamily="18" charset="0"/>
                          </a:rPr>
                          <m:t>𝑛</m:t>
                        </m:r>
                      </m:den>
                    </m:f>
                    <m:r>
                      <a:rPr lang="en-US" altLang="ja-JP" sz="2500" b="0" i="1" smtClean="0">
                        <a:latin typeface="Cambria Math" panose="02040503050406030204" pitchFamily="18" charset="0"/>
                      </a:rPr>
                      <m:t>(1+</m:t>
                    </m:r>
                    <m:sSub>
                      <m:sSubPr>
                        <m:ctrlPr>
                          <a:rPr lang="en-US" altLang="ja-JP" sz="2500" b="0" i="1" smtClean="0">
                            <a:latin typeface="Cambria Math" panose="02040503050406030204" pitchFamily="18" charset="0"/>
                          </a:rPr>
                        </m:ctrlPr>
                      </m:sSubPr>
                      <m:e>
                        <m:r>
                          <a:rPr lang="en-US" altLang="ja-JP" sz="2500" b="0" i="1" smtClean="0">
                            <a:latin typeface="Cambria Math" panose="02040503050406030204" pitchFamily="18" charset="0"/>
                          </a:rPr>
                          <m:t>𝑎</m:t>
                        </m:r>
                      </m:e>
                      <m:sub>
                        <m:r>
                          <a:rPr lang="en-US" altLang="ja-JP" sz="2500" b="0" i="1" smtClean="0">
                            <a:latin typeface="Cambria Math" panose="02040503050406030204" pitchFamily="18" charset="0"/>
                          </a:rPr>
                          <m:t>1</m:t>
                        </m:r>
                      </m:sub>
                    </m:sSub>
                    <m:r>
                      <a:rPr lang="en-US" altLang="ja-JP" sz="2500" b="0" i="1" smtClean="0">
                        <a:latin typeface="Cambria Math" panose="02040503050406030204" pitchFamily="18" charset="0"/>
                      </a:rPr>
                      <m:t>+</m:t>
                    </m:r>
                    <m:sSub>
                      <m:sSubPr>
                        <m:ctrlPr>
                          <a:rPr lang="en-US" altLang="ja-JP" sz="2500" b="0" i="1" smtClean="0">
                            <a:latin typeface="Cambria Math" panose="02040503050406030204" pitchFamily="18" charset="0"/>
                          </a:rPr>
                        </m:ctrlPr>
                      </m:sSubPr>
                      <m:e>
                        <m:r>
                          <a:rPr lang="en-US" altLang="ja-JP" sz="2500" b="0" i="1" smtClean="0">
                            <a:latin typeface="Cambria Math" panose="02040503050406030204" pitchFamily="18" charset="0"/>
                          </a:rPr>
                          <m:t>𝑎</m:t>
                        </m:r>
                      </m:e>
                      <m:sub>
                        <m:r>
                          <a:rPr lang="en-US" altLang="ja-JP" sz="2500" b="0" i="1" smtClean="0">
                            <a:latin typeface="Cambria Math" panose="02040503050406030204" pitchFamily="18" charset="0"/>
                          </a:rPr>
                          <m:t>2</m:t>
                        </m:r>
                      </m:sub>
                    </m:sSub>
                    <m:r>
                      <a:rPr lang="en-US" altLang="ja-JP" sz="2500" b="0" i="1" smtClean="0">
                        <a:latin typeface="Cambria Math" panose="02040503050406030204" pitchFamily="18" charset="0"/>
                      </a:rPr>
                      <m:t>)</m:t>
                    </m:r>
                  </m:oMath>
                </a14:m>
                <a:endParaRPr lang="en-US" altLang="ja-JP" sz="2500" dirty="0" smtClean="0"/>
              </a:p>
              <a:p>
                <a:pPr marL="201168" lvl="1" indent="0">
                  <a:buNone/>
                </a:pPr>
                <a:endParaRPr kumimoji="1" lang="en-US" altLang="ja-JP" sz="25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83568" y="1804198"/>
                <a:ext cx="8069521" cy="4649138"/>
              </a:xfrm>
              <a:blipFill>
                <a:blip r:embed="rId4"/>
                <a:stretch>
                  <a:fillRect l="-1057" t="-3014"/>
                </a:stretch>
              </a:blipFill>
            </p:spPr>
            <p:txBody>
              <a:bodyPr/>
              <a:lstStyle/>
              <a:p>
                <a:r>
                  <a:rPr lang="ja-JP" altLang="en-US">
                    <a:noFill/>
                  </a:rPr>
                  <a:t> </a:t>
                </a:r>
              </a:p>
            </p:txBody>
          </p:sp>
        </mc:Fallback>
      </mc:AlternateContent>
      <p:cxnSp>
        <p:nvCxnSpPr>
          <p:cNvPr id="8" name="直線矢印コネクタ 7"/>
          <p:cNvCxnSpPr>
            <a:stCxn id="7" idx="1"/>
            <a:endCxn id="12" idx="1"/>
          </p:cNvCxnSpPr>
          <p:nvPr/>
        </p:nvCxnSpPr>
        <p:spPr>
          <a:xfrm>
            <a:off x="7452321" y="3679328"/>
            <a:ext cx="444743" cy="1488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p:cNvSpPr txBox="1"/>
              <p:nvPr/>
            </p:nvSpPr>
            <p:spPr>
              <a:xfrm>
                <a:off x="7897064" y="3486467"/>
                <a:ext cx="1008111" cy="415498"/>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100" b="0" dirty="0" smtClean="0"/>
                  <a:t>確率</a:t>
                </a:r>
                <a14:m>
                  <m:oMath xmlns:m="http://schemas.openxmlformats.org/officeDocument/2006/math">
                    <m:sSub>
                      <m:sSubPr>
                        <m:ctrlPr>
                          <a:rPr kumimoji="1" lang="en-US" altLang="ja-JP" sz="2100" b="0" i="1" smtClean="0">
                            <a:solidFill>
                              <a:schemeClr val="tx1"/>
                            </a:solidFill>
                            <a:latin typeface="Cambria Math" panose="02040503050406030204" pitchFamily="18" charset="0"/>
                          </a:rPr>
                        </m:ctrlPr>
                      </m:sSubPr>
                      <m:e>
                        <m:r>
                          <a:rPr kumimoji="1" lang="en-US" altLang="ja-JP" sz="2100" b="0" i="1" smtClean="0">
                            <a:solidFill>
                              <a:schemeClr val="tx1"/>
                            </a:solidFill>
                            <a:latin typeface="Cambria Math" panose="02040503050406030204" pitchFamily="18" charset="0"/>
                          </a:rPr>
                          <m:t>𝑎</m:t>
                        </m:r>
                      </m:e>
                      <m:sub>
                        <m:r>
                          <a:rPr kumimoji="1" lang="en-US" altLang="ja-JP" sz="2100" b="0" i="1" smtClean="0">
                            <a:solidFill>
                              <a:schemeClr val="tx1"/>
                            </a:solidFill>
                            <a:latin typeface="Cambria Math" panose="02040503050406030204" pitchFamily="18" charset="0"/>
                          </a:rPr>
                          <m:t>1</m:t>
                        </m:r>
                      </m:sub>
                    </m:sSub>
                  </m:oMath>
                </a14:m>
                <a:endParaRPr kumimoji="1" lang="ja-JP" altLang="en-US" sz="2100" dirty="0">
                  <a:solidFill>
                    <a:schemeClr val="tx1"/>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7897064" y="3486467"/>
                <a:ext cx="1008111" cy="415498"/>
              </a:xfrm>
              <a:prstGeom prst="rect">
                <a:avLst/>
              </a:prstGeom>
              <a:blipFill>
                <a:blip r:embed="rId5"/>
                <a:stretch>
                  <a:fillRect l="-6509" t="-12676" b="-18310"/>
                </a:stretch>
              </a:blipFill>
              <a:ln w="19050">
                <a:solidFill>
                  <a:srgbClr val="0070C0"/>
                </a:solidFill>
              </a:ln>
            </p:spPr>
            <p:txBody>
              <a:bodyPr/>
              <a:lstStyle/>
              <a:p>
                <a:r>
                  <a:rPr lang="ja-JP" altLang="en-US">
                    <a:noFill/>
                  </a:rPr>
                  <a:t> </a:t>
                </a:r>
              </a:p>
            </p:txBody>
          </p:sp>
        </mc:Fallback>
      </mc:AlternateContent>
      <p:sp>
        <p:nvSpPr>
          <p:cNvPr id="7" name="右中かっこ 6"/>
          <p:cNvSpPr/>
          <p:nvPr/>
        </p:nvSpPr>
        <p:spPr>
          <a:xfrm>
            <a:off x="7236296" y="3549472"/>
            <a:ext cx="216025" cy="289489"/>
          </a:xfrm>
          <a:prstGeom prst="rightBrace">
            <a:avLst>
              <a:gd name="adj1" fmla="val 8333"/>
              <a:gd name="adj2" fmla="val 4485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角丸四角形 16"/>
          <p:cNvSpPr/>
          <p:nvPr/>
        </p:nvSpPr>
        <p:spPr>
          <a:xfrm>
            <a:off x="4276920" y="4860849"/>
            <a:ext cx="519896" cy="53874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a:stCxn id="22" idx="1"/>
            <a:endCxn id="21" idx="1"/>
          </p:cNvCxnSpPr>
          <p:nvPr/>
        </p:nvCxnSpPr>
        <p:spPr>
          <a:xfrm>
            <a:off x="7668345" y="4647004"/>
            <a:ext cx="228719" cy="609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p:cNvSpPr txBox="1"/>
              <p:nvPr/>
            </p:nvSpPr>
            <p:spPr>
              <a:xfrm>
                <a:off x="7897064" y="4445351"/>
                <a:ext cx="1008111" cy="415498"/>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100" b="0" dirty="0" smtClean="0"/>
                  <a:t>確率</a:t>
                </a:r>
                <a14:m>
                  <m:oMath xmlns:m="http://schemas.openxmlformats.org/officeDocument/2006/math">
                    <m:sSub>
                      <m:sSubPr>
                        <m:ctrlPr>
                          <a:rPr kumimoji="1" lang="en-US" altLang="ja-JP" sz="2100" b="0" i="1" smtClean="0">
                            <a:solidFill>
                              <a:schemeClr val="tx1"/>
                            </a:solidFill>
                            <a:latin typeface="Cambria Math" panose="02040503050406030204" pitchFamily="18" charset="0"/>
                          </a:rPr>
                        </m:ctrlPr>
                      </m:sSubPr>
                      <m:e>
                        <m:r>
                          <a:rPr kumimoji="1" lang="en-US" altLang="ja-JP" sz="2100" b="0" i="1" smtClean="0">
                            <a:solidFill>
                              <a:schemeClr val="tx1"/>
                            </a:solidFill>
                            <a:latin typeface="Cambria Math" panose="02040503050406030204" pitchFamily="18" charset="0"/>
                          </a:rPr>
                          <m:t>𝑎</m:t>
                        </m:r>
                      </m:e>
                      <m:sub>
                        <m:r>
                          <a:rPr kumimoji="1" lang="en-US" altLang="ja-JP" sz="2100" b="0" i="1" smtClean="0">
                            <a:solidFill>
                              <a:schemeClr val="tx1"/>
                            </a:solidFill>
                            <a:latin typeface="Cambria Math" panose="02040503050406030204" pitchFamily="18" charset="0"/>
                          </a:rPr>
                          <m:t>2</m:t>
                        </m:r>
                      </m:sub>
                    </m:sSub>
                  </m:oMath>
                </a14:m>
                <a:endParaRPr kumimoji="1" lang="ja-JP" altLang="en-US" sz="2100" dirty="0">
                  <a:solidFill>
                    <a:schemeClr val="tx1"/>
                  </a:solidFill>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7897064" y="4445351"/>
                <a:ext cx="1008111" cy="415498"/>
              </a:xfrm>
              <a:prstGeom prst="rect">
                <a:avLst/>
              </a:prstGeom>
              <a:blipFill>
                <a:blip r:embed="rId6"/>
                <a:stretch>
                  <a:fillRect l="-6509" t="-12676" b="-19718"/>
                </a:stretch>
              </a:blipFill>
              <a:ln w="19050">
                <a:solidFill>
                  <a:srgbClr val="0070C0"/>
                </a:solidFill>
              </a:ln>
            </p:spPr>
            <p:txBody>
              <a:bodyPr/>
              <a:lstStyle/>
              <a:p>
                <a:r>
                  <a:rPr lang="ja-JP" altLang="en-US">
                    <a:noFill/>
                  </a:rPr>
                  <a:t> </a:t>
                </a:r>
              </a:p>
            </p:txBody>
          </p:sp>
        </mc:Fallback>
      </mc:AlternateContent>
      <p:sp>
        <p:nvSpPr>
          <p:cNvPr id="22" name="右中かっこ 21"/>
          <p:cNvSpPr/>
          <p:nvPr/>
        </p:nvSpPr>
        <p:spPr>
          <a:xfrm>
            <a:off x="7452320" y="4517148"/>
            <a:ext cx="216025" cy="289489"/>
          </a:xfrm>
          <a:prstGeom prst="rightBrace">
            <a:avLst>
              <a:gd name="adj1" fmla="val 8333"/>
              <a:gd name="adj2" fmla="val 4485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683568" y="5654675"/>
            <a:ext cx="2722124" cy="624986"/>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796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=3</m:t>
                    </m:r>
                  </m:oMath>
                </a14:m>
                <a:r>
                  <a:rPr lang="ja-JP" altLang="en-US" dirty="0" smtClean="0"/>
                  <a:t> の場合の続き</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22959" y="1845734"/>
                <a:ext cx="8069521" cy="4023360"/>
              </a:xfrm>
            </p:spPr>
            <p:txBody>
              <a:bodyPr>
                <a:normAutofit/>
              </a:bodyPr>
              <a:lstStyle/>
              <a:p>
                <a:r>
                  <a:rPr kumimoji="1" lang="ja-JP" altLang="en-US" dirty="0" smtClean="0"/>
                  <a:t>男</a:t>
                </a:r>
                <a:r>
                  <a:rPr kumimoji="1" lang="en-US" altLang="ja-JP" dirty="0" smtClean="0"/>
                  <a:t>1</a:t>
                </a:r>
                <a:r>
                  <a:rPr kumimoji="1" lang="ja-JP" altLang="en-US" dirty="0" smtClean="0"/>
                  <a:t>→女</a:t>
                </a:r>
                <a:r>
                  <a:rPr kumimoji="1" lang="en-US" altLang="ja-JP" dirty="0" smtClean="0"/>
                  <a:t>2</a:t>
                </a:r>
                <a:r>
                  <a:rPr kumimoji="1" lang="ja-JP" altLang="en-US" dirty="0" smtClean="0"/>
                  <a:t>　このペアが成立する確率</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2</m:t>
                        </m:r>
                      </m:sub>
                    </m:sSub>
                  </m:oMath>
                </a14:m>
                <a:endParaRPr kumimoji="1" lang="en-US" altLang="ja-JP" dirty="0"/>
              </a:p>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 =</m:t>
                    </m:r>
                    <m:d>
                      <m:dPr>
                        <m:ctrlPr>
                          <a:rPr kumimoji="1" lang="en-US" altLang="ja-JP" b="0" i="1" smtClean="0">
                            <a:latin typeface="Cambria Math" panose="02040503050406030204" pitchFamily="18" charset="0"/>
                          </a:rPr>
                        </m:ctrlPr>
                      </m:dPr>
                      <m:e>
                        <m:r>
                          <a:rPr lang="ja-JP" altLang="en-US" i="1">
                            <a:latin typeface="Cambria Math" panose="02040503050406030204" pitchFamily="18" charset="0"/>
                          </a:rPr>
                          <m:t>女</m:t>
                        </m:r>
                        <m:r>
                          <a:rPr lang="en-US" altLang="ja-JP" b="0" i="1" smtClean="0">
                            <a:latin typeface="Cambria Math" panose="02040503050406030204" pitchFamily="18" charset="0"/>
                          </a:rPr>
                          <m:t>1</m:t>
                        </m:r>
                        <m:r>
                          <a:rPr lang="ja-JP" altLang="en-US" i="1">
                            <a:latin typeface="Cambria Math" panose="02040503050406030204" pitchFamily="18" charset="0"/>
                          </a:rPr>
                          <m:t>に</m:t>
                        </m:r>
                        <m:r>
                          <a:rPr lang="ja-JP" altLang="en-US" i="1" smtClean="0">
                            <a:latin typeface="Cambria Math" panose="02040503050406030204" pitchFamily="18" charset="0"/>
                          </a:rPr>
                          <m:t>断られる確率</m:t>
                        </m:r>
                      </m:e>
                    </m:d>
                    <m:r>
                      <a:rPr lang="en-US" altLang="ja-JP" i="1">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 = </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oMath>
                </a14:m>
                <a:endParaRPr kumimoji="1" lang="en-US" altLang="ja-JP" dirty="0" smtClean="0"/>
              </a:p>
              <a:p>
                <a:endParaRPr kumimoji="1" lang="en-US" altLang="ja-JP" dirty="0" smtClean="0"/>
              </a:p>
              <a:p>
                <a:r>
                  <a:rPr lang="ja-JP" altLang="en-US" dirty="0" smtClean="0"/>
                  <a:t>男</a:t>
                </a:r>
                <a:r>
                  <a:rPr lang="en-US" altLang="ja-JP" dirty="0" smtClean="0"/>
                  <a:t>1</a:t>
                </a:r>
                <a:r>
                  <a:rPr lang="ja-JP" altLang="en-US" dirty="0" smtClean="0"/>
                  <a:t>→女</a:t>
                </a:r>
                <a:r>
                  <a:rPr lang="en-US" altLang="ja-JP" dirty="0" smtClean="0"/>
                  <a:t>3</a:t>
                </a:r>
                <a:r>
                  <a:rPr lang="ja-JP" altLang="en-US" dirty="0"/>
                  <a:t>　このペアが成立する確率</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b="0" i="1" smtClean="0">
                            <a:latin typeface="Cambria Math" panose="02040503050406030204" pitchFamily="18" charset="0"/>
                          </a:rPr>
                          <m:t>3</m:t>
                        </m:r>
                      </m:sub>
                    </m:sSub>
                  </m:oMath>
                </a14:m>
                <a:endParaRPr lang="en-US" altLang="ja-JP" dirty="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b="0" i="1" smtClean="0">
                            <a:latin typeface="Cambria Math" panose="02040503050406030204" pitchFamily="18" charset="0"/>
                          </a:rPr>
                          <m:t>3</m:t>
                        </m:r>
                      </m:sub>
                    </m:sSub>
                    <m:r>
                      <a:rPr lang="en-US" altLang="ja-JP" i="1">
                        <a:latin typeface="Cambria Math" panose="02040503050406030204" pitchFamily="18" charset="0"/>
                      </a:rPr>
                      <m:t> = </m:t>
                    </m:r>
                    <m:d>
                      <m:dPr>
                        <m:ctrlPr>
                          <a:rPr lang="en-US" altLang="ja-JP" i="1">
                            <a:latin typeface="Cambria Math" panose="02040503050406030204" pitchFamily="18" charset="0"/>
                          </a:rPr>
                        </m:ctrlPr>
                      </m:dPr>
                      <m:e>
                        <m:r>
                          <a:rPr lang="en-US" altLang="ja-JP" i="1">
                            <a:latin typeface="Cambria Math" panose="02040503050406030204" pitchFamily="18" charset="0"/>
                          </a:rPr>
                          <m:t>1−</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2</m:t>
                            </m:r>
                          </m:sub>
                        </m:sSub>
                      </m:e>
                    </m:d>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1</m:t>
                        </m:r>
                      </m:sub>
                    </m:sSub>
                    <m:r>
                      <a:rPr lang="en-US" altLang="ja-JP" i="1">
                        <a:latin typeface="Cambria Math" panose="02040503050406030204" pitchFamily="18" charset="0"/>
                      </a:rPr>
                      <m:t> =  </m:t>
                    </m:r>
                    <m:sSup>
                      <m:sSupPr>
                        <m:ctrlPr>
                          <a:rPr lang="en-US" altLang="ja-JP" b="0" i="1" smtClean="0">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1−</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1</m:t>
                                </m:r>
                              </m:sub>
                            </m:sSub>
                          </m:e>
                        </m:d>
                      </m:e>
                      <m:sup>
                        <m:r>
                          <a:rPr lang="en-US" altLang="ja-JP" b="0" i="1" smtClean="0">
                            <a:latin typeface="Cambria Math" panose="02040503050406030204" pitchFamily="18" charset="0"/>
                          </a:rPr>
                          <m:t>2</m:t>
                        </m:r>
                      </m:sup>
                    </m:sSup>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1</m:t>
                        </m:r>
                      </m:sub>
                    </m:sSub>
                  </m:oMath>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22959" y="1845734"/>
                <a:ext cx="8069521" cy="4023360"/>
              </a:xfrm>
              <a:blipFill>
                <a:blip r:embed="rId4"/>
                <a:stretch>
                  <a:fillRect l="-1360" t="-3485"/>
                </a:stretch>
              </a:blipFill>
            </p:spPr>
            <p:txBody>
              <a:bodyPr/>
              <a:lstStyle/>
              <a:p>
                <a:r>
                  <a:rPr lang="ja-JP" altLang="en-US">
                    <a:noFill/>
                  </a:rPr>
                  <a:t> </a:t>
                </a:r>
              </a:p>
            </p:txBody>
          </p:sp>
        </mc:Fallback>
      </mc:AlternateContent>
      <p:sp>
        <p:nvSpPr>
          <p:cNvPr id="11" name="正方形/長方形 10"/>
          <p:cNvSpPr/>
          <p:nvPr/>
        </p:nvSpPr>
        <p:spPr>
          <a:xfrm>
            <a:off x="837765" y="4153688"/>
            <a:ext cx="6256029" cy="64593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7765" y="2353772"/>
            <a:ext cx="7528995" cy="64593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584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445770" y="286605"/>
                <a:ext cx="8298180" cy="1198180"/>
              </a:xfrm>
            </p:spPr>
            <p:txBody>
              <a:bodyPr/>
              <a:lstStyle/>
              <a:p>
                <a:r>
                  <a:rPr kumimoji="1" lang="ja-JP" altLang="en-US" sz="3400" b="0" dirty="0" smtClean="0"/>
                  <a:t>女性が第</a:t>
                </a:r>
                <a:r>
                  <a:rPr kumimoji="1" lang="en-US" altLang="ja-JP" sz="3400" b="0" dirty="0" smtClean="0"/>
                  <a:t>1</a:t>
                </a:r>
                <a:r>
                  <a:rPr kumimoji="1" lang="ja-JP" altLang="en-US" sz="3400" b="0" dirty="0" smtClean="0"/>
                  <a:t>希望にプロポーズされない確率</a:t>
                </a:r>
                <a14:m>
                  <m:oMath xmlns:m="http://schemas.openxmlformats.org/officeDocument/2006/math">
                    <m:sSub>
                      <m:sSubPr>
                        <m:ctrlPr>
                          <a:rPr kumimoji="1" lang="en-US" altLang="ja-JP" sz="3400" b="0" i="1" smtClean="0">
                            <a:latin typeface="Cambria Math" panose="02040503050406030204" pitchFamily="18" charset="0"/>
                          </a:rPr>
                        </m:ctrlPr>
                      </m:sSubPr>
                      <m:e>
                        <m:r>
                          <a:rPr kumimoji="1" lang="en-US" altLang="ja-JP" sz="3400" b="0" i="1" smtClean="0">
                            <a:latin typeface="Cambria Math" panose="02040503050406030204" pitchFamily="18" charset="0"/>
                          </a:rPr>
                          <m:t>𝑎</m:t>
                        </m:r>
                      </m:e>
                      <m:sub>
                        <m:r>
                          <a:rPr kumimoji="1" lang="en-US" altLang="ja-JP" sz="3400" b="0" i="1" smtClean="0">
                            <a:latin typeface="Cambria Math" panose="02040503050406030204" pitchFamily="18" charset="0"/>
                          </a:rPr>
                          <m:t>1</m:t>
                        </m:r>
                      </m:sub>
                    </m:sSub>
                  </m:oMath>
                </a14:m>
                <a:endParaRPr kumimoji="1" lang="ja-JP" altLang="en-US" sz="34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445770" y="286605"/>
                <a:ext cx="8298180" cy="1198180"/>
              </a:xfrm>
              <a:blipFill>
                <a:blip r:embed="rId3"/>
                <a:stretch>
                  <a:fillRect l="-2057"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39553" y="1845734"/>
                <a:ext cx="8496944" cy="4463586"/>
              </a:xfrm>
            </p:spPr>
            <p:txBody>
              <a:bodyPr>
                <a:normAutofit fontScale="92500" lnSpcReduction="20000"/>
              </a:bodyPr>
              <a:lstStyle/>
              <a:p>
                <a:r>
                  <a:rPr kumimoji="1" lang="ja-JP" altLang="en-US" dirty="0" smtClean="0"/>
                  <a:t>女</a:t>
                </a:r>
                <a:r>
                  <a:rPr kumimoji="1" lang="en-US" altLang="ja-JP" dirty="0" smtClean="0"/>
                  <a:t>1</a:t>
                </a:r>
                <a:r>
                  <a:rPr lang="ja-JP" altLang="en-US" dirty="0" err="1"/>
                  <a:t>の</a:t>
                </a:r>
                <a:r>
                  <a:rPr kumimoji="1" lang="ja-JP" altLang="en-US" dirty="0" err="1" smtClean="0"/>
                  <a:t>第</a:t>
                </a:r>
                <a:r>
                  <a:rPr kumimoji="1" lang="en-US" altLang="ja-JP" dirty="0" smtClean="0"/>
                  <a:t>1</a:t>
                </a:r>
                <a:r>
                  <a:rPr kumimoji="1" lang="ja-JP" altLang="en-US" dirty="0" smtClean="0"/>
                  <a:t>希望は男</a:t>
                </a:r>
                <a:r>
                  <a:rPr kumimoji="1" lang="en-US" altLang="ja-JP" dirty="0" smtClean="0"/>
                  <a:t>2</a:t>
                </a:r>
                <a:r>
                  <a:rPr kumimoji="1" lang="ja-JP" altLang="en-US" dirty="0" smtClean="0"/>
                  <a:t>とする</a:t>
                </a:r>
                <a:endParaRPr lang="en-US" altLang="ja-JP" dirty="0" smtClean="0"/>
              </a:p>
              <a:p>
                <a:r>
                  <a:rPr lang="en-US" altLang="ja-JP" dirty="0" smtClean="0"/>
                  <a:t>(1) </a:t>
                </a:r>
                <a:r>
                  <a:rPr lang="ja-JP" altLang="en-US" dirty="0" smtClean="0"/>
                  <a:t>女</a:t>
                </a:r>
                <a:r>
                  <a:rPr lang="en-US" altLang="ja-JP" dirty="0" smtClean="0"/>
                  <a:t>1</a:t>
                </a:r>
                <a:r>
                  <a:rPr kumimoji="1" lang="ja-JP" altLang="en-US" dirty="0" smtClean="0"/>
                  <a:t>は男</a:t>
                </a:r>
                <a:r>
                  <a:rPr kumimoji="1" lang="en-US" altLang="ja-JP" dirty="0" smtClean="0"/>
                  <a:t>2</a:t>
                </a:r>
                <a:r>
                  <a:rPr kumimoji="1" lang="ja-JP" altLang="en-US" dirty="0" err="1" smtClean="0"/>
                  <a:t>の第</a:t>
                </a:r>
                <a:r>
                  <a:rPr kumimoji="1" lang="en-US" altLang="ja-JP" dirty="0" smtClean="0"/>
                  <a:t>1</a:t>
                </a:r>
                <a:r>
                  <a:rPr kumimoji="1" lang="ja-JP" altLang="en-US" dirty="0" smtClean="0"/>
                  <a:t>～</a:t>
                </a:r>
                <a:r>
                  <a:rPr kumimoji="1" lang="en-US" altLang="ja-JP" dirty="0" smtClean="0"/>
                  <a:t>3</a:t>
                </a:r>
                <a:r>
                  <a:rPr kumimoji="1" lang="ja-JP" altLang="en-US" dirty="0" smtClean="0"/>
                  <a:t>希望ではない　　</a:t>
                </a:r>
                <a14:m>
                  <m:oMath xmlns:m="http://schemas.openxmlformats.org/officeDocument/2006/math">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−3</m:t>
                        </m:r>
                      </m:num>
                      <m:den>
                        <m:r>
                          <a:rPr kumimoji="1" lang="en-US" altLang="ja-JP" b="0" i="1" smtClean="0">
                            <a:latin typeface="Cambria Math" panose="02040503050406030204" pitchFamily="18" charset="0"/>
                          </a:rPr>
                          <m:t>𝑛</m:t>
                        </m:r>
                      </m:den>
                    </m:f>
                  </m:oMath>
                </a14:m>
                <a:endParaRPr kumimoji="1" lang="en-US" altLang="ja-JP" dirty="0" smtClean="0"/>
              </a:p>
              <a:p>
                <a:r>
                  <a:rPr kumimoji="1" lang="en-US" altLang="ja-JP" dirty="0" smtClean="0"/>
                  <a:t>(2) </a:t>
                </a:r>
                <a:r>
                  <a:rPr kumimoji="1" lang="ja-JP" altLang="en-US" dirty="0" smtClean="0"/>
                  <a:t>男</a:t>
                </a:r>
                <a:r>
                  <a:rPr kumimoji="1" lang="en-US" altLang="ja-JP" dirty="0" smtClean="0"/>
                  <a:t>2</a:t>
                </a:r>
                <a:r>
                  <a:rPr kumimoji="1" lang="ja-JP" altLang="en-US" dirty="0" err="1" smtClean="0"/>
                  <a:t>は第</a:t>
                </a:r>
                <a:r>
                  <a:rPr kumimoji="1" lang="en-US" altLang="ja-JP" dirty="0" smtClean="0"/>
                  <a:t>1</a:t>
                </a:r>
                <a:r>
                  <a:rPr kumimoji="1" lang="ja-JP" altLang="en-US" dirty="0" smtClean="0"/>
                  <a:t>希望の女性とペアを成立させる</a:t>
                </a:r>
                <a:endParaRPr kumimoji="1" lang="en-US" altLang="ja-JP" dirty="0" smtClean="0"/>
              </a:p>
              <a:p>
                <a:r>
                  <a:rPr lang="ja-JP" altLang="en-US" dirty="0" smtClean="0"/>
                  <a:t>　　女</a:t>
                </a:r>
                <a:r>
                  <a:rPr lang="en-US" altLang="ja-JP" dirty="0" smtClean="0"/>
                  <a:t>1</a:t>
                </a:r>
                <a:r>
                  <a:rPr lang="ja-JP" altLang="en-US" dirty="0" smtClean="0"/>
                  <a:t>は男</a:t>
                </a:r>
                <a:r>
                  <a:rPr lang="en-US" altLang="ja-JP" dirty="0" smtClean="0"/>
                  <a:t>2</a:t>
                </a:r>
                <a:r>
                  <a:rPr lang="ja-JP" altLang="en-US" dirty="0" err="1" smtClean="0"/>
                  <a:t>の</a:t>
                </a:r>
                <a:r>
                  <a:rPr lang="ja-JP" altLang="en-US" dirty="0" err="1"/>
                  <a:t>第</a:t>
                </a:r>
                <a:r>
                  <a:rPr lang="en-US" altLang="ja-JP" dirty="0"/>
                  <a:t>2</a:t>
                </a:r>
                <a:r>
                  <a:rPr lang="ja-JP" altLang="en-US" dirty="0" smtClean="0"/>
                  <a:t>希望 </a:t>
                </a:r>
                <a:r>
                  <a:rPr lang="ja-JP" altLang="en-US" dirty="0"/>
                  <a:t>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1</m:t>
                        </m:r>
                      </m:sub>
                    </m:sSub>
                  </m:oMath>
                </a14:m>
                <a:endParaRPr kumimoji="1" lang="en-US" altLang="ja-JP" dirty="0" smtClean="0"/>
              </a:p>
              <a:p>
                <a:r>
                  <a:rPr lang="en-US" altLang="ja-JP" dirty="0" smtClean="0"/>
                  <a:t>(3) </a:t>
                </a:r>
                <a:r>
                  <a:rPr lang="ja-JP" altLang="en-US" dirty="0" smtClean="0"/>
                  <a:t>男</a:t>
                </a:r>
                <a:r>
                  <a:rPr lang="en-US" altLang="ja-JP" dirty="0" smtClean="0"/>
                  <a:t>2</a:t>
                </a:r>
                <a:r>
                  <a:rPr lang="ja-JP" altLang="en-US" dirty="0" err="1" smtClean="0"/>
                  <a:t>は第</a:t>
                </a:r>
                <a:r>
                  <a:rPr lang="en-US" altLang="ja-JP" dirty="0" smtClean="0"/>
                  <a:t>1</a:t>
                </a:r>
                <a:r>
                  <a:rPr lang="ja-JP" altLang="en-US" dirty="0" smtClean="0"/>
                  <a:t>希望か第</a:t>
                </a:r>
                <a:r>
                  <a:rPr lang="en-US" altLang="ja-JP" dirty="0" smtClean="0"/>
                  <a:t>2</a:t>
                </a:r>
                <a:r>
                  <a:rPr lang="ja-JP" altLang="en-US" dirty="0" smtClean="0"/>
                  <a:t>希望の女性とペアを成立させる</a:t>
                </a:r>
                <a:endParaRPr lang="en-US" altLang="ja-JP" dirty="0" smtClean="0"/>
              </a:p>
              <a:p>
                <a:r>
                  <a:rPr kumimoji="1" lang="ja-JP" altLang="en-US" dirty="0"/>
                  <a:t>　</a:t>
                </a:r>
                <a:r>
                  <a:rPr kumimoji="1" lang="ja-JP" altLang="en-US" dirty="0" smtClean="0"/>
                  <a:t>　女</a:t>
                </a:r>
                <a:r>
                  <a:rPr kumimoji="1" lang="en-US" altLang="ja-JP" dirty="0" smtClean="0"/>
                  <a:t>1</a:t>
                </a:r>
                <a:r>
                  <a:rPr kumimoji="1" lang="ja-JP" altLang="en-US" dirty="0" smtClean="0"/>
                  <a:t>は男</a:t>
                </a:r>
                <a:r>
                  <a:rPr kumimoji="1" lang="en-US" altLang="ja-JP" dirty="0" smtClean="0"/>
                  <a:t>2</a:t>
                </a:r>
                <a:r>
                  <a:rPr kumimoji="1" lang="ja-JP" altLang="en-US" dirty="0" err="1" smtClean="0"/>
                  <a:t>の第</a:t>
                </a:r>
                <a:r>
                  <a:rPr kumimoji="1" lang="en-US" altLang="ja-JP" dirty="0" smtClean="0"/>
                  <a:t>3</a:t>
                </a:r>
                <a:r>
                  <a:rPr kumimoji="1" lang="ja-JP" altLang="en-US" dirty="0" smtClean="0"/>
                  <a:t>希望　　</a:t>
                </a:r>
                <a14:m>
                  <m:oMath xmlns:m="http://schemas.openxmlformats.org/officeDocument/2006/math">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m:t>
                    </m:r>
                  </m:oMath>
                </a14:m>
                <a:endParaRPr kumimoji="1" lang="en-US" altLang="ja-JP" dirty="0" smtClean="0"/>
              </a:p>
              <a:p>
                <a:endParaRPr lang="en-US" altLang="ja-JP" dirty="0"/>
              </a:p>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−3+2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e>
                    </m:d>
                    <m:r>
                      <a:rPr lang="ja-JP" altLang="en-US" i="1">
                        <a:latin typeface="Cambria Math" panose="02040503050406030204" pitchFamily="18" charset="0"/>
                      </a:rPr>
                      <m:t>　</m:t>
                    </m:r>
                  </m:oMath>
                </a14:m>
                <a:r>
                  <a:rPr kumimoji="1" lang="ja-JP" altLang="en-US" dirty="0" smtClean="0"/>
                  <a:t>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2</m:t>
                        </m:r>
                      </m:sup>
                    </m:sSubSup>
                  </m:oMath>
                </a14:m>
                <a:endParaRPr kumimoji="1"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39553" y="1845734"/>
                <a:ext cx="8496944" cy="4463586"/>
              </a:xfrm>
              <a:blipFill>
                <a:blip r:embed="rId4"/>
                <a:stretch>
                  <a:fillRect l="-1364" t="-4372"/>
                </a:stretch>
              </a:blipFill>
            </p:spPr>
            <p:txBody>
              <a:bodyPr/>
              <a:lstStyle/>
              <a:p>
                <a:r>
                  <a:rPr lang="ja-JP" altLang="en-US">
                    <a:noFill/>
                  </a:rPr>
                  <a:t> </a:t>
                </a:r>
              </a:p>
            </p:txBody>
          </p:sp>
        </mc:Fallback>
      </mc:AlternateContent>
      <p:sp>
        <p:nvSpPr>
          <p:cNvPr id="4" name="角丸四角形 3"/>
          <p:cNvSpPr/>
          <p:nvPr/>
        </p:nvSpPr>
        <p:spPr>
          <a:xfrm>
            <a:off x="6176006" y="2244058"/>
            <a:ext cx="654618" cy="589155"/>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454141" y="3290602"/>
            <a:ext cx="685131" cy="58332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39552" y="5283624"/>
            <a:ext cx="5184575" cy="80739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01293" y="5282626"/>
            <a:ext cx="1325108" cy="80739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337415" y="4348145"/>
            <a:ext cx="1890769" cy="58332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248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=3</m:t>
                    </m:r>
                  </m:oMath>
                </a14:m>
                <a:r>
                  <a:rPr lang="ja-JP" altLang="en-US" dirty="0"/>
                  <a:t> </a:t>
                </a:r>
                <a:r>
                  <a:rPr lang="ja-JP" altLang="en-US" dirty="0" smtClean="0"/>
                  <a:t>の場合，まとめると</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1845734"/>
                <a:ext cx="8064895" cy="4247562"/>
              </a:xfrm>
            </p:spPr>
            <p:txBody>
              <a:bodyPr>
                <a:normAutofit fontScale="85000" lnSpcReduction="20000"/>
              </a:bodyPr>
              <a:lstStyle/>
              <a:p>
                <a:r>
                  <a:rPr lang="ja-JP" altLang="en-US" sz="3200" dirty="0" smtClean="0"/>
                  <a:t> </a:t>
                </a:r>
                <a14:m>
                  <m:oMath xmlns:m="http://schemas.openxmlformats.org/officeDocument/2006/math">
                    <m:sSub>
                      <m:sSubPr>
                        <m:ctrlPr>
                          <a:rPr lang="en-US" altLang="ja-JP" sz="3200" i="1" smtClean="0">
                            <a:latin typeface="Cambria Math" panose="02040503050406030204" pitchFamily="18" charset="0"/>
                          </a:rPr>
                        </m:ctrlPr>
                      </m:sSubPr>
                      <m:e>
                        <m:r>
                          <a:rPr lang="en-US" altLang="ja-JP" sz="3200" i="1">
                            <a:latin typeface="Cambria Math" panose="02040503050406030204" pitchFamily="18" charset="0"/>
                          </a:rPr>
                          <m:t>𝑔</m:t>
                        </m:r>
                      </m:e>
                      <m:sub>
                        <m:r>
                          <a:rPr lang="en-US" altLang="ja-JP" sz="3200" i="1">
                            <a:latin typeface="Cambria Math" panose="02040503050406030204" pitchFamily="18" charset="0"/>
                          </a:rPr>
                          <m:t>1</m:t>
                        </m:r>
                      </m:sub>
                    </m:sSub>
                    <m:r>
                      <a:rPr lang="en-US" altLang="ja-JP" sz="3200" i="1">
                        <a:latin typeface="Cambria Math" panose="02040503050406030204" pitchFamily="18" charset="0"/>
                      </a:rPr>
                      <m:t>=</m:t>
                    </m:r>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1</m:t>
                        </m:r>
                      </m:num>
                      <m:den>
                        <m:r>
                          <a:rPr lang="en-US" altLang="ja-JP" sz="3200" b="0" i="1" smtClean="0">
                            <a:latin typeface="Cambria Math" panose="02040503050406030204" pitchFamily="18" charset="0"/>
                          </a:rPr>
                          <m:t>𝑛</m:t>
                        </m:r>
                      </m:den>
                    </m:f>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1</m:t>
                        </m:r>
                        <m:r>
                          <a:rPr lang="en-US" altLang="ja-JP" sz="3200" i="1">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𝑎</m:t>
                            </m:r>
                          </m:e>
                          <m:sub>
                            <m:r>
                              <a:rPr lang="en-US" altLang="ja-JP" sz="3200" i="1">
                                <a:latin typeface="Cambria Math" panose="02040503050406030204" pitchFamily="18" charset="0"/>
                              </a:rPr>
                              <m:t>1</m:t>
                            </m:r>
                          </m:sub>
                        </m:sSub>
                        <m:r>
                          <a:rPr lang="en-US" altLang="ja-JP" sz="3200" b="0" i="1" smtClean="0">
                            <a:latin typeface="Cambria Math" panose="02040503050406030204" pitchFamily="18" charset="0"/>
                          </a:rPr>
                          <m:t>+</m:t>
                        </m:r>
                        <m:sSubSup>
                          <m:sSubSupPr>
                            <m:ctrlPr>
                              <a:rPr lang="en-US" altLang="ja-JP" sz="3200" b="0" i="1" smtClean="0">
                                <a:latin typeface="Cambria Math" panose="02040503050406030204" pitchFamily="18" charset="0"/>
                              </a:rPr>
                            </m:ctrlPr>
                          </m:sSubSupPr>
                          <m:e>
                            <m:r>
                              <a:rPr lang="en-US" altLang="ja-JP" sz="3200" b="0" i="1" smtClean="0">
                                <a:latin typeface="Cambria Math" panose="02040503050406030204" pitchFamily="18" charset="0"/>
                              </a:rPr>
                              <m:t>𝑎</m:t>
                            </m:r>
                          </m:e>
                          <m:sub>
                            <m:r>
                              <a:rPr lang="en-US" altLang="ja-JP" sz="3200" b="0" i="1" smtClean="0">
                                <a:latin typeface="Cambria Math" panose="02040503050406030204" pitchFamily="18" charset="0"/>
                              </a:rPr>
                              <m:t>1</m:t>
                            </m:r>
                          </m:sub>
                          <m:sup>
                            <m:r>
                              <a:rPr lang="en-US" altLang="ja-JP" sz="3200" b="0" i="1" smtClean="0">
                                <a:latin typeface="Cambria Math" panose="02040503050406030204" pitchFamily="18" charset="0"/>
                              </a:rPr>
                              <m:t>2</m:t>
                            </m:r>
                          </m:sup>
                        </m:sSubSup>
                      </m:e>
                    </m:d>
                  </m:oMath>
                </a14:m>
                <a:endParaRPr lang="en-US" altLang="ja-JP" i="1" dirty="0" smtClean="0">
                  <a:latin typeface="Cambria Math" panose="02040503050406030204" pitchFamily="18" charset="0"/>
                </a:endParaRPr>
              </a:p>
              <a:p>
                <a:r>
                  <a:rPr lang="en-US" altLang="ja-JP" dirty="0" smtClean="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a:rPr lang="en-US" altLang="ja-JP" i="1">
                            <a:latin typeface="Cambria Math" panose="02040503050406030204" pitchFamily="18" charset="0"/>
                          </a:rPr>
                          <m:t>1</m:t>
                        </m:r>
                      </m:sub>
                    </m:sSub>
                    <m:r>
                      <a:rPr lang="en-US" altLang="ja-JP" i="1">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r>
                          <a:rPr lang="en-US" altLang="ja-JP" b="0" i="1" smtClean="0">
                            <a:latin typeface="Cambria Math" panose="02040503050406030204" pitchFamily="18" charset="0"/>
                          </a:rPr>
                          <m:t>−3+2</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1</m:t>
                            </m:r>
                          </m:sub>
                        </m:sSub>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1</m:t>
                                </m:r>
                              </m:sub>
                            </m:sSub>
                          </m:e>
                        </m:d>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1</m:t>
                            </m:r>
                          </m:sub>
                        </m:sSub>
                      </m:e>
                    </m:d>
                  </m:oMath>
                </a14:m>
                <a:endParaRPr kumimoji="1" lang="en-US" altLang="ja-JP" dirty="0" smtClean="0"/>
              </a:p>
              <a:p>
                <a:r>
                  <a:rPr lang="ja-JP" altLang="en-US" sz="3200" dirty="0" smtClean="0"/>
                  <a:t>　　　</a:t>
                </a:r>
                <a14:m>
                  <m:oMath xmlns:m="http://schemas.openxmlformats.org/officeDocument/2006/math">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𝑔</m:t>
                        </m:r>
                      </m:e>
                      <m:sub>
                        <m:r>
                          <a:rPr lang="en-US" altLang="ja-JP" sz="3200" i="1">
                            <a:latin typeface="Cambria Math" panose="02040503050406030204" pitchFamily="18" charset="0"/>
                          </a:rPr>
                          <m:t>1</m:t>
                        </m:r>
                      </m:sub>
                    </m:sSub>
                    <m:r>
                      <a:rPr lang="en-US" altLang="ja-JP" sz="3200" i="1">
                        <a:latin typeface="Cambria Math" panose="02040503050406030204" pitchFamily="18" charset="0"/>
                      </a:rPr>
                      <m:t>=</m:t>
                    </m:r>
                    <m:f>
                      <m:fPr>
                        <m:ctrlPr>
                          <a:rPr lang="en-US" altLang="ja-JP" sz="3200" i="1">
                            <a:latin typeface="Cambria Math" panose="02040503050406030204" pitchFamily="18" charset="0"/>
                          </a:rPr>
                        </m:ctrlPr>
                      </m:fPr>
                      <m:num>
                        <m:r>
                          <a:rPr lang="en-US" altLang="ja-JP" sz="3200" i="1">
                            <a:latin typeface="Cambria Math" panose="02040503050406030204" pitchFamily="18" charset="0"/>
                          </a:rPr>
                          <m:t>𝑛</m:t>
                        </m:r>
                        <m:r>
                          <a:rPr lang="en-US" altLang="ja-JP" sz="3200" i="1">
                            <a:latin typeface="Cambria Math" panose="02040503050406030204" pitchFamily="18" charset="0"/>
                          </a:rPr>
                          <m:t>+3−</m:t>
                        </m:r>
                        <m:rad>
                          <m:radPr>
                            <m:degHide m:val="on"/>
                            <m:ctrlPr>
                              <a:rPr lang="en-US" altLang="ja-JP" sz="3200" i="1">
                                <a:latin typeface="Cambria Math" panose="02040503050406030204" pitchFamily="18" charset="0"/>
                              </a:rPr>
                            </m:ctrlPr>
                          </m:radPr>
                          <m:deg/>
                          <m:e>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𝑛</m:t>
                                </m:r>
                              </m:e>
                              <m:sup>
                                <m:r>
                                  <a:rPr lang="en-US" altLang="ja-JP" sz="3200" i="1">
                                    <a:latin typeface="Cambria Math" panose="02040503050406030204" pitchFamily="18" charset="0"/>
                                  </a:rPr>
                                  <m:t>2</m:t>
                                </m:r>
                              </m:sup>
                            </m:sSup>
                            <m:r>
                              <a:rPr lang="en-US" altLang="ja-JP" sz="3200" i="1">
                                <a:latin typeface="Cambria Math" panose="02040503050406030204" pitchFamily="18" charset="0"/>
                              </a:rPr>
                              <m:t>+6</m:t>
                            </m:r>
                            <m:r>
                              <a:rPr lang="en-US" altLang="ja-JP" sz="3200" i="1">
                                <a:latin typeface="Cambria Math" panose="02040503050406030204" pitchFamily="18" charset="0"/>
                              </a:rPr>
                              <m:t>𝑛</m:t>
                            </m:r>
                            <m:r>
                              <a:rPr lang="en-US" altLang="ja-JP" sz="3200" i="1">
                                <a:latin typeface="Cambria Math" panose="02040503050406030204" pitchFamily="18" charset="0"/>
                              </a:rPr>
                              <m:t>−3</m:t>
                            </m:r>
                          </m:e>
                        </m:rad>
                      </m:num>
                      <m:den>
                        <m:r>
                          <a:rPr lang="en-US" altLang="ja-JP" sz="3200" b="0" i="1" smtClean="0">
                            <a:latin typeface="Cambria Math" panose="02040503050406030204" pitchFamily="18" charset="0"/>
                          </a:rPr>
                          <m:t>2</m:t>
                        </m:r>
                      </m:den>
                    </m:f>
                  </m:oMath>
                </a14:m>
                <a:r>
                  <a:rPr lang="ja-JP" altLang="en-US" sz="3200" dirty="0" smtClean="0"/>
                  <a:t>　　（</a:t>
                </a:r>
                <a14:m>
                  <m:oMath xmlns:m="http://schemas.openxmlformats.org/officeDocument/2006/math">
                    <m:r>
                      <a:rPr lang="en-US" altLang="ja-JP" sz="3200" b="0" i="0" smtClean="0">
                        <a:latin typeface="Cambria Math" panose="02040503050406030204" pitchFamily="18" charset="0"/>
                      </a:rPr>
                      <m:t>0</m:t>
                    </m:r>
                    <m:r>
                      <a:rPr lang="en-US" altLang="ja-JP" sz="3200" b="0" i="1" smtClean="0">
                        <a:latin typeface="Cambria Math" panose="02040503050406030204" pitchFamily="18" charset="0"/>
                      </a:rPr>
                      <m:t>&lt;</m:t>
                    </m:r>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𝑔</m:t>
                        </m:r>
                      </m:e>
                      <m:sub>
                        <m:r>
                          <a:rPr lang="en-US" altLang="ja-JP" sz="3200" b="0" i="1" smtClean="0">
                            <a:latin typeface="Cambria Math" panose="02040503050406030204" pitchFamily="18" charset="0"/>
                          </a:rPr>
                          <m:t>1</m:t>
                        </m:r>
                      </m:sub>
                    </m:sSub>
                    <m:r>
                      <a:rPr lang="en-US" altLang="ja-JP" sz="3200" b="0" i="1" smtClean="0">
                        <a:latin typeface="Cambria Math" panose="02040503050406030204" pitchFamily="18" charset="0"/>
                      </a:rPr>
                      <m:t>&lt;1</m:t>
                    </m:r>
                  </m:oMath>
                </a14:m>
                <a:r>
                  <a:rPr lang="ja-JP" altLang="en-US" sz="3200" dirty="0" smtClean="0"/>
                  <a:t>）</a:t>
                </a:r>
                <a:endParaRPr lang="ja-JP" altLang="en-US" sz="3200" dirty="0"/>
              </a:p>
              <a:p>
                <a:endParaRPr kumimoji="1" lang="en-US" altLang="ja-JP" dirty="0" smtClean="0"/>
              </a:p>
              <a:p>
                <a:r>
                  <a:rPr lang="ja-JP" altLang="en-US" dirty="0" smtClean="0"/>
                  <a:t>平均ペア数</a:t>
                </a:r>
                <a:endParaRPr lang="en-US" altLang="ja-JP" dirty="0" smtClean="0"/>
              </a:p>
              <a:p>
                <a14:m>
                  <m:oMath xmlns:m="http://schemas.openxmlformats.org/officeDocument/2006/math">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𝑆</m:t>
                        </m:r>
                      </m:e>
                      <m:sub>
                        <m:r>
                          <a:rPr lang="en-US" altLang="ja-JP" sz="3600" b="0" i="1" smtClean="0">
                            <a:latin typeface="Cambria Math" panose="02040503050406030204" pitchFamily="18" charset="0"/>
                          </a:rPr>
                          <m:t>3</m:t>
                        </m:r>
                      </m:sub>
                    </m:sSub>
                    <m:d>
                      <m:dPr>
                        <m:ctrlPr>
                          <a:rPr lang="en-US" altLang="ja-JP" sz="3600" b="0" i="1" smtClean="0">
                            <a:latin typeface="Cambria Math" panose="02040503050406030204" pitchFamily="18" charset="0"/>
                          </a:rPr>
                        </m:ctrlPr>
                      </m:dPr>
                      <m:e>
                        <m:r>
                          <a:rPr lang="en-US" altLang="ja-JP" sz="3600" b="0" i="1" smtClean="0">
                            <a:latin typeface="Cambria Math" panose="02040503050406030204" pitchFamily="18" charset="0"/>
                          </a:rPr>
                          <m:t>𝑛</m:t>
                        </m:r>
                      </m:e>
                    </m:d>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𝑛</m:t>
                    </m:r>
                    <m:d>
                      <m:dPr>
                        <m:ctrlPr>
                          <a:rPr lang="en-US" altLang="ja-JP" sz="3600" b="0" i="1" smtClean="0">
                            <a:latin typeface="Cambria Math" panose="02040503050406030204" pitchFamily="18" charset="0"/>
                          </a:rPr>
                        </m:ctrlPr>
                      </m:dPr>
                      <m:e>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𝑔</m:t>
                            </m:r>
                          </m:e>
                          <m:sub>
                            <m:r>
                              <a:rPr lang="en-US" altLang="ja-JP" sz="3600" b="0" i="1" smtClean="0">
                                <a:latin typeface="Cambria Math" panose="02040503050406030204" pitchFamily="18" charset="0"/>
                              </a:rPr>
                              <m:t>1</m:t>
                            </m:r>
                          </m:sub>
                        </m:sSub>
                        <m:r>
                          <a:rPr lang="en-US" altLang="ja-JP" sz="3600" b="0" i="1" smtClean="0">
                            <a:latin typeface="Cambria Math" panose="02040503050406030204" pitchFamily="18" charset="0"/>
                          </a:rPr>
                          <m:t>+</m:t>
                        </m:r>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𝑔</m:t>
                            </m:r>
                          </m:e>
                          <m:sub>
                            <m:r>
                              <a:rPr lang="en-US" altLang="ja-JP" sz="3600" b="0" i="1" smtClean="0">
                                <a:latin typeface="Cambria Math" panose="02040503050406030204" pitchFamily="18" charset="0"/>
                              </a:rPr>
                              <m:t>2</m:t>
                            </m:r>
                          </m:sub>
                        </m:sSub>
                        <m:r>
                          <a:rPr lang="en-US" altLang="ja-JP" sz="3600" b="0" i="1" smtClean="0">
                            <a:latin typeface="Cambria Math" panose="02040503050406030204" pitchFamily="18" charset="0"/>
                          </a:rPr>
                          <m:t>+</m:t>
                        </m:r>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𝑔</m:t>
                            </m:r>
                          </m:e>
                          <m:sub>
                            <m:r>
                              <a:rPr lang="en-US" altLang="ja-JP" sz="3600" b="0" i="1" smtClean="0">
                                <a:latin typeface="Cambria Math" panose="02040503050406030204" pitchFamily="18" charset="0"/>
                              </a:rPr>
                              <m:t>3</m:t>
                            </m:r>
                          </m:sub>
                        </m:sSub>
                      </m:e>
                    </m:d>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𝑛</m:t>
                    </m:r>
                    <m:d>
                      <m:dPr>
                        <m:ctrlPr>
                          <a:rPr lang="en-US" altLang="ja-JP" sz="3600" b="0" i="1" smtClean="0">
                            <a:latin typeface="Cambria Math" panose="02040503050406030204" pitchFamily="18" charset="0"/>
                          </a:rPr>
                        </m:ctrlPr>
                      </m:dPr>
                      <m:e>
                        <m:r>
                          <a:rPr lang="en-US" altLang="ja-JP" sz="3600" b="0" i="1" smtClean="0">
                            <a:latin typeface="Cambria Math" panose="02040503050406030204" pitchFamily="18" charset="0"/>
                          </a:rPr>
                          <m:t>1−</m:t>
                        </m:r>
                        <m:sSup>
                          <m:sSupPr>
                            <m:ctrlPr>
                              <a:rPr lang="en-US" altLang="ja-JP" sz="3600" b="0" i="1" smtClean="0">
                                <a:latin typeface="Cambria Math" panose="02040503050406030204" pitchFamily="18" charset="0"/>
                              </a:rPr>
                            </m:ctrlPr>
                          </m:sSupPr>
                          <m:e>
                            <m:d>
                              <m:dPr>
                                <m:ctrlPr>
                                  <a:rPr lang="en-US" altLang="ja-JP" sz="3600" b="0" i="1" smtClean="0">
                                    <a:latin typeface="Cambria Math" panose="02040503050406030204" pitchFamily="18" charset="0"/>
                                  </a:rPr>
                                </m:ctrlPr>
                              </m:dPr>
                              <m:e>
                                <m:r>
                                  <a:rPr lang="en-US" altLang="ja-JP" sz="3600" b="0" i="1" smtClean="0">
                                    <a:latin typeface="Cambria Math" panose="02040503050406030204" pitchFamily="18" charset="0"/>
                                  </a:rPr>
                                  <m:t>1−</m:t>
                                </m:r>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𝑔</m:t>
                                    </m:r>
                                  </m:e>
                                  <m:sub>
                                    <m:r>
                                      <a:rPr lang="en-US" altLang="ja-JP" sz="3600" b="0" i="1" smtClean="0">
                                        <a:latin typeface="Cambria Math" panose="02040503050406030204" pitchFamily="18" charset="0"/>
                                      </a:rPr>
                                      <m:t>1</m:t>
                                    </m:r>
                                  </m:sub>
                                </m:sSub>
                              </m:e>
                            </m:d>
                          </m:e>
                          <m:sup>
                            <m:r>
                              <a:rPr lang="en-US" altLang="ja-JP" sz="3600" b="0" i="1" smtClean="0">
                                <a:latin typeface="Cambria Math" panose="02040503050406030204" pitchFamily="18" charset="0"/>
                              </a:rPr>
                              <m:t>3</m:t>
                            </m:r>
                          </m:sup>
                        </m:sSup>
                      </m:e>
                    </m:d>
                  </m:oMath>
                </a14:m>
                <a:endParaRPr lang="en-US" altLang="ja-JP" sz="3600" b="0" i="1" dirty="0" smtClean="0">
                  <a:latin typeface="Cambria Math" panose="02040503050406030204" pitchFamily="18" charset="0"/>
                </a:endParaRPr>
              </a:p>
              <a:p>
                <a:r>
                  <a:rPr lang="ja-JP" altLang="en-US" sz="3600" b="0" dirty="0" smtClean="0"/>
                  <a:t>　　　　</a:t>
                </a:r>
                <a14:m>
                  <m:oMath xmlns:m="http://schemas.openxmlformats.org/officeDocument/2006/math">
                    <m:r>
                      <a:rPr lang="en-US" altLang="ja-JP" sz="3600" b="0" i="1" smtClean="0">
                        <a:latin typeface="Cambria Math" panose="02040503050406030204" pitchFamily="18" charset="0"/>
                      </a:rPr>
                      <m:t>=</m:t>
                    </m:r>
                    <m:f>
                      <m:fPr>
                        <m:ctrlPr>
                          <a:rPr lang="en-US" altLang="ja-JP" sz="3600" b="0" i="1" smtClean="0">
                            <a:latin typeface="Cambria Math" panose="02040503050406030204" pitchFamily="18" charset="0"/>
                          </a:rPr>
                        </m:ctrlPr>
                      </m:fPr>
                      <m:num>
                        <m:r>
                          <a:rPr lang="en-US" altLang="ja-JP" sz="3600" b="0" i="1" smtClean="0">
                            <a:latin typeface="Cambria Math" panose="02040503050406030204" pitchFamily="18" charset="0"/>
                          </a:rPr>
                          <m:t>18</m:t>
                        </m:r>
                        <m:sSup>
                          <m:sSupPr>
                            <m:ctrlPr>
                              <a:rPr lang="en-US" altLang="ja-JP" sz="3600" b="0" i="1" smtClean="0">
                                <a:latin typeface="Cambria Math" panose="02040503050406030204" pitchFamily="18" charset="0"/>
                              </a:rPr>
                            </m:ctrlPr>
                          </m:sSupPr>
                          <m:e>
                            <m:r>
                              <a:rPr lang="en-US" altLang="ja-JP" sz="3600" b="0" i="1" smtClean="0">
                                <a:latin typeface="Cambria Math" panose="02040503050406030204" pitchFamily="18" charset="0"/>
                              </a:rPr>
                              <m:t>𝑛</m:t>
                            </m:r>
                          </m:e>
                          <m:sup>
                            <m:r>
                              <a:rPr lang="en-US" altLang="ja-JP" sz="3600" b="0" i="1" smtClean="0">
                                <a:latin typeface="Cambria Math" panose="02040503050406030204" pitchFamily="18" charset="0"/>
                              </a:rPr>
                              <m:t>2</m:t>
                            </m:r>
                          </m:sup>
                        </m:sSup>
                      </m:num>
                      <m:den>
                        <m:sSup>
                          <m:sSupPr>
                            <m:ctrlPr>
                              <a:rPr lang="en-US" altLang="ja-JP" sz="3600" b="0" i="1" smtClean="0">
                                <a:latin typeface="Cambria Math" panose="02040503050406030204" pitchFamily="18" charset="0"/>
                              </a:rPr>
                            </m:ctrlPr>
                          </m:sSupPr>
                          <m:e>
                            <m:r>
                              <a:rPr lang="en-US" altLang="ja-JP" sz="3600" b="0" i="1" smtClean="0">
                                <a:latin typeface="Cambria Math" panose="02040503050406030204" pitchFamily="18" charset="0"/>
                              </a:rPr>
                              <m:t>𝑛</m:t>
                            </m:r>
                          </m:e>
                          <m:sup>
                            <m:r>
                              <a:rPr lang="en-US" altLang="ja-JP" sz="3600" b="0" i="1" smtClean="0">
                                <a:latin typeface="Cambria Math" panose="02040503050406030204" pitchFamily="18" charset="0"/>
                              </a:rPr>
                              <m:t>2</m:t>
                            </m:r>
                          </m:sup>
                        </m:sSup>
                        <m:r>
                          <a:rPr lang="en-US" altLang="ja-JP" sz="3600" b="0" i="1" smtClean="0">
                            <a:latin typeface="Cambria Math" panose="02040503050406030204" pitchFamily="18" charset="0"/>
                          </a:rPr>
                          <m:t>+6</m:t>
                        </m:r>
                        <m:r>
                          <a:rPr lang="en-US" altLang="ja-JP" sz="3600" b="0" i="1" smtClean="0">
                            <a:latin typeface="Cambria Math" panose="02040503050406030204" pitchFamily="18" charset="0"/>
                          </a:rPr>
                          <m:t>𝑛</m:t>
                        </m:r>
                        <m:r>
                          <a:rPr lang="en-US" altLang="ja-JP" sz="3600" b="0" i="1" smtClean="0">
                            <a:latin typeface="Cambria Math" panose="02040503050406030204" pitchFamily="18" charset="0"/>
                          </a:rPr>
                          <m:t>+3+</m:t>
                        </m:r>
                        <m:d>
                          <m:dPr>
                            <m:ctrlPr>
                              <a:rPr lang="en-US" altLang="ja-JP" sz="3600" b="0" i="1" smtClean="0">
                                <a:latin typeface="Cambria Math" panose="02040503050406030204" pitchFamily="18" charset="0"/>
                              </a:rPr>
                            </m:ctrlPr>
                          </m:dPr>
                          <m:e>
                            <m:r>
                              <a:rPr lang="en-US" altLang="ja-JP" sz="3600" b="0" i="1" smtClean="0">
                                <a:latin typeface="Cambria Math" panose="02040503050406030204" pitchFamily="18" charset="0"/>
                              </a:rPr>
                              <m:t>𝑛</m:t>
                            </m:r>
                            <m:r>
                              <a:rPr lang="en-US" altLang="ja-JP" sz="3600" b="0" i="1" smtClean="0">
                                <a:latin typeface="Cambria Math" panose="02040503050406030204" pitchFamily="18" charset="0"/>
                              </a:rPr>
                              <m:t>+3</m:t>
                            </m:r>
                          </m:e>
                        </m:d>
                        <m:rad>
                          <m:radPr>
                            <m:degHide m:val="on"/>
                            <m:ctrlPr>
                              <a:rPr lang="en-US" altLang="ja-JP" sz="3600" b="0" i="1" smtClean="0">
                                <a:latin typeface="Cambria Math" panose="02040503050406030204" pitchFamily="18" charset="0"/>
                              </a:rPr>
                            </m:ctrlPr>
                          </m:radPr>
                          <m:deg/>
                          <m:e>
                            <m:sSup>
                              <m:sSupPr>
                                <m:ctrlPr>
                                  <a:rPr lang="en-US" altLang="ja-JP" sz="3600" b="0" i="1" smtClean="0">
                                    <a:latin typeface="Cambria Math" panose="02040503050406030204" pitchFamily="18" charset="0"/>
                                  </a:rPr>
                                </m:ctrlPr>
                              </m:sSupPr>
                              <m:e>
                                <m:r>
                                  <a:rPr lang="en-US" altLang="ja-JP" sz="3600" b="0" i="1" smtClean="0">
                                    <a:latin typeface="Cambria Math" panose="02040503050406030204" pitchFamily="18" charset="0"/>
                                  </a:rPr>
                                  <m:t>𝑛</m:t>
                                </m:r>
                              </m:e>
                              <m:sup>
                                <m:r>
                                  <a:rPr lang="en-US" altLang="ja-JP" sz="3600" b="0" i="1" smtClean="0">
                                    <a:latin typeface="Cambria Math" panose="02040503050406030204" pitchFamily="18" charset="0"/>
                                  </a:rPr>
                                  <m:t>2</m:t>
                                </m:r>
                              </m:sup>
                            </m:sSup>
                            <m:r>
                              <a:rPr lang="en-US" altLang="ja-JP" sz="3600" b="0" i="1" smtClean="0">
                                <a:latin typeface="Cambria Math" panose="02040503050406030204" pitchFamily="18" charset="0"/>
                              </a:rPr>
                              <m:t>+6</m:t>
                            </m:r>
                            <m:r>
                              <a:rPr lang="en-US" altLang="ja-JP" sz="3600" b="0" i="1" smtClean="0">
                                <a:latin typeface="Cambria Math" panose="02040503050406030204" pitchFamily="18" charset="0"/>
                              </a:rPr>
                              <m:t>𝑛</m:t>
                            </m:r>
                            <m:r>
                              <a:rPr lang="en-US" altLang="ja-JP" sz="3600" b="0" i="1" smtClean="0">
                                <a:latin typeface="Cambria Math" panose="02040503050406030204" pitchFamily="18" charset="0"/>
                              </a:rPr>
                              <m:t>−3</m:t>
                            </m:r>
                          </m:e>
                        </m:rad>
                      </m:den>
                    </m:f>
                  </m:oMath>
                </a14:m>
                <a:endParaRPr kumimoji="1" lang="en-US" altLang="ja-JP" sz="3600" dirty="0" smtClean="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1845734"/>
                <a:ext cx="8064895" cy="4247562"/>
              </a:xfrm>
              <a:blipFill>
                <a:blip r:embed="rId3"/>
                <a:stretch>
                  <a:fillRect l="-1134" t="-1004"/>
                </a:stretch>
              </a:blipFill>
            </p:spPr>
            <p:txBody>
              <a:bodyPr/>
              <a:lstStyle/>
              <a:p>
                <a:r>
                  <a:rPr lang="ja-JP" altLang="en-US">
                    <a:noFill/>
                  </a:rPr>
                  <a:t> </a:t>
                </a:r>
              </a:p>
            </p:txBody>
          </p:sp>
        </mc:Fallback>
      </mc:AlternateContent>
      <p:sp>
        <p:nvSpPr>
          <p:cNvPr id="8" name="左中かっこ 7"/>
          <p:cNvSpPr/>
          <p:nvPr/>
        </p:nvSpPr>
        <p:spPr>
          <a:xfrm>
            <a:off x="585184" y="1845734"/>
            <a:ext cx="216024" cy="107921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矢印コネクタ 9"/>
          <p:cNvCxnSpPr/>
          <p:nvPr/>
        </p:nvCxnSpPr>
        <p:spPr>
          <a:xfrm>
            <a:off x="683568" y="3356992"/>
            <a:ext cx="6384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097393" y="5026312"/>
            <a:ext cx="3956358" cy="901279"/>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49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lang="ja-JP" altLang="en-US" b="0" dirty="0" smtClean="0"/>
                  <a:t>任意の </a:t>
                </a:r>
                <a14:m>
                  <m:oMath xmlns:m="http://schemas.openxmlformats.org/officeDocument/2006/math">
                    <m:r>
                      <a:rPr lang="en-US" altLang="ja-JP" b="0" i="1" smtClean="0">
                        <a:latin typeface="Cambria Math" panose="02040503050406030204" pitchFamily="18" charset="0"/>
                      </a:rPr>
                      <m:t>𝑘</m:t>
                    </m:r>
                  </m:oMath>
                </a14:m>
                <a:r>
                  <a:rPr lang="ja-JP" altLang="en-US" dirty="0" smtClean="0"/>
                  <a:t> のときの平均ペア</a:t>
                </a:r>
                <a:r>
                  <a:rPr lang="ja-JP" altLang="en-US" dirty="0"/>
                  <a:t>数</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l="-2827"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lang="ja-JP" altLang="en-US" sz="2800" dirty="0" smtClean="0"/>
                  <a:t> </a:t>
                </a:r>
                <a14:m>
                  <m:oMath xmlns:m="http://schemas.openxmlformats.org/officeDocument/2006/math">
                    <m:r>
                      <a:rPr lang="en-US" altLang="ja-JP" sz="2800" b="0" i="1" smtClean="0">
                        <a:latin typeface="Cambria Math" panose="02040503050406030204" pitchFamily="18" charset="0"/>
                      </a:rPr>
                      <m:t>𝑔</m:t>
                    </m:r>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r>
                          <a:rPr lang="en-US" altLang="ja-JP" sz="2800" i="1">
                            <a:latin typeface="Cambria Math" panose="02040503050406030204" pitchFamily="18" charset="0"/>
                          </a:rPr>
                          <m:t>𝑛</m:t>
                        </m:r>
                      </m:den>
                    </m:f>
                    <m:nary>
                      <m:naryPr>
                        <m:chr m:val="∑"/>
                        <m:ctrlPr>
                          <a:rPr lang="en-US" altLang="ja-JP" sz="2800" i="1" smtClean="0">
                            <a:latin typeface="Cambria Math" panose="02040503050406030204" pitchFamily="18" charset="0"/>
                          </a:rPr>
                        </m:ctrlPr>
                      </m:naryPr>
                      <m:sub>
                        <m:r>
                          <m:rPr>
                            <m:brk m:alnAt="23"/>
                          </m:rPr>
                          <a:rPr lang="en-US" altLang="ja-JP" sz="2800" b="0" i="1" smtClean="0">
                            <a:latin typeface="Cambria Math" panose="02040503050406030204" pitchFamily="18" charset="0"/>
                          </a:rPr>
                          <m:t>𝑟</m:t>
                        </m:r>
                        <m:r>
                          <a:rPr lang="en-US" altLang="ja-JP" sz="2800" b="0" i="1" smtClean="0">
                            <a:latin typeface="Cambria Math" panose="02040503050406030204" pitchFamily="18" charset="0"/>
                          </a:rPr>
                          <m:t>=0</m:t>
                        </m:r>
                      </m:sub>
                      <m:sup>
                        <m:r>
                          <a:rPr lang="en-US" altLang="ja-JP" sz="2800" b="0" i="1" smtClean="0">
                            <a:latin typeface="Cambria Math" panose="02040503050406030204" pitchFamily="18" charset="0"/>
                          </a:rPr>
                          <m:t>𝑘</m:t>
                        </m:r>
                        <m:r>
                          <a:rPr lang="en-US" altLang="ja-JP" sz="2800" b="0" i="1" smtClean="0">
                            <a:latin typeface="Cambria Math" panose="02040503050406030204" pitchFamily="18" charset="0"/>
                          </a:rPr>
                          <m:t>−1</m:t>
                        </m:r>
                      </m:sup>
                      <m:e>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𝑎</m:t>
                            </m:r>
                          </m:e>
                          <m:sup>
                            <m:r>
                              <a:rPr lang="en-US" altLang="ja-JP" sz="2800" b="0" i="1" smtClean="0">
                                <a:latin typeface="Cambria Math" panose="02040503050406030204" pitchFamily="18" charset="0"/>
                              </a:rPr>
                              <m:t>𝑟</m:t>
                            </m:r>
                          </m:sup>
                        </m:sSup>
                      </m:e>
                    </m:nary>
                  </m:oMath>
                </a14:m>
                <a:endParaRPr lang="en-US" altLang="ja-JP" i="1" dirty="0">
                  <a:latin typeface="Cambria Math" panose="02040503050406030204" pitchFamily="18" charset="0"/>
                </a:endParaRPr>
              </a:p>
              <a:p>
                <a14:m>
                  <m:oMath xmlns:m="http://schemas.openxmlformats.org/officeDocument/2006/math">
                    <m:r>
                      <a:rPr lang="ja-JP" altLang="en-US" i="1" dirty="0">
                        <a:latin typeface="Cambria Math" panose="02040503050406030204" pitchFamily="18" charset="0"/>
                      </a:rPr>
                      <m:t> </m:t>
                    </m:r>
                    <m:r>
                      <a:rPr lang="en-US" altLang="ja-JP" b="0" i="1" smtClean="0">
                        <a:latin typeface="Cambria Math" panose="02040503050406030204" pitchFamily="18" charset="0"/>
                      </a:rPr>
                      <m:t>𝑎</m:t>
                    </m:r>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m:t>
                        </m:r>
                        <m:nary>
                          <m:naryPr>
                            <m:chr m:val="∑"/>
                            <m:ctrlPr>
                              <a:rPr lang="en-US" altLang="ja-JP" i="1" smtClean="0">
                                <a:latin typeface="Cambria Math" panose="02040503050406030204" pitchFamily="18" charset="0"/>
                              </a:rPr>
                            </m:ctrlPr>
                          </m:naryPr>
                          <m:sub>
                            <m:r>
                              <m:rPr>
                                <m:brk m:alnAt="23"/>
                              </m:rPr>
                              <a:rPr lang="en-US" altLang="ja-JP" b="0" i="1" smtClean="0">
                                <a:latin typeface="Cambria Math" panose="02040503050406030204" pitchFamily="18" charset="0"/>
                              </a:rPr>
                              <m:t>𝑟</m:t>
                            </m:r>
                            <m:r>
                              <a:rPr lang="en-US" altLang="ja-JP" b="0" i="1" smtClean="0">
                                <a:latin typeface="Cambria Math" panose="02040503050406030204" pitchFamily="18" charset="0"/>
                              </a:rPr>
                              <m:t>=0</m:t>
                            </m:r>
                          </m:sub>
                          <m:sup>
                            <m:r>
                              <a:rPr lang="en-US" altLang="ja-JP" b="0" i="1" smtClean="0">
                                <a:latin typeface="Cambria Math" panose="02040503050406030204" pitchFamily="18" charset="0"/>
                              </a:rPr>
                              <m:t>𝑘</m:t>
                            </m:r>
                            <m:r>
                              <a:rPr lang="en-US" altLang="ja-JP" b="0" i="1" smtClean="0">
                                <a:latin typeface="Cambria Math" panose="02040503050406030204" pitchFamily="18" charset="0"/>
                              </a:rPr>
                              <m:t>−1</m:t>
                            </m:r>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r>
                                      <a:rPr lang="en-US" altLang="ja-JP" b="0" i="1" smtClean="0">
                                        <a:latin typeface="Cambria Math" panose="02040503050406030204" pitchFamily="18" charset="0"/>
                                      </a:rPr>
                                      <m:t>𝑔</m:t>
                                    </m:r>
                                  </m:e>
                                </m:d>
                              </m:e>
                              <m:sup>
                                <m:r>
                                  <a:rPr lang="en-US" altLang="ja-JP" b="0" i="1" smtClean="0">
                                    <a:latin typeface="Cambria Math" panose="02040503050406030204" pitchFamily="18" charset="0"/>
                                  </a:rPr>
                                  <m:t>𝑟</m:t>
                                </m:r>
                              </m:sup>
                            </m:sSup>
                          </m:e>
                        </m:nary>
                      </m:e>
                    </m:d>
                  </m:oMath>
                </a14:m>
                <a:endParaRPr lang="en-US" altLang="ja-JP" sz="2800" dirty="0" smtClean="0"/>
              </a:p>
              <a:p>
                <a14:m>
                  <m:oMath xmlns:m="http://schemas.openxmlformats.org/officeDocument/2006/math">
                    <m:r>
                      <a:rPr lang="en-US" altLang="ja-JP" sz="2800" b="0" i="1" smtClean="0">
                        <a:latin typeface="Cambria Math" panose="02040503050406030204" pitchFamily="18" charset="0"/>
                      </a:rPr>
                      <m:t>𝑔</m:t>
                    </m:r>
                  </m:oMath>
                </a14:m>
                <a:r>
                  <a:rPr lang="ja-JP" altLang="en-US" sz="2800" dirty="0" smtClean="0"/>
                  <a:t>を求める　（</a:t>
                </a:r>
                <a14:m>
                  <m:oMath xmlns:m="http://schemas.openxmlformats.org/officeDocument/2006/math">
                    <m:r>
                      <a:rPr lang="en-US" altLang="ja-JP" sz="2800" b="0" i="1" smtClean="0">
                        <a:latin typeface="Cambria Math" panose="02040503050406030204" pitchFamily="18" charset="0"/>
                      </a:rPr>
                      <m:t>0&lt;</m:t>
                    </m:r>
                    <m:r>
                      <a:rPr lang="en-US" altLang="ja-JP" sz="2800" b="0" i="1" smtClean="0">
                        <a:latin typeface="Cambria Math" panose="02040503050406030204" pitchFamily="18" charset="0"/>
                      </a:rPr>
                      <m:t>𝑔</m:t>
                    </m:r>
                    <m:r>
                      <a:rPr lang="en-US" altLang="ja-JP" sz="2800" b="0" i="1" smtClean="0">
                        <a:latin typeface="Cambria Math" panose="02040503050406030204" pitchFamily="18" charset="0"/>
                      </a:rPr>
                      <m:t>&lt;1</m:t>
                    </m:r>
                  </m:oMath>
                </a14:m>
                <a:r>
                  <a:rPr lang="ja-JP" altLang="en-US" sz="2800" dirty="0" smtClean="0"/>
                  <a:t>）</a:t>
                </a:r>
                <a:endParaRPr lang="ja-JP" altLang="en-US" sz="2800" dirty="0"/>
              </a:p>
              <a:p>
                <a:r>
                  <a:rPr kumimoji="1" lang="ja-JP" altLang="en-US" dirty="0" smtClean="0"/>
                  <a:t>平均ペア数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𝑘</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𝑔</m:t>
                                </m:r>
                              </m:e>
                            </m:d>
                          </m:e>
                          <m:sup>
                            <m:r>
                              <a:rPr kumimoji="1" lang="en-US" altLang="ja-JP" b="0" i="1" smtClean="0">
                                <a:latin typeface="Cambria Math" panose="02040503050406030204" pitchFamily="18" charset="0"/>
                              </a:rPr>
                              <m:t>𝑘</m:t>
                            </m:r>
                          </m:sup>
                        </m:sSup>
                      </m:e>
                    </m:d>
                  </m:oMath>
                </a14:m>
                <a:endParaRPr kumimoji="1" lang="en-US" altLang="ja-JP" dirty="0" smtClean="0"/>
              </a:p>
              <a:p>
                <a:pPr lvl="2"/>
                <a:endParaRPr lang="en-US" altLang="ja-JP" dirty="0" smtClean="0"/>
              </a:p>
              <a:p>
                <a:r>
                  <a:rPr lang="ja-JP" altLang="en-US" b="0" dirty="0" smtClean="0"/>
                  <a:t> </a:t>
                </a:r>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=4</m:t>
                    </m:r>
                  </m:oMath>
                </a14:m>
                <a:r>
                  <a:rPr lang="ja-JP" altLang="en-US" b="0" dirty="0" smtClean="0"/>
                  <a:t> </a:t>
                </a:r>
                <a:r>
                  <a:rPr lang="ja-JP" altLang="en-US" dirty="0" smtClean="0"/>
                  <a:t>の場合</a:t>
                </a:r>
                <a:r>
                  <a:rPr lang="ja-JP" altLang="en-US" b="0" dirty="0" smtClean="0"/>
                  <a:t>，</a:t>
                </a:r>
                <a14:m>
                  <m:oMath xmlns:m="http://schemas.openxmlformats.org/officeDocument/2006/math">
                    <m:r>
                      <a:rPr lang="en-US" altLang="ja-JP" b="0" i="1" smtClean="0">
                        <a:latin typeface="Cambria Math" panose="02040503050406030204" pitchFamily="18" charset="0"/>
                      </a:rPr>
                      <m:t>𝑔</m:t>
                    </m:r>
                    <m:r>
                      <a:rPr lang="en-US" altLang="ja-JP" b="0" i="1" smtClean="0">
                        <a:latin typeface="Cambria Math" panose="02040503050406030204" pitchFamily="18" charset="0"/>
                      </a:rPr>
                      <m:t>=</m:t>
                    </m:r>
                    <m:r>
                      <a:rPr lang="en-US" altLang="ja-JP" b="0" i="1" smtClean="0">
                        <a:latin typeface="Cambria Math" panose="02040503050406030204" pitchFamily="18" charset="0"/>
                      </a:rPr>
                      <m:t>𝑣</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3</m:t>
                        </m:r>
                        <m:r>
                          <a:rPr lang="en-US" altLang="ja-JP" b="0" i="1" smtClean="0">
                            <a:latin typeface="Cambria Math" panose="02040503050406030204" pitchFamily="18" charset="0"/>
                          </a:rPr>
                          <m:t>𝑛</m:t>
                        </m:r>
                        <m:r>
                          <a:rPr lang="en-US" altLang="ja-JP" b="0" i="1" smtClean="0">
                            <a:latin typeface="Cambria Math" panose="02040503050406030204" pitchFamily="18" charset="0"/>
                          </a:rPr>
                          <m:t>+2</m:t>
                        </m:r>
                      </m:num>
                      <m:den>
                        <m:r>
                          <a:rPr lang="en-US" altLang="ja-JP" b="0" i="1" smtClean="0">
                            <a:latin typeface="Cambria Math" panose="02040503050406030204" pitchFamily="18" charset="0"/>
                          </a:rPr>
                          <m:t>9</m:t>
                        </m:r>
                        <m:r>
                          <a:rPr lang="en-US" altLang="ja-JP" b="0" i="1" smtClean="0">
                            <a:latin typeface="Cambria Math" panose="02040503050406030204" pitchFamily="18" charset="0"/>
                          </a:rPr>
                          <m:t>𝑣</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4</m:t>
                        </m:r>
                      </m:num>
                      <m:den>
                        <m:r>
                          <a:rPr lang="en-US" altLang="ja-JP" b="0" i="1" smtClean="0">
                            <a:latin typeface="Cambria Math" panose="02040503050406030204" pitchFamily="18" charset="0"/>
                          </a:rPr>
                          <m:t>3</m:t>
                        </m:r>
                      </m:den>
                    </m:f>
                  </m:oMath>
                </a14:m>
                <a:r>
                  <a:rPr lang="en-US" altLang="ja-JP" b="0" dirty="0" smtClean="0"/>
                  <a:t> </a:t>
                </a:r>
              </a:p>
              <a:p>
                <a:pPr marL="201168" lvl="1" indent="0">
                  <a:buNone/>
                </a:pPr>
                <a:r>
                  <a:rPr lang="ja-JP" altLang="en-US" b="0" dirty="0" smtClean="0"/>
                  <a:t>ただし，</a:t>
                </a:r>
                <a14:m>
                  <m:oMath xmlns:m="http://schemas.openxmlformats.org/officeDocument/2006/math">
                    <m:r>
                      <a:rPr lang="en-US" altLang="ja-JP" b="0" i="1" smtClean="0">
                        <a:latin typeface="Cambria Math" panose="02040503050406030204" pitchFamily="18" charset="0"/>
                      </a:rPr>
                      <m:t>𝑣</m:t>
                    </m:r>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f>
                              <m:fPr>
                                <m:ctrlPr>
                                  <a:rPr lang="en-US" altLang="ja-JP" b="0" i="1" smtClean="0">
                                    <a:latin typeface="Cambria Math" panose="02040503050406030204" pitchFamily="18" charset="0"/>
                                  </a:rPr>
                                </m:ctrlPr>
                              </m:fPr>
                              <m:num>
                                <m:rad>
                                  <m:radPr>
                                    <m:degHide m:val="on"/>
                                    <m:ctrlPr>
                                      <a:rPr lang="en-US" altLang="ja-JP" b="0" i="1" smtClean="0">
                                        <a:latin typeface="Cambria Math" panose="02040503050406030204" pitchFamily="18" charset="0"/>
                                      </a:rPr>
                                    </m:ctrlPr>
                                  </m:radPr>
                                  <m:deg/>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𝑛</m:t>
                                        </m:r>
                                      </m:e>
                                      <m:sup>
                                        <m:r>
                                          <a:rPr lang="en-US" altLang="ja-JP" b="0" i="1" smtClean="0">
                                            <a:latin typeface="Cambria Math" panose="02040503050406030204" pitchFamily="18" charset="0"/>
                                          </a:rPr>
                                          <m:t>3</m:t>
                                        </m:r>
                                      </m:sup>
                                    </m:sSup>
                                    <m:r>
                                      <a:rPr lang="en-US" altLang="ja-JP" b="0" i="1" smtClean="0">
                                        <a:latin typeface="Cambria Math" panose="02040503050406030204" pitchFamily="18" charset="0"/>
                                      </a:rPr>
                                      <m:t>+14</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𝑛</m:t>
                                        </m:r>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−12</m:t>
                                    </m:r>
                                    <m:r>
                                      <a:rPr lang="en-US" altLang="ja-JP" b="0" i="1" smtClean="0">
                                        <a:latin typeface="Cambria Math" panose="02040503050406030204" pitchFamily="18" charset="0"/>
                                      </a:rPr>
                                      <m:t>𝑛</m:t>
                                    </m:r>
                                    <m:r>
                                      <a:rPr lang="en-US" altLang="ja-JP" b="0" i="1" smtClean="0">
                                        <a:latin typeface="Cambria Math" panose="02040503050406030204" pitchFamily="18" charset="0"/>
                                      </a:rPr>
                                      <m:t>+4</m:t>
                                    </m:r>
                                  </m:e>
                                </m:rad>
                              </m:num>
                              <m:den>
                                <m:r>
                                  <a:rPr lang="en-US" altLang="ja-JP" b="0" i="1" smtClean="0">
                                    <a:latin typeface="Cambria Math" panose="02040503050406030204" pitchFamily="18" charset="0"/>
                                  </a:rPr>
                                  <m:t>3</m:t>
                                </m:r>
                                <m:rad>
                                  <m:radPr>
                                    <m:degHide m:val="on"/>
                                    <m:ctrlPr>
                                      <a:rPr lang="en-US" altLang="ja-JP" b="0" i="1" smtClean="0">
                                        <a:latin typeface="Cambria Math" panose="02040503050406030204" pitchFamily="18" charset="0"/>
                                      </a:rPr>
                                    </m:ctrlPr>
                                  </m:radPr>
                                  <m:deg/>
                                  <m:e>
                                    <m:r>
                                      <a:rPr lang="en-US" altLang="ja-JP" b="0" i="1" smtClean="0">
                                        <a:latin typeface="Cambria Math" panose="02040503050406030204" pitchFamily="18" charset="0"/>
                                      </a:rPr>
                                      <m:t>3</m:t>
                                    </m:r>
                                  </m:e>
                                </m:rad>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2</m:t>
                                </m:r>
                              </m:num>
                              <m:den>
                                <m:r>
                                  <a:rPr lang="en-US" altLang="ja-JP" b="0" i="1" smtClean="0">
                                    <a:latin typeface="Cambria Math" panose="02040503050406030204" pitchFamily="18" charset="0"/>
                                  </a:rPr>
                                  <m:t>3</m:t>
                                </m:r>
                              </m:den>
                            </m:f>
                            <m:r>
                              <a:rPr lang="en-US" altLang="ja-JP" b="0" i="1" smtClean="0">
                                <a:latin typeface="Cambria Math" panose="02040503050406030204" pitchFamily="18" charset="0"/>
                              </a:rPr>
                              <m:t>𝑛</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10</m:t>
                                </m:r>
                              </m:num>
                              <m:den>
                                <m:r>
                                  <a:rPr lang="en-US" altLang="ja-JP" b="0" i="1" smtClean="0">
                                    <a:latin typeface="Cambria Math" panose="02040503050406030204" pitchFamily="18" charset="0"/>
                                  </a:rPr>
                                  <m:t>27</m:t>
                                </m:r>
                              </m:den>
                            </m:f>
                          </m:e>
                        </m:d>
                      </m:e>
                      <m:sup>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3</m:t>
                            </m:r>
                          </m:den>
                        </m:f>
                      </m:sup>
                    </m:sSup>
                  </m:oMath>
                </a14:m>
                <a:endParaRPr lang="en-US" altLang="ja-JP" dirty="0" smtClean="0"/>
              </a:p>
              <a:p>
                <a:pPr lvl="1"/>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4"/>
                <a:stretch>
                  <a:fillRect l="-2666"/>
                </a:stretch>
              </a:blipFill>
            </p:spPr>
            <p:txBody>
              <a:bodyPr/>
              <a:lstStyle/>
              <a:p>
                <a:r>
                  <a:rPr lang="ja-JP" altLang="en-US">
                    <a:noFill/>
                  </a:rPr>
                  <a:t> </a:t>
                </a:r>
              </a:p>
            </p:txBody>
          </p:sp>
        </mc:Fallback>
      </mc:AlternateContent>
      <p:sp>
        <p:nvSpPr>
          <p:cNvPr id="4" name="左中かっこ 3"/>
          <p:cNvSpPr/>
          <p:nvPr/>
        </p:nvSpPr>
        <p:spPr>
          <a:xfrm>
            <a:off x="755576" y="1908950"/>
            <a:ext cx="216024" cy="107921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6372200" y="2196072"/>
                <a:ext cx="1233643" cy="7920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200" b="0" i="1" smtClean="0">
                          <a:latin typeface="Cambria Math" panose="02040503050406030204" pitchFamily="18" charset="0"/>
                        </a:rPr>
                        <m:t>𝑔</m:t>
                      </m:r>
                      <m:r>
                        <a:rPr kumimoji="1" lang="en-US" altLang="ja-JP" sz="2200" b="0" i="1" smtClean="0">
                          <a:latin typeface="Cambria Math" panose="02040503050406030204" pitchFamily="18" charset="0"/>
                        </a:rPr>
                        <m:t>=</m:t>
                      </m:r>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𝑔</m:t>
                          </m:r>
                        </m:e>
                        <m:sub>
                          <m:r>
                            <a:rPr kumimoji="1" lang="en-US" altLang="ja-JP" sz="2200" b="0" i="1" smtClean="0">
                              <a:latin typeface="Cambria Math" panose="02040503050406030204" pitchFamily="18" charset="0"/>
                            </a:rPr>
                            <m:t>1</m:t>
                          </m:r>
                        </m:sub>
                      </m:sSub>
                    </m:oMath>
                  </m:oMathPara>
                </a14:m>
                <a:endParaRPr kumimoji="1" lang="en-US" altLang="ja-JP" sz="2200" dirty="0" smtClean="0"/>
              </a:p>
              <a:p>
                <a:pPr/>
                <a14:m>
                  <m:oMathPara xmlns:m="http://schemas.openxmlformats.org/officeDocument/2006/math">
                    <m:oMathParaPr>
                      <m:jc m:val="centerGroup"/>
                    </m:oMathParaPr>
                    <m:oMath xmlns:m="http://schemas.openxmlformats.org/officeDocument/2006/math">
                      <m:r>
                        <a:rPr kumimoji="1" lang="en-US" altLang="ja-JP" sz="2200" b="0" i="1" smtClean="0">
                          <a:latin typeface="Cambria Math" panose="02040503050406030204" pitchFamily="18" charset="0"/>
                        </a:rPr>
                        <m:t>𝑎</m:t>
                      </m:r>
                      <m:r>
                        <a:rPr kumimoji="1" lang="en-US" altLang="ja-JP" sz="2200" b="0" i="1" smtClean="0">
                          <a:latin typeface="Cambria Math" panose="02040503050406030204" pitchFamily="18" charset="0"/>
                        </a:rPr>
                        <m:t>=</m:t>
                      </m:r>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𝑎</m:t>
                          </m:r>
                        </m:e>
                        <m:sub>
                          <m:r>
                            <a:rPr kumimoji="1" lang="en-US" altLang="ja-JP" sz="2200" b="0" i="1" smtClean="0">
                              <a:latin typeface="Cambria Math" panose="02040503050406030204" pitchFamily="18" charset="0"/>
                            </a:rPr>
                            <m:t>1</m:t>
                          </m:r>
                        </m:sub>
                      </m:sSub>
                    </m:oMath>
                  </m:oMathPara>
                </a14:m>
                <a:endParaRPr kumimoji="1" lang="ja-JP" altLang="en-US" sz="22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6372200" y="2196072"/>
                <a:ext cx="1233643" cy="792088"/>
              </a:xfrm>
              <a:prstGeom prst="rect">
                <a:avLst/>
              </a:prstGeom>
              <a:blipFill>
                <a:blip r:embed="rId5"/>
                <a:stretch>
                  <a:fillRect/>
                </a:stretch>
              </a:blipFill>
            </p:spPr>
            <p:txBody>
              <a:bodyPr/>
              <a:lstStyle/>
              <a:p>
                <a:r>
                  <a:rPr lang="ja-JP" altLang="en-US">
                    <a:noFill/>
                  </a:rPr>
                  <a:t> </a:t>
                </a:r>
              </a:p>
            </p:txBody>
          </p:sp>
        </mc:Fallback>
      </mc:AlternateContent>
      <p:sp>
        <p:nvSpPr>
          <p:cNvPr id="6" name="大かっこ 5"/>
          <p:cNvSpPr/>
          <p:nvPr/>
        </p:nvSpPr>
        <p:spPr>
          <a:xfrm>
            <a:off x="6444208" y="2276872"/>
            <a:ext cx="1080120" cy="648072"/>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8685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2</m:t>
                        </m:r>
                      </m:sub>
                    </m:sSub>
                  </m:oMath>
                </a14:m>
                <a:r>
                  <a:rPr kumimoji="1" lang="ja-JP" altLang="en-US" dirty="0" smtClean="0"/>
                  <a:t>を実験値</a:t>
                </a:r>
                <a:r>
                  <a:rPr lang="ja-JP" altLang="en-US" dirty="0" smtClean="0"/>
                  <a:t>と比較</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547232725"/>
                  </p:ext>
                </p:extLst>
              </p:nvPr>
            </p:nvGraphicFramePr>
            <p:xfrm>
              <a:off x="822328" y="2431509"/>
              <a:ext cx="7544432" cy="1188720"/>
            </p:xfrm>
            <a:graphic>
              <a:graphicData uri="http://schemas.openxmlformats.org/drawingml/2006/table">
                <a:tbl>
                  <a:tblPr firstRow="1" bandRow="1">
                    <a:tableStyleId>{D7AC3CCA-C797-4891-BE02-D94E43425B78}</a:tableStyleId>
                  </a:tblPr>
                  <a:tblGrid>
                    <a:gridCol w="943054">
                      <a:extLst>
                        <a:ext uri="{9D8B030D-6E8A-4147-A177-3AD203B41FA5}">
                          <a16:colId xmlns:a16="http://schemas.microsoft.com/office/drawing/2014/main" val="4007290269"/>
                        </a:ext>
                      </a:extLst>
                    </a:gridCol>
                    <a:gridCol w="943054">
                      <a:extLst>
                        <a:ext uri="{9D8B030D-6E8A-4147-A177-3AD203B41FA5}">
                          <a16:colId xmlns:a16="http://schemas.microsoft.com/office/drawing/2014/main" val="1750718919"/>
                        </a:ext>
                      </a:extLst>
                    </a:gridCol>
                    <a:gridCol w="943054">
                      <a:extLst>
                        <a:ext uri="{9D8B030D-6E8A-4147-A177-3AD203B41FA5}">
                          <a16:colId xmlns:a16="http://schemas.microsoft.com/office/drawing/2014/main" val="3349306688"/>
                        </a:ext>
                      </a:extLst>
                    </a:gridCol>
                    <a:gridCol w="943054">
                      <a:extLst>
                        <a:ext uri="{9D8B030D-6E8A-4147-A177-3AD203B41FA5}">
                          <a16:colId xmlns:a16="http://schemas.microsoft.com/office/drawing/2014/main" val="899709607"/>
                        </a:ext>
                      </a:extLst>
                    </a:gridCol>
                    <a:gridCol w="943054">
                      <a:extLst>
                        <a:ext uri="{9D8B030D-6E8A-4147-A177-3AD203B41FA5}">
                          <a16:colId xmlns:a16="http://schemas.microsoft.com/office/drawing/2014/main" val="2519679388"/>
                        </a:ext>
                      </a:extLst>
                    </a:gridCol>
                    <a:gridCol w="943054">
                      <a:extLst>
                        <a:ext uri="{9D8B030D-6E8A-4147-A177-3AD203B41FA5}">
                          <a16:colId xmlns:a16="http://schemas.microsoft.com/office/drawing/2014/main" val="1070545411"/>
                        </a:ext>
                      </a:extLst>
                    </a:gridCol>
                    <a:gridCol w="943054">
                      <a:extLst>
                        <a:ext uri="{9D8B030D-6E8A-4147-A177-3AD203B41FA5}">
                          <a16:colId xmlns:a16="http://schemas.microsoft.com/office/drawing/2014/main" val="284549344"/>
                        </a:ext>
                      </a:extLst>
                    </a:gridCol>
                    <a:gridCol w="943054">
                      <a:extLst>
                        <a:ext uri="{9D8B030D-6E8A-4147-A177-3AD203B41FA5}">
                          <a16:colId xmlns:a16="http://schemas.microsoft.com/office/drawing/2014/main" val="378723148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𝒏</m:t>
                                </m:r>
                              </m:oMath>
                            </m:oMathPara>
                          </a14:m>
                          <a:endParaRPr kumimoji="1" lang="ja-JP" altLang="en-US" dirty="0"/>
                        </a:p>
                      </a:txBody>
                      <a:tcPr>
                        <a:noFill/>
                      </a:tcPr>
                    </a:tc>
                    <a:tc>
                      <a:txBody>
                        <a:bodyPr/>
                        <a:lstStyle/>
                        <a:p>
                          <a:pPr algn="ctr"/>
                          <a:r>
                            <a:rPr kumimoji="1" lang="en-US" altLang="ja-JP" sz="2000" dirty="0" smtClean="0"/>
                            <a:t>2</a:t>
                          </a:r>
                          <a:endParaRPr kumimoji="1" lang="ja-JP" altLang="en-US" sz="2000" dirty="0"/>
                        </a:p>
                      </a:txBody>
                      <a:tcPr>
                        <a:lnR w="12700" cap="flat" cmpd="sng" algn="ctr">
                          <a:noFill/>
                          <a:prstDash val="solid"/>
                          <a:round/>
                          <a:headEnd type="none" w="med" len="med"/>
                          <a:tailEnd type="none" w="med" len="med"/>
                        </a:lnR>
                        <a:noFill/>
                      </a:tcPr>
                    </a:tc>
                    <a:tc>
                      <a:txBody>
                        <a:bodyPr/>
                        <a:lstStyle/>
                        <a:p>
                          <a:pPr algn="ctr"/>
                          <a:r>
                            <a:rPr kumimoji="1" lang="en-US" altLang="ja-JP" sz="2000" dirty="0" smtClean="0"/>
                            <a:t>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8</a:t>
                          </a:r>
                          <a:endParaRPr kumimoji="1" lang="ja-JP" altLang="en-US" sz="2000" dirty="0"/>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646520635"/>
                      </a:ext>
                    </a:extLst>
                  </a:tr>
                  <a:tr h="370840">
                    <a:tc>
                      <a:txBody>
                        <a:bodyPr/>
                        <a:lstStyle/>
                        <a:p>
                          <a:pPr algn="ctr"/>
                          <a:r>
                            <a:rPr kumimoji="1" lang="ja-JP" altLang="en-US" dirty="0" smtClean="0"/>
                            <a:t>実験値</a:t>
                          </a:r>
                          <a:endParaRPr kumimoji="1" lang="ja-JP" altLang="en-US" dirty="0"/>
                        </a:p>
                      </a:txBody>
                      <a:tcPr>
                        <a:lnB w="12700" cap="flat" cmpd="sng" algn="ctr">
                          <a:noFill/>
                          <a:prstDash val="solid"/>
                          <a:round/>
                          <a:headEnd type="none" w="med" len="med"/>
                          <a:tailEnd type="none" w="med" len="med"/>
                        </a:lnB>
                        <a:noFill/>
                      </a:tcPr>
                    </a:tc>
                    <a:tc>
                      <a:txBody>
                        <a:bodyPr/>
                        <a:lstStyle/>
                        <a:p>
                          <a:pPr algn="ctr"/>
                          <a:r>
                            <a:rPr kumimoji="1" lang="en-US" altLang="ja-JP" sz="2000" dirty="0" smtClean="0"/>
                            <a:t>2</a:t>
                          </a:r>
                          <a:endParaRPr kumimoji="1" lang="ja-JP" altLang="en-US" sz="20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2.315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2.587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2.789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2.946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3.064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3.167</a:t>
                          </a:r>
                          <a:endParaRPr kumimoji="1" lang="ja-JP" altLang="en-US" sz="20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080949956"/>
                      </a:ext>
                    </a:extLst>
                  </a:tr>
                  <a:tr h="370840">
                    <a:tc>
                      <a:txBody>
                        <a:bodyPr/>
                        <a:lstStyle/>
                        <a:p>
                          <a:pPr/>
                          <a14:m>
                            <m:oMathPara xmlns:m="http://schemas.openxmlformats.org/officeDocument/2006/math">
                              <m:oMathParaPr>
                                <m:jc m:val="center"/>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2</m:t>
                                    </m:r>
                                  </m:sub>
                                </m:sSub>
                              </m:oMath>
                            </m:oMathPara>
                          </a14:m>
                          <a:endParaRPr kumimoji="1" lang="ja-JP" altLang="en-US" dirty="0"/>
                        </a:p>
                      </a:txBody>
                      <a:tcPr>
                        <a:lnT w="12700" cap="flat" cmpd="sng" algn="ctr">
                          <a:noFill/>
                          <a:prstDash val="solid"/>
                          <a:round/>
                          <a:headEnd type="none" w="med" len="med"/>
                          <a:tailEnd type="none" w="med" len="med"/>
                        </a:lnT>
                        <a:noFill/>
                      </a:tcPr>
                    </a:tc>
                    <a:tc>
                      <a:txBody>
                        <a:bodyPr/>
                        <a:lstStyle/>
                        <a:p>
                          <a:pPr algn="ctr"/>
                          <a:r>
                            <a:rPr kumimoji="1" lang="en-US" altLang="ja-JP" sz="2000" dirty="0" smtClean="0"/>
                            <a:t>1.778</a:t>
                          </a:r>
                          <a:endParaRPr kumimoji="1" lang="ja-JP" alt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2.250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2.560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2.778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2.939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3.063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3.160</a:t>
                          </a:r>
                          <a:endParaRPr kumimoji="1" lang="ja-JP" altLang="en-US" sz="20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166357726"/>
                      </a:ext>
                    </a:extLst>
                  </a:tr>
                </a:tbl>
              </a:graphicData>
            </a:graphic>
          </p:graphicFrame>
        </mc:Choice>
        <mc:Fallback xmlns="">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547232725"/>
                  </p:ext>
                </p:extLst>
              </p:nvPr>
            </p:nvGraphicFramePr>
            <p:xfrm>
              <a:off x="822328" y="2431509"/>
              <a:ext cx="7544432" cy="1188720"/>
            </p:xfrm>
            <a:graphic>
              <a:graphicData uri="http://schemas.openxmlformats.org/drawingml/2006/table">
                <a:tbl>
                  <a:tblPr firstRow="1" bandRow="1">
                    <a:tableStyleId>{D7AC3CCA-C797-4891-BE02-D94E43425B78}</a:tableStyleId>
                  </a:tblPr>
                  <a:tblGrid>
                    <a:gridCol w="943054">
                      <a:extLst>
                        <a:ext uri="{9D8B030D-6E8A-4147-A177-3AD203B41FA5}">
                          <a16:colId xmlns:a16="http://schemas.microsoft.com/office/drawing/2014/main" val="4007290269"/>
                        </a:ext>
                      </a:extLst>
                    </a:gridCol>
                    <a:gridCol w="943054">
                      <a:extLst>
                        <a:ext uri="{9D8B030D-6E8A-4147-A177-3AD203B41FA5}">
                          <a16:colId xmlns:a16="http://schemas.microsoft.com/office/drawing/2014/main" val="1750718919"/>
                        </a:ext>
                      </a:extLst>
                    </a:gridCol>
                    <a:gridCol w="943054">
                      <a:extLst>
                        <a:ext uri="{9D8B030D-6E8A-4147-A177-3AD203B41FA5}">
                          <a16:colId xmlns:a16="http://schemas.microsoft.com/office/drawing/2014/main" val="3349306688"/>
                        </a:ext>
                      </a:extLst>
                    </a:gridCol>
                    <a:gridCol w="943054">
                      <a:extLst>
                        <a:ext uri="{9D8B030D-6E8A-4147-A177-3AD203B41FA5}">
                          <a16:colId xmlns:a16="http://schemas.microsoft.com/office/drawing/2014/main" val="899709607"/>
                        </a:ext>
                      </a:extLst>
                    </a:gridCol>
                    <a:gridCol w="943054">
                      <a:extLst>
                        <a:ext uri="{9D8B030D-6E8A-4147-A177-3AD203B41FA5}">
                          <a16:colId xmlns:a16="http://schemas.microsoft.com/office/drawing/2014/main" val="2519679388"/>
                        </a:ext>
                      </a:extLst>
                    </a:gridCol>
                    <a:gridCol w="943054">
                      <a:extLst>
                        <a:ext uri="{9D8B030D-6E8A-4147-A177-3AD203B41FA5}">
                          <a16:colId xmlns:a16="http://schemas.microsoft.com/office/drawing/2014/main" val="1070545411"/>
                        </a:ext>
                      </a:extLst>
                    </a:gridCol>
                    <a:gridCol w="943054">
                      <a:extLst>
                        <a:ext uri="{9D8B030D-6E8A-4147-A177-3AD203B41FA5}">
                          <a16:colId xmlns:a16="http://schemas.microsoft.com/office/drawing/2014/main" val="284549344"/>
                        </a:ext>
                      </a:extLst>
                    </a:gridCol>
                    <a:gridCol w="943054">
                      <a:extLst>
                        <a:ext uri="{9D8B030D-6E8A-4147-A177-3AD203B41FA5}">
                          <a16:colId xmlns:a16="http://schemas.microsoft.com/office/drawing/2014/main" val="3787231482"/>
                        </a:ext>
                      </a:extLst>
                    </a:gridCol>
                  </a:tblGrid>
                  <a:tr h="396240">
                    <a:tc>
                      <a:txBody>
                        <a:bodyPr/>
                        <a:lstStyle/>
                        <a:p>
                          <a:endParaRPr lang="ja-JP"/>
                        </a:p>
                      </a:txBody>
                      <a:tcPr>
                        <a:blipFill>
                          <a:blip r:embed="rId4"/>
                          <a:stretch>
                            <a:fillRect l="-645" t="-7692" r="-700645" b="-229231"/>
                          </a:stretch>
                        </a:blipFill>
                      </a:tcPr>
                    </a:tc>
                    <a:tc>
                      <a:txBody>
                        <a:bodyPr/>
                        <a:lstStyle/>
                        <a:p>
                          <a:pPr algn="ctr"/>
                          <a:r>
                            <a:rPr kumimoji="1" lang="en-US" altLang="ja-JP" sz="2000" dirty="0" smtClean="0"/>
                            <a:t>2</a:t>
                          </a:r>
                          <a:endParaRPr kumimoji="1" lang="ja-JP" altLang="en-US" sz="2000" dirty="0"/>
                        </a:p>
                      </a:txBody>
                      <a:tcPr>
                        <a:lnR w="12700" cap="flat" cmpd="sng" algn="ctr">
                          <a:noFill/>
                          <a:prstDash val="solid"/>
                          <a:round/>
                          <a:headEnd type="none" w="med" len="med"/>
                          <a:tailEnd type="none" w="med" len="med"/>
                        </a:lnR>
                        <a:noFill/>
                      </a:tcPr>
                    </a:tc>
                    <a:tc>
                      <a:txBody>
                        <a:bodyPr/>
                        <a:lstStyle/>
                        <a:p>
                          <a:pPr algn="ctr"/>
                          <a:r>
                            <a:rPr kumimoji="1" lang="en-US" altLang="ja-JP" sz="2000" dirty="0" smtClean="0"/>
                            <a:t>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8</a:t>
                          </a:r>
                          <a:endParaRPr kumimoji="1" lang="ja-JP" altLang="en-US" sz="2000" dirty="0"/>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646520635"/>
                      </a:ext>
                    </a:extLst>
                  </a:tr>
                  <a:tr h="396240">
                    <a:tc>
                      <a:txBody>
                        <a:bodyPr/>
                        <a:lstStyle/>
                        <a:p>
                          <a:pPr algn="ctr"/>
                          <a:r>
                            <a:rPr kumimoji="1" lang="ja-JP" altLang="en-US" dirty="0" smtClean="0"/>
                            <a:t>実験値</a:t>
                          </a:r>
                          <a:endParaRPr kumimoji="1" lang="ja-JP" altLang="en-US" dirty="0"/>
                        </a:p>
                      </a:txBody>
                      <a:tcPr>
                        <a:lnB w="12700" cap="flat" cmpd="sng" algn="ctr">
                          <a:noFill/>
                          <a:prstDash val="solid"/>
                          <a:round/>
                          <a:headEnd type="none" w="med" len="med"/>
                          <a:tailEnd type="none" w="med" len="med"/>
                        </a:lnB>
                        <a:noFill/>
                      </a:tcPr>
                    </a:tc>
                    <a:tc>
                      <a:txBody>
                        <a:bodyPr/>
                        <a:lstStyle/>
                        <a:p>
                          <a:pPr algn="ctr"/>
                          <a:r>
                            <a:rPr kumimoji="1" lang="en-US" altLang="ja-JP" sz="2000" dirty="0" smtClean="0"/>
                            <a:t>2</a:t>
                          </a:r>
                          <a:endParaRPr kumimoji="1" lang="ja-JP" altLang="en-US" sz="20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2.315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2.587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2.789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2.946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3.064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3.167</a:t>
                          </a:r>
                          <a:endParaRPr kumimoji="1" lang="ja-JP" altLang="en-US" sz="20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080949956"/>
                      </a:ext>
                    </a:extLst>
                  </a:tr>
                  <a:tr h="396240">
                    <a:tc>
                      <a:txBody>
                        <a:bodyPr/>
                        <a:lstStyle/>
                        <a:p>
                          <a:endParaRPr lang="ja-JP"/>
                        </a:p>
                      </a:txBody>
                      <a:tcPr>
                        <a:lnT w="12700" cap="flat" cmpd="sng" algn="ctr">
                          <a:noFill/>
                          <a:prstDash val="solid"/>
                          <a:round/>
                          <a:headEnd type="none" w="med" len="med"/>
                          <a:tailEnd type="none" w="med" len="med"/>
                        </a:lnT>
                        <a:blipFill>
                          <a:blip r:embed="rId4"/>
                          <a:stretch>
                            <a:fillRect l="-645" t="-209231" r="-700645" b="-27692"/>
                          </a:stretch>
                        </a:blipFill>
                      </a:tcPr>
                    </a:tc>
                    <a:tc>
                      <a:txBody>
                        <a:bodyPr/>
                        <a:lstStyle/>
                        <a:p>
                          <a:pPr algn="ctr"/>
                          <a:r>
                            <a:rPr kumimoji="1" lang="en-US" altLang="ja-JP" sz="2000" dirty="0" smtClean="0"/>
                            <a:t>1.778</a:t>
                          </a:r>
                          <a:endParaRPr kumimoji="1" lang="ja-JP" alt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2.250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2.560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2.778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2.939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3.063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3.160</a:t>
                          </a:r>
                          <a:endParaRPr kumimoji="1" lang="ja-JP" altLang="en-US" sz="20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166357726"/>
                      </a:ext>
                    </a:extLst>
                  </a:tr>
                </a:tbl>
              </a:graphicData>
            </a:graphic>
          </p:graphicFrame>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706112" y="4417948"/>
                <a:ext cx="7776864" cy="523220"/>
              </a:xfrm>
              <a:prstGeom prst="rect">
                <a:avLst/>
              </a:prstGeom>
              <a:noFill/>
            </p:spPr>
            <p:txBody>
              <a:bodyPr wrap="square" rtlCol="0">
                <a:spAutoFit/>
              </a:bodyPr>
              <a:lstStyle/>
              <a:p>
                <a14:m>
                  <m:oMath xmlns:m="http://schemas.openxmlformats.org/officeDocument/2006/math">
                    <m:r>
                      <a:rPr kumimoji="1" lang="en-US" altLang="ja-JP" sz="2800" b="0" i="1" smtClean="0">
                        <a:latin typeface="Cambria Math" panose="02040503050406030204" pitchFamily="18" charset="0"/>
                      </a:rPr>
                      <m:t>𝑛</m:t>
                    </m:r>
                    <m:r>
                      <a:rPr kumimoji="1" lang="ja-JP" altLang="en-US" sz="2800" i="1">
                        <a:latin typeface="Cambria Math" panose="02040503050406030204" pitchFamily="18" charset="0"/>
                      </a:rPr>
                      <m:t>が</m:t>
                    </m:r>
                  </m:oMath>
                </a14:m>
                <a:r>
                  <a:rPr kumimoji="1" lang="ja-JP" altLang="en-US" sz="2800" dirty="0" smtClean="0"/>
                  <a:t>小さいほど，誤差が大きい傾向</a:t>
                </a:r>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706112" y="4417948"/>
                <a:ext cx="7776864" cy="523220"/>
              </a:xfrm>
              <a:prstGeom prst="rect">
                <a:avLst/>
              </a:prstGeom>
              <a:blipFill>
                <a:blip r:embed="rId5"/>
                <a:stretch>
                  <a:fillRect t="-17442" b="-267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706112" y="5036983"/>
                <a:ext cx="7776864" cy="1200329"/>
              </a:xfrm>
              <a:prstGeom prst="rect">
                <a:avLst/>
              </a:prstGeom>
              <a:noFill/>
            </p:spPr>
            <p:txBody>
              <a:bodyPr wrap="square" rtlCol="0">
                <a:spAutoFit/>
              </a:bodyPr>
              <a:lstStyle/>
              <a:p>
                <a14:m>
                  <m:oMath xmlns:m="http://schemas.openxmlformats.org/officeDocument/2006/math">
                    <m:r>
                      <a:rPr kumimoji="1" lang="ja-JP" altLang="en-US" sz="2800" b="0" i="1" smtClean="0">
                        <a:latin typeface="Cambria Math" panose="02040503050406030204" pitchFamily="18" charset="0"/>
                      </a:rPr>
                      <m:t>常</m:t>
                    </m:r>
                  </m:oMath>
                </a14:m>
                <a:r>
                  <a:rPr kumimoji="1" lang="ja-JP" altLang="en-US" sz="2800" dirty="0" smtClean="0"/>
                  <a:t>に　</a:t>
                </a:r>
                <a14:m>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2</m:t>
                        </m:r>
                      </m:sub>
                    </m:sSub>
                  </m:oMath>
                </a14:m>
                <a:r>
                  <a:rPr kumimoji="1" lang="ja-JP" altLang="en-US" sz="2800" dirty="0" smtClean="0"/>
                  <a:t>＜実験値</a:t>
                </a:r>
                <a:endParaRPr kumimoji="1" lang="en-US" altLang="ja-JP" sz="2800" dirty="0" smtClean="0"/>
              </a:p>
              <a:p>
                <a:r>
                  <a:rPr kumimoji="1" lang="ja-JP" altLang="en-US" sz="2200" dirty="0"/>
                  <a:t> </a:t>
                </a:r>
                <a:r>
                  <a:rPr kumimoji="1" lang="ja-JP" altLang="en-US" sz="2200" dirty="0" smtClean="0"/>
                  <a:t> 　実験値は一定の精度で求まっているはず</a:t>
                </a:r>
                <a:endParaRPr kumimoji="1" lang="en-US" altLang="ja-JP" sz="2200" dirty="0" smtClean="0"/>
              </a:p>
              <a:p>
                <a:r>
                  <a:rPr kumimoji="1" lang="en-US" altLang="ja-JP" sz="2200" dirty="0"/>
                  <a:t> </a:t>
                </a:r>
                <a:r>
                  <a:rPr kumimoji="1" lang="en-US" altLang="ja-JP" sz="2200" dirty="0" smtClean="0"/>
                  <a:t> </a:t>
                </a:r>
                <a:r>
                  <a:rPr kumimoji="1" lang="ja-JP" altLang="en-US" sz="2200" dirty="0" smtClean="0"/>
                  <a:t>　</a:t>
                </a:r>
                <a:r>
                  <a:rPr kumimoji="1" lang="en-US" altLang="ja-JP" sz="2200" dirty="0" smtClean="0"/>
                  <a:t> </a:t>
                </a:r>
                <a:r>
                  <a:rPr kumimoji="1" lang="ja-JP" altLang="en-US" sz="2200" dirty="0" smtClean="0"/>
                  <a:t>→　表中では主に</a:t>
                </a:r>
                <a14:m>
                  <m:oMath xmlns:m="http://schemas.openxmlformats.org/officeDocument/2006/math">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𝑆</m:t>
                        </m:r>
                      </m:e>
                      <m:sub>
                        <m:r>
                          <a:rPr kumimoji="1" lang="en-US" altLang="ja-JP" sz="2200" b="0" i="1" smtClean="0">
                            <a:latin typeface="Cambria Math" panose="02040503050406030204" pitchFamily="18" charset="0"/>
                          </a:rPr>
                          <m:t>2</m:t>
                        </m:r>
                      </m:sub>
                    </m:sSub>
                  </m:oMath>
                </a14:m>
                <a:r>
                  <a:rPr kumimoji="1" lang="ja-JP" altLang="en-US" sz="2200" dirty="0" smtClean="0"/>
                  <a:t>がずれている</a:t>
                </a:r>
                <a:endParaRPr kumimoji="1" lang="ja-JP" altLang="en-US" sz="22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706112" y="5036983"/>
                <a:ext cx="7776864" cy="1200329"/>
              </a:xfrm>
              <a:prstGeom prst="rect">
                <a:avLst/>
              </a:prstGeom>
              <a:blipFill>
                <a:blip r:embed="rId6"/>
                <a:stretch>
                  <a:fillRect t="-7107" b="-10152"/>
                </a:stretch>
              </a:blipFill>
            </p:spPr>
            <p:txBody>
              <a:bodyPr/>
              <a:lstStyle/>
              <a:p>
                <a:r>
                  <a:rPr lang="ja-JP" altLang="en-US">
                    <a:noFill/>
                  </a:rPr>
                  <a:t> </a:t>
                </a:r>
              </a:p>
            </p:txBody>
          </p:sp>
        </mc:Fallback>
      </mc:AlternateContent>
      <p:sp>
        <p:nvSpPr>
          <p:cNvPr id="6" name="テキスト ボックス 5"/>
          <p:cNvSpPr txBox="1"/>
          <p:nvPr/>
        </p:nvSpPr>
        <p:spPr>
          <a:xfrm>
            <a:off x="3548429" y="1943468"/>
            <a:ext cx="2092857" cy="461665"/>
          </a:xfrm>
          <a:prstGeom prst="rect">
            <a:avLst/>
          </a:prstGeom>
          <a:noFill/>
        </p:spPr>
        <p:txBody>
          <a:bodyPr wrap="square" rtlCol="0">
            <a:spAutoFit/>
          </a:bodyPr>
          <a:lstStyle/>
          <a:p>
            <a:pPr algn="ctr"/>
            <a:r>
              <a:rPr kumimoji="1" lang="ja-JP" altLang="en-US" sz="2400" dirty="0" smtClean="0"/>
              <a:t>平均ペア</a:t>
            </a:r>
            <a:r>
              <a:rPr kumimoji="1" lang="ja-JP" altLang="en-US" sz="2400" dirty="0"/>
              <a:t>数</a:t>
            </a:r>
          </a:p>
        </p:txBody>
      </p:sp>
      <p:sp>
        <p:nvSpPr>
          <p:cNvPr id="3" name="大かっこ 2"/>
          <p:cNvSpPr/>
          <p:nvPr/>
        </p:nvSpPr>
        <p:spPr>
          <a:xfrm>
            <a:off x="1015560" y="5525303"/>
            <a:ext cx="5112568" cy="64000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p:cNvSpPr txBox="1"/>
              <p:nvPr/>
            </p:nvSpPr>
            <p:spPr>
              <a:xfrm>
                <a:off x="667228" y="3798766"/>
                <a:ext cx="7854633" cy="461665"/>
              </a:xfrm>
              <a:prstGeom prst="rect">
                <a:avLst/>
              </a:prstGeom>
              <a:noFill/>
            </p:spPr>
            <p:txBody>
              <a:bodyPr wrap="square" rtlCol="0">
                <a:spAutoFit/>
              </a:bodyPr>
              <a:lstStyle/>
              <a:p>
                <a14:m>
                  <m:oMath xmlns:m="http://schemas.openxmlformats.org/officeDocument/2006/math">
                    <m:r>
                      <a:rPr kumimoji="1" lang="ja-JP" altLang="en-US" sz="2400" b="0" i="1" smtClean="0">
                        <a:latin typeface="Cambria Math" panose="02040503050406030204" pitchFamily="18" charset="0"/>
                      </a:rPr>
                      <m:t>（</m:t>
                    </m:r>
                  </m:oMath>
                </a14:m>
                <a:r>
                  <a:rPr kumimoji="1" lang="ja-JP" altLang="en-US" sz="2400" dirty="0" smtClean="0"/>
                  <a:t>実験値は，ランダムな選好をそれぞ</a:t>
                </a:r>
                <a:r>
                  <a:rPr kumimoji="1" lang="ja-JP" altLang="en-US" sz="2400" dirty="0"/>
                  <a:t>れ</a:t>
                </a:r>
                <a:r>
                  <a:rPr kumimoji="1" lang="en-US" altLang="ja-JP" sz="2400" dirty="0" smtClean="0"/>
                  <a:t>50</a:t>
                </a:r>
                <a:r>
                  <a:rPr kumimoji="1" lang="ja-JP" altLang="en-US" sz="2400" dirty="0" smtClean="0"/>
                  <a:t>万回与えて計算）</a:t>
                </a:r>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67228" y="3798766"/>
                <a:ext cx="7854633" cy="461665"/>
              </a:xfrm>
              <a:prstGeom prst="rect">
                <a:avLst/>
              </a:prstGeom>
              <a:blipFill>
                <a:blip r:embed="rId7"/>
                <a:stretch>
                  <a:fillRect l="-543" t="-15789" b="-3026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9127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3</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4</m:t>
                        </m:r>
                      </m:sub>
                    </m:sSub>
                  </m:oMath>
                </a14:m>
                <a:r>
                  <a:rPr kumimoji="1" lang="ja-JP" altLang="en-US" dirty="0" smtClean="0"/>
                  <a:t> を実験値</a:t>
                </a:r>
                <a:r>
                  <a:rPr lang="ja-JP" altLang="en-US" dirty="0" smtClean="0"/>
                  <a:t>と比較</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18782"/>
                </a:stretch>
              </a:blipFill>
            </p:spPr>
            <p:txBody>
              <a:bodyPr/>
              <a:lstStyle/>
              <a:p>
                <a:r>
                  <a:rPr lang="ja-JP" altLang="en-US">
                    <a:noFill/>
                  </a:rPr>
                  <a:t> </a:t>
                </a:r>
              </a:p>
            </p:txBody>
          </p:sp>
        </mc:Fallback>
      </mc:AlternateContent>
      <p:sp>
        <p:nvSpPr>
          <p:cNvPr id="3" name="コンテンツ プレースホルダー 2"/>
          <p:cNvSpPr>
            <a:spLocks noGrp="1"/>
          </p:cNvSpPr>
          <p:nvPr>
            <p:ph idx="1"/>
          </p:nvPr>
        </p:nvSpPr>
        <p:spPr>
          <a:xfrm>
            <a:off x="611560" y="1845734"/>
            <a:ext cx="8064895" cy="4247562"/>
          </a:xfrm>
        </p:spPr>
        <p:txBody>
          <a:bodyPr>
            <a:normAutofit/>
          </a:bodyPr>
          <a:lstStyle/>
          <a:p>
            <a:endParaRPr lang="en-US" altLang="ja-JP" sz="3000" b="0" i="1" dirty="0" smtClean="0">
              <a:latin typeface="Cambria Math" panose="02040503050406030204" pitchFamily="18" charset="0"/>
            </a:endParaRPr>
          </a:p>
          <a:p>
            <a:pPr lvl="1"/>
            <a:endParaRPr kumimoji="1" lang="en-US" altLang="ja-JP" dirty="0" smtClean="0"/>
          </a:p>
          <a:p>
            <a:pPr lvl="1"/>
            <a:endParaRPr kumimoji="1" lang="ja-JP" altLang="en-US" dirty="0"/>
          </a:p>
        </p:txBody>
      </p:sp>
      <mc:AlternateContent xmlns:mc="http://schemas.openxmlformats.org/markup-compatibility/2006" xmlns:a14="http://schemas.microsoft.com/office/drawing/2010/main">
        <mc:Choice Requires="a14">
          <p:graphicFrame>
            <p:nvGraphicFramePr>
              <p:cNvPr id="6" name="コンテンツ プレースホルダー 7"/>
              <p:cNvGraphicFramePr>
                <a:graphicFrameLocks/>
              </p:cNvGraphicFramePr>
              <p:nvPr>
                <p:extLst>
                  <p:ext uri="{D42A27DB-BD31-4B8C-83A1-F6EECF244321}">
                    <p14:modId xmlns:p14="http://schemas.microsoft.com/office/powerpoint/2010/main" val="2656123148"/>
                  </p:ext>
                </p:extLst>
              </p:nvPr>
            </p:nvGraphicFramePr>
            <p:xfrm>
              <a:off x="822328" y="2312288"/>
              <a:ext cx="7544432" cy="1188720"/>
            </p:xfrm>
            <a:graphic>
              <a:graphicData uri="http://schemas.openxmlformats.org/drawingml/2006/table">
                <a:tbl>
                  <a:tblPr firstRow="1" bandRow="1">
                    <a:tableStyleId>{D7AC3CCA-C797-4891-BE02-D94E43425B78}</a:tableStyleId>
                  </a:tblPr>
                  <a:tblGrid>
                    <a:gridCol w="943054">
                      <a:extLst>
                        <a:ext uri="{9D8B030D-6E8A-4147-A177-3AD203B41FA5}">
                          <a16:colId xmlns:a16="http://schemas.microsoft.com/office/drawing/2014/main" val="4007290269"/>
                        </a:ext>
                      </a:extLst>
                    </a:gridCol>
                    <a:gridCol w="943054">
                      <a:extLst>
                        <a:ext uri="{9D8B030D-6E8A-4147-A177-3AD203B41FA5}">
                          <a16:colId xmlns:a16="http://schemas.microsoft.com/office/drawing/2014/main" val="1750718919"/>
                        </a:ext>
                      </a:extLst>
                    </a:gridCol>
                    <a:gridCol w="943054">
                      <a:extLst>
                        <a:ext uri="{9D8B030D-6E8A-4147-A177-3AD203B41FA5}">
                          <a16:colId xmlns:a16="http://schemas.microsoft.com/office/drawing/2014/main" val="3349306688"/>
                        </a:ext>
                      </a:extLst>
                    </a:gridCol>
                    <a:gridCol w="943054">
                      <a:extLst>
                        <a:ext uri="{9D8B030D-6E8A-4147-A177-3AD203B41FA5}">
                          <a16:colId xmlns:a16="http://schemas.microsoft.com/office/drawing/2014/main" val="899709607"/>
                        </a:ext>
                      </a:extLst>
                    </a:gridCol>
                    <a:gridCol w="943054">
                      <a:extLst>
                        <a:ext uri="{9D8B030D-6E8A-4147-A177-3AD203B41FA5}">
                          <a16:colId xmlns:a16="http://schemas.microsoft.com/office/drawing/2014/main" val="2519679388"/>
                        </a:ext>
                      </a:extLst>
                    </a:gridCol>
                    <a:gridCol w="943054">
                      <a:extLst>
                        <a:ext uri="{9D8B030D-6E8A-4147-A177-3AD203B41FA5}">
                          <a16:colId xmlns:a16="http://schemas.microsoft.com/office/drawing/2014/main" val="1070545411"/>
                        </a:ext>
                      </a:extLst>
                    </a:gridCol>
                    <a:gridCol w="943054">
                      <a:extLst>
                        <a:ext uri="{9D8B030D-6E8A-4147-A177-3AD203B41FA5}">
                          <a16:colId xmlns:a16="http://schemas.microsoft.com/office/drawing/2014/main" val="284549344"/>
                        </a:ext>
                      </a:extLst>
                    </a:gridCol>
                    <a:gridCol w="943054">
                      <a:extLst>
                        <a:ext uri="{9D8B030D-6E8A-4147-A177-3AD203B41FA5}">
                          <a16:colId xmlns:a16="http://schemas.microsoft.com/office/drawing/2014/main" val="3787231482"/>
                        </a:ext>
                      </a:extLst>
                    </a:gridCol>
                  </a:tblGrid>
                  <a:tr h="370840">
                    <a:tc>
                      <a:txBody>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𝒏</m:t>
                                </m:r>
                              </m:oMath>
                            </m:oMathPara>
                          </a14:m>
                          <a:endParaRPr kumimoji="1" lang="ja-JP" altLang="en-US" dirty="0"/>
                        </a:p>
                      </a:txBody>
                      <a:tcPr>
                        <a:noFill/>
                      </a:tcPr>
                    </a:tc>
                    <a:tc>
                      <a:txBody>
                        <a:bodyPr/>
                        <a:lstStyle/>
                        <a:p>
                          <a:pPr algn="ctr"/>
                          <a:r>
                            <a:rPr kumimoji="1" lang="en-US" altLang="ja-JP" sz="2000" dirty="0" smtClean="0"/>
                            <a:t>3</a:t>
                          </a:r>
                          <a:endParaRPr kumimoji="1" lang="ja-JP" altLang="en-US" sz="2000" dirty="0"/>
                        </a:p>
                      </a:txBody>
                      <a:tcPr>
                        <a:lnR w="12700" cap="flat" cmpd="sng" algn="ctr">
                          <a:noFill/>
                          <a:prstDash val="solid"/>
                          <a:round/>
                          <a:headEnd type="none" w="med" len="med"/>
                          <a:tailEnd type="none" w="med" len="med"/>
                        </a:lnR>
                        <a:noFill/>
                      </a:tcPr>
                    </a:tc>
                    <a:tc>
                      <a:txBody>
                        <a:bodyPr/>
                        <a:lstStyle/>
                        <a:p>
                          <a:pPr algn="ctr"/>
                          <a:r>
                            <a:rPr kumimoji="1" lang="en-US" altLang="ja-JP" sz="2000" dirty="0" smtClean="0"/>
                            <a:t>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9</a:t>
                          </a:r>
                          <a:endParaRPr kumimoji="1" lang="ja-JP" altLang="en-US" sz="2000" dirty="0"/>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646520635"/>
                      </a:ext>
                    </a:extLst>
                  </a:tr>
                  <a:tr h="370840">
                    <a:tc>
                      <a:txBody>
                        <a:bodyPr/>
                        <a:lstStyle/>
                        <a:p>
                          <a:pPr algn="ctr"/>
                          <a:r>
                            <a:rPr kumimoji="1" lang="ja-JP" altLang="en-US" dirty="0" smtClean="0"/>
                            <a:t>実験値</a:t>
                          </a:r>
                          <a:endParaRPr kumimoji="1" lang="ja-JP" altLang="en-US" dirty="0"/>
                        </a:p>
                      </a:txBody>
                      <a:tcPr>
                        <a:lnB w="12700" cap="flat" cmpd="sng" algn="ctr">
                          <a:noFill/>
                          <a:prstDash val="solid"/>
                          <a:round/>
                          <a:headEnd type="none" w="med" len="med"/>
                          <a:tailEnd type="none" w="med" len="med"/>
                        </a:lnB>
                        <a:noFill/>
                      </a:tcPr>
                    </a:tc>
                    <a:tc>
                      <a:txBody>
                        <a:bodyPr/>
                        <a:lstStyle/>
                        <a:p>
                          <a:pPr algn="ctr"/>
                          <a:r>
                            <a:rPr kumimoji="1" lang="en-US" altLang="ja-JP" sz="2000" dirty="0" smtClean="0"/>
                            <a:t>3</a:t>
                          </a:r>
                          <a:endParaRPr kumimoji="1" lang="ja-JP" altLang="en-US" sz="20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3.527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3.986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4.390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4.738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5.043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5.309</a:t>
                          </a:r>
                          <a:endParaRPr kumimoji="1" lang="ja-JP" altLang="en-US" sz="20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080949956"/>
                      </a:ext>
                    </a:extLst>
                  </a:tr>
                  <a:tr h="370840">
                    <a:tc>
                      <a:txBody>
                        <a:bodyPr/>
                        <a:lstStyle/>
                        <a:p>
                          <a:pPr/>
                          <a14:m>
                            <m:oMathPara xmlns:m="http://schemas.openxmlformats.org/officeDocument/2006/math">
                              <m:oMathParaPr>
                                <m:jc m:val="center"/>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3</m:t>
                                    </m:r>
                                  </m:sub>
                                </m:sSub>
                              </m:oMath>
                            </m:oMathPara>
                          </a14:m>
                          <a:endParaRPr kumimoji="1" lang="ja-JP" altLang="en-US" dirty="0"/>
                        </a:p>
                      </a:txBody>
                      <a:tcPr>
                        <a:lnT w="12700" cap="flat" cmpd="sng" algn="ctr">
                          <a:noFill/>
                          <a:prstDash val="solid"/>
                          <a:round/>
                          <a:headEnd type="none" w="med" len="med"/>
                          <a:tailEnd type="none" w="med" len="med"/>
                        </a:lnT>
                        <a:noFill/>
                      </a:tcPr>
                    </a:tc>
                    <a:tc>
                      <a:txBody>
                        <a:bodyPr/>
                        <a:lstStyle/>
                        <a:p>
                          <a:pPr algn="ctr"/>
                          <a:r>
                            <a:rPr kumimoji="1" lang="en-US" altLang="ja-JP" sz="2000" dirty="0" smtClean="0"/>
                            <a:t>2.728</a:t>
                          </a:r>
                          <a:endParaRPr kumimoji="1" lang="ja-JP" alt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3.365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3.890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4.327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4.696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5.012</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5.285</a:t>
                          </a:r>
                          <a:endParaRPr kumimoji="1" lang="ja-JP" altLang="en-US" sz="20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166357726"/>
                      </a:ext>
                    </a:extLst>
                  </a:tr>
                </a:tbl>
              </a:graphicData>
            </a:graphic>
          </p:graphicFrame>
        </mc:Choice>
        <mc:Fallback xmlns="">
          <p:graphicFrame>
            <p:nvGraphicFramePr>
              <p:cNvPr id="6" name="コンテンツ プレースホルダー 7"/>
              <p:cNvGraphicFramePr>
                <a:graphicFrameLocks/>
              </p:cNvGraphicFramePr>
              <p:nvPr>
                <p:extLst>
                  <p:ext uri="{D42A27DB-BD31-4B8C-83A1-F6EECF244321}">
                    <p14:modId xmlns:p14="http://schemas.microsoft.com/office/powerpoint/2010/main" val="2656123148"/>
                  </p:ext>
                </p:extLst>
              </p:nvPr>
            </p:nvGraphicFramePr>
            <p:xfrm>
              <a:off x="822328" y="2312288"/>
              <a:ext cx="7544432" cy="1188720"/>
            </p:xfrm>
            <a:graphic>
              <a:graphicData uri="http://schemas.openxmlformats.org/drawingml/2006/table">
                <a:tbl>
                  <a:tblPr firstRow="1" bandRow="1">
                    <a:tableStyleId>{D7AC3CCA-C797-4891-BE02-D94E43425B78}</a:tableStyleId>
                  </a:tblPr>
                  <a:tblGrid>
                    <a:gridCol w="943054">
                      <a:extLst>
                        <a:ext uri="{9D8B030D-6E8A-4147-A177-3AD203B41FA5}">
                          <a16:colId xmlns:a16="http://schemas.microsoft.com/office/drawing/2014/main" val="4007290269"/>
                        </a:ext>
                      </a:extLst>
                    </a:gridCol>
                    <a:gridCol w="943054">
                      <a:extLst>
                        <a:ext uri="{9D8B030D-6E8A-4147-A177-3AD203B41FA5}">
                          <a16:colId xmlns:a16="http://schemas.microsoft.com/office/drawing/2014/main" val="1750718919"/>
                        </a:ext>
                      </a:extLst>
                    </a:gridCol>
                    <a:gridCol w="943054">
                      <a:extLst>
                        <a:ext uri="{9D8B030D-6E8A-4147-A177-3AD203B41FA5}">
                          <a16:colId xmlns:a16="http://schemas.microsoft.com/office/drawing/2014/main" val="3349306688"/>
                        </a:ext>
                      </a:extLst>
                    </a:gridCol>
                    <a:gridCol w="943054">
                      <a:extLst>
                        <a:ext uri="{9D8B030D-6E8A-4147-A177-3AD203B41FA5}">
                          <a16:colId xmlns:a16="http://schemas.microsoft.com/office/drawing/2014/main" val="899709607"/>
                        </a:ext>
                      </a:extLst>
                    </a:gridCol>
                    <a:gridCol w="943054">
                      <a:extLst>
                        <a:ext uri="{9D8B030D-6E8A-4147-A177-3AD203B41FA5}">
                          <a16:colId xmlns:a16="http://schemas.microsoft.com/office/drawing/2014/main" val="2519679388"/>
                        </a:ext>
                      </a:extLst>
                    </a:gridCol>
                    <a:gridCol w="943054">
                      <a:extLst>
                        <a:ext uri="{9D8B030D-6E8A-4147-A177-3AD203B41FA5}">
                          <a16:colId xmlns:a16="http://schemas.microsoft.com/office/drawing/2014/main" val="1070545411"/>
                        </a:ext>
                      </a:extLst>
                    </a:gridCol>
                    <a:gridCol w="943054">
                      <a:extLst>
                        <a:ext uri="{9D8B030D-6E8A-4147-A177-3AD203B41FA5}">
                          <a16:colId xmlns:a16="http://schemas.microsoft.com/office/drawing/2014/main" val="284549344"/>
                        </a:ext>
                      </a:extLst>
                    </a:gridCol>
                    <a:gridCol w="943054">
                      <a:extLst>
                        <a:ext uri="{9D8B030D-6E8A-4147-A177-3AD203B41FA5}">
                          <a16:colId xmlns:a16="http://schemas.microsoft.com/office/drawing/2014/main" val="3787231482"/>
                        </a:ext>
                      </a:extLst>
                    </a:gridCol>
                  </a:tblGrid>
                  <a:tr h="396240">
                    <a:tc>
                      <a:txBody>
                        <a:bodyPr/>
                        <a:lstStyle/>
                        <a:p>
                          <a:endParaRPr lang="ja-JP"/>
                        </a:p>
                      </a:txBody>
                      <a:tcPr>
                        <a:blipFill>
                          <a:blip r:embed="rId3"/>
                          <a:stretch>
                            <a:fillRect l="-645" t="-7692" r="-700645" b="-227692"/>
                          </a:stretch>
                        </a:blipFill>
                      </a:tcPr>
                    </a:tc>
                    <a:tc>
                      <a:txBody>
                        <a:bodyPr/>
                        <a:lstStyle/>
                        <a:p>
                          <a:pPr algn="ctr"/>
                          <a:r>
                            <a:rPr kumimoji="1" lang="en-US" altLang="ja-JP" sz="2000" dirty="0" smtClean="0"/>
                            <a:t>3</a:t>
                          </a:r>
                          <a:endParaRPr kumimoji="1" lang="ja-JP" altLang="en-US" sz="2000" dirty="0"/>
                        </a:p>
                      </a:txBody>
                      <a:tcPr>
                        <a:lnR w="12700" cap="flat" cmpd="sng" algn="ctr">
                          <a:noFill/>
                          <a:prstDash val="solid"/>
                          <a:round/>
                          <a:headEnd type="none" w="med" len="med"/>
                          <a:tailEnd type="none" w="med" len="med"/>
                        </a:lnR>
                        <a:noFill/>
                      </a:tcPr>
                    </a:tc>
                    <a:tc>
                      <a:txBody>
                        <a:bodyPr/>
                        <a:lstStyle/>
                        <a:p>
                          <a:pPr algn="ctr"/>
                          <a:r>
                            <a:rPr kumimoji="1" lang="en-US" altLang="ja-JP" sz="2000" dirty="0" smtClean="0"/>
                            <a:t>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9</a:t>
                          </a:r>
                          <a:endParaRPr kumimoji="1" lang="ja-JP" altLang="en-US" sz="2000" dirty="0"/>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646520635"/>
                      </a:ext>
                    </a:extLst>
                  </a:tr>
                  <a:tr h="396240">
                    <a:tc>
                      <a:txBody>
                        <a:bodyPr/>
                        <a:lstStyle/>
                        <a:p>
                          <a:pPr algn="ctr"/>
                          <a:r>
                            <a:rPr kumimoji="1" lang="ja-JP" altLang="en-US" dirty="0" smtClean="0"/>
                            <a:t>実験値</a:t>
                          </a:r>
                          <a:endParaRPr kumimoji="1" lang="ja-JP" altLang="en-US" dirty="0"/>
                        </a:p>
                      </a:txBody>
                      <a:tcPr>
                        <a:lnB w="12700" cap="flat" cmpd="sng" algn="ctr">
                          <a:noFill/>
                          <a:prstDash val="solid"/>
                          <a:round/>
                          <a:headEnd type="none" w="med" len="med"/>
                          <a:tailEnd type="none" w="med" len="med"/>
                        </a:lnB>
                        <a:noFill/>
                      </a:tcPr>
                    </a:tc>
                    <a:tc>
                      <a:txBody>
                        <a:bodyPr/>
                        <a:lstStyle/>
                        <a:p>
                          <a:pPr algn="ctr"/>
                          <a:r>
                            <a:rPr kumimoji="1" lang="en-US" altLang="ja-JP" sz="2000" dirty="0" smtClean="0"/>
                            <a:t>3</a:t>
                          </a:r>
                          <a:endParaRPr kumimoji="1" lang="ja-JP" altLang="en-US" sz="20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3.527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3.986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4.390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4.738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5.043</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5.309</a:t>
                          </a:r>
                          <a:endParaRPr kumimoji="1" lang="ja-JP" altLang="en-US" sz="20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080949956"/>
                      </a:ext>
                    </a:extLst>
                  </a:tr>
                  <a:tr h="396240">
                    <a:tc>
                      <a:txBody>
                        <a:bodyPr/>
                        <a:lstStyle/>
                        <a:p>
                          <a:endParaRPr lang="ja-JP"/>
                        </a:p>
                      </a:txBody>
                      <a:tcPr>
                        <a:lnT w="12700" cap="flat" cmpd="sng" algn="ctr">
                          <a:noFill/>
                          <a:prstDash val="solid"/>
                          <a:round/>
                          <a:headEnd type="none" w="med" len="med"/>
                          <a:tailEnd type="none" w="med" len="med"/>
                        </a:lnT>
                        <a:blipFill>
                          <a:blip r:embed="rId3"/>
                          <a:stretch>
                            <a:fillRect l="-645" t="-209231" r="-700645" b="-26154"/>
                          </a:stretch>
                        </a:blipFill>
                      </a:tcPr>
                    </a:tc>
                    <a:tc>
                      <a:txBody>
                        <a:bodyPr/>
                        <a:lstStyle/>
                        <a:p>
                          <a:pPr algn="ctr"/>
                          <a:r>
                            <a:rPr kumimoji="1" lang="en-US" altLang="ja-JP" sz="2000" dirty="0" smtClean="0"/>
                            <a:t>2.728</a:t>
                          </a:r>
                          <a:endParaRPr kumimoji="1" lang="ja-JP" alt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3.365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3.890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4.327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4.696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5.012</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5.285</a:t>
                          </a:r>
                          <a:endParaRPr kumimoji="1" lang="ja-JP" altLang="en-US" sz="20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166357726"/>
                      </a:ext>
                    </a:extLst>
                  </a:tr>
                </a:tbl>
              </a:graphicData>
            </a:graphic>
          </p:graphicFrame>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836278" y="5373216"/>
                <a:ext cx="7284101" cy="523220"/>
              </a:xfrm>
              <a:prstGeom prst="rect">
                <a:avLst/>
              </a:prstGeom>
              <a:noFill/>
            </p:spPr>
            <p:txBody>
              <a:bodyPr wrap="square" rtlCol="0">
                <a:spAutoFit/>
              </a:bodyPr>
              <a:lstStyle/>
              <a:p>
                <a14:m>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2</m:t>
                        </m:r>
                      </m:sub>
                    </m:sSub>
                  </m:oMath>
                </a14:m>
                <a:r>
                  <a:rPr kumimoji="1" lang="ja-JP" altLang="en-US" sz="2800" b="0" dirty="0" smtClean="0"/>
                  <a:t>と同様の傾向</a:t>
                </a:r>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836278" y="5373216"/>
                <a:ext cx="7284101" cy="523220"/>
              </a:xfrm>
              <a:prstGeom prst="rect">
                <a:avLst/>
              </a:prstGeom>
              <a:blipFill>
                <a:blip r:embed="rId4"/>
                <a:stretch>
                  <a:fillRect t="-16279" b="-26744"/>
                </a:stretch>
              </a:blipFill>
            </p:spPr>
            <p:txBody>
              <a:bodyPr/>
              <a:lstStyle/>
              <a:p>
                <a:r>
                  <a:rPr lang="ja-JP" altLang="en-US">
                    <a:noFill/>
                  </a:rPr>
                  <a:t> </a:t>
                </a:r>
              </a:p>
            </p:txBody>
          </p:sp>
        </mc:Fallback>
      </mc:AlternateContent>
      <p:sp>
        <p:nvSpPr>
          <p:cNvPr id="9" name="テキスト ボックス 8"/>
          <p:cNvSpPr txBox="1"/>
          <p:nvPr/>
        </p:nvSpPr>
        <p:spPr>
          <a:xfrm>
            <a:off x="3548429" y="1772816"/>
            <a:ext cx="2092857" cy="461665"/>
          </a:xfrm>
          <a:prstGeom prst="rect">
            <a:avLst/>
          </a:prstGeom>
          <a:noFill/>
        </p:spPr>
        <p:txBody>
          <a:bodyPr wrap="square" rtlCol="0">
            <a:spAutoFit/>
          </a:bodyPr>
          <a:lstStyle/>
          <a:p>
            <a:pPr algn="ctr"/>
            <a:r>
              <a:rPr kumimoji="1" lang="ja-JP" altLang="en-US" sz="2400" dirty="0" smtClean="0"/>
              <a:t>平均ペア</a:t>
            </a:r>
            <a:r>
              <a:rPr kumimoji="1" lang="ja-JP" altLang="en-US" sz="2400" dirty="0"/>
              <a:t>数</a:t>
            </a:r>
          </a:p>
        </p:txBody>
      </p:sp>
      <mc:AlternateContent xmlns:mc="http://schemas.openxmlformats.org/markup-compatibility/2006" xmlns:a14="http://schemas.microsoft.com/office/drawing/2010/main">
        <mc:Choice Requires="a14">
          <p:graphicFrame>
            <p:nvGraphicFramePr>
              <p:cNvPr id="8" name="コンテンツ プレースホルダー 7"/>
              <p:cNvGraphicFramePr>
                <a:graphicFrameLocks/>
              </p:cNvGraphicFramePr>
              <p:nvPr>
                <p:extLst>
                  <p:ext uri="{D42A27DB-BD31-4B8C-83A1-F6EECF244321}">
                    <p14:modId xmlns:p14="http://schemas.microsoft.com/office/powerpoint/2010/main" val="2182772041"/>
                  </p:ext>
                </p:extLst>
              </p:nvPr>
            </p:nvGraphicFramePr>
            <p:xfrm>
              <a:off x="827584" y="3789040"/>
              <a:ext cx="7544432" cy="1188720"/>
            </p:xfrm>
            <a:graphic>
              <a:graphicData uri="http://schemas.openxmlformats.org/drawingml/2006/table">
                <a:tbl>
                  <a:tblPr firstRow="1" bandRow="1">
                    <a:tableStyleId>{D7AC3CCA-C797-4891-BE02-D94E43425B78}</a:tableStyleId>
                  </a:tblPr>
                  <a:tblGrid>
                    <a:gridCol w="943054">
                      <a:extLst>
                        <a:ext uri="{9D8B030D-6E8A-4147-A177-3AD203B41FA5}">
                          <a16:colId xmlns:a16="http://schemas.microsoft.com/office/drawing/2014/main" val="4007290269"/>
                        </a:ext>
                      </a:extLst>
                    </a:gridCol>
                    <a:gridCol w="943054">
                      <a:extLst>
                        <a:ext uri="{9D8B030D-6E8A-4147-A177-3AD203B41FA5}">
                          <a16:colId xmlns:a16="http://schemas.microsoft.com/office/drawing/2014/main" val="1750718919"/>
                        </a:ext>
                      </a:extLst>
                    </a:gridCol>
                    <a:gridCol w="943054">
                      <a:extLst>
                        <a:ext uri="{9D8B030D-6E8A-4147-A177-3AD203B41FA5}">
                          <a16:colId xmlns:a16="http://schemas.microsoft.com/office/drawing/2014/main" val="3349306688"/>
                        </a:ext>
                      </a:extLst>
                    </a:gridCol>
                    <a:gridCol w="943054">
                      <a:extLst>
                        <a:ext uri="{9D8B030D-6E8A-4147-A177-3AD203B41FA5}">
                          <a16:colId xmlns:a16="http://schemas.microsoft.com/office/drawing/2014/main" val="899709607"/>
                        </a:ext>
                      </a:extLst>
                    </a:gridCol>
                    <a:gridCol w="943054">
                      <a:extLst>
                        <a:ext uri="{9D8B030D-6E8A-4147-A177-3AD203B41FA5}">
                          <a16:colId xmlns:a16="http://schemas.microsoft.com/office/drawing/2014/main" val="2519679388"/>
                        </a:ext>
                      </a:extLst>
                    </a:gridCol>
                    <a:gridCol w="943054">
                      <a:extLst>
                        <a:ext uri="{9D8B030D-6E8A-4147-A177-3AD203B41FA5}">
                          <a16:colId xmlns:a16="http://schemas.microsoft.com/office/drawing/2014/main" val="1070545411"/>
                        </a:ext>
                      </a:extLst>
                    </a:gridCol>
                    <a:gridCol w="943054">
                      <a:extLst>
                        <a:ext uri="{9D8B030D-6E8A-4147-A177-3AD203B41FA5}">
                          <a16:colId xmlns:a16="http://schemas.microsoft.com/office/drawing/2014/main" val="284549344"/>
                        </a:ext>
                      </a:extLst>
                    </a:gridCol>
                    <a:gridCol w="943054">
                      <a:extLst>
                        <a:ext uri="{9D8B030D-6E8A-4147-A177-3AD203B41FA5}">
                          <a16:colId xmlns:a16="http://schemas.microsoft.com/office/drawing/2014/main" val="3787231482"/>
                        </a:ext>
                      </a:extLst>
                    </a:gridCol>
                  </a:tblGrid>
                  <a:tr h="370840">
                    <a:tc>
                      <a:txBody>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𝒏</m:t>
                                </m:r>
                              </m:oMath>
                            </m:oMathPara>
                          </a14:m>
                          <a:endParaRPr kumimoji="1" lang="ja-JP" altLang="en-US" dirty="0"/>
                        </a:p>
                      </a:txBody>
                      <a:tcPr>
                        <a:noFill/>
                      </a:tcPr>
                    </a:tc>
                    <a:tc>
                      <a:txBody>
                        <a:bodyPr/>
                        <a:lstStyle/>
                        <a:p>
                          <a:pPr algn="ctr"/>
                          <a:r>
                            <a:rPr kumimoji="1" lang="en-US" altLang="ja-JP" sz="2000" dirty="0" smtClean="0"/>
                            <a:t>4</a:t>
                          </a:r>
                          <a:endParaRPr kumimoji="1" lang="ja-JP" altLang="en-US" sz="2000" dirty="0"/>
                        </a:p>
                      </a:txBody>
                      <a:tcPr>
                        <a:lnR w="12700" cap="flat" cmpd="sng" algn="ctr">
                          <a:noFill/>
                          <a:prstDash val="solid"/>
                          <a:round/>
                          <a:headEnd type="none" w="med" len="med"/>
                          <a:tailEnd type="none" w="med" len="med"/>
                        </a:lnR>
                        <a:noFill/>
                      </a:tcPr>
                    </a:tc>
                    <a:tc>
                      <a:txBody>
                        <a:bodyPr/>
                        <a:lstStyle/>
                        <a:p>
                          <a:pPr algn="ctr"/>
                          <a:r>
                            <a:rPr kumimoji="1" lang="en-US" altLang="ja-JP" sz="2000" dirty="0" smtClean="0"/>
                            <a:t>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10</a:t>
                          </a:r>
                          <a:endParaRPr kumimoji="1" lang="ja-JP" altLang="en-US" sz="2000" dirty="0"/>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646520635"/>
                      </a:ext>
                    </a:extLst>
                  </a:tr>
                  <a:tr h="370840">
                    <a:tc>
                      <a:txBody>
                        <a:bodyPr/>
                        <a:lstStyle/>
                        <a:p>
                          <a:pPr algn="ctr"/>
                          <a:r>
                            <a:rPr kumimoji="1" lang="ja-JP" altLang="en-US" dirty="0" smtClean="0"/>
                            <a:t>実験値</a:t>
                          </a:r>
                          <a:endParaRPr kumimoji="1" lang="ja-JP" altLang="en-US" dirty="0"/>
                        </a:p>
                      </a:txBody>
                      <a:tcPr>
                        <a:lnB w="12700" cap="flat" cmpd="sng" algn="ctr">
                          <a:noFill/>
                          <a:prstDash val="solid"/>
                          <a:round/>
                          <a:headEnd type="none" w="med" len="med"/>
                          <a:tailEnd type="none" w="med" len="med"/>
                        </a:lnB>
                        <a:noFill/>
                      </a:tcPr>
                    </a:tc>
                    <a:tc>
                      <a:txBody>
                        <a:bodyPr/>
                        <a:lstStyle/>
                        <a:p>
                          <a:pPr algn="ctr"/>
                          <a:r>
                            <a:rPr kumimoji="1" lang="en-US" altLang="ja-JP" sz="2000" dirty="0" smtClean="0"/>
                            <a:t>4</a:t>
                          </a:r>
                          <a:endParaRPr kumimoji="1" lang="ja-JP" altLang="en-US" sz="20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4.668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5.252</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5.797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6.295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6.751</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7.166</a:t>
                          </a:r>
                          <a:endParaRPr kumimoji="1" lang="ja-JP" altLang="en-US" sz="20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080949956"/>
                      </a:ext>
                    </a:extLst>
                  </a:tr>
                  <a:tr h="370840">
                    <a:tc>
                      <a:txBody>
                        <a:bodyPr/>
                        <a:lstStyle/>
                        <a:p>
                          <a:pPr/>
                          <a14:m>
                            <m:oMathPara xmlns:m="http://schemas.openxmlformats.org/officeDocument/2006/math">
                              <m:oMathParaPr>
                                <m:jc m:val="center"/>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4</m:t>
                                    </m:r>
                                  </m:sub>
                                </m:sSub>
                              </m:oMath>
                            </m:oMathPara>
                          </a14:m>
                          <a:endParaRPr kumimoji="1" lang="ja-JP" altLang="en-US" dirty="0"/>
                        </a:p>
                      </a:txBody>
                      <a:tcPr>
                        <a:lnT w="12700" cap="flat" cmpd="sng" algn="ctr">
                          <a:noFill/>
                          <a:prstDash val="solid"/>
                          <a:round/>
                          <a:headEnd type="none" w="med" len="med"/>
                          <a:tailEnd type="none" w="med" len="med"/>
                        </a:lnT>
                        <a:noFill/>
                      </a:tcPr>
                    </a:tc>
                    <a:tc>
                      <a:txBody>
                        <a:bodyPr/>
                        <a:lstStyle/>
                        <a:p>
                          <a:pPr algn="ctr"/>
                          <a:r>
                            <a:rPr kumimoji="1" lang="en-US" altLang="ja-JP" sz="2000" dirty="0" smtClean="0"/>
                            <a:t>3.711</a:t>
                          </a:r>
                          <a:endParaRPr kumimoji="1" lang="ja-JP" alt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4.440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5.091</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5.674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6.200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6.675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7.107</a:t>
                          </a:r>
                          <a:endParaRPr kumimoji="1" lang="ja-JP" altLang="en-US" sz="20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166357726"/>
                      </a:ext>
                    </a:extLst>
                  </a:tr>
                </a:tbl>
              </a:graphicData>
            </a:graphic>
          </p:graphicFrame>
        </mc:Choice>
        <mc:Fallback xmlns="">
          <p:graphicFrame>
            <p:nvGraphicFramePr>
              <p:cNvPr id="8" name="コンテンツ プレースホルダー 7"/>
              <p:cNvGraphicFramePr>
                <a:graphicFrameLocks/>
              </p:cNvGraphicFramePr>
              <p:nvPr>
                <p:extLst>
                  <p:ext uri="{D42A27DB-BD31-4B8C-83A1-F6EECF244321}">
                    <p14:modId xmlns:p14="http://schemas.microsoft.com/office/powerpoint/2010/main" val="2182772041"/>
                  </p:ext>
                </p:extLst>
              </p:nvPr>
            </p:nvGraphicFramePr>
            <p:xfrm>
              <a:off x="827584" y="3789040"/>
              <a:ext cx="7544432" cy="1188720"/>
            </p:xfrm>
            <a:graphic>
              <a:graphicData uri="http://schemas.openxmlformats.org/drawingml/2006/table">
                <a:tbl>
                  <a:tblPr firstRow="1" bandRow="1">
                    <a:tableStyleId>{D7AC3CCA-C797-4891-BE02-D94E43425B78}</a:tableStyleId>
                  </a:tblPr>
                  <a:tblGrid>
                    <a:gridCol w="943054">
                      <a:extLst>
                        <a:ext uri="{9D8B030D-6E8A-4147-A177-3AD203B41FA5}">
                          <a16:colId xmlns:a16="http://schemas.microsoft.com/office/drawing/2014/main" val="4007290269"/>
                        </a:ext>
                      </a:extLst>
                    </a:gridCol>
                    <a:gridCol w="943054">
                      <a:extLst>
                        <a:ext uri="{9D8B030D-6E8A-4147-A177-3AD203B41FA5}">
                          <a16:colId xmlns:a16="http://schemas.microsoft.com/office/drawing/2014/main" val="1750718919"/>
                        </a:ext>
                      </a:extLst>
                    </a:gridCol>
                    <a:gridCol w="943054">
                      <a:extLst>
                        <a:ext uri="{9D8B030D-6E8A-4147-A177-3AD203B41FA5}">
                          <a16:colId xmlns:a16="http://schemas.microsoft.com/office/drawing/2014/main" val="3349306688"/>
                        </a:ext>
                      </a:extLst>
                    </a:gridCol>
                    <a:gridCol w="943054">
                      <a:extLst>
                        <a:ext uri="{9D8B030D-6E8A-4147-A177-3AD203B41FA5}">
                          <a16:colId xmlns:a16="http://schemas.microsoft.com/office/drawing/2014/main" val="899709607"/>
                        </a:ext>
                      </a:extLst>
                    </a:gridCol>
                    <a:gridCol w="943054">
                      <a:extLst>
                        <a:ext uri="{9D8B030D-6E8A-4147-A177-3AD203B41FA5}">
                          <a16:colId xmlns:a16="http://schemas.microsoft.com/office/drawing/2014/main" val="2519679388"/>
                        </a:ext>
                      </a:extLst>
                    </a:gridCol>
                    <a:gridCol w="943054">
                      <a:extLst>
                        <a:ext uri="{9D8B030D-6E8A-4147-A177-3AD203B41FA5}">
                          <a16:colId xmlns:a16="http://schemas.microsoft.com/office/drawing/2014/main" val="1070545411"/>
                        </a:ext>
                      </a:extLst>
                    </a:gridCol>
                    <a:gridCol w="943054">
                      <a:extLst>
                        <a:ext uri="{9D8B030D-6E8A-4147-A177-3AD203B41FA5}">
                          <a16:colId xmlns:a16="http://schemas.microsoft.com/office/drawing/2014/main" val="284549344"/>
                        </a:ext>
                      </a:extLst>
                    </a:gridCol>
                    <a:gridCol w="943054">
                      <a:extLst>
                        <a:ext uri="{9D8B030D-6E8A-4147-A177-3AD203B41FA5}">
                          <a16:colId xmlns:a16="http://schemas.microsoft.com/office/drawing/2014/main" val="3787231482"/>
                        </a:ext>
                      </a:extLst>
                    </a:gridCol>
                  </a:tblGrid>
                  <a:tr h="396240">
                    <a:tc>
                      <a:txBody>
                        <a:bodyPr/>
                        <a:lstStyle/>
                        <a:p>
                          <a:endParaRPr lang="ja-JP"/>
                        </a:p>
                      </a:txBody>
                      <a:tcPr>
                        <a:blipFill>
                          <a:blip r:embed="rId5"/>
                          <a:stretch>
                            <a:fillRect l="-645" t="-7692" r="-700645" b="-229231"/>
                          </a:stretch>
                        </a:blipFill>
                      </a:tcPr>
                    </a:tc>
                    <a:tc>
                      <a:txBody>
                        <a:bodyPr/>
                        <a:lstStyle/>
                        <a:p>
                          <a:pPr algn="ctr"/>
                          <a:r>
                            <a:rPr kumimoji="1" lang="en-US" altLang="ja-JP" sz="2000" dirty="0" smtClean="0"/>
                            <a:t>4</a:t>
                          </a:r>
                          <a:endParaRPr kumimoji="1" lang="ja-JP" altLang="en-US" sz="2000" dirty="0"/>
                        </a:p>
                      </a:txBody>
                      <a:tcPr>
                        <a:lnR w="12700" cap="flat" cmpd="sng" algn="ctr">
                          <a:noFill/>
                          <a:prstDash val="solid"/>
                          <a:round/>
                          <a:headEnd type="none" w="med" len="med"/>
                          <a:tailEnd type="none" w="med" len="med"/>
                        </a:lnR>
                        <a:noFill/>
                      </a:tcPr>
                    </a:tc>
                    <a:tc>
                      <a:txBody>
                        <a:bodyPr/>
                        <a:lstStyle/>
                        <a:p>
                          <a:pPr algn="ctr"/>
                          <a:r>
                            <a:rPr kumimoji="1" lang="en-US" altLang="ja-JP" sz="2000" dirty="0" smtClean="0"/>
                            <a:t>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6</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9</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kumimoji="1" lang="en-US" altLang="ja-JP" sz="2000" dirty="0" smtClean="0"/>
                            <a:t>10</a:t>
                          </a:r>
                          <a:endParaRPr kumimoji="1" lang="ja-JP" altLang="en-US" sz="2000" dirty="0"/>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646520635"/>
                      </a:ext>
                    </a:extLst>
                  </a:tr>
                  <a:tr h="396240">
                    <a:tc>
                      <a:txBody>
                        <a:bodyPr/>
                        <a:lstStyle/>
                        <a:p>
                          <a:pPr algn="ctr"/>
                          <a:r>
                            <a:rPr kumimoji="1" lang="ja-JP" altLang="en-US" dirty="0" smtClean="0"/>
                            <a:t>実験値</a:t>
                          </a:r>
                          <a:endParaRPr kumimoji="1" lang="ja-JP" altLang="en-US" dirty="0"/>
                        </a:p>
                      </a:txBody>
                      <a:tcPr>
                        <a:lnB w="12700" cap="flat" cmpd="sng" algn="ctr">
                          <a:noFill/>
                          <a:prstDash val="solid"/>
                          <a:round/>
                          <a:headEnd type="none" w="med" len="med"/>
                          <a:tailEnd type="none" w="med" len="med"/>
                        </a:lnB>
                        <a:noFill/>
                      </a:tcPr>
                    </a:tc>
                    <a:tc>
                      <a:txBody>
                        <a:bodyPr/>
                        <a:lstStyle/>
                        <a:p>
                          <a:pPr algn="ctr"/>
                          <a:r>
                            <a:rPr kumimoji="1" lang="en-US" altLang="ja-JP" sz="2000" dirty="0" smtClean="0"/>
                            <a:t>4</a:t>
                          </a:r>
                          <a:endParaRPr kumimoji="1" lang="ja-JP" altLang="en-US" sz="20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4.668</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5.252</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5.797</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6.295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6.751</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kumimoji="1" lang="en-US" altLang="ja-JP" sz="2000" dirty="0" smtClean="0"/>
                            <a:t>7.166</a:t>
                          </a:r>
                          <a:endParaRPr kumimoji="1" lang="ja-JP" altLang="en-US" sz="20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080949956"/>
                      </a:ext>
                    </a:extLst>
                  </a:tr>
                  <a:tr h="396240">
                    <a:tc>
                      <a:txBody>
                        <a:bodyPr/>
                        <a:lstStyle/>
                        <a:p>
                          <a:endParaRPr lang="ja-JP"/>
                        </a:p>
                      </a:txBody>
                      <a:tcPr>
                        <a:lnT w="12700" cap="flat" cmpd="sng" algn="ctr">
                          <a:noFill/>
                          <a:prstDash val="solid"/>
                          <a:round/>
                          <a:headEnd type="none" w="med" len="med"/>
                          <a:tailEnd type="none" w="med" len="med"/>
                        </a:lnT>
                        <a:blipFill>
                          <a:blip r:embed="rId5"/>
                          <a:stretch>
                            <a:fillRect l="-645" t="-209231" r="-700645" b="-27692"/>
                          </a:stretch>
                        </a:blipFill>
                      </a:tcPr>
                    </a:tc>
                    <a:tc>
                      <a:txBody>
                        <a:bodyPr/>
                        <a:lstStyle/>
                        <a:p>
                          <a:pPr algn="ctr"/>
                          <a:r>
                            <a:rPr kumimoji="1" lang="en-US" altLang="ja-JP" sz="2000" dirty="0" smtClean="0"/>
                            <a:t>3.711</a:t>
                          </a:r>
                          <a:endParaRPr kumimoji="1" lang="ja-JP" alt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4.440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5.091</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5.674</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6.200</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6.675</a:t>
                          </a:r>
                          <a:endParaRPr kumimoji="1" lang="ja-JP"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en-US" altLang="ja-JP" sz="2000" dirty="0" smtClean="0"/>
                            <a:t>7.107</a:t>
                          </a:r>
                          <a:endParaRPr kumimoji="1" lang="ja-JP" altLang="en-US" sz="20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166357726"/>
                      </a:ext>
                    </a:extLst>
                  </a:tr>
                </a:tbl>
              </a:graphicData>
            </a:graphic>
          </p:graphicFrame>
        </mc:Fallback>
      </mc:AlternateContent>
    </p:spTree>
    <p:extLst>
      <p:ext uri="{BB962C8B-B14F-4D97-AF65-F5344CB8AC3E}">
        <p14:creationId xmlns:p14="http://schemas.microsoft.com/office/powerpoint/2010/main" val="3865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r>
                  <a:rPr kumimoji="1" lang="ja-JP" altLang="en-US" b="0" dirty="0" smtClean="0"/>
                  <a:t>人数</a:t>
                </a:r>
                <a14:m>
                  <m:oMath xmlns:m="http://schemas.openxmlformats.org/officeDocument/2006/math">
                    <m:r>
                      <a:rPr kumimoji="1" lang="en-US" altLang="ja-JP" b="0" i="0" smtClean="0">
                        <a:latin typeface="Cambria Math" panose="02040503050406030204" pitchFamily="18" charset="0"/>
                      </a:rPr>
                      <m:t> </m:t>
                    </m:r>
                    <m:r>
                      <a:rPr kumimoji="1" lang="en-US" altLang="ja-JP" b="0" i="1" smtClean="0">
                        <a:latin typeface="Cambria Math" panose="02040503050406030204" pitchFamily="18" charset="0"/>
                      </a:rPr>
                      <m:t>𝑛</m:t>
                    </m:r>
                  </m:oMath>
                </a14:m>
                <a:r>
                  <a:rPr kumimoji="1" lang="ja-JP" altLang="en-US" dirty="0" smtClean="0"/>
                  <a:t> を大きくしていくと</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l="-2827"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14:m>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2</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)=4</m:t>
                    </m:r>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𝑛</m:t>
                            </m:r>
                          </m:num>
                          <m:den>
                            <m:r>
                              <a:rPr lang="en-US" altLang="ja-JP" i="1">
                                <a:latin typeface="Cambria Math" panose="02040503050406030204" pitchFamily="18" charset="0"/>
                              </a:rPr>
                              <m:t>𝑛</m:t>
                            </m:r>
                            <m:r>
                              <a:rPr lang="en-US" altLang="ja-JP" i="1">
                                <a:latin typeface="Cambria Math" panose="02040503050406030204" pitchFamily="18" charset="0"/>
                              </a:rPr>
                              <m:t>+1</m:t>
                            </m:r>
                          </m:den>
                        </m:f>
                      </m:e>
                    </m:d>
                    <m:r>
                      <a:rPr lang="en-US" altLang="ja-JP" i="1" baseline="70000">
                        <a:latin typeface="Cambria Math" panose="02040503050406030204" pitchFamily="18" charset="0"/>
                      </a:rPr>
                      <m:t>2</m:t>
                    </m:r>
                  </m:oMath>
                </a14:m>
                <a:r>
                  <a:rPr lang="ja-JP" altLang="en-US" dirty="0"/>
                  <a:t>　</a:t>
                </a:r>
                <a:endParaRPr lang="en-US" altLang="ja-JP" dirty="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3</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18</m:t>
                        </m:r>
                        <m:r>
                          <a:rPr lang="en-US" altLang="ja-JP" i="1">
                            <a:latin typeface="Cambria Math" panose="02040503050406030204" pitchFamily="18" charset="0"/>
                          </a:rPr>
                          <m:t>𝑛</m:t>
                        </m:r>
                        <m:r>
                          <a:rPr lang="en-US" altLang="ja-JP" i="1" baseline="30000">
                            <a:latin typeface="Cambria Math" panose="02040503050406030204" pitchFamily="18" charset="0"/>
                          </a:rPr>
                          <m:t>2</m:t>
                        </m:r>
                      </m:num>
                      <m:den>
                        <m:r>
                          <a:rPr lang="en-US" altLang="ja-JP" i="1">
                            <a:latin typeface="Cambria Math" panose="02040503050406030204" pitchFamily="18" charset="0"/>
                          </a:rPr>
                          <m:t>𝑛</m:t>
                        </m:r>
                        <m:r>
                          <a:rPr lang="en-US" altLang="ja-JP" i="1" baseline="30000">
                            <a:latin typeface="Cambria Math" panose="02040503050406030204" pitchFamily="18" charset="0"/>
                          </a:rPr>
                          <m:t>2</m:t>
                        </m:r>
                        <m:r>
                          <a:rPr lang="en-US" altLang="ja-JP" i="1">
                            <a:latin typeface="Cambria Math" panose="02040503050406030204" pitchFamily="18" charset="0"/>
                          </a:rPr>
                          <m:t>+6</m:t>
                        </m:r>
                        <m:r>
                          <a:rPr lang="en-US" altLang="ja-JP" i="1">
                            <a:latin typeface="Cambria Math" panose="02040503050406030204" pitchFamily="18" charset="0"/>
                          </a:rPr>
                          <m:t>𝑛</m:t>
                        </m:r>
                        <m:r>
                          <a:rPr lang="en-US" altLang="ja-JP" i="1">
                            <a:latin typeface="Cambria Math" panose="02040503050406030204" pitchFamily="18" charset="0"/>
                          </a:rPr>
                          <m:t>+3+(</m:t>
                        </m:r>
                        <m:r>
                          <a:rPr lang="en-US" altLang="ja-JP" i="1">
                            <a:latin typeface="Cambria Math" panose="02040503050406030204" pitchFamily="18" charset="0"/>
                          </a:rPr>
                          <m:t>𝑛</m:t>
                        </m:r>
                        <m:r>
                          <a:rPr lang="en-US" altLang="ja-JP" i="1">
                            <a:latin typeface="Cambria Math" panose="02040503050406030204" pitchFamily="18" charset="0"/>
                          </a:rPr>
                          <m:t>+3)</m:t>
                        </m:r>
                        <m:rad>
                          <m:radPr>
                            <m:degHide m:val="on"/>
                            <m:ctrlPr>
                              <a:rPr lang="en-US" altLang="ja-JP" i="1">
                                <a:latin typeface="Cambria Math" panose="02040503050406030204" pitchFamily="18" charset="0"/>
                              </a:rPr>
                            </m:ctrlPr>
                          </m:radPr>
                          <m:deg/>
                          <m:e>
                            <m:r>
                              <a:rPr lang="en-US" altLang="ja-JP" i="1">
                                <a:latin typeface="Cambria Math" panose="02040503050406030204" pitchFamily="18" charset="0"/>
                              </a:rPr>
                              <m:t>𝑛</m:t>
                            </m:r>
                            <m:r>
                              <a:rPr lang="en-US" altLang="ja-JP" i="1" baseline="30000">
                                <a:latin typeface="Cambria Math" panose="02040503050406030204" pitchFamily="18" charset="0"/>
                              </a:rPr>
                              <m:t>2</m:t>
                            </m:r>
                            <m:r>
                              <a:rPr lang="en-US" altLang="ja-JP" i="1">
                                <a:latin typeface="Cambria Math" panose="02040503050406030204" pitchFamily="18" charset="0"/>
                              </a:rPr>
                              <m:t>+6</m:t>
                            </m:r>
                            <m:r>
                              <a:rPr lang="en-US" altLang="ja-JP" i="1">
                                <a:latin typeface="Cambria Math" panose="02040503050406030204" pitchFamily="18" charset="0"/>
                              </a:rPr>
                              <m:t>𝑛</m:t>
                            </m:r>
                            <m:r>
                              <a:rPr lang="en-US" altLang="ja-JP" i="1">
                                <a:latin typeface="Cambria Math" panose="02040503050406030204" pitchFamily="18" charset="0"/>
                              </a:rPr>
                              <m:t>−3</m:t>
                            </m:r>
                          </m:e>
                        </m:rad>
                      </m:den>
                    </m:f>
                  </m:oMath>
                </a14:m>
                <a:endParaRPr lang="en-US" altLang="ja-JP" dirty="0"/>
              </a:p>
              <a:p>
                <a:pPr lvl="1"/>
                <a:endParaRPr kumimoji="1" lang="en-US" altLang="ja-JP" b="0" i="1" dirty="0" smtClean="0">
                  <a:latin typeface="Cambria Math" panose="02040503050406030204" pitchFamily="18" charset="0"/>
                </a:endParaRPr>
              </a:p>
              <a:p>
                <a14:m>
                  <m:oMath xmlns:m="http://schemas.openxmlformats.org/officeDocument/2006/math">
                    <m:r>
                      <a:rPr kumimoji="1" lang="en-US" altLang="ja-JP" b="0" i="1" smtClean="0">
                        <a:latin typeface="Cambria Math" panose="02040503050406030204" pitchFamily="18" charset="0"/>
                      </a:rPr>
                      <m:t>𝑛</m:t>
                    </m:r>
                    <m:r>
                      <a:rPr lang="ja-JP" altLang="en-US" i="1">
                        <a:latin typeface="Cambria Math" panose="02040503050406030204" pitchFamily="18" charset="0"/>
                      </a:rPr>
                      <m:t>→</m:t>
                    </m:r>
                    <m:r>
                      <a:rPr lang="ja-JP" altLang="en-US" i="1" smtClean="0">
                        <a:latin typeface="Cambria Math" panose="02040503050406030204" pitchFamily="18" charset="0"/>
                      </a:rPr>
                      <m:t>∞</m:t>
                    </m:r>
                  </m:oMath>
                </a14:m>
                <a:r>
                  <a:rPr kumimoji="1" lang="ja-JP" altLang="en-US" dirty="0" smtClean="0"/>
                  <a:t>の極限では，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2</m:t>
                        </m:r>
                      </m:sub>
                    </m:sSub>
                    <m:r>
                      <a:rPr lang="ja-JP" altLang="en-US" i="1">
                        <a:latin typeface="Cambria Math" panose="02040503050406030204" pitchFamily="18" charset="0"/>
                      </a:rPr>
                      <m:t>→</m:t>
                    </m:r>
                    <m:r>
                      <a:rPr kumimoji="1" lang="en-US" altLang="ja-JP" b="0" i="1" smtClean="0">
                        <a:latin typeface="Cambria Math" panose="02040503050406030204" pitchFamily="18" charset="0"/>
                      </a:rPr>
                      <m:t>4,   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3</m:t>
                        </m:r>
                      </m:sub>
                    </m:sSub>
                    <m:r>
                      <a:rPr lang="ja-JP" altLang="en-US" i="1">
                        <a:latin typeface="Cambria Math" panose="02040503050406030204" pitchFamily="18" charset="0"/>
                      </a:rPr>
                      <m:t>→</m:t>
                    </m:r>
                    <m:r>
                      <a:rPr kumimoji="1" lang="en-US" altLang="ja-JP" b="0" i="1" smtClean="0">
                        <a:latin typeface="Cambria Math" panose="02040503050406030204" pitchFamily="18" charset="0"/>
                      </a:rPr>
                      <m:t>9</m:t>
                    </m:r>
                    <m:r>
                      <a:rPr lang="en-US" altLang="ja-JP" i="1">
                        <a:latin typeface="Cambria Math" panose="02040503050406030204" pitchFamily="18" charset="0"/>
                      </a:rPr>
                      <m:t> </m:t>
                    </m:r>
                    <m:r>
                      <a:rPr lang="en-US" altLang="ja-JP" b="0" i="1" smtClean="0">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b="0" i="1" smtClean="0">
                            <a:latin typeface="Cambria Math" panose="02040503050406030204" pitchFamily="18" charset="0"/>
                          </a:rPr>
                          <m:t>4</m:t>
                        </m:r>
                      </m:sub>
                    </m:sSub>
                    <m:r>
                      <a:rPr lang="ja-JP" altLang="en-US" i="1">
                        <a:latin typeface="Cambria Math" panose="02040503050406030204" pitchFamily="18" charset="0"/>
                      </a:rPr>
                      <m:t>→</m:t>
                    </m:r>
                    <m:r>
                      <a:rPr lang="en-US" altLang="ja-JP" b="0" i="1" smtClean="0">
                        <a:latin typeface="Cambria Math" panose="02040503050406030204" pitchFamily="18" charset="0"/>
                      </a:rPr>
                      <m:t>16</m:t>
                    </m:r>
                  </m:oMath>
                </a14:m>
                <a:endParaRPr kumimoji="1" lang="en-US" altLang="ja-JP" dirty="0" smtClean="0"/>
              </a:p>
              <a:p>
                <a:endParaRPr lang="en-US" altLang="ja-JP" dirty="0" smtClean="0"/>
              </a:p>
              <a:p>
                <a:r>
                  <a:rPr lang="ja-JP" altLang="en-US" dirty="0" smtClean="0"/>
                  <a:t>一般に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𝑘</m:t>
                        </m:r>
                      </m:sub>
                    </m:sSub>
                    <m:r>
                      <a:rPr lang="ja-JP" altLang="en-US" i="1">
                        <a:latin typeface="Cambria Math" panose="02040503050406030204" pitchFamily="18" charset="0"/>
                      </a:rPr>
                      <m:t>→</m:t>
                    </m:r>
                    <m:r>
                      <a:rPr lang="en-US" altLang="ja-JP" b="0" i="1" smtClean="0">
                        <a:latin typeface="Cambria Math" panose="02040503050406030204" pitchFamily="18" charset="0"/>
                      </a:rPr>
                      <m:t>𝑘</m:t>
                    </m:r>
                    <m:r>
                      <a:rPr lang="en-US" altLang="ja-JP" b="0" i="1" baseline="30000" smtClean="0">
                        <a:latin typeface="Cambria Math" panose="02040503050406030204" pitchFamily="18" charset="0"/>
                      </a:rPr>
                      <m:t>2</m:t>
                    </m:r>
                  </m:oMath>
                </a14:m>
                <a:r>
                  <a:rPr lang="ja-JP" altLang="en-US" dirty="0" smtClean="0"/>
                  <a:t>  </a:t>
                </a:r>
                <a:endParaRPr lang="en-US" altLang="ja-JP" dirty="0"/>
              </a:p>
              <a:p>
                <a:pPr lvl="1"/>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4"/>
                <a:stretch>
                  <a:fillRect l="-14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11382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安定結婚</a:t>
            </a:r>
            <a:r>
              <a:rPr lang="ja-JP" altLang="en-US" dirty="0"/>
              <a:t>問題</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男性と女性の</a:t>
            </a:r>
            <a:r>
              <a:rPr lang="ja-JP" altLang="en-US" dirty="0" smtClean="0"/>
              <a:t>集団について，</a:t>
            </a:r>
            <a:endParaRPr lang="en-US" altLang="ja-JP" dirty="0" smtClean="0"/>
          </a:p>
          <a:p>
            <a:r>
              <a:rPr kumimoji="1" lang="ja-JP" altLang="en-US" dirty="0" smtClean="0"/>
              <a:t>どのようにペアを作ればいいか</a:t>
            </a:r>
            <a:endParaRPr kumimoji="1" lang="en-US" altLang="ja-JP" dirty="0" smtClean="0"/>
          </a:p>
          <a:p>
            <a:endParaRPr lang="en-US" altLang="ja-JP" dirty="0" smtClean="0"/>
          </a:p>
          <a:p>
            <a:r>
              <a:rPr lang="ja-JP" altLang="en-US" dirty="0" smtClean="0"/>
              <a:t>各人は異性に対して選好順序を持つ</a:t>
            </a:r>
            <a:endParaRPr lang="en-US" altLang="ja-JP" dirty="0" smtClean="0"/>
          </a:p>
          <a:p>
            <a:pPr marL="201168" lvl="1" indent="0">
              <a:buNone/>
            </a:pPr>
            <a:r>
              <a:rPr lang="ja-JP" altLang="en-US" dirty="0" smtClean="0"/>
              <a:t>  例）</a:t>
            </a:r>
            <a:endParaRPr lang="en-US" altLang="ja-JP" dirty="0" smtClean="0"/>
          </a:p>
          <a:p>
            <a:pPr marL="201168" lvl="1" indent="0">
              <a:buNone/>
            </a:pPr>
            <a:r>
              <a:rPr lang="ja-JP" altLang="en-US" dirty="0" smtClean="0"/>
              <a:t>  　男</a:t>
            </a:r>
            <a:r>
              <a:rPr lang="en-US" altLang="ja-JP" dirty="0" smtClean="0"/>
              <a:t>1:</a:t>
            </a:r>
            <a:r>
              <a:rPr lang="ja-JP" altLang="en-US" dirty="0" smtClean="0"/>
              <a:t>女</a:t>
            </a:r>
            <a:r>
              <a:rPr lang="en-US" altLang="ja-JP" dirty="0" smtClean="0"/>
              <a:t>2&gt;</a:t>
            </a:r>
            <a:r>
              <a:rPr lang="ja-JP" altLang="en-US" dirty="0" smtClean="0"/>
              <a:t>女</a:t>
            </a:r>
            <a:r>
              <a:rPr lang="en-US" altLang="ja-JP" dirty="0" smtClean="0"/>
              <a:t>1</a:t>
            </a:r>
            <a:r>
              <a:rPr lang="ja-JP" altLang="en-US" dirty="0" smtClean="0"/>
              <a:t>　　女</a:t>
            </a:r>
            <a:r>
              <a:rPr lang="en-US" altLang="ja-JP" dirty="0" smtClean="0"/>
              <a:t>1</a:t>
            </a:r>
            <a:r>
              <a:rPr lang="ja-JP" altLang="en-US" dirty="0" smtClean="0"/>
              <a:t>：男</a:t>
            </a:r>
            <a:r>
              <a:rPr lang="en-US" altLang="ja-JP" dirty="0" smtClean="0"/>
              <a:t>1&gt;</a:t>
            </a:r>
            <a:r>
              <a:rPr lang="ja-JP" altLang="en-US" dirty="0" smtClean="0"/>
              <a:t>男</a:t>
            </a:r>
            <a:r>
              <a:rPr lang="en-US" altLang="ja-JP" dirty="0" smtClean="0"/>
              <a:t>2</a:t>
            </a:r>
            <a:endParaRPr lang="en-US" altLang="ja-JP" dirty="0"/>
          </a:p>
          <a:p>
            <a:pPr marL="201168" lvl="1" indent="0">
              <a:buNone/>
            </a:pPr>
            <a:r>
              <a:rPr lang="ja-JP" altLang="en-US" dirty="0" smtClean="0"/>
              <a:t>  　男</a:t>
            </a:r>
            <a:r>
              <a:rPr lang="en-US" altLang="ja-JP" dirty="0" smtClean="0"/>
              <a:t>2</a:t>
            </a:r>
            <a:r>
              <a:rPr lang="ja-JP" altLang="en-US" dirty="0" smtClean="0"/>
              <a:t>：女</a:t>
            </a:r>
            <a:r>
              <a:rPr lang="en-US" altLang="ja-JP" dirty="0" smtClean="0"/>
              <a:t>1&gt;</a:t>
            </a:r>
            <a:r>
              <a:rPr lang="ja-JP" altLang="en-US" dirty="0" smtClean="0"/>
              <a:t>女</a:t>
            </a:r>
            <a:r>
              <a:rPr lang="en-US" altLang="ja-JP" dirty="0" smtClean="0"/>
              <a:t>2</a:t>
            </a:r>
            <a:r>
              <a:rPr lang="ja-JP" altLang="en-US" dirty="0" smtClean="0"/>
              <a:t>  　女</a:t>
            </a:r>
            <a:r>
              <a:rPr lang="en-US" altLang="ja-JP" dirty="0" smtClean="0"/>
              <a:t>2</a:t>
            </a:r>
            <a:r>
              <a:rPr lang="ja-JP" altLang="en-US" dirty="0" smtClean="0"/>
              <a:t>：男</a:t>
            </a:r>
            <a:r>
              <a:rPr lang="en-US" altLang="ja-JP" dirty="0" smtClean="0"/>
              <a:t>2&gt;</a:t>
            </a:r>
            <a:r>
              <a:rPr lang="ja-JP" altLang="en-US" dirty="0" smtClean="0"/>
              <a:t>男</a:t>
            </a:r>
            <a:r>
              <a:rPr lang="en-US" altLang="ja-JP" dirty="0" smtClean="0"/>
              <a:t>1</a:t>
            </a:r>
          </a:p>
        </p:txBody>
      </p:sp>
    </p:spTree>
    <p:extLst>
      <p:ext uri="{BB962C8B-B14F-4D97-AF65-F5344CB8AC3E}">
        <p14:creationId xmlns:p14="http://schemas.microsoft.com/office/powerpoint/2010/main" val="703039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まとめと今後の課題</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536" y="1845734"/>
                <a:ext cx="8464975" cy="4463586"/>
              </a:xfrm>
            </p:spPr>
            <p:txBody>
              <a:bodyPr>
                <a:normAutofit fontScale="92500" lnSpcReduction="10000"/>
              </a:bodyPr>
              <a:lstStyle/>
              <a:p>
                <a:r>
                  <a:rPr lang="ja-JP" altLang="en-US" dirty="0" smtClean="0"/>
                  <a:t>男女それぞれ</a:t>
                </a:r>
                <a14:m>
                  <m:oMath xmlns:m="http://schemas.openxmlformats.org/officeDocument/2006/math">
                    <m:r>
                      <a:rPr lang="en-US" altLang="ja-JP" b="0" i="1" smtClean="0">
                        <a:latin typeface="Cambria Math" panose="02040503050406030204" pitchFamily="18" charset="0"/>
                      </a:rPr>
                      <m:t>𝑛</m:t>
                    </m:r>
                  </m:oMath>
                </a14:m>
                <a:r>
                  <a:rPr lang="ja-JP" altLang="en-US" dirty="0"/>
                  <a:t>人，</a:t>
                </a:r>
                <a:r>
                  <a:rPr lang="ja-JP" altLang="en-US" dirty="0" smtClean="0"/>
                  <a:t>第</a:t>
                </a:r>
                <a14:m>
                  <m:oMath xmlns:m="http://schemas.openxmlformats.org/officeDocument/2006/math">
                    <m:r>
                      <a:rPr lang="en-US" altLang="ja-JP" b="0" i="1" smtClean="0">
                        <a:latin typeface="Cambria Math" panose="02040503050406030204" pitchFamily="18" charset="0"/>
                      </a:rPr>
                      <m:t>𝑘</m:t>
                    </m:r>
                  </m:oMath>
                </a14:m>
                <a:r>
                  <a:rPr lang="ja-JP" altLang="en-US" dirty="0"/>
                  <a:t>希望</a:t>
                </a:r>
                <a:r>
                  <a:rPr lang="ja-JP" altLang="en-US" dirty="0" smtClean="0"/>
                  <a:t>までの場合</a:t>
                </a:r>
                <a:r>
                  <a:rPr lang="ja-JP" altLang="en-US" dirty="0"/>
                  <a:t>の安定結婚</a:t>
                </a:r>
                <a:r>
                  <a:rPr lang="ja-JP" altLang="en-US" dirty="0" smtClean="0"/>
                  <a:t>問題</a:t>
                </a:r>
                <a:endParaRPr lang="en-US" altLang="ja-JP" dirty="0" smtClean="0"/>
              </a:p>
              <a:p>
                <a:pPr lvl="2"/>
                <a:endParaRPr lang="en-US" altLang="ja-JP" dirty="0" smtClean="0"/>
              </a:p>
              <a:p>
                <a:r>
                  <a:rPr lang="en-US" altLang="ja-JP" sz="3500" dirty="0" smtClean="0"/>
                  <a:t>[</a:t>
                </a:r>
                <a:r>
                  <a:rPr lang="ja-JP" altLang="en-US" dirty="0" smtClean="0"/>
                  <a:t>まと</a:t>
                </a:r>
                <a:r>
                  <a:rPr lang="ja-JP" altLang="en-US" dirty="0"/>
                  <a:t>め</a:t>
                </a:r>
                <a:r>
                  <a:rPr lang="en-US" altLang="ja-JP" sz="3500" dirty="0" smtClean="0"/>
                  <a:t>]</a:t>
                </a:r>
              </a:p>
              <a:p>
                <a:pPr marL="201168" lvl="1" indent="0">
                  <a:buNone/>
                </a:pPr>
                <a:r>
                  <a:rPr lang="ja-JP" altLang="en-US" dirty="0" smtClean="0"/>
                  <a:t>　・いくつかの </a:t>
                </a:r>
                <a14:m>
                  <m:oMath xmlns:m="http://schemas.openxmlformats.org/officeDocument/2006/math">
                    <m:r>
                      <a:rPr lang="en-US" altLang="ja-JP" b="0" i="1" smtClean="0">
                        <a:latin typeface="Cambria Math" panose="02040503050406030204" pitchFamily="18" charset="0"/>
                      </a:rPr>
                      <m:t>𝑘</m:t>
                    </m:r>
                  </m:oMath>
                </a14:m>
                <a:r>
                  <a:rPr lang="ja-JP" altLang="en-US" dirty="0" smtClean="0"/>
                  <a:t> に対し，確率的解析により平均ペア数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𝑘</m:t>
                        </m:r>
                      </m:sub>
                    </m:sSub>
                  </m:oMath>
                </a14:m>
                <a:r>
                  <a:rPr lang="ja-JP" altLang="en-US" dirty="0" smtClean="0"/>
                  <a:t>を定式化した</a:t>
                </a:r>
                <a:endParaRPr lang="en-US" altLang="ja-JP" dirty="0" smtClean="0"/>
              </a:p>
              <a:p>
                <a:pPr marL="201168" lvl="1" indent="0">
                  <a:buNone/>
                </a:pPr>
                <a:r>
                  <a:rPr lang="ja-JP" altLang="en-US" dirty="0" smtClean="0"/>
                  <a:t>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𝑘</m:t>
                        </m:r>
                      </m:sub>
                    </m:sSub>
                  </m:oMath>
                </a14:m>
                <a:r>
                  <a:rPr lang="ja-JP" altLang="en-US" dirty="0" smtClean="0"/>
                  <a:t>の値を実験値と比較し，</a:t>
                </a:r>
                <a14:m>
                  <m:oMath xmlns:m="http://schemas.openxmlformats.org/officeDocument/2006/math">
                    <m:r>
                      <a:rPr lang="en-US" altLang="ja-JP" b="0" i="1" smtClean="0">
                        <a:latin typeface="Cambria Math" panose="02040503050406030204" pitchFamily="18" charset="0"/>
                      </a:rPr>
                      <m:t>𝑛</m:t>
                    </m:r>
                  </m:oMath>
                </a14:m>
                <a:r>
                  <a:rPr lang="ja-JP" altLang="en-US" dirty="0" smtClean="0"/>
                  <a:t>が小さいほど誤差が出ることを確認した</a:t>
                </a:r>
                <a:endParaRPr lang="en-US" altLang="ja-JP" dirty="0" smtClean="0"/>
              </a:p>
              <a:p>
                <a:pPr marL="201168" lvl="1" indent="0">
                  <a:buNone/>
                </a:pPr>
                <a:r>
                  <a:rPr lang="ja-JP" altLang="en-US" dirty="0"/>
                  <a:t>　</a:t>
                </a:r>
                <a:r>
                  <a:rPr lang="ja-JP" altLang="en-US" dirty="0" smtClean="0"/>
                  <a:t>・</a:t>
                </a:r>
                <a14:m>
                  <m:oMath xmlns:m="http://schemas.openxmlformats.org/officeDocument/2006/math">
                    <m:r>
                      <a:rPr lang="en-US" altLang="ja-JP" b="0" i="1" smtClean="0">
                        <a:latin typeface="Cambria Math" panose="02040503050406030204" pitchFamily="18" charset="0"/>
                      </a:rPr>
                      <m:t>𝑛</m:t>
                    </m:r>
                    <m:r>
                      <a:rPr lang="ja-JP" altLang="en-US" i="1">
                        <a:latin typeface="Cambria Math" panose="02040503050406030204" pitchFamily="18" charset="0"/>
                      </a:rPr>
                      <m:t>→</m:t>
                    </m:r>
                    <m:r>
                      <a:rPr lang="ja-JP" altLang="en-US" i="1" smtClean="0">
                        <a:latin typeface="Cambria Math" panose="02040503050406030204" pitchFamily="18" charset="0"/>
                      </a:rPr>
                      <m:t>∞</m:t>
                    </m:r>
                  </m:oMath>
                </a14:m>
                <a:r>
                  <a:rPr lang="ja-JP" altLang="en-US" dirty="0" smtClean="0"/>
                  <a:t> のとき，平均ペア数は </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𝑘</m:t>
                        </m:r>
                      </m:e>
                      <m:sup>
                        <m:r>
                          <a:rPr lang="en-US" altLang="ja-JP" b="0" i="1" smtClean="0">
                            <a:latin typeface="Cambria Math" panose="02040503050406030204" pitchFamily="18" charset="0"/>
                          </a:rPr>
                          <m:t>2</m:t>
                        </m:r>
                      </m:sup>
                    </m:sSup>
                  </m:oMath>
                </a14:m>
                <a:r>
                  <a:rPr lang="ja-JP" altLang="en-US" dirty="0" smtClean="0"/>
                  <a:t> に収束する</a:t>
                </a:r>
                <a:endParaRPr lang="en-US" altLang="ja-JP" dirty="0" smtClean="0"/>
              </a:p>
              <a:p>
                <a:pPr lvl="2"/>
                <a:endParaRPr lang="en-US" altLang="ja-JP" dirty="0" smtClean="0"/>
              </a:p>
              <a:p>
                <a:r>
                  <a:rPr lang="en-US" altLang="ja-JP" sz="3500" dirty="0" smtClean="0"/>
                  <a:t>[</a:t>
                </a:r>
                <a:r>
                  <a:rPr lang="ja-JP" altLang="en-US" dirty="0" smtClean="0"/>
                  <a:t>今後の課題</a:t>
                </a:r>
                <a:r>
                  <a:rPr lang="en-US" altLang="ja-JP" sz="3500" dirty="0" smtClean="0"/>
                  <a:t>]</a:t>
                </a:r>
              </a:p>
              <a:p>
                <a:pPr marL="201168" lvl="1" indent="0">
                  <a:buNone/>
                </a:pPr>
                <a:r>
                  <a:rPr kumimoji="1" lang="ja-JP" altLang="en-US" dirty="0" smtClean="0"/>
                  <a:t>　</a:t>
                </a:r>
                <a:r>
                  <a:rPr lang="ja-JP" altLang="en-US" dirty="0" smtClean="0"/>
                  <a:t>・確率的解析で求めた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𝑘</m:t>
                        </m:r>
                      </m:sub>
                    </m:sSub>
                  </m:oMath>
                </a14:m>
                <a:r>
                  <a:rPr lang="ja-JP" altLang="en-US" dirty="0" smtClean="0"/>
                  <a:t> の値が，</a:t>
                </a:r>
                <a:r>
                  <a:rPr lang="en-US" altLang="ja-JP" dirty="0" smtClean="0"/>
                  <a:t>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𝑘</m:t>
                        </m:r>
                      </m:sub>
                    </m:sSub>
                  </m:oMath>
                </a14:m>
                <a:r>
                  <a:rPr lang="en-US" altLang="ja-JP" dirty="0" smtClean="0"/>
                  <a:t>&lt; </a:t>
                </a:r>
                <a:r>
                  <a:rPr lang="ja-JP" altLang="en-US" dirty="0" smtClean="0"/>
                  <a:t>実験値　となる理由の考察</a:t>
                </a:r>
                <a:endParaRPr lang="en-US" altLang="ja-JP" dirty="0" smtClean="0"/>
              </a:p>
              <a:p>
                <a:pPr marL="201168" lvl="1" indent="0">
                  <a:buNone/>
                </a:pPr>
                <a:r>
                  <a:rPr lang="ja-JP" altLang="en-US" dirty="0" smtClean="0"/>
                  <a:t>　・誤差が小さくなるように計算の改良</a:t>
                </a:r>
                <a:endParaRPr lang="en-US" altLang="ja-JP" dirty="0" smtClean="0"/>
              </a:p>
              <a:p>
                <a:pPr marL="201168" lvl="1" indent="0">
                  <a:buNone/>
                </a:pPr>
                <a:r>
                  <a:rPr lang="ja-JP" altLang="en-US" dirty="0" smtClean="0"/>
                  <a:t>　　</a:t>
                </a: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536" y="1845734"/>
                <a:ext cx="8464975" cy="4463586"/>
              </a:xfrm>
              <a:blipFill>
                <a:blip r:embed="rId3"/>
                <a:stretch>
                  <a:fillRect l="-1873" t="-3552" r="-151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02464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𝑔</m:t>
                    </m:r>
                    <m:r>
                      <a:rPr lang="en-US" altLang="ja-JP" b="0" i="1" smtClean="0">
                        <a:latin typeface="Cambria Math" panose="02040503050406030204" pitchFamily="18" charset="0"/>
                      </a:rPr>
                      <m:t>=1</m:t>
                    </m:r>
                  </m:oMath>
                </a14:m>
                <a:r>
                  <a:rPr kumimoji="1" lang="ja-JP" altLang="en-US" dirty="0" smtClean="0"/>
                  <a:t>？</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sz="2400" dirty="0" smtClean="0"/>
                  <a:t>  </a:t>
                </a:r>
                <a14:m>
                  <m:oMath xmlns:m="http://schemas.openxmlformats.org/officeDocument/2006/math">
                    <m:r>
                      <a:rPr lang="en-US" altLang="ja-JP" sz="2400" b="0" i="0" smtClean="0">
                        <a:latin typeface="Cambria Math" panose="02040503050406030204" pitchFamily="18" charset="0"/>
                      </a:rPr>
                      <m:t>   </m:t>
                    </m:r>
                    <m:r>
                      <a:rPr lang="en-US" altLang="ja-JP" sz="2400" b="0" i="1" smtClean="0">
                        <a:latin typeface="Cambria Math" panose="02040503050406030204" pitchFamily="18" charset="0"/>
                      </a:rPr>
                      <m:t>𝑔</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𝑛</m:t>
                        </m:r>
                      </m:den>
                    </m:f>
                    <m:nary>
                      <m:naryPr>
                        <m:chr m:val="∑"/>
                        <m:ctrlPr>
                          <a:rPr lang="en-US" altLang="ja-JP" sz="2400" i="1" smtClean="0">
                            <a:latin typeface="Cambria Math" panose="02040503050406030204" pitchFamily="18" charset="0"/>
                          </a:rPr>
                        </m:ctrlPr>
                      </m:naryPr>
                      <m:sub>
                        <m:r>
                          <m:rPr>
                            <m:brk m:alnAt="23"/>
                          </m:rP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=0</m:t>
                        </m:r>
                      </m:sub>
                      <m:sup>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m:t>
                        </m:r>
                      </m:sup>
                      <m:e>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𝑎</m:t>
                            </m:r>
                          </m:e>
                          <m:sup>
                            <m:r>
                              <a:rPr lang="en-US" altLang="ja-JP" sz="2400" b="0" i="1" smtClean="0">
                                <a:latin typeface="Cambria Math" panose="02040503050406030204" pitchFamily="18" charset="0"/>
                              </a:rPr>
                              <m:t>𝑟</m:t>
                            </m:r>
                          </m:sup>
                        </m:sSup>
                      </m:e>
                    </m:nary>
                  </m:oMath>
                </a14:m>
                <a:endParaRPr lang="en-US" altLang="ja-JP" sz="2400" i="1" dirty="0">
                  <a:latin typeface="Cambria Math" panose="02040503050406030204" pitchFamily="18" charset="0"/>
                </a:endParaRPr>
              </a:p>
              <a:p>
                <a14:m>
                  <m:oMath xmlns:m="http://schemas.openxmlformats.org/officeDocument/2006/math">
                    <m:r>
                      <a:rPr lang="ja-JP" altLang="en-US" sz="2400" i="1" dirty="0">
                        <a:latin typeface="Cambria Math" panose="02040503050406030204" pitchFamily="18" charset="0"/>
                      </a:rPr>
                      <m:t> </m:t>
                    </m:r>
                    <m:r>
                      <a:rPr lang="en-US" altLang="ja-JP" sz="2400" b="0" i="1" dirty="0" smtClean="0">
                        <a:latin typeface="Cambria Math" panose="02040503050406030204" pitchFamily="18" charset="0"/>
                      </a:rPr>
                      <m:t> </m:t>
                    </m:r>
                    <m:r>
                      <a:rPr lang="ja-JP" altLang="en-US" sz="2400" i="1" dirty="0" smtClean="0">
                        <a:latin typeface="Cambria Math" panose="02040503050406030204" pitchFamily="18" charset="0"/>
                      </a:rPr>
                      <m:t>　</m:t>
                    </m:r>
                    <m:r>
                      <a:rPr lang="en-US" altLang="ja-JP" sz="2400" b="0" i="1" smtClean="0">
                        <a:latin typeface="Cambria Math" panose="02040503050406030204" pitchFamily="18" charset="0"/>
                      </a:rPr>
                      <m:t>𝑎</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𝑛</m:t>
                        </m:r>
                      </m:den>
                    </m:f>
                    <m:d>
                      <m:dPr>
                        <m:ctrlPr>
                          <a:rPr lang="en-US" altLang="ja-JP" sz="2400" i="1">
                            <a:latin typeface="Cambria Math" panose="02040503050406030204" pitchFamily="18" charset="0"/>
                          </a:rPr>
                        </m:ctrlPr>
                      </m:dPr>
                      <m:e>
                        <m:r>
                          <a:rPr lang="en-US" altLang="ja-JP" sz="2400" i="1">
                            <a:latin typeface="Cambria Math" panose="02040503050406030204" pitchFamily="18" charset="0"/>
                          </a:rPr>
                          <m:t>𝑛</m:t>
                        </m:r>
                        <m:r>
                          <a:rPr lang="en-US" altLang="ja-JP" sz="2400" i="1">
                            <a:latin typeface="Cambria Math" panose="02040503050406030204" pitchFamily="18" charset="0"/>
                          </a:rPr>
                          <m:t>−</m:t>
                        </m:r>
                        <m:nary>
                          <m:naryPr>
                            <m:chr m:val="∑"/>
                            <m:ctrlPr>
                              <a:rPr lang="en-US" altLang="ja-JP" sz="2400" i="1" smtClean="0">
                                <a:latin typeface="Cambria Math" panose="02040503050406030204" pitchFamily="18" charset="0"/>
                              </a:rPr>
                            </m:ctrlPr>
                          </m:naryPr>
                          <m:sub>
                            <m:r>
                              <m:rPr>
                                <m:brk m:alnAt="23"/>
                              </m:rP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=0</m:t>
                            </m:r>
                          </m:sub>
                          <m:sup>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m:t>
                            </m:r>
                          </m:sup>
                          <m:e>
                            <m:sSup>
                              <m:sSupPr>
                                <m:ctrlPr>
                                  <a:rPr lang="en-US" altLang="ja-JP" sz="2400" b="0" i="1" smtClean="0">
                                    <a:latin typeface="Cambria Math" panose="02040503050406030204" pitchFamily="18" charset="0"/>
                                  </a:rPr>
                                </m:ctrlPr>
                              </m:sSupPr>
                              <m:e>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𝑔</m:t>
                                    </m:r>
                                  </m:e>
                                </m:d>
                              </m:e>
                              <m:sup>
                                <m:r>
                                  <a:rPr lang="en-US" altLang="ja-JP" sz="2400" b="0" i="1" smtClean="0">
                                    <a:latin typeface="Cambria Math" panose="02040503050406030204" pitchFamily="18" charset="0"/>
                                  </a:rPr>
                                  <m:t>𝑟</m:t>
                                </m:r>
                              </m:sup>
                            </m:sSup>
                          </m:e>
                        </m:nary>
                      </m:e>
                    </m:d>
                  </m:oMath>
                </a14:m>
                <a:endParaRPr kumimoji="1" lang="en-US" altLang="ja-JP" sz="2400" dirty="0" smtClean="0"/>
              </a:p>
              <a:p>
                <a:r>
                  <a:rPr kumimoji="1" lang="ja-JP" altLang="en-US" sz="2400" dirty="0" smtClean="0"/>
                  <a:t>両辺を足して整理すると</a:t>
                </a:r>
                <a:endParaRPr kumimoji="1" lang="en-US" altLang="ja-JP" sz="2400" dirty="0" smtClean="0"/>
              </a:p>
              <a:p>
                <a:r>
                  <a:rPr kumimoji="1" lang="ja-JP" altLang="en-US" sz="2400" b="0" dirty="0" smtClean="0"/>
                  <a:t>　</a:t>
                </a:r>
                <a14:m>
                  <m:oMath xmlns:m="http://schemas.openxmlformats.org/officeDocument/2006/math">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𝑔</m:t>
                        </m:r>
                        <m:r>
                          <a:rPr kumimoji="1" lang="en-US" altLang="ja-JP" sz="2400" b="0" i="1" smtClean="0">
                            <a:latin typeface="Cambria Math" panose="02040503050406030204" pitchFamily="18" charset="0"/>
                          </a:rPr>
                          <m:t>−1</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𝑟</m:t>
                            </m:r>
                            <m:r>
                              <a:rPr lang="en-US" altLang="ja-JP" sz="2400" i="1">
                                <a:latin typeface="Cambria Math" panose="02040503050406030204" pitchFamily="18" charset="0"/>
                              </a:rPr>
                              <m:t>=</m:t>
                            </m:r>
                            <m:r>
                              <a:rPr lang="en-US" altLang="ja-JP" sz="2400" b="0" i="1" smtClean="0">
                                <a:latin typeface="Cambria Math" panose="02040503050406030204" pitchFamily="18" charset="0"/>
                              </a:rPr>
                              <m:t>0</m:t>
                            </m:r>
                          </m:sub>
                          <m:sup>
                            <m:r>
                              <a:rPr lang="en-US" altLang="ja-JP" sz="2400" i="1">
                                <a:latin typeface="Cambria Math" panose="02040503050406030204" pitchFamily="18" charset="0"/>
                              </a:rPr>
                              <m:t>𝑘</m:t>
                            </m:r>
                            <m:r>
                              <a:rPr lang="en-US" altLang="ja-JP" sz="2400" i="1">
                                <a:latin typeface="Cambria Math" panose="02040503050406030204" pitchFamily="18" charset="0"/>
                              </a:rPr>
                              <m:t>−2</m:t>
                            </m:r>
                          </m:sup>
                          <m:e>
                            <m:nary>
                              <m:naryPr>
                                <m:chr m:val="∑"/>
                                <m:ctrlPr>
                                  <a:rPr lang="en-US" altLang="ja-JP" sz="2400" i="1" smtClean="0">
                                    <a:latin typeface="Cambria Math" panose="02040503050406030204" pitchFamily="18" charset="0"/>
                                  </a:rPr>
                                </m:ctrlPr>
                              </m:naryPr>
                              <m:sub>
                                <m:r>
                                  <m:rPr>
                                    <m:brk m:alnAt="23"/>
                                  </m:rPr>
                                  <a:rPr lang="en-US" altLang="ja-JP" sz="2400" b="0" i="1" smtClean="0">
                                    <a:latin typeface="Cambria Math" panose="02040503050406030204" pitchFamily="18" charset="0"/>
                                  </a:rPr>
                                  <m:t>𝑢</m:t>
                                </m:r>
                                <m:r>
                                  <a:rPr lang="en-US" altLang="ja-JP" sz="2400" b="0" i="1" smtClean="0">
                                    <a:latin typeface="Cambria Math" panose="02040503050406030204" pitchFamily="18" charset="0"/>
                                  </a:rPr>
                                  <m:t>=0</m:t>
                                </m:r>
                              </m:sub>
                              <m:sup>
                                <m:r>
                                  <a:rPr lang="en-US" altLang="ja-JP" sz="2400" b="0" i="1" smtClean="0">
                                    <a:latin typeface="Cambria Math" panose="02040503050406030204" pitchFamily="18" charset="0"/>
                                  </a:rPr>
                                  <m:t>𝑟</m:t>
                                </m:r>
                              </m:sup>
                              <m:e>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𝑎</m:t>
                                    </m:r>
                                  </m:e>
                                  <m:sup>
                                    <m:r>
                                      <a:rPr lang="en-US" altLang="ja-JP" sz="2400" b="0" i="1" smtClean="0">
                                        <a:latin typeface="Cambria Math" panose="02040503050406030204" pitchFamily="18" charset="0"/>
                                      </a:rPr>
                                      <m:t>𝑢</m:t>
                                    </m:r>
                                  </m:sup>
                                </m:sSup>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1−</m:t>
                                        </m:r>
                                        <m:r>
                                          <a:rPr lang="en-US" altLang="ja-JP" sz="2400" i="1">
                                            <a:latin typeface="Cambria Math" panose="02040503050406030204" pitchFamily="18" charset="0"/>
                                          </a:rPr>
                                          <m:t>𝑔</m:t>
                                        </m:r>
                                      </m:e>
                                    </m:d>
                                  </m:e>
                                  <m:sup>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𝑢</m:t>
                                    </m:r>
                                  </m:sup>
                                </m:sSup>
                              </m:e>
                            </m:nary>
                          </m:e>
                        </m:nary>
                      </m:e>
                    </m:d>
                    <m:r>
                      <a:rPr lang="en-US" altLang="ja-JP" sz="2400" b="0" i="1" smtClean="0">
                        <a:latin typeface="Cambria Math" panose="02040503050406030204" pitchFamily="18" charset="0"/>
                      </a:rPr>
                      <m:t>=0</m:t>
                    </m:r>
                  </m:oMath>
                </a14:m>
                <a:endParaRPr kumimoji="1" lang="en-US" altLang="ja-JP" sz="2400" dirty="0" smtClean="0"/>
              </a:p>
              <a:p>
                <a:endParaRPr lang="en-US" altLang="ja-JP" sz="2400" dirty="0"/>
              </a:p>
              <a:p>
                <a:r>
                  <a:rPr kumimoji="1" lang="en-US" altLang="ja-JP" sz="2400" b="0" dirty="0" smtClean="0"/>
                  <a:t>     </a:t>
                </a:r>
                <a14:m>
                  <m:oMath xmlns:m="http://schemas.openxmlformats.org/officeDocument/2006/math">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𝑔</m:t>
                    </m:r>
                    <m:r>
                      <a:rPr kumimoji="1" lang="en-US" altLang="ja-JP" sz="2400" b="0" i="1" smtClean="0">
                        <a:latin typeface="Cambria Math" panose="02040503050406030204" pitchFamily="18" charset="0"/>
                      </a:rPr>
                      <m:t>=1</m:t>
                    </m:r>
                  </m:oMath>
                </a14:m>
                <a:endParaRPr kumimoji="1" lang="en-US" altLang="ja-JP" sz="2400" dirty="0" smtClean="0"/>
              </a:p>
              <a:p>
                <a:endParaRPr kumimoji="1" lang="en-US" altLang="ja-JP" sz="2400" dirty="0" smtClean="0"/>
              </a:p>
              <a:p>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4"/>
                <a:stretch>
                  <a:fillRect l="-1212"/>
                </a:stretch>
              </a:blipFill>
            </p:spPr>
            <p:txBody>
              <a:bodyPr/>
              <a:lstStyle/>
              <a:p>
                <a:r>
                  <a:rPr lang="ja-JP" altLang="en-US">
                    <a:noFill/>
                  </a:rPr>
                  <a:t> </a:t>
                </a:r>
              </a:p>
            </p:txBody>
          </p:sp>
        </mc:Fallback>
      </mc:AlternateContent>
      <p:cxnSp>
        <p:nvCxnSpPr>
          <p:cNvPr id="7" name="直線矢印コネクタ 6"/>
          <p:cNvCxnSpPr/>
          <p:nvPr/>
        </p:nvCxnSpPr>
        <p:spPr>
          <a:xfrm>
            <a:off x="1835696" y="407707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5076056" y="407707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07704" y="4098776"/>
            <a:ext cx="580690" cy="400110"/>
          </a:xfrm>
          <a:prstGeom prst="rect">
            <a:avLst/>
          </a:prstGeom>
          <a:noFill/>
        </p:spPr>
        <p:txBody>
          <a:bodyPr wrap="square" rtlCol="0">
            <a:spAutoFit/>
          </a:bodyPr>
          <a:lstStyle/>
          <a:p>
            <a:r>
              <a:rPr kumimoji="1" lang="en-US" altLang="ja-JP" sz="2000" dirty="0" smtClean="0"/>
              <a:t>=0</a:t>
            </a:r>
            <a:endParaRPr kumimoji="1" lang="ja-JP" altLang="en-US" sz="2000" dirty="0"/>
          </a:p>
        </p:txBody>
      </p:sp>
      <p:sp>
        <p:nvSpPr>
          <p:cNvPr id="10" name="テキスト ボックス 9"/>
          <p:cNvSpPr txBox="1"/>
          <p:nvPr/>
        </p:nvSpPr>
        <p:spPr>
          <a:xfrm>
            <a:off x="5146729" y="4098776"/>
            <a:ext cx="580690" cy="400110"/>
          </a:xfrm>
          <a:prstGeom prst="rect">
            <a:avLst/>
          </a:prstGeom>
          <a:noFill/>
        </p:spPr>
        <p:txBody>
          <a:bodyPr wrap="square" rtlCol="0">
            <a:spAutoFit/>
          </a:bodyPr>
          <a:lstStyle/>
          <a:p>
            <a:r>
              <a:rPr kumimoji="1" lang="en-US" altLang="ja-JP" sz="2000" dirty="0" smtClean="0"/>
              <a:t>=0</a:t>
            </a:r>
            <a:endParaRPr kumimoji="1" lang="ja-JP" altLang="en-US" sz="20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3628922" y="4768491"/>
                <a:ext cx="4248472"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0≤</m:t>
                      </m:r>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≤1 , 0≤</m:t>
                      </m:r>
                      <m:r>
                        <a:rPr kumimoji="1" lang="en-US" altLang="ja-JP" sz="2400" b="0" i="1" smtClean="0">
                          <a:latin typeface="Cambria Math" panose="02040503050406030204" pitchFamily="18" charset="0"/>
                        </a:rPr>
                        <m:t>𝑔</m:t>
                      </m:r>
                      <m:r>
                        <a:rPr kumimoji="1" lang="en-US" altLang="ja-JP" sz="2400" b="0" i="1" smtClean="0">
                          <a:latin typeface="Cambria Math" panose="02040503050406030204" pitchFamily="18" charset="0"/>
                        </a:rPr>
                        <m:t>≤1</m:t>
                      </m:r>
                    </m:oMath>
                  </m:oMathPara>
                </a14:m>
                <a:endParaRPr kumimoji="1" lang="en-US" altLang="ja-JP" sz="2400" dirty="0" smtClean="0"/>
              </a:p>
              <a:p>
                <a:r>
                  <a:rPr kumimoji="1" lang="ja-JP" altLang="en-US" sz="2400" dirty="0" smtClean="0"/>
                  <a:t>であると考えると成り立たない</a:t>
                </a:r>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3628922" y="4768491"/>
                <a:ext cx="4248472" cy="830997"/>
              </a:xfrm>
              <a:prstGeom prst="rect">
                <a:avLst/>
              </a:prstGeom>
              <a:blipFill>
                <a:blip r:embed="rId5"/>
                <a:stretch>
                  <a:fillRect l="-2152" b="-12409"/>
                </a:stretch>
              </a:blipFill>
            </p:spPr>
            <p:txBody>
              <a:bodyPr/>
              <a:lstStyle/>
              <a:p>
                <a:r>
                  <a:rPr lang="ja-JP" altLang="en-US">
                    <a:noFill/>
                  </a:rPr>
                  <a:t> </a:t>
                </a:r>
              </a:p>
            </p:txBody>
          </p:sp>
        </mc:Fallback>
      </mc:AlternateContent>
      <p:cxnSp>
        <p:nvCxnSpPr>
          <p:cNvPr id="13" name="直線コネクタ 12"/>
          <p:cNvCxnSpPr/>
          <p:nvPr/>
        </p:nvCxnSpPr>
        <p:spPr>
          <a:xfrm>
            <a:off x="1115616" y="5120352"/>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𝑔</m:t>
                    </m:r>
                    <m:r>
                      <a:rPr lang="en-US" altLang="ja-JP" b="0" i="1" smtClean="0">
                        <a:latin typeface="Cambria Math" panose="02040503050406030204" pitchFamily="18" charset="0"/>
                      </a:rPr>
                      <m:t>=1</m:t>
                    </m:r>
                  </m:oMath>
                </a14:m>
                <a:r>
                  <a:rPr lang="ja-JP" altLang="en-US" dirty="0" smtClean="0"/>
                  <a:t>　が成り立つと</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14:m>
                  <m:oMath xmlns:m="http://schemas.openxmlformats.org/officeDocument/2006/math">
                    <m:r>
                      <a:rPr kumimoji="1" lang="en-US" altLang="ja-JP" sz="2800" b="0" i="1" smtClean="0">
                        <a:latin typeface="Cambria Math" panose="02040503050406030204" pitchFamily="18" charset="0"/>
                      </a:rPr>
                      <m:t>𝑛</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𝑎</m:t>
                        </m:r>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𝑛𝑔</m:t>
                    </m:r>
                  </m:oMath>
                </a14:m>
                <a:r>
                  <a:rPr kumimoji="1" lang="ja-JP" altLang="en-US" sz="2800" dirty="0" smtClean="0"/>
                  <a:t>　，</a:t>
                </a:r>
                <a14:m>
                  <m:oMath xmlns:m="http://schemas.openxmlformats.org/officeDocument/2006/math">
                    <m:r>
                      <a:rPr lang="en-US" altLang="ja-JP" sz="2800" i="1">
                        <a:solidFill>
                          <a:prstClr val="black">
                            <a:lumMod val="75000"/>
                            <a:lumOff val="25000"/>
                          </a:prstClr>
                        </a:solidFill>
                        <a:latin typeface="Cambria Math" panose="02040503050406030204" pitchFamily="18" charset="0"/>
                      </a:rPr>
                      <m:t>𝑔</m:t>
                    </m:r>
                    <m:r>
                      <a:rPr lang="en-US" altLang="ja-JP" sz="2800" i="1">
                        <a:solidFill>
                          <a:prstClr val="black">
                            <a:lumMod val="75000"/>
                            <a:lumOff val="25000"/>
                          </a:prstClr>
                        </a:solidFill>
                        <a:latin typeface="Cambria Math" panose="02040503050406030204" pitchFamily="18" charset="0"/>
                      </a:rPr>
                      <m:t>=</m:t>
                    </m:r>
                    <m:f>
                      <m:fPr>
                        <m:ctrlPr>
                          <a:rPr lang="en-US" altLang="ja-JP" sz="2800" i="1">
                            <a:solidFill>
                              <a:prstClr val="black">
                                <a:lumMod val="75000"/>
                                <a:lumOff val="25000"/>
                              </a:prstClr>
                            </a:solidFill>
                            <a:latin typeface="Cambria Math" panose="02040503050406030204" pitchFamily="18" charset="0"/>
                          </a:rPr>
                        </m:ctrlPr>
                      </m:fPr>
                      <m:num>
                        <m:r>
                          <a:rPr lang="en-US" altLang="ja-JP" sz="2800" i="1">
                            <a:solidFill>
                              <a:prstClr val="black">
                                <a:lumMod val="75000"/>
                                <a:lumOff val="25000"/>
                              </a:prstClr>
                            </a:solidFill>
                            <a:latin typeface="Cambria Math" panose="02040503050406030204" pitchFamily="18" charset="0"/>
                          </a:rPr>
                          <m:t>1</m:t>
                        </m:r>
                      </m:num>
                      <m:den>
                        <m:r>
                          <a:rPr lang="en-US" altLang="ja-JP" sz="2800" i="1">
                            <a:solidFill>
                              <a:prstClr val="black">
                                <a:lumMod val="75000"/>
                                <a:lumOff val="25000"/>
                              </a:prstClr>
                            </a:solidFill>
                            <a:latin typeface="Cambria Math" panose="02040503050406030204" pitchFamily="18" charset="0"/>
                          </a:rPr>
                          <m:t>𝑛</m:t>
                        </m:r>
                      </m:den>
                    </m:f>
                    <m:nary>
                      <m:naryPr>
                        <m:chr m:val="∑"/>
                        <m:ctrlPr>
                          <a:rPr lang="en-US" altLang="ja-JP" sz="2800" i="1">
                            <a:solidFill>
                              <a:prstClr val="black">
                                <a:lumMod val="75000"/>
                                <a:lumOff val="25000"/>
                              </a:prstClr>
                            </a:solidFill>
                            <a:latin typeface="Cambria Math" panose="02040503050406030204" pitchFamily="18" charset="0"/>
                          </a:rPr>
                        </m:ctrlPr>
                      </m:naryPr>
                      <m:sub>
                        <m:r>
                          <m:rPr>
                            <m:brk m:alnAt="23"/>
                          </m:rPr>
                          <a:rPr lang="en-US" altLang="ja-JP" sz="2800" i="1">
                            <a:solidFill>
                              <a:prstClr val="black">
                                <a:lumMod val="75000"/>
                                <a:lumOff val="25000"/>
                              </a:prstClr>
                            </a:solidFill>
                            <a:latin typeface="Cambria Math" panose="02040503050406030204" pitchFamily="18" charset="0"/>
                          </a:rPr>
                          <m:t>𝑟</m:t>
                        </m:r>
                        <m:r>
                          <a:rPr lang="en-US" altLang="ja-JP" sz="2800" i="1">
                            <a:solidFill>
                              <a:prstClr val="black">
                                <a:lumMod val="75000"/>
                                <a:lumOff val="25000"/>
                              </a:prstClr>
                            </a:solidFill>
                            <a:latin typeface="Cambria Math" panose="02040503050406030204" pitchFamily="18" charset="0"/>
                          </a:rPr>
                          <m:t>=0</m:t>
                        </m:r>
                      </m:sub>
                      <m:sup>
                        <m:r>
                          <a:rPr lang="en-US" altLang="ja-JP" sz="2800" i="1">
                            <a:solidFill>
                              <a:prstClr val="black">
                                <a:lumMod val="75000"/>
                                <a:lumOff val="25000"/>
                              </a:prstClr>
                            </a:solidFill>
                            <a:latin typeface="Cambria Math" panose="02040503050406030204" pitchFamily="18" charset="0"/>
                          </a:rPr>
                          <m:t>𝑘</m:t>
                        </m:r>
                        <m:r>
                          <a:rPr lang="en-US" altLang="ja-JP" sz="2800" i="1">
                            <a:solidFill>
                              <a:prstClr val="black">
                                <a:lumMod val="75000"/>
                                <a:lumOff val="25000"/>
                              </a:prstClr>
                            </a:solidFill>
                            <a:latin typeface="Cambria Math" panose="02040503050406030204" pitchFamily="18" charset="0"/>
                          </a:rPr>
                          <m:t>−1</m:t>
                        </m:r>
                      </m:sup>
                      <m:e>
                        <m:sSup>
                          <m:sSupPr>
                            <m:ctrlPr>
                              <a:rPr lang="en-US" altLang="ja-JP" sz="2800" i="1">
                                <a:solidFill>
                                  <a:prstClr val="black">
                                    <a:lumMod val="75000"/>
                                    <a:lumOff val="25000"/>
                                  </a:prstClr>
                                </a:solidFill>
                                <a:latin typeface="Cambria Math" panose="02040503050406030204" pitchFamily="18" charset="0"/>
                              </a:rPr>
                            </m:ctrlPr>
                          </m:sSupPr>
                          <m:e>
                            <m:r>
                              <a:rPr lang="en-US" altLang="ja-JP" sz="2800" i="1">
                                <a:solidFill>
                                  <a:prstClr val="black">
                                    <a:lumMod val="75000"/>
                                    <a:lumOff val="25000"/>
                                  </a:prstClr>
                                </a:solidFill>
                                <a:latin typeface="Cambria Math" panose="02040503050406030204" pitchFamily="18" charset="0"/>
                              </a:rPr>
                              <m:t>𝑎</m:t>
                            </m:r>
                          </m:e>
                          <m:sup>
                            <m:r>
                              <a:rPr lang="en-US" altLang="ja-JP" sz="2800" i="1">
                                <a:solidFill>
                                  <a:prstClr val="black">
                                    <a:lumMod val="75000"/>
                                    <a:lumOff val="25000"/>
                                  </a:prstClr>
                                </a:solidFill>
                                <a:latin typeface="Cambria Math" panose="02040503050406030204" pitchFamily="18" charset="0"/>
                              </a:rPr>
                              <m:t>𝑟</m:t>
                            </m:r>
                          </m:sup>
                        </m:sSup>
                      </m:e>
                    </m:nary>
                  </m:oMath>
                </a14:m>
                <a:endParaRPr kumimoji="1" lang="en-US" altLang="ja-JP" sz="2800" dirty="0" smtClean="0"/>
              </a:p>
              <a:p>
                <a:pPr lvl="1"/>
                <a:endParaRPr kumimoji="1" lang="en-US" altLang="ja-JP" sz="2300" dirty="0" smtClean="0"/>
              </a:p>
              <a:p>
                <a14:m>
                  <m:oMath xmlns:m="http://schemas.openxmlformats.org/officeDocument/2006/math">
                    <m:r>
                      <a:rPr kumimoji="1" lang="en-US" altLang="ja-JP" sz="2800" b="0" i="1" smtClean="0">
                        <a:latin typeface="Cambria Math" panose="02040503050406030204" pitchFamily="18" charset="0"/>
                      </a:rPr>
                      <m:t>𝑛</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𝑎</m:t>
                        </m:r>
                      </m:e>
                    </m:d>
                    <m:r>
                      <a:rPr kumimoji="1" lang="en-US" altLang="ja-JP" sz="2800" b="0" i="1" smtClean="0">
                        <a:latin typeface="Cambria Math" panose="02040503050406030204" pitchFamily="18" charset="0"/>
                      </a:rPr>
                      <m:t>=</m:t>
                    </m:r>
                    <m:nary>
                      <m:naryPr>
                        <m:chr m:val="∑"/>
                        <m:ctrlPr>
                          <a:rPr lang="en-US" altLang="ja-JP" sz="2800" i="1">
                            <a:latin typeface="Cambria Math" panose="02040503050406030204" pitchFamily="18" charset="0"/>
                          </a:rPr>
                        </m:ctrlPr>
                      </m:naryPr>
                      <m:sub>
                        <m:r>
                          <m:rPr>
                            <m:brk m:alnAt="23"/>
                          </m:rPr>
                          <a:rPr lang="en-US" altLang="ja-JP" sz="2800" i="1">
                            <a:latin typeface="Cambria Math" panose="02040503050406030204" pitchFamily="18" charset="0"/>
                          </a:rPr>
                          <m:t>𝑟</m:t>
                        </m:r>
                        <m:r>
                          <a:rPr lang="en-US" altLang="ja-JP" sz="2800" i="1">
                            <a:latin typeface="Cambria Math" panose="02040503050406030204" pitchFamily="18" charset="0"/>
                          </a:rPr>
                          <m:t>=0</m:t>
                        </m:r>
                      </m:sub>
                      <m:sup>
                        <m:r>
                          <a:rPr lang="en-US" altLang="ja-JP" sz="2800" i="1">
                            <a:latin typeface="Cambria Math" panose="02040503050406030204" pitchFamily="18" charset="0"/>
                          </a:rPr>
                          <m:t>𝑘</m:t>
                        </m:r>
                        <m:r>
                          <a:rPr lang="en-US" altLang="ja-JP" sz="2800" i="1">
                            <a:latin typeface="Cambria Math" panose="02040503050406030204" pitchFamily="18" charset="0"/>
                          </a:rPr>
                          <m:t>−1</m:t>
                        </m:r>
                      </m:sup>
                      <m:e>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𝑎</m:t>
                            </m:r>
                          </m:e>
                          <m:sup>
                            <m:r>
                              <a:rPr lang="en-US" altLang="ja-JP" sz="2800" i="1">
                                <a:latin typeface="Cambria Math" panose="02040503050406030204" pitchFamily="18" charset="0"/>
                              </a:rPr>
                              <m:t>𝑟</m:t>
                            </m:r>
                          </m:sup>
                        </m:sSup>
                      </m:e>
                    </m:nary>
                  </m:oMath>
                </a14:m>
                <a:r>
                  <a:rPr kumimoji="1" lang="ja-JP" altLang="en-US" sz="2800" dirty="0" smtClean="0"/>
                  <a:t>　　　　　</a:t>
                </a:r>
                <a:r>
                  <a:rPr lang="ja-JP" altLang="en-US" sz="2800" dirty="0" smtClean="0"/>
                  <a:t>　</a:t>
                </a:r>
                <a14:m>
                  <m:oMath xmlns:m="http://schemas.openxmlformats.org/officeDocument/2006/math">
                    <m:r>
                      <a:rPr kumimoji="1" lang="en-US" altLang="ja-JP" sz="2800" b="0" i="1" smtClean="0">
                        <a:latin typeface="Cambria Math" panose="02040503050406030204" pitchFamily="18" charset="0"/>
                      </a:rPr>
                      <m:t>𝑎</m:t>
                    </m:r>
                    <m:r>
                      <a:rPr lang="ja-JP" altLang="en-US" sz="2800" i="1">
                        <a:latin typeface="Cambria Math" panose="02040503050406030204" pitchFamily="18" charset="0"/>
                      </a:rPr>
                      <m:t>≠</m:t>
                    </m:r>
                    <m:r>
                      <a:rPr kumimoji="1" lang="en-US" altLang="ja-JP" sz="2800" b="0" i="1" smtClean="0">
                        <a:latin typeface="Cambria Math" panose="02040503050406030204" pitchFamily="18" charset="0"/>
                      </a:rPr>
                      <m:t>1</m:t>
                    </m:r>
                  </m:oMath>
                </a14:m>
                <a:endParaRPr kumimoji="1" lang="en-US" altLang="ja-JP" sz="2800" dirty="0" smtClean="0"/>
              </a:p>
              <a:p>
                <a:pPr lvl="2"/>
                <a:endParaRPr lang="en-US" altLang="ja-JP" sz="1900" i="1" dirty="0" smtClean="0">
                  <a:latin typeface="Cambria Math" panose="02040503050406030204" pitchFamily="18" charset="0"/>
                </a:endParaRPr>
              </a:p>
              <a:p>
                <a14:m>
                  <m:oMath xmlns:m="http://schemas.openxmlformats.org/officeDocument/2006/math">
                    <m:nary>
                      <m:naryPr>
                        <m:chr m:val="∑"/>
                        <m:ctrlPr>
                          <a:rPr lang="en-US" altLang="ja-JP" sz="2800" i="1">
                            <a:latin typeface="Cambria Math" panose="02040503050406030204" pitchFamily="18" charset="0"/>
                          </a:rPr>
                        </m:ctrlPr>
                      </m:naryPr>
                      <m:sub>
                        <m:r>
                          <m:rPr>
                            <m:brk m:alnAt="23"/>
                          </m:rPr>
                          <a:rPr lang="en-US" altLang="ja-JP" sz="2800" i="1">
                            <a:latin typeface="Cambria Math" panose="02040503050406030204" pitchFamily="18" charset="0"/>
                          </a:rPr>
                          <m:t>𝑟</m:t>
                        </m:r>
                        <m:r>
                          <a:rPr lang="en-US" altLang="ja-JP" sz="2800" i="1">
                            <a:latin typeface="Cambria Math" panose="02040503050406030204" pitchFamily="18" charset="0"/>
                          </a:rPr>
                          <m:t>=0</m:t>
                        </m:r>
                      </m:sub>
                      <m:sup>
                        <m:r>
                          <a:rPr lang="en-US" altLang="ja-JP" sz="2800" i="1">
                            <a:latin typeface="Cambria Math" panose="02040503050406030204" pitchFamily="18" charset="0"/>
                          </a:rPr>
                          <m:t>𝑘</m:t>
                        </m:r>
                        <m:r>
                          <a:rPr lang="en-US" altLang="ja-JP" sz="2800" i="1">
                            <a:latin typeface="Cambria Math" panose="02040503050406030204" pitchFamily="18" charset="0"/>
                          </a:rPr>
                          <m:t>−1</m:t>
                        </m:r>
                      </m:sup>
                      <m:e>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𝑎</m:t>
                            </m:r>
                          </m:e>
                          <m:sup>
                            <m:r>
                              <a:rPr lang="en-US" altLang="ja-JP" sz="2800" i="1">
                                <a:latin typeface="Cambria Math" panose="02040503050406030204" pitchFamily="18" charset="0"/>
                              </a:rPr>
                              <m:t>𝑟</m:t>
                            </m:r>
                          </m:sup>
                        </m:sSup>
                      </m:e>
                    </m:nary>
                    <m:r>
                      <a:rPr lang="en-US" altLang="ja-JP" sz="2800" b="0" i="1" smtClean="0">
                        <a:latin typeface="Cambria Math" panose="02040503050406030204" pitchFamily="18" charset="0"/>
                      </a:rPr>
                      <m:t>&lt;</m:t>
                    </m:r>
                    <m:r>
                      <a:rPr lang="en-US" altLang="ja-JP" sz="2800" b="0" i="1" smtClean="0">
                        <a:latin typeface="Cambria Math" panose="02040503050406030204" pitchFamily="18" charset="0"/>
                      </a:rPr>
                      <m:t>𝑘</m:t>
                    </m:r>
                  </m:oMath>
                </a14:m>
                <a:r>
                  <a:rPr lang="ja-JP" altLang="en-US" sz="2800" dirty="0" smtClean="0"/>
                  <a:t>　が成り立つから</a:t>
                </a:r>
                <a:endParaRPr lang="en-US" altLang="ja-JP" sz="2800" dirty="0"/>
              </a:p>
              <a:p>
                <a:pPr lvl="2"/>
                <a:endParaRPr kumimoji="1" lang="en-US" altLang="ja-JP" sz="1900" b="0" i="1" dirty="0" smtClean="0">
                  <a:latin typeface="Cambria Math" panose="02040503050406030204" pitchFamily="18" charset="0"/>
                </a:endParaRPr>
              </a:p>
              <a:p>
                <a14:m>
                  <m:oMath xmlns:m="http://schemas.openxmlformats.org/officeDocument/2006/math">
                    <m:r>
                      <a:rPr kumimoji="1" lang="en-US" altLang="ja-JP" sz="2800" b="0" i="1" smtClean="0">
                        <a:latin typeface="Cambria Math" panose="02040503050406030204" pitchFamily="18" charset="0"/>
                      </a:rPr>
                      <m:t>𝑛</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𝑎</m:t>
                        </m:r>
                      </m:e>
                    </m:d>
                    <m:r>
                      <a:rPr kumimoji="1" lang="en-US" altLang="ja-JP" sz="2800" b="0" i="1" smtClean="0">
                        <a:latin typeface="Cambria Math" panose="02040503050406030204" pitchFamily="18" charset="0"/>
                      </a:rPr>
                      <m:t>&lt;</m:t>
                    </m:r>
                    <m:r>
                      <a:rPr kumimoji="1" lang="en-US" altLang="ja-JP" sz="2800" b="0" i="1" smtClean="0">
                        <a:latin typeface="Cambria Math" panose="02040503050406030204" pitchFamily="18" charset="0"/>
                      </a:rPr>
                      <m:t>𝑘</m:t>
                    </m:r>
                  </m:oMath>
                </a14:m>
                <a:endParaRPr kumimoji="1" lang="en-US" altLang="ja-JP" sz="2800" dirty="0" smtClean="0"/>
              </a:p>
              <a:p>
                <a:r>
                  <a:rPr kumimoji="1" lang="ja-JP" altLang="en-US" sz="2800" b="0" dirty="0" smtClean="0"/>
                  <a:t>　</a:t>
                </a:r>
                <a14:m>
                  <m:oMath xmlns:m="http://schemas.openxmlformats.org/officeDocument/2006/math">
                    <m:r>
                      <a:rPr kumimoji="1" lang="en-US" altLang="ja-JP" sz="2800" b="0" i="1" smtClean="0">
                        <a:latin typeface="Cambria Math" panose="02040503050406030204" pitchFamily="18" charset="0"/>
                      </a:rPr>
                      <m:t>𝑎</m:t>
                    </m:r>
                    <m:r>
                      <a:rPr kumimoji="1" lang="en-US" altLang="ja-JP" sz="2800" b="0" i="1" smtClean="0">
                        <a:latin typeface="Cambria Math" panose="02040503050406030204" pitchFamily="18" charset="0"/>
                      </a:rPr>
                      <m:t>&gt;1−</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𝑘</m:t>
                        </m:r>
                      </m:num>
                      <m:den>
                        <m:r>
                          <a:rPr kumimoji="1" lang="en-US" altLang="ja-JP" sz="2800" b="0" i="1" smtClean="0">
                            <a:latin typeface="Cambria Math" panose="02040503050406030204" pitchFamily="18" charset="0"/>
                          </a:rPr>
                          <m:t>𝑛</m:t>
                        </m:r>
                      </m:den>
                    </m:f>
                  </m:oMath>
                </a14:m>
                <a:endParaRPr kumimoji="1" lang="en-US" altLang="ja-JP" sz="2800" dirty="0" smtClean="0"/>
              </a:p>
              <a:p>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t="-2424"/>
                </a:stretch>
              </a:blipFill>
            </p:spPr>
            <p:txBody>
              <a:bodyPr/>
              <a:lstStyle/>
              <a:p>
                <a:r>
                  <a:rPr lang="ja-JP" altLang="en-US">
                    <a:noFill/>
                  </a:rPr>
                  <a:t> </a:t>
                </a:r>
              </a:p>
            </p:txBody>
          </p:sp>
        </mc:Fallback>
      </mc:AlternateContent>
      <p:cxnSp>
        <p:nvCxnSpPr>
          <p:cNvPr id="18" name="直線矢印コネクタ 17"/>
          <p:cNvCxnSpPr/>
          <p:nvPr/>
        </p:nvCxnSpPr>
        <p:spPr>
          <a:xfrm>
            <a:off x="2267744" y="2348880"/>
            <a:ext cx="0" cy="5040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355976" y="3068960"/>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大かっこ 25"/>
          <p:cNvSpPr/>
          <p:nvPr/>
        </p:nvSpPr>
        <p:spPr>
          <a:xfrm>
            <a:off x="4283968" y="2888940"/>
            <a:ext cx="1965920" cy="360040"/>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3749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𝑔</m:t>
                    </m:r>
                    <m:r>
                      <a:rPr lang="en-US" altLang="ja-JP" b="0" i="1" smtClean="0">
                        <a:latin typeface="Cambria Math" panose="02040503050406030204" pitchFamily="18" charset="0"/>
                      </a:rPr>
                      <m:t>=1</m:t>
                    </m:r>
                  </m:oMath>
                </a14:m>
                <a:r>
                  <a:rPr lang="ja-JP" altLang="en-US" dirty="0" smtClean="0"/>
                  <a:t>　が成り立つと</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r>
                  <a:rPr kumimoji="1" lang="ja-JP" altLang="en-US" sz="2800" b="0" dirty="0" smtClean="0"/>
                  <a:t>　</a:t>
                </a:r>
                <a14:m>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𝑘</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𝑛</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sSup>
                          <m:sSupPr>
                            <m:ctrlPr>
                              <a:rPr kumimoji="1" lang="en-US" altLang="ja-JP" sz="2800" b="0" i="1" smtClean="0">
                                <a:latin typeface="Cambria Math" panose="02040503050406030204" pitchFamily="18" charset="0"/>
                              </a:rPr>
                            </m:ctrlPr>
                          </m:sSupPr>
                          <m:e>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𝑔</m:t>
                                </m:r>
                              </m:e>
                            </m:d>
                          </m:e>
                          <m:sup>
                            <m:r>
                              <a:rPr kumimoji="1" lang="en-US" altLang="ja-JP" sz="2800" b="0" i="1" smtClean="0">
                                <a:latin typeface="Cambria Math" panose="02040503050406030204" pitchFamily="18" charset="0"/>
                              </a:rPr>
                              <m:t>𝑘</m:t>
                            </m:r>
                          </m:sup>
                        </m:sSup>
                      </m:e>
                    </m:d>
                  </m:oMath>
                </a14:m>
                <a:endParaRPr kumimoji="1" lang="en-US" altLang="ja-JP" sz="2800" b="0" dirty="0" smtClean="0"/>
              </a:p>
              <a:p>
                <a:r>
                  <a:rPr lang="ja-JP" altLang="en-US" sz="2800" dirty="0" smtClean="0"/>
                  <a:t>式変形すると</a:t>
                </a:r>
                <a:endParaRPr lang="en-US" altLang="ja-JP" sz="2800" dirty="0" smtClean="0"/>
              </a:p>
              <a:p>
                <a:r>
                  <a:rPr lang="ja-JP" altLang="en-US" sz="2800" b="0" dirty="0" smtClean="0"/>
                  <a:t>　</a:t>
                </a:r>
                <a14:m>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𝑆</m:t>
                        </m:r>
                      </m:e>
                      <m:sub>
                        <m:r>
                          <a:rPr lang="en-US" altLang="ja-JP" sz="2800" b="0" i="1" smtClean="0">
                            <a:latin typeface="Cambria Math" panose="02040503050406030204" pitchFamily="18" charset="0"/>
                          </a:rPr>
                          <m:t>𝑘</m:t>
                        </m:r>
                      </m:sub>
                    </m:sSub>
                    <m:r>
                      <a:rPr lang="en-US" altLang="ja-JP" sz="2800" b="0" i="1" smtClean="0">
                        <a:latin typeface="Cambria Math" panose="02040503050406030204" pitchFamily="18" charset="0"/>
                      </a:rPr>
                      <m:t>=</m:t>
                    </m:r>
                    <m:sSup>
                      <m:sSupPr>
                        <m:ctrlPr>
                          <a:rPr lang="en-US" altLang="ja-JP" sz="2800" b="0" i="1" smtClean="0">
                            <a:solidFill>
                              <a:prstClr val="black">
                                <a:lumMod val="75000"/>
                                <a:lumOff val="25000"/>
                              </a:prstClr>
                            </a:solidFill>
                            <a:latin typeface="Cambria Math" panose="02040503050406030204" pitchFamily="18" charset="0"/>
                          </a:rPr>
                        </m:ctrlPr>
                      </m:sSupPr>
                      <m:e>
                        <m:d>
                          <m:dPr>
                            <m:ctrlPr>
                              <a:rPr lang="en-US" altLang="ja-JP" sz="2800" b="0" i="1" smtClean="0">
                                <a:solidFill>
                                  <a:prstClr val="black">
                                    <a:lumMod val="75000"/>
                                    <a:lumOff val="25000"/>
                                  </a:prstClr>
                                </a:solidFill>
                                <a:latin typeface="Cambria Math" panose="02040503050406030204" pitchFamily="18" charset="0"/>
                              </a:rPr>
                            </m:ctrlPr>
                          </m:dPr>
                          <m:e>
                            <m:nary>
                              <m:naryPr>
                                <m:chr m:val="∑"/>
                                <m:ctrlPr>
                                  <a:rPr lang="en-US" altLang="ja-JP" sz="2800" i="1">
                                    <a:solidFill>
                                      <a:prstClr val="black">
                                        <a:lumMod val="75000"/>
                                        <a:lumOff val="25000"/>
                                      </a:prstClr>
                                    </a:solidFill>
                                    <a:latin typeface="Cambria Math" panose="02040503050406030204" pitchFamily="18" charset="0"/>
                                  </a:rPr>
                                </m:ctrlPr>
                              </m:naryPr>
                              <m:sub>
                                <m:r>
                                  <m:rPr>
                                    <m:brk m:alnAt="23"/>
                                  </m:rPr>
                                  <a:rPr lang="en-US" altLang="ja-JP" sz="2800" i="1">
                                    <a:solidFill>
                                      <a:prstClr val="black">
                                        <a:lumMod val="75000"/>
                                        <a:lumOff val="25000"/>
                                      </a:prstClr>
                                    </a:solidFill>
                                    <a:latin typeface="Cambria Math" panose="02040503050406030204" pitchFamily="18" charset="0"/>
                                  </a:rPr>
                                  <m:t>𝑟</m:t>
                                </m:r>
                                <m:r>
                                  <a:rPr lang="en-US" altLang="ja-JP" sz="2800" i="1">
                                    <a:solidFill>
                                      <a:prstClr val="black">
                                        <a:lumMod val="75000"/>
                                        <a:lumOff val="25000"/>
                                      </a:prstClr>
                                    </a:solidFill>
                                    <a:latin typeface="Cambria Math" panose="02040503050406030204" pitchFamily="18" charset="0"/>
                                  </a:rPr>
                                  <m:t>=0</m:t>
                                </m:r>
                              </m:sub>
                              <m:sup>
                                <m:r>
                                  <a:rPr lang="en-US" altLang="ja-JP" sz="2800" i="1">
                                    <a:solidFill>
                                      <a:prstClr val="black">
                                        <a:lumMod val="75000"/>
                                        <a:lumOff val="25000"/>
                                      </a:prstClr>
                                    </a:solidFill>
                                    <a:latin typeface="Cambria Math" panose="02040503050406030204" pitchFamily="18" charset="0"/>
                                  </a:rPr>
                                  <m:t>𝑘</m:t>
                                </m:r>
                                <m:r>
                                  <a:rPr lang="en-US" altLang="ja-JP" sz="2800" i="1">
                                    <a:solidFill>
                                      <a:prstClr val="black">
                                        <a:lumMod val="75000"/>
                                        <a:lumOff val="25000"/>
                                      </a:prstClr>
                                    </a:solidFill>
                                    <a:latin typeface="Cambria Math" panose="02040503050406030204" pitchFamily="18" charset="0"/>
                                  </a:rPr>
                                  <m:t>−1</m:t>
                                </m:r>
                              </m:sup>
                              <m:e>
                                <m:sSup>
                                  <m:sSupPr>
                                    <m:ctrlPr>
                                      <a:rPr lang="en-US" altLang="ja-JP" sz="2800" i="1">
                                        <a:solidFill>
                                          <a:prstClr val="black">
                                            <a:lumMod val="75000"/>
                                            <a:lumOff val="25000"/>
                                          </a:prstClr>
                                        </a:solidFill>
                                        <a:latin typeface="Cambria Math" panose="02040503050406030204" pitchFamily="18" charset="0"/>
                                      </a:rPr>
                                    </m:ctrlPr>
                                  </m:sSupPr>
                                  <m:e>
                                    <m:r>
                                      <a:rPr lang="en-US" altLang="ja-JP" sz="2800" i="1">
                                        <a:solidFill>
                                          <a:prstClr val="black">
                                            <a:lumMod val="75000"/>
                                            <a:lumOff val="25000"/>
                                          </a:prstClr>
                                        </a:solidFill>
                                        <a:latin typeface="Cambria Math" panose="02040503050406030204" pitchFamily="18" charset="0"/>
                                      </a:rPr>
                                      <m:t>𝑎</m:t>
                                    </m:r>
                                  </m:e>
                                  <m:sup>
                                    <m:r>
                                      <a:rPr lang="en-US" altLang="ja-JP" sz="2800" i="1">
                                        <a:solidFill>
                                          <a:prstClr val="black">
                                            <a:lumMod val="75000"/>
                                            <a:lumOff val="25000"/>
                                          </a:prstClr>
                                        </a:solidFill>
                                        <a:latin typeface="Cambria Math" panose="02040503050406030204" pitchFamily="18" charset="0"/>
                                      </a:rPr>
                                      <m:t>𝑟</m:t>
                                    </m:r>
                                  </m:sup>
                                </m:sSup>
                              </m:e>
                            </m:nary>
                          </m:e>
                        </m:d>
                      </m:e>
                      <m:sup>
                        <m:r>
                          <a:rPr lang="en-US" altLang="ja-JP" sz="2800" b="0" i="1" smtClean="0">
                            <a:solidFill>
                              <a:prstClr val="black">
                                <a:lumMod val="75000"/>
                                <a:lumOff val="25000"/>
                              </a:prstClr>
                            </a:solidFill>
                            <a:latin typeface="Cambria Math" panose="02040503050406030204" pitchFamily="18" charset="0"/>
                          </a:rPr>
                          <m:t>2</m:t>
                        </m:r>
                      </m:sup>
                    </m:sSup>
                  </m:oMath>
                </a14:m>
                <a:endParaRPr lang="en-US" altLang="ja-JP" sz="2800" dirty="0"/>
              </a:p>
              <a:p>
                <a:pPr lvl="2"/>
                <a:endParaRPr kumimoji="1" lang="en-US" altLang="ja-JP" sz="1900" dirty="0" smtClean="0"/>
              </a:p>
              <a:p>
                <a14:m>
                  <m:oMath xmlns:m="http://schemas.openxmlformats.org/officeDocument/2006/math">
                    <m:r>
                      <a:rPr lang="en-US" altLang="ja-JP" sz="2800" i="1">
                        <a:latin typeface="Cambria Math" panose="02040503050406030204" pitchFamily="18" charset="0"/>
                      </a:rPr>
                      <m:t>𝑛</m:t>
                    </m:r>
                    <m:r>
                      <a:rPr lang="ja-JP" altLang="en-US" sz="2800" i="1">
                        <a:latin typeface="Cambria Math" panose="02040503050406030204" pitchFamily="18" charset="0"/>
                      </a:rPr>
                      <m:t>→∞</m:t>
                    </m:r>
                  </m:oMath>
                </a14:m>
                <a:r>
                  <a:rPr lang="ja-JP" altLang="en-US" sz="2800" dirty="0"/>
                  <a:t> の極限で</a:t>
                </a:r>
                <a:r>
                  <a:rPr lang="ja-JP" altLang="en-US" sz="2800" dirty="0" smtClean="0"/>
                  <a:t>は</a:t>
                </a:r>
                <a:endParaRPr kumimoji="1" lang="en-US" altLang="ja-JP" sz="2800" dirty="0" smtClean="0"/>
              </a:p>
              <a:p>
                <a:r>
                  <a:rPr kumimoji="1" lang="ja-JP" altLang="en-US" sz="2800" dirty="0" smtClean="0"/>
                  <a:t>　</a:t>
                </a:r>
                <a14:m>
                  <m:oMath xmlns:m="http://schemas.openxmlformats.org/officeDocument/2006/math">
                    <m:r>
                      <a:rPr lang="en-US" altLang="ja-JP" sz="2800" i="1">
                        <a:latin typeface="Cambria Math" panose="02040503050406030204" pitchFamily="18" charset="0"/>
                      </a:rPr>
                      <m:t>𝑎</m:t>
                    </m:r>
                    <m:r>
                      <a:rPr lang="en-US" altLang="ja-JP" sz="2800" i="1">
                        <a:latin typeface="Cambria Math" panose="02040503050406030204" pitchFamily="18" charset="0"/>
                      </a:rPr>
                      <m:t>&gt;1−</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𝑘</m:t>
                        </m:r>
                      </m:num>
                      <m:den>
                        <m:r>
                          <a:rPr lang="en-US" altLang="ja-JP" sz="2800" i="1">
                            <a:latin typeface="Cambria Math" panose="02040503050406030204" pitchFamily="18" charset="0"/>
                          </a:rPr>
                          <m:t>𝑛</m:t>
                        </m:r>
                      </m:den>
                    </m:f>
                  </m:oMath>
                </a14:m>
                <a:r>
                  <a:rPr kumimoji="1" lang="ja-JP" altLang="en-US" sz="2800" dirty="0" smtClean="0"/>
                  <a:t>　</a:t>
                </a:r>
                <a:r>
                  <a:rPr lang="ja-JP" altLang="en-US" sz="2800" dirty="0" smtClean="0"/>
                  <a:t>より，</a:t>
                </a:r>
                <a:endParaRPr kumimoji="1" lang="en-US" altLang="ja-JP" sz="2800" dirty="0" smtClean="0"/>
              </a:p>
              <a:p>
                <a:r>
                  <a:rPr lang="ja-JP" altLang="en-US" sz="2800" dirty="0" smtClean="0"/>
                  <a:t>　</a:t>
                </a:r>
                <a14:m>
                  <m:oMath xmlns:m="http://schemas.openxmlformats.org/officeDocument/2006/math">
                    <m:r>
                      <a:rPr lang="en-US" altLang="ja-JP" sz="2800" b="0" i="1" smtClean="0">
                        <a:latin typeface="Cambria Math" panose="02040503050406030204" pitchFamily="18" charset="0"/>
                      </a:rPr>
                      <m:t>𝑎</m:t>
                    </m:r>
                    <m:r>
                      <a:rPr lang="ja-JP" altLang="en-US" sz="2800" i="1">
                        <a:latin typeface="Cambria Math" panose="02040503050406030204" pitchFamily="18" charset="0"/>
                      </a:rPr>
                      <m:t>→</m:t>
                    </m:r>
                    <m:r>
                      <a:rPr lang="en-US" altLang="ja-JP" sz="2800" b="0" i="1" smtClean="0">
                        <a:latin typeface="Cambria Math" panose="02040503050406030204" pitchFamily="18" charset="0"/>
                      </a:rPr>
                      <m:t>1</m:t>
                    </m:r>
                    <m:r>
                      <a:rPr lang="ja-JP" altLang="en-US" sz="2800" i="1">
                        <a:latin typeface="Cambria Math" panose="02040503050406030204" pitchFamily="18" charset="0"/>
                      </a:rPr>
                      <m:t>　</m:t>
                    </m:r>
                    <m:r>
                      <a:rPr lang="en-US" altLang="ja-JP" sz="2800" b="0" i="1" smtClean="0">
                        <a:latin typeface="Cambria Math" panose="02040503050406030204" pitchFamily="18" charset="0"/>
                      </a:rPr>
                      <m:t>,</m:t>
                    </m:r>
                    <m:r>
                      <a:rPr lang="ja-JP" altLang="en-US" sz="2800" i="1">
                        <a:latin typeface="Cambria Math" panose="02040503050406030204" pitchFamily="18" charset="0"/>
                      </a:rPr>
                      <m:t>　</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𝑆</m:t>
                        </m:r>
                      </m:e>
                      <m:sub>
                        <m:r>
                          <a:rPr lang="en-US" altLang="ja-JP" sz="2800" b="0" i="1" smtClean="0">
                            <a:latin typeface="Cambria Math" panose="02040503050406030204" pitchFamily="18" charset="0"/>
                          </a:rPr>
                          <m:t>𝑘</m:t>
                        </m:r>
                      </m:sub>
                    </m:sSub>
                    <m:r>
                      <a:rPr lang="ja-JP" altLang="en-US" sz="2800" i="1">
                        <a:latin typeface="Cambria Math" panose="02040503050406030204" pitchFamily="18" charset="0"/>
                      </a:rPr>
                      <m:t>→</m:t>
                    </m:r>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𝑘</m:t>
                        </m:r>
                      </m:e>
                      <m:sup>
                        <m:r>
                          <a:rPr lang="en-US" altLang="ja-JP" sz="2800" b="0" i="1" smtClean="0">
                            <a:latin typeface="Cambria Math" panose="02040503050406030204" pitchFamily="18" charset="0"/>
                          </a:rPr>
                          <m:t>2</m:t>
                        </m:r>
                      </m:sup>
                    </m:sSup>
                  </m:oMath>
                </a14:m>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73"/>
                </a:stretch>
              </a:blipFill>
            </p:spPr>
            <p:txBody>
              <a:bodyPr/>
              <a:lstStyle/>
              <a:p>
                <a:r>
                  <a:rPr lang="ja-JP" altLang="en-US">
                    <a:noFill/>
                  </a:rPr>
                  <a:t> </a:t>
                </a:r>
              </a:p>
            </p:txBody>
          </p:sp>
        </mc:Fallback>
      </mc:AlternateContent>
      <p:cxnSp>
        <p:nvCxnSpPr>
          <p:cNvPr id="4" name="直線コネクタ 3"/>
          <p:cNvCxnSpPr/>
          <p:nvPr/>
        </p:nvCxnSpPr>
        <p:spPr>
          <a:xfrm>
            <a:off x="2582152" y="5517232"/>
            <a:ext cx="13681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3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安定マッチング</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ブロッキングペアのないマッチング ・・・ 安定</a:t>
            </a:r>
            <a:endParaRPr lang="en-US" altLang="ja-JP" dirty="0"/>
          </a:p>
          <a:p>
            <a:r>
              <a:rPr lang="ja-JP" altLang="en-US" dirty="0" smtClean="0"/>
              <a:t>　</a:t>
            </a:r>
            <a:endParaRPr kumimoji="1" lang="en-US" altLang="ja-JP" dirty="0" smtClean="0"/>
          </a:p>
          <a:p>
            <a:endParaRPr kumimoji="1" lang="en-US" altLang="ja-JP" dirty="0" smtClean="0"/>
          </a:p>
          <a:p>
            <a:r>
              <a:rPr kumimoji="1" lang="en-US" altLang="ja-JP" dirty="0" smtClean="0"/>
              <a:t>G-S</a:t>
            </a:r>
            <a:r>
              <a:rPr kumimoji="1" lang="ja-JP" altLang="en-US" dirty="0" smtClean="0"/>
              <a:t>アルゴリズム</a:t>
            </a:r>
            <a:r>
              <a:rPr lang="ja-JP" altLang="en-US" dirty="0"/>
              <a:t>（</a:t>
            </a:r>
            <a:r>
              <a:rPr lang="en-US" altLang="ja-JP" dirty="0" smtClean="0"/>
              <a:t>Gale </a:t>
            </a:r>
            <a:r>
              <a:rPr lang="en-US" altLang="ja-JP" dirty="0"/>
              <a:t>&amp; </a:t>
            </a:r>
            <a:r>
              <a:rPr lang="en-US" altLang="ja-JP" dirty="0" smtClean="0"/>
              <a:t>Shapley, 1962</a:t>
            </a:r>
            <a:r>
              <a:rPr lang="ja-JP" altLang="en-US" dirty="0"/>
              <a:t>）</a:t>
            </a:r>
            <a:endParaRPr lang="en-US" altLang="ja-JP" dirty="0"/>
          </a:p>
          <a:p>
            <a:pPr lvl="1"/>
            <a:r>
              <a:rPr lang="ja-JP" altLang="en-US" dirty="0"/>
              <a:t>任意の入力（</a:t>
            </a:r>
            <a:r>
              <a:rPr lang="ja-JP" altLang="en-US" dirty="0" smtClean="0"/>
              <a:t>男性，女性</a:t>
            </a:r>
            <a:r>
              <a:rPr lang="ja-JP" altLang="en-US" dirty="0"/>
              <a:t>，</a:t>
            </a:r>
            <a:r>
              <a:rPr lang="ja-JP" altLang="en-US" dirty="0" smtClean="0"/>
              <a:t>選好</a:t>
            </a:r>
            <a:r>
              <a:rPr lang="ja-JP" altLang="en-US" dirty="0"/>
              <a:t>順序）に</a:t>
            </a:r>
            <a:r>
              <a:rPr lang="ja-JP" altLang="en-US" dirty="0" smtClean="0"/>
              <a:t>対して，</a:t>
            </a:r>
            <a:endParaRPr lang="en-US" altLang="ja-JP" dirty="0"/>
          </a:p>
          <a:p>
            <a:pPr marL="201168" lvl="1" indent="0">
              <a:buNone/>
            </a:pPr>
            <a:r>
              <a:rPr lang="ja-JP" altLang="en-US" dirty="0" smtClean="0"/>
              <a:t>　安定</a:t>
            </a:r>
            <a:r>
              <a:rPr lang="ja-JP" altLang="en-US" dirty="0"/>
              <a:t>マッチングの</a:t>
            </a:r>
            <a:r>
              <a:rPr lang="en-US" altLang="ja-JP" dirty="0"/>
              <a:t>1</a:t>
            </a:r>
            <a:r>
              <a:rPr lang="ja-JP" altLang="en-US" dirty="0" err="1"/>
              <a:t>つを</a:t>
            </a:r>
            <a:r>
              <a:rPr lang="ja-JP" altLang="en-US" dirty="0"/>
              <a:t>必ず求められる</a:t>
            </a:r>
            <a:endParaRPr lang="en-US" altLang="ja-JP" dirty="0"/>
          </a:p>
          <a:p>
            <a:endParaRPr kumimoji="1" lang="en-US" altLang="ja-JP" dirty="0" smtClean="0"/>
          </a:p>
        </p:txBody>
      </p:sp>
      <p:sp>
        <p:nvSpPr>
          <p:cNvPr id="5" name="テキスト ボックス 4"/>
          <p:cNvSpPr txBox="1"/>
          <p:nvPr/>
        </p:nvSpPr>
        <p:spPr>
          <a:xfrm>
            <a:off x="4067944" y="2420888"/>
            <a:ext cx="4392488" cy="738664"/>
          </a:xfrm>
          <a:prstGeom prst="rect">
            <a:avLst/>
          </a:prstGeom>
          <a:noFill/>
          <a:ln w="19050">
            <a:solidFill>
              <a:srgbClr val="FF0000"/>
            </a:solidFill>
          </a:ln>
        </p:spPr>
        <p:txBody>
          <a:bodyPr wrap="square" rtlCol="0">
            <a:spAutoFit/>
          </a:bodyPr>
          <a:lstStyle/>
          <a:p>
            <a:r>
              <a:rPr lang="ja-JP" altLang="en-US" sz="2100" dirty="0"/>
              <a:t>マッチングで現在組んでいる相手より互いに互いを好きあう男女の</a:t>
            </a:r>
            <a:r>
              <a:rPr lang="ja-JP" altLang="en-US" sz="2100" dirty="0" smtClean="0"/>
              <a:t>組</a:t>
            </a:r>
            <a:endParaRPr kumimoji="1" lang="ja-JP" altLang="en-US" dirty="0"/>
          </a:p>
        </p:txBody>
      </p:sp>
      <p:cxnSp>
        <p:nvCxnSpPr>
          <p:cNvPr id="7" name="直線コネクタ 6"/>
          <p:cNvCxnSpPr/>
          <p:nvPr/>
        </p:nvCxnSpPr>
        <p:spPr>
          <a:xfrm>
            <a:off x="971600" y="2276872"/>
            <a:ext cx="25202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2339752" y="2276872"/>
            <a:ext cx="288032" cy="5040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627784" y="2780928"/>
            <a:ext cx="14401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29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G-S</a:t>
            </a:r>
            <a:r>
              <a:rPr kumimoji="1" lang="ja-JP" altLang="en-US" dirty="0" smtClean="0"/>
              <a:t>アルゴリズムの手順</a:t>
            </a:r>
            <a:endParaRPr kumimoji="1" lang="ja-JP" altLang="en-US" dirty="0"/>
          </a:p>
        </p:txBody>
      </p:sp>
      <p:sp>
        <p:nvSpPr>
          <p:cNvPr id="3" name="コンテンツ プレースホルダー 2"/>
          <p:cNvSpPr>
            <a:spLocks noGrp="1"/>
          </p:cNvSpPr>
          <p:nvPr>
            <p:ph idx="1"/>
          </p:nvPr>
        </p:nvSpPr>
        <p:spPr>
          <a:xfrm>
            <a:off x="756376" y="1845734"/>
            <a:ext cx="7703255" cy="4023360"/>
          </a:xfrm>
        </p:spPr>
        <p:txBody>
          <a:bodyPr>
            <a:normAutofit lnSpcReduction="10000"/>
          </a:bodyPr>
          <a:lstStyle/>
          <a:p>
            <a:r>
              <a:rPr lang="en-US" altLang="ja-JP" sz="2400" dirty="0" smtClean="0"/>
              <a:t>1. </a:t>
            </a:r>
            <a:r>
              <a:rPr lang="ja-JP" altLang="en-US" sz="2400" dirty="0" smtClean="0"/>
              <a:t>すべての</a:t>
            </a:r>
            <a:r>
              <a:rPr kumimoji="1" lang="ja-JP" altLang="en-US" sz="2400" dirty="0" smtClean="0">
                <a:solidFill>
                  <a:srgbClr val="0070C0"/>
                </a:solidFill>
              </a:rPr>
              <a:t>男性</a:t>
            </a:r>
            <a:r>
              <a:rPr kumimoji="1" lang="ja-JP" altLang="en-US" sz="2400" dirty="0" smtClean="0"/>
              <a:t>が，</a:t>
            </a:r>
            <a:r>
              <a:rPr kumimoji="1" lang="en-US" altLang="ja-JP" sz="2400" dirty="0" smtClean="0"/>
              <a:t>1</a:t>
            </a:r>
            <a:r>
              <a:rPr kumimoji="1" lang="ja-JP" altLang="en-US" sz="2400" dirty="0" smtClean="0"/>
              <a:t>番好きな</a:t>
            </a:r>
            <a:r>
              <a:rPr kumimoji="1" lang="ja-JP" altLang="en-US" sz="2400" dirty="0" smtClean="0">
                <a:solidFill>
                  <a:srgbClr val="FF0000"/>
                </a:solidFill>
              </a:rPr>
              <a:t>女性</a:t>
            </a:r>
            <a:r>
              <a:rPr kumimoji="1" lang="ja-JP" altLang="en-US" sz="2400" dirty="0" smtClean="0"/>
              <a:t>にプロポーズ</a:t>
            </a:r>
            <a:endParaRPr kumimoji="1" lang="en-US" altLang="ja-JP" sz="2400" dirty="0" smtClean="0"/>
          </a:p>
          <a:p>
            <a:r>
              <a:rPr lang="en-US" altLang="ja-JP" sz="2400" dirty="0" smtClean="0"/>
              <a:t>2. </a:t>
            </a:r>
            <a:r>
              <a:rPr lang="ja-JP" altLang="en-US" sz="2400" dirty="0" smtClean="0">
                <a:solidFill>
                  <a:srgbClr val="FF0000"/>
                </a:solidFill>
              </a:rPr>
              <a:t>女性</a:t>
            </a:r>
            <a:r>
              <a:rPr lang="ja-JP" altLang="en-US" sz="2400" dirty="0" smtClean="0"/>
              <a:t>は</a:t>
            </a:r>
            <a:r>
              <a:rPr lang="ja-JP" altLang="en-US" sz="2400" dirty="0"/>
              <a:t>，</a:t>
            </a:r>
            <a:r>
              <a:rPr lang="ja-JP" altLang="en-US" sz="2400" dirty="0" smtClean="0"/>
              <a:t>プロポーズされた</a:t>
            </a:r>
            <a:r>
              <a:rPr lang="ja-JP" altLang="en-US" sz="2400" dirty="0"/>
              <a:t>中</a:t>
            </a:r>
            <a:r>
              <a:rPr lang="ja-JP" altLang="en-US" sz="2400" dirty="0" smtClean="0"/>
              <a:t>で最良の</a:t>
            </a:r>
            <a:r>
              <a:rPr lang="ja-JP" altLang="en-US" sz="2400" dirty="0" smtClean="0">
                <a:solidFill>
                  <a:srgbClr val="0070C0"/>
                </a:solidFill>
              </a:rPr>
              <a:t>男性</a:t>
            </a:r>
            <a:r>
              <a:rPr lang="ja-JP" altLang="en-US" sz="2400" dirty="0" smtClean="0"/>
              <a:t>以外を</a:t>
            </a:r>
            <a:r>
              <a:rPr lang="ja-JP" altLang="en-US" sz="2400" dirty="0"/>
              <a:t>断</a:t>
            </a:r>
            <a:r>
              <a:rPr lang="ja-JP" altLang="en-US" sz="2400" dirty="0" smtClean="0"/>
              <a:t>る</a:t>
            </a:r>
            <a:endParaRPr lang="en-US" altLang="ja-JP" sz="2400" dirty="0" smtClean="0"/>
          </a:p>
          <a:p>
            <a:r>
              <a:rPr kumimoji="1" lang="en-US" altLang="ja-JP" sz="2400" dirty="0" smtClean="0"/>
              <a:t>3. </a:t>
            </a:r>
            <a:r>
              <a:rPr lang="ja-JP" altLang="en-US" sz="2400" dirty="0"/>
              <a:t>断</a:t>
            </a:r>
            <a:r>
              <a:rPr lang="ja-JP" altLang="en-US" sz="2400" dirty="0" smtClean="0"/>
              <a:t>られた</a:t>
            </a:r>
            <a:r>
              <a:rPr kumimoji="1" lang="ja-JP" altLang="en-US" sz="2400" dirty="0" smtClean="0">
                <a:solidFill>
                  <a:srgbClr val="0070C0"/>
                </a:solidFill>
              </a:rPr>
              <a:t>男性</a:t>
            </a:r>
            <a:r>
              <a:rPr kumimoji="1" lang="ja-JP" altLang="en-US" sz="2400" dirty="0" smtClean="0"/>
              <a:t>は，</a:t>
            </a:r>
            <a:r>
              <a:rPr kumimoji="1" lang="en-US" altLang="ja-JP" sz="2400" dirty="0" smtClean="0"/>
              <a:t>2</a:t>
            </a:r>
            <a:r>
              <a:rPr kumimoji="1" lang="ja-JP" altLang="en-US" sz="2400" dirty="0" smtClean="0"/>
              <a:t>番目に好きな</a:t>
            </a:r>
            <a:r>
              <a:rPr kumimoji="1" lang="ja-JP" altLang="en-US" sz="2400" dirty="0" smtClean="0">
                <a:solidFill>
                  <a:srgbClr val="FF0000"/>
                </a:solidFill>
              </a:rPr>
              <a:t>女性</a:t>
            </a:r>
            <a:r>
              <a:rPr kumimoji="1" lang="ja-JP" altLang="en-US" sz="2400" dirty="0" smtClean="0"/>
              <a:t>にプロポーズ</a:t>
            </a:r>
            <a:endParaRPr lang="en-US" altLang="ja-JP" sz="2400" dirty="0"/>
          </a:p>
          <a:p>
            <a:r>
              <a:rPr lang="en-US" altLang="ja-JP" sz="2400" dirty="0" smtClean="0"/>
              <a:t>4. </a:t>
            </a:r>
            <a:r>
              <a:rPr lang="ja-JP" altLang="en-US" sz="2400" dirty="0">
                <a:solidFill>
                  <a:srgbClr val="FF0000"/>
                </a:solidFill>
              </a:rPr>
              <a:t>女性</a:t>
            </a:r>
            <a:r>
              <a:rPr lang="ja-JP" altLang="en-US" sz="2400" dirty="0" smtClean="0"/>
              <a:t>は，プロポーズ</a:t>
            </a:r>
            <a:r>
              <a:rPr lang="ja-JP" altLang="en-US" sz="2400" dirty="0"/>
              <a:t>された中で最良の</a:t>
            </a:r>
            <a:r>
              <a:rPr lang="ja-JP" altLang="en-US" sz="2400" dirty="0">
                <a:solidFill>
                  <a:srgbClr val="0070C0"/>
                </a:solidFill>
              </a:rPr>
              <a:t>男性</a:t>
            </a:r>
            <a:r>
              <a:rPr lang="ja-JP" altLang="en-US" sz="2400" dirty="0"/>
              <a:t>以外</a:t>
            </a:r>
            <a:r>
              <a:rPr lang="ja-JP" altLang="en-US" sz="2400" dirty="0" smtClean="0"/>
              <a:t>を</a:t>
            </a:r>
            <a:r>
              <a:rPr lang="ja-JP" altLang="en-US" sz="2400" dirty="0"/>
              <a:t>断</a:t>
            </a:r>
            <a:r>
              <a:rPr lang="ja-JP" altLang="en-US" sz="2400" dirty="0" smtClean="0"/>
              <a:t>る</a:t>
            </a:r>
            <a:endParaRPr kumimoji="1" lang="en-US" altLang="ja-JP" sz="2400" dirty="0" smtClean="0"/>
          </a:p>
          <a:p>
            <a:r>
              <a:rPr lang="ja-JP" altLang="en-US" sz="2400" b="1" dirty="0" smtClean="0"/>
              <a:t>：</a:t>
            </a:r>
            <a:endParaRPr lang="en-US" altLang="ja-JP" sz="2400" b="1" dirty="0" smtClean="0"/>
          </a:p>
          <a:p>
            <a:r>
              <a:rPr lang="ja-JP" altLang="en-US" sz="2400" b="1" dirty="0" smtClean="0"/>
              <a:t>：</a:t>
            </a:r>
            <a:endParaRPr lang="en-US" altLang="ja-JP" sz="2400" b="1" dirty="0" smtClean="0"/>
          </a:p>
          <a:p>
            <a:pPr marL="0" indent="0">
              <a:buNone/>
            </a:pPr>
            <a:endParaRPr lang="en-US" altLang="ja-JP" dirty="0" smtClean="0"/>
          </a:p>
          <a:p>
            <a:r>
              <a:rPr lang="ja-JP" altLang="en-US" dirty="0" smtClean="0"/>
              <a:t>以上を繰り返すと，安定マッチングが求められる</a:t>
            </a:r>
            <a:endParaRPr lang="en-US" altLang="ja-JP" dirty="0" smtClean="0"/>
          </a:p>
        </p:txBody>
      </p:sp>
    </p:spTree>
    <p:extLst>
      <p:ext uri="{BB962C8B-B14F-4D97-AF65-F5344CB8AC3E}">
        <p14:creationId xmlns:p14="http://schemas.microsoft.com/office/powerpoint/2010/main" val="373559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研究内容</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ja-JP" altLang="en-US" dirty="0" smtClean="0"/>
                  <a:t>次のような安定結婚問題を考える</a:t>
                </a:r>
                <a:endParaRPr kumimoji="1" lang="en-US" altLang="ja-JP" dirty="0" smtClean="0"/>
              </a:p>
              <a:p>
                <a:pPr lvl="1"/>
                <a:r>
                  <a:rPr kumimoji="1" lang="ja-JP" altLang="en-US" dirty="0" smtClean="0"/>
                  <a:t>男女がそれぞれ</a:t>
                </a:r>
                <a14:m>
                  <m:oMath xmlns:m="http://schemas.openxmlformats.org/officeDocument/2006/math">
                    <m:r>
                      <a:rPr kumimoji="1" lang="en-US" altLang="ja-JP" b="0" i="1" smtClean="0">
                        <a:latin typeface="Cambria Math" panose="02040503050406030204" pitchFamily="18" charset="0"/>
                      </a:rPr>
                      <m:t>𝑛</m:t>
                    </m:r>
                  </m:oMath>
                </a14:m>
                <a:r>
                  <a:rPr kumimoji="1" lang="ja-JP" altLang="en-US" dirty="0" smtClean="0"/>
                  <a:t>人</a:t>
                </a:r>
                <a:endParaRPr kumimoji="1" lang="en-US" altLang="ja-JP" dirty="0" smtClean="0"/>
              </a:p>
              <a:p>
                <a:pPr lvl="1"/>
                <a:r>
                  <a:rPr lang="ja-JP" altLang="en-US" dirty="0" smtClean="0"/>
                  <a:t>各人は選好順序として第</a:t>
                </a:r>
                <a14:m>
                  <m:oMath xmlns:m="http://schemas.openxmlformats.org/officeDocument/2006/math">
                    <m:r>
                      <a:rPr lang="en-US" altLang="ja-JP" b="0" i="1" smtClean="0">
                        <a:latin typeface="Cambria Math" panose="02040503050406030204" pitchFamily="18" charset="0"/>
                      </a:rPr>
                      <m:t>𝑘</m:t>
                    </m:r>
                  </m:oMath>
                </a14:m>
                <a:r>
                  <a:rPr lang="ja-JP" altLang="en-US" dirty="0" smtClean="0"/>
                  <a:t>希望までしか持たない</a:t>
                </a:r>
                <a:endParaRPr lang="en-US" altLang="ja-JP" dirty="0" smtClean="0"/>
              </a:p>
              <a:p>
                <a:pPr marL="201168" lvl="1" indent="0">
                  <a:buNone/>
                </a:pPr>
                <a:r>
                  <a:rPr lang="ja-JP" altLang="en-US" dirty="0"/>
                  <a:t>　</a:t>
                </a:r>
                <a:r>
                  <a:rPr lang="ja-JP" altLang="en-US" dirty="0" smtClean="0"/>
                  <a:t>（選好順序に含まれない相手とは組まない）</a:t>
                </a:r>
                <a:endParaRPr lang="en-US" altLang="ja-JP" dirty="0"/>
              </a:p>
              <a:p>
                <a:pPr lvl="1"/>
                <a:endParaRPr lang="en-US" altLang="ja-JP" dirty="0" smtClean="0"/>
              </a:p>
              <a:p>
                <a:r>
                  <a:rPr lang="ja-JP" altLang="en-US" dirty="0" smtClean="0"/>
                  <a:t>平均的に，どれだけペアができるか？</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454" t="-34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9183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54016" y="1772816"/>
            <a:ext cx="4320480" cy="432048"/>
          </a:xfrm>
          <a:prstGeom prst="rect">
            <a:avLst/>
          </a:prstGeom>
          <a:solidFill>
            <a:schemeClr val="accent1">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kumimoji="1" lang="en-US" altLang="ja-JP" b="0" i="1" smtClean="0">
                        <a:latin typeface="Cambria Math" panose="02040503050406030204" pitchFamily="18" charset="0"/>
                      </a:rPr>
                      <m:t>𝑘</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𝑛</m:t>
                    </m:r>
                  </m:oMath>
                </a14:m>
                <a:r>
                  <a:rPr kumimoji="1" lang="ja-JP" altLang="en-US" dirty="0" smtClean="0"/>
                  <a:t> の場合</a:t>
                </a:r>
                <a:r>
                  <a:rPr lang="ja-JP" altLang="en-US" dirty="0" smtClean="0"/>
                  <a:t>の平均ペア数</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pPr marL="201168" lvl="1" indent="0">
                  <a:buNone/>
                </a:pPr>
                <a:r>
                  <a:rPr kumimoji="1" lang="ja-JP" altLang="en-US" dirty="0" smtClean="0"/>
                  <a:t>男女それぞれ</a:t>
                </a:r>
                <a14:m>
                  <m:oMath xmlns:m="http://schemas.openxmlformats.org/officeDocument/2006/math">
                    <m:r>
                      <a:rPr kumimoji="1" lang="en-US" altLang="ja-JP" b="0" i="1" smtClean="0">
                        <a:latin typeface="Cambria Math" panose="02040503050406030204" pitchFamily="18" charset="0"/>
                      </a:rPr>
                      <m:t>𝑛</m:t>
                    </m:r>
                  </m:oMath>
                </a14:m>
                <a:r>
                  <a:rPr kumimoji="1" lang="ja-JP" altLang="en-US" dirty="0" smtClean="0"/>
                  <a:t>人</a:t>
                </a:r>
                <a:r>
                  <a:rPr lang="ja-JP" altLang="en-US" dirty="0"/>
                  <a:t>，</a:t>
                </a:r>
                <a:r>
                  <a:rPr lang="ja-JP" altLang="en-US" dirty="0" smtClean="0"/>
                  <a:t>第</a:t>
                </a:r>
                <a14:m>
                  <m:oMath xmlns:m="http://schemas.openxmlformats.org/officeDocument/2006/math">
                    <m:r>
                      <a:rPr lang="en-US" altLang="ja-JP" b="0" i="1" smtClean="0">
                        <a:latin typeface="Cambria Math" panose="02040503050406030204" pitchFamily="18" charset="0"/>
                      </a:rPr>
                      <m:t>𝑘</m:t>
                    </m:r>
                  </m:oMath>
                </a14:m>
                <a:r>
                  <a:rPr lang="ja-JP" altLang="en-US" dirty="0" smtClean="0"/>
                  <a:t>希望まで</a:t>
                </a:r>
                <a:endParaRPr lang="en-US" altLang="ja-JP" dirty="0" smtClean="0"/>
              </a:p>
              <a:p>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=1</m:t>
                    </m:r>
                  </m:oMath>
                </a14:m>
                <a:r>
                  <a:rPr lang="ja-JP" altLang="en-US" dirty="0" smtClean="0"/>
                  <a:t>の場合は男女の数によらず，平均値は </a:t>
                </a:r>
                <a:r>
                  <a:rPr lang="en-US" altLang="ja-JP" dirty="0" smtClean="0">
                    <a:solidFill>
                      <a:srgbClr val="FF0000"/>
                    </a:solidFill>
                  </a:rPr>
                  <a:t>1</a:t>
                </a:r>
              </a:p>
              <a:p>
                <a:pPr lvl="3"/>
                <a:endParaRPr lang="en-US" altLang="ja-JP" dirty="0" smtClean="0">
                  <a:solidFill>
                    <a:srgbClr val="FF0000"/>
                  </a:solidFill>
                </a:endParaRPr>
              </a:p>
              <a:p>
                <a:pPr lvl="1"/>
                <a:r>
                  <a:rPr lang="ja-JP" altLang="en-US" dirty="0" smtClean="0"/>
                  <a:t>ある男性に注目すると，第</a:t>
                </a:r>
                <a:r>
                  <a:rPr lang="en-US" altLang="ja-JP" dirty="0" smtClean="0"/>
                  <a:t>1</a:t>
                </a:r>
                <a:r>
                  <a:rPr lang="ja-JP" altLang="en-US" dirty="0" smtClean="0"/>
                  <a:t>希望の女性が自分を指名していればペアが成立　</a:t>
                </a:r>
                <a:r>
                  <a:rPr lang="en-US" altLang="ja-JP" dirty="0" smtClean="0"/>
                  <a:t>…</a:t>
                </a:r>
                <a:r>
                  <a:rPr lang="ja-JP" altLang="en-US" dirty="0" smtClean="0"/>
                  <a:t>　確率</a:t>
                </a:r>
                <a:r>
                  <a:rPr lang="en-US" altLang="ja-JP" dirty="0" smtClean="0"/>
                  <a:t> </a:t>
                </a:r>
                <a14:m>
                  <m:oMath xmlns:m="http://schemas.openxmlformats.org/officeDocument/2006/math">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1</m:t>
                        </m:r>
                      </m:num>
                      <m:den>
                        <m:r>
                          <a:rPr lang="en-US" altLang="ja-JP" sz="3200" b="0" i="1" smtClean="0">
                            <a:latin typeface="Cambria Math" panose="02040503050406030204" pitchFamily="18" charset="0"/>
                          </a:rPr>
                          <m:t>𝑛</m:t>
                        </m:r>
                      </m:den>
                    </m:f>
                    <m:r>
                      <a:rPr lang="en-US" altLang="ja-JP" sz="3200" b="0" i="1" smtClean="0">
                        <a:latin typeface="Cambria Math" panose="02040503050406030204" pitchFamily="18" charset="0"/>
                      </a:rPr>
                      <m:t> </m:t>
                    </m:r>
                  </m:oMath>
                </a14:m>
                <a:endParaRPr lang="en-US" altLang="ja-JP" dirty="0" smtClean="0"/>
              </a:p>
              <a:p>
                <a:pPr lvl="1"/>
                <a:r>
                  <a:rPr lang="ja-JP" altLang="en-US" dirty="0" smtClean="0"/>
                  <a:t>男性は全部で</a:t>
                </a:r>
                <a14:m>
                  <m:oMath xmlns:m="http://schemas.openxmlformats.org/officeDocument/2006/math">
                    <m:r>
                      <a:rPr lang="en-US" altLang="ja-JP" b="0" i="1" smtClean="0">
                        <a:latin typeface="Cambria Math" panose="02040503050406030204" pitchFamily="18" charset="0"/>
                      </a:rPr>
                      <m:t>𝑛</m:t>
                    </m:r>
                  </m:oMath>
                </a14:m>
                <a:r>
                  <a:rPr lang="ja-JP" altLang="en-US" dirty="0" smtClean="0"/>
                  <a:t>人　</a:t>
                </a:r>
                <a:r>
                  <a:rPr lang="en-US" altLang="ja-JP" dirty="0" smtClean="0"/>
                  <a:t>…</a:t>
                </a:r>
                <a:r>
                  <a:rPr lang="ja-JP" altLang="en-US" dirty="0" smtClean="0"/>
                  <a:t>　全体のペア数は　</a:t>
                </a:r>
                <a14:m>
                  <m:oMath xmlns:m="http://schemas.openxmlformats.org/officeDocument/2006/math">
                    <m:r>
                      <a:rPr lang="en-US" altLang="ja-JP" sz="3200" b="0" i="1" smtClean="0">
                        <a:latin typeface="Cambria Math" panose="02040503050406030204" pitchFamily="18" charset="0"/>
                      </a:rPr>
                      <m:t>𝑛</m:t>
                    </m:r>
                    <m:r>
                      <a:rPr lang="en-US" altLang="ja-JP" sz="3200" i="1">
                        <a:latin typeface="Cambria Math" panose="02040503050406030204" pitchFamily="18" charset="0"/>
                      </a:rPr>
                      <m:t>×</m:t>
                    </m:r>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1</m:t>
                        </m:r>
                      </m:num>
                      <m:den>
                        <m:r>
                          <a:rPr lang="en-US" altLang="ja-JP" sz="3200" b="0" i="1" smtClean="0">
                            <a:latin typeface="Cambria Math" panose="02040503050406030204" pitchFamily="18" charset="0"/>
                          </a:rPr>
                          <m:t>𝑛</m:t>
                        </m:r>
                      </m:den>
                    </m:f>
                    <m:r>
                      <a:rPr lang="en-US" altLang="ja-JP" sz="3200" b="0" i="1" smtClean="0">
                        <a:latin typeface="Cambria Math" panose="02040503050406030204" pitchFamily="18" charset="0"/>
                      </a:rPr>
                      <m:t>=</m:t>
                    </m:r>
                    <m:r>
                      <a:rPr lang="en-US" altLang="ja-JP" sz="3200" b="0" i="1" smtClean="0">
                        <a:solidFill>
                          <a:srgbClr val="FF0000"/>
                        </a:solidFill>
                        <a:latin typeface="Cambria Math" panose="02040503050406030204" pitchFamily="18" charset="0"/>
                      </a:rPr>
                      <m:t>1</m:t>
                    </m:r>
                  </m:oMath>
                </a14:m>
                <a:endParaRPr lang="en-US" altLang="ja-JP" sz="3200" dirty="0" smtClean="0"/>
              </a:p>
              <a:p>
                <a:pPr lvl="1"/>
                <a:endParaRPr lang="en-US" altLang="ja-JP" sz="3200" dirty="0" smtClean="0"/>
              </a:p>
              <a:p>
                <a14:m>
                  <m:oMath xmlns:m="http://schemas.openxmlformats.org/officeDocument/2006/math">
                    <m:r>
                      <a:rPr lang="en-US" altLang="ja-JP" i="1">
                        <a:latin typeface="Cambria Math" panose="02040503050406030204" pitchFamily="18" charset="0"/>
                      </a:rPr>
                      <m:t>𝑘</m:t>
                    </m:r>
                    <m:r>
                      <a:rPr lang="en-US" altLang="ja-JP" i="1">
                        <a:latin typeface="Cambria Math" panose="02040503050406030204" pitchFamily="18" charset="0"/>
                      </a:rPr>
                      <m:t>=</m:t>
                    </m:r>
                    <m:r>
                      <a:rPr lang="en-US" altLang="ja-JP" i="1">
                        <a:latin typeface="Cambria Math" panose="02040503050406030204" pitchFamily="18" charset="0"/>
                      </a:rPr>
                      <m:t>𝑛</m:t>
                    </m:r>
                  </m:oMath>
                </a14:m>
                <a:r>
                  <a:rPr lang="ja-JP" altLang="en-US" dirty="0"/>
                  <a:t>の場合は，必ず全員がペアを</a:t>
                </a:r>
                <a:r>
                  <a:rPr lang="ja-JP" altLang="en-US" dirty="0" smtClean="0"/>
                  <a:t>組める</a:t>
                </a:r>
                <a:endParaRPr lang="en-US" altLang="ja-JP" dirty="0"/>
              </a:p>
              <a:p>
                <a:pPr lvl="1"/>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4"/>
                <a:stretch>
                  <a:fillRect t="-3636" r="-80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5692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38594" y="1783920"/>
            <a:ext cx="4277704" cy="440732"/>
          </a:xfrm>
          <a:prstGeom prst="rect">
            <a:avLst/>
          </a:prstGeom>
          <a:solidFill>
            <a:schemeClr val="accent1">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708668" y="286605"/>
                <a:ext cx="7772384" cy="1198180"/>
              </a:xfrm>
            </p:spPr>
            <p:txBody>
              <a:bodyPr/>
              <a:lstStyle/>
              <a:p>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≥2</m:t>
                    </m:r>
                  </m:oMath>
                </a14:m>
                <a:r>
                  <a:rPr lang="ja-JP" altLang="en-US" dirty="0" smtClean="0"/>
                  <a:t>の場合の平均ペア数</a:t>
                </a:r>
                <a:r>
                  <a:rPr lang="ja-JP" altLang="en-US" dirty="0"/>
                  <a:t>を</a:t>
                </a:r>
                <a:r>
                  <a:rPr lang="ja-JP" altLang="en-US" dirty="0" smtClean="0"/>
                  <a:t>考える</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708668" y="286605"/>
                <a:ext cx="7772384" cy="1198180"/>
              </a:xfrm>
              <a:blipFill>
                <a:blip r:embed="rId3"/>
                <a:stretch>
                  <a:fillRect r="-1020"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lang="ja-JP" altLang="en-US" sz="2600" dirty="0" smtClean="0"/>
                  <a:t>男女それぞれ</a:t>
                </a:r>
                <a14:m>
                  <m:oMath xmlns:m="http://schemas.openxmlformats.org/officeDocument/2006/math">
                    <m:r>
                      <a:rPr lang="en-US" altLang="ja-JP" sz="2600" i="1">
                        <a:latin typeface="Cambria Math" panose="02040503050406030204" pitchFamily="18" charset="0"/>
                      </a:rPr>
                      <m:t>𝑛</m:t>
                    </m:r>
                  </m:oMath>
                </a14:m>
                <a:r>
                  <a:rPr lang="ja-JP" altLang="en-US" sz="2600" dirty="0"/>
                  <a:t>人，第</a:t>
                </a:r>
                <a14:m>
                  <m:oMath xmlns:m="http://schemas.openxmlformats.org/officeDocument/2006/math">
                    <m:r>
                      <a:rPr lang="en-US" altLang="ja-JP" sz="2600" i="1">
                        <a:latin typeface="Cambria Math" panose="02040503050406030204" pitchFamily="18" charset="0"/>
                      </a:rPr>
                      <m:t>𝑘</m:t>
                    </m:r>
                  </m:oMath>
                </a14:m>
                <a:r>
                  <a:rPr lang="ja-JP" altLang="en-US" sz="2600" dirty="0"/>
                  <a:t>希望まで</a:t>
                </a:r>
                <a:endParaRPr lang="en-US" altLang="ja-JP" sz="2600" dirty="0"/>
              </a:p>
              <a:p>
                <a:endParaRPr lang="en-US" altLang="ja-JP" dirty="0" smtClean="0"/>
              </a:p>
              <a:p>
                <a:r>
                  <a:rPr lang="en-US" altLang="ja-JP" dirty="0" smtClean="0"/>
                  <a:t>G-S</a:t>
                </a:r>
                <a:r>
                  <a:rPr lang="ja-JP" altLang="en-US" dirty="0" smtClean="0"/>
                  <a:t>アルゴリズム（男性からプロポーズ）において</a:t>
                </a:r>
                <a:endParaRPr kumimoji="1" lang="en-US" altLang="ja-JP" dirty="0" smtClean="0"/>
              </a:p>
              <a:p>
                <a:r>
                  <a:rPr kumimoji="1" lang="ja-JP" altLang="en-US" dirty="0" smtClean="0"/>
                  <a:t>ある男性に注目する</a:t>
                </a:r>
                <a:endParaRPr kumimoji="1" lang="en-US" altLang="ja-JP" dirty="0" smtClean="0"/>
              </a:p>
              <a:p>
                <a:endParaRPr lang="en-US" altLang="ja-JP" dirty="0" smtClean="0"/>
              </a:p>
              <a:p>
                <a:r>
                  <a:rPr lang="ja-JP" altLang="en-US" dirty="0" smtClean="0"/>
                  <a:t>（男</a:t>
                </a:r>
                <a:r>
                  <a:rPr lang="en-US" altLang="ja-JP" dirty="0" smtClean="0"/>
                  <a:t>1</a:t>
                </a:r>
                <a:r>
                  <a:rPr lang="ja-JP" altLang="en-US" dirty="0" smtClean="0"/>
                  <a:t>がペアを組む確率）</a:t>
                </a:r>
                <a:r>
                  <a:rPr lang="en-US" altLang="ja-JP" dirty="0" smtClean="0"/>
                  <a:t>×</a:t>
                </a:r>
                <a14:m>
                  <m:oMath xmlns:m="http://schemas.openxmlformats.org/officeDocument/2006/math">
                    <m:r>
                      <a:rPr lang="en-US" altLang="ja-JP" sz="3200" b="0" i="1" smtClean="0">
                        <a:latin typeface="Cambria Math" panose="02040503050406030204" pitchFamily="18" charset="0"/>
                      </a:rPr>
                      <m:t>𝑛</m:t>
                    </m:r>
                  </m:oMath>
                </a14:m>
                <a:r>
                  <a:rPr lang="en-US" altLang="ja-JP" dirty="0" smtClean="0"/>
                  <a:t> = </a:t>
                </a:r>
                <a:r>
                  <a:rPr lang="ja-JP" altLang="en-US" dirty="0" smtClean="0"/>
                  <a:t>平均ペア数</a:t>
                </a:r>
                <a:endParaRPr lang="en-US" altLang="ja-JP" dirty="0"/>
              </a:p>
              <a:p>
                <a:endParaRPr kumimoji="1" lang="en-US" altLang="ja-JP" dirty="0" smtClean="0"/>
              </a:p>
              <a:p>
                <a:r>
                  <a:rPr lang="ja-JP" altLang="en-US" dirty="0" smtClean="0"/>
                  <a:t>　ここを求めればよい</a:t>
                </a:r>
                <a:endParaRPr kumimoji="1" lang="en-US" altLang="ja-JP" dirty="0" smtClean="0"/>
              </a:p>
              <a:p>
                <a:endParaRPr kumimoji="1" lang="en-US" altLang="ja-JP" dirty="0" smtClean="0"/>
              </a:p>
              <a:p>
                <a:endParaRPr kumimoji="1" lang="en-US" altLang="ja-JP" dirty="0" smtClean="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4"/>
                <a:stretch>
                  <a:fillRect l="-1535" t="-3636" b="-1818"/>
                </a:stretch>
              </a:blipFill>
            </p:spPr>
            <p:txBody>
              <a:bodyPr/>
              <a:lstStyle/>
              <a:p>
                <a:r>
                  <a:rPr lang="ja-JP" altLang="en-US">
                    <a:noFill/>
                  </a:rPr>
                  <a:t> </a:t>
                </a:r>
              </a:p>
            </p:txBody>
          </p:sp>
        </mc:Fallback>
      </mc:AlternateContent>
      <p:cxnSp>
        <p:nvCxnSpPr>
          <p:cNvPr id="8" name="直線矢印コネクタ 7"/>
          <p:cNvCxnSpPr/>
          <p:nvPr/>
        </p:nvCxnSpPr>
        <p:spPr>
          <a:xfrm flipV="1">
            <a:off x="2555776" y="4797152"/>
            <a:ext cx="0" cy="504056"/>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8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2960" y="5372642"/>
            <a:ext cx="2308880" cy="80739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456082" y="4504314"/>
            <a:ext cx="691982" cy="69198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294844" y="3308459"/>
            <a:ext cx="484388" cy="69198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=2</m:t>
                    </m:r>
                  </m:oMath>
                </a14:m>
                <a:r>
                  <a:rPr lang="ja-JP" altLang="en-US" dirty="0" smtClean="0"/>
                  <a:t> の場合</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22960" y="1845734"/>
                <a:ext cx="8069521" cy="4023360"/>
              </a:xfrm>
            </p:spPr>
            <p:txBody>
              <a:bodyPr>
                <a:normAutofit/>
              </a:bodyPr>
              <a:lstStyle/>
              <a:p>
                <a:r>
                  <a:rPr lang="ja-JP" altLang="en-US" sz="2200" dirty="0" smtClean="0"/>
                  <a:t>（</a:t>
                </a:r>
                <a14:m>
                  <m:oMath xmlns:m="http://schemas.openxmlformats.org/officeDocument/2006/math">
                    <m:r>
                      <a:rPr lang="ja-JP" altLang="en-US" sz="2200" i="1" dirty="0">
                        <a:latin typeface="Cambria Math" panose="02040503050406030204" pitchFamily="18" charset="0"/>
                      </a:rPr>
                      <m:t>男</m:t>
                    </m:r>
                    <m:r>
                      <a:rPr lang="en-US" altLang="ja-JP" sz="2200" i="1" dirty="0">
                        <a:latin typeface="Cambria Math" panose="02040503050406030204" pitchFamily="18" charset="0"/>
                      </a:rPr>
                      <m:t>1</m:t>
                    </m:r>
                  </m:oMath>
                </a14:m>
                <a:r>
                  <a:rPr lang="ja-JP" altLang="en-US" sz="2200" dirty="0" smtClean="0"/>
                  <a:t>の希望を 女</a:t>
                </a:r>
                <a:r>
                  <a:rPr lang="en-US" altLang="ja-JP" sz="2200" dirty="0" smtClean="0"/>
                  <a:t>1&gt;</a:t>
                </a:r>
                <a:r>
                  <a:rPr lang="ja-JP" altLang="en-US" sz="2200" dirty="0" smtClean="0"/>
                  <a:t>女</a:t>
                </a:r>
                <a:r>
                  <a:rPr lang="en-US" altLang="ja-JP" sz="2200" dirty="0" smtClean="0"/>
                  <a:t>2</a:t>
                </a:r>
                <a:r>
                  <a:rPr lang="ja-JP" altLang="en-US" sz="2200" dirty="0" smtClean="0"/>
                  <a:t> とする）</a:t>
                </a:r>
                <a:endParaRPr lang="en-US" altLang="ja-JP" sz="1600" dirty="0"/>
              </a:p>
              <a:p>
                <a:r>
                  <a:rPr kumimoji="1" lang="ja-JP" altLang="en-US" sz="2500" dirty="0" smtClean="0"/>
                  <a:t>男</a:t>
                </a:r>
                <a:r>
                  <a:rPr kumimoji="1" lang="en-US" altLang="ja-JP" sz="2500" dirty="0" smtClean="0"/>
                  <a:t>1</a:t>
                </a:r>
                <a:r>
                  <a:rPr kumimoji="1" lang="ja-JP" altLang="en-US" sz="2500" dirty="0" smtClean="0"/>
                  <a:t>→</a:t>
                </a:r>
                <a:r>
                  <a:rPr lang="ja-JP" altLang="en-US" sz="2500" dirty="0" smtClean="0"/>
                  <a:t>女</a:t>
                </a:r>
                <a:r>
                  <a:rPr lang="en-US" altLang="ja-JP" sz="2500" dirty="0" err="1"/>
                  <a:t>1</a:t>
                </a:r>
                <a:endParaRPr kumimoji="1" lang="en-US" altLang="ja-JP" sz="2500" dirty="0" smtClean="0"/>
              </a:p>
              <a:p>
                <a:r>
                  <a:rPr kumimoji="1" lang="ja-JP" altLang="en-US" sz="2500" dirty="0" smtClean="0"/>
                  <a:t>このペアが成立する</a:t>
                </a:r>
                <a:r>
                  <a:rPr lang="ja-JP" altLang="en-US" sz="2500" dirty="0" smtClean="0"/>
                  <a:t>場合（</a:t>
                </a:r>
                <a:r>
                  <a:rPr kumimoji="1" lang="ja-JP" altLang="en-US" sz="2500" dirty="0" smtClean="0"/>
                  <a:t>確率を</a:t>
                </a:r>
                <a14:m>
                  <m:oMath xmlns:m="http://schemas.openxmlformats.org/officeDocument/2006/math">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𝑔</m:t>
                        </m:r>
                      </m:e>
                      <m:sub>
                        <m:r>
                          <a:rPr kumimoji="1" lang="en-US" altLang="ja-JP" sz="2500" b="0" i="1" smtClean="0">
                            <a:latin typeface="Cambria Math" panose="02040503050406030204" pitchFamily="18" charset="0"/>
                          </a:rPr>
                          <m:t>1</m:t>
                        </m:r>
                      </m:sub>
                    </m:sSub>
                  </m:oMath>
                </a14:m>
                <a:r>
                  <a:rPr kumimoji="1" lang="ja-JP" altLang="en-US" sz="2500" dirty="0" smtClean="0"/>
                  <a:t>とおく）</a:t>
                </a:r>
                <a:endParaRPr kumimoji="1" lang="en-US" altLang="ja-JP" sz="2500" dirty="0" smtClean="0"/>
              </a:p>
              <a:p>
                <a:r>
                  <a:rPr lang="en-US" altLang="ja-JP" sz="2500" dirty="0" smtClean="0"/>
                  <a:t>(1) </a:t>
                </a:r>
                <a:r>
                  <a:rPr lang="ja-JP" altLang="en-US" sz="2500" dirty="0" smtClean="0"/>
                  <a:t>女</a:t>
                </a:r>
                <a:r>
                  <a:rPr lang="en-US" altLang="ja-JP" sz="2500" dirty="0" smtClean="0"/>
                  <a:t>1</a:t>
                </a:r>
                <a:r>
                  <a:rPr lang="ja-JP" altLang="en-US" sz="2500" dirty="0" err="1" smtClean="0"/>
                  <a:t>の第</a:t>
                </a:r>
                <a:r>
                  <a:rPr lang="en-US" altLang="ja-JP" sz="2500" dirty="0" smtClean="0"/>
                  <a:t>1</a:t>
                </a:r>
                <a:r>
                  <a:rPr lang="ja-JP" altLang="en-US" sz="2500" dirty="0" smtClean="0"/>
                  <a:t>希望が男</a:t>
                </a:r>
                <a:r>
                  <a:rPr lang="en-US" altLang="ja-JP" sz="2500" dirty="0" smtClean="0"/>
                  <a:t>1</a:t>
                </a:r>
                <a:r>
                  <a:rPr lang="ja-JP" altLang="en-US" sz="2500" dirty="0" smtClean="0"/>
                  <a:t>　　</a:t>
                </a:r>
                <a14:m>
                  <m:oMath xmlns:m="http://schemas.openxmlformats.org/officeDocument/2006/math">
                    <m:f>
                      <m:fPr>
                        <m:ctrlPr>
                          <a:rPr lang="en-US" altLang="ja-JP" sz="2500" b="0" i="1" smtClean="0">
                            <a:latin typeface="Cambria Math" panose="02040503050406030204" pitchFamily="18" charset="0"/>
                          </a:rPr>
                        </m:ctrlPr>
                      </m:fPr>
                      <m:num>
                        <m:r>
                          <a:rPr lang="en-US" altLang="ja-JP" sz="2500" b="0" i="1" smtClean="0">
                            <a:latin typeface="Cambria Math" panose="02040503050406030204" pitchFamily="18" charset="0"/>
                          </a:rPr>
                          <m:t>1</m:t>
                        </m:r>
                      </m:num>
                      <m:den>
                        <m:r>
                          <a:rPr lang="en-US" altLang="ja-JP" sz="2500" b="0" i="1" smtClean="0">
                            <a:latin typeface="Cambria Math" panose="02040503050406030204" pitchFamily="18" charset="0"/>
                          </a:rPr>
                          <m:t>𝑛</m:t>
                        </m:r>
                      </m:den>
                    </m:f>
                  </m:oMath>
                </a14:m>
                <a:endParaRPr lang="en-US" altLang="ja-JP" sz="2500" dirty="0" smtClean="0"/>
              </a:p>
              <a:p>
                <a:r>
                  <a:rPr kumimoji="1" lang="en-US" altLang="ja-JP" sz="2500" dirty="0" smtClean="0"/>
                  <a:t>(2) </a:t>
                </a:r>
                <a:r>
                  <a:rPr kumimoji="1" lang="ja-JP" altLang="en-US" sz="2500" dirty="0" smtClean="0"/>
                  <a:t>女</a:t>
                </a:r>
                <a:r>
                  <a:rPr kumimoji="1" lang="en-US" altLang="ja-JP" sz="2500" dirty="0" smtClean="0"/>
                  <a:t>1</a:t>
                </a:r>
                <a:r>
                  <a:rPr lang="ja-JP" altLang="en-US" sz="2500" dirty="0" err="1" smtClean="0"/>
                  <a:t>の第</a:t>
                </a:r>
                <a:r>
                  <a:rPr lang="en-US" altLang="ja-JP" sz="2500" dirty="0" smtClean="0"/>
                  <a:t>1</a:t>
                </a:r>
                <a:r>
                  <a:rPr lang="ja-JP" altLang="en-US" sz="2500" dirty="0" smtClean="0"/>
                  <a:t>希望の男性が女</a:t>
                </a:r>
                <a:r>
                  <a:rPr lang="en-US" altLang="ja-JP" sz="2500" dirty="0" smtClean="0"/>
                  <a:t>1</a:t>
                </a:r>
                <a:r>
                  <a:rPr lang="ja-JP" altLang="en-US" sz="2500" dirty="0" smtClean="0"/>
                  <a:t>にプロポーズに来ない</a:t>
                </a:r>
                <a:endParaRPr lang="en-US" altLang="ja-JP" sz="2500" dirty="0" smtClean="0"/>
              </a:p>
              <a:p>
                <a:r>
                  <a:rPr lang="ja-JP" altLang="en-US" sz="2500" dirty="0" smtClean="0"/>
                  <a:t>   　女</a:t>
                </a:r>
                <a:r>
                  <a:rPr lang="en-US" altLang="ja-JP" sz="2500" dirty="0" smtClean="0"/>
                  <a:t>1</a:t>
                </a:r>
                <a:r>
                  <a:rPr lang="ja-JP" altLang="en-US" sz="2500" dirty="0" err="1" smtClean="0"/>
                  <a:t>の第</a:t>
                </a:r>
                <a:r>
                  <a:rPr lang="en-US" altLang="ja-JP" sz="2500" dirty="0" smtClean="0"/>
                  <a:t>2</a:t>
                </a:r>
                <a:r>
                  <a:rPr lang="ja-JP" altLang="en-US" sz="2500" dirty="0"/>
                  <a:t>希望</a:t>
                </a:r>
                <a:r>
                  <a:rPr lang="ja-JP" altLang="en-US" sz="2500" dirty="0" smtClean="0"/>
                  <a:t>が男</a:t>
                </a:r>
                <a:r>
                  <a:rPr lang="en-US" altLang="ja-JP" sz="2500" dirty="0" smtClean="0"/>
                  <a:t>1</a:t>
                </a:r>
                <a:r>
                  <a:rPr lang="ja-JP" altLang="en-US" sz="2500" dirty="0"/>
                  <a:t>　　  </a:t>
                </a:r>
                <a14:m>
                  <m:oMath xmlns:m="http://schemas.openxmlformats.org/officeDocument/2006/math">
                    <m:f>
                      <m:fPr>
                        <m:ctrlPr>
                          <a:rPr lang="en-US" altLang="ja-JP" sz="2500" i="1">
                            <a:latin typeface="Cambria Math" panose="02040503050406030204" pitchFamily="18" charset="0"/>
                          </a:rPr>
                        </m:ctrlPr>
                      </m:fPr>
                      <m:num>
                        <m:r>
                          <a:rPr lang="en-US" altLang="ja-JP" sz="2500" i="1">
                            <a:latin typeface="Cambria Math" panose="02040503050406030204" pitchFamily="18" charset="0"/>
                          </a:rPr>
                          <m:t>1</m:t>
                        </m:r>
                      </m:num>
                      <m:den>
                        <m:r>
                          <a:rPr lang="en-US" altLang="ja-JP" sz="2500" i="1">
                            <a:latin typeface="Cambria Math" panose="02040503050406030204" pitchFamily="18" charset="0"/>
                          </a:rPr>
                          <m:t>𝑛</m:t>
                        </m:r>
                      </m:den>
                    </m:f>
                    <m:sSub>
                      <m:sSubPr>
                        <m:ctrlPr>
                          <a:rPr lang="en-US" altLang="ja-JP" sz="2500" i="1" smtClean="0">
                            <a:solidFill>
                              <a:schemeClr val="tx1"/>
                            </a:solidFill>
                            <a:latin typeface="Cambria Math" panose="02040503050406030204" pitchFamily="18" charset="0"/>
                          </a:rPr>
                        </m:ctrlPr>
                      </m:sSubPr>
                      <m:e>
                        <m:r>
                          <a:rPr lang="en-US" altLang="ja-JP" sz="2500" i="1">
                            <a:solidFill>
                              <a:schemeClr val="tx1"/>
                            </a:solidFill>
                            <a:latin typeface="Cambria Math" panose="02040503050406030204" pitchFamily="18" charset="0"/>
                          </a:rPr>
                          <m:t>𝑎</m:t>
                        </m:r>
                      </m:e>
                      <m:sub>
                        <m:r>
                          <a:rPr lang="en-US" altLang="ja-JP" sz="2500" i="1">
                            <a:solidFill>
                              <a:schemeClr val="tx1"/>
                            </a:solidFill>
                            <a:latin typeface="Cambria Math" panose="02040503050406030204" pitchFamily="18" charset="0"/>
                          </a:rPr>
                          <m:t>1</m:t>
                        </m:r>
                      </m:sub>
                    </m:sSub>
                  </m:oMath>
                </a14:m>
                <a:endParaRPr lang="en-US" altLang="ja-JP" sz="2500" dirty="0" smtClean="0"/>
              </a:p>
              <a:p>
                <a:pPr marL="201168" lvl="1" indent="0">
                  <a:buNone/>
                </a:pPr>
                <a:endParaRPr kumimoji="1" lang="en-US" altLang="ja-JP" sz="25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22960" y="1845734"/>
                <a:ext cx="8069521" cy="4023360"/>
              </a:xfrm>
              <a:blipFill>
                <a:blip r:embed="rId4"/>
                <a:stretch>
                  <a:fillRect l="-1208" t="-25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822960" y="5348343"/>
                <a:ext cx="2308880" cy="786241"/>
              </a:xfrm>
              <a:prstGeom prst="rect">
                <a:avLst/>
              </a:prstGeom>
              <a:noFill/>
              <a:ln w="28575">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r>
                        <a:rPr kumimoji="1" lang="en-US" altLang="ja-JP" sz="2400" b="0" i="1" smtClean="0">
                          <a:latin typeface="Cambria Math" panose="02040503050406030204" pitchFamily="18" charset="0"/>
                        </a:rPr>
                        <m:t>(1+</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822960" y="5348343"/>
                <a:ext cx="2308880" cy="786241"/>
              </a:xfrm>
              <a:prstGeom prst="rect">
                <a:avLst/>
              </a:prstGeom>
              <a:blipFill>
                <a:blip r:embed="rId5"/>
                <a:stretch>
                  <a:fillRect/>
                </a:stretch>
              </a:blipFill>
              <a:ln w="28575">
                <a:noFill/>
              </a:ln>
            </p:spPr>
            <p:txBody>
              <a:bodyPr/>
              <a:lstStyle/>
              <a:p>
                <a:r>
                  <a:rPr lang="ja-JP" altLang="en-US">
                    <a:noFill/>
                  </a:rPr>
                  <a:t> </a:t>
                </a:r>
              </a:p>
            </p:txBody>
          </p:sp>
        </mc:Fallback>
      </mc:AlternateContent>
      <p:cxnSp>
        <p:nvCxnSpPr>
          <p:cNvPr id="9" name="直線コネクタ 8"/>
          <p:cNvCxnSpPr/>
          <p:nvPr/>
        </p:nvCxnSpPr>
        <p:spPr>
          <a:xfrm>
            <a:off x="1475656" y="6108599"/>
            <a:ext cx="12686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flipV="1">
            <a:off x="7607586" y="5385415"/>
            <a:ext cx="924854" cy="133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p:cNvSpPr txBox="1"/>
              <p:nvPr/>
            </p:nvSpPr>
            <p:spPr>
              <a:xfrm>
                <a:off x="5724128" y="5127575"/>
                <a:ext cx="1841829" cy="461665"/>
              </a:xfrm>
              <a:prstGeom prst="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0" dirty="0" smtClean="0"/>
                  <a:t>確率</a:t>
                </a:r>
                <a14:m>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𝑎</m:t>
                        </m:r>
                      </m:e>
                      <m:sub>
                        <m:r>
                          <a:rPr kumimoji="1" lang="en-US" altLang="ja-JP" sz="2400" b="0" i="1" smtClean="0">
                            <a:solidFill>
                              <a:schemeClr val="tx1"/>
                            </a:solidFill>
                            <a:latin typeface="Cambria Math" panose="02040503050406030204" pitchFamily="18" charset="0"/>
                          </a:rPr>
                          <m:t>1</m:t>
                        </m:r>
                      </m:sub>
                    </m:sSub>
                  </m:oMath>
                </a14:m>
                <a:r>
                  <a:rPr kumimoji="1" lang="ja-JP" altLang="en-US" sz="2400" dirty="0" smtClean="0">
                    <a:solidFill>
                      <a:schemeClr val="tx1"/>
                    </a:solidFill>
                  </a:rPr>
                  <a:t>とおく</a:t>
                </a:r>
                <a:endParaRPr kumimoji="1" lang="ja-JP" altLang="en-US" sz="2400" dirty="0">
                  <a:solidFill>
                    <a:schemeClr val="tx1"/>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724128" y="5127575"/>
                <a:ext cx="1841829" cy="461665"/>
              </a:xfrm>
              <a:prstGeom prst="rect">
                <a:avLst/>
              </a:prstGeom>
              <a:blipFill>
                <a:blip r:embed="rId6"/>
                <a:stretch>
                  <a:fillRect l="-4560" t="-12346" r="-1303" b="-18519"/>
                </a:stretch>
              </a:blipFill>
              <a:ln w="28575">
                <a:solidFill>
                  <a:srgbClr val="0070C0"/>
                </a:solidFill>
              </a:ln>
            </p:spPr>
            <p:txBody>
              <a:bodyPr/>
              <a:lstStyle/>
              <a:p>
                <a:r>
                  <a:rPr lang="ja-JP" altLang="en-US">
                    <a:noFill/>
                  </a:rPr>
                  <a:t> </a:t>
                </a:r>
              </a:p>
            </p:txBody>
          </p:sp>
        </mc:Fallback>
      </mc:AlternateContent>
      <p:cxnSp>
        <p:nvCxnSpPr>
          <p:cNvPr id="18" name="直線コネクタ 17"/>
          <p:cNvCxnSpPr/>
          <p:nvPr/>
        </p:nvCxnSpPr>
        <p:spPr>
          <a:xfrm flipH="1" flipV="1">
            <a:off x="8515958" y="4216011"/>
            <a:ext cx="16482" cy="11707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8208141" y="4216011"/>
            <a:ext cx="3242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右中かっこ 6"/>
          <p:cNvSpPr/>
          <p:nvPr/>
        </p:nvSpPr>
        <p:spPr>
          <a:xfrm>
            <a:off x="8018024" y="3991466"/>
            <a:ext cx="216025" cy="512848"/>
          </a:xfrm>
          <a:prstGeom prst="rightBrace">
            <a:avLst>
              <a:gd name="adj1" fmla="val 8333"/>
              <a:gd name="adj2" fmla="val 4485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3538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=2</m:t>
                    </m:r>
                  </m:oMath>
                </a14:m>
                <a:r>
                  <a:rPr lang="ja-JP" altLang="en-US" dirty="0" smtClean="0"/>
                  <a:t> の場合の続き</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187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22959" y="1845734"/>
                <a:ext cx="8069521" cy="4023360"/>
              </a:xfrm>
            </p:spPr>
            <p:txBody>
              <a:bodyPr>
                <a:normAutofit fontScale="85000" lnSpcReduction="20000"/>
              </a:bodyPr>
              <a:lstStyle/>
              <a:p>
                <a:r>
                  <a:rPr kumimoji="1" lang="ja-JP" altLang="en-US" dirty="0" smtClean="0"/>
                  <a:t>男</a:t>
                </a:r>
                <a:r>
                  <a:rPr kumimoji="1" lang="en-US" altLang="ja-JP" dirty="0" smtClean="0"/>
                  <a:t>1</a:t>
                </a:r>
                <a:r>
                  <a:rPr kumimoji="1" lang="ja-JP" altLang="en-US" dirty="0" smtClean="0"/>
                  <a:t>→女</a:t>
                </a:r>
                <a:r>
                  <a:rPr kumimoji="1" lang="en-US" altLang="ja-JP" dirty="0" smtClean="0"/>
                  <a:t>2</a:t>
                </a:r>
              </a:p>
              <a:p>
                <a:r>
                  <a:rPr kumimoji="1" lang="ja-JP" altLang="en-US" dirty="0" smtClean="0"/>
                  <a:t>このペアが成立する確率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2</m:t>
                        </m:r>
                      </m:sub>
                    </m:sSub>
                  </m:oMath>
                </a14:m>
                <a:endParaRPr lang="en-US" altLang="ja-JP" dirty="0" smtClean="0"/>
              </a:p>
              <a:p>
                <a:r>
                  <a:rPr kumimoji="1" lang="ja-JP" altLang="en-US" dirty="0" smtClean="0"/>
                  <a:t>男</a:t>
                </a:r>
                <a:r>
                  <a:rPr kumimoji="1" lang="en-US" altLang="ja-JP" dirty="0" smtClean="0"/>
                  <a:t>1</a:t>
                </a:r>
                <a:r>
                  <a:rPr kumimoji="1" lang="ja-JP" altLang="en-US" dirty="0" smtClean="0"/>
                  <a:t>は女</a:t>
                </a:r>
                <a:r>
                  <a:rPr kumimoji="1" lang="en-US" altLang="ja-JP" dirty="0" smtClean="0"/>
                  <a:t>1</a:t>
                </a:r>
                <a:r>
                  <a:rPr kumimoji="1" lang="ja-JP" altLang="en-US" dirty="0" smtClean="0"/>
                  <a:t>に断られた</a:t>
                </a:r>
                <a:r>
                  <a:rPr lang="ja-JP" altLang="en-US" dirty="0" smtClean="0"/>
                  <a:t>（確率 </a:t>
                </a:r>
                <a14:m>
                  <m:oMath xmlns:m="http://schemas.openxmlformats.org/officeDocument/2006/math">
                    <m:r>
                      <a:rPr lang="en-US" altLang="ja-JP" b="0" i="1" smtClean="0">
                        <a:latin typeface="Cambria Math" panose="02040503050406030204" pitchFamily="18" charset="0"/>
                      </a:rPr>
                      <m:t>1−</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1</m:t>
                        </m:r>
                      </m:sub>
                    </m:sSub>
                  </m:oMath>
                </a14:m>
                <a:r>
                  <a:rPr kumimoji="1" lang="ja-JP" altLang="en-US" dirty="0" smtClean="0"/>
                  <a:t>） かつ以下</a:t>
                </a:r>
                <a:r>
                  <a:rPr lang="ja-JP" altLang="en-US" dirty="0" smtClean="0"/>
                  <a:t>の場合が成立</a:t>
                </a:r>
                <a:endParaRPr kumimoji="1" lang="en-US" altLang="ja-JP" dirty="0" smtClean="0"/>
              </a:p>
              <a:p>
                <a:r>
                  <a:rPr lang="en-US" altLang="ja-JP" dirty="0" smtClean="0"/>
                  <a:t>(1) </a:t>
                </a:r>
                <a:r>
                  <a:rPr lang="ja-JP" altLang="en-US" dirty="0" smtClean="0"/>
                  <a:t>女</a:t>
                </a:r>
                <a:r>
                  <a:rPr lang="en-US" altLang="ja-JP" dirty="0" smtClean="0"/>
                  <a:t>2</a:t>
                </a:r>
                <a:r>
                  <a:rPr lang="ja-JP" altLang="en-US" dirty="0" err="1" smtClean="0"/>
                  <a:t>の第</a:t>
                </a:r>
                <a:r>
                  <a:rPr lang="en-US" altLang="ja-JP" dirty="0" smtClean="0"/>
                  <a:t>1</a:t>
                </a:r>
                <a:r>
                  <a:rPr lang="ja-JP" altLang="en-US" dirty="0" smtClean="0"/>
                  <a:t>希望が男</a:t>
                </a:r>
                <a:r>
                  <a:rPr lang="en-US" altLang="ja-JP" dirty="0" smtClean="0"/>
                  <a:t>1</a:t>
                </a:r>
                <a:r>
                  <a:rPr lang="ja-JP" altLang="en-US" dirty="0" smtClean="0"/>
                  <a:t>　　</a:t>
                </a:r>
                <a14:m>
                  <m:oMath xmlns:m="http://schemas.openxmlformats.org/officeDocument/2006/math">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oMath>
                </a14:m>
                <a:endParaRPr lang="en-US" altLang="ja-JP" dirty="0" smtClean="0"/>
              </a:p>
              <a:p>
                <a:r>
                  <a:rPr kumimoji="1" lang="en-US" altLang="ja-JP" dirty="0" smtClean="0"/>
                  <a:t>(2)</a:t>
                </a:r>
                <a:r>
                  <a:rPr lang="ja-JP" altLang="en-US" dirty="0" smtClean="0"/>
                  <a:t> 女</a:t>
                </a:r>
                <a:r>
                  <a:rPr lang="en-US" altLang="ja-JP" dirty="0" smtClean="0"/>
                  <a:t>2</a:t>
                </a:r>
                <a:r>
                  <a:rPr lang="ja-JP" altLang="en-US" dirty="0" err="1" smtClean="0"/>
                  <a:t>の第</a:t>
                </a:r>
                <a:r>
                  <a:rPr lang="en-US" altLang="ja-JP" dirty="0" smtClean="0"/>
                  <a:t>1</a:t>
                </a:r>
                <a:r>
                  <a:rPr lang="ja-JP" altLang="en-US" dirty="0" smtClean="0"/>
                  <a:t>希望の男性が女</a:t>
                </a:r>
                <a:r>
                  <a:rPr lang="en-US" altLang="ja-JP" dirty="0" smtClean="0"/>
                  <a:t>2</a:t>
                </a:r>
                <a:r>
                  <a:rPr lang="ja-JP" altLang="en-US" dirty="0" smtClean="0"/>
                  <a:t>にプロポーズに</a:t>
                </a:r>
                <a:r>
                  <a:rPr lang="ja-JP" altLang="en-US" dirty="0"/>
                  <a:t>来</a:t>
                </a:r>
                <a:r>
                  <a:rPr lang="ja-JP" altLang="en-US" dirty="0" smtClean="0"/>
                  <a:t>ない</a:t>
                </a:r>
                <a:endParaRPr lang="en-US" altLang="ja-JP" dirty="0" smtClean="0"/>
              </a:p>
              <a:p>
                <a:r>
                  <a:rPr lang="ja-JP" altLang="en-US" dirty="0"/>
                  <a:t>　</a:t>
                </a:r>
                <a:r>
                  <a:rPr lang="ja-JP" altLang="en-US" dirty="0" smtClean="0"/>
                  <a:t>　女</a:t>
                </a:r>
                <a:r>
                  <a:rPr lang="en-US" altLang="ja-JP" dirty="0" smtClean="0"/>
                  <a:t>2</a:t>
                </a:r>
                <a:r>
                  <a:rPr lang="ja-JP" altLang="en-US" dirty="0" err="1" smtClean="0"/>
                  <a:t>の</a:t>
                </a:r>
                <a:r>
                  <a:rPr lang="ja-JP" altLang="en-US" dirty="0" err="1"/>
                  <a:t>第</a:t>
                </a:r>
                <a:r>
                  <a:rPr lang="en-US" altLang="ja-JP" dirty="0"/>
                  <a:t>2</a:t>
                </a:r>
                <a:r>
                  <a:rPr lang="ja-JP" altLang="en-US" dirty="0"/>
                  <a:t>希望</a:t>
                </a:r>
                <a:r>
                  <a:rPr lang="ja-JP" altLang="en-US" dirty="0" smtClean="0"/>
                  <a:t>が男</a:t>
                </a:r>
                <a:r>
                  <a:rPr lang="en-US" altLang="ja-JP" dirty="0" smtClean="0"/>
                  <a:t>1</a:t>
                </a:r>
                <a:r>
                  <a:rPr lang="ja-JP" altLang="en-US" dirty="0"/>
                  <a:t>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a:rPr lang="en-US" altLang="ja-JP" i="1">
                            <a:latin typeface="Cambria Math" panose="02040503050406030204" pitchFamily="18" charset="0"/>
                          </a:rPr>
                          <m:t>1</m:t>
                        </m:r>
                      </m:sub>
                    </m:sSub>
                  </m:oMath>
                </a14:m>
                <a:endParaRPr lang="en-US" altLang="ja-JP" dirty="0" smtClean="0"/>
              </a:p>
              <a:p>
                <a:endParaRPr kumimoji="1" lang="en-US" altLang="ja-JP" dirty="0"/>
              </a:p>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 = </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e>
                    </m:d>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1</m:t>
                            </m:r>
                          </m:sub>
                        </m:sSub>
                      </m:e>
                    </m:d>
                    <m:r>
                      <a:rPr kumimoji="1" lang="en-US" altLang="ja-JP" b="0" i="1" smtClean="0">
                        <a:latin typeface="Cambria Math" panose="02040503050406030204" pitchFamily="18" charset="0"/>
                      </a:rPr>
                      <m:t>  =  </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𝑔</m:t>
                        </m:r>
                      </m:e>
                      <m:sub>
                        <m:r>
                          <a:rPr kumimoji="1" lang="en-US" altLang="ja-JP" b="0" i="1" smtClean="0">
                            <a:latin typeface="Cambria Math" panose="02040503050406030204" pitchFamily="18" charset="0"/>
                          </a:rPr>
                          <m:t>1</m:t>
                        </m:r>
                      </m:sub>
                    </m:sSub>
                  </m:oMath>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22959" y="1845734"/>
                <a:ext cx="8069521" cy="4023360"/>
              </a:xfrm>
              <a:blipFill>
                <a:blip r:embed="rId4"/>
                <a:stretch>
                  <a:fillRect l="-1208" t="-4545" r="-1284"/>
                </a:stretch>
              </a:blipFill>
            </p:spPr>
            <p:txBody>
              <a:bodyPr/>
              <a:lstStyle/>
              <a:p>
                <a:r>
                  <a:rPr lang="ja-JP" altLang="en-US">
                    <a:noFill/>
                  </a:rPr>
                  <a:t> </a:t>
                </a:r>
              </a:p>
            </p:txBody>
          </p:sp>
        </mc:Fallback>
      </mc:AlternateContent>
      <p:sp>
        <p:nvSpPr>
          <p:cNvPr id="5" name="角丸四角形 4"/>
          <p:cNvSpPr/>
          <p:nvPr/>
        </p:nvSpPr>
        <p:spPr>
          <a:xfrm>
            <a:off x="4343871" y="3108347"/>
            <a:ext cx="372145" cy="604467"/>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726284" y="4131128"/>
            <a:ext cx="629012" cy="575129"/>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2987824" y="5805264"/>
            <a:ext cx="13681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835696" y="5805264"/>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81952" y="5085184"/>
            <a:ext cx="5801614" cy="82017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8366760" y="3857414"/>
            <a:ext cx="0" cy="46587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6876257" y="4323288"/>
                <a:ext cx="1872208" cy="461665"/>
              </a:xfrm>
              <a:prstGeom prst="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smtClean="0"/>
                  <a:t>ここ</a:t>
                </a:r>
                <a:r>
                  <a:rPr kumimoji="1" lang="ja-JP" altLang="en-US" sz="2400" dirty="0"/>
                  <a:t>も</a:t>
                </a:r>
                <a:r>
                  <a:rPr kumimoji="1" lang="ja-JP" altLang="en-US" sz="2400" b="0" dirty="0" smtClean="0"/>
                  <a:t>確率</a:t>
                </a:r>
                <a14:m>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𝑎</m:t>
                        </m:r>
                      </m:e>
                      <m:sub>
                        <m:r>
                          <a:rPr kumimoji="1" lang="en-US" altLang="ja-JP" sz="2400" b="0" i="1" smtClean="0">
                            <a:solidFill>
                              <a:schemeClr val="tx1"/>
                            </a:solidFill>
                            <a:latin typeface="Cambria Math" panose="02040503050406030204" pitchFamily="18" charset="0"/>
                          </a:rPr>
                          <m:t>1</m:t>
                        </m:r>
                      </m:sub>
                    </m:sSub>
                  </m:oMath>
                </a14:m>
                <a:endParaRPr kumimoji="1" lang="ja-JP" altLang="en-US" sz="2400" dirty="0">
                  <a:solidFill>
                    <a:srgbClr val="0070C0"/>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876257" y="4323288"/>
                <a:ext cx="1872208" cy="461665"/>
              </a:xfrm>
              <a:prstGeom prst="rect">
                <a:avLst/>
              </a:prstGeom>
              <a:blipFill>
                <a:blip r:embed="rId5"/>
                <a:stretch>
                  <a:fillRect l="-3205" t="-12346" b="-18519"/>
                </a:stretch>
              </a:blipFill>
              <a:ln w="28575">
                <a:solidFill>
                  <a:srgbClr val="0070C0"/>
                </a:solidFill>
              </a:ln>
            </p:spPr>
            <p:txBody>
              <a:bodyPr/>
              <a:lstStyle/>
              <a:p>
                <a:r>
                  <a:rPr lang="ja-JP" altLang="en-US">
                    <a:noFill/>
                  </a:rPr>
                  <a:t> </a:t>
                </a:r>
              </a:p>
            </p:txBody>
          </p:sp>
        </mc:Fallback>
      </mc:AlternateContent>
      <p:cxnSp>
        <p:nvCxnSpPr>
          <p:cNvPr id="14" name="直線コネクタ 13"/>
          <p:cNvCxnSpPr>
            <a:endCxn id="15" idx="1"/>
          </p:cNvCxnSpPr>
          <p:nvPr/>
        </p:nvCxnSpPr>
        <p:spPr>
          <a:xfrm flipH="1">
            <a:off x="8172400" y="3857414"/>
            <a:ext cx="194360" cy="60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a:off x="7956375" y="3633456"/>
            <a:ext cx="216025" cy="512848"/>
          </a:xfrm>
          <a:prstGeom prst="rightBrace">
            <a:avLst>
              <a:gd name="adj1" fmla="val 8333"/>
              <a:gd name="adj2" fmla="val 4485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 name="直線コネクタ 15"/>
          <p:cNvCxnSpPr/>
          <p:nvPr/>
        </p:nvCxnSpPr>
        <p:spPr>
          <a:xfrm>
            <a:off x="4528040" y="3061492"/>
            <a:ext cx="827256" cy="74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021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2838</TotalTime>
  <Words>916</Words>
  <Application>Microsoft Office PowerPoint</Application>
  <PresentationFormat>画面に合わせる (4:3)</PresentationFormat>
  <Paragraphs>298</Paragraphs>
  <Slides>23</Slides>
  <Notes>17</Notes>
  <HiddenSlides>3</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ＭＳ Ｐゴシック</vt:lpstr>
      <vt:lpstr>游ゴシック</vt:lpstr>
      <vt:lpstr>Calibri</vt:lpstr>
      <vt:lpstr>Calibri Light</vt:lpstr>
      <vt:lpstr>Cambria Math</vt:lpstr>
      <vt:lpstr>レトロスペクト</vt:lpstr>
      <vt:lpstr>制限つき安定マッチングの 確率的解析</vt:lpstr>
      <vt:lpstr>安定結婚問題</vt:lpstr>
      <vt:lpstr>安定マッチング</vt:lpstr>
      <vt:lpstr>G-Sアルゴリズムの手順</vt:lpstr>
      <vt:lpstr>研究内容</vt:lpstr>
      <vt:lpstr>k=1,n の場合の平均ペア数</vt:lpstr>
      <vt:lpstr>k≥2の場合の平均ペア数を考える</vt:lpstr>
      <vt:lpstr>k=2 の場合</vt:lpstr>
      <vt:lpstr>k=2 の場合の続き</vt:lpstr>
      <vt:lpstr>女性が第1希望にプロポーズされない確率a_1</vt:lpstr>
      <vt:lpstr>まとめると</vt:lpstr>
      <vt:lpstr>k=3 の場合</vt:lpstr>
      <vt:lpstr>k=3 の場合の続き</vt:lpstr>
      <vt:lpstr>女性が第1希望にプロポーズされない確率a_1</vt:lpstr>
      <vt:lpstr>k=3 の場合，まとめると</vt:lpstr>
      <vt:lpstr>任意の k のときの平均ペア数</vt:lpstr>
      <vt:lpstr>S_2を実験値と比較</vt:lpstr>
      <vt:lpstr>S_3, S_4 を実験値と比較</vt:lpstr>
      <vt:lpstr>人数 n を大きくしていくと</vt:lpstr>
      <vt:lpstr>まとめと今後の課題</vt:lpstr>
      <vt:lpstr>a+g=1？</vt:lpstr>
      <vt:lpstr>a+g=1　が成り立つと</vt:lpstr>
      <vt:lpstr>a+g=1　が成り立つと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oosuka</dc:creator>
  <cp:lastModifiedBy>oosuka</cp:lastModifiedBy>
  <cp:revision>692</cp:revision>
  <dcterms:created xsi:type="dcterms:W3CDTF">2016-05-24T08:01:48Z</dcterms:created>
  <dcterms:modified xsi:type="dcterms:W3CDTF">2017-03-08T10:27:11Z</dcterms:modified>
</cp:coreProperties>
</file>