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5"/>
  </p:notesMasterIdLst>
  <p:handoutMasterIdLst>
    <p:handoutMasterId r:id="rId36"/>
  </p:handoutMasterIdLst>
  <p:sldIdLst>
    <p:sldId id="258" r:id="rId3"/>
    <p:sldId id="364" r:id="rId4"/>
    <p:sldId id="349" r:id="rId5"/>
    <p:sldId id="303" r:id="rId6"/>
    <p:sldId id="365" r:id="rId7"/>
    <p:sldId id="366" r:id="rId8"/>
    <p:sldId id="367" r:id="rId9"/>
    <p:sldId id="368" r:id="rId10"/>
    <p:sldId id="371" r:id="rId11"/>
    <p:sldId id="384" r:id="rId12"/>
    <p:sldId id="385" r:id="rId13"/>
    <p:sldId id="329" r:id="rId14"/>
    <p:sldId id="360" r:id="rId15"/>
    <p:sldId id="372" r:id="rId16"/>
    <p:sldId id="359" r:id="rId17"/>
    <p:sldId id="326" r:id="rId18"/>
    <p:sldId id="309" r:id="rId19"/>
    <p:sldId id="373" r:id="rId20"/>
    <p:sldId id="321" r:id="rId21"/>
    <p:sldId id="375" r:id="rId22"/>
    <p:sldId id="374" r:id="rId23"/>
    <p:sldId id="376" r:id="rId24"/>
    <p:sldId id="361" r:id="rId25"/>
    <p:sldId id="379" r:id="rId26"/>
    <p:sldId id="380" r:id="rId27"/>
    <p:sldId id="378" r:id="rId28"/>
    <p:sldId id="324" r:id="rId29"/>
    <p:sldId id="363" r:id="rId30"/>
    <p:sldId id="327" r:id="rId31"/>
    <p:sldId id="335" r:id="rId32"/>
    <p:sldId id="322" r:id="rId33"/>
    <p:sldId id="328" r:id="rId34"/>
  </p:sldIdLst>
  <p:sldSz cx="12192000" cy="6858000"/>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5" d="100"/>
          <a:sy n="85" d="100"/>
        </p:scale>
        <p:origin x="120" y="282"/>
      </p:cViewPr>
      <p:guideLst/>
    </p:cSldViewPr>
  </p:slideViewPr>
  <p:notesTextViewPr>
    <p:cViewPr>
      <p:scale>
        <a:sx n="3" d="2"/>
        <a:sy n="3" d="2"/>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latinLnBrk="0">
              <a:defRPr kumimoji="1" lang="ja-JP" sz="1200"/>
            </a:lvl1pPr>
          </a:lstStyle>
          <a:p>
            <a:fld id="{CEEBDA6D-DC69-4DCE-BAF7-6763517D3376}" type="datetimeFigureOut">
              <a:rPr kumimoji="1" lang="en-US" altLang="ja-JP"/>
              <a:t>3/9/2016</a:t>
            </a:fld>
            <a:endParaRPr kumimoji="1" lang="ja-JP"/>
          </a:p>
        </p:txBody>
      </p:sp>
      <p:sp>
        <p:nvSpPr>
          <p:cNvPr id="4" name="フッター プレースホルダー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latinLnBrk="0">
              <a:defRPr kumimoji="1" lang="ja-JP" sz="1200"/>
            </a:lvl1pPr>
          </a:lstStyle>
          <a:p>
            <a:fld id="{B2977E94-A6AB-4E02-8E43-E89F9CF4757F}" type="slidenum">
              <a:rPr kumimoji="1" lang="ja-JP"/>
              <a:t>‹#›</a:t>
            </a:fld>
            <a:endParaRPr kumimoji="1" lang="ja-JP"/>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5588628" y="0"/>
            <a:ext cx="4275402" cy="337958"/>
          </a:xfrm>
          <a:prstGeom prst="rect">
            <a:avLst/>
          </a:prstGeom>
        </p:spPr>
        <p:txBody>
          <a:bodyPr vert="horz" lIns="91440" tIns="45720" rIns="91440" bIns="45720" rtlCol="0"/>
          <a:lstStyle>
            <a:lvl1pPr algn="r" latinLnBrk="0">
              <a:defRPr kumimoji="1" lang="ja-JP" sz="1200"/>
            </a:lvl1pPr>
          </a:lstStyle>
          <a:p>
            <a:fld id="{237F6C43-988E-4257-9A1C-C162EF036D58}" type="datetimeFigureOut">
              <a:t>2016/3/9</a:t>
            </a:fld>
            <a:endParaRPr kumimoji="1" lang="ja-JP"/>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latinLnBrk="0">
              <a:defRPr kumimoji="1" lang="ja-JP" sz="1200"/>
            </a:lvl1pPr>
          </a:lstStyle>
          <a:p>
            <a:fld id="{DED491D0-8E1B-49C7-849B-A28568D94497}" type="slidenum">
              <a:t>‹#›</a:t>
            </a:fld>
            <a:endParaRPr kumimoji="1" lang="ja-JP"/>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t>12</a:t>
            </a:fld>
            <a:endParaRPr kumimoji="1" lang="ja-JP" altLang="en-US"/>
          </a:p>
        </p:txBody>
      </p:sp>
    </p:spTree>
    <p:extLst>
      <p:ext uri="{BB962C8B-B14F-4D97-AF65-F5344CB8AC3E}">
        <p14:creationId xmlns:p14="http://schemas.microsoft.com/office/powerpoint/2010/main" val="301345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長方形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0" name="長方形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2" name="タイトル 1"/>
          <p:cNvSpPr>
            <a:spLocks noGrp="1"/>
          </p:cNvSpPr>
          <p:nvPr>
            <p:ph type="ctrTitle"/>
          </p:nvPr>
        </p:nvSpPr>
        <p:spPr bwMode="black">
          <a:xfrm>
            <a:off x="3175199" y="1943842"/>
            <a:ext cx="8500062" cy="2387600"/>
          </a:xfrm>
        </p:spPr>
        <p:txBody>
          <a:bodyPr anchor="b"/>
          <a:lstStyle>
            <a:lvl1pPr algn="l" latinLnBrk="0">
              <a:lnSpc>
                <a:spcPct val="90000"/>
              </a:lnSpc>
              <a:defRPr kumimoji="1" lang="ja-JP" sz="6000" b="1">
                <a:solidFill>
                  <a:schemeClr val="tx1"/>
                </a:solidFill>
              </a:defRPr>
            </a:lvl1pPr>
          </a:lstStyle>
          <a:p>
            <a:r>
              <a:rPr kumimoji="1" lang="ja-JP" altLang="en-US" smtClean="0"/>
              <a:t>マスター タイトルの書式設定</a:t>
            </a:r>
            <a:endParaRPr kumimoji="1" lang="ja-JP"/>
          </a:p>
        </p:txBody>
      </p:sp>
      <p:sp>
        <p:nvSpPr>
          <p:cNvPr id="3" name="サブタイトル 2"/>
          <p:cNvSpPr>
            <a:spLocks noGrp="1"/>
          </p:cNvSpPr>
          <p:nvPr>
            <p:ph type="subTitle" idx="1"/>
          </p:nvPr>
        </p:nvSpPr>
        <p:spPr>
          <a:xfrm>
            <a:off x="3175199" y="4538659"/>
            <a:ext cx="8500062" cy="865321"/>
          </a:xfrm>
        </p:spPr>
        <p:txBody>
          <a:bodyPr/>
          <a:lstStyle>
            <a:lvl1pPr marL="0" indent="0" algn="l" latinLnBrk="0">
              <a:spcBef>
                <a:spcPts val="0"/>
              </a:spcBef>
              <a:buNone/>
              <a:defRPr kumimoji="1" lang="ja-JP" sz="2400"/>
            </a:lvl1pPr>
            <a:lvl2pPr marL="457200" indent="0" algn="ctr" latinLnBrk="0">
              <a:buNone/>
              <a:defRPr kumimoji="1" lang="ja-JP" sz="2000"/>
            </a:lvl2pPr>
            <a:lvl3pPr marL="914400" indent="0" algn="ctr" latinLnBrk="0">
              <a:buNone/>
              <a:defRPr kumimoji="1" lang="ja-JP" sz="1800"/>
            </a:lvl3pPr>
            <a:lvl4pPr marL="1371600" indent="0" algn="ctr" latinLnBrk="0">
              <a:buNone/>
              <a:defRPr kumimoji="1" lang="ja-JP" sz="1600"/>
            </a:lvl4pPr>
            <a:lvl5pPr marL="1828800" indent="0" algn="ctr" latinLnBrk="0">
              <a:buNone/>
              <a:defRPr kumimoji="1" lang="ja-JP" sz="1600"/>
            </a:lvl5pPr>
            <a:lvl6pPr marL="2286000" indent="0" algn="ctr" latinLnBrk="0">
              <a:buNone/>
              <a:defRPr kumimoji="1" lang="ja-JP" sz="1600"/>
            </a:lvl6pPr>
            <a:lvl7pPr marL="2743200" indent="0" algn="ctr" latinLnBrk="0">
              <a:buNone/>
              <a:defRPr kumimoji="1" lang="ja-JP" sz="1600"/>
            </a:lvl7pPr>
            <a:lvl8pPr marL="3200400" indent="0" algn="ctr" latinLnBrk="0">
              <a:buNone/>
              <a:defRPr kumimoji="1" lang="ja-JP" sz="1600"/>
            </a:lvl8pPr>
            <a:lvl9pPr marL="3657600" indent="0" algn="ctr" latinLnBrk="0">
              <a:buNone/>
              <a:defRPr kumimoji="1" lang="ja-JP" sz="1600"/>
            </a:lvl9pPr>
          </a:lstStyle>
          <a:p>
            <a:r>
              <a:rPr kumimoji="1" lang="ja-JP" altLang="en-US" smtClean="0"/>
              <a:t>マスター サブタイトルの書式設定</a:t>
            </a:r>
            <a:endParaRPr kumimoji="1" lang="ja-JP"/>
          </a:p>
        </p:txBody>
      </p:sp>
      <p:sp>
        <p:nvSpPr>
          <p:cNvPr id="11" name="日付プレースホルダー 10"/>
          <p:cNvSpPr>
            <a:spLocks noGrp="1"/>
          </p:cNvSpPr>
          <p:nvPr>
            <p:ph type="dt" sz="half" idx="10"/>
          </p:nvPr>
        </p:nvSpPr>
        <p:spPr/>
        <p:txBody>
          <a:bodyPr/>
          <a:lstStyle/>
          <a:p>
            <a:fld id="{BEB863BC-28FA-4159-AE86-3830BC18539D}" type="datetime1">
              <a:rPr lang="ja-JP" altLang="en-US" smtClean="0"/>
              <a:t>2016/3/9</a:t>
            </a:fld>
            <a:endParaRPr kumimoji="1" lang="ja-JP"/>
          </a:p>
        </p:txBody>
      </p:sp>
      <p:sp>
        <p:nvSpPr>
          <p:cNvPr id="12" name="フッター プレースホルダー 11"/>
          <p:cNvSpPr>
            <a:spLocks noGrp="1"/>
          </p:cNvSpPr>
          <p:nvPr>
            <p:ph type="ftr" sz="quarter" idx="11"/>
          </p:nvPr>
        </p:nvSpPr>
        <p:spPr/>
        <p:txBody>
          <a:bodyPr/>
          <a:lstStyle/>
          <a:p>
            <a:endParaRPr kumimoji="1" lang="ja-JP"/>
          </a:p>
        </p:txBody>
      </p:sp>
      <p:sp>
        <p:nvSpPr>
          <p:cNvPr id="13" name="スライド番号プレースホルダー 12"/>
          <p:cNvSpPr>
            <a:spLocks noGrp="1"/>
          </p:cNvSpPr>
          <p:nvPr>
            <p:ph type="sldNum" sz="quarter" idx="12"/>
          </p:nvPr>
        </p:nvSpPr>
        <p:spPr/>
        <p:txBody>
          <a:bodyPr/>
          <a:lstStyle/>
          <a:p>
            <a:fld id="{BD266BE7-899D-4075-917F-DBDE33B6B692}" type="slidenum">
              <a:t>‹#›</a:t>
            </a:fld>
            <a:endParaRPr kumimoji="1" lang="ja-JP"/>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CF4E497F-821A-4E64-8408-CC4EFB56E545}" type="datetime1">
              <a:rPr lang="ja-JP" altLang="en-US" smtClean="0"/>
              <a:t>2016/3/9</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BD266BE7-899D-4075-917F-DBDE33B6B692}" type="slidenum">
              <a:t>‹#›</a:t>
            </a:fld>
            <a:endParaRPr kumimoji="1" lang="ja-JP"/>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378199" y="462249"/>
            <a:ext cx="9693088" cy="571471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a:xfrm>
            <a:off x="378199" y="6356350"/>
            <a:ext cx="1971947" cy="365125"/>
          </a:xfrm>
        </p:spPr>
        <p:txBody>
          <a:bodyPr/>
          <a:lstStyle/>
          <a:p>
            <a:fld id="{43DE7FE5-F0F0-42CB-B430-8CE8CF355C61}" type="datetime1">
              <a:rPr lang="ja-JP" altLang="en-US" smtClean="0"/>
              <a:t>2016/3/9</a:t>
            </a:fld>
            <a:endParaRPr kumimoji="1" lang="ja-JP"/>
          </a:p>
        </p:txBody>
      </p:sp>
      <p:sp>
        <p:nvSpPr>
          <p:cNvPr id="5" name="フッター プレースホルダー 4"/>
          <p:cNvSpPr>
            <a:spLocks noGrp="1"/>
          </p:cNvSpPr>
          <p:nvPr>
            <p:ph type="ftr" sz="quarter" idx="11"/>
          </p:nvPr>
        </p:nvSpPr>
        <p:spPr>
          <a:xfrm>
            <a:off x="2382374" y="6356350"/>
            <a:ext cx="5687786" cy="365125"/>
          </a:xfrm>
        </p:spPr>
        <p:txBody>
          <a:bodyPr/>
          <a:lstStyle/>
          <a:p>
            <a:endParaRPr kumimoji="1" lang="ja-JP"/>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長方形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2" name="縦書きタイトル 1"/>
          <p:cNvSpPr>
            <a:spLocks noGrp="1"/>
          </p:cNvSpPr>
          <p:nvPr>
            <p:ph type="title" orient="vert"/>
          </p:nvPr>
        </p:nvSpPr>
        <p:spPr>
          <a:xfrm>
            <a:off x="10266348" y="462249"/>
            <a:ext cx="1370886" cy="5714714"/>
          </a:xfrm>
        </p:spPr>
        <p:txBody>
          <a:bodyPr vert="eaVert"/>
          <a:lstStyle/>
          <a:p>
            <a:r>
              <a:rPr kumimoji="1" lang="ja-JP" altLang="en-US" smtClean="0"/>
              <a:t>マスター タイトルの書式設定</a:t>
            </a:r>
            <a:endParaRPr kumimoji="1" lang="ja-JP"/>
          </a:p>
        </p:txBody>
      </p:sp>
      <p:sp>
        <p:nvSpPr>
          <p:cNvPr id="6" name="スライド番号プレースホルダー 5"/>
          <p:cNvSpPr>
            <a:spLocks noGrp="1"/>
          </p:cNvSpPr>
          <p:nvPr>
            <p:ph type="sldNum" sz="quarter" idx="12"/>
          </p:nvPr>
        </p:nvSpPr>
        <p:spPr>
          <a:xfrm>
            <a:off x="8102389" y="6356350"/>
            <a:ext cx="1968898" cy="365125"/>
          </a:xfrm>
        </p:spPr>
        <p:txBody>
          <a:bodyPr/>
          <a:lstStyle/>
          <a:p>
            <a:fld id="{BD266BE7-899D-4075-917F-DBDE33B6B692}" type="slidenum">
              <a:t>‹#›</a:t>
            </a:fld>
            <a:endParaRPr kumimoji="1" lang="ja-JP"/>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5E2C9B45-7B2D-42C6-9613-141874192BE2}" type="datetime1">
              <a:rPr lang="ja-JP" altLang="en-US" smtClean="0"/>
              <a:t>2016/3/9</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a:xfrm>
            <a:off x="10021272" y="6356350"/>
            <a:ext cx="1968898" cy="365125"/>
          </a:xfrm>
        </p:spPr>
        <p:txBody>
          <a:bodyPr/>
          <a:lstStyle>
            <a:lvl1pPr>
              <a:defRPr sz="2400"/>
            </a:lvl1pPr>
          </a:lstStyle>
          <a:p>
            <a:fld id="{BD266BE7-899D-4075-917F-DBDE33B6B692}" type="slidenum">
              <a:rPr lang="en-US" altLang="ja-JP" smtClean="0"/>
              <a:pPr/>
              <a:t>‹#›</a:t>
            </a:fld>
            <a:endParaRPr lang="en-US" altLang="en-US"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長方形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9" name="長方形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2" name="タイトル 1"/>
          <p:cNvSpPr>
            <a:spLocks noGrp="1"/>
          </p:cNvSpPr>
          <p:nvPr>
            <p:ph type="title"/>
          </p:nvPr>
        </p:nvSpPr>
        <p:spPr bwMode="black">
          <a:xfrm>
            <a:off x="3838015" y="658346"/>
            <a:ext cx="6597464" cy="3664417"/>
          </a:xfrm>
        </p:spPr>
        <p:txBody>
          <a:bodyPr anchor="b">
            <a:normAutofit/>
          </a:bodyPr>
          <a:lstStyle>
            <a:lvl1pPr latinLnBrk="0">
              <a:lnSpc>
                <a:spcPct val="90000"/>
              </a:lnSpc>
              <a:defRPr kumimoji="1" lang="ja-JP" sz="5000" b="1">
                <a:solidFill>
                  <a:schemeClr val="tx1"/>
                </a:solidFill>
              </a:defRPr>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3838014" y="4589463"/>
            <a:ext cx="6597465" cy="1500187"/>
          </a:xfrm>
        </p:spPr>
        <p:txBody>
          <a:bodyPr/>
          <a:lstStyle>
            <a:lvl1pPr marL="0" indent="0" latinLnBrk="0">
              <a:spcBef>
                <a:spcPts val="0"/>
              </a:spcBef>
              <a:buNone/>
              <a:defRPr kumimoji="1" lang="ja-JP" sz="2400">
                <a:solidFill>
                  <a:schemeClr val="tx1"/>
                </a:solidFill>
              </a:defRPr>
            </a:lvl1pPr>
            <a:lvl2pPr marL="457200" indent="0" latinLnBrk="0">
              <a:buNone/>
              <a:defRPr kumimoji="1" lang="ja-JP" sz="2000">
                <a:solidFill>
                  <a:schemeClr val="tx1">
                    <a:tint val="75000"/>
                  </a:schemeClr>
                </a:solidFill>
              </a:defRPr>
            </a:lvl2pPr>
            <a:lvl3pPr marL="914400" indent="0" latinLnBrk="0">
              <a:buNone/>
              <a:defRPr kumimoji="1" lang="ja-JP" sz="1800">
                <a:solidFill>
                  <a:schemeClr val="tx1">
                    <a:tint val="75000"/>
                  </a:schemeClr>
                </a:solidFill>
              </a:defRPr>
            </a:lvl3pPr>
            <a:lvl4pPr marL="1371600" indent="0" latinLnBrk="0">
              <a:buNone/>
              <a:defRPr kumimoji="1" lang="ja-JP" sz="1600">
                <a:solidFill>
                  <a:schemeClr val="tx1">
                    <a:tint val="75000"/>
                  </a:schemeClr>
                </a:solidFill>
              </a:defRPr>
            </a:lvl4pPr>
            <a:lvl5pPr marL="1828800" indent="0" latinLnBrk="0">
              <a:buNone/>
              <a:defRPr kumimoji="1" lang="ja-JP" sz="1600">
                <a:solidFill>
                  <a:schemeClr val="tx1">
                    <a:tint val="75000"/>
                  </a:schemeClr>
                </a:solidFill>
              </a:defRPr>
            </a:lvl5pPr>
            <a:lvl6pPr marL="2286000" indent="0" latinLnBrk="0">
              <a:buNone/>
              <a:defRPr kumimoji="1" lang="ja-JP" sz="1600">
                <a:solidFill>
                  <a:schemeClr val="tx1">
                    <a:tint val="75000"/>
                  </a:schemeClr>
                </a:solidFill>
              </a:defRPr>
            </a:lvl6pPr>
            <a:lvl7pPr marL="2743200" indent="0" latinLnBrk="0">
              <a:buNone/>
              <a:defRPr kumimoji="1" lang="ja-JP" sz="1600">
                <a:solidFill>
                  <a:schemeClr val="tx1">
                    <a:tint val="75000"/>
                  </a:schemeClr>
                </a:solidFill>
              </a:defRPr>
            </a:lvl7pPr>
            <a:lvl8pPr marL="3200400" indent="0" latinLnBrk="0">
              <a:buNone/>
              <a:defRPr kumimoji="1" lang="ja-JP" sz="1600">
                <a:solidFill>
                  <a:schemeClr val="tx1">
                    <a:tint val="75000"/>
                  </a:schemeClr>
                </a:solidFill>
              </a:defRPr>
            </a:lvl8pPr>
            <a:lvl9pPr marL="3657600" indent="0" latinLnBrk="0">
              <a:buNone/>
              <a:defRPr kumimoji="1" lang="ja-JP"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B4C9C6B-926E-4BEF-908E-8CC7A1A40311}" type="datetime1">
              <a:rPr lang="ja-JP" altLang="en-US" smtClean="0"/>
              <a:t>2016/3/9</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BD266BE7-899D-4075-917F-DBDE33B6B692}" type="slidenum">
              <a:t>‹#›</a:t>
            </a:fld>
            <a:endParaRPr kumimoji="1" lang="ja-JP"/>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sz="half" idx="1"/>
          </p:nvPr>
        </p:nvSpPr>
        <p:spPr>
          <a:xfrm>
            <a:off x="1280160" y="2194560"/>
            <a:ext cx="4489704" cy="3986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コンテンツ プレースホルダー 3"/>
          <p:cNvSpPr>
            <a:spLocks noGrp="1"/>
          </p:cNvSpPr>
          <p:nvPr>
            <p:ph sz="half" idx="2"/>
          </p:nvPr>
        </p:nvSpPr>
        <p:spPr>
          <a:xfrm>
            <a:off x="6415368" y="2194560"/>
            <a:ext cx="4493424" cy="3986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日付プレースホルダー 4"/>
          <p:cNvSpPr>
            <a:spLocks noGrp="1"/>
          </p:cNvSpPr>
          <p:nvPr>
            <p:ph type="dt" sz="half" idx="10"/>
          </p:nvPr>
        </p:nvSpPr>
        <p:spPr/>
        <p:txBody>
          <a:bodyPr/>
          <a:lstStyle/>
          <a:p>
            <a:fld id="{7C3BA9D6-D36B-47E7-8A76-70E0AC7CCDB8}" type="datetime1">
              <a:rPr lang="ja-JP" altLang="en-US" smtClean="0"/>
              <a:t>2016/3/9</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BD266BE7-899D-4075-917F-DBDE33B6B692}" type="slidenum">
              <a:t>‹#›</a:t>
            </a:fld>
            <a:endParaRPr kumimoji="1" lang="ja-JP"/>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1280160" y="1828456"/>
            <a:ext cx="4489704" cy="830695"/>
          </a:xfrm>
        </p:spPr>
        <p:txBody>
          <a:bodyPr anchor="b"/>
          <a:lstStyle>
            <a:lvl1pPr marL="0" indent="0" latinLnBrk="0">
              <a:buNone/>
              <a:defRPr kumimoji="1" lang="ja-JP" sz="2400" b="1"/>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280160" y="2743194"/>
            <a:ext cx="4489704" cy="343376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テキスト プレースホルダー 4"/>
          <p:cNvSpPr>
            <a:spLocks noGrp="1"/>
          </p:cNvSpPr>
          <p:nvPr>
            <p:ph type="body" sz="quarter" idx="3"/>
          </p:nvPr>
        </p:nvSpPr>
        <p:spPr>
          <a:xfrm>
            <a:off x="6419088" y="1828456"/>
            <a:ext cx="4489704" cy="830695"/>
          </a:xfrm>
        </p:spPr>
        <p:txBody>
          <a:bodyPr anchor="b"/>
          <a:lstStyle>
            <a:lvl1pPr marL="0" indent="0" latinLnBrk="0">
              <a:buNone/>
              <a:defRPr kumimoji="1" lang="ja-JP" sz="2400" b="1"/>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419088" y="2743194"/>
            <a:ext cx="4489704" cy="343376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日付プレースホルダー 6"/>
          <p:cNvSpPr>
            <a:spLocks noGrp="1"/>
          </p:cNvSpPr>
          <p:nvPr>
            <p:ph type="dt" sz="half" idx="10"/>
          </p:nvPr>
        </p:nvSpPr>
        <p:spPr/>
        <p:txBody>
          <a:bodyPr/>
          <a:lstStyle/>
          <a:p>
            <a:fld id="{2C775379-3757-475B-B0C0-BBAAAAC26450}" type="datetime1">
              <a:rPr lang="ja-JP" altLang="en-US" smtClean="0"/>
              <a:t>2016/3/9</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BD266BE7-899D-4075-917F-DBDE33B6B692}" type="slidenum">
              <a:t>‹#›</a:t>
            </a:fld>
            <a:endParaRPr kumimoji="1" lang="ja-JP"/>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日付プレースホルダー 2"/>
          <p:cNvSpPr>
            <a:spLocks noGrp="1"/>
          </p:cNvSpPr>
          <p:nvPr>
            <p:ph type="dt" sz="half" idx="10"/>
          </p:nvPr>
        </p:nvSpPr>
        <p:spPr/>
        <p:txBody>
          <a:bodyPr/>
          <a:lstStyle/>
          <a:p>
            <a:fld id="{D497B1BF-08F8-4B68-83BF-64B4ACA3D09C}" type="datetime1">
              <a:rPr lang="ja-JP" altLang="en-US" smtClean="0"/>
              <a:t>2016/3/9</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BD266BE7-899D-4075-917F-DBDE33B6B692}" type="slidenum">
              <a:t>‹#›</a:t>
            </a:fld>
            <a:endParaRPr kumimoji="1" lang="ja-JP"/>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5482A4C-DEF5-489C-86C7-99B960BA77AE}" type="datetime1">
              <a:rPr lang="ja-JP" altLang="en-US" smtClean="0"/>
              <a:t>2016/3/9</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BD266BE7-899D-4075-917F-DBDE33B6B692}" type="slidenum">
              <a:t>‹#›</a:t>
            </a:fld>
            <a:endParaRPr kumimoji="1" lang="ja-JP"/>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rmAutofit/>
          </a:bodyPr>
          <a:lstStyle>
            <a:lvl1pPr latinLnBrk="0">
              <a:defRPr kumimoji="1" lang="ja-JP" sz="3000"/>
            </a:lvl1p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a:xfrm>
            <a:off x="5518896" y="2465294"/>
            <a:ext cx="5389895" cy="4392706"/>
          </a:xfrm>
        </p:spPr>
        <p:txBody>
          <a:bodyPr>
            <a:normAutofit/>
          </a:bodyPr>
          <a:lstStyle>
            <a:lvl1pPr latinLnBrk="0">
              <a:defRPr kumimoji="1" lang="ja-JP" sz="22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テキスト プレースホルダー 3"/>
          <p:cNvSpPr>
            <a:spLocks noGrp="1"/>
          </p:cNvSpPr>
          <p:nvPr>
            <p:ph type="body" sz="half" idx="2"/>
          </p:nvPr>
        </p:nvSpPr>
        <p:spPr>
          <a:xfrm>
            <a:off x="1291818" y="2465294"/>
            <a:ext cx="3834874" cy="3711669"/>
          </a:xfrm>
        </p:spPr>
        <p:txBody>
          <a:bodyPr>
            <a:normAutofit/>
          </a:bodyPr>
          <a:lstStyle>
            <a:lvl1pPr marL="0" indent="0" latinLnBrk="0">
              <a:spcBef>
                <a:spcPts val="1500"/>
              </a:spcBef>
              <a:buNone/>
              <a:defRPr kumimoji="1" lang="ja-JP" sz="22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9CBC9BD-8333-4024-A53A-C12EA3923EC6}" type="datetime1">
              <a:rPr lang="ja-JP" altLang="en-US" smtClean="0"/>
              <a:t>2016/3/9</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BD266BE7-899D-4075-917F-DBDE33B6B692}" type="slidenum">
              <a:t>‹#›</a:t>
            </a:fld>
            <a:endParaRPr kumimoji="1" lang="ja-JP"/>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rmAutofit/>
          </a:bodyPr>
          <a:lstStyle>
            <a:lvl1pPr latinLnBrk="0">
              <a:defRPr kumimoji="1" lang="ja-JP" sz="3000"/>
            </a:lvl1pPr>
          </a:lstStyle>
          <a:p>
            <a:r>
              <a:rPr kumimoji="1" lang="ja-JP" altLang="en-US" smtClean="0"/>
              <a:t>マスター タイトルの書式設定</a:t>
            </a:r>
            <a:endParaRPr kumimoji="1" lang="ja-JP"/>
          </a:p>
        </p:txBody>
      </p:sp>
      <p:sp>
        <p:nvSpPr>
          <p:cNvPr id="3" name="図プレースホルダー 2"/>
          <p:cNvSpPr>
            <a:spLocks noGrp="1"/>
          </p:cNvSpPr>
          <p:nvPr>
            <p:ph type="pic" idx="1"/>
          </p:nvPr>
        </p:nvSpPr>
        <p:spPr>
          <a:xfrm>
            <a:off x="5518896" y="1828456"/>
            <a:ext cx="5389895" cy="5029544"/>
          </a:xfrm>
        </p:spPr>
        <p:txBody>
          <a:bodyPr tIns="1371600">
            <a:normAutofit/>
          </a:bodyPr>
          <a:lstStyle>
            <a:lvl1pPr marL="0" indent="0" algn="ctr" latinLnBrk="0">
              <a:buNone/>
              <a:defRPr kumimoji="1" lang="ja-JP" sz="20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図を追加</a:t>
            </a:r>
            <a:endParaRPr kumimoji="1" lang="ja-JP"/>
          </a:p>
        </p:txBody>
      </p:sp>
      <p:sp>
        <p:nvSpPr>
          <p:cNvPr id="4" name="テキスト プレースホルダー 3"/>
          <p:cNvSpPr>
            <a:spLocks noGrp="1"/>
          </p:cNvSpPr>
          <p:nvPr>
            <p:ph type="body" sz="half" idx="2"/>
          </p:nvPr>
        </p:nvSpPr>
        <p:spPr>
          <a:xfrm>
            <a:off x="1291819" y="2465293"/>
            <a:ext cx="3834874" cy="3711669"/>
          </a:xfrm>
        </p:spPr>
        <p:txBody>
          <a:bodyPr>
            <a:normAutofit/>
          </a:bodyPr>
          <a:lstStyle>
            <a:lvl1pPr marL="0" indent="0" latinLnBrk="0">
              <a:buNone/>
              <a:defRPr kumimoji="1" lang="ja-JP" sz="22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2ECDCAA-1C7D-45A6-850F-5FA33CB9954C}" type="datetime1">
              <a:rPr lang="ja-JP" altLang="en-US" smtClean="0"/>
              <a:t>2016/3/9</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BD266BE7-899D-4075-917F-DBDE33B6B692}" type="slidenum">
              <a:t>‹#›</a:t>
            </a:fld>
            <a:endParaRPr kumimoji="1" lang="ja-JP"/>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長方形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タイトル プレースホルダー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kumimoji="1" lang="ja-JP"/>
              <a:t>マスター タイトルのスタイルを編集するには、ここをクリック</a:t>
            </a:r>
          </a:p>
        </p:txBody>
      </p:sp>
      <p:sp>
        <p:nvSpPr>
          <p:cNvPr id="3" name="テキスト プレースホルダー 2"/>
          <p:cNvSpPr>
            <a:spLocks noGrp="1"/>
          </p:cNvSpPr>
          <p:nvPr>
            <p:ph type="body" idx="1"/>
          </p:nvPr>
        </p:nvSpPr>
        <p:spPr>
          <a:xfrm>
            <a:off x="1280160" y="2246408"/>
            <a:ext cx="9628632" cy="3986213"/>
          </a:xfrm>
          <a:prstGeom prst="rect">
            <a:avLst/>
          </a:prstGeom>
        </p:spPr>
        <p:txBody>
          <a:bodyPr vert="horz" lIns="91440" tIns="45720" rIns="91440" bIns="45720" rtlCol="0">
            <a:normAutofit/>
          </a:bodyPr>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a:p>
            <a:pPr lvl="5"/>
            <a:r>
              <a:rPr kumimoji="1" lang="ja-JP"/>
              <a:t>第 6</a:t>
            </a:r>
          </a:p>
          <a:p>
            <a:pPr lvl="6"/>
            <a:r>
              <a:rPr kumimoji="1" lang="ja-JP"/>
              <a:t>第 7</a:t>
            </a:r>
          </a:p>
          <a:p>
            <a:pPr lvl="7"/>
            <a:r>
              <a:rPr kumimoji="1" lang="ja-JP"/>
              <a:t>第 8</a:t>
            </a:r>
          </a:p>
          <a:p>
            <a:pPr lvl="8"/>
            <a:r>
              <a:rPr kumimoji="1" lang="ja-JP"/>
              <a:t>第 9</a:t>
            </a:r>
          </a:p>
        </p:txBody>
      </p:sp>
      <p:sp>
        <p:nvSpPr>
          <p:cNvPr id="4" name="日付プレースホルダー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latinLnBrk="0">
              <a:defRPr kumimoji="1" lang="ja-JP"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3140A99F-472C-474D-AA18-45375E091B3A}" type="datetime1">
              <a:rPr lang="ja-JP" altLang="en-US" smtClean="0"/>
              <a:t>2016/3/9</a:t>
            </a:fld>
            <a:endParaRPr lang="ja-JP" altLang="en-US"/>
          </a:p>
        </p:txBody>
      </p:sp>
      <p:sp>
        <p:nvSpPr>
          <p:cNvPr id="5" name="フッター プレースホルダー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latinLnBrk="0">
              <a:defRPr kumimoji="1" lang="ja-JP"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10091320" y="6356349"/>
            <a:ext cx="1968898" cy="365125"/>
          </a:xfrm>
          <a:prstGeom prst="rect">
            <a:avLst/>
          </a:prstGeom>
        </p:spPr>
        <p:txBody>
          <a:bodyPr vert="horz" lIns="91440" tIns="45720" rIns="91440" bIns="45720" rtlCol="0" anchor="ctr"/>
          <a:lstStyle>
            <a:lvl1pPr algn="r" latinLnBrk="0">
              <a:defRPr kumimoji="1" lang="ja-JP" sz="20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BD266BE7-899D-4075-917F-DBDE33B6B692}" type="slidenum">
              <a:rPr lang="en-US" altLang="ja-JP" smtClean="0"/>
              <a:pPr/>
              <a:t>‹#›</a:t>
            </a:fld>
            <a:endParaRPr lang="en-US" altLang="ja-JP"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5000"/>
        </a:lnSpc>
        <a:spcBef>
          <a:spcPct val="0"/>
        </a:spcBef>
        <a:buNone/>
        <a:defRPr kumimoji="1" lang="ja-JP" sz="3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kumimoji="1" lang="ja-JP" sz="2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100000"/>
        </a:lnSpc>
        <a:spcBef>
          <a:spcPts val="300"/>
        </a:spcBef>
        <a:buFont typeface="Wingdings" panose="05000000000000000000" pitchFamily="2" charset="2"/>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300"/>
        </a:spcBef>
        <a:buFont typeface="Wingdings" panose="05000000000000000000" pitchFamily="2" charset="2"/>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811.png"/><Relationship Id="rId4" Type="http://schemas.openxmlformats.org/officeDocument/2006/relationships/image" Target="../media/image711.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7.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7.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241.png"/></Relationships>
</file>

<file path=ppt/slides/_rels/slide28.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9.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一次元版クロバーの解析</a:t>
            </a:r>
            <a:endParaRPr kumimoji="1" lang="ja-JP" dirty="0"/>
          </a:p>
        </p:txBody>
      </p:sp>
      <p:sp>
        <p:nvSpPr>
          <p:cNvPr id="3" name="サブタイトル 2"/>
          <p:cNvSpPr>
            <a:spLocks noGrp="1"/>
          </p:cNvSpPr>
          <p:nvPr>
            <p:ph type="subTitle" idx="1"/>
          </p:nvPr>
        </p:nvSpPr>
        <p:spPr>
          <a:xfrm>
            <a:off x="3175199" y="4538659"/>
            <a:ext cx="8500062" cy="947741"/>
          </a:xfrm>
        </p:spPr>
        <p:txBody>
          <a:bodyPr>
            <a:normAutofit fontScale="92500" lnSpcReduction="20000"/>
          </a:bodyPr>
          <a:lstStyle/>
          <a:p>
            <a:pPr algn="r"/>
            <a:r>
              <a:rPr lang="ja-JP" altLang="en-US" dirty="0"/>
              <a:t>情報・通信</a:t>
            </a:r>
            <a:r>
              <a:rPr lang="ja-JP" altLang="en-US"/>
              <a:t>工学</a:t>
            </a:r>
            <a:r>
              <a:rPr lang="ja-JP" altLang="en-US" smtClean="0"/>
              <a:t>専攻　</a:t>
            </a:r>
            <a:r>
              <a:rPr lang="ja-JP" altLang="en-US"/>
              <a:t>博士前期課程二年</a:t>
            </a:r>
            <a:endParaRPr lang="en-US" altLang="ja-JP" dirty="0"/>
          </a:p>
          <a:p>
            <a:pPr algn="r"/>
            <a:r>
              <a:rPr lang="ja-JP" altLang="en-US" dirty="0" smtClean="0"/>
              <a:t>岡本研究室 </a:t>
            </a:r>
            <a:r>
              <a:rPr lang="ja-JP" altLang="en-US" dirty="0"/>
              <a:t>　</a:t>
            </a:r>
            <a:r>
              <a:rPr lang="en-US" altLang="ja-JP" dirty="0" smtClean="0"/>
              <a:t/>
            </a:r>
            <a:br>
              <a:rPr lang="en-US" altLang="ja-JP" dirty="0" smtClean="0"/>
            </a:br>
            <a:r>
              <a:rPr lang="en-US" altLang="ja-JP" dirty="0" smtClean="0"/>
              <a:t>1431080 </a:t>
            </a:r>
            <a:r>
              <a:rPr lang="ja-JP" altLang="en-US" dirty="0" smtClean="0"/>
              <a:t>西野　潤</a:t>
            </a:r>
            <a:endParaRPr kumimoji="1" lang="ja-JP" dirty="0"/>
          </a:p>
        </p:txBody>
      </p:sp>
      <p:sp>
        <p:nvSpPr>
          <p:cNvPr id="4" name="スライド番号プレースホルダー 3"/>
          <p:cNvSpPr>
            <a:spLocks noGrp="1"/>
          </p:cNvSpPr>
          <p:nvPr>
            <p:ph type="sldNum" sz="quarter" idx="12"/>
          </p:nvPr>
        </p:nvSpPr>
        <p:spPr/>
        <p:txBody>
          <a:bodyPr/>
          <a:lstStyle/>
          <a:p>
            <a:fld id="{BD266BE7-899D-4075-917F-DBDE33B6B692}" type="slidenum">
              <a:rPr lang="en-US" altLang="ja-JP" smtClean="0"/>
              <a:t>1</a:t>
            </a:fld>
            <a:endParaRPr kumimoji="1" lang="ja-JP" altLang="en-US"/>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テキスト ボックス 5"/>
              <p:cNvSpPr txBox="1"/>
              <p:nvPr/>
            </p:nvSpPr>
            <p:spPr>
              <a:xfrm>
                <a:off x="8094924" y="1956407"/>
                <a:ext cx="3437852" cy="1015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6000" b="0" i="1" smtClean="0">
                          <a:latin typeface="Cambria Math" panose="02040503050406030204" pitchFamily="18" charset="0"/>
                        </a:rPr>
                        <m:t>=</m:t>
                      </m:r>
                      <m:sSup>
                        <m:sSupPr>
                          <m:ctrlPr>
                            <a:rPr kumimoji="1" lang="en-US" altLang="ja-JP" sz="6000" b="0" i="1" smtClean="0">
                              <a:latin typeface="Cambria Math" panose="02040503050406030204" pitchFamily="18" charset="0"/>
                            </a:rPr>
                          </m:ctrlPr>
                        </m:sSupPr>
                        <m:e>
                          <m:d>
                            <m:dPr>
                              <m:ctrlPr>
                                <a:rPr kumimoji="1" lang="en-US" altLang="ja-JP" sz="6000" b="0" i="1" smtClean="0">
                                  <a:latin typeface="Cambria Math" panose="02040503050406030204" pitchFamily="18" charset="0"/>
                                </a:rPr>
                              </m:ctrlPr>
                            </m:dPr>
                            <m:e>
                              <m:r>
                                <a:rPr kumimoji="1" lang="en-US" altLang="ja-JP" sz="6000" b="0" i="1" smtClean="0">
                                  <a:latin typeface="Cambria Math" panose="02040503050406030204" pitchFamily="18" charset="0"/>
                                </a:rPr>
                                <m:t>         </m:t>
                              </m:r>
                            </m:e>
                          </m:d>
                        </m:e>
                        <m:sup>
                          <m:r>
                            <a:rPr kumimoji="1" lang="en-US" altLang="ja-JP" sz="6000" b="0" i="1" smtClean="0">
                              <a:latin typeface="Cambria Math" panose="02040503050406030204" pitchFamily="18" charset="0"/>
                            </a:rPr>
                            <m:t>𝑛</m:t>
                          </m:r>
                        </m:sup>
                      </m:sSup>
                    </m:oMath>
                  </m:oMathPara>
                </a14:m>
                <a:endParaRPr kumimoji="1" lang="ja-JP" altLang="en-US" sz="6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8094924" y="1956407"/>
                <a:ext cx="3437852" cy="1015856"/>
              </a:xfrm>
              <a:prstGeom prst="rect">
                <a:avLst/>
              </a:prstGeom>
              <a:blipFill rotWithShape="0">
                <a:blip r:embed="rId2"/>
                <a:stretch>
                  <a:fillRect/>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lang="ja-JP" altLang="en-US" dirty="0"/>
              <a:t>一</a:t>
            </a:r>
            <a:r>
              <a:rPr kumimoji="1" lang="ja-JP" altLang="en-US" dirty="0" smtClean="0"/>
              <a:t>次元版クロバーの未解決問題</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21165" y="4485956"/>
                <a:ext cx="9628632" cy="1094366"/>
              </a:xfrm>
            </p:spPr>
            <p:txBody>
              <a:bodyPr/>
              <a:lstStyle/>
              <a:p>
                <a:pPr marL="0" indent="0">
                  <a:buNone/>
                </a:pPr>
                <a:r>
                  <a:rPr lang="ja-JP" altLang="en-US" sz="2400" dirty="0" smtClean="0"/>
                  <a:t>この</a:t>
                </a:r>
                <a:r>
                  <a:rPr lang="ja-JP" altLang="en-US" sz="2400" dirty="0"/>
                  <a:t>問題</a:t>
                </a:r>
                <a:r>
                  <a:rPr lang="ja-JP" altLang="en-US" sz="2400" dirty="0" smtClean="0"/>
                  <a:t>は</a:t>
                </a:r>
                <a:r>
                  <a:rPr lang="en-US" altLang="ja-JP" sz="2400" dirty="0" smtClean="0"/>
                  <a:t>, </a:t>
                </a:r>
                <a:r>
                  <a:rPr lang="ja-JP" altLang="en-US" sz="2400" dirty="0" smtClean="0"/>
                  <a:t>現在</a:t>
                </a:r>
                <a:r>
                  <a:rPr lang="en-US" altLang="ja-JP" sz="2400" dirty="0" err="1" smtClean="0"/>
                  <a:t>Nowakowski</a:t>
                </a:r>
                <a14:m>
                  <m:oMath xmlns:m="http://schemas.openxmlformats.org/officeDocument/2006/math">
                    <m:r>
                      <a:rPr lang="ja-JP" altLang="en-US" sz="2400" i="1" smtClean="0">
                        <a:latin typeface="Cambria Math" panose="02040503050406030204" pitchFamily="18" charset="0"/>
                      </a:rPr>
                      <m:t>により</m:t>
                    </m:r>
                    <m:r>
                      <a:rPr lang="en-US" altLang="ja-JP" sz="2400" b="0" i="1" smtClean="0">
                        <a:latin typeface="Cambria Math" panose="02040503050406030204" pitchFamily="18" charset="0"/>
                      </a:rPr>
                      <m:t>,  </m:t>
                    </m:r>
                    <m:r>
                      <a:rPr lang="en-US" altLang="ja-JP" sz="2400" i="1">
                        <a:latin typeface="Cambria Math" panose="02040503050406030204" pitchFamily="18" charset="0"/>
                      </a:rPr>
                      <m:t>𝑛</m:t>
                    </m:r>
                    <m:r>
                      <a:rPr lang="en-US" altLang="ja-JP" sz="2400" i="1">
                        <a:latin typeface="Cambria Math" panose="02040503050406030204" pitchFamily="18" charset="0"/>
                      </a:rPr>
                      <m:t>≤63</m:t>
                    </m:r>
                  </m:oMath>
                </a14:m>
                <a:r>
                  <a:rPr lang="ja-JP" altLang="en-US" sz="2400" dirty="0"/>
                  <a:t>について</a:t>
                </a:r>
                <a:r>
                  <a:rPr lang="ja-JP" altLang="en-US" sz="2400" dirty="0" smtClean="0"/>
                  <a:t>正しいことが</a:t>
                </a:r>
                <a:r>
                  <a:rPr lang="ja-JP" altLang="en-US" sz="2400" dirty="0"/>
                  <a:t>計算機により確かめられている</a:t>
                </a:r>
                <a:endParaRPr lang="en-US" altLang="ja-JP" sz="2400" dirty="0"/>
              </a:p>
              <a:p>
                <a:pPr marL="0" indent="0">
                  <a:buNone/>
                </a:pPr>
                <a:endParaRPr kumimoji="1" lang="en-US" altLang="ja-JP" dirty="0" smtClean="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21165" y="4485956"/>
                <a:ext cx="9628632" cy="1094366"/>
              </a:xfrm>
              <a:blipFill rotWithShape="0">
                <a:blip r:embed="rId3"/>
                <a:stretch>
                  <a:fillRect l="-1013" t="-5028"/>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nvPr>
        </p:nvGraphicFramePr>
        <p:xfrm>
          <a:off x="1802824" y="2179639"/>
          <a:ext cx="6170709"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gridCol w="751080">
                  <a:extLst>
                    <a:ext uri="{9D8B030D-6E8A-4147-A177-3AD203B41FA5}">
                      <a16:colId xmlns:a16="http://schemas.microsoft.com/office/drawing/2014/main" xmlns="" val="20002"/>
                    </a:ext>
                  </a:extLst>
                </a:gridCol>
                <a:gridCol w="749492">
                  <a:extLst>
                    <a:ext uri="{9D8B030D-6E8A-4147-A177-3AD203B41FA5}">
                      <a16:colId xmlns:a16="http://schemas.microsoft.com/office/drawing/2014/main" xmlns="" val="20003"/>
                    </a:ext>
                  </a:extLst>
                </a:gridCol>
                <a:gridCol w="1740092">
                  <a:extLst>
                    <a:ext uri="{9D8B030D-6E8A-4147-A177-3AD203B41FA5}">
                      <a16:colId xmlns:a16="http://schemas.microsoft.com/office/drawing/2014/main" xmlns="" val="20004"/>
                    </a:ext>
                  </a:extLst>
                </a:gridCol>
                <a:gridCol w="751080">
                  <a:extLst>
                    <a:ext uri="{9D8B030D-6E8A-4147-A177-3AD203B41FA5}">
                      <a16:colId xmlns:a16="http://schemas.microsoft.com/office/drawing/2014/main" xmlns="" val="20005"/>
                    </a:ext>
                  </a:extLst>
                </a:gridCol>
                <a:gridCol w="749492">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5" name="表 4"/>
          <p:cNvGraphicFramePr>
            <a:graphicFrameLocks noGrp="1"/>
          </p:cNvGraphicFramePr>
          <p:nvPr>
            <p:extLst/>
          </p:nvPr>
        </p:nvGraphicFramePr>
        <p:xfrm>
          <a:off x="9341309" y="2172551"/>
          <a:ext cx="1429473"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7" name="スライド番号プレースホルダー 6"/>
          <p:cNvSpPr>
            <a:spLocks noGrp="1"/>
          </p:cNvSpPr>
          <p:nvPr>
            <p:ph type="sldNum" sz="quarter" idx="12"/>
          </p:nvPr>
        </p:nvSpPr>
        <p:spPr/>
        <p:txBody>
          <a:bodyPr/>
          <a:lstStyle/>
          <a:p>
            <a:fld id="{BD266BE7-899D-4075-917F-DBDE33B6B692}" type="slidenum">
              <a:rPr lang="en-US" altLang="ja-JP" smtClean="0"/>
              <a:t>10</a:t>
            </a:fld>
            <a:endParaRPr kumimoji="1" lang="ja-JP" altLang="en-US" dirty="0"/>
          </a:p>
        </p:txBody>
      </p:sp>
      <mc:AlternateContent xmlns:mc="http://schemas.openxmlformats.org/markup-compatibility/2006" xmlns:a14="http://schemas.microsoft.com/office/drawing/2010/main">
        <mc:Choice Requires="a14">
          <p:sp>
            <p:nvSpPr>
              <p:cNvPr id="8" name="角丸四角形 7"/>
              <p:cNvSpPr/>
              <p:nvPr/>
            </p:nvSpPr>
            <p:spPr>
              <a:xfrm>
                <a:off x="956930" y="3069446"/>
                <a:ext cx="10717619" cy="140942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i="1" dirty="0" smtClean="0">
                    <a:solidFill>
                      <a:schemeClr val="tx1"/>
                    </a:solidFill>
                    <a:latin typeface="Cambria Math" panose="02040503050406030204" pitchFamily="18" charset="0"/>
                  </a:rPr>
                  <a:t>未解決問題</a:t>
                </a:r>
                <a:r>
                  <a:rPr kumimoji="1" lang="en-US" altLang="ja-JP" sz="2800" b="1" dirty="0" smtClean="0">
                    <a:solidFill>
                      <a:schemeClr val="tx1"/>
                    </a:solidFill>
                    <a:latin typeface="Cambria Math" panose="02040503050406030204" pitchFamily="18" charset="0"/>
                  </a:rPr>
                  <a:t>(</a:t>
                </a:r>
                <a:r>
                  <a:rPr kumimoji="1" lang="ja-JP" altLang="en-US" sz="2800" b="1" dirty="0" smtClean="0">
                    <a:solidFill>
                      <a:schemeClr val="tx1"/>
                    </a:solidFill>
                    <a:latin typeface="Cambria Math" panose="02040503050406030204" pitchFamily="18" charset="0"/>
                  </a:rPr>
                  <a:t>組合せゲーム理論入門</a:t>
                </a:r>
                <a:r>
                  <a:rPr kumimoji="1" lang="en-US" altLang="ja-JP" sz="2800" b="1" dirty="0" smtClean="0">
                    <a:solidFill>
                      <a:schemeClr val="tx1"/>
                    </a:solidFill>
                    <a:latin typeface="Cambria Math" panose="02040503050406030204" pitchFamily="18" charset="0"/>
                  </a:rPr>
                  <a:t>p. 249  </a:t>
                </a:r>
                <a:r>
                  <a:rPr kumimoji="1" lang="ja-JP" altLang="en-US" sz="2800" b="1" dirty="0" smtClean="0">
                    <a:solidFill>
                      <a:schemeClr val="tx1"/>
                    </a:solidFill>
                    <a:latin typeface="Cambria Math" panose="02040503050406030204" pitchFamily="18" charset="0"/>
                  </a:rPr>
                  <a:t>予想</a:t>
                </a:r>
                <a:r>
                  <a:rPr kumimoji="1" lang="en-US" altLang="ja-JP" sz="2800" b="1" dirty="0" smtClean="0">
                    <a:solidFill>
                      <a:schemeClr val="tx1"/>
                    </a:solidFill>
                    <a:latin typeface="Cambria Math" panose="02040503050406030204" pitchFamily="18" charset="0"/>
                  </a:rPr>
                  <a:t>9.50)</a:t>
                </a:r>
              </a:p>
              <a:p>
                <a:endParaRPr kumimoji="1" lang="en-US" altLang="ja-JP" sz="2800" b="1" dirty="0" smtClean="0">
                  <a:solidFill>
                    <a:schemeClr val="tx1"/>
                  </a:solidFill>
                  <a:latin typeface="Cambria Math" panose="02040503050406030204" pitchFamily="18" charset="0"/>
                </a:endParaRPr>
              </a:p>
              <a:p>
                <a14:m>
                  <m:oMath xmlns:m="http://schemas.openxmlformats.org/officeDocument/2006/math">
                    <m:r>
                      <a:rPr kumimoji="1" lang="en-US" altLang="ja-JP" sz="3200" b="0" i="1" smtClean="0">
                        <a:solidFill>
                          <a:schemeClr val="tx1"/>
                        </a:solidFill>
                        <a:latin typeface="Cambria Math" panose="02040503050406030204" pitchFamily="18" charset="0"/>
                      </a:rPr>
                      <m:t>𝑛</m:t>
                    </m:r>
                    <m:r>
                      <a:rPr kumimoji="1" lang="en-US" altLang="ja-JP" sz="3200" b="0" i="1" smtClean="0">
                        <a:solidFill>
                          <a:schemeClr val="tx1"/>
                        </a:solidFill>
                        <a:latin typeface="Cambria Math" panose="02040503050406030204" pitchFamily="18" charset="0"/>
                      </a:rPr>
                      <m:t>≠3</m:t>
                    </m:r>
                    <m:r>
                      <a:rPr kumimoji="1" lang="ja-JP" altLang="en-US" sz="3200" i="1">
                        <a:solidFill>
                          <a:schemeClr val="tx1"/>
                        </a:solidFill>
                        <a:latin typeface="Cambria Math" panose="02040503050406030204" pitchFamily="18" charset="0"/>
                      </a:rPr>
                      <m:t>に</m:t>
                    </m:r>
                  </m:oMath>
                </a14:m>
                <a:r>
                  <a:rPr kumimoji="1" lang="ja-JP" altLang="en-US" sz="3200" dirty="0" smtClean="0">
                    <a:solidFill>
                      <a:schemeClr val="tx1"/>
                    </a:solidFill>
                  </a:rPr>
                  <a:t>対して</a:t>
                </a:r>
                <a:r>
                  <a:rPr kumimoji="1" lang="ja-JP" altLang="en-US" sz="3200" dirty="0">
                    <a:solidFill>
                      <a:schemeClr val="tx1"/>
                    </a:solidFill>
                  </a:rPr>
                  <a:t>　</a:t>
                </a:r>
                <a:r>
                  <a:rPr kumimoji="1" lang="ja-JP" altLang="en-US" sz="3200" dirty="0" smtClean="0">
                    <a:solidFill>
                      <a:schemeClr val="tx1"/>
                    </a:solidFill>
                  </a:rPr>
                  <a:t>　　　　　　は先手必勝となる</a:t>
                </a:r>
                <a:endParaRPr kumimoji="1" lang="ja-JP" altLang="en-US" sz="3200" dirty="0">
                  <a:solidFill>
                    <a:schemeClr val="tx1"/>
                  </a:solidFill>
                </a:endParaRPr>
              </a:p>
            </p:txBody>
          </p:sp>
        </mc:Choice>
        <mc:Fallback xmlns="">
          <p:sp>
            <p:nvSpPr>
              <p:cNvPr id="8" name="角丸四角形 7"/>
              <p:cNvSpPr>
                <a:spLocks noRot="1" noChangeAspect="1" noMove="1" noResize="1" noEditPoints="1" noAdjustHandles="1" noChangeArrowheads="1" noChangeShapeType="1" noTextEdit="1"/>
              </p:cNvSpPr>
              <p:nvPr/>
            </p:nvSpPr>
            <p:spPr>
              <a:xfrm>
                <a:off x="956930" y="3069446"/>
                <a:ext cx="10717619" cy="1409422"/>
              </a:xfrm>
              <a:prstGeom prst="roundRect">
                <a:avLst/>
              </a:prstGeom>
              <a:blipFill rotWithShape="0">
                <a:blip r:embed="rId4"/>
                <a:stretch>
                  <a:fillRect l="-454" t="-7692" b="-14530"/>
                </a:stretch>
              </a:blipFill>
              <a:ln w="19050"/>
            </p:spPr>
            <p:txBody>
              <a:bodyPr/>
              <a:lstStyle/>
              <a:p>
                <a:r>
                  <a:rPr lang="ja-JP" altLang="en-US">
                    <a:noFill/>
                  </a:rPr>
                  <a:t> </a:t>
                </a:r>
              </a:p>
            </p:txBody>
          </p:sp>
        </mc:Fallback>
      </mc:AlternateContent>
      <p:graphicFrame>
        <p:nvGraphicFramePr>
          <p:cNvPr id="9" name="表 8"/>
          <p:cNvGraphicFramePr>
            <a:graphicFrameLocks noGrp="1"/>
          </p:cNvGraphicFramePr>
          <p:nvPr>
            <p:extLst/>
          </p:nvPr>
        </p:nvGraphicFramePr>
        <p:xfrm>
          <a:off x="4259358" y="3734041"/>
          <a:ext cx="1429473"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tblGrid>
              <a:tr h="648072">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0" name="テキスト ボックス 9"/>
              <p:cNvSpPr txBox="1"/>
              <p:nvPr/>
            </p:nvSpPr>
            <p:spPr>
              <a:xfrm>
                <a:off x="3678608" y="3507667"/>
                <a:ext cx="2959392" cy="1015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6000" b="0" i="1" smtClean="0">
                              <a:latin typeface="Cambria Math" panose="02040503050406030204" pitchFamily="18" charset="0"/>
                            </a:rPr>
                          </m:ctrlPr>
                        </m:sSupPr>
                        <m:e>
                          <m:d>
                            <m:dPr>
                              <m:ctrlPr>
                                <a:rPr kumimoji="1" lang="en-US" altLang="ja-JP" sz="6000" b="0" i="1" smtClean="0">
                                  <a:latin typeface="Cambria Math" panose="02040503050406030204" pitchFamily="18" charset="0"/>
                                </a:rPr>
                              </m:ctrlPr>
                            </m:dPr>
                            <m:e>
                              <m:r>
                                <a:rPr kumimoji="1" lang="en-US" altLang="ja-JP" sz="6000" b="0" i="1" smtClean="0">
                                  <a:latin typeface="Cambria Math" panose="02040503050406030204" pitchFamily="18" charset="0"/>
                                </a:rPr>
                                <m:t>         </m:t>
                              </m:r>
                            </m:e>
                          </m:d>
                        </m:e>
                        <m:sup>
                          <m:r>
                            <a:rPr kumimoji="1" lang="en-US" altLang="ja-JP" sz="6000" b="0" i="1" smtClean="0">
                              <a:latin typeface="Cambria Math" panose="02040503050406030204" pitchFamily="18" charset="0"/>
                            </a:rPr>
                            <m:t>𝑛</m:t>
                          </m:r>
                        </m:sup>
                      </m:sSup>
                    </m:oMath>
                  </m:oMathPara>
                </a14:m>
                <a:endParaRPr kumimoji="1" lang="ja-JP" altLang="en-US" sz="60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678608" y="3507667"/>
                <a:ext cx="2959392" cy="1015856"/>
              </a:xfrm>
              <a:prstGeom prst="rect">
                <a:avLst/>
              </a:prstGeom>
              <a:blipFill rotWithShape="0">
                <a:blip r:embed="rId5"/>
                <a:stretch>
                  <a:fillRect/>
                </a:stretch>
              </a:blipFill>
            </p:spPr>
            <p:txBody>
              <a:bodyPr/>
              <a:lstStyle/>
              <a:p>
                <a:r>
                  <a:rPr lang="ja-JP" altLang="en-US">
                    <a:noFill/>
                  </a:rPr>
                  <a:t> </a:t>
                </a:r>
              </a:p>
            </p:txBody>
          </p:sp>
        </mc:Fallback>
      </mc:AlternateContent>
      <p:sp>
        <p:nvSpPr>
          <p:cNvPr id="11" name="角丸四角形 10"/>
          <p:cNvSpPr/>
          <p:nvPr/>
        </p:nvSpPr>
        <p:spPr>
          <a:xfrm>
            <a:off x="853965" y="5338728"/>
            <a:ext cx="11236688" cy="138274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2"/>
                </a:solidFill>
                <a:latin typeface="Meiryo UI" panose="020B0604030504040204" pitchFamily="50" charset="-128"/>
                <a:ea typeface="Meiryo UI" panose="020B0604030504040204" pitchFamily="50" charset="-128"/>
              </a:rPr>
              <a:t>研究目的</a:t>
            </a:r>
            <a:endParaRPr kumimoji="1" lang="en-US" altLang="ja-JP" sz="2400" dirty="0">
              <a:solidFill>
                <a:schemeClr val="tx2"/>
              </a:solidFill>
              <a:latin typeface="Meiryo UI" panose="020B0604030504040204" pitchFamily="50" charset="-128"/>
              <a:ea typeface="Meiryo UI" panose="020B0604030504040204" pitchFamily="50" charset="-128"/>
            </a:endParaRPr>
          </a:p>
          <a:p>
            <a:r>
              <a:rPr lang="ja-JP" altLang="en-US" sz="2400" dirty="0">
                <a:solidFill>
                  <a:schemeClr val="tx2"/>
                </a:solidFill>
                <a:latin typeface="Meiryo UI" panose="020B0604030504040204" pitchFamily="50" charset="-128"/>
                <a:ea typeface="Meiryo UI" panose="020B0604030504040204" pitchFamily="50" charset="-128"/>
              </a:rPr>
              <a:t>さまざま</a:t>
            </a:r>
            <a:r>
              <a:rPr lang="ja-JP" altLang="en-US" sz="2400" dirty="0" smtClean="0">
                <a:solidFill>
                  <a:schemeClr val="tx2"/>
                </a:solidFill>
                <a:latin typeface="Meiryo UI" panose="020B0604030504040204" pitchFamily="50" charset="-128"/>
                <a:ea typeface="Meiryo UI" panose="020B0604030504040204" pitchFamily="50" charset="-128"/>
              </a:rPr>
              <a:t>な形の一次元版</a:t>
            </a:r>
            <a:r>
              <a:rPr lang="ja-JP" altLang="en-US" sz="2400" dirty="0">
                <a:solidFill>
                  <a:schemeClr val="tx2"/>
                </a:solidFill>
                <a:latin typeface="Meiryo UI" panose="020B0604030504040204" pitchFamily="50" charset="-128"/>
                <a:ea typeface="Meiryo UI" panose="020B0604030504040204" pitchFamily="50" charset="-128"/>
              </a:rPr>
              <a:t>クロバーの解析を行い</a:t>
            </a:r>
            <a:r>
              <a:rPr lang="en-US" altLang="ja-JP" sz="2400" dirty="0" smtClean="0">
                <a:solidFill>
                  <a:schemeClr val="tx2"/>
                </a:solidFill>
                <a:latin typeface="Meiryo UI" panose="020B0604030504040204" pitchFamily="50" charset="-128"/>
                <a:ea typeface="Meiryo UI" panose="020B0604030504040204" pitchFamily="50" charset="-128"/>
              </a:rPr>
              <a:t>,</a:t>
            </a:r>
            <a:r>
              <a:rPr lang="ja-JP" altLang="en-US" sz="2400" dirty="0" smtClean="0">
                <a:solidFill>
                  <a:schemeClr val="tx2"/>
                </a:solidFill>
                <a:latin typeface="Meiryo UI" panose="020B0604030504040204" pitchFamily="50" charset="-128"/>
                <a:ea typeface="Meiryo UI" panose="020B0604030504040204" pitchFamily="50" charset="-128"/>
              </a:rPr>
              <a:t>ゲームの結果</a:t>
            </a:r>
            <a:r>
              <a:rPr lang="ja-JP" altLang="en-US" sz="2400" dirty="0">
                <a:solidFill>
                  <a:schemeClr val="tx2"/>
                </a:solidFill>
                <a:latin typeface="Meiryo UI" panose="020B0604030504040204" pitchFamily="50" charset="-128"/>
                <a:ea typeface="Meiryo UI" panose="020B0604030504040204" pitchFamily="50" charset="-128"/>
              </a:rPr>
              <a:t>に規則性はないか</a:t>
            </a:r>
            <a:r>
              <a:rPr lang="ja-JP" altLang="en-US" sz="2400" dirty="0" smtClean="0">
                <a:solidFill>
                  <a:schemeClr val="tx2"/>
                </a:solidFill>
                <a:latin typeface="Meiryo UI" panose="020B0604030504040204" pitchFamily="50" charset="-128"/>
                <a:ea typeface="Meiryo UI" panose="020B0604030504040204" pitchFamily="50" charset="-128"/>
              </a:rPr>
              <a:t>を</a:t>
            </a:r>
            <a:r>
              <a:rPr lang="en-US" altLang="ja-JP" sz="2400" dirty="0" smtClean="0">
                <a:solidFill>
                  <a:schemeClr val="tx2"/>
                </a:solidFill>
                <a:latin typeface="Meiryo UI" panose="020B0604030504040204" pitchFamily="50" charset="-128"/>
                <a:ea typeface="Meiryo UI" panose="020B0604030504040204" pitchFamily="50" charset="-128"/>
              </a:rPr>
              <a:t/>
            </a:r>
            <a:br>
              <a:rPr lang="en-US" altLang="ja-JP" sz="2400" dirty="0" smtClean="0">
                <a:solidFill>
                  <a:schemeClr val="tx2"/>
                </a:solidFill>
                <a:latin typeface="Meiryo UI" panose="020B0604030504040204" pitchFamily="50" charset="-128"/>
                <a:ea typeface="Meiryo UI" panose="020B0604030504040204" pitchFamily="50" charset="-128"/>
              </a:rPr>
            </a:br>
            <a:r>
              <a:rPr lang="ja-JP" altLang="en-US" sz="2400" dirty="0" smtClean="0">
                <a:solidFill>
                  <a:schemeClr val="tx2"/>
                </a:solidFill>
                <a:latin typeface="Meiryo UI" panose="020B0604030504040204" pitchFamily="50" charset="-128"/>
                <a:ea typeface="Meiryo UI" panose="020B0604030504040204" pitchFamily="50" charset="-128"/>
              </a:rPr>
              <a:t>調査し未解決問題の解決に近づく</a:t>
            </a:r>
            <a:endParaRPr lang="en-US" altLang="ja-JP" sz="24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3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テキスト ボックス 5"/>
              <p:cNvSpPr txBox="1"/>
              <p:nvPr/>
            </p:nvSpPr>
            <p:spPr>
              <a:xfrm>
                <a:off x="8094924" y="1956407"/>
                <a:ext cx="3437852" cy="1015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6000" b="0" i="1" smtClean="0">
                          <a:latin typeface="Cambria Math" panose="02040503050406030204" pitchFamily="18" charset="0"/>
                        </a:rPr>
                        <m:t>=</m:t>
                      </m:r>
                      <m:sSup>
                        <m:sSupPr>
                          <m:ctrlPr>
                            <a:rPr kumimoji="1" lang="en-US" altLang="ja-JP" sz="6000" b="0" i="1" smtClean="0">
                              <a:latin typeface="Cambria Math" panose="02040503050406030204" pitchFamily="18" charset="0"/>
                            </a:rPr>
                          </m:ctrlPr>
                        </m:sSupPr>
                        <m:e>
                          <m:d>
                            <m:dPr>
                              <m:ctrlPr>
                                <a:rPr kumimoji="1" lang="en-US" altLang="ja-JP" sz="6000" b="0" i="1" smtClean="0">
                                  <a:latin typeface="Cambria Math" panose="02040503050406030204" pitchFamily="18" charset="0"/>
                                </a:rPr>
                              </m:ctrlPr>
                            </m:dPr>
                            <m:e>
                              <m:r>
                                <a:rPr kumimoji="1" lang="en-US" altLang="ja-JP" sz="6000" b="0" i="1" smtClean="0">
                                  <a:latin typeface="Cambria Math" panose="02040503050406030204" pitchFamily="18" charset="0"/>
                                </a:rPr>
                                <m:t>         </m:t>
                              </m:r>
                            </m:e>
                          </m:d>
                        </m:e>
                        <m:sup>
                          <m:r>
                            <a:rPr kumimoji="1" lang="en-US" altLang="ja-JP" sz="6000" b="0" i="1" smtClean="0">
                              <a:latin typeface="Cambria Math" panose="02040503050406030204" pitchFamily="18" charset="0"/>
                            </a:rPr>
                            <m:t>𝑛</m:t>
                          </m:r>
                        </m:sup>
                      </m:sSup>
                    </m:oMath>
                  </m:oMathPara>
                </a14:m>
                <a:endParaRPr kumimoji="1" lang="ja-JP" altLang="en-US" sz="6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8094924" y="1956407"/>
                <a:ext cx="3437852" cy="1015856"/>
              </a:xfrm>
              <a:prstGeom prst="rect">
                <a:avLst/>
              </a:prstGeom>
              <a:blipFill rotWithShape="0">
                <a:blip r:embed="rId2"/>
                <a:stretch>
                  <a:fillRect/>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lang="ja-JP" altLang="en-US" dirty="0"/>
              <a:t>一</a:t>
            </a:r>
            <a:r>
              <a:rPr kumimoji="1" lang="ja-JP" altLang="en-US" dirty="0" smtClean="0"/>
              <a:t>次元版クロバーの未解決問題</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21165" y="4485956"/>
                <a:ext cx="9628632" cy="1094366"/>
              </a:xfrm>
            </p:spPr>
            <p:txBody>
              <a:bodyPr/>
              <a:lstStyle/>
              <a:p>
                <a:pPr marL="0" indent="0">
                  <a:buNone/>
                </a:pPr>
                <a:r>
                  <a:rPr lang="ja-JP" altLang="en-US" sz="2400" dirty="0" smtClean="0"/>
                  <a:t>この</a:t>
                </a:r>
                <a:r>
                  <a:rPr lang="ja-JP" altLang="en-US" sz="2400" dirty="0"/>
                  <a:t>問題</a:t>
                </a:r>
                <a:r>
                  <a:rPr lang="ja-JP" altLang="en-US" sz="2400" dirty="0" smtClean="0"/>
                  <a:t>は</a:t>
                </a:r>
                <a:r>
                  <a:rPr lang="en-US" altLang="ja-JP" sz="2400" dirty="0" smtClean="0"/>
                  <a:t>, </a:t>
                </a:r>
                <a:r>
                  <a:rPr lang="ja-JP" altLang="en-US" sz="2400" dirty="0" smtClean="0"/>
                  <a:t>現在</a:t>
                </a:r>
                <a:r>
                  <a:rPr lang="en-US" altLang="ja-JP" sz="2400" dirty="0" err="1" smtClean="0"/>
                  <a:t>Nowakowski</a:t>
                </a:r>
                <a14:m>
                  <m:oMath xmlns:m="http://schemas.openxmlformats.org/officeDocument/2006/math">
                    <m:r>
                      <a:rPr lang="ja-JP" altLang="en-US" sz="2400" i="1" smtClean="0">
                        <a:latin typeface="Cambria Math" panose="02040503050406030204" pitchFamily="18" charset="0"/>
                      </a:rPr>
                      <m:t>により</m:t>
                    </m:r>
                    <m:r>
                      <a:rPr lang="en-US" altLang="ja-JP" sz="2400" b="0" i="1" smtClean="0">
                        <a:latin typeface="Cambria Math" panose="02040503050406030204" pitchFamily="18" charset="0"/>
                      </a:rPr>
                      <m:t>,  </m:t>
                    </m:r>
                    <m:r>
                      <a:rPr lang="en-US" altLang="ja-JP" sz="2400" i="1">
                        <a:latin typeface="Cambria Math" panose="02040503050406030204" pitchFamily="18" charset="0"/>
                      </a:rPr>
                      <m:t>𝑛</m:t>
                    </m:r>
                    <m:r>
                      <a:rPr lang="en-US" altLang="ja-JP" sz="2400" i="1">
                        <a:latin typeface="Cambria Math" panose="02040503050406030204" pitchFamily="18" charset="0"/>
                      </a:rPr>
                      <m:t>≤63</m:t>
                    </m:r>
                  </m:oMath>
                </a14:m>
                <a:r>
                  <a:rPr lang="ja-JP" altLang="en-US" sz="2400" dirty="0"/>
                  <a:t>について</a:t>
                </a:r>
                <a:r>
                  <a:rPr lang="ja-JP" altLang="en-US" sz="2400" dirty="0" smtClean="0"/>
                  <a:t>正しいことが</a:t>
                </a:r>
                <a:r>
                  <a:rPr lang="ja-JP" altLang="en-US" sz="2400" dirty="0"/>
                  <a:t>計算機により確かめられている</a:t>
                </a:r>
                <a:endParaRPr lang="en-US" altLang="ja-JP" sz="2400" dirty="0"/>
              </a:p>
              <a:p>
                <a:pPr marL="0" indent="0">
                  <a:buNone/>
                </a:pPr>
                <a:endParaRPr kumimoji="1" lang="en-US" altLang="ja-JP" dirty="0" smtClean="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21165" y="4485956"/>
                <a:ext cx="9628632" cy="1094366"/>
              </a:xfrm>
              <a:blipFill rotWithShape="0">
                <a:blip r:embed="rId3"/>
                <a:stretch>
                  <a:fillRect l="-1013" t="-5028"/>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nvPr>
        </p:nvGraphicFramePr>
        <p:xfrm>
          <a:off x="1802824" y="2179639"/>
          <a:ext cx="6170709"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gridCol w="751080">
                  <a:extLst>
                    <a:ext uri="{9D8B030D-6E8A-4147-A177-3AD203B41FA5}">
                      <a16:colId xmlns:a16="http://schemas.microsoft.com/office/drawing/2014/main" xmlns="" val="20002"/>
                    </a:ext>
                  </a:extLst>
                </a:gridCol>
                <a:gridCol w="749492">
                  <a:extLst>
                    <a:ext uri="{9D8B030D-6E8A-4147-A177-3AD203B41FA5}">
                      <a16:colId xmlns:a16="http://schemas.microsoft.com/office/drawing/2014/main" xmlns="" val="20003"/>
                    </a:ext>
                  </a:extLst>
                </a:gridCol>
                <a:gridCol w="1740092">
                  <a:extLst>
                    <a:ext uri="{9D8B030D-6E8A-4147-A177-3AD203B41FA5}">
                      <a16:colId xmlns:a16="http://schemas.microsoft.com/office/drawing/2014/main" xmlns="" val="20004"/>
                    </a:ext>
                  </a:extLst>
                </a:gridCol>
                <a:gridCol w="751080">
                  <a:extLst>
                    <a:ext uri="{9D8B030D-6E8A-4147-A177-3AD203B41FA5}">
                      <a16:colId xmlns:a16="http://schemas.microsoft.com/office/drawing/2014/main" xmlns="" val="20005"/>
                    </a:ext>
                  </a:extLst>
                </a:gridCol>
                <a:gridCol w="749492">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5" name="表 4"/>
          <p:cNvGraphicFramePr>
            <a:graphicFrameLocks noGrp="1"/>
          </p:cNvGraphicFramePr>
          <p:nvPr>
            <p:extLst/>
          </p:nvPr>
        </p:nvGraphicFramePr>
        <p:xfrm>
          <a:off x="9341309" y="2172551"/>
          <a:ext cx="1429473"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7" name="スライド番号プレースホルダー 6"/>
          <p:cNvSpPr>
            <a:spLocks noGrp="1"/>
          </p:cNvSpPr>
          <p:nvPr>
            <p:ph type="sldNum" sz="quarter" idx="12"/>
          </p:nvPr>
        </p:nvSpPr>
        <p:spPr/>
        <p:txBody>
          <a:bodyPr/>
          <a:lstStyle/>
          <a:p>
            <a:fld id="{BD266BE7-899D-4075-917F-DBDE33B6B692}" type="slidenum">
              <a:rPr lang="en-US" altLang="ja-JP" smtClean="0"/>
              <a:t>11</a:t>
            </a:fld>
            <a:endParaRPr kumimoji="1" lang="ja-JP" altLang="en-US" dirty="0"/>
          </a:p>
        </p:txBody>
      </p:sp>
      <mc:AlternateContent xmlns:mc="http://schemas.openxmlformats.org/markup-compatibility/2006" xmlns:a14="http://schemas.microsoft.com/office/drawing/2010/main">
        <mc:Choice Requires="a14">
          <p:sp>
            <p:nvSpPr>
              <p:cNvPr id="8" name="角丸四角形 7"/>
              <p:cNvSpPr/>
              <p:nvPr/>
            </p:nvSpPr>
            <p:spPr>
              <a:xfrm>
                <a:off x="956930" y="3069446"/>
                <a:ext cx="10717619" cy="140942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i="1" dirty="0" smtClean="0">
                    <a:solidFill>
                      <a:schemeClr val="tx1"/>
                    </a:solidFill>
                    <a:latin typeface="Cambria Math" panose="02040503050406030204" pitchFamily="18" charset="0"/>
                  </a:rPr>
                  <a:t>未解決問題</a:t>
                </a:r>
                <a:r>
                  <a:rPr kumimoji="1" lang="en-US" altLang="ja-JP" sz="2800" b="1" dirty="0" smtClean="0">
                    <a:solidFill>
                      <a:schemeClr val="tx1"/>
                    </a:solidFill>
                    <a:latin typeface="Cambria Math" panose="02040503050406030204" pitchFamily="18" charset="0"/>
                  </a:rPr>
                  <a:t>(</a:t>
                </a:r>
                <a:r>
                  <a:rPr kumimoji="1" lang="ja-JP" altLang="en-US" sz="2800" b="1" dirty="0" smtClean="0">
                    <a:solidFill>
                      <a:schemeClr val="tx1"/>
                    </a:solidFill>
                    <a:latin typeface="Cambria Math" panose="02040503050406030204" pitchFamily="18" charset="0"/>
                  </a:rPr>
                  <a:t>組合せゲーム理論入門</a:t>
                </a:r>
                <a:r>
                  <a:rPr kumimoji="1" lang="en-US" altLang="ja-JP" sz="2800" b="1" dirty="0" smtClean="0">
                    <a:solidFill>
                      <a:schemeClr val="tx1"/>
                    </a:solidFill>
                    <a:latin typeface="Cambria Math" panose="02040503050406030204" pitchFamily="18" charset="0"/>
                  </a:rPr>
                  <a:t>p. 249  </a:t>
                </a:r>
                <a:r>
                  <a:rPr kumimoji="1" lang="ja-JP" altLang="en-US" sz="2800" b="1" dirty="0" smtClean="0">
                    <a:solidFill>
                      <a:schemeClr val="tx1"/>
                    </a:solidFill>
                    <a:latin typeface="Cambria Math" panose="02040503050406030204" pitchFamily="18" charset="0"/>
                  </a:rPr>
                  <a:t>予想</a:t>
                </a:r>
                <a:r>
                  <a:rPr kumimoji="1" lang="en-US" altLang="ja-JP" sz="2800" b="1" dirty="0" smtClean="0">
                    <a:solidFill>
                      <a:schemeClr val="tx1"/>
                    </a:solidFill>
                    <a:latin typeface="Cambria Math" panose="02040503050406030204" pitchFamily="18" charset="0"/>
                  </a:rPr>
                  <a:t>9.50)</a:t>
                </a:r>
              </a:p>
              <a:p>
                <a:endParaRPr kumimoji="1" lang="en-US" altLang="ja-JP" sz="2800" b="1" dirty="0" smtClean="0">
                  <a:solidFill>
                    <a:schemeClr val="tx1"/>
                  </a:solidFill>
                  <a:latin typeface="Cambria Math" panose="02040503050406030204" pitchFamily="18" charset="0"/>
                </a:endParaRPr>
              </a:p>
              <a:p>
                <a14:m>
                  <m:oMath xmlns:m="http://schemas.openxmlformats.org/officeDocument/2006/math">
                    <m:r>
                      <a:rPr kumimoji="1" lang="en-US" altLang="ja-JP" sz="3200" b="0" i="1" smtClean="0">
                        <a:solidFill>
                          <a:schemeClr val="tx1"/>
                        </a:solidFill>
                        <a:latin typeface="Cambria Math" panose="02040503050406030204" pitchFamily="18" charset="0"/>
                      </a:rPr>
                      <m:t>𝑛</m:t>
                    </m:r>
                    <m:r>
                      <a:rPr kumimoji="1" lang="en-US" altLang="ja-JP" sz="3200" b="0" i="1" smtClean="0">
                        <a:solidFill>
                          <a:schemeClr val="tx1"/>
                        </a:solidFill>
                        <a:latin typeface="Cambria Math" panose="02040503050406030204" pitchFamily="18" charset="0"/>
                      </a:rPr>
                      <m:t>≠3</m:t>
                    </m:r>
                    <m:r>
                      <a:rPr kumimoji="1" lang="ja-JP" altLang="en-US" sz="3200" i="1">
                        <a:solidFill>
                          <a:schemeClr val="tx1"/>
                        </a:solidFill>
                        <a:latin typeface="Cambria Math" panose="02040503050406030204" pitchFamily="18" charset="0"/>
                      </a:rPr>
                      <m:t>に</m:t>
                    </m:r>
                  </m:oMath>
                </a14:m>
                <a:r>
                  <a:rPr kumimoji="1" lang="ja-JP" altLang="en-US" sz="3200" dirty="0" smtClean="0">
                    <a:solidFill>
                      <a:schemeClr val="tx1"/>
                    </a:solidFill>
                  </a:rPr>
                  <a:t>対して</a:t>
                </a:r>
                <a:r>
                  <a:rPr kumimoji="1" lang="ja-JP" altLang="en-US" sz="3200" dirty="0">
                    <a:solidFill>
                      <a:schemeClr val="tx1"/>
                    </a:solidFill>
                  </a:rPr>
                  <a:t>　</a:t>
                </a:r>
                <a:r>
                  <a:rPr kumimoji="1" lang="ja-JP" altLang="en-US" sz="3200" dirty="0" smtClean="0">
                    <a:solidFill>
                      <a:schemeClr val="tx1"/>
                    </a:solidFill>
                  </a:rPr>
                  <a:t>　　　　　　は先手必勝となる</a:t>
                </a:r>
                <a:endParaRPr kumimoji="1" lang="ja-JP" altLang="en-US" sz="3200" dirty="0">
                  <a:solidFill>
                    <a:schemeClr val="tx1"/>
                  </a:solidFill>
                </a:endParaRPr>
              </a:p>
            </p:txBody>
          </p:sp>
        </mc:Choice>
        <mc:Fallback xmlns="">
          <p:sp>
            <p:nvSpPr>
              <p:cNvPr id="8" name="角丸四角形 7"/>
              <p:cNvSpPr>
                <a:spLocks noRot="1" noChangeAspect="1" noMove="1" noResize="1" noEditPoints="1" noAdjustHandles="1" noChangeArrowheads="1" noChangeShapeType="1" noTextEdit="1"/>
              </p:cNvSpPr>
              <p:nvPr/>
            </p:nvSpPr>
            <p:spPr>
              <a:xfrm>
                <a:off x="956930" y="3069446"/>
                <a:ext cx="10717619" cy="1409422"/>
              </a:xfrm>
              <a:prstGeom prst="roundRect">
                <a:avLst/>
              </a:prstGeom>
              <a:blipFill rotWithShape="0">
                <a:blip r:embed="rId4"/>
                <a:stretch>
                  <a:fillRect l="-454" t="-7692" b="-14530"/>
                </a:stretch>
              </a:blipFill>
              <a:ln w="19050"/>
            </p:spPr>
            <p:txBody>
              <a:bodyPr/>
              <a:lstStyle/>
              <a:p>
                <a:r>
                  <a:rPr lang="ja-JP" altLang="en-US">
                    <a:noFill/>
                  </a:rPr>
                  <a:t> </a:t>
                </a:r>
              </a:p>
            </p:txBody>
          </p:sp>
        </mc:Fallback>
      </mc:AlternateContent>
      <p:graphicFrame>
        <p:nvGraphicFramePr>
          <p:cNvPr id="9" name="表 8"/>
          <p:cNvGraphicFramePr>
            <a:graphicFrameLocks noGrp="1"/>
          </p:cNvGraphicFramePr>
          <p:nvPr>
            <p:extLst/>
          </p:nvPr>
        </p:nvGraphicFramePr>
        <p:xfrm>
          <a:off x="4259358" y="3734041"/>
          <a:ext cx="1429473"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tblGrid>
              <a:tr h="648072">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0" name="テキスト ボックス 9"/>
              <p:cNvSpPr txBox="1"/>
              <p:nvPr/>
            </p:nvSpPr>
            <p:spPr>
              <a:xfrm>
                <a:off x="3678608" y="3507667"/>
                <a:ext cx="2959392" cy="1015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6000" b="0" i="1" smtClean="0">
                              <a:latin typeface="Cambria Math" panose="02040503050406030204" pitchFamily="18" charset="0"/>
                            </a:rPr>
                          </m:ctrlPr>
                        </m:sSupPr>
                        <m:e>
                          <m:d>
                            <m:dPr>
                              <m:ctrlPr>
                                <a:rPr kumimoji="1" lang="en-US" altLang="ja-JP" sz="6000" b="0" i="1" smtClean="0">
                                  <a:latin typeface="Cambria Math" panose="02040503050406030204" pitchFamily="18" charset="0"/>
                                </a:rPr>
                              </m:ctrlPr>
                            </m:dPr>
                            <m:e>
                              <m:r>
                                <a:rPr kumimoji="1" lang="en-US" altLang="ja-JP" sz="6000" b="0" i="1" smtClean="0">
                                  <a:latin typeface="Cambria Math" panose="02040503050406030204" pitchFamily="18" charset="0"/>
                                </a:rPr>
                                <m:t>         </m:t>
                              </m:r>
                            </m:e>
                          </m:d>
                        </m:e>
                        <m:sup>
                          <m:r>
                            <a:rPr kumimoji="1" lang="en-US" altLang="ja-JP" sz="6000" b="0" i="1" smtClean="0">
                              <a:latin typeface="Cambria Math" panose="02040503050406030204" pitchFamily="18" charset="0"/>
                            </a:rPr>
                            <m:t>𝑛</m:t>
                          </m:r>
                        </m:sup>
                      </m:sSup>
                    </m:oMath>
                  </m:oMathPara>
                </a14:m>
                <a:endParaRPr kumimoji="1" lang="ja-JP" altLang="en-US" sz="60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678608" y="3507667"/>
                <a:ext cx="2959392" cy="1015856"/>
              </a:xfrm>
              <a:prstGeom prst="rect">
                <a:avLst/>
              </a:prstGeom>
              <a:blipFill rotWithShape="0">
                <a:blip r:embed="rId5"/>
                <a:stretch>
                  <a:fillRect/>
                </a:stretch>
              </a:blipFill>
            </p:spPr>
            <p:txBody>
              <a:bodyPr/>
              <a:lstStyle/>
              <a:p>
                <a:r>
                  <a:rPr lang="ja-JP" altLang="en-US">
                    <a:noFill/>
                  </a:rPr>
                  <a:t> </a:t>
                </a:r>
              </a:p>
            </p:txBody>
          </p:sp>
        </mc:Fallback>
      </mc:AlternateContent>
      <p:sp>
        <p:nvSpPr>
          <p:cNvPr id="11" name="角丸四角形 10"/>
          <p:cNvSpPr/>
          <p:nvPr/>
        </p:nvSpPr>
        <p:spPr>
          <a:xfrm>
            <a:off x="853965" y="5338728"/>
            <a:ext cx="11236688" cy="138274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2"/>
                </a:solidFill>
                <a:latin typeface="Meiryo UI" panose="020B0604030504040204" pitchFamily="50" charset="-128"/>
                <a:ea typeface="Meiryo UI" panose="020B0604030504040204" pitchFamily="50" charset="-128"/>
              </a:rPr>
              <a:t>研究目的</a:t>
            </a:r>
            <a:endParaRPr kumimoji="1" lang="en-US" altLang="ja-JP" sz="2400" dirty="0">
              <a:solidFill>
                <a:schemeClr val="tx2"/>
              </a:solidFill>
              <a:latin typeface="Meiryo UI" panose="020B0604030504040204" pitchFamily="50" charset="-128"/>
              <a:ea typeface="Meiryo UI" panose="020B0604030504040204" pitchFamily="50" charset="-128"/>
            </a:endParaRPr>
          </a:p>
          <a:p>
            <a:r>
              <a:rPr lang="ja-JP" altLang="en-US" sz="2400" dirty="0">
                <a:solidFill>
                  <a:schemeClr val="tx2"/>
                </a:solidFill>
                <a:latin typeface="Meiryo UI" panose="020B0604030504040204" pitchFamily="50" charset="-128"/>
                <a:ea typeface="Meiryo UI" panose="020B0604030504040204" pitchFamily="50" charset="-128"/>
              </a:rPr>
              <a:t>さまざま</a:t>
            </a:r>
            <a:r>
              <a:rPr lang="ja-JP" altLang="en-US" sz="2400" dirty="0" smtClean="0">
                <a:solidFill>
                  <a:schemeClr val="tx2"/>
                </a:solidFill>
                <a:latin typeface="Meiryo UI" panose="020B0604030504040204" pitchFamily="50" charset="-128"/>
                <a:ea typeface="Meiryo UI" panose="020B0604030504040204" pitchFamily="50" charset="-128"/>
              </a:rPr>
              <a:t>な形の一次元版</a:t>
            </a:r>
            <a:r>
              <a:rPr lang="ja-JP" altLang="en-US" sz="2400" dirty="0">
                <a:solidFill>
                  <a:schemeClr val="tx2"/>
                </a:solidFill>
                <a:latin typeface="Meiryo UI" panose="020B0604030504040204" pitchFamily="50" charset="-128"/>
                <a:ea typeface="Meiryo UI" panose="020B0604030504040204" pitchFamily="50" charset="-128"/>
              </a:rPr>
              <a:t>クロバーの解析を行い</a:t>
            </a:r>
            <a:r>
              <a:rPr lang="en-US" altLang="ja-JP" sz="2400" dirty="0" smtClean="0">
                <a:solidFill>
                  <a:schemeClr val="tx2"/>
                </a:solidFill>
                <a:latin typeface="Meiryo UI" panose="020B0604030504040204" pitchFamily="50" charset="-128"/>
                <a:ea typeface="Meiryo UI" panose="020B0604030504040204" pitchFamily="50" charset="-128"/>
              </a:rPr>
              <a:t>,</a:t>
            </a:r>
            <a:r>
              <a:rPr lang="ja-JP" altLang="en-US" sz="2400" dirty="0" smtClean="0">
                <a:solidFill>
                  <a:schemeClr val="tx2"/>
                </a:solidFill>
                <a:latin typeface="Meiryo UI" panose="020B0604030504040204" pitchFamily="50" charset="-128"/>
                <a:ea typeface="Meiryo UI" panose="020B0604030504040204" pitchFamily="50" charset="-128"/>
              </a:rPr>
              <a:t>ゲームの結果</a:t>
            </a:r>
            <a:r>
              <a:rPr lang="ja-JP" altLang="en-US" sz="2400" dirty="0">
                <a:solidFill>
                  <a:schemeClr val="tx2"/>
                </a:solidFill>
                <a:latin typeface="Meiryo UI" panose="020B0604030504040204" pitchFamily="50" charset="-128"/>
                <a:ea typeface="Meiryo UI" panose="020B0604030504040204" pitchFamily="50" charset="-128"/>
              </a:rPr>
              <a:t>に規則性はないか</a:t>
            </a:r>
            <a:r>
              <a:rPr lang="ja-JP" altLang="en-US" sz="2400" dirty="0" smtClean="0">
                <a:solidFill>
                  <a:schemeClr val="tx2"/>
                </a:solidFill>
                <a:latin typeface="Meiryo UI" panose="020B0604030504040204" pitchFamily="50" charset="-128"/>
                <a:ea typeface="Meiryo UI" panose="020B0604030504040204" pitchFamily="50" charset="-128"/>
              </a:rPr>
              <a:t>を</a:t>
            </a:r>
            <a:r>
              <a:rPr lang="en-US" altLang="ja-JP" sz="2400" dirty="0" smtClean="0">
                <a:solidFill>
                  <a:schemeClr val="tx2"/>
                </a:solidFill>
                <a:latin typeface="Meiryo UI" panose="020B0604030504040204" pitchFamily="50" charset="-128"/>
                <a:ea typeface="Meiryo UI" panose="020B0604030504040204" pitchFamily="50" charset="-128"/>
              </a:rPr>
              <a:t/>
            </a:r>
            <a:br>
              <a:rPr lang="en-US" altLang="ja-JP" sz="2400" dirty="0" smtClean="0">
                <a:solidFill>
                  <a:schemeClr val="tx2"/>
                </a:solidFill>
                <a:latin typeface="Meiryo UI" panose="020B0604030504040204" pitchFamily="50" charset="-128"/>
                <a:ea typeface="Meiryo UI" panose="020B0604030504040204" pitchFamily="50" charset="-128"/>
              </a:rPr>
            </a:br>
            <a:r>
              <a:rPr lang="ja-JP" altLang="en-US" sz="2400" dirty="0" smtClean="0">
                <a:solidFill>
                  <a:schemeClr val="tx2"/>
                </a:solidFill>
                <a:latin typeface="Meiryo UI" panose="020B0604030504040204" pitchFamily="50" charset="-128"/>
                <a:ea typeface="Meiryo UI" panose="020B0604030504040204" pitchFamily="50" charset="-128"/>
              </a:rPr>
              <a:t>調査し未解決問題の解決に近づく</a:t>
            </a:r>
            <a:endParaRPr lang="en-US" altLang="ja-JP" sz="2400" dirty="0">
              <a:solidFill>
                <a:schemeClr val="tx2"/>
              </a:solidFill>
              <a:latin typeface="Meiryo UI" panose="020B0604030504040204" pitchFamily="50" charset="-128"/>
              <a:ea typeface="Meiryo UI" panose="020B0604030504040204" pitchFamily="50" charset="-128"/>
            </a:endParaRPr>
          </a:p>
        </p:txBody>
      </p:sp>
      <p:sp>
        <p:nvSpPr>
          <p:cNvPr id="12" name="円/楕円 11"/>
          <p:cNvSpPr/>
          <p:nvPr/>
        </p:nvSpPr>
        <p:spPr>
          <a:xfrm>
            <a:off x="674845" y="3213998"/>
            <a:ext cx="11281787" cy="200861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調査や解析には組合せゲーム理論を用いた</a:t>
            </a:r>
            <a:endParaRPr kumimoji="1" lang="ja-JP" altLang="en-US" sz="3200" dirty="0">
              <a:solidFill>
                <a:schemeClr val="tx1"/>
              </a:solidFill>
            </a:endParaRPr>
          </a:p>
        </p:txBody>
      </p:sp>
    </p:spTree>
    <p:extLst>
      <p:ext uri="{BB962C8B-B14F-4D97-AF65-F5344CB8AC3E}">
        <p14:creationId xmlns:p14="http://schemas.microsoft.com/office/powerpoint/2010/main" val="353425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組合せゲーム理論とは</a:t>
            </a:r>
            <a:endParaRPr kumimoji="1" lang="ja-JP" altLang="en-US" dirty="0"/>
          </a:p>
        </p:txBody>
      </p:sp>
      <p:sp>
        <p:nvSpPr>
          <p:cNvPr id="4" name="1 つの角を丸めた四角形 3"/>
          <p:cNvSpPr/>
          <p:nvPr/>
        </p:nvSpPr>
        <p:spPr>
          <a:xfrm>
            <a:off x="286246" y="2167241"/>
            <a:ext cx="11299201" cy="3909973"/>
          </a:xfrm>
          <a:prstGeom prst="round1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kumimoji="1" lang="ja-JP" altLang="en-US" sz="2800" dirty="0" smtClean="0">
                <a:solidFill>
                  <a:schemeClr val="tx1"/>
                </a:solidFill>
              </a:rPr>
              <a:t>ふたりのプレイヤーが交互に手をうつ</a:t>
            </a:r>
            <a:endParaRPr kumimoji="1" lang="en-US" altLang="ja-JP" sz="2800" dirty="0" smtClean="0">
              <a:solidFill>
                <a:schemeClr val="tx1"/>
              </a:solidFill>
            </a:endParaRPr>
          </a:p>
          <a:p>
            <a:pPr marL="342900" indent="-342900">
              <a:buFont typeface="Arial" panose="020B0604020202020204" pitchFamily="34" charset="0"/>
              <a:buChar char="•"/>
            </a:pPr>
            <a:r>
              <a:rPr kumimoji="1" lang="ja-JP" altLang="en-US" sz="2800" dirty="0" smtClean="0">
                <a:solidFill>
                  <a:schemeClr val="tx1"/>
                </a:solidFill>
              </a:rPr>
              <a:t>偶然の要素に左右される道具を用いない</a:t>
            </a:r>
            <a:endParaRPr kumimoji="1" lang="en-US" altLang="ja-JP" sz="2800" dirty="0" smtClean="0">
              <a:solidFill>
                <a:schemeClr val="tx1"/>
              </a:solidFill>
            </a:endParaRPr>
          </a:p>
          <a:p>
            <a:pPr marL="342900" indent="-342900">
              <a:buFont typeface="Arial" panose="020B0604020202020204" pitchFamily="34" charset="0"/>
              <a:buChar char="•"/>
            </a:pPr>
            <a:r>
              <a:rPr kumimoji="1" lang="ja-JP" altLang="en-US" sz="2800" dirty="0" smtClean="0">
                <a:solidFill>
                  <a:schemeClr val="tx1"/>
                </a:solidFill>
              </a:rPr>
              <a:t>プレイヤーは現在のゲーム局面について完璧な情報をもつ</a:t>
            </a:r>
            <a:endParaRPr kumimoji="1" lang="en-US" altLang="ja-JP" sz="2800" dirty="0" smtClean="0">
              <a:solidFill>
                <a:schemeClr val="tx1"/>
              </a:solidFill>
            </a:endParaRPr>
          </a:p>
          <a:p>
            <a:r>
              <a:rPr kumimoji="1" lang="en-US" altLang="ja-JP" sz="2800" dirty="0" smtClean="0">
                <a:solidFill>
                  <a:schemeClr val="tx1"/>
                </a:solidFill>
              </a:rPr>
              <a:t>Ex. </a:t>
            </a:r>
            <a:r>
              <a:rPr kumimoji="1" lang="ja-JP" altLang="en-US" sz="2800" dirty="0" smtClean="0">
                <a:solidFill>
                  <a:schemeClr val="tx1"/>
                </a:solidFill>
              </a:rPr>
              <a:t>ニム</a:t>
            </a:r>
            <a:r>
              <a:rPr kumimoji="1" lang="en-US" altLang="ja-JP" sz="2800" dirty="0" smtClean="0">
                <a:solidFill>
                  <a:schemeClr val="tx1"/>
                </a:solidFill>
              </a:rPr>
              <a:t>,</a:t>
            </a:r>
            <a:r>
              <a:rPr kumimoji="1" lang="ja-JP" altLang="en-US" sz="2800" dirty="0" smtClean="0">
                <a:solidFill>
                  <a:schemeClr val="tx1"/>
                </a:solidFill>
              </a:rPr>
              <a:t>クロバー</a:t>
            </a:r>
            <a:endParaRPr kumimoji="1" lang="en-US" altLang="ja-JP" sz="2800" dirty="0" smtClean="0">
              <a:solidFill>
                <a:schemeClr val="tx1"/>
              </a:solidFill>
            </a:endParaRPr>
          </a:p>
          <a:p>
            <a:endParaRPr kumimoji="1" lang="en-US" altLang="ja-JP" sz="2800" dirty="0">
              <a:solidFill>
                <a:schemeClr val="tx1"/>
              </a:solidFill>
            </a:endParaRPr>
          </a:p>
          <a:p>
            <a:r>
              <a:rPr kumimoji="1" lang="ja-JP" altLang="en-US" sz="2800" dirty="0" smtClean="0">
                <a:solidFill>
                  <a:schemeClr val="tx1"/>
                </a:solidFill>
              </a:rPr>
              <a:t>ガイスターは組合せゲームではない</a:t>
            </a:r>
            <a:endParaRPr kumimoji="1" lang="en-US" altLang="ja-JP" sz="2800" dirty="0" smtClean="0">
              <a:solidFill>
                <a:schemeClr val="tx1"/>
              </a:solidFill>
            </a:endParaRPr>
          </a:p>
          <a:p>
            <a:endParaRPr kumimoji="1" lang="ja-JP" altLang="en-US" sz="2800" dirty="0">
              <a:solidFill>
                <a:schemeClr val="tx1"/>
              </a:solidFill>
            </a:endParaRPr>
          </a:p>
        </p:txBody>
      </p:sp>
      <p:sp>
        <p:nvSpPr>
          <p:cNvPr id="3" name="コンテンツ プレースホルダー 2"/>
          <p:cNvSpPr>
            <a:spLocks noGrp="1"/>
          </p:cNvSpPr>
          <p:nvPr>
            <p:ph idx="1"/>
          </p:nvPr>
        </p:nvSpPr>
        <p:spPr>
          <a:xfrm>
            <a:off x="119049" y="1962577"/>
            <a:ext cx="3387256" cy="409327"/>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kumimoji="1" lang="ja-JP" altLang="en-US" sz="2400" dirty="0" smtClean="0"/>
              <a:t>組合せゲーム</a:t>
            </a:r>
            <a:endParaRPr kumimoji="1" lang="ja-JP" altLang="en-US" sz="2400" dirty="0"/>
          </a:p>
        </p:txBody>
      </p:sp>
      <p:sp>
        <p:nvSpPr>
          <p:cNvPr id="5" name="スライド番号プレースホルダー 4"/>
          <p:cNvSpPr>
            <a:spLocks noGrp="1"/>
          </p:cNvSpPr>
          <p:nvPr>
            <p:ph type="sldNum" sz="quarter" idx="12"/>
          </p:nvPr>
        </p:nvSpPr>
        <p:spPr/>
        <p:txBody>
          <a:bodyPr/>
          <a:lstStyle/>
          <a:p>
            <a:fld id="{BD266BE7-899D-4075-917F-DBDE33B6B692}" type="slidenum">
              <a:rPr lang="en-US" altLang="ja-JP" smtClean="0"/>
              <a:t>12</a:t>
            </a:fld>
            <a:endParaRPr kumimoji="1" lang="ja-JP" altLang="en-US" dirty="0"/>
          </a:p>
        </p:txBody>
      </p:sp>
    </p:spTree>
    <p:extLst>
      <p:ext uri="{BB962C8B-B14F-4D97-AF65-F5344CB8AC3E}">
        <p14:creationId xmlns:p14="http://schemas.microsoft.com/office/powerpoint/2010/main" val="143239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組合せゲーム理論とは</a:t>
            </a:r>
            <a:endParaRPr kumimoji="1" lang="ja-JP" altLang="en-US" dirty="0"/>
          </a:p>
        </p:txBody>
      </p:sp>
      <p:sp>
        <p:nvSpPr>
          <p:cNvPr id="4" name="スライド番号プレースホルダー 3"/>
          <p:cNvSpPr>
            <a:spLocks noGrp="1"/>
          </p:cNvSpPr>
          <p:nvPr>
            <p:ph type="sldNum" sz="quarter" idx="12"/>
          </p:nvPr>
        </p:nvSpPr>
        <p:spPr/>
        <p:txBody>
          <a:bodyPr/>
          <a:lstStyle/>
          <a:p>
            <a:fld id="{BD266BE7-899D-4075-917F-DBDE33B6B692}" type="slidenum">
              <a:rPr lang="en-US" altLang="ja-JP" smtClean="0"/>
              <a:pPr/>
              <a:t>13</a:t>
            </a:fld>
            <a:endParaRPr lang="en-US" altLang="en-US" dirty="0"/>
          </a:p>
        </p:txBody>
      </p:sp>
      <p:sp>
        <p:nvSpPr>
          <p:cNvPr id="5" name="正方形/長方形 4"/>
          <p:cNvSpPr/>
          <p:nvPr/>
        </p:nvSpPr>
        <p:spPr>
          <a:xfrm>
            <a:off x="472157" y="2486196"/>
            <a:ext cx="6085398" cy="1334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組合せゲーム理論では</a:t>
            </a:r>
            <a:r>
              <a:rPr kumimoji="1" lang="en-US" altLang="ja-JP" sz="2400" dirty="0" smtClean="0">
                <a:solidFill>
                  <a:schemeClr val="tx1"/>
                </a:solidFill>
              </a:rPr>
              <a:t/>
            </a:r>
            <a:br>
              <a:rPr kumimoji="1" lang="en-US" altLang="ja-JP" sz="2400" dirty="0" smtClean="0">
                <a:solidFill>
                  <a:schemeClr val="tx1"/>
                </a:solidFill>
              </a:rPr>
            </a:br>
            <a:r>
              <a:rPr kumimoji="1" lang="ja-JP" altLang="en-US" sz="2400" dirty="0" smtClean="0">
                <a:solidFill>
                  <a:schemeClr val="tx1"/>
                </a:solidFill>
              </a:rPr>
              <a:t>双方のプレイヤー</a:t>
            </a:r>
            <a:r>
              <a:rPr kumimoji="1" lang="ja-JP" altLang="en-US" sz="2400" dirty="0">
                <a:solidFill>
                  <a:schemeClr val="tx1"/>
                </a:solidFill>
              </a:rPr>
              <a:t>は</a:t>
            </a:r>
            <a:r>
              <a:rPr kumimoji="1" lang="ja-JP" altLang="en-US" sz="2400" dirty="0" smtClean="0">
                <a:solidFill>
                  <a:schemeClr val="tx1"/>
                </a:solidFill>
              </a:rPr>
              <a:t>完璧な手をうつ</a:t>
            </a:r>
            <a:endParaRPr kumimoji="1" lang="ja-JP" altLang="en-US" sz="2400" dirty="0">
              <a:solidFill>
                <a:schemeClr val="tx1"/>
              </a:solidFill>
            </a:endParaRPr>
          </a:p>
        </p:txBody>
      </p:sp>
      <p:sp>
        <p:nvSpPr>
          <p:cNvPr id="6" name="下矢印 5"/>
          <p:cNvSpPr/>
          <p:nvPr/>
        </p:nvSpPr>
        <p:spPr>
          <a:xfrm>
            <a:off x="2986172" y="4013659"/>
            <a:ext cx="1494845" cy="499205"/>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11730" y="4705528"/>
            <a:ext cx="5243728" cy="51077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400" dirty="0" smtClean="0">
                <a:solidFill>
                  <a:srgbClr val="FF0000"/>
                </a:solidFill>
              </a:rPr>
              <a:t>ゲームの結果</a:t>
            </a:r>
            <a:r>
              <a:rPr kumimoji="1" lang="ja-JP" altLang="en-US" sz="2400" dirty="0"/>
              <a:t>は</a:t>
            </a:r>
            <a:r>
              <a:rPr kumimoji="1" lang="ja-JP" altLang="en-US" sz="2400" dirty="0" smtClean="0"/>
              <a:t>一意に定まる</a:t>
            </a:r>
            <a:endParaRPr kumimoji="1" lang="ja-JP" altLang="en-US" sz="2400" dirty="0"/>
          </a:p>
        </p:txBody>
      </p:sp>
      <p:sp>
        <p:nvSpPr>
          <p:cNvPr id="8" name="角丸四角形 7"/>
          <p:cNvSpPr/>
          <p:nvPr/>
        </p:nvSpPr>
        <p:spPr>
          <a:xfrm>
            <a:off x="7471954" y="2387195"/>
            <a:ext cx="4518216" cy="277803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ゲームの結果</a:t>
            </a:r>
            <a:endParaRPr kumimoji="1" lang="en-US" altLang="ja-JP" sz="2800" dirty="0" smtClean="0">
              <a:solidFill>
                <a:schemeClr val="tx1"/>
              </a:solidFill>
            </a:endParaRPr>
          </a:p>
          <a:p>
            <a:pPr marL="342900" indent="-342900">
              <a:buFont typeface="Arial" panose="020B0604020202020204" pitchFamily="34" charset="0"/>
              <a:buChar char="•"/>
            </a:pPr>
            <a:r>
              <a:rPr kumimoji="1" lang="ja-JP" altLang="en-US" sz="2800" dirty="0" smtClean="0">
                <a:solidFill>
                  <a:schemeClr val="tx1"/>
                </a:solidFill>
              </a:rPr>
              <a:t>先手番が勝利する</a:t>
            </a:r>
            <a:endParaRPr kumimoji="1" lang="en-US" altLang="ja-JP" sz="2800" dirty="0" smtClean="0">
              <a:solidFill>
                <a:schemeClr val="tx1"/>
              </a:solidFill>
            </a:endParaRPr>
          </a:p>
          <a:p>
            <a:pPr marL="342900" indent="-342900">
              <a:buFont typeface="Arial" panose="020B0604020202020204" pitchFamily="34" charset="0"/>
              <a:buChar char="•"/>
            </a:pPr>
            <a:r>
              <a:rPr kumimoji="1" lang="ja-JP" altLang="en-US" sz="2800" dirty="0" smtClean="0">
                <a:solidFill>
                  <a:schemeClr val="tx1"/>
                </a:solidFill>
              </a:rPr>
              <a:t>後手番が勝利する</a:t>
            </a:r>
            <a:endParaRPr kumimoji="1" lang="en-US" altLang="ja-JP" sz="2800" dirty="0" smtClean="0">
              <a:solidFill>
                <a:schemeClr val="tx1"/>
              </a:solidFill>
            </a:endParaRPr>
          </a:p>
          <a:p>
            <a:pPr marL="342900" indent="-342900">
              <a:buFont typeface="Arial" panose="020B0604020202020204" pitchFamily="34" charset="0"/>
              <a:buChar char="•"/>
            </a:pPr>
            <a:r>
              <a:rPr kumimoji="1" lang="ja-JP" altLang="en-US" sz="2800" dirty="0" smtClean="0">
                <a:solidFill>
                  <a:schemeClr val="tx1"/>
                </a:solidFill>
              </a:rPr>
              <a:t>黒が勝利する</a:t>
            </a:r>
            <a:endParaRPr kumimoji="1" lang="en-US" altLang="ja-JP" sz="2800" dirty="0" smtClean="0">
              <a:solidFill>
                <a:schemeClr val="tx1"/>
              </a:solidFill>
            </a:endParaRPr>
          </a:p>
          <a:p>
            <a:pPr marL="342900" indent="-342900">
              <a:buFont typeface="Arial" panose="020B0604020202020204" pitchFamily="34" charset="0"/>
              <a:buChar char="•"/>
            </a:pPr>
            <a:r>
              <a:rPr kumimoji="1" lang="ja-JP" altLang="en-US" sz="2800" dirty="0">
                <a:solidFill>
                  <a:schemeClr val="tx1"/>
                </a:solidFill>
              </a:rPr>
              <a:t>白が勝利する</a:t>
            </a:r>
          </a:p>
        </p:txBody>
      </p:sp>
    </p:spTree>
    <p:extLst>
      <p:ext uri="{BB962C8B-B14F-4D97-AF65-F5344CB8AC3E}">
        <p14:creationId xmlns:p14="http://schemas.microsoft.com/office/powerpoint/2010/main" val="293969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テキスト ボックス 5"/>
              <p:cNvSpPr txBox="1"/>
              <p:nvPr/>
            </p:nvSpPr>
            <p:spPr>
              <a:xfrm>
                <a:off x="8094924" y="1956407"/>
                <a:ext cx="3437852" cy="1015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6000" b="0" i="1" smtClean="0">
                          <a:latin typeface="Cambria Math" panose="02040503050406030204" pitchFamily="18" charset="0"/>
                        </a:rPr>
                        <m:t>=</m:t>
                      </m:r>
                      <m:sSup>
                        <m:sSupPr>
                          <m:ctrlPr>
                            <a:rPr kumimoji="1" lang="en-US" altLang="ja-JP" sz="6000" b="0" i="1" smtClean="0">
                              <a:latin typeface="Cambria Math" panose="02040503050406030204" pitchFamily="18" charset="0"/>
                            </a:rPr>
                          </m:ctrlPr>
                        </m:sSupPr>
                        <m:e>
                          <m:d>
                            <m:dPr>
                              <m:ctrlPr>
                                <a:rPr kumimoji="1" lang="en-US" altLang="ja-JP" sz="6000" b="0" i="1" smtClean="0">
                                  <a:latin typeface="Cambria Math" panose="02040503050406030204" pitchFamily="18" charset="0"/>
                                </a:rPr>
                              </m:ctrlPr>
                            </m:dPr>
                            <m:e>
                              <m:r>
                                <a:rPr kumimoji="1" lang="en-US" altLang="ja-JP" sz="6000" b="0" i="1" smtClean="0">
                                  <a:latin typeface="Cambria Math" panose="02040503050406030204" pitchFamily="18" charset="0"/>
                                </a:rPr>
                                <m:t>         </m:t>
                              </m:r>
                            </m:e>
                          </m:d>
                        </m:e>
                        <m:sup>
                          <m:r>
                            <a:rPr kumimoji="1" lang="en-US" altLang="ja-JP" sz="6000" b="0" i="1" smtClean="0">
                              <a:latin typeface="Cambria Math" panose="02040503050406030204" pitchFamily="18" charset="0"/>
                            </a:rPr>
                            <m:t>𝑛</m:t>
                          </m:r>
                        </m:sup>
                      </m:sSup>
                    </m:oMath>
                  </m:oMathPara>
                </a14:m>
                <a:endParaRPr kumimoji="1" lang="ja-JP" altLang="en-US" sz="6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8094924" y="1956407"/>
                <a:ext cx="3437852" cy="1015856"/>
              </a:xfrm>
              <a:prstGeom prst="rect">
                <a:avLst/>
              </a:prstGeom>
              <a:blipFill rotWithShape="0">
                <a:blip r:embed="rId2"/>
                <a:stretch>
                  <a:fillRect/>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lang="ja-JP" altLang="en-US" dirty="0"/>
              <a:t>一</a:t>
            </a:r>
            <a:r>
              <a:rPr kumimoji="1" lang="ja-JP" altLang="en-US" dirty="0" smtClean="0"/>
              <a:t>次元版クロバーの未解決問題</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21165" y="4485956"/>
                <a:ext cx="9628632" cy="1094366"/>
              </a:xfrm>
            </p:spPr>
            <p:txBody>
              <a:bodyPr/>
              <a:lstStyle/>
              <a:p>
                <a:pPr marL="0" indent="0">
                  <a:buNone/>
                </a:pPr>
                <a:r>
                  <a:rPr lang="ja-JP" altLang="en-US" sz="2400" dirty="0" smtClean="0"/>
                  <a:t>この</a:t>
                </a:r>
                <a:r>
                  <a:rPr lang="ja-JP" altLang="en-US" sz="2400" dirty="0"/>
                  <a:t>問題</a:t>
                </a:r>
                <a:r>
                  <a:rPr lang="ja-JP" altLang="en-US" sz="2400" dirty="0" smtClean="0"/>
                  <a:t>は</a:t>
                </a:r>
                <a:r>
                  <a:rPr lang="en-US" altLang="ja-JP" sz="2400" dirty="0" smtClean="0"/>
                  <a:t>, </a:t>
                </a:r>
                <a:r>
                  <a:rPr lang="ja-JP" altLang="en-US" sz="2400" dirty="0" smtClean="0"/>
                  <a:t>現在</a:t>
                </a:r>
                <a:r>
                  <a:rPr lang="en-US" altLang="ja-JP" sz="2400" dirty="0" err="1" smtClean="0"/>
                  <a:t>Nowakowski</a:t>
                </a:r>
                <a14:m>
                  <m:oMath xmlns:m="http://schemas.openxmlformats.org/officeDocument/2006/math">
                    <m:r>
                      <a:rPr lang="ja-JP" altLang="en-US" sz="2400" i="1" smtClean="0">
                        <a:latin typeface="Cambria Math" panose="02040503050406030204" pitchFamily="18" charset="0"/>
                      </a:rPr>
                      <m:t>により</m:t>
                    </m:r>
                    <m:r>
                      <a:rPr lang="en-US" altLang="ja-JP" sz="2400" b="0" i="1" smtClean="0">
                        <a:latin typeface="Cambria Math" panose="02040503050406030204" pitchFamily="18" charset="0"/>
                      </a:rPr>
                      <m:t>,  </m:t>
                    </m:r>
                    <m:r>
                      <a:rPr lang="en-US" altLang="ja-JP" sz="2400" i="1">
                        <a:latin typeface="Cambria Math" panose="02040503050406030204" pitchFamily="18" charset="0"/>
                      </a:rPr>
                      <m:t>𝑛</m:t>
                    </m:r>
                    <m:r>
                      <a:rPr lang="en-US" altLang="ja-JP" sz="2400" i="1">
                        <a:latin typeface="Cambria Math" panose="02040503050406030204" pitchFamily="18" charset="0"/>
                      </a:rPr>
                      <m:t>≤63</m:t>
                    </m:r>
                  </m:oMath>
                </a14:m>
                <a:r>
                  <a:rPr lang="ja-JP" altLang="en-US" sz="2400" dirty="0"/>
                  <a:t>について</a:t>
                </a:r>
                <a:r>
                  <a:rPr lang="ja-JP" altLang="en-US" sz="2400" dirty="0" smtClean="0"/>
                  <a:t>正しいことが</a:t>
                </a:r>
                <a:r>
                  <a:rPr lang="ja-JP" altLang="en-US" sz="2400" dirty="0"/>
                  <a:t>計算機により確かめられている</a:t>
                </a:r>
                <a:endParaRPr lang="en-US" altLang="ja-JP" sz="2400" dirty="0"/>
              </a:p>
              <a:p>
                <a:pPr marL="0" indent="0">
                  <a:buNone/>
                </a:pPr>
                <a:endParaRPr kumimoji="1" lang="en-US" altLang="ja-JP" dirty="0" smtClean="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21165" y="4485956"/>
                <a:ext cx="9628632" cy="1094366"/>
              </a:xfrm>
              <a:blipFill rotWithShape="0">
                <a:blip r:embed="rId3"/>
                <a:stretch>
                  <a:fillRect l="-1013" t="-5028"/>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nvPr>
        </p:nvGraphicFramePr>
        <p:xfrm>
          <a:off x="1802824" y="2179639"/>
          <a:ext cx="6170709"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gridCol w="751080">
                  <a:extLst>
                    <a:ext uri="{9D8B030D-6E8A-4147-A177-3AD203B41FA5}">
                      <a16:colId xmlns:a16="http://schemas.microsoft.com/office/drawing/2014/main" xmlns="" val="20002"/>
                    </a:ext>
                  </a:extLst>
                </a:gridCol>
                <a:gridCol w="749492">
                  <a:extLst>
                    <a:ext uri="{9D8B030D-6E8A-4147-A177-3AD203B41FA5}">
                      <a16:colId xmlns:a16="http://schemas.microsoft.com/office/drawing/2014/main" xmlns="" val="20003"/>
                    </a:ext>
                  </a:extLst>
                </a:gridCol>
                <a:gridCol w="1740092">
                  <a:extLst>
                    <a:ext uri="{9D8B030D-6E8A-4147-A177-3AD203B41FA5}">
                      <a16:colId xmlns:a16="http://schemas.microsoft.com/office/drawing/2014/main" xmlns="" val="20004"/>
                    </a:ext>
                  </a:extLst>
                </a:gridCol>
                <a:gridCol w="751080">
                  <a:extLst>
                    <a:ext uri="{9D8B030D-6E8A-4147-A177-3AD203B41FA5}">
                      <a16:colId xmlns:a16="http://schemas.microsoft.com/office/drawing/2014/main" xmlns="" val="20005"/>
                    </a:ext>
                  </a:extLst>
                </a:gridCol>
                <a:gridCol w="749492">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5" name="表 4"/>
          <p:cNvGraphicFramePr>
            <a:graphicFrameLocks noGrp="1"/>
          </p:cNvGraphicFramePr>
          <p:nvPr>
            <p:extLst/>
          </p:nvPr>
        </p:nvGraphicFramePr>
        <p:xfrm>
          <a:off x="9341309" y="2172551"/>
          <a:ext cx="1429473"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7" name="スライド番号プレースホルダー 6"/>
          <p:cNvSpPr>
            <a:spLocks noGrp="1"/>
          </p:cNvSpPr>
          <p:nvPr>
            <p:ph type="sldNum" sz="quarter" idx="12"/>
          </p:nvPr>
        </p:nvSpPr>
        <p:spPr/>
        <p:txBody>
          <a:bodyPr/>
          <a:lstStyle/>
          <a:p>
            <a:fld id="{BD266BE7-899D-4075-917F-DBDE33B6B692}" type="slidenum">
              <a:rPr lang="en-US" altLang="ja-JP" smtClean="0"/>
              <a:t>14</a:t>
            </a:fld>
            <a:endParaRPr kumimoji="1" lang="ja-JP" altLang="en-US" dirty="0"/>
          </a:p>
        </p:txBody>
      </p:sp>
      <mc:AlternateContent xmlns:mc="http://schemas.openxmlformats.org/markup-compatibility/2006" xmlns:a14="http://schemas.microsoft.com/office/drawing/2010/main">
        <mc:Choice Requires="a14">
          <p:sp>
            <p:nvSpPr>
              <p:cNvPr id="8" name="角丸四角形 7"/>
              <p:cNvSpPr/>
              <p:nvPr/>
            </p:nvSpPr>
            <p:spPr>
              <a:xfrm>
                <a:off x="956930" y="3069446"/>
                <a:ext cx="10717619" cy="127690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i="1" dirty="0" smtClean="0">
                    <a:solidFill>
                      <a:schemeClr val="tx1"/>
                    </a:solidFill>
                    <a:latin typeface="Cambria Math" panose="02040503050406030204" pitchFamily="18" charset="0"/>
                  </a:rPr>
                  <a:t>未解決問題</a:t>
                </a:r>
                <a:endParaRPr kumimoji="1" lang="en-US" altLang="ja-JP" sz="2800" b="1" i="1" dirty="0" smtClean="0">
                  <a:solidFill>
                    <a:schemeClr val="tx1"/>
                  </a:solidFill>
                  <a:latin typeface="Cambria Math" panose="02040503050406030204" pitchFamily="18" charset="0"/>
                </a:endParaRPr>
              </a:p>
              <a:p>
                <a14:m>
                  <m:oMath xmlns:m="http://schemas.openxmlformats.org/officeDocument/2006/math">
                    <m:r>
                      <a:rPr kumimoji="1" lang="en-US" altLang="ja-JP" sz="3200" b="0" i="1" smtClean="0">
                        <a:solidFill>
                          <a:schemeClr val="tx1"/>
                        </a:solidFill>
                        <a:latin typeface="Cambria Math" panose="02040503050406030204" pitchFamily="18" charset="0"/>
                      </a:rPr>
                      <m:t>𝑛</m:t>
                    </m:r>
                    <m:r>
                      <a:rPr kumimoji="1" lang="en-US" altLang="ja-JP" sz="3200" b="0" i="1" smtClean="0">
                        <a:solidFill>
                          <a:schemeClr val="tx1"/>
                        </a:solidFill>
                        <a:latin typeface="Cambria Math" panose="02040503050406030204" pitchFamily="18" charset="0"/>
                      </a:rPr>
                      <m:t>≠3</m:t>
                    </m:r>
                    <m:r>
                      <a:rPr kumimoji="1" lang="ja-JP" altLang="en-US" sz="3200" i="1">
                        <a:solidFill>
                          <a:schemeClr val="tx1"/>
                        </a:solidFill>
                        <a:latin typeface="Cambria Math" panose="02040503050406030204" pitchFamily="18" charset="0"/>
                      </a:rPr>
                      <m:t>に</m:t>
                    </m:r>
                  </m:oMath>
                </a14:m>
                <a:r>
                  <a:rPr kumimoji="1" lang="ja-JP" altLang="en-US" sz="3200" dirty="0" smtClean="0">
                    <a:solidFill>
                      <a:schemeClr val="tx1"/>
                    </a:solidFill>
                  </a:rPr>
                  <a:t>対して</a:t>
                </a:r>
                <a:r>
                  <a:rPr kumimoji="1" lang="ja-JP" altLang="en-US" sz="3200" dirty="0">
                    <a:solidFill>
                      <a:schemeClr val="tx1"/>
                    </a:solidFill>
                  </a:rPr>
                  <a:t>　</a:t>
                </a:r>
                <a:r>
                  <a:rPr kumimoji="1" lang="ja-JP" altLang="en-US" sz="3200" dirty="0" smtClean="0">
                    <a:solidFill>
                      <a:schemeClr val="tx1"/>
                    </a:solidFill>
                  </a:rPr>
                  <a:t>　　　　　　は先手必勝となる</a:t>
                </a:r>
                <a:endParaRPr kumimoji="1" lang="ja-JP" altLang="en-US" sz="3200" dirty="0">
                  <a:solidFill>
                    <a:schemeClr val="tx1"/>
                  </a:solidFill>
                </a:endParaRPr>
              </a:p>
            </p:txBody>
          </p:sp>
        </mc:Choice>
        <mc:Fallback xmlns="">
          <p:sp>
            <p:nvSpPr>
              <p:cNvPr id="8" name="角丸四角形 7"/>
              <p:cNvSpPr>
                <a:spLocks noRot="1" noChangeAspect="1" noMove="1" noResize="1" noEditPoints="1" noAdjustHandles="1" noChangeArrowheads="1" noChangeShapeType="1" noTextEdit="1"/>
              </p:cNvSpPr>
              <p:nvPr/>
            </p:nvSpPr>
            <p:spPr>
              <a:xfrm>
                <a:off x="956930" y="3069446"/>
                <a:ext cx="10717619" cy="1276907"/>
              </a:xfrm>
              <a:prstGeom prst="roundRect">
                <a:avLst/>
              </a:prstGeom>
              <a:blipFill rotWithShape="0">
                <a:blip r:embed="rId4"/>
                <a:stretch>
                  <a:fillRect l="-511" b="-4717"/>
                </a:stretch>
              </a:blipFill>
              <a:ln w="19050"/>
            </p:spPr>
            <p:txBody>
              <a:bodyPr/>
              <a:lstStyle/>
              <a:p>
                <a:r>
                  <a:rPr lang="ja-JP" altLang="en-US">
                    <a:noFill/>
                  </a:rPr>
                  <a:t> </a:t>
                </a:r>
              </a:p>
            </p:txBody>
          </p:sp>
        </mc:Fallback>
      </mc:AlternateContent>
      <p:graphicFrame>
        <p:nvGraphicFramePr>
          <p:cNvPr id="9" name="表 8"/>
          <p:cNvGraphicFramePr>
            <a:graphicFrameLocks noGrp="1"/>
          </p:cNvGraphicFramePr>
          <p:nvPr>
            <p:extLst/>
          </p:nvPr>
        </p:nvGraphicFramePr>
        <p:xfrm>
          <a:off x="4259358" y="3551155"/>
          <a:ext cx="1429473"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tblGrid>
              <a:tr h="648072">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0" name="テキスト ボックス 9"/>
              <p:cNvSpPr txBox="1"/>
              <p:nvPr/>
            </p:nvSpPr>
            <p:spPr>
              <a:xfrm>
                <a:off x="3678608" y="3324781"/>
                <a:ext cx="2959392" cy="1015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6000" b="0" i="1" smtClean="0">
                              <a:latin typeface="Cambria Math" panose="02040503050406030204" pitchFamily="18" charset="0"/>
                            </a:rPr>
                          </m:ctrlPr>
                        </m:sSupPr>
                        <m:e>
                          <m:d>
                            <m:dPr>
                              <m:ctrlPr>
                                <a:rPr kumimoji="1" lang="en-US" altLang="ja-JP" sz="6000" b="0" i="1" smtClean="0">
                                  <a:latin typeface="Cambria Math" panose="02040503050406030204" pitchFamily="18" charset="0"/>
                                </a:rPr>
                              </m:ctrlPr>
                            </m:dPr>
                            <m:e>
                              <m:r>
                                <a:rPr kumimoji="1" lang="en-US" altLang="ja-JP" sz="6000" b="0" i="1" smtClean="0">
                                  <a:latin typeface="Cambria Math" panose="02040503050406030204" pitchFamily="18" charset="0"/>
                                </a:rPr>
                                <m:t>         </m:t>
                              </m:r>
                            </m:e>
                          </m:d>
                        </m:e>
                        <m:sup>
                          <m:r>
                            <a:rPr kumimoji="1" lang="en-US" altLang="ja-JP" sz="6000" b="0" i="1" smtClean="0">
                              <a:latin typeface="Cambria Math" panose="02040503050406030204" pitchFamily="18" charset="0"/>
                            </a:rPr>
                            <m:t>𝑛</m:t>
                          </m:r>
                        </m:sup>
                      </m:sSup>
                    </m:oMath>
                  </m:oMathPara>
                </a14:m>
                <a:endParaRPr kumimoji="1" lang="ja-JP" altLang="en-US" sz="60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678608" y="3324781"/>
                <a:ext cx="2959392" cy="1015856"/>
              </a:xfrm>
              <a:prstGeom prst="rect">
                <a:avLst/>
              </a:prstGeom>
              <a:blipFill rotWithShape="0">
                <a:blip r:embed="rId5"/>
                <a:stretch>
                  <a:fillRect/>
                </a:stretch>
              </a:blipFill>
            </p:spPr>
            <p:txBody>
              <a:bodyPr/>
              <a:lstStyle/>
              <a:p>
                <a:r>
                  <a:rPr lang="ja-JP" altLang="en-US">
                    <a:noFill/>
                  </a:rPr>
                  <a:t> </a:t>
                </a:r>
              </a:p>
            </p:txBody>
          </p:sp>
        </mc:Fallback>
      </mc:AlternateContent>
      <p:sp>
        <p:nvSpPr>
          <p:cNvPr id="11" name="角丸四角形 10"/>
          <p:cNvSpPr/>
          <p:nvPr/>
        </p:nvSpPr>
        <p:spPr>
          <a:xfrm>
            <a:off x="853965" y="5338728"/>
            <a:ext cx="11236688" cy="138274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2"/>
                </a:solidFill>
                <a:latin typeface="Meiryo UI" panose="020B0604030504040204" pitchFamily="50" charset="-128"/>
                <a:ea typeface="Meiryo UI" panose="020B0604030504040204" pitchFamily="50" charset="-128"/>
              </a:rPr>
              <a:t>研究目的</a:t>
            </a:r>
            <a:endParaRPr kumimoji="1" lang="en-US" altLang="ja-JP" sz="2400" dirty="0">
              <a:solidFill>
                <a:schemeClr val="tx2"/>
              </a:solidFill>
              <a:latin typeface="Meiryo UI" panose="020B0604030504040204" pitchFamily="50" charset="-128"/>
              <a:ea typeface="Meiryo UI" panose="020B0604030504040204" pitchFamily="50" charset="-128"/>
            </a:endParaRPr>
          </a:p>
          <a:p>
            <a:r>
              <a:rPr lang="ja-JP" altLang="en-US" sz="2800" dirty="0">
                <a:solidFill>
                  <a:srgbClr val="C00000"/>
                </a:solidFill>
                <a:latin typeface="Meiryo UI" panose="020B0604030504040204" pitchFamily="50" charset="-128"/>
                <a:ea typeface="Meiryo UI" panose="020B0604030504040204" pitchFamily="50" charset="-128"/>
              </a:rPr>
              <a:t>さまざま</a:t>
            </a:r>
            <a:r>
              <a:rPr lang="ja-JP" altLang="en-US" sz="2800" dirty="0" smtClean="0">
                <a:solidFill>
                  <a:srgbClr val="C00000"/>
                </a:solidFill>
                <a:latin typeface="Meiryo UI" panose="020B0604030504040204" pitchFamily="50" charset="-128"/>
                <a:ea typeface="Meiryo UI" panose="020B0604030504040204" pitchFamily="50" charset="-128"/>
              </a:rPr>
              <a:t>な形の一次元版</a:t>
            </a:r>
            <a:r>
              <a:rPr lang="ja-JP" altLang="en-US" sz="2800" dirty="0">
                <a:solidFill>
                  <a:srgbClr val="C00000"/>
                </a:solidFill>
                <a:latin typeface="Meiryo UI" panose="020B0604030504040204" pitchFamily="50" charset="-128"/>
                <a:ea typeface="Meiryo UI" panose="020B0604030504040204" pitchFamily="50" charset="-128"/>
              </a:rPr>
              <a:t>クロバー</a:t>
            </a:r>
            <a:r>
              <a:rPr lang="ja-JP" altLang="en-US" sz="2400" dirty="0">
                <a:solidFill>
                  <a:schemeClr val="tx2"/>
                </a:solidFill>
                <a:latin typeface="Meiryo UI" panose="020B0604030504040204" pitchFamily="50" charset="-128"/>
                <a:ea typeface="Meiryo UI" panose="020B0604030504040204" pitchFamily="50" charset="-128"/>
              </a:rPr>
              <a:t>の解析を行い</a:t>
            </a:r>
            <a:r>
              <a:rPr lang="en-US" altLang="ja-JP" sz="2400" dirty="0" smtClean="0">
                <a:solidFill>
                  <a:schemeClr val="tx2"/>
                </a:solidFill>
                <a:latin typeface="Meiryo UI" panose="020B0604030504040204" pitchFamily="50" charset="-128"/>
                <a:ea typeface="Meiryo UI" panose="020B0604030504040204" pitchFamily="50" charset="-128"/>
              </a:rPr>
              <a:t>,</a:t>
            </a:r>
            <a:r>
              <a:rPr lang="ja-JP" altLang="en-US" sz="2400" dirty="0" smtClean="0">
                <a:solidFill>
                  <a:schemeClr val="tx2"/>
                </a:solidFill>
                <a:latin typeface="Meiryo UI" panose="020B0604030504040204" pitchFamily="50" charset="-128"/>
                <a:ea typeface="Meiryo UI" panose="020B0604030504040204" pitchFamily="50" charset="-128"/>
              </a:rPr>
              <a:t>ゲームの結果</a:t>
            </a:r>
            <a:r>
              <a:rPr lang="ja-JP" altLang="en-US" sz="2400" dirty="0">
                <a:solidFill>
                  <a:schemeClr val="tx2"/>
                </a:solidFill>
                <a:latin typeface="Meiryo UI" panose="020B0604030504040204" pitchFamily="50" charset="-128"/>
                <a:ea typeface="Meiryo UI" panose="020B0604030504040204" pitchFamily="50" charset="-128"/>
              </a:rPr>
              <a:t>に規則性はないか</a:t>
            </a:r>
            <a:r>
              <a:rPr lang="ja-JP" altLang="en-US" sz="2400" dirty="0" smtClean="0">
                <a:solidFill>
                  <a:schemeClr val="tx2"/>
                </a:solidFill>
                <a:latin typeface="Meiryo UI" panose="020B0604030504040204" pitchFamily="50" charset="-128"/>
                <a:ea typeface="Meiryo UI" panose="020B0604030504040204" pitchFamily="50" charset="-128"/>
              </a:rPr>
              <a:t>を</a:t>
            </a:r>
            <a:r>
              <a:rPr lang="en-US" altLang="ja-JP" sz="2400" dirty="0" smtClean="0">
                <a:solidFill>
                  <a:schemeClr val="tx2"/>
                </a:solidFill>
                <a:latin typeface="Meiryo UI" panose="020B0604030504040204" pitchFamily="50" charset="-128"/>
                <a:ea typeface="Meiryo UI" panose="020B0604030504040204" pitchFamily="50" charset="-128"/>
              </a:rPr>
              <a:t/>
            </a:r>
            <a:br>
              <a:rPr lang="en-US" altLang="ja-JP" sz="2400" dirty="0" smtClean="0">
                <a:solidFill>
                  <a:schemeClr val="tx2"/>
                </a:solidFill>
                <a:latin typeface="Meiryo UI" panose="020B0604030504040204" pitchFamily="50" charset="-128"/>
                <a:ea typeface="Meiryo UI" panose="020B0604030504040204" pitchFamily="50" charset="-128"/>
              </a:rPr>
            </a:br>
            <a:r>
              <a:rPr lang="ja-JP" altLang="en-US" sz="2400" dirty="0" smtClean="0">
                <a:solidFill>
                  <a:schemeClr val="tx2"/>
                </a:solidFill>
                <a:latin typeface="Meiryo UI" panose="020B0604030504040204" pitchFamily="50" charset="-128"/>
                <a:ea typeface="Meiryo UI" panose="020B0604030504040204" pitchFamily="50" charset="-128"/>
              </a:rPr>
              <a:t>調査し未解決問題の解決に近づく</a:t>
            </a:r>
            <a:endParaRPr lang="en-US" altLang="ja-JP" sz="2400" dirty="0">
              <a:solidFill>
                <a:schemeClr val="tx2"/>
              </a:solidFill>
              <a:latin typeface="Meiryo UI" panose="020B0604030504040204" pitchFamily="50" charset="-128"/>
              <a:ea typeface="Meiryo UI" panose="020B0604030504040204" pitchFamily="50" charset="-128"/>
            </a:endParaRPr>
          </a:p>
        </p:txBody>
      </p:sp>
      <p:sp>
        <p:nvSpPr>
          <p:cNvPr id="12" name="円/楕円 11"/>
          <p:cNvSpPr/>
          <p:nvPr/>
        </p:nvSpPr>
        <p:spPr>
          <a:xfrm>
            <a:off x="674845" y="3213998"/>
            <a:ext cx="11281787" cy="200861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調査や解析には組合せゲーム理論を用いた</a:t>
            </a:r>
            <a:endParaRPr kumimoji="1" lang="ja-JP" altLang="en-US" sz="3200" dirty="0">
              <a:solidFill>
                <a:schemeClr val="tx1"/>
              </a:solidFill>
            </a:endParaRPr>
          </a:p>
        </p:txBody>
      </p:sp>
    </p:spTree>
    <p:extLst>
      <p:ext uri="{BB962C8B-B14F-4D97-AF65-F5344CB8AC3E}">
        <p14:creationId xmlns:p14="http://schemas.microsoft.com/office/powerpoint/2010/main" val="11291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a:t>
            </a:r>
            <a:r>
              <a:rPr lang="ja-JP" altLang="en-US" dirty="0" smtClean="0"/>
              <a:t>を行った盤面</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280160" y="1828456"/>
                <a:ext cx="9628632" cy="4694867"/>
              </a:xfrm>
            </p:spPr>
            <p:txBody>
              <a:bodyPr>
                <a:normAutofit/>
              </a:bodyPr>
              <a:lstStyle/>
              <a:p>
                <a:pPr marL="0" indent="0">
                  <a:buNone/>
                </a:pPr>
                <a:r>
                  <a:rPr kumimoji="1" lang="ja-JP" altLang="en-US" dirty="0" smtClean="0"/>
                  <a:t>以下に挙げる</a:t>
                </a:r>
                <a:r>
                  <a:rPr kumimoji="1" lang="en-US" altLang="ja-JP" dirty="0" smtClean="0"/>
                  <a:t>3</a:t>
                </a:r>
                <a:r>
                  <a:rPr kumimoji="1" lang="ja-JP" altLang="en-US" dirty="0" smtClean="0"/>
                  <a:t>種類の盤面に対して</a:t>
                </a:r>
                <a14:m>
                  <m:oMath xmlns:m="http://schemas.openxmlformats.org/officeDocument/2006/math">
                    <m:r>
                      <a:rPr kumimoji="1" lang="en-US" altLang="ja-JP" b="0" i="1" smtClean="0">
                        <a:latin typeface="Cambria Math" panose="02040503050406030204" pitchFamily="18" charset="0"/>
                      </a:rPr>
                      <m:t>𝑘</m:t>
                    </m:r>
                    <m:r>
                      <a:rPr lang="ja-JP" altLang="en-US" i="1">
                        <a:latin typeface="Cambria Math" panose="02040503050406030204" pitchFamily="18" charset="0"/>
                      </a:rPr>
                      <m:t>の</m:t>
                    </m:r>
                  </m:oMath>
                </a14:m>
                <a:r>
                  <a:rPr kumimoji="1" lang="ja-JP" altLang="en-US" dirty="0" smtClean="0"/>
                  <a:t>値を変更しながら解析を行った</a:t>
                </a:r>
                <a:endParaRPr kumimoji="1" lang="en-US" altLang="ja-JP" dirty="0" smtClean="0"/>
              </a:p>
              <a:p>
                <a:r>
                  <a:rPr kumimoji="1" lang="ja-JP" altLang="en-US" dirty="0" smtClean="0"/>
                  <a:t>解析盤面</a:t>
                </a:r>
                <a:r>
                  <a:rPr kumimoji="1" lang="en-US" altLang="ja-JP" dirty="0" smtClean="0"/>
                  <a:t>1</a:t>
                </a:r>
              </a:p>
              <a:p>
                <a:endParaRPr lang="en-US" altLang="ja-JP" dirty="0" smtClean="0"/>
              </a:p>
              <a:p>
                <a:endParaRPr lang="en-US" altLang="ja-JP" dirty="0" smtClean="0"/>
              </a:p>
              <a:p>
                <a:r>
                  <a:rPr kumimoji="1" lang="ja-JP" altLang="en-US" dirty="0" smtClean="0"/>
                  <a:t>解析盤面</a:t>
                </a:r>
                <a:r>
                  <a:rPr kumimoji="1" lang="en-US" altLang="ja-JP" dirty="0" smtClean="0"/>
                  <a:t>2</a:t>
                </a:r>
              </a:p>
              <a:p>
                <a:endParaRPr lang="en-US" altLang="ja-JP" dirty="0" smtClean="0"/>
              </a:p>
              <a:p>
                <a:endParaRPr lang="en-US" altLang="ja-JP" dirty="0" smtClean="0"/>
              </a:p>
              <a:p>
                <a:r>
                  <a:rPr kumimoji="1" lang="ja-JP" altLang="en-US" dirty="0" smtClean="0"/>
                  <a:t>解析盤面</a:t>
                </a:r>
                <a:r>
                  <a:rPr kumimoji="1" lang="en-US" altLang="ja-JP" dirty="0" smtClean="0"/>
                  <a:t>3</a:t>
                </a:r>
              </a:p>
              <a:p>
                <a:pPr marL="0" indent="0">
                  <a:buNone/>
                </a:pP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280160" y="1828456"/>
                <a:ext cx="9628632" cy="4694867"/>
              </a:xfrm>
              <a:blipFill rotWithShape="0">
                <a:blip r:embed="rId2"/>
                <a:stretch>
                  <a:fillRect l="-823" t="-1039"/>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ext uri="{D42A27DB-BD31-4B8C-83A1-F6EECF244321}">
                <p14:modId xmlns:p14="http://schemas.microsoft.com/office/powerpoint/2010/main" val="903933311"/>
              </p:ext>
            </p:extLst>
          </p:nvPr>
        </p:nvGraphicFramePr>
        <p:xfrm>
          <a:off x="5321114" y="4356559"/>
          <a:ext cx="2604492" cy="581716"/>
        </p:xfrm>
        <a:graphic>
          <a:graphicData uri="http://schemas.openxmlformats.org/drawingml/2006/table">
            <a:tbl>
              <a:tblPr firstRow="1" bandRow="1">
                <a:tableStyleId>{5C22544A-7EE6-4342-B048-85BDC9FD1C3A}</a:tableStyleId>
              </a:tblPr>
              <a:tblGrid>
                <a:gridCol w="651917">
                  <a:extLst>
                    <a:ext uri="{9D8B030D-6E8A-4147-A177-3AD203B41FA5}">
                      <a16:colId xmlns:a16="http://schemas.microsoft.com/office/drawing/2014/main" xmlns="" val="20000"/>
                    </a:ext>
                  </a:extLst>
                </a:gridCol>
                <a:gridCol w="647527">
                  <a:extLst>
                    <a:ext uri="{9D8B030D-6E8A-4147-A177-3AD203B41FA5}">
                      <a16:colId xmlns:a16="http://schemas.microsoft.com/office/drawing/2014/main" xmlns="" val="20001"/>
                    </a:ext>
                  </a:extLst>
                </a:gridCol>
                <a:gridCol w="654719">
                  <a:extLst>
                    <a:ext uri="{9D8B030D-6E8A-4147-A177-3AD203B41FA5}">
                      <a16:colId xmlns:a16="http://schemas.microsoft.com/office/drawing/2014/main" xmlns="" val="20002"/>
                    </a:ext>
                  </a:extLst>
                </a:gridCol>
                <a:gridCol w="650329">
                  <a:extLst>
                    <a:ext uri="{9D8B030D-6E8A-4147-A177-3AD203B41FA5}">
                      <a16:colId xmlns:a16="http://schemas.microsoft.com/office/drawing/2014/main" xmlns="" val="20003"/>
                    </a:ext>
                  </a:extLst>
                </a:gridCol>
              </a:tblGrid>
              <a:tr h="581716">
                <a:tc>
                  <a:txBody>
                    <a:bodyPr/>
                    <a:lstStyle/>
                    <a:p>
                      <a:pPr algn="ctr"/>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608614610"/>
              </p:ext>
            </p:extLst>
          </p:nvPr>
        </p:nvGraphicFramePr>
        <p:xfrm>
          <a:off x="4328400" y="4356559"/>
          <a:ext cx="654719" cy="581716"/>
        </p:xfrm>
        <a:graphic>
          <a:graphicData uri="http://schemas.openxmlformats.org/drawingml/2006/table">
            <a:tbl>
              <a:tblPr firstRow="1" bandRow="1">
                <a:tableStyleId>{5C22544A-7EE6-4342-B048-85BDC9FD1C3A}</a:tableStyleId>
              </a:tblPr>
              <a:tblGrid>
                <a:gridCol w="654719">
                  <a:extLst>
                    <a:ext uri="{9D8B030D-6E8A-4147-A177-3AD203B41FA5}">
                      <a16:colId xmlns:a16="http://schemas.microsoft.com/office/drawing/2014/main" xmlns="" val="20000"/>
                    </a:ext>
                  </a:extLst>
                </a:gridCol>
              </a:tblGrid>
              <a:tr h="581716">
                <a:tc>
                  <a:txBody>
                    <a:bodyPr/>
                    <a:lstStyle/>
                    <a:p>
                      <a:pPr algn="ctr"/>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6" name="テキスト ボックス 5"/>
              <p:cNvSpPr txBox="1"/>
              <p:nvPr/>
            </p:nvSpPr>
            <p:spPr>
              <a:xfrm>
                <a:off x="4934525" y="4125726"/>
                <a:ext cx="435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934525" y="4125726"/>
                <a:ext cx="435183" cy="46166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976305" y="4125725"/>
                <a:ext cx="435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976305" y="4125725"/>
                <a:ext cx="435183" cy="461665"/>
              </a:xfrm>
              <a:prstGeom prst="rect">
                <a:avLst/>
              </a:prstGeom>
              <a:blipFill rotWithShape="0">
                <a:blip r:embed="rId4"/>
                <a:stretch>
                  <a:fillRect/>
                </a:stretch>
              </a:blipFill>
            </p:spPr>
            <p:txBody>
              <a:bodyPr/>
              <a:lstStyle/>
              <a:p>
                <a:r>
                  <a:rPr lang="ja-JP" altLang="en-US">
                    <a:noFill/>
                  </a:rPr>
                  <a:t> </a:t>
                </a:r>
              </a:p>
            </p:txBody>
          </p:sp>
        </mc:Fallback>
      </mc:AlternateContent>
      <p:graphicFrame>
        <p:nvGraphicFramePr>
          <p:cNvPr id="8" name="表 7"/>
          <p:cNvGraphicFramePr>
            <a:graphicFrameLocks noGrp="1"/>
          </p:cNvGraphicFramePr>
          <p:nvPr>
            <p:extLst>
              <p:ext uri="{D42A27DB-BD31-4B8C-83A1-F6EECF244321}">
                <p14:modId xmlns:p14="http://schemas.microsoft.com/office/powerpoint/2010/main" val="4007971836"/>
              </p:ext>
            </p:extLst>
          </p:nvPr>
        </p:nvGraphicFramePr>
        <p:xfrm>
          <a:off x="4655759" y="2899711"/>
          <a:ext cx="654719" cy="581716"/>
        </p:xfrm>
        <a:graphic>
          <a:graphicData uri="http://schemas.openxmlformats.org/drawingml/2006/table">
            <a:tbl>
              <a:tblPr firstRow="1" bandRow="1">
                <a:tableStyleId>{5C22544A-7EE6-4342-B048-85BDC9FD1C3A}</a:tableStyleId>
              </a:tblPr>
              <a:tblGrid>
                <a:gridCol w="654719">
                  <a:extLst>
                    <a:ext uri="{9D8B030D-6E8A-4147-A177-3AD203B41FA5}">
                      <a16:colId xmlns:a16="http://schemas.microsoft.com/office/drawing/2014/main" xmlns="" val="20000"/>
                    </a:ext>
                  </a:extLst>
                </a:gridCol>
              </a:tblGrid>
              <a:tr h="581716">
                <a:tc>
                  <a:txBody>
                    <a:bodyPr/>
                    <a:lstStyle/>
                    <a:p>
                      <a:pPr algn="ctr"/>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9" name="テキスト ボックス 8"/>
              <p:cNvSpPr txBox="1"/>
              <p:nvPr/>
            </p:nvSpPr>
            <p:spPr>
              <a:xfrm>
                <a:off x="5261884" y="2668878"/>
                <a:ext cx="435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261884" y="2668878"/>
                <a:ext cx="435183" cy="461665"/>
              </a:xfrm>
              <a:prstGeom prst="rect">
                <a:avLst/>
              </a:prstGeom>
              <a:blipFill rotWithShape="0">
                <a:blip r:embed="rId5"/>
                <a:stretch>
                  <a:fillRect/>
                </a:stretch>
              </a:blipFill>
            </p:spPr>
            <p:txBody>
              <a:bodyPr/>
              <a:lstStyle/>
              <a:p>
                <a:r>
                  <a:rPr lang="ja-JP" altLang="en-US">
                    <a:noFill/>
                  </a:rPr>
                  <a:t> </a:t>
                </a:r>
              </a:p>
            </p:txBody>
          </p:sp>
        </mc:Fallback>
      </mc:AlternateContent>
      <p:graphicFrame>
        <p:nvGraphicFramePr>
          <p:cNvPr id="10" name="表 9"/>
          <p:cNvGraphicFramePr>
            <a:graphicFrameLocks noGrp="1"/>
          </p:cNvGraphicFramePr>
          <p:nvPr>
            <p:extLst>
              <p:ext uri="{D42A27DB-BD31-4B8C-83A1-F6EECF244321}">
                <p14:modId xmlns:p14="http://schemas.microsoft.com/office/powerpoint/2010/main" val="4090637673"/>
              </p:ext>
            </p:extLst>
          </p:nvPr>
        </p:nvGraphicFramePr>
        <p:xfrm>
          <a:off x="5643452" y="2899711"/>
          <a:ext cx="654719" cy="581716"/>
        </p:xfrm>
        <a:graphic>
          <a:graphicData uri="http://schemas.openxmlformats.org/drawingml/2006/table">
            <a:tbl>
              <a:tblPr firstRow="1" bandRow="1">
                <a:tableStyleId>{5C22544A-7EE6-4342-B048-85BDC9FD1C3A}</a:tableStyleId>
              </a:tblPr>
              <a:tblGrid>
                <a:gridCol w="654719">
                  <a:extLst>
                    <a:ext uri="{9D8B030D-6E8A-4147-A177-3AD203B41FA5}">
                      <a16:colId xmlns:a16="http://schemas.microsoft.com/office/drawing/2014/main" xmlns="" val="20000"/>
                    </a:ext>
                  </a:extLst>
                </a:gridCol>
              </a:tblGrid>
              <a:tr h="581716">
                <a:tc>
                  <a:txBody>
                    <a:bodyPr/>
                    <a:lstStyle/>
                    <a:p>
                      <a:pPr algn="ctr"/>
                      <a:r>
                        <a:rPr kumimoji="1" lang="ja-JP" altLang="en-US" sz="3200" baseline="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1" name="テキスト ボックス 10"/>
              <p:cNvSpPr txBox="1"/>
              <p:nvPr/>
            </p:nvSpPr>
            <p:spPr>
              <a:xfrm>
                <a:off x="6249577" y="2668878"/>
                <a:ext cx="4325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249577" y="2668878"/>
                <a:ext cx="432554" cy="461665"/>
              </a:xfrm>
              <a:prstGeom prst="rect">
                <a:avLst/>
              </a:prstGeom>
              <a:blipFill rotWithShape="0">
                <a:blip r:embed="rId6"/>
                <a:stretch>
                  <a:fillRect/>
                </a:stretch>
              </a:blipFill>
            </p:spPr>
            <p:txBody>
              <a:bodyPr/>
              <a:lstStyle/>
              <a:p>
                <a:r>
                  <a:rPr lang="ja-JP" altLang="en-US">
                    <a:noFill/>
                  </a:rPr>
                  <a:t> </a:t>
                </a:r>
              </a:p>
            </p:txBody>
          </p:sp>
        </mc:Fallback>
      </mc:AlternateContent>
      <p:graphicFrame>
        <p:nvGraphicFramePr>
          <p:cNvPr id="12" name="表 11"/>
          <p:cNvGraphicFramePr>
            <a:graphicFrameLocks noGrp="1"/>
          </p:cNvGraphicFramePr>
          <p:nvPr>
            <p:extLst>
              <p:ext uri="{D42A27DB-BD31-4B8C-83A1-F6EECF244321}">
                <p14:modId xmlns:p14="http://schemas.microsoft.com/office/powerpoint/2010/main" val="1079046323"/>
              </p:ext>
            </p:extLst>
          </p:nvPr>
        </p:nvGraphicFramePr>
        <p:xfrm>
          <a:off x="6631145" y="2899711"/>
          <a:ext cx="654719" cy="581716"/>
        </p:xfrm>
        <a:graphic>
          <a:graphicData uri="http://schemas.openxmlformats.org/drawingml/2006/table">
            <a:tbl>
              <a:tblPr firstRow="1" bandRow="1">
                <a:tableStyleId>{5C22544A-7EE6-4342-B048-85BDC9FD1C3A}</a:tableStyleId>
              </a:tblPr>
              <a:tblGrid>
                <a:gridCol w="654719">
                  <a:extLst>
                    <a:ext uri="{9D8B030D-6E8A-4147-A177-3AD203B41FA5}">
                      <a16:colId xmlns:a16="http://schemas.microsoft.com/office/drawing/2014/main" xmlns="" val="20000"/>
                    </a:ext>
                  </a:extLst>
                </a:gridCol>
              </a:tblGrid>
              <a:tr h="581716">
                <a:tc>
                  <a:txBody>
                    <a:bodyPr/>
                    <a:lstStyle/>
                    <a:p>
                      <a:pPr algn="ctr"/>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3" name="テキスト ボックス 12"/>
              <p:cNvSpPr txBox="1"/>
              <p:nvPr/>
            </p:nvSpPr>
            <p:spPr>
              <a:xfrm>
                <a:off x="7237270" y="2668878"/>
                <a:ext cx="435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oMath>
                  </m:oMathPara>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7237270" y="2668878"/>
                <a:ext cx="435183" cy="461665"/>
              </a:xfrm>
              <a:prstGeom prst="rect">
                <a:avLst/>
              </a:prstGeom>
              <a:blipFill rotWithShape="0">
                <a:blip r:embed="rId7"/>
                <a:stretch>
                  <a:fillRect/>
                </a:stretch>
              </a:blipFill>
            </p:spPr>
            <p:txBody>
              <a:bodyPr/>
              <a:lstStyle/>
              <a:p>
                <a:r>
                  <a:rPr lang="ja-JP" altLang="en-US">
                    <a:noFill/>
                  </a:rPr>
                  <a:t> </a:t>
                </a:r>
              </a:p>
            </p:txBody>
          </p:sp>
        </mc:Fallback>
      </mc:AlternateContent>
      <p:graphicFrame>
        <p:nvGraphicFramePr>
          <p:cNvPr id="14" name="表 13"/>
          <p:cNvGraphicFramePr>
            <a:graphicFrameLocks noGrp="1"/>
          </p:cNvGraphicFramePr>
          <p:nvPr>
            <p:extLst>
              <p:ext uri="{D42A27DB-BD31-4B8C-83A1-F6EECF244321}">
                <p14:modId xmlns:p14="http://schemas.microsoft.com/office/powerpoint/2010/main" val="2014263264"/>
              </p:ext>
            </p:extLst>
          </p:nvPr>
        </p:nvGraphicFramePr>
        <p:xfrm>
          <a:off x="5250795" y="5830826"/>
          <a:ext cx="654719" cy="581716"/>
        </p:xfrm>
        <a:graphic>
          <a:graphicData uri="http://schemas.openxmlformats.org/drawingml/2006/table">
            <a:tbl>
              <a:tblPr firstRow="1" bandRow="1">
                <a:tableStyleId>{5C22544A-7EE6-4342-B048-85BDC9FD1C3A}</a:tableStyleId>
              </a:tblPr>
              <a:tblGrid>
                <a:gridCol w="654719">
                  <a:extLst>
                    <a:ext uri="{9D8B030D-6E8A-4147-A177-3AD203B41FA5}">
                      <a16:colId xmlns:a16="http://schemas.microsoft.com/office/drawing/2014/main" xmlns="" val="20000"/>
                    </a:ext>
                  </a:extLst>
                </a:gridCol>
              </a:tblGrid>
              <a:tr h="581716">
                <a:tc>
                  <a:txBody>
                    <a:bodyPr/>
                    <a:lstStyle/>
                    <a:p>
                      <a:pPr algn="ctr"/>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5" name="テキスト ボックス 14"/>
              <p:cNvSpPr txBox="1"/>
              <p:nvPr/>
            </p:nvSpPr>
            <p:spPr>
              <a:xfrm>
                <a:off x="5856920" y="5599993"/>
                <a:ext cx="4325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856920" y="5599993"/>
                <a:ext cx="432554" cy="461665"/>
              </a:xfrm>
              <a:prstGeom prst="rect">
                <a:avLst/>
              </a:prstGeom>
              <a:blipFill rotWithShape="0">
                <a:blip r:embed="rId8"/>
                <a:stretch>
                  <a:fillRect/>
                </a:stretch>
              </a:blipFill>
            </p:spPr>
            <p:txBody>
              <a:bodyPr/>
              <a:lstStyle/>
              <a:p>
                <a:r>
                  <a:rPr lang="ja-JP" altLang="en-US">
                    <a:noFill/>
                  </a:rPr>
                  <a:t> </a:t>
                </a:r>
              </a:p>
            </p:txBody>
          </p:sp>
        </mc:Fallback>
      </mc:AlternateContent>
      <p:graphicFrame>
        <p:nvGraphicFramePr>
          <p:cNvPr id="16" name="表 15"/>
          <p:cNvGraphicFramePr>
            <a:graphicFrameLocks noGrp="1"/>
          </p:cNvGraphicFramePr>
          <p:nvPr>
            <p:extLst>
              <p:ext uri="{D42A27DB-BD31-4B8C-83A1-F6EECF244321}">
                <p14:modId xmlns:p14="http://schemas.microsoft.com/office/powerpoint/2010/main" val="2542710585"/>
              </p:ext>
            </p:extLst>
          </p:nvPr>
        </p:nvGraphicFramePr>
        <p:xfrm>
          <a:off x="6238488" y="5830826"/>
          <a:ext cx="654719" cy="581716"/>
        </p:xfrm>
        <a:graphic>
          <a:graphicData uri="http://schemas.openxmlformats.org/drawingml/2006/table">
            <a:tbl>
              <a:tblPr firstRow="1" bandRow="1">
                <a:tableStyleId>{5C22544A-7EE6-4342-B048-85BDC9FD1C3A}</a:tableStyleId>
              </a:tblPr>
              <a:tblGrid>
                <a:gridCol w="654719">
                  <a:extLst>
                    <a:ext uri="{9D8B030D-6E8A-4147-A177-3AD203B41FA5}">
                      <a16:colId xmlns:a16="http://schemas.microsoft.com/office/drawing/2014/main" xmlns="" val="20000"/>
                    </a:ext>
                  </a:extLst>
                </a:gridCol>
              </a:tblGrid>
              <a:tr h="581716">
                <a:tc>
                  <a:txBody>
                    <a:bodyPr/>
                    <a:lstStyle/>
                    <a:p>
                      <a:pPr algn="ctr"/>
                      <a:r>
                        <a:rPr kumimoji="1" lang="ja-JP" altLang="en-US" sz="3200" baseline="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7" name="テキスト ボックス 16"/>
              <p:cNvSpPr txBox="1"/>
              <p:nvPr/>
            </p:nvSpPr>
            <p:spPr>
              <a:xfrm>
                <a:off x="6844613" y="5599993"/>
                <a:ext cx="4325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844613" y="5599993"/>
                <a:ext cx="432554" cy="461665"/>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4818210" y="5599993"/>
                <a:ext cx="3388043" cy="923330"/>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5400" dirty="0" smtClean="0"/>
                  <a:t>            </a:t>
                </a:r>
                <a14:m>
                  <m:oMath xmlns:m="http://schemas.openxmlformats.org/officeDocument/2006/math">
                    <m:r>
                      <a:rPr kumimoji="1" lang="en-US" altLang="ja-JP" sz="5400" b="0" i="0" dirty="0" smtClean="0">
                        <a:latin typeface="Cambria Math" panose="02040503050406030204" pitchFamily="18" charset="0"/>
                      </a:rPr>
                      <m:t> </m:t>
                    </m:r>
                    <m:r>
                      <a:rPr kumimoji="1" lang="en-US" altLang="ja-JP" sz="5400" b="0" i="1" dirty="0" smtClean="0">
                        <a:latin typeface="Cambria Math" panose="02040503050406030204" pitchFamily="18" charset="0"/>
                      </a:rPr>
                      <m:t>)</m:t>
                    </m:r>
                  </m:oMath>
                </a14:m>
                <a:endParaRPr kumimoji="1" lang="ja-JP" altLang="en-US" sz="32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4818210" y="5599993"/>
                <a:ext cx="3388043" cy="923330"/>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7328184" y="5489212"/>
                <a:ext cx="435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oMath>
                  </m:oMathPara>
                </a14:m>
                <a:endParaRPr kumimoji="1" lang="ja-JP" altLang="en-US"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7328184" y="5489212"/>
                <a:ext cx="435183" cy="461665"/>
              </a:xfrm>
              <a:prstGeom prst="rect">
                <a:avLst/>
              </a:prstGeom>
              <a:blipFill rotWithShape="0">
                <a:blip r:embed="rId11"/>
                <a:stretch>
                  <a:fillRect/>
                </a:stretch>
              </a:blipFill>
            </p:spPr>
            <p:txBody>
              <a:bodyPr/>
              <a:lstStyle/>
              <a:p>
                <a:r>
                  <a:rPr lang="ja-JP" altLang="en-US">
                    <a:noFill/>
                  </a:rPr>
                  <a:t> </a:t>
                </a:r>
              </a:p>
            </p:txBody>
          </p:sp>
        </mc:Fallback>
      </mc:AlternateContent>
      <p:sp>
        <p:nvSpPr>
          <p:cNvPr id="20" name="スライド番号プレースホルダー 19"/>
          <p:cNvSpPr>
            <a:spLocks noGrp="1"/>
          </p:cNvSpPr>
          <p:nvPr>
            <p:ph type="sldNum" sz="quarter" idx="12"/>
          </p:nvPr>
        </p:nvSpPr>
        <p:spPr/>
        <p:txBody>
          <a:bodyPr/>
          <a:lstStyle/>
          <a:p>
            <a:fld id="{BD266BE7-899D-4075-917F-DBDE33B6B692}" type="slidenum">
              <a:rPr lang="en-US" altLang="ja-JP" smtClean="0"/>
              <a:t>15</a:t>
            </a:fld>
            <a:endParaRPr kumimoji="1" lang="ja-JP" altLang="en-US" dirty="0"/>
          </a:p>
        </p:txBody>
      </p:sp>
    </p:spTree>
    <p:extLst>
      <p:ext uri="{BB962C8B-B14F-4D97-AF65-F5344CB8AC3E}">
        <p14:creationId xmlns:p14="http://schemas.microsoft.com/office/powerpoint/2010/main" val="283528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a:t>
            </a:r>
            <a:r>
              <a:rPr lang="ja-JP" altLang="en-US" dirty="0" smtClean="0"/>
              <a:t>を行った盤面</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280160" y="1828456"/>
                <a:ext cx="9628632" cy="4694867"/>
              </a:xfrm>
            </p:spPr>
            <p:txBody>
              <a:bodyPr>
                <a:normAutofit/>
              </a:bodyPr>
              <a:lstStyle/>
              <a:p>
                <a:pPr marL="0" indent="0">
                  <a:buNone/>
                </a:pPr>
                <a:r>
                  <a:rPr kumimoji="1" lang="ja-JP" altLang="en-US" dirty="0" smtClean="0"/>
                  <a:t>以下に挙げる</a:t>
                </a:r>
                <a:r>
                  <a:rPr kumimoji="1" lang="en-US" altLang="ja-JP" dirty="0" smtClean="0"/>
                  <a:t>3</a:t>
                </a:r>
                <a:r>
                  <a:rPr kumimoji="1" lang="ja-JP" altLang="en-US" dirty="0" smtClean="0"/>
                  <a:t>種類の盤面に対して</a:t>
                </a:r>
                <a14:m>
                  <m:oMath xmlns:m="http://schemas.openxmlformats.org/officeDocument/2006/math">
                    <m:r>
                      <a:rPr kumimoji="1" lang="en-US" altLang="ja-JP" b="0" i="1" smtClean="0">
                        <a:latin typeface="Cambria Math" panose="02040503050406030204" pitchFamily="18" charset="0"/>
                      </a:rPr>
                      <m:t>𝑘</m:t>
                    </m:r>
                    <m:r>
                      <a:rPr lang="ja-JP" altLang="en-US" i="1">
                        <a:latin typeface="Cambria Math" panose="02040503050406030204" pitchFamily="18" charset="0"/>
                      </a:rPr>
                      <m:t>の</m:t>
                    </m:r>
                  </m:oMath>
                </a14:m>
                <a:r>
                  <a:rPr kumimoji="1" lang="ja-JP" altLang="en-US" dirty="0" smtClean="0"/>
                  <a:t>値を変更しながら解析を行った</a:t>
                </a:r>
                <a:endParaRPr kumimoji="1" lang="en-US" altLang="ja-JP" dirty="0" smtClean="0"/>
              </a:p>
              <a:p>
                <a:r>
                  <a:rPr kumimoji="1" lang="ja-JP" altLang="en-US" sz="2400" dirty="0" smtClean="0"/>
                  <a:t>解析盤面</a:t>
                </a:r>
                <a:r>
                  <a:rPr kumimoji="1" lang="en-US" altLang="ja-JP" sz="2400" dirty="0" smtClean="0"/>
                  <a:t>1</a:t>
                </a:r>
                <a:endParaRPr lang="en-US" altLang="ja-JP" sz="2400" dirty="0" smtClean="0"/>
              </a:p>
              <a:p>
                <a:r>
                  <a:rPr kumimoji="1" lang="ja-JP" altLang="en-US" sz="2400" dirty="0" smtClean="0"/>
                  <a:t>解析盤面</a:t>
                </a:r>
                <a:r>
                  <a:rPr kumimoji="1" lang="en-US" altLang="ja-JP" sz="2400" dirty="0" smtClean="0"/>
                  <a:t>2</a:t>
                </a:r>
                <a:endParaRPr lang="en-US" altLang="ja-JP" sz="2400" dirty="0" smtClean="0"/>
              </a:p>
              <a:p>
                <a:r>
                  <a:rPr kumimoji="1" lang="ja-JP" altLang="en-US" sz="2800" dirty="0" smtClean="0">
                    <a:solidFill>
                      <a:srgbClr val="FF0000"/>
                    </a:solidFill>
                  </a:rPr>
                  <a:t>解析盤面</a:t>
                </a:r>
                <a:r>
                  <a:rPr kumimoji="1" lang="en-US" altLang="ja-JP" sz="2800" dirty="0" smtClean="0">
                    <a:solidFill>
                      <a:srgbClr val="FF0000"/>
                    </a:solidFill>
                  </a:rPr>
                  <a:t>3</a:t>
                </a:r>
              </a:p>
              <a:p>
                <a:endParaRPr lang="en-US" altLang="ja-JP" dirty="0"/>
              </a:p>
              <a:p>
                <a:pPr marL="0" indent="0">
                  <a:buNone/>
                </a:pPr>
                <a:r>
                  <a:rPr lang="ja-JP" altLang="en-US" dirty="0"/>
                  <a:t>　</a:t>
                </a:r>
                <a:r>
                  <a:rPr lang="ja-JP" altLang="en-US" dirty="0" smtClean="0"/>
                  <a:t>　　　　</a:t>
                </a:r>
                <a:endParaRPr lang="en-US" altLang="ja-JP" dirty="0" smtClean="0"/>
              </a:p>
              <a:p>
                <a:pPr marL="0" indent="0">
                  <a:buNone/>
                </a:pPr>
                <a:r>
                  <a:rPr lang="ja-JP" altLang="en-US" dirty="0" smtClean="0"/>
                  <a:t>黒石と白石が</a:t>
                </a:r>
                <a14:m>
                  <m:oMath xmlns:m="http://schemas.openxmlformats.org/officeDocument/2006/math">
                    <m:r>
                      <a:rPr lang="en-US" altLang="ja-JP" b="0" i="1" smtClean="0">
                        <a:latin typeface="Cambria Math" panose="02040503050406030204" pitchFamily="18" charset="0"/>
                      </a:rPr>
                      <m:t>𝑘</m:t>
                    </m:r>
                    <m:r>
                      <a:rPr kumimoji="1" lang="ja-JP" altLang="en-US" i="1">
                        <a:latin typeface="Cambria Math" panose="02040503050406030204" pitchFamily="18" charset="0"/>
                      </a:rPr>
                      <m:t>個</m:t>
                    </m:r>
                  </m:oMath>
                </a14:m>
                <a:r>
                  <a:rPr kumimoji="1" lang="ja-JP" altLang="en-US" dirty="0" err="1" smtClean="0"/>
                  <a:t>ずつ</a:t>
                </a:r>
                <a:r>
                  <a:rPr kumimoji="1" lang="ja-JP" altLang="en-US" dirty="0" smtClean="0"/>
                  <a:t>並んだ盤面が</a:t>
                </a:r>
                <a14:m>
                  <m:oMath xmlns:m="http://schemas.openxmlformats.org/officeDocument/2006/math">
                    <m:r>
                      <a:rPr kumimoji="1" lang="en-US" altLang="ja-JP" b="0" i="1" smtClean="0">
                        <a:latin typeface="Cambria Math" panose="02040503050406030204" pitchFamily="18" charset="0"/>
                      </a:rPr>
                      <m:t>𝑛</m:t>
                    </m:r>
                  </m:oMath>
                </a14:m>
                <a:r>
                  <a:rPr kumimoji="1" lang="ja-JP" altLang="en-US" dirty="0" smtClean="0"/>
                  <a:t>個繰り返された盤面</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280160" y="1828456"/>
                <a:ext cx="9628632" cy="4694867"/>
              </a:xfrm>
              <a:blipFill rotWithShape="0">
                <a:blip r:embed="rId2"/>
                <a:stretch>
                  <a:fillRect l="-1076" t="-1039"/>
                </a:stretch>
              </a:blipFill>
            </p:spPr>
            <p:txBody>
              <a:bodyPr/>
              <a:lstStyle/>
              <a:p>
                <a:r>
                  <a:rPr lang="ja-JP" altLang="en-US">
                    <a:noFill/>
                  </a:rPr>
                  <a:t> </a:t>
                </a:r>
              </a:p>
            </p:txBody>
          </p:sp>
        </mc:Fallback>
      </mc:AlternateContent>
      <p:graphicFrame>
        <p:nvGraphicFramePr>
          <p:cNvPr id="14" name="表 13"/>
          <p:cNvGraphicFramePr>
            <a:graphicFrameLocks noGrp="1"/>
          </p:cNvGraphicFramePr>
          <p:nvPr>
            <p:extLst>
              <p:ext uri="{D42A27DB-BD31-4B8C-83A1-F6EECF244321}">
                <p14:modId xmlns:p14="http://schemas.microsoft.com/office/powerpoint/2010/main" val="281375371"/>
              </p:ext>
            </p:extLst>
          </p:nvPr>
        </p:nvGraphicFramePr>
        <p:xfrm>
          <a:off x="2353623" y="4163121"/>
          <a:ext cx="654719" cy="581716"/>
        </p:xfrm>
        <a:graphic>
          <a:graphicData uri="http://schemas.openxmlformats.org/drawingml/2006/table">
            <a:tbl>
              <a:tblPr firstRow="1" bandRow="1">
                <a:tableStyleId>{5C22544A-7EE6-4342-B048-85BDC9FD1C3A}</a:tableStyleId>
              </a:tblPr>
              <a:tblGrid>
                <a:gridCol w="654719">
                  <a:extLst>
                    <a:ext uri="{9D8B030D-6E8A-4147-A177-3AD203B41FA5}">
                      <a16:colId xmlns:a16="http://schemas.microsoft.com/office/drawing/2014/main" xmlns="" val="20000"/>
                    </a:ext>
                  </a:extLst>
                </a:gridCol>
              </a:tblGrid>
              <a:tr h="581716">
                <a:tc>
                  <a:txBody>
                    <a:bodyPr/>
                    <a:lstStyle/>
                    <a:p>
                      <a:pPr algn="ctr"/>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5" name="テキスト ボックス 14"/>
              <p:cNvSpPr txBox="1"/>
              <p:nvPr/>
            </p:nvSpPr>
            <p:spPr>
              <a:xfrm>
                <a:off x="2959748" y="3932288"/>
                <a:ext cx="4325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959748" y="3932288"/>
                <a:ext cx="432554" cy="461665"/>
              </a:xfrm>
              <a:prstGeom prst="rect">
                <a:avLst/>
              </a:prstGeom>
              <a:blipFill rotWithShape="0">
                <a:blip r:embed="rId3"/>
                <a:stretch>
                  <a:fillRect/>
                </a:stretch>
              </a:blipFill>
            </p:spPr>
            <p:txBody>
              <a:bodyPr/>
              <a:lstStyle/>
              <a:p>
                <a:r>
                  <a:rPr lang="ja-JP" altLang="en-US">
                    <a:noFill/>
                  </a:rPr>
                  <a:t> </a:t>
                </a:r>
              </a:p>
            </p:txBody>
          </p:sp>
        </mc:Fallback>
      </mc:AlternateContent>
      <p:graphicFrame>
        <p:nvGraphicFramePr>
          <p:cNvPr id="16" name="表 15"/>
          <p:cNvGraphicFramePr>
            <a:graphicFrameLocks noGrp="1"/>
          </p:cNvGraphicFramePr>
          <p:nvPr>
            <p:extLst>
              <p:ext uri="{D42A27DB-BD31-4B8C-83A1-F6EECF244321}">
                <p14:modId xmlns:p14="http://schemas.microsoft.com/office/powerpoint/2010/main" val="2365849857"/>
              </p:ext>
            </p:extLst>
          </p:nvPr>
        </p:nvGraphicFramePr>
        <p:xfrm>
          <a:off x="3341316" y="4163121"/>
          <a:ext cx="654719" cy="581716"/>
        </p:xfrm>
        <a:graphic>
          <a:graphicData uri="http://schemas.openxmlformats.org/drawingml/2006/table">
            <a:tbl>
              <a:tblPr firstRow="1" bandRow="1">
                <a:tableStyleId>{5C22544A-7EE6-4342-B048-85BDC9FD1C3A}</a:tableStyleId>
              </a:tblPr>
              <a:tblGrid>
                <a:gridCol w="654719">
                  <a:extLst>
                    <a:ext uri="{9D8B030D-6E8A-4147-A177-3AD203B41FA5}">
                      <a16:colId xmlns:a16="http://schemas.microsoft.com/office/drawing/2014/main" xmlns="" val="20000"/>
                    </a:ext>
                  </a:extLst>
                </a:gridCol>
              </a:tblGrid>
              <a:tr h="581716">
                <a:tc>
                  <a:txBody>
                    <a:bodyPr/>
                    <a:lstStyle/>
                    <a:p>
                      <a:pPr algn="ctr"/>
                      <a:r>
                        <a:rPr kumimoji="1" lang="ja-JP" altLang="en-US" sz="3200" baseline="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7" name="テキスト ボックス 16"/>
              <p:cNvSpPr txBox="1"/>
              <p:nvPr/>
            </p:nvSpPr>
            <p:spPr>
              <a:xfrm>
                <a:off x="3947441" y="3932288"/>
                <a:ext cx="4325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947441" y="3932288"/>
                <a:ext cx="432554" cy="46166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1921038" y="3932288"/>
                <a:ext cx="3388043" cy="923330"/>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5400" dirty="0" smtClean="0"/>
                  <a:t>            </a:t>
                </a:r>
                <a14:m>
                  <m:oMath xmlns:m="http://schemas.openxmlformats.org/officeDocument/2006/math">
                    <m:r>
                      <a:rPr kumimoji="1" lang="en-US" altLang="ja-JP" sz="5400" b="0" i="0" dirty="0" smtClean="0">
                        <a:latin typeface="Cambria Math" panose="02040503050406030204" pitchFamily="18" charset="0"/>
                      </a:rPr>
                      <m:t> </m:t>
                    </m:r>
                    <m:r>
                      <a:rPr kumimoji="1" lang="en-US" altLang="ja-JP" sz="5400" b="0" i="1" dirty="0" smtClean="0">
                        <a:latin typeface="Cambria Math" panose="02040503050406030204" pitchFamily="18" charset="0"/>
                      </a:rPr>
                      <m:t>)</m:t>
                    </m:r>
                  </m:oMath>
                </a14:m>
                <a:endParaRPr kumimoji="1" lang="ja-JP" altLang="en-US" sz="32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1921038" y="3932288"/>
                <a:ext cx="3388043" cy="92333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4431012" y="3821507"/>
                <a:ext cx="435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oMath>
                  </m:oMathPara>
                </a14:m>
                <a:endParaRPr kumimoji="1" lang="ja-JP" altLang="en-US"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4431012" y="3821507"/>
                <a:ext cx="435183" cy="461665"/>
              </a:xfrm>
              <a:prstGeom prst="rect">
                <a:avLst/>
              </a:prstGeom>
              <a:blipFill rotWithShape="0">
                <a:blip r:embed="rId6"/>
                <a:stretch>
                  <a:fillRect/>
                </a:stretch>
              </a:blipFill>
            </p:spPr>
            <p:txBody>
              <a:bodyPr/>
              <a:lstStyle/>
              <a:p>
                <a:r>
                  <a:rPr lang="ja-JP" altLang="en-US">
                    <a:noFill/>
                  </a:rPr>
                  <a:t> </a:t>
                </a:r>
              </a:p>
            </p:txBody>
          </p:sp>
        </mc:Fallback>
      </mc:AlternateContent>
      <p:sp>
        <p:nvSpPr>
          <p:cNvPr id="20" name="スライド番号プレースホルダー 19"/>
          <p:cNvSpPr>
            <a:spLocks noGrp="1"/>
          </p:cNvSpPr>
          <p:nvPr>
            <p:ph type="sldNum" sz="quarter" idx="12"/>
          </p:nvPr>
        </p:nvSpPr>
        <p:spPr/>
        <p:txBody>
          <a:bodyPr/>
          <a:lstStyle/>
          <a:p>
            <a:fld id="{BD266BE7-899D-4075-917F-DBDE33B6B692}" type="slidenum">
              <a:rPr lang="en-US" altLang="ja-JP" smtClean="0"/>
              <a:t>16</a:t>
            </a:fld>
            <a:endParaRPr kumimoji="1" lang="ja-JP" altLang="en-US" dirty="0"/>
          </a:p>
        </p:txBody>
      </p:sp>
    </p:spTree>
    <p:extLst>
      <p:ext uri="{BB962C8B-B14F-4D97-AF65-F5344CB8AC3E}">
        <p14:creationId xmlns:p14="http://schemas.microsoft.com/office/powerpoint/2010/main" val="50512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解析盤面</a:t>
            </a:r>
            <a:r>
              <a:rPr kumimoji="1" lang="en-US" altLang="ja-JP" dirty="0" smtClean="0"/>
              <a:t>3</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74292" y="2906515"/>
                <a:ext cx="9628632" cy="2212978"/>
              </a:xfrm>
            </p:spPr>
            <p:txBody>
              <a:bodyPr>
                <a:noAutofit/>
              </a:bodyPr>
              <a:lstStyle/>
              <a:p>
                <a:pPr marL="0" indent="0">
                  <a:buNone/>
                </a:pPr>
                <a14:m>
                  <m:oMath xmlns:m="http://schemas.openxmlformats.org/officeDocument/2006/math">
                    <m:r>
                      <a:rPr kumimoji="1" lang="en-US" altLang="ja-JP" sz="2800" b="0" i="1" smtClean="0">
                        <a:latin typeface="Cambria Math" panose="02040503050406030204" pitchFamily="18" charset="0"/>
                      </a:rPr>
                      <m:t>𝑘</m:t>
                    </m:r>
                    <m:r>
                      <a:rPr lang="ja-JP" altLang="en-US" sz="2800" i="1">
                        <a:latin typeface="Cambria Math" panose="02040503050406030204" pitchFamily="18" charset="0"/>
                      </a:rPr>
                      <m:t>の</m:t>
                    </m:r>
                  </m:oMath>
                </a14:m>
                <a:r>
                  <a:rPr kumimoji="1" lang="ja-JP" altLang="en-US" sz="2800" dirty="0" smtClean="0"/>
                  <a:t>値により以下に挙げる</a:t>
                </a:r>
                <a:r>
                  <a:rPr kumimoji="1" lang="en-US" altLang="ja-JP" sz="2800" dirty="0" smtClean="0"/>
                  <a:t>3</a:t>
                </a:r>
                <a:r>
                  <a:rPr kumimoji="1" lang="ja-JP" altLang="en-US" sz="2800" dirty="0" smtClean="0"/>
                  <a:t>通りの解析を行った</a:t>
                </a:r>
                <a:endParaRPr kumimoji="1" lang="en-US" altLang="ja-JP" sz="2800" dirty="0" smtClean="0"/>
              </a:p>
              <a:p>
                <a14:m>
                  <m:oMath xmlns:m="http://schemas.openxmlformats.org/officeDocument/2006/math">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≥4</m:t>
                    </m:r>
                  </m:oMath>
                </a14:m>
                <a:endParaRPr kumimoji="1" lang="en-US" altLang="ja-JP" sz="2800" b="0" dirty="0" smtClean="0"/>
              </a:p>
              <a:p>
                <a14:m>
                  <m:oMath xmlns:m="http://schemas.openxmlformats.org/officeDocument/2006/math">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=2</m:t>
                    </m:r>
                  </m:oMath>
                </a14:m>
                <a:endParaRPr kumimoji="1" lang="en-US" altLang="ja-JP" sz="2800" b="0" dirty="0" smtClean="0"/>
              </a:p>
              <a:p>
                <a14:m>
                  <m:oMath xmlns:m="http://schemas.openxmlformats.org/officeDocument/2006/math">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=3</m:t>
                    </m:r>
                  </m:oMath>
                </a14:m>
                <a:endParaRPr kumimoji="1" lang="en-US" altLang="ja-JP" sz="2800" dirty="0" smtClean="0"/>
              </a:p>
              <a:p>
                <a:pPr marL="0" indent="0">
                  <a:buNone/>
                </a:pPr>
                <a14:m>
                  <m:oMath xmlns:m="http://schemas.openxmlformats.org/officeDocument/2006/math">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=1</m:t>
                    </m:r>
                    <m:r>
                      <a:rPr lang="ja-JP" altLang="en-US" sz="2800" i="1">
                        <a:latin typeface="Cambria Math" panose="02040503050406030204" pitchFamily="18" charset="0"/>
                      </a:rPr>
                      <m:t>の</m:t>
                    </m:r>
                  </m:oMath>
                </a14:m>
                <a:r>
                  <a:rPr kumimoji="1" lang="ja-JP" altLang="en-US" sz="2800" dirty="0" smtClean="0"/>
                  <a:t>場合は未解決問題の形と同じ形である</a:t>
                </a:r>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74292" y="2906515"/>
                <a:ext cx="9628632" cy="2212978"/>
              </a:xfrm>
              <a:blipFill rotWithShape="0">
                <a:blip r:embed="rId2"/>
                <a:stretch>
                  <a:fillRect t="-3306" b="-42424"/>
                </a:stretch>
              </a:blipFill>
            </p:spPr>
            <p:txBody>
              <a:bodyPr/>
              <a:lstStyle/>
              <a:p>
                <a:r>
                  <a:rPr lang="ja-JP" altLang="en-US">
                    <a:noFill/>
                  </a:rPr>
                  <a:t> </a:t>
                </a:r>
              </a:p>
            </p:txBody>
          </p:sp>
        </mc:Fallback>
      </mc:AlternateContent>
      <p:graphicFrame>
        <p:nvGraphicFramePr>
          <p:cNvPr id="14" name="表 13"/>
          <p:cNvGraphicFramePr>
            <a:graphicFrameLocks noGrp="1"/>
          </p:cNvGraphicFramePr>
          <p:nvPr>
            <p:extLst>
              <p:ext uri="{D42A27DB-BD31-4B8C-83A1-F6EECF244321}">
                <p14:modId xmlns:p14="http://schemas.microsoft.com/office/powerpoint/2010/main" val="4250137979"/>
              </p:ext>
            </p:extLst>
          </p:nvPr>
        </p:nvGraphicFramePr>
        <p:xfrm>
          <a:off x="4973445" y="2120658"/>
          <a:ext cx="654719" cy="581716"/>
        </p:xfrm>
        <a:graphic>
          <a:graphicData uri="http://schemas.openxmlformats.org/drawingml/2006/table">
            <a:tbl>
              <a:tblPr firstRow="1" bandRow="1">
                <a:tableStyleId>{5C22544A-7EE6-4342-B048-85BDC9FD1C3A}</a:tableStyleId>
              </a:tblPr>
              <a:tblGrid>
                <a:gridCol w="654719">
                  <a:extLst>
                    <a:ext uri="{9D8B030D-6E8A-4147-A177-3AD203B41FA5}">
                      <a16:colId xmlns:a16="http://schemas.microsoft.com/office/drawing/2014/main" xmlns="" val="20000"/>
                    </a:ext>
                  </a:extLst>
                </a:gridCol>
              </a:tblGrid>
              <a:tr h="581716">
                <a:tc>
                  <a:txBody>
                    <a:bodyPr/>
                    <a:lstStyle/>
                    <a:p>
                      <a:pPr algn="ctr"/>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5" name="テキスト ボックス 14"/>
              <p:cNvSpPr txBox="1"/>
              <p:nvPr/>
            </p:nvSpPr>
            <p:spPr>
              <a:xfrm>
                <a:off x="5579570" y="1889825"/>
                <a:ext cx="4325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579570" y="1889825"/>
                <a:ext cx="432554" cy="461665"/>
              </a:xfrm>
              <a:prstGeom prst="rect">
                <a:avLst/>
              </a:prstGeom>
              <a:blipFill rotWithShape="0">
                <a:blip r:embed="rId3"/>
                <a:stretch>
                  <a:fillRect/>
                </a:stretch>
              </a:blipFill>
            </p:spPr>
            <p:txBody>
              <a:bodyPr/>
              <a:lstStyle/>
              <a:p>
                <a:r>
                  <a:rPr lang="ja-JP" altLang="en-US">
                    <a:noFill/>
                  </a:rPr>
                  <a:t> </a:t>
                </a:r>
              </a:p>
            </p:txBody>
          </p:sp>
        </mc:Fallback>
      </mc:AlternateContent>
      <p:graphicFrame>
        <p:nvGraphicFramePr>
          <p:cNvPr id="16" name="表 15"/>
          <p:cNvGraphicFramePr>
            <a:graphicFrameLocks noGrp="1"/>
          </p:cNvGraphicFramePr>
          <p:nvPr>
            <p:extLst>
              <p:ext uri="{D42A27DB-BD31-4B8C-83A1-F6EECF244321}">
                <p14:modId xmlns:p14="http://schemas.microsoft.com/office/powerpoint/2010/main" val="3607159923"/>
              </p:ext>
            </p:extLst>
          </p:nvPr>
        </p:nvGraphicFramePr>
        <p:xfrm>
          <a:off x="5961138" y="2120658"/>
          <a:ext cx="654719" cy="581716"/>
        </p:xfrm>
        <a:graphic>
          <a:graphicData uri="http://schemas.openxmlformats.org/drawingml/2006/table">
            <a:tbl>
              <a:tblPr firstRow="1" bandRow="1">
                <a:tableStyleId>{5C22544A-7EE6-4342-B048-85BDC9FD1C3A}</a:tableStyleId>
              </a:tblPr>
              <a:tblGrid>
                <a:gridCol w="654719">
                  <a:extLst>
                    <a:ext uri="{9D8B030D-6E8A-4147-A177-3AD203B41FA5}">
                      <a16:colId xmlns:a16="http://schemas.microsoft.com/office/drawing/2014/main" xmlns="" val="20000"/>
                    </a:ext>
                  </a:extLst>
                </a:gridCol>
              </a:tblGrid>
              <a:tr h="581716">
                <a:tc>
                  <a:txBody>
                    <a:bodyPr/>
                    <a:lstStyle/>
                    <a:p>
                      <a:pPr algn="ctr"/>
                      <a:r>
                        <a:rPr kumimoji="1" lang="ja-JP" altLang="en-US" sz="3200" baseline="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54496" marR="54496" marT="27248" marB="27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7" name="テキスト ボックス 16"/>
              <p:cNvSpPr txBox="1"/>
              <p:nvPr/>
            </p:nvSpPr>
            <p:spPr>
              <a:xfrm>
                <a:off x="6567263" y="1889825"/>
                <a:ext cx="4325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567263" y="1889825"/>
                <a:ext cx="432554" cy="46166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4540860" y="1889825"/>
                <a:ext cx="3388043" cy="923330"/>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5400" dirty="0" smtClean="0"/>
                  <a:t>            </a:t>
                </a:r>
                <a14:m>
                  <m:oMath xmlns:m="http://schemas.openxmlformats.org/officeDocument/2006/math">
                    <m:r>
                      <a:rPr kumimoji="1" lang="en-US" altLang="ja-JP" sz="5400" b="0" i="0" dirty="0" smtClean="0">
                        <a:latin typeface="Cambria Math" panose="02040503050406030204" pitchFamily="18" charset="0"/>
                      </a:rPr>
                      <m:t> </m:t>
                    </m:r>
                    <m:r>
                      <a:rPr kumimoji="1" lang="en-US" altLang="ja-JP" sz="5400" b="0" i="1" dirty="0" smtClean="0">
                        <a:latin typeface="Cambria Math" panose="02040503050406030204" pitchFamily="18" charset="0"/>
                      </a:rPr>
                      <m:t>)</m:t>
                    </m:r>
                  </m:oMath>
                </a14:m>
                <a:endParaRPr kumimoji="1" lang="ja-JP" altLang="en-US" sz="32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4540860" y="1889825"/>
                <a:ext cx="3388043" cy="92333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7050834" y="1779044"/>
                <a:ext cx="435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oMath>
                  </m:oMathPara>
                </a14:m>
                <a:endParaRPr kumimoji="1" lang="ja-JP" altLang="en-US"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7050834" y="1779044"/>
                <a:ext cx="435183" cy="461665"/>
              </a:xfrm>
              <a:prstGeom prst="rect">
                <a:avLst/>
              </a:prstGeom>
              <a:blipFill rotWithShape="0">
                <a:blip r:embed="rId6"/>
                <a:stretch>
                  <a:fillRect/>
                </a:stretch>
              </a:blipFill>
            </p:spPr>
            <p:txBody>
              <a:bodyPr/>
              <a:lstStyle/>
              <a:p>
                <a:r>
                  <a:rPr lang="ja-JP" altLang="en-US">
                    <a:noFill/>
                  </a:rPr>
                  <a:t> </a:t>
                </a:r>
              </a:p>
            </p:txBody>
          </p:sp>
        </mc:Fallback>
      </mc:AlternateContent>
      <p:sp>
        <p:nvSpPr>
          <p:cNvPr id="20" name="スライド番号プレースホルダー 19"/>
          <p:cNvSpPr>
            <a:spLocks noGrp="1"/>
          </p:cNvSpPr>
          <p:nvPr>
            <p:ph type="sldNum" sz="quarter" idx="12"/>
          </p:nvPr>
        </p:nvSpPr>
        <p:spPr/>
        <p:txBody>
          <a:bodyPr/>
          <a:lstStyle/>
          <a:p>
            <a:fld id="{BD266BE7-899D-4075-917F-DBDE33B6B692}" type="slidenum">
              <a:rPr lang="en-US" altLang="ja-JP" smtClean="0"/>
              <a:t>17</a:t>
            </a:fld>
            <a:endParaRPr kumimoji="1" lang="ja-JP" altLang="en-US" dirty="0"/>
          </a:p>
        </p:txBody>
      </p:sp>
      <p:graphicFrame>
        <p:nvGraphicFramePr>
          <p:cNvPr id="11" name="コンテンツ プレースホルダー 9"/>
          <p:cNvGraphicFramePr>
            <a:graphicFrameLocks/>
          </p:cNvGraphicFramePr>
          <p:nvPr>
            <p:extLst>
              <p:ext uri="{D42A27DB-BD31-4B8C-83A1-F6EECF244321}">
                <p14:modId xmlns:p14="http://schemas.microsoft.com/office/powerpoint/2010/main" val="1076051394"/>
              </p:ext>
            </p:extLst>
          </p:nvPr>
        </p:nvGraphicFramePr>
        <p:xfrm>
          <a:off x="2127690" y="3519680"/>
          <a:ext cx="9862480" cy="518160"/>
        </p:xfrm>
        <a:graphic>
          <a:graphicData uri="http://schemas.openxmlformats.org/drawingml/2006/table">
            <a:tbl>
              <a:tblPr firstRow="1" bandRow="1">
                <a:tableStyleId>{3B4B98B0-60AC-42C2-AFA5-B58CD77FA1E5}</a:tableStyleId>
              </a:tblPr>
              <a:tblGrid>
                <a:gridCol w="493124">
                  <a:extLst>
                    <a:ext uri="{9D8B030D-6E8A-4147-A177-3AD203B41FA5}">
                      <a16:colId xmlns:a16="http://schemas.microsoft.com/office/drawing/2014/main" xmlns="" val="20000"/>
                    </a:ext>
                  </a:extLst>
                </a:gridCol>
                <a:gridCol w="493124">
                  <a:extLst>
                    <a:ext uri="{9D8B030D-6E8A-4147-A177-3AD203B41FA5}">
                      <a16:colId xmlns:a16="http://schemas.microsoft.com/office/drawing/2014/main" xmlns="" val="20001"/>
                    </a:ext>
                  </a:extLst>
                </a:gridCol>
                <a:gridCol w="493124">
                  <a:extLst>
                    <a:ext uri="{9D8B030D-6E8A-4147-A177-3AD203B41FA5}">
                      <a16:colId xmlns:a16="http://schemas.microsoft.com/office/drawing/2014/main" xmlns="" val="20002"/>
                    </a:ext>
                  </a:extLst>
                </a:gridCol>
                <a:gridCol w="493124">
                  <a:extLst>
                    <a:ext uri="{9D8B030D-6E8A-4147-A177-3AD203B41FA5}">
                      <a16:colId xmlns:a16="http://schemas.microsoft.com/office/drawing/2014/main" xmlns="" val="20003"/>
                    </a:ext>
                  </a:extLst>
                </a:gridCol>
                <a:gridCol w="493124">
                  <a:extLst>
                    <a:ext uri="{9D8B030D-6E8A-4147-A177-3AD203B41FA5}">
                      <a16:colId xmlns:a16="http://schemas.microsoft.com/office/drawing/2014/main" xmlns="" val="20004"/>
                    </a:ext>
                  </a:extLst>
                </a:gridCol>
                <a:gridCol w="493124">
                  <a:extLst>
                    <a:ext uri="{9D8B030D-6E8A-4147-A177-3AD203B41FA5}">
                      <a16:colId xmlns:a16="http://schemas.microsoft.com/office/drawing/2014/main" xmlns="" val="20005"/>
                    </a:ext>
                  </a:extLst>
                </a:gridCol>
                <a:gridCol w="493124">
                  <a:extLst>
                    <a:ext uri="{9D8B030D-6E8A-4147-A177-3AD203B41FA5}">
                      <a16:colId xmlns:a16="http://schemas.microsoft.com/office/drawing/2014/main" xmlns="" val="20006"/>
                    </a:ext>
                  </a:extLst>
                </a:gridCol>
                <a:gridCol w="493124">
                  <a:extLst>
                    <a:ext uri="{9D8B030D-6E8A-4147-A177-3AD203B41FA5}">
                      <a16:colId xmlns:a16="http://schemas.microsoft.com/office/drawing/2014/main" xmlns="" val="20007"/>
                    </a:ext>
                  </a:extLst>
                </a:gridCol>
                <a:gridCol w="493124">
                  <a:extLst>
                    <a:ext uri="{9D8B030D-6E8A-4147-A177-3AD203B41FA5}">
                      <a16:colId xmlns:a16="http://schemas.microsoft.com/office/drawing/2014/main" xmlns="" val="20008"/>
                    </a:ext>
                  </a:extLst>
                </a:gridCol>
                <a:gridCol w="493124">
                  <a:extLst>
                    <a:ext uri="{9D8B030D-6E8A-4147-A177-3AD203B41FA5}">
                      <a16:colId xmlns:a16="http://schemas.microsoft.com/office/drawing/2014/main" xmlns="" val="20009"/>
                    </a:ext>
                  </a:extLst>
                </a:gridCol>
                <a:gridCol w="493124">
                  <a:extLst>
                    <a:ext uri="{9D8B030D-6E8A-4147-A177-3AD203B41FA5}">
                      <a16:colId xmlns:a16="http://schemas.microsoft.com/office/drawing/2014/main" xmlns="" val="20010"/>
                    </a:ext>
                  </a:extLst>
                </a:gridCol>
                <a:gridCol w="493124">
                  <a:extLst>
                    <a:ext uri="{9D8B030D-6E8A-4147-A177-3AD203B41FA5}">
                      <a16:colId xmlns:a16="http://schemas.microsoft.com/office/drawing/2014/main" xmlns="" val="20011"/>
                    </a:ext>
                  </a:extLst>
                </a:gridCol>
                <a:gridCol w="493124">
                  <a:extLst>
                    <a:ext uri="{9D8B030D-6E8A-4147-A177-3AD203B41FA5}">
                      <a16:colId xmlns:a16="http://schemas.microsoft.com/office/drawing/2014/main" xmlns="" val="20012"/>
                    </a:ext>
                  </a:extLst>
                </a:gridCol>
                <a:gridCol w="493124">
                  <a:extLst>
                    <a:ext uri="{9D8B030D-6E8A-4147-A177-3AD203B41FA5}">
                      <a16:colId xmlns:a16="http://schemas.microsoft.com/office/drawing/2014/main" xmlns="" val="20013"/>
                    </a:ext>
                  </a:extLst>
                </a:gridCol>
                <a:gridCol w="493124">
                  <a:extLst>
                    <a:ext uri="{9D8B030D-6E8A-4147-A177-3AD203B41FA5}">
                      <a16:colId xmlns:a16="http://schemas.microsoft.com/office/drawing/2014/main" xmlns="" val="20014"/>
                    </a:ext>
                  </a:extLst>
                </a:gridCol>
                <a:gridCol w="493124">
                  <a:extLst>
                    <a:ext uri="{9D8B030D-6E8A-4147-A177-3AD203B41FA5}">
                      <a16:colId xmlns:a16="http://schemas.microsoft.com/office/drawing/2014/main" xmlns="" val="20015"/>
                    </a:ext>
                  </a:extLst>
                </a:gridCol>
                <a:gridCol w="493124">
                  <a:extLst>
                    <a:ext uri="{9D8B030D-6E8A-4147-A177-3AD203B41FA5}">
                      <a16:colId xmlns:a16="http://schemas.microsoft.com/office/drawing/2014/main" xmlns="" val="20016"/>
                    </a:ext>
                  </a:extLst>
                </a:gridCol>
                <a:gridCol w="493124">
                  <a:extLst>
                    <a:ext uri="{9D8B030D-6E8A-4147-A177-3AD203B41FA5}">
                      <a16:colId xmlns:a16="http://schemas.microsoft.com/office/drawing/2014/main" xmlns="" val="20017"/>
                    </a:ext>
                  </a:extLst>
                </a:gridCol>
                <a:gridCol w="493124">
                  <a:extLst>
                    <a:ext uri="{9D8B030D-6E8A-4147-A177-3AD203B41FA5}">
                      <a16:colId xmlns:a16="http://schemas.microsoft.com/office/drawing/2014/main" xmlns="" val="20018"/>
                    </a:ext>
                  </a:extLst>
                </a:gridCol>
                <a:gridCol w="493124">
                  <a:extLst>
                    <a:ext uri="{9D8B030D-6E8A-4147-A177-3AD203B41FA5}">
                      <a16:colId xmlns:a16="http://schemas.microsoft.com/office/drawing/2014/main" xmlns="" val="20019"/>
                    </a:ext>
                  </a:extLst>
                </a:gridCol>
              </a:tblGrid>
              <a:tr h="491081">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12" name="コンテンツ プレースホルダー 9"/>
          <p:cNvGraphicFramePr>
            <a:graphicFrameLocks/>
          </p:cNvGraphicFramePr>
          <p:nvPr>
            <p:extLst>
              <p:ext uri="{D42A27DB-BD31-4B8C-83A1-F6EECF244321}">
                <p14:modId xmlns:p14="http://schemas.microsoft.com/office/powerpoint/2010/main" val="1000060408"/>
              </p:ext>
            </p:extLst>
          </p:nvPr>
        </p:nvGraphicFramePr>
        <p:xfrm>
          <a:off x="2127690" y="4151840"/>
          <a:ext cx="5917488" cy="518160"/>
        </p:xfrm>
        <a:graphic>
          <a:graphicData uri="http://schemas.openxmlformats.org/drawingml/2006/table">
            <a:tbl>
              <a:tblPr firstRow="1" bandRow="1">
                <a:tableStyleId>{3B4B98B0-60AC-42C2-AFA5-B58CD77FA1E5}</a:tableStyleId>
              </a:tblPr>
              <a:tblGrid>
                <a:gridCol w="493124">
                  <a:extLst>
                    <a:ext uri="{9D8B030D-6E8A-4147-A177-3AD203B41FA5}">
                      <a16:colId xmlns:a16="http://schemas.microsoft.com/office/drawing/2014/main" xmlns="" val="20000"/>
                    </a:ext>
                  </a:extLst>
                </a:gridCol>
                <a:gridCol w="493124">
                  <a:extLst>
                    <a:ext uri="{9D8B030D-6E8A-4147-A177-3AD203B41FA5}">
                      <a16:colId xmlns:a16="http://schemas.microsoft.com/office/drawing/2014/main" xmlns="" val="20001"/>
                    </a:ext>
                  </a:extLst>
                </a:gridCol>
                <a:gridCol w="493124">
                  <a:extLst>
                    <a:ext uri="{9D8B030D-6E8A-4147-A177-3AD203B41FA5}">
                      <a16:colId xmlns:a16="http://schemas.microsoft.com/office/drawing/2014/main" xmlns="" val="20002"/>
                    </a:ext>
                  </a:extLst>
                </a:gridCol>
                <a:gridCol w="493124">
                  <a:extLst>
                    <a:ext uri="{9D8B030D-6E8A-4147-A177-3AD203B41FA5}">
                      <a16:colId xmlns:a16="http://schemas.microsoft.com/office/drawing/2014/main" xmlns="" val="20003"/>
                    </a:ext>
                  </a:extLst>
                </a:gridCol>
                <a:gridCol w="493124">
                  <a:extLst>
                    <a:ext uri="{9D8B030D-6E8A-4147-A177-3AD203B41FA5}">
                      <a16:colId xmlns:a16="http://schemas.microsoft.com/office/drawing/2014/main" xmlns="" val="20004"/>
                    </a:ext>
                  </a:extLst>
                </a:gridCol>
                <a:gridCol w="493124">
                  <a:extLst>
                    <a:ext uri="{9D8B030D-6E8A-4147-A177-3AD203B41FA5}">
                      <a16:colId xmlns:a16="http://schemas.microsoft.com/office/drawing/2014/main" xmlns="" val="20005"/>
                    </a:ext>
                  </a:extLst>
                </a:gridCol>
                <a:gridCol w="493124">
                  <a:extLst>
                    <a:ext uri="{9D8B030D-6E8A-4147-A177-3AD203B41FA5}">
                      <a16:colId xmlns:a16="http://schemas.microsoft.com/office/drawing/2014/main" xmlns="" val="20006"/>
                    </a:ext>
                  </a:extLst>
                </a:gridCol>
                <a:gridCol w="493124">
                  <a:extLst>
                    <a:ext uri="{9D8B030D-6E8A-4147-A177-3AD203B41FA5}">
                      <a16:colId xmlns:a16="http://schemas.microsoft.com/office/drawing/2014/main" xmlns="" val="20007"/>
                    </a:ext>
                  </a:extLst>
                </a:gridCol>
                <a:gridCol w="493124">
                  <a:extLst>
                    <a:ext uri="{9D8B030D-6E8A-4147-A177-3AD203B41FA5}">
                      <a16:colId xmlns:a16="http://schemas.microsoft.com/office/drawing/2014/main" xmlns="" val="20008"/>
                    </a:ext>
                  </a:extLst>
                </a:gridCol>
                <a:gridCol w="493124">
                  <a:extLst>
                    <a:ext uri="{9D8B030D-6E8A-4147-A177-3AD203B41FA5}">
                      <a16:colId xmlns:a16="http://schemas.microsoft.com/office/drawing/2014/main" xmlns="" val="20009"/>
                    </a:ext>
                  </a:extLst>
                </a:gridCol>
                <a:gridCol w="493124">
                  <a:extLst>
                    <a:ext uri="{9D8B030D-6E8A-4147-A177-3AD203B41FA5}">
                      <a16:colId xmlns:a16="http://schemas.microsoft.com/office/drawing/2014/main" xmlns="" val="20010"/>
                    </a:ext>
                  </a:extLst>
                </a:gridCol>
                <a:gridCol w="493124">
                  <a:extLst>
                    <a:ext uri="{9D8B030D-6E8A-4147-A177-3AD203B41FA5}">
                      <a16:colId xmlns:a16="http://schemas.microsoft.com/office/drawing/2014/main" xmlns="" val="20011"/>
                    </a:ext>
                  </a:extLst>
                </a:gridCol>
              </a:tblGrid>
              <a:tr h="491081">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13" name="コンテンツ プレースホルダー 9"/>
          <p:cNvGraphicFramePr>
            <a:graphicFrameLocks/>
          </p:cNvGraphicFramePr>
          <p:nvPr>
            <p:extLst>
              <p:ext uri="{D42A27DB-BD31-4B8C-83A1-F6EECF244321}">
                <p14:modId xmlns:p14="http://schemas.microsoft.com/office/powerpoint/2010/main" val="2440292239"/>
              </p:ext>
            </p:extLst>
          </p:nvPr>
        </p:nvGraphicFramePr>
        <p:xfrm>
          <a:off x="2127690" y="4754598"/>
          <a:ext cx="5917488" cy="518160"/>
        </p:xfrm>
        <a:graphic>
          <a:graphicData uri="http://schemas.openxmlformats.org/drawingml/2006/table">
            <a:tbl>
              <a:tblPr firstRow="1" bandRow="1">
                <a:tableStyleId>{3B4B98B0-60AC-42C2-AFA5-B58CD77FA1E5}</a:tableStyleId>
              </a:tblPr>
              <a:tblGrid>
                <a:gridCol w="493124">
                  <a:extLst>
                    <a:ext uri="{9D8B030D-6E8A-4147-A177-3AD203B41FA5}">
                      <a16:colId xmlns:a16="http://schemas.microsoft.com/office/drawing/2014/main" xmlns="" val="20000"/>
                    </a:ext>
                  </a:extLst>
                </a:gridCol>
                <a:gridCol w="493124">
                  <a:extLst>
                    <a:ext uri="{9D8B030D-6E8A-4147-A177-3AD203B41FA5}">
                      <a16:colId xmlns:a16="http://schemas.microsoft.com/office/drawing/2014/main" xmlns="" val="20001"/>
                    </a:ext>
                  </a:extLst>
                </a:gridCol>
                <a:gridCol w="493124">
                  <a:extLst>
                    <a:ext uri="{9D8B030D-6E8A-4147-A177-3AD203B41FA5}">
                      <a16:colId xmlns:a16="http://schemas.microsoft.com/office/drawing/2014/main" xmlns="" val="20002"/>
                    </a:ext>
                  </a:extLst>
                </a:gridCol>
                <a:gridCol w="493124">
                  <a:extLst>
                    <a:ext uri="{9D8B030D-6E8A-4147-A177-3AD203B41FA5}">
                      <a16:colId xmlns:a16="http://schemas.microsoft.com/office/drawing/2014/main" xmlns="" val="20003"/>
                    </a:ext>
                  </a:extLst>
                </a:gridCol>
                <a:gridCol w="493124">
                  <a:extLst>
                    <a:ext uri="{9D8B030D-6E8A-4147-A177-3AD203B41FA5}">
                      <a16:colId xmlns:a16="http://schemas.microsoft.com/office/drawing/2014/main" xmlns="" val="20004"/>
                    </a:ext>
                  </a:extLst>
                </a:gridCol>
                <a:gridCol w="493124">
                  <a:extLst>
                    <a:ext uri="{9D8B030D-6E8A-4147-A177-3AD203B41FA5}">
                      <a16:colId xmlns:a16="http://schemas.microsoft.com/office/drawing/2014/main" xmlns="" val="20005"/>
                    </a:ext>
                  </a:extLst>
                </a:gridCol>
                <a:gridCol w="493124">
                  <a:extLst>
                    <a:ext uri="{9D8B030D-6E8A-4147-A177-3AD203B41FA5}">
                      <a16:colId xmlns:a16="http://schemas.microsoft.com/office/drawing/2014/main" xmlns="" val="20006"/>
                    </a:ext>
                  </a:extLst>
                </a:gridCol>
                <a:gridCol w="493124">
                  <a:extLst>
                    <a:ext uri="{9D8B030D-6E8A-4147-A177-3AD203B41FA5}">
                      <a16:colId xmlns:a16="http://schemas.microsoft.com/office/drawing/2014/main" xmlns="" val="20007"/>
                    </a:ext>
                  </a:extLst>
                </a:gridCol>
                <a:gridCol w="493124">
                  <a:extLst>
                    <a:ext uri="{9D8B030D-6E8A-4147-A177-3AD203B41FA5}">
                      <a16:colId xmlns:a16="http://schemas.microsoft.com/office/drawing/2014/main" xmlns="" val="20008"/>
                    </a:ext>
                  </a:extLst>
                </a:gridCol>
                <a:gridCol w="493124">
                  <a:extLst>
                    <a:ext uri="{9D8B030D-6E8A-4147-A177-3AD203B41FA5}">
                      <a16:colId xmlns:a16="http://schemas.microsoft.com/office/drawing/2014/main" xmlns="" val="20009"/>
                    </a:ext>
                  </a:extLst>
                </a:gridCol>
                <a:gridCol w="493124">
                  <a:extLst>
                    <a:ext uri="{9D8B030D-6E8A-4147-A177-3AD203B41FA5}">
                      <a16:colId xmlns:a16="http://schemas.microsoft.com/office/drawing/2014/main" xmlns="" val="20010"/>
                    </a:ext>
                  </a:extLst>
                </a:gridCol>
                <a:gridCol w="493124">
                  <a:extLst>
                    <a:ext uri="{9D8B030D-6E8A-4147-A177-3AD203B41FA5}">
                      <a16:colId xmlns:a16="http://schemas.microsoft.com/office/drawing/2014/main" xmlns="" val="20011"/>
                    </a:ext>
                  </a:extLst>
                </a:gridCol>
              </a:tblGrid>
              <a:tr h="491081">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3433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kumimoji="1" lang="ja-JP" altLang="en-US" dirty="0" smtClean="0"/>
                  <a:t>解析盤面</a:t>
                </a:r>
                <a:r>
                  <a:rPr kumimoji="1" lang="en-US" altLang="ja-JP" dirty="0" smtClean="0"/>
                  <a:t>3 (</a:t>
                </a:r>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≥4</m:t>
                    </m:r>
                    <m:r>
                      <a:rPr kumimoji="1" lang="ja-JP" altLang="en-US" i="1" dirty="0" smtClean="0">
                        <a:latin typeface="Cambria Math" panose="02040503050406030204" pitchFamily="18" charset="0"/>
                      </a:rPr>
                      <m:t>の</m:t>
                    </m:r>
                  </m:oMath>
                </a14:m>
                <a:r>
                  <a:rPr kumimoji="1" lang="ja-JP" altLang="en-US" dirty="0" smtClean="0"/>
                  <a:t>場合</a:t>
                </a:r>
                <a:r>
                  <a:rPr kumimoji="1"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2216107486"/>
              </p:ext>
            </p:extLst>
          </p:nvPr>
        </p:nvGraphicFramePr>
        <p:xfrm>
          <a:off x="1163234" y="2203023"/>
          <a:ext cx="9862480" cy="518160"/>
        </p:xfrm>
        <a:graphic>
          <a:graphicData uri="http://schemas.openxmlformats.org/drawingml/2006/table">
            <a:tbl>
              <a:tblPr firstRow="1" bandRow="1">
                <a:tableStyleId>{3B4B98B0-60AC-42C2-AFA5-B58CD77FA1E5}</a:tableStyleId>
              </a:tblPr>
              <a:tblGrid>
                <a:gridCol w="493124">
                  <a:extLst>
                    <a:ext uri="{9D8B030D-6E8A-4147-A177-3AD203B41FA5}">
                      <a16:colId xmlns:a16="http://schemas.microsoft.com/office/drawing/2014/main" xmlns="" val="20000"/>
                    </a:ext>
                  </a:extLst>
                </a:gridCol>
                <a:gridCol w="493124">
                  <a:extLst>
                    <a:ext uri="{9D8B030D-6E8A-4147-A177-3AD203B41FA5}">
                      <a16:colId xmlns:a16="http://schemas.microsoft.com/office/drawing/2014/main" xmlns="" val="20001"/>
                    </a:ext>
                  </a:extLst>
                </a:gridCol>
                <a:gridCol w="493124">
                  <a:extLst>
                    <a:ext uri="{9D8B030D-6E8A-4147-A177-3AD203B41FA5}">
                      <a16:colId xmlns:a16="http://schemas.microsoft.com/office/drawing/2014/main" xmlns="" val="20002"/>
                    </a:ext>
                  </a:extLst>
                </a:gridCol>
                <a:gridCol w="493124">
                  <a:extLst>
                    <a:ext uri="{9D8B030D-6E8A-4147-A177-3AD203B41FA5}">
                      <a16:colId xmlns:a16="http://schemas.microsoft.com/office/drawing/2014/main" xmlns="" val="20003"/>
                    </a:ext>
                  </a:extLst>
                </a:gridCol>
                <a:gridCol w="493124">
                  <a:extLst>
                    <a:ext uri="{9D8B030D-6E8A-4147-A177-3AD203B41FA5}">
                      <a16:colId xmlns:a16="http://schemas.microsoft.com/office/drawing/2014/main" xmlns="" val="20004"/>
                    </a:ext>
                  </a:extLst>
                </a:gridCol>
                <a:gridCol w="493124">
                  <a:extLst>
                    <a:ext uri="{9D8B030D-6E8A-4147-A177-3AD203B41FA5}">
                      <a16:colId xmlns:a16="http://schemas.microsoft.com/office/drawing/2014/main" xmlns="" val="20005"/>
                    </a:ext>
                  </a:extLst>
                </a:gridCol>
                <a:gridCol w="493124">
                  <a:extLst>
                    <a:ext uri="{9D8B030D-6E8A-4147-A177-3AD203B41FA5}">
                      <a16:colId xmlns:a16="http://schemas.microsoft.com/office/drawing/2014/main" xmlns="" val="20006"/>
                    </a:ext>
                  </a:extLst>
                </a:gridCol>
                <a:gridCol w="493124">
                  <a:extLst>
                    <a:ext uri="{9D8B030D-6E8A-4147-A177-3AD203B41FA5}">
                      <a16:colId xmlns:a16="http://schemas.microsoft.com/office/drawing/2014/main" xmlns="" val="20007"/>
                    </a:ext>
                  </a:extLst>
                </a:gridCol>
                <a:gridCol w="493124">
                  <a:extLst>
                    <a:ext uri="{9D8B030D-6E8A-4147-A177-3AD203B41FA5}">
                      <a16:colId xmlns:a16="http://schemas.microsoft.com/office/drawing/2014/main" xmlns="" val="20008"/>
                    </a:ext>
                  </a:extLst>
                </a:gridCol>
                <a:gridCol w="493124">
                  <a:extLst>
                    <a:ext uri="{9D8B030D-6E8A-4147-A177-3AD203B41FA5}">
                      <a16:colId xmlns:a16="http://schemas.microsoft.com/office/drawing/2014/main" xmlns="" val="20009"/>
                    </a:ext>
                  </a:extLst>
                </a:gridCol>
                <a:gridCol w="493124">
                  <a:extLst>
                    <a:ext uri="{9D8B030D-6E8A-4147-A177-3AD203B41FA5}">
                      <a16:colId xmlns:a16="http://schemas.microsoft.com/office/drawing/2014/main" xmlns="" val="20010"/>
                    </a:ext>
                  </a:extLst>
                </a:gridCol>
                <a:gridCol w="493124">
                  <a:extLst>
                    <a:ext uri="{9D8B030D-6E8A-4147-A177-3AD203B41FA5}">
                      <a16:colId xmlns:a16="http://schemas.microsoft.com/office/drawing/2014/main" xmlns="" val="20011"/>
                    </a:ext>
                  </a:extLst>
                </a:gridCol>
                <a:gridCol w="493124">
                  <a:extLst>
                    <a:ext uri="{9D8B030D-6E8A-4147-A177-3AD203B41FA5}">
                      <a16:colId xmlns:a16="http://schemas.microsoft.com/office/drawing/2014/main" xmlns="" val="20012"/>
                    </a:ext>
                  </a:extLst>
                </a:gridCol>
                <a:gridCol w="493124">
                  <a:extLst>
                    <a:ext uri="{9D8B030D-6E8A-4147-A177-3AD203B41FA5}">
                      <a16:colId xmlns:a16="http://schemas.microsoft.com/office/drawing/2014/main" xmlns="" val="20013"/>
                    </a:ext>
                  </a:extLst>
                </a:gridCol>
                <a:gridCol w="493124">
                  <a:extLst>
                    <a:ext uri="{9D8B030D-6E8A-4147-A177-3AD203B41FA5}">
                      <a16:colId xmlns:a16="http://schemas.microsoft.com/office/drawing/2014/main" xmlns="" val="20014"/>
                    </a:ext>
                  </a:extLst>
                </a:gridCol>
                <a:gridCol w="493124">
                  <a:extLst>
                    <a:ext uri="{9D8B030D-6E8A-4147-A177-3AD203B41FA5}">
                      <a16:colId xmlns:a16="http://schemas.microsoft.com/office/drawing/2014/main" xmlns="" val="20015"/>
                    </a:ext>
                  </a:extLst>
                </a:gridCol>
                <a:gridCol w="493124">
                  <a:extLst>
                    <a:ext uri="{9D8B030D-6E8A-4147-A177-3AD203B41FA5}">
                      <a16:colId xmlns:a16="http://schemas.microsoft.com/office/drawing/2014/main" xmlns="" val="20016"/>
                    </a:ext>
                  </a:extLst>
                </a:gridCol>
                <a:gridCol w="493124">
                  <a:extLst>
                    <a:ext uri="{9D8B030D-6E8A-4147-A177-3AD203B41FA5}">
                      <a16:colId xmlns:a16="http://schemas.microsoft.com/office/drawing/2014/main" xmlns="" val="20017"/>
                    </a:ext>
                  </a:extLst>
                </a:gridCol>
                <a:gridCol w="493124">
                  <a:extLst>
                    <a:ext uri="{9D8B030D-6E8A-4147-A177-3AD203B41FA5}">
                      <a16:colId xmlns:a16="http://schemas.microsoft.com/office/drawing/2014/main" xmlns="" val="20018"/>
                    </a:ext>
                  </a:extLst>
                </a:gridCol>
                <a:gridCol w="493124">
                  <a:extLst>
                    <a:ext uri="{9D8B030D-6E8A-4147-A177-3AD203B41FA5}">
                      <a16:colId xmlns:a16="http://schemas.microsoft.com/office/drawing/2014/main" xmlns="" val="20019"/>
                    </a:ext>
                  </a:extLst>
                </a:gridCol>
              </a:tblGrid>
              <a:tr h="491081">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13" name="コンテンツ プレースホルダー 9"/>
          <p:cNvGraphicFramePr>
            <a:graphicFrameLocks/>
          </p:cNvGraphicFramePr>
          <p:nvPr>
            <p:extLst>
              <p:ext uri="{D42A27DB-BD31-4B8C-83A1-F6EECF244321}">
                <p14:modId xmlns:p14="http://schemas.microsoft.com/office/powerpoint/2010/main" val="3395335723"/>
              </p:ext>
            </p:extLst>
          </p:nvPr>
        </p:nvGraphicFramePr>
        <p:xfrm>
          <a:off x="1163234" y="3095750"/>
          <a:ext cx="9862480" cy="518160"/>
        </p:xfrm>
        <a:graphic>
          <a:graphicData uri="http://schemas.openxmlformats.org/drawingml/2006/table">
            <a:tbl>
              <a:tblPr firstRow="1" bandRow="1">
                <a:tableStyleId>{3B4B98B0-60AC-42C2-AFA5-B58CD77FA1E5}</a:tableStyleId>
              </a:tblPr>
              <a:tblGrid>
                <a:gridCol w="493124">
                  <a:extLst>
                    <a:ext uri="{9D8B030D-6E8A-4147-A177-3AD203B41FA5}">
                      <a16:colId xmlns:a16="http://schemas.microsoft.com/office/drawing/2014/main" xmlns="" val="20000"/>
                    </a:ext>
                  </a:extLst>
                </a:gridCol>
                <a:gridCol w="493124">
                  <a:extLst>
                    <a:ext uri="{9D8B030D-6E8A-4147-A177-3AD203B41FA5}">
                      <a16:colId xmlns:a16="http://schemas.microsoft.com/office/drawing/2014/main" xmlns="" val="20001"/>
                    </a:ext>
                  </a:extLst>
                </a:gridCol>
                <a:gridCol w="493124">
                  <a:extLst>
                    <a:ext uri="{9D8B030D-6E8A-4147-A177-3AD203B41FA5}">
                      <a16:colId xmlns:a16="http://schemas.microsoft.com/office/drawing/2014/main" xmlns="" val="20002"/>
                    </a:ext>
                  </a:extLst>
                </a:gridCol>
                <a:gridCol w="493124">
                  <a:extLst>
                    <a:ext uri="{9D8B030D-6E8A-4147-A177-3AD203B41FA5}">
                      <a16:colId xmlns:a16="http://schemas.microsoft.com/office/drawing/2014/main" xmlns="" val="20003"/>
                    </a:ext>
                  </a:extLst>
                </a:gridCol>
                <a:gridCol w="493124">
                  <a:extLst>
                    <a:ext uri="{9D8B030D-6E8A-4147-A177-3AD203B41FA5}">
                      <a16:colId xmlns:a16="http://schemas.microsoft.com/office/drawing/2014/main" xmlns="" val="20004"/>
                    </a:ext>
                  </a:extLst>
                </a:gridCol>
                <a:gridCol w="493124">
                  <a:extLst>
                    <a:ext uri="{9D8B030D-6E8A-4147-A177-3AD203B41FA5}">
                      <a16:colId xmlns:a16="http://schemas.microsoft.com/office/drawing/2014/main" xmlns="" val="20005"/>
                    </a:ext>
                  </a:extLst>
                </a:gridCol>
                <a:gridCol w="493124">
                  <a:extLst>
                    <a:ext uri="{9D8B030D-6E8A-4147-A177-3AD203B41FA5}">
                      <a16:colId xmlns:a16="http://schemas.microsoft.com/office/drawing/2014/main" xmlns="" val="20006"/>
                    </a:ext>
                  </a:extLst>
                </a:gridCol>
                <a:gridCol w="493124">
                  <a:extLst>
                    <a:ext uri="{9D8B030D-6E8A-4147-A177-3AD203B41FA5}">
                      <a16:colId xmlns:a16="http://schemas.microsoft.com/office/drawing/2014/main" xmlns="" val="20007"/>
                    </a:ext>
                  </a:extLst>
                </a:gridCol>
                <a:gridCol w="493124">
                  <a:extLst>
                    <a:ext uri="{9D8B030D-6E8A-4147-A177-3AD203B41FA5}">
                      <a16:colId xmlns:a16="http://schemas.microsoft.com/office/drawing/2014/main" xmlns="" val="20008"/>
                    </a:ext>
                  </a:extLst>
                </a:gridCol>
                <a:gridCol w="493124">
                  <a:extLst>
                    <a:ext uri="{9D8B030D-6E8A-4147-A177-3AD203B41FA5}">
                      <a16:colId xmlns:a16="http://schemas.microsoft.com/office/drawing/2014/main" xmlns="" val="20009"/>
                    </a:ext>
                  </a:extLst>
                </a:gridCol>
                <a:gridCol w="493124">
                  <a:extLst>
                    <a:ext uri="{9D8B030D-6E8A-4147-A177-3AD203B41FA5}">
                      <a16:colId xmlns:a16="http://schemas.microsoft.com/office/drawing/2014/main" xmlns="" val="20010"/>
                    </a:ext>
                  </a:extLst>
                </a:gridCol>
                <a:gridCol w="493124">
                  <a:extLst>
                    <a:ext uri="{9D8B030D-6E8A-4147-A177-3AD203B41FA5}">
                      <a16:colId xmlns:a16="http://schemas.microsoft.com/office/drawing/2014/main" xmlns="" val="20011"/>
                    </a:ext>
                  </a:extLst>
                </a:gridCol>
                <a:gridCol w="493124">
                  <a:extLst>
                    <a:ext uri="{9D8B030D-6E8A-4147-A177-3AD203B41FA5}">
                      <a16:colId xmlns:a16="http://schemas.microsoft.com/office/drawing/2014/main" xmlns="" val="20012"/>
                    </a:ext>
                  </a:extLst>
                </a:gridCol>
                <a:gridCol w="493124">
                  <a:extLst>
                    <a:ext uri="{9D8B030D-6E8A-4147-A177-3AD203B41FA5}">
                      <a16:colId xmlns:a16="http://schemas.microsoft.com/office/drawing/2014/main" xmlns="" val="20013"/>
                    </a:ext>
                  </a:extLst>
                </a:gridCol>
                <a:gridCol w="493124">
                  <a:extLst>
                    <a:ext uri="{9D8B030D-6E8A-4147-A177-3AD203B41FA5}">
                      <a16:colId xmlns:a16="http://schemas.microsoft.com/office/drawing/2014/main" xmlns="" val="20014"/>
                    </a:ext>
                  </a:extLst>
                </a:gridCol>
                <a:gridCol w="493124">
                  <a:extLst>
                    <a:ext uri="{9D8B030D-6E8A-4147-A177-3AD203B41FA5}">
                      <a16:colId xmlns:a16="http://schemas.microsoft.com/office/drawing/2014/main" xmlns="" val="20015"/>
                    </a:ext>
                  </a:extLst>
                </a:gridCol>
                <a:gridCol w="493124">
                  <a:extLst>
                    <a:ext uri="{9D8B030D-6E8A-4147-A177-3AD203B41FA5}">
                      <a16:colId xmlns:a16="http://schemas.microsoft.com/office/drawing/2014/main" xmlns="" val="20016"/>
                    </a:ext>
                  </a:extLst>
                </a:gridCol>
                <a:gridCol w="493124">
                  <a:extLst>
                    <a:ext uri="{9D8B030D-6E8A-4147-A177-3AD203B41FA5}">
                      <a16:colId xmlns:a16="http://schemas.microsoft.com/office/drawing/2014/main" xmlns="" val="20017"/>
                    </a:ext>
                  </a:extLst>
                </a:gridCol>
                <a:gridCol w="493124">
                  <a:extLst>
                    <a:ext uri="{9D8B030D-6E8A-4147-A177-3AD203B41FA5}">
                      <a16:colId xmlns:a16="http://schemas.microsoft.com/office/drawing/2014/main" xmlns="" val="20018"/>
                    </a:ext>
                  </a:extLst>
                </a:gridCol>
                <a:gridCol w="493124">
                  <a:extLst>
                    <a:ext uri="{9D8B030D-6E8A-4147-A177-3AD203B41FA5}">
                      <a16:colId xmlns:a16="http://schemas.microsoft.com/office/drawing/2014/main" xmlns="" val="20019"/>
                    </a:ext>
                  </a:extLst>
                </a:gridCol>
              </a:tblGrid>
              <a:tr h="491081">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14" name="コンテンツ プレースホルダー 9"/>
          <p:cNvGraphicFramePr>
            <a:graphicFrameLocks/>
          </p:cNvGraphicFramePr>
          <p:nvPr>
            <p:extLst>
              <p:ext uri="{D42A27DB-BD31-4B8C-83A1-F6EECF244321}">
                <p14:modId xmlns:p14="http://schemas.microsoft.com/office/powerpoint/2010/main" val="2048215039"/>
              </p:ext>
            </p:extLst>
          </p:nvPr>
        </p:nvGraphicFramePr>
        <p:xfrm>
          <a:off x="1163234" y="3960753"/>
          <a:ext cx="9862480" cy="518160"/>
        </p:xfrm>
        <a:graphic>
          <a:graphicData uri="http://schemas.openxmlformats.org/drawingml/2006/table">
            <a:tbl>
              <a:tblPr firstRow="1" bandRow="1">
                <a:tableStyleId>{3B4B98B0-60AC-42C2-AFA5-B58CD77FA1E5}</a:tableStyleId>
              </a:tblPr>
              <a:tblGrid>
                <a:gridCol w="493124">
                  <a:extLst>
                    <a:ext uri="{9D8B030D-6E8A-4147-A177-3AD203B41FA5}">
                      <a16:colId xmlns:a16="http://schemas.microsoft.com/office/drawing/2014/main" xmlns="" val="20000"/>
                    </a:ext>
                  </a:extLst>
                </a:gridCol>
                <a:gridCol w="493124">
                  <a:extLst>
                    <a:ext uri="{9D8B030D-6E8A-4147-A177-3AD203B41FA5}">
                      <a16:colId xmlns:a16="http://schemas.microsoft.com/office/drawing/2014/main" xmlns="" val="20001"/>
                    </a:ext>
                  </a:extLst>
                </a:gridCol>
                <a:gridCol w="493124">
                  <a:extLst>
                    <a:ext uri="{9D8B030D-6E8A-4147-A177-3AD203B41FA5}">
                      <a16:colId xmlns:a16="http://schemas.microsoft.com/office/drawing/2014/main" xmlns="" val="20002"/>
                    </a:ext>
                  </a:extLst>
                </a:gridCol>
                <a:gridCol w="493124">
                  <a:extLst>
                    <a:ext uri="{9D8B030D-6E8A-4147-A177-3AD203B41FA5}">
                      <a16:colId xmlns:a16="http://schemas.microsoft.com/office/drawing/2014/main" xmlns="" val="20003"/>
                    </a:ext>
                  </a:extLst>
                </a:gridCol>
                <a:gridCol w="493124">
                  <a:extLst>
                    <a:ext uri="{9D8B030D-6E8A-4147-A177-3AD203B41FA5}">
                      <a16:colId xmlns:a16="http://schemas.microsoft.com/office/drawing/2014/main" xmlns="" val="20004"/>
                    </a:ext>
                  </a:extLst>
                </a:gridCol>
                <a:gridCol w="493124">
                  <a:extLst>
                    <a:ext uri="{9D8B030D-6E8A-4147-A177-3AD203B41FA5}">
                      <a16:colId xmlns:a16="http://schemas.microsoft.com/office/drawing/2014/main" xmlns="" val="20005"/>
                    </a:ext>
                  </a:extLst>
                </a:gridCol>
                <a:gridCol w="493124">
                  <a:extLst>
                    <a:ext uri="{9D8B030D-6E8A-4147-A177-3AD203B41FA5}">
                      <a16:colId xmlns:a16="http://schemas.microsoft.com/office/drawing/2014/main" xmlns="" val="20006"/>
                    </a:ext>
                  </a:extLst>
                </a:gridCol>
                <a:gridCol w="493124">
                  <a:extLst>
                    <a:ext uri="{9D8B030D-6E8A-4147-A177-3AD203B41FA5}">
                      <a16:colId xmlns:a16="http://schemas.microsoft.com/office/drawing/2014/main" xmlns="" val="20007"/>
                    </a:ext>
                  </a:extLst>
                </a:gridCol>
                <a:gridCol w="493124">
                  <a:extLst>
                    <a:ext uri="{9D8B030D-6E8A-4147-A177-3AD203B41FA5}">
                      <a16:colId xmlns:a16="http://schemas.microsoft.com/office/drawing/2014/main" xmlns="" val="20008"/>
                    </a:ext>
                  </a:extLst>
                </a:gridCol>
                <a:gridCol w="493124">
                  <a:extLst>
                    <a:ext uri="{9D8B030D-6E8A-4147-A177-3AD203B41FA5}">
                      <a16:colId xmlns:a16="http://schemas.microsoft.com/office/drawing/2014/main" xmlns="" val="20009"/>
                    </a:ext>
                  </a:extLst>
                </a:gridCol>
                <a:gridCol w="493124">
                  <a:extLst>
                    <a:ext uri="{9D8B030D-6E8A-4147-A177-3AD203B41FA5}">
                      <a16:colId xmlns:a16="http://schemas.microsoft.com/office/drawing/2014/main" xmlns="" val="20010"/>
                    </a:ext>
                  </a:extLst>
                </a:gridCol>
                <a:gridCol w="493124">
                  <a:extLst>
                    <a:ext uri="{9D8B030D-6E8A-4147-A177-3AD203B41FA5}">
                      <a16:colId xmlns:a16="http://schemas.microsoft.com/office/drawing/2014/main" xmlns="" val="20011"/>
                    </a:ext>
                  </a:extLst>
                </a:gridCol>
                <a:gridCol w="493124">
                  <a:extLst>
                    <a:ext uri="{9D8B030D-6E8A-4147-A177-3AD203B41FA5}">
                      <a16:colId xmlns:a16="http://schemas.microsoft.com/office/drawing/2014/main" xmlns="" val="20012"/>
                    </a:ext>
                  </a:extLst>
                </a:gridCol>
                <a:gridCol w="493124">
                  <a:extLst>
                    <a:ext uri="{9D8B030D-6E8A-4147-A177-3AD203B41FA5}">
                      <a16:colId xmlns:a16="http://schemas.microsoft.com/office/drawing/2014/main" xmlns="" val="20013"/>
                    </a:ext>
                  </a:extLst>
                </a:gridCol>
                <a:gridCol w="493124">
                  <a:extLst>
                    <a:ext uri="{9D8B030D-6E8A-4147-A177-3AD203B41FA5}">
                      <a16:colId xmlns:a16="http://schemas.microsoft.com/office/drawing/2014/main" xmlns="" val="20014"/>
                    </a:ext>
                  </a:extLst>
                </a:gridCol>
                <a:gridCol w="493124">
                  <a:extLst>
                    <a:ext uri="{9D8B030D-6E8A-4147-A177-3AD203B41FA5}">
                      <a16:colId xmlns:a16="http://schemas.microsoft.com/office/drawing/2014/main" xmlns="" val="20015"/>
                    </a:ext>
                  </a:extLst>
                </a:gridCol>
                <a:gridCol w="493124">
                  <a:extLst>
                    <a:ext uri="{9D8B030D-6E8A-4147-A177-3AD203B41FA5}">
                      <a16:colId xmlns:a16="http://schemas.microsoft.com/office/drawing/2014/main" xmlns="" val="20016"/>
                    </a:ext>
                  </a:extLst>
                </a:gridCol>
                <a:gridCol w="493124">
                  <a:extLst>
                    <a:ext uri="{9D8B030D-6E8A-4147-A177-3AD203B41FA5}">
                      <a16:colId xmlns:a16="http://schemas.microsoft.com/office/drawing/2014/main" xmlns="" val="20017"/>
                    </a:ext>
                  </a:extLst>
                </a:gridCol>
                <a:gridCol w="493124">
                  <a:extLst>
                    <a:ext uri="{9D8B030D-6E8A-4147-A177-3AD203B41FA5}">
                      <a16:colId xmlns:a16="http://schemas.microsoft.com/office/drawing/2014/main" xmlns="" val="20018"/>
                    </a:ext>
                  </a:extLst>
                </a:gridCol>
                <a:gridCol w="493124">
                  <a:extLst>
                    <a:ext uri="{9D8B030D-6E8A-4147-A177-3AD203B41FA5}">
                      <a16:colId xmlns:a16="http://schemas.microsoft.com/office/drawing/2014/main" xmlns="" val="20019"/>
                    </a:ext>
                  </a:extLst>
                </a:gridCol>
              </a:tblGrid>
              <a:tr h="491081">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latin typeface="07やさしさゴシック"/>
                        </a:rPr>
                        <a:t>○</a:t>
                      </a:r>
                      <a:endParaRPr kumimoji="1" lang="ja-JP" altLang="en-US" sz="2800" dirty="0">
                        <a:latin typeface="07やさしさ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5" name="下矢印 14"/>
          <p:cNvSpPr/>
          <p:nvPr/>
        </p:nvSpPr>
        <p:spPr>
          <a:xfrm>
            <a:off x="5394346" y="2776630"/>
            <a:ext cx="859168" cy="267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5394346" y="3665751"/>
            <a:ext cx="859168" cy="267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643645" y="1890167"/>
            <a:ext cx="1959039" cy="29211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103575" y="1890165"/>
            <a:ext cx="1959039" cy="29211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7563505" y="1890165"/>
            <a:ext cx="1959039" cy="29211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555774" y="5752646"/>
                <a:ext cx="11077401" cy="510778"/>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赤枠内は後手番が勝利　</a:t>
                </a:r>
                <a14:m>
                  <m:oMath xmlns:m="http://schemas.openxmlformats.org/officeDocument/2006/math">
                    <m:r>
                      <a:rPr kumimoji="1" lang="en-US" altLang="ja-JP" sz="2400" b="0" i="1" smtClean="0">
                        <a:latin typeface="Cambria Math" panose="02040503050406030204" pitchFamily="18" charset="0"/>
                      </a:rPr>
                      <m:t>⇒</m:t>
                    </m:r>
                  </m:oMath>
                </a14:m>
                <a:r>
                  <a:rPr kumimoji="1" lang="ja-JP" altLang="en-US" sz="2400" dirty="0" smtClean="0"/>
                  <a:t>　このゲームは後手番が勝利するゲーム</a:t>
                </a:r>
                <a:endParaRPr kumimoji="1" lang="en-US" altLang="ja-JP" sz="2400" dirty="0" smtClean="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555774" y="5752646"/>
                <a:ext cx="11077401" cy="510778"/>
              </a:xfrm>
              <a:prstGeom prst="roundRect">
                <a:avLst/>
              </a:prstGeom>
              <a:blipFill rotWithShape="0">
                <a:blip r:embed="rId3"/>
                <a:stretch>
                  <a:fillRect l="-550" t="-1176" b="-23529"/>
                </a:stretch>
              </a:blipFill>
            </p:spPr>
            <p:txBody>
              <a:bodyPr/>
              <a:lstStyle/>
              <a:p>
                <a:r>
                  <a:rPr lang="ja-JP" altLang="en-US">
                    <a:noFill/>
                  </a:rPr>
                  <a:t> </a:t>
                </a:r>
              </a:p>
            </p:txBody>
          </p:sp>
        </mc:Fallback>
      </mc:AlternateContent>
      <p:sp>
        <p:nvSpPr>
          <p:cNvPr id="21" name="スライド番号プレースホルダー 20"/>
          <p:cNvSpPr>
            <a:spLocks noGrp="1"/>
          </p:cNvSpPr>
          <p:nvPr>
            <p:ph type="sldNum" sz="quarter" idx="12"/>
          </p:nvPr>
        </p:nvSpPr>
        <p:spPr/>
        <p:txBody>
          <a:bodyPr/>
          <a:lstStyle/>
          <a:p>
            <a:fld id="{BD266BE7-899D-4075-917F-DBDE33B6B692}" type="slidenum">
              <a:rPr lang="en-US" altLang="ja-JP" smtClean="0"/>
              <a:t>18</a:t>
            </a:fld>
            <a:endParaRPr kumimoji="1" lang="ja-JP" altLang="en-US" dirty="0"/>
          </a:p>
        </p:txBody>
      </p:sp>
      <p:sp>
        <p:nvSpPr>
          <p:cNvPr id="3" name="右矢印 2"/>
          <p:cNvSpPr/>
          <p:nvPr/>
        </p:nvSpPr>
        <p:spPr>
          <a:xfrm>
            <a:off x="358704" y="2203023"/>
            <a:ext cx="561702" cy="57360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576451" y="798456"/>
            <a:ext cx="5119160" cy="697885"/>
          </a:xfrm>
          <a:prstGeom prst="snip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3200" dirty="0" smtClean="0"/>
              <a:t>後手番が</a:t>
            </a:r>
            <a:r>
              <a:rPr kumimoji="1" lang="ja-JP" altLang="en-US" sz="3200" dirty="0"/>
              <a:t>勝利するゲーム</a:t>
            </a:r>
          </a:p>
        </p:txBody>
      </p:sp>
      <p:sp>
        <p:nvSpPr>
          <p:cNvPr id="24" name="右矢印 23"/>
          <p:cNvSpPr/>
          <p:nvPr/>
        </p:nvSpPr>
        <p:spPr>
          <a:xfrm>
            <a:off x="358704" y="3043909"/>
            <a:ext cx="561702" cy="57360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5" name="右矢印 24"/>
          <p:cNvSpPr/>
          <p:nvPr/>
        </p:nvSpPr>
        <p:spPr>
          <a:xfrm>
            <a:off x="358704" y="3933030"/>
            <a:ext cx="561702" cy="57360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角丸四角形 4"/>
          <p:cNvSpPr/>
          <p:nvPr/>
        </p:nvSpPr>
        <p:spPr>
          <a:xfrm>
            <a:off x="555774" y="4987164"/>
            <a:ext cx="11101675"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後手番の戦略：先手番が動かした石を取るように応手</a:t>
            </a:r>
            <a:endParaRPr kumimoji="1" lang="ja-JP" altLang="en-US" sz="2400" dirty="0">
              <a:solidFill>
                <a:schemeClr val="tx1"/>
              </a:solidFill>
            </a:endParaRPr>
          </a:p>
        </p:txBody>
      </p:sp>
      <p:sp>
        <p:nvSpPr>
          <p:cNvPr id="22" name="右矢印 21"/>
          <p:cNvSpPr/>
          <p:nvPr/>
        </p:nvSpPr>
        <p:spPr>
          <a:xfrm>
            <a:off x="3355353" y="2224351"/>
            <a:ext cx="535622" cy="43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0800000">
            <a:off x="3836381" y="3133296"/>
            <a:ext cx="535622" cy="43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400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4"/>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4" grpId="0" animBg="1"/>
      <p:bldP spid="24" grpId="1" animBg="1"/>
      <p:bldP spid="25"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smtClean="0"/>
                  <a:t>解析盤面</a:t>
                </a:r>
                <a:r>
                  <a:rPr lang="en-US" altLang="ja-JP" dirty="0" smtClean="0"/>
                  <a:t>3 (</a:t>
                </a:r>
                <a14:m>
                  <m:oMath xmlns:m="http://schemas.openxmlformats.org/officeDocument/2006/math">
                    <m:r>
                      <a:rPr lang="en-US" altLang="ja-JP" i="1">
                        <a:latin typeface="Cambria Math" panose="02040503050406030204" pitchFamily="18" charset="0"/>
                      </a:rPr>
                      <m:t>𝑘</m:t>
                    </m:r>
                    <m:r>
                      <a:rPr lang="en-US" altLang="ja-JP" b="0" i="1" smtClean="0">
                        <a:latin typeface="Cambria Math" panose="02040503050406030204" pitchFamily="18" charset="0"/>
                      </a:rPr>
                      <m:t>=2</m:t>
                    </m:r>
                    <m:r>
                      <a:rPr lang="ja-JP" altLang="en-US" i="1" dirty="0">
                        <a:latin typeface="Cambria Math" panose="02040503050406030204" pitchFamily="18" charset="0"/>
                      </a:rPr>
                      <m:t>の</m:t>
                    </m:r>
                  </m:oMath>
                </a14:m>
                <a:r>
                  <a:rPr lang="ja-JP" altLang="en-US" dirty="0" smtClean="0"/>
                  <a:t>場合</a:t>
                </a:r>
                <a:r>
                  <a:rPr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ext uri="{D42A27DB-BD31-4B8C-83A1-F6EECF244321}">
                <p14:modId xmlns:p14="http://schemas.microsoft.com/office/powerpoint/2010/main" val="1316189373"/>
              </p:ext>
            </p:extLst>
          </p:nvPr>
        </p:nvGraphicFramePr>
        <p:xfrm>
          <a:off x="1280160" y="2155490"/>
          <a:ext cx="7163089" cy="648072"/>
        </p:xfrm>
        <a:graphic>
          <a:graphicData uri="http://schemas.openxmlformats.org/drawingml/2006/table">
            <a:tbl>
              <a:tblPr firstRow="1" bandRow="1">
                <a:tableStyleId>{5C22544A-7EE6-4342-B048-85BDC9FD1C3A}</a:tableStyleId>
              </a:tblPr>
              <a:tblGrid>
                <a:gridCol w="716309">
                  <a:extLst>
                    <a:ext uri="{9D8B030D-6E8A-4147-A177-3AD203B41FA5}">
                      <a16:colId xmlns:a16="http://schemas.microsoft.com/office/drawing/2014/main" xmlns="" val="20000"/>
                    </a:ext>
                  </a:extLst>
                </a:gridCol>
                <a:gridCol w="716309">
                  <a:extLst>
                    <a:ext uri="{9D8B030D-6E8A-4147-A177-3AD203B41FA5}">
                      <a16:colId xmlns:a16="http://schemas.microsoft.com/office/drawing/2014/main" xmlns="" val="20001"/>
                    </a:ext>
                  </a:extLst>
                </a:gridCol>
                <a:gridCol w="716309">
                  <a:extLst>
                    <a:ext uri="{9D8B030D-6E8A-4147-A177-3AD203B41FA5}">
                      <a16:colId xmlns:a16="http://schemas.microsoft.com/office/drawing/2014/main" xmlns="" val="20002"/>
                    </a:ext>
                  </a:extLst>
                </a:gridCol>
                <a:gridCol w="716309">
                  <a:extLst>
                    <a:ext uri="{9D8B030D-6E8A-4147-A177-3AD203B41FA5}">
                      <a16:colId xmlns:a16="http://schemas.microsoft.com/office/drawing/2014/main" xmlns="" val="20003"/>
                    </a:ext>
                  </a:extLst>
                </a:gridCol>
                <a:gridCol w="1432617">
                  <a:extLst>
                    <a:ext uri="{9D8B030D-6E8A-4147-A177-3AD203B41FA5}">
                      <a16:colId xmlns:a16="http://schemas.microsoft.com/office/drawing/2014/main" xmlns="" val="20004"/>
                    </a:ext>
                  </a:extLst>
                </a:gridCol>
                <a:gridCol w="716309">
                  <a:extLst>
                    <a:ext uri="{9D8B030D-6E8A-4147-A177-3AD203B41FA5}">
                      <a16:colId xmlns:a16="http://schemas.microsoft.com/office/drawing/2014/main" xmlns="" val="20005"/>
                    </a:ext>
                  </a:extLst>
                </a:gridCol>
                <a:gridCol w="716309">
                  <a:extLst>
                    <a:ext uri="{9D8B030D-6E8A-4147-A177-3AD203B41FA5}">
                      <a16:colId xmlns:a16="http://schemas.microsoft.com/office/drawing/2014/main" xmlns="" val="20006"/>
                    </a:ext>
                  </a:extLst>
                </a:gridCol>
                <a:gridCol w="716309">
                  <a:extLst>
                    <a:ext uri="{9D8B030D-6E8A-4147-A177-3AD203B41FA5}">
                      <a16:colId xmlns:a16="http://schemas.microsoft.com/office/drawing/2014/main" xmlns="" val="20007"/>
                    </a:ext>
                  </a:extLst>
                </a:gridCol>
                <a:gridCol w="716309">
                  <a:extLst>
                    <a:ext uri="{9D8B030D-6E8A-4147-A177-3AD203B41FA5}">
                      <a16:colId xmlns:a16="http://schemas.microsoft.com/office/drawing/2014/main" xmlns="" val="20008"/>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en-US" altLang="ja-JP"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999677549"/>
              </p:ext>
            </p:extLst>
          </p:nvPr>
        </p:nvGraphicFramePr>
        <p:xfrm>
          <a:off x="1280152" y="3996471"/>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562938636"/>
              </p:ext>
            </p:extLst>
          </p:nvPr>
        </p:nvGraphicFramePr>
        <p:xfrm>
          <a:off x="1280152" y="5056180"/>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20" name="右矢印 19"/>
          <p:cNvSpPr/>
          <p:nvPr/>
        </p:nvSpPr>
        <p:spPr>
          <a:xfrm>
            <a:off x="4631407" y="4141257"/>
            <a:ext cx="535622" cy="43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135781" y="3888043"/>
            <a:ext cx="3224463"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135780" y="4941984"/>
            <a:ext cx="3850106"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518196" y="4941984"/>
            <a:ext cx="4534968"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948413" y="3888043"/>
            <a:ext cx="510475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p:cNvSpPr txBox="1"/>
              <p:nvPr/>
            </p:nvSpPr>
            <p:spPr>
              <a:xfrm>
                <a:off x="972201" y="3720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972201" y="3720502"/>
                <a:ext cx="3388043" cy="101566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8236601" y="3745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8236601" y="3745902"/>
                <a:ext cx="3388043" cy="1015663"/>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997601" y="4761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997601" y="4761902"/>
                <a:ext cx="3388043" cy="1015663"/>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8236601" y="4761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8236601" y="4761902"/>
                <a:ext cx="3388043" cy="1015663"/>
              </a:xfrm>
              <a:prstGeom prst="rect">
                <a:avLst/>
              </a:prstGeom>
              <a:blipFill rotWithShape="0">
                <a:blip r:embed="rId6"/>
                <a:stretch>
                  <a:fillRect/>
                </a:stretch>
              </a:blipFill>
            </p:spPr>
            <p:txBody>
              <a:bodyPr/>
              <a:lstStyle/>
              <a:p>
                <a:r>
                  <a:rPr lang="ja-JP" altLang="en-US">
                    <a:noFill/>
                  </a:rPr>
                  <a:t> </a:t>
                </a:r>
              </a:p>
            </p:txBody>
          </p:sp>
        </mc:Fallback>
      </mc:AlternateContent>
      <p:sp>
        <p:nvSpPr>
          <p:cNvPr id="8" name="スライド番号プレースホルダー 7"/>
          <p:cNvSpPr>
            <a:spLocks noGrp="1"/>
          </p:cNvSpPr>
          <p:nvPr>
            <p:ph type="sldNum" sz="quarter" idx="12"/>
          </p:nvPr>
        </p:nvSpPr>
        <p:spPr/>
        <p:txBody>
          <a:bodyPr/>
          <a:lstStyle/>
          <a:p>
            <a:fld id="{BD266BE7-899D-4075-917F-DBDE33B6B692}" type="slidenum">
              <a:rPr lang="en-US" altLang="ja-JP" smtClean="0"/>
              <a:t>19</a:t>
            </a:fld>
            <a:endParaRPr kumimoji="1" lang="ja-JP" altLang="en-US" dirty="0"/>
          </a:p>
        </p:txBody>
      </p:sp>
      <p:sp>
        <p:nvSpPr>
          <p:cNvPr id="27" name="テキスト ボックス 26"/>
          <p:cNvSpPr txBox="1"/>
          <p:nvPr/>
        </p:nvSpPr>
        <p:spPr>
          <a:xfrm>
            <a:off x="6576451" y="798456"/>
            <a:ext cx="5119160" cy="697885"/>
          </a:xfrm>
          <a:prstGeom prst="snip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3200" dirty="0" smtClean="0"/>
              <a:t>後手番が</a:t>
            </a:r>
            <a:r>
              <a:rPr kumimoji="1" lang="ja-JP" altLang="en-US" sz="3200" dirty="0"/>
              <a:t>勝利するゲーム</a:t>
            </a:r>
          </a:p>
        </p:txBody>
      </p:sp>
      <p:sp>
        <p:nvSpPr>
          <p:cNvPr id="21" name="角丸四角形 20"/>
          <p:cNvSpPr/>
          <p:nvPr/>
        </p:nvSpPr>
        <p:spPr>
          <a:xfrm>
            <a:off x="555774" y="3082164"/>
            <a:ext cx="11101675"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後手番の戦略：先手番が動かした石を取るように応手</a:t>
            </a:r>
            <a:endParaRPr kumimoji="1" lang="ja-JP" altLang="en-US" sz="2400" dirty="0">
              <a:solidFill>
                <a:schemeClr val="tx1"/>
              </a:solidFill>
            </a:endParaRPr>
          </a:p>
        </p:txBody>
      </p:sp>
      <p:sp>
        <p:nvSpPr>
          <p:cNvPr id="28" name="右矢印 27"/>
          <p:cNvSpPr/>
          <p:nvPr/>
        </p:nvSpPr>
        <p:spPr>
          <a:xfrm rot="10800000">
            <a:off x="5807811" y="5211329"/>
            <a:ext cx="535622" cy="43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452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クロバー</a:t>
            </a:r>
            <a:endParaRPr kumimoji="1" lang="ja-JP" altLang="en-US" dirty="0"/>
          </a:p>
        </p:txBody>
      </p:sp>
      <p:sp>
        <p:nvSpPr>
          <p:cNvPr id="4" name="スライド番号プレースホルダー 3"/>
          <p:cNvSpPr>
            <a:spLocks noGrp="1"/>
          </p:cNvSpPr>
          <p:nvPr>
            <p:ph type="sldNum" sz="quarter" idx="12"/>
          </p:nvPr>
        </p:nvSpPr>
        <p:spPr/>
        <p:txBody>
          <a:bodyPr/>
          <a:lstStyle/>
          <a:p>
            <a:fld id="{BD266BE7-899D-4075-917F-DBDE33B6B692}" type="slidenum">
              <a:rPr lang="en-US" altLang="ja-JP" smtClean="0"/>
              <a:pPr/>
              <a:t>2</a:t>
            </a:fld>
            <a:endParaRPr lang="en-US" altLang="en-US" dirty="0"/>
          </a:p>
        </p:txBody>
      </p:sp>
      <p:graphicFrame>
        <p:nvGraphicFramePr>
          <p:cNvPr id="6" name="表 5"/>
          <p:cNvGraphicFramePr>
            <a:graphicFrameLocks noGrp="1"/>
          </p:cNvGraphicFramePr>
          <p:nvPr>
            <p:extLst>
              <p:ext uri="{D42A27DB-BD31-4B8C-83A1-F6EECF244321}">
                <p14:modId xmlns:p14="http://schemas.microsoft.com/office/powerpoint/2010/main" val="3814517469"/>
              </p:ext>
            </p:extLst>
          </p:nvPr>
        </p:nvGraphicFramePr>
        <p:xfrm>
          <a:off x="8063659" y="2246408"/>
          <a:ext cx="3136495" cy="388843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7" name="コンテンツ プレースホルダー 6"/>
              <p:cNvSpPr>
                <a:spLocks noGrp="1"/>
              </p:cNvSpPr>
              <p:nvPr>
                <p:ph idx="1"/>
              </p:nvPr>
            </p:nvSpPr>
            <p:spPr>
              <a:xfrm>
                <a:off x="1280160" y="2246408"/>
                <a:ext cx="5985945" cy="3986213"/>
              </a:xfrm>
            </p:spPr>
            <p:txBody>
              <a:bodyPr/>
              <a:lstStyle/>
              <a:p>
                <a:r>
                  <a:rPr kumimoji="1" lang="en-US" altLang="ja-JP" dirty="0" smtClean="0"/>
                  <a:t>2001</a:t>
                </a:r>
                <a:r>
                  <a:rPr kumimoji="1" lang="ja-JP" altLang="en-US" dirty="0" smtClean="0"/>
                  <a:t>年に</a:t>
                </a:r>
                <a:r>
                  <a:rPr kumimoji="1" lang="en-US" altLang="ja-JP" dirty="0" smtClean="0"/>
                  <a:t>Albert, Grossman, </a:t>
                </a:r>
                <a:r>
                  <a:rPr kumimoji="1" lang="en-US" altLang="ja-JP" dirty="0" err="1" smtClean="0"/>
                  <a:t>Nowakowski</a:t>
                </a:r>
                <a:r>
                  <a:rPr kumimoji="1" lang="ja-JP" altLang="en-US" dirty="0" smtClean="0"/>
                  <a:t>によって発明されたゲーム</a:t>
                </a:r>
                <a:endParaRPr kumimoji="1" lang="en-US" altLang="ja-JP" dirty="0" smtClean="0"/>
              </a:p>
              <a:p>
                <a:r>
                  <a:rPr lang="ja-JP" altLang="en-US" dirty="0" smtClean="0"/>
                  <a:t>ゲームは右図のような</a:t>
                </a:r>
                <a14:m>
                  <m:oMath xmlns:m="http://schemas.openxmlformats.org/officeDocument/2006/math">
                    <m:r>
                      <a:rPr lang="en-US" altLang="ja-JP" b="0" i="1" smtClean="0">
                        <a:latin typeface="Cambria Math" panose="02040503050406030204" pitchFamily="18" charset="0"/>
                      </a:rPr>
                      <m:t>6×5</m:t>
                    </m:r>
                  </m:oMath>
                </a14:m>
                <a:r>
                  <a:rPr kumimoji="1" lang="ja-JP" altLang="en-US" dirty="0" smtClean="0"/>
                  <a:t>の盤面に黒石と白石が交互におかれた状態で始まる</a:t>
                </a:r>
                <a:endParaRPr lang="en-US" altLang="ja-JP" dirty="0"/>
              </a:p>
              <a:p>
                <a:r>
                  <a:rPr lang="ja-JP" altLang="en-US" b="0" i="1" dirty="0" smtClean="0">
                    <a:latin typeface="Cambria Math" panose="02040503050406030204" pitchFamily="18" charset="0"/>
                  </a:rPr>
                  <a:t>ゲームの変形</a:t>
                </a:r>
                <a:r>
                  <a:rPr lang="en-US" altLang="ja-JP" b="0" i="1" dirty="0" smtClean="0">
                    <a:latin typeface="Cambria Math" panose="02040503050406030204" pitchFamily="18" charset="0"/>
                  </a:rPr>
                  <a:t/>
                </a:r>
                <a:br>
                  <a:rPr lang="en-US" altLang="ja-JP" b="0" i="1" dirty="0" smtClean="0">
                    <a:latin typeface="Cambria Math" panose="02040503050406030204" pitchFamily="18" charset="0"/>
                  </a:rPr>
                </a:br>
                <a14:m>
                  <m:oMath xmlns:m="http://schemas.openxmlformats.org/officeDocument/2006/math">
                    <m:r>
                      <a:rPr lang="en-US" altLang="ja-JP" b="0" i="1" smtClean="0">
                        <a:latin typeface="Cambria Math" panose="02040503050406030204" pitchFamily="18" charset="0"/>
                      </a:rPr>
                      <m:t>10×10</m:t>
                    </m:r>
                    <m:r>
                      <a:rPr lang="ja-JP" altLang="en-US" i="1">
                        <a:latin typeface="Cambria Math" panose="02040503050406030204" pitchFamily="18" charset="0"/>
                      </a:rPr>
                      <m:t>の</m:t>
                    </m:r>
                  </m:oMath>
                </a14:m>
                <a:r>
                  <a:rPr lang="ja-JP" altLang="en-US" dirty="0" smtClean="0"/>
                  <a:t>クロバー</a:t>
                </a:r>
                <a:r>
                  <a:rPr lang="en-US" altLang="ja-JP" dirty="0" smtClean="0"/>
                  <a:t/>
                </a:r>
                <a:br>
                  <a:rPr lang="en-US" altLang="ja-JP" dirty="0" smtClean="0"/>
                </a:br>
                <a:r>
                  <a:rPr lang="ja-JP" altLang="en-US" dirty="0" smtClean="0"/>
                  <a:t>一次元版クロバー</a:t>
                </a:r>
                <a:r>
                  <a:rPr lang="en-US" altLang="ja-JP" dirty="0" smtClean="0"/>
                  <a:t/>
                </a:r>
                <a:br>
                  <a:rPr lang="en-US" altLang="ja-JP" dirty="0" smtClean="0"/>
                </a:br>
                <a:endParaRPr lang="en-US" altLang="ja-JP" dirty="0" smtClean="0"/>
              </a:p>
            </p:txBody>
          </p:sp>
        </mc:Choice>
        <mc:Fallback xmlns="">
          <p:sp>
            <p:nvSpPr>
              <p:cNvPr id="7" name="コンテンツ プレースホルダー 6"/>
              <p:cNvSpPr>
                <a:spLocks noGrp="1" noRot="1" noChangeAspect="1" noMove="1" noResize="1" noEditPoints="1" noAdjustHandles="1" noChangeArrowheads="1" noChangeShapeType="1" noTextEdit="1"/>
              </p:cNvSpPr>
              <p:nvPr>
                <p:ph idx="1"/>
              </p:nvPr>
            </p:nvSpPr>
            <p:spPr>
              <a:xfrm>
                <a:off x="1280160" y="2246408"/>
                <a:ext cx="5985945" cy="3986213"/>
              </a:xfrm>
              <a:blipFill rotWithShape="0">
                <a:blip r:embed="rId2"/>
                <a:stretch>
                  <a:fillRect l="-1120" t="-1072" r="-50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5688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smtClean="0"/>
                  <a:t>解析盤面</a:t>
                </a:r>
                <a:r>
                  <a:rPr lang="en-US" altLang="ja-JP" dirty="0" smtClean="0"/>
                  <a:t>3 (</a:t>
                </a:r>
                <a14:m>
                  <m:oMath xmlns:m="http://schemas.openxmlformats.org/officeDocument/2006/math">
                    <m:r>
                      <a:rPr lang="en-US" altLang="ja-JP" i="1">
                        <a:latin typeface="Cambria Math" panose="02040503050406030204" pitchFamily="18" charset="0"/>
                      </a:rPr>
                      <m:t>𝑘</m:t>
                    </m:r>
                    <m:r>
                      <a:rPr lang="en-US" altLang="ja-JP" b="0" i="1" smtClean="0">
                        <a:latin typeface="Cambria Math" panose="02040503050406030204" pitchFamily="18" charset="0"/>
                      </a:rPr>
                      <m:t>=2</m:t>
                    </m:r>
                    <m:r>
                      <a:rPr lang="ja-JP" altLang="en-US" i="1" dirty="0">
                        <a:latin typeface="Cambria Math" panose="02040503050406030204" pitchFamily="18" charset="0"/>
                      </a:rPr>
                      <m:t>の</m:t>
                    </m:r>
                  </m:oMath>
                </a14:m>
                <a:r>
                  <a:rPr lang="ja-JP" altLang="en-US" dirty="0" smtClean="0"/>
                  <a:t>場合</a:t>
                </a:r>
                <a:r>
                  <a:rPr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nvPr>
        </p:nvGraphicFramePr>
        <p:xfrm>
          <a:off x="1280160" y="2155490"/>
          <a:ext cx="7163089" cy="648072"/>
        </p:xfrm>
        <a:graphic>
          <a:graphicData uri="http://schemas.openxmlformats.org/drawingml/2006/table">
            <a:tbl>
              <a:tblPr firstRow="1" bandRow="1">
                <a:tableStyleId>{5C22544A-7EE6-4342-B048-85BDC9FD1C3A}</a:tableStyleId>
              </a:tblPr>
              <a:tblGrid>
                <a:gridCol w="716309">
                  <a:extLst>
                    <a:ext uri="{9D8B030D-6E8A-4147-A177-3AD203B41FA5}">
                      <a16:colId xmlns:a16="http://schemas.microsoft.com/office/drawing/2014/main" xmlns="" val="20000"/>
                    </a:ext>
                  </a:extLst>
                </a:gridCol>
                <a:gridCol w="716309">
                  <a:extLst>
                    <a:ext uri="{9D8B030D-6E8A-4147-A177-3AD203B41FA5}">
                      <a16:colId xmlns:a16="http://schemas.microsoft.com/office/drawing/2014/main" xmlns="" val="20001"/>
                    </a:ext>
                  </a:extLst>
                </a:gridCol>
                <a:gridCol w="716309">
                  <a:extLst>
                    <a:ext uri="{9D8B030D-6E8A-4147-A177-3AD203B41FA5}">
                      <a16:colId xmlns:a16="http://schemas.microsoft.com/office/drawing/2014/main" xmlns="" val="20002"/>
                    </a:ext>
                  </a:extLst>
                </a:gridCol>
                <a:gridCol w="716309">
                  <a:extLst>
                    <a:ext uri="{9D8B030D-6E8A-4147-A177-3AD203B41FA5}">
                      <a16:colId xmlns:a16="http://schemas.microsoft.com/office/drawing/2014/main" xmlns="" val="20003"/>
                    </a:ext>
                  </a:extLst>
                </a:gridCol>
                <a:gridCol w="1432617">
                  <a:extLst>
                    <a:ext uri="{9D8B030D-6E8A-4147-A177-3AD203B41FA5}">
                      <a16:colId xmlns:a16="http://schemas.microsoft.com/office/drawing/2014/main" xmlns="" val="20004"/>
                    </a:ext>
                  </a:extLst>
                </a:gridCol>
                <a:gridCol w="716309">
                  <a:extLst>
                    <a:ext uri="{9D8B030D-6E8A-4147-A177-3AD203B41FA5}">
                      <a16:colId xmlns:a16="http://schemas.microsoft.com/office/drawing/2014/main" xmlns="" val="20005"/>
                    </a:ext>
                  </a:extLst>
                </a:gridCol>
                <a:gridCol w="716309">
                  <a:extLst>
                    <a:ext uri="{9D8B030D-6E8A-4147-A177-3AD203B41FA5}">
                      <a16:colId xmlns:a16="http://schemas.microsoft.com/office/drawing/2014/main" xmlns="" val="20006"/>
                    </a:ext>
                  </a:extLst>
                </a:gridCol>
                <a:gridCol w="716309">
                  <a:extLst>
                    <a:ext uri="{9D8B030D-6E8A-4147-A177-3AD203B41FA5}">
                      <a16:colId xmlns:a16="http://schemas.microsoft.com/office/drawing/2014/main" xmlns="" val="20007"/>
                    </a:ext>
                  </a:extLst>
                </a:gridCol>
                <a:gridCol w="716309">
                  <a:extLst>
                    <a:ext uri="{9D8B030D-6E8A-4147-A177-3AD203B41FA5}">
                      <a16:colId xmlns:a16="http://schemas.microsoft.com/office/drawing/2014/main" xmlns="" val="20008"/>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en-US" altLang="ja-JP"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654004986"/>
              </p:ext>
            </p:extLst>
          </p:nvPr>
        </p:nvGraphicFramePr>
        <p:xfrm>
          <a:off x="1280152" y="3996471"/>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597730532"/>
              </p:ext>
            </p:extLst>
          </p:nvPr>
        </p:nvGraphicFramePr>
        <p:xfrm>
          <a:off x="1280152" y="5056180"/>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5" name="角丸四角形 4"/>
          <p:cNvSpPr/>
          <p:nvPr/>
        </p:nvSpPr>
        <p:spPr>
          <a:xfrm>
            <a:off x="1135781" y="3888043"/>
            <a:ext cx="3224463"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135780" y="4941984"/>
            <a:ext cx="3850106"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518196" y="4941984"/>
            <a:ext cx="4534968"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948413" y="3888043"/>
            <a:ext cx="510475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p:cNvSpPr txBox="1"/>
              <p:nvPr/>
            </p:nvSpPr>
            <p:spPr>
              <a:xfrm>
                <a:off x="972201" y="3720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972201" y="3720502"/>
                <a:ext cx="3388043" cy="101566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8236601" y="3745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8236601" y="3745902"/>
                <a:ext cx="3388043" cy="1015663"/>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997601" y="4761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997601" y="4761902"/>
                <a:ext cx="3388043" cy="1015663"/>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8236601" y="4761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8236601" y="4761902"/>
                <a:ext cx="3388043" cy="1015663"/>
              </a:xfrm>
              <a:prstGeom prst="rect">
                <a:avLst/>
              </a:prstGeom>
              <a:blipFill rotWithShape="0">
                <a:blip r:embed="rId6"/>
                <a:stretch>
                  <a:fillRect/>
                </a:stretch>
              </a:blipFill>
            </p:spPr>
            <p:txBody>
              <a:bodyPr/>
              <a:lstStyle/>
              <a:p>
                <a:r>
                  <a:rPr lang="ja-JP" altLang="en-US">
                    <a:noFill/>
                  </a:rPr>
                  <a:t> </a:t>
                </a:r>
              </a:p>
            </p:txBody>
          </p:sp>
        </mc:Fallback>
      </mc:AlternateContent>
      <p:sp>
        <p:nvSpPr>
          <p:cNvPr id="8" name="スライド番号プレースホルダー 7"/>
          <p:cNvSpPr>
            <a:spLocks noGrp="1"/>
          </p:cNvSpPr>
          <p:nvPr>
            <p:ph type="sldNum" sz="quarter" idx="12"/>
          </p:nvPr>
        </p:nvSpPr>
        <p:spPr/>
        <p:txBody>
          <a:bodyPr/>
          <a:lstStyle/>
          <a:p>
            <a:fld id="{BD266BE7-899D-4075-917F-DBDE33B6B692}" type="slidenum">
              <a:rPr lang="en-US" altLang="ja-JP" smtClean="0"/>
              <a:t>20</a:t>
            </a:fld>
            <a:endParaRPr kumimoji="1" lang="ja-JP" altLang="en-US" dirty="0"/>
          </a:p>
        </p:txBody>
      </p:sp>
      <p:sp>
        <p:nvSpPr>
          <p:cNvPr id="27" name="テキスト ボックス 26"/>
          <p:cNvSpPr txBox="1"/>
          <p:nvPr/>
        </p:nvSpPr>
        <p:spPr>
          <a:xfrm>
            <a:off x="6576451" y="798456"/>
            <a:ext cx="5119160" cy="697885"/>
          </a:xfrm>
          <a:prstGeom prst="snip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3200" dirty="0" smtClean="0"/>
              <a:t>後手番が</a:t>
            </a:r>
            <a:r>
              <a:rPr kumimoji="1" lang="ja-JP" altLang="en-US" sz="3200" dirty="0"/>
              <a:t>勝利するゲーム</a:t>
            </a:r>
          </a:p>
        </p:txBody>
      </p:sp>
      <p:sp>
        <p:nvSpPr>
          <p:cNvPr id="21" name="角丸四角形 20"/>
          <p:cNvSpPr/>
          <p:nvPr/>
        </p:nvSpPr>
        <p:spPr>
          <a:xfrm>
            <a:off x="555774" y="3082164"/>
            <a:ext cx="11101675"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後手番の戦略：先手番が動かした石を取るように応手</a:t>
            </a:r>
            <a:endParaRPr kumimoji="1" lang="ja-JP" altLang="en-US" sz="2400" dirty="0">
              <a:solidFill>
                <a:schemeClr val="tx1"/>
              </a:solidFill>
            </a:endParaRPr>
          </a:p>
        </p:txBody>
      </p:sp>
      <p:sp>
        <p:nvSpPr>
          <p:cNvPr id="22" name="右矢印 21"/>
          <p:cNvSpPr/>
          <p:nvPr/>
        </p:nvSpPr>
        <p:spPr>
          <a:xfrm>
            <a:off x="5184109" y="5198841"/>
            <a:ext cx="535622" cy="43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5184109" y="4121595"/>
            <a:ext cx="535622" cy="43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194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smtClean="0"/>
                  <a:t>解析盤面</a:t>
                </a:r>
                <a:r>
                  <a:rPr lang="en-US" altLang="ja-JP" dirty="0" smtClean="0"/>
                  <a:t>3 (</a:t>
                </a:r>
                <a14:m>
                  <m:oMath xmlns:m="http://schemas.openxmlformats.org/officeDocument/2006/math">
                    <m:r>
                      <a:rPr lang="en-US" altLang="ja-JP" i="1">
                        <a:latin typeface="Cambria Math" panose="02040503050406030204" pitchFamily="18" charset="0"/>
                      </a:rPr>
                      <m:t>𝑘</m:t>
                    </m:r>
                    <m:r>
                      <a:rPr lang="en-US" altLang="ja-JP" b="0" i="1" smtClean="0">
                        <a:latin typeface="Cambria Math" panose="02040503050406030204" pitchFamily="18" charset="0"/>
                      </a:rPr>
                      <m:t>=2</m:t>
                    </m:r>
                    <m:r>
                      <a:rPr lang="ja-JP" altLang="en-US" i="1" dirty="0">
                        <a:latin typeface="Cambria Math" panose="02040503050406030204" pitchFamily="18" charset="0"/>
                      </a:rPr>
                      <m:t>の</m:t>
                    </m:r>
                  </m:oMath>
                </a14:m>
                <a:r>
                  <a:rPr lang="ja-JP" altLang="en-US" dirty="0" smtClean="0"/>
                  <a:t>場合</a:t>
                </a:r>
                <a:r>
                  <a:rPr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nvPr>
        </p:nvGraphicFramePr>
        <p:xfrm>
          <a:off x="1280160" y="2155490"/>
          <a:ext cx="7163089" cy="648072"/>
        </p:xfrm>
        <a:graphic>
          <a:graphicData uri="http://schemas.openxmlformats.org/drawingml/2006/table">
            <a:tbl>
              <a:tblPr firstRow="1" bandRow="1">
                <a:tableStyleId>{5C22544A-7EE6-4342-B048-85BDC9FD1C3A}</a:tableStyleId>
              </a:tblPr>
              <a:tblGrid>
                <a:gridCol w="716309">
                  <a:extLst>
                    <a:ext uri="{9D8B030D-6E8A-4147-A177-3AD203B41FA5}">
                      <a16:colId xmlns:a16="http://schemas.microsoft.com/office/drawing/2014/main" xmlns="" val="20000"/>
                    </a:ext>
                  </a:extLst>
                </a:gridCol>
                <a:gridCol w="716309">
                  <a:extLst>
                    <a:ext uri="{9D8B030D-6E8A-4147-A177-3AD203B41FA5}">
                      <a16:colId xmlns:a16="http://schemas.microsoft.com/office/drawing/2014/main" xmlns="" val="20001"/>
                    </a:ext>
                  </a:extLst>
                </a:gridCol>
                <a:gridCol w="716309">
                  <a:extLst>
                    <a:ext uri="{9D8B030D-6E8A-4147-A177-3AD203B41FA5}">
                      <a16:colId xmlns:a16="http://schemas.microsoft.com/office/drawing/2014/main" xmlns="" val="20002"/>
                    </a:ext>
                  </a:extLst>
                </a:gridCol>
                <a:gridCol w="716309">
                  <a:extLst>
                    <a:ext uri="{9D8B030D-6E8A-4147-A177-3AD203B41FA5}">
                      <a16:colId xmlns:a16="http://schemas.microsoft.com/office/drawing/2014/main" xmlns="" val="20003"/>
                    </a:ext>
                  </a:extLst>
                </a:gridCol>
                <a:gridCol w="1432617">
                  <a:extLst>
                    <a:ext uri="{9D8B030D-6E8A-4147-A177-3AD203B41FA5}">
                      <a16:colId xmlns:a16="http://schemas.microsoft.com/office/drawing/2014/main" xmlns="" val="20004"/>
                    </a:ext>
                  </a:extLst>
                </a:gridCol>
                <a:gridCol w="716309">
                  <a:extLst>
                    <a:ext uri="{9D8B030D-6E8A-4147-A177-3AD203B41FA5}">
                      <a16:colId xmlns:a16="http://schemas.microsoft.com/office/drawing/2014/main" xmlns="" val="20005"/>
                    </a:ext>
                  </a:extLst>
                </a:gridCol>
                <a:gridCol w="716309">
                  <a:extLst>
                    <a:ext uri="{9D8B030D-6E8A-4147-A177-3AD203B41FA5}">
                      <a16:colId xmlns:a16="http://schemas.microsoft.com/office/drawing/2014/main" xmlns="" val="20006"/>
                    </a:ext>
                  </a:extLst>
                </a:gridCol>
                <a:gridCol w="716309">
                  <a:extLst>
                    <a:ext uri="{9D8B030D-6E8A-4147-A177-3AD203B41FA5}">
                      <a16:colId xmlns:a16="http://schemas.microsoft.com/office/drawing/2014/main" xmlns="" val="20007"/>
                    </a:ext>
                  </a:extLst>
                </a:gridCol>
                <a:gridCol w="716309">
                  <a:extLst>
                    <a:ext uri="{9D8B030D-6E8A-4147-A177-3AD203B41FA5}">
                      <a16:colId xmlns:a16="http://schemas.microsoft.com/office/drawing/2014/main" xmlns="" val="20008"/>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en-US" altLang="ja-JP"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7" name="表 16"/>
          <p:cNvGraphicFramePr>
            <a:graphicFrameLocks noGrp="1"/>
          </p:cNvGraphicFramePr>
          <p:nvPr>
            <p:extLst/>
          </p:nvPr>
        </p:nvGraphicFramePr>
        <p:xfrm>
          <a:off x="1280152" y="3996471"/>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9" name="表 18"/>
          <p:cNvGraphicFramePr>
            <a:graphicFrameLocks noGrp="1"/>
          </p:cNvGraphicFramePr>
          <p:nvPr>
            <p:extLst/>
          </p:nvPr>
        </p:nvGraphicFramePr>
        <p:xfrm>
          <a:off x="1280152" y="5056180"/>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20" name="右矢印 19"/>
          <p:cNvSpPr/>
          <p:nvPr/>
        </p:nvSpPr>
        <p:spPr>
          <a:xfrm>
            <a:off x="5210645" y="5164607"/>
            <a:ext cx="535622" cy="43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135781" y="3888043"/>
            <a:ext cx="3224463"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135780" y="4941984"/>
            <a:ext cx="3850106"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518196" y="4941984"/>
            <a:ext cx="4534968"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948413" y="3888043"/>
            <a:ext cx="510475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p:cNvSpPr txBox="1"/>
              <p:nvPr/>
            </p:nvSpPr>
            <p:spPr>
              <a:xfrm>
                <a:off x="972201" y="3720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972201" y="3720502"/>
                <a:ext cx="3388043" cy="101566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8236601" y="3745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8236601" y="3745902"/>
                <a:ext cx="3388043" cy="1015663"/>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997601" y="4761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997601" y="4761902"/>
                <a:ext cx="3388043" cy="1015663"/>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8236601" y="4761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8236601" y="4761902"/>
                <a:ext cx="3388043" cy="1015663"/>
              </a:xfrm>
              <a:prstGeom prst="rect">
                <a:avLst/>
              </a:prstGeom>
              <a:blipFill rotWithShape="0">
                <a:blip r:embed="rId6"/>
                <a:stretch>
                  <a:fillRect/>
                </a:stretch>
              </a:blipFill>
            </p:spPr>
            <p:txBody>
              <a:bodyPr/>
              <a:lstStyle/>
              <a:p>
                <a:r>
                  <a:rPr lang="ja-JP" altLang="en-US">
                    <a:noFill/>
                  </a:rPr>
                  <a:t> </a:t>
                </a:r>
              </a:p>
            </p:txBody>
          </p:sp>
        </mc:Fallback>
      </mc:AlternateContent>
      <p:sp>
        <p:nvSpPr>
          <p:cNvPr id="8" name="スライド番号プレースホルダー 7"/>
          <p:cNvSpPr>
            <a:spLocks noGrp="1"/>
          </p:cNvSpPr>
          <p:nvPr>
            <p:ph type="sldNum" sz="quarter" idx="12"/>
          </p:nvPr>
        </p:nvSpPr>
        <p:spPr/>
        <p:txBody>
          <a:bodyPr/>
          <a:lstStyle/>
          <a:p>
            <a:fld id="{BD266BE7-899D-4075-917F-DBDE33B6B692}" type="slidenum">
              <a:rPr lang="en-US" altLang="ja-JP" smtClean="0"/>
              <a:t>21</a:t>
            </a:fld>
            <a:endParaRPr kumimoji="1" lang="ja-JP" altLang="en-US" dirty="0"/>
          </a:p>
        </p:txBody>
      </p:sp>
      <p:sp>
        <p:nvSpPr>
          <p:cNvPr id="26" name="右矢印 25"/>
          <p:cNvSpPr/>
          <p:nvPr/>
        </p:nvSpPr>
        <p:spPr>
          <a:xfrm rot="10800000">
            <a:off x="5229460" y="4146438"/>
            <a:ext cx="535622" cy="43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576451" y="798456"/>
            <a:ext cx="5119160" cy="697885"/>
          </a:xfrm>
          <a:prstGeom prst="snip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3200" dirty="0" smtClean="0"/>
              <a:t>後手番が</a:t>
            </a:r>
            <a:r>
              <a:rPr kumimoji="1" lang="ja-JP" altLang="en-US" sz="3200" dirty="0"/>
              <a:t>勝利するゲーム</a:t>
            </a:r>
          </a:p>
        </p:txBody>
      </p:sp>
      <p:sp>
        <p:nvSpPr>
          <p:cNvPr id="21" name="角丸四角形 20"/>
          <p:cNvSpPr/>
          <p:nvPr/>
        </p:nvSpPr>
        <p:spPr>
          <a:xfrm>
            <a:off x="555774" y="3082164"/>
            <a:ext cx="11101675"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後手番の戦略：先手番が動かした石を取るように応手</a:t>
            </a:r>
            <a:endParaRPr kumimoji="1" lang="ja-JP" altLang="en-US" sz="2400" dirty="0">
              <a:solidFill>
                <a:schemeClr val="tx1"/>
              </a:solidFill>
            </a:endParaRPr>
          </a:p>
        </p:txBody>
      </p:sp>
    </p:spTree>
    <p:extLst>
      <p:ext uri="{BB962C8B-B14F-4D97-AF65-F5344CB8AC3E}">
        <p14:creationId xmlns:p14="http://schemas.microsoft.com/office/powerpoint/2010/main" val="259581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smtClean="0"/>
                  <a:t>解析盤面</a:t>
                </a:r>
                <a:r>
                  <a:rPr lang="en-US" altLang="ja-JP" dirty="0" smtClean="0"/>
                  <a:t>3 (</a:t>
                </a:r>
                <a14:m>
                  <m:oMath xmlns:m="http://schemas.openxmlformats.org/officeDocument/2006/math">
                    <m:r>
                      <a:rPr lang="en-US" altLang="ja-JP" i="1">
                        <a:latin typeface="Cambria Math" panose="02040503050406030204" pitchFamily="18" charset="0"/>
                      </a:rPr>
                      <m:t>𝑘</m:t>
                    </m:r>
                    <m:r>
                      <a:rPr lang="en-US" altLang="ja-JP" b="0" i="1" smtClean="0">
                        <a:latin typeface="Cambria Math" panose="02040503050406030204" pitchFamily="18" charset="0"/>
                      </a:rPr>
                      <m:t>=2</m:t>
                    </m:r>
                    <m:r>
                      <a:rPr lang="ja-JP" altLang="en-US" i="1" dirty="0">
                        <a:latin typeface="Cambria Math" panose="02040503050406030204" pitchFamily="18" charset="0"/>
                      </a:rPr>
                      <m:t>の</m:t>
                    </m:r>
                  </m:oMath>
                </a14:m>
                <a:r>
                  <a:rPr lang="ja-JP" altLang="en-US" dirty="0" smtClean="0"/>
                  <a:t>場合</a:t>
                </a:r>
                <a:r>
                  <a:rPr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nvPr>
        </p:nvGraphicFramePr>
        <p:xfrm>
          <a:off x="1280160" y="2155490"/>
          <a:ext cx="7163089" cy="648072"/>
        </p:xfrm>
        <a:graphic>
          <a:graphicData uri="http://schemas.openxmlformats.org/drawingml/2006/table">
            <a:tbl>
              <a:tblPr firstRow="1" bandRow="1">
                <a:tableStyleId>{5C22544A-7EE6-4342-B048-85BDC9FD1C3A}</a:tableStyleId>
              </a:tblPr>
              <a:tblGrid>
                <a:gridCol w="716309">
                  <a:extLst>
                    <a:ext uri="{9D8B030D-6E8A-4147-A177-3AD203B41FA5}">
                      <a16:colId xmlns:a16="http://schemas.microsoft.com/office/drawing/2014/main" xmlns="" val="20000"/>
                    </a:ext>
                  </a:extLst>
                </a:gridCol>
                <a:gridCol w="716309">
                  <a:extLst>
                    <a:ext uri="{9D8B030D-6E8A-4147-A177-3AD203B41FA5}">
                      <a16:colId xmlns:a16="http://schemas.microsoft.com/office/drawing/2014/main" xmlns="" val="20001"/>
                    </a:ext>
                  </a:extLst>
                </a:gridCol>
                <a:gridCol w="716309">
                  <a:extLst>
                    <a:ext uri="{9D8B030D-6E8A-4147-A177-3AD203B41FA5}">
                      <a16:colId xmlns:a16="http://schemas.microsoft.com/office/drawing/2014/main" xmlns="" val="20002"/>
                    </a:ext>
                  </a:extLst>
                </a:gridCol>
                <a:gridCol w="716309">
                  <a:extLst>
                    <a:ext uri="{9D8B030D-6E8A-4147-A177-3AD203B41FA5}">
                      <a16:colId xmlns:a16="http://schemas.microsoft.com/office/drawing/2014/main" xmlns="" val="20003"/>
                    </a:ext>
                  </a:extLst>
                </a:gridCol>
                <a:gridCol w="1432617">
                  <a:extLst>
                    <a:ext uri="{9D8B030D-6E8A-4147-A177-3AD203B41FA5}">
                      <a16:colId xmlns:a16="http://schemas.microsoft.com/office/drawing/2014/main" xmlns="" val="20004"/>
                    </a:ext>
                  </a:extLst>
                </a:gridCol>
                <a:gridCol w="716309">
                  <a:extLst>
                    <a:ext uri="{9D8B030D-6E8A-4147-A177-3AD203B41FA5}">
                      <a16:colId xmlns:a16="http://schemas.microsoft.com/office/drawing/2014/main" xmlns="" val="20005"/>
                    </a:ext>
                  </a:extLst>
                </a:gridCol>
                <a:gridCol w="716309">
                  <a:extLst>
                    <a:ext uri="{9D8B030D-6E8A-4147-A177-3AD203B41FA5}">
                      <a16:colId xmlns:a16="http://schemas.microsoft.com/office/drawing/2014/main" xmlns="" val="20006"/>
                    </a:ext>
                  </a:extLst>
                </a:gridCol>
                <a:gridCol w="716309">
                  <a:extLst>
                    <a:ext uri="{9D8B030D-6E8A-4147-A177-3AD203B41FA5}">
                      <a16:colId xmlns:a16="http://schemas.microsoft.com/office/drawing/2014/main" xmlns="" val="20007"/>
                    </a:ext>
                  </a:extLst>
                </a:gridCol>
                <a:gridCol w="716309">
                  <a:extLst>
                    <a:ext uri="{9D8B030D-6E8A-4147-A177-3AD203B41FA5}">
                      <a16:colId xmlns:a16="http://schemas.microsoft.com/office/drawing/2014/main" xmlns="" val="20008"/>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en-US" altLang="ja-JP"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7" name="表 16"/>
          <p:cNvGraphicFramePr>
            <a:graphicFrameLocks noGrp="1"/>
          </p:cNvGraphicFramePr>
          <p:nvPr>
            <p:extLst/>
          </p:nvPr>
        </p:nvGraphicFramePr>
        <p:xfrm>
          <a:off x="1280152" y="3996471"/>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9" name="表 18"/>
          <p:cNvGraphicFramePr>
            <a:graphicFrameLocks noGrp="1"/>
          </p:cNvGraphicFramePr>
          <p:nvPr>
            <p:extLst/>
          </p:nvPr>
        </p:nvGraphicFramePr>
        <p:xfrm>
          <a:off x="1280152" y="5056180"/>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20" name="右矢印 19"/>
          <p:cNvSpPr/>
          <p:nvPr/>
        </p:nvSpPr>
        <p:spPr>
          <a:xfrm>
            <a:off x="5210645" y="5164607"/>
            <a:ext cx="535622" cy="43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135781" y="3888043"/>
            <a:ext cx="3224463"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135780" y="4941984"/>
            <a:ext cx="3850106"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518196" y="4941984"/>
            <a:ext cx="4534968"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948413" y="3888043"/>
            <a:ext cx="510475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p:cNvSpPr txBox="1"/>
              <p:nvPr/>
            </p:nvSpPr>
            <p:spPr>
              <a:xfrm>
                <a:off x="972201" y="3720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972201" y="3720502"/>
                <a:ext cx="3388043" cy="101566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8236601" y="3745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8236601" y="3745902"/>
                <a:ext cx="3388043" cy="1015663"/>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997601" y="4761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997601" y="4761902"/>
                <a:ext cx="3388043" cy="1015663"/>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8236601" y="4761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8236601" y="4761902"/>
                <a:ext cx="3388043" cy="1015663"/>
              </a:xfrm>
              <a:prstGeom prst="rect">
                <a:avLst/>
              </a:prstGeom>
              <a:blipFill rotWithShape="0">
                <a:blip r:embed="rId6"/>
                <a:stretch>
                  <a:fillRect/>
                </a:stretch>
              </a:blipFill>
            </p:spPr>
            <p:txBody>
              <a:bodyPr/>
              <a:lstStyle/>
              <a:p>
                <a:r>
                  <a:rPr lang="ja-JP" altLang="en-US">
                    <a:noFill/>
                  </a:rPr>
                  <a:t> </a:t>
                </a:r>
              </a:p>
            </p:txBody>
          </p:sp>
        </mc:Fallback>
      </mc:AlternateContent>
      <p:sp>
        <p:nvSpPr>
          <p:cNvPr id="8" name="スライド番号プレースホルダー 7"/>
          <p:cNvSpPr>
            <a:spLocks noGrp="1"/>
          </p:cNvSpPr>
          <p:nvPr>
            <p:ph type="sldNum" sz="quarter" idx="12"/>
          </p:nvPr>
        </p:nvSpPr>
        <p:spPr/>
        <p:txBody>
          <a:bodyPr/>
          <a:lstStyle/>
          <a:p>
            <a:fld id="{BD266BE7-899D-4075-917F-DBDE33B6B692}" type="slidenum">
              <a:rPr lang="en-US" altLang="ja-JP" smtClean="0"/>
              <a:t>22</a:t>
            </a:fld>
            <a:endParaRPr kumimoji="1" lang="ja-JP" altLang="en-US" dirty="0"/>
          </a:p>
        </p:txBody>
      </p:sp>
      <p:sp>
        <p:nvSpPr>
          <p:cNvPr id="26" name="右矢印 25"/>
          <p:cNvSpPr/>
          <p:nvPr/>
        </p:nvSpPr>
        <p:spPr>
          <a:xfrm rot="10800000">
            <a:off x="5229460" y="4146438"/>
            <a:ext cx="535622" cy="43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576451" y="798456"/>
            <a:ext cx="5119160" cy="697885"/>
          </a:xfrm>
          <a:prstGeom prst="snip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3200" dirty="0" smtClean="0"/>
              <a:t>後手番が</a:t>
            </a:r>
            <a:r>
              <a:rPr kumimoji="1" lang="ja-JP" altLang="en-US" sz="3200" dirty="0"/>
              <a:t>勝利するゲーム</a:t>
            </a:r>
          </a:p>
        </p:txBody>
      </p:sp>
      <p:sp>
        <p:nvSpPr>
          <p:cNvPr id="21" name="角丸四角形 20"/>
          <p:cNvSpPr/>
          <p:nvPr/>
        </p:nvSpPr>
        <p:spPr>
          <a:xfrm>
            <a:off x="555774" y="3082164"/>
            <a:ext cx="11101675"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後手番の戦略：先手番が動かした石を取るように応手</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2" name="テキスト ボックス 21"/>
              <p:cNvSpPr txBox="1"/>
              <p:nvPr/>
            </p:nvSpPr>
            <p:spPr>
              <a:xfrm>
                <a:off x="555774" y="6006646"/>
                <a:ext cx="11077401" cy="510778"/>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青枠内で白が後手番で勝利　</a:t>
                </a:r>
                <a14:m>
                  <m:oMath xmlns:m="http://schemas.openxmlformats.org/officeDocument/2006/math">
                    <m:r>
                      <a:rPr kumimoji="1" lang="en-US" altLang="ja-JP" sz="2400" b="0" i="1" smtClean="0">
                        <a:latin typeface="Cambria Math" panose="02040503050406030204" pitchFamily="18" charset="0"/>
                      </a:rPr>
                      <m:t>⇒</m:t>
                    </m:r>
                  </m:oMath>
                </a14:m>
                <a:r>
                  <a:rPr kumimoji="1" lang="ja-JP" altLang="en-US" sz="2400" dirty="0" smtClean="0"/>
                  <a:t>　このゲームは後手番が勝利するゲーム</a:t>
                </a:r>
                <a:endParaRPr kumimoji="1" lang="en-US" altLang="ja-JP" sz="2400" dirty="0" smtClean="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555774" y="6006646"/>
                <a:ext cx="11077401" cy="510778"/>
              </a:xfrm>
              <a:prstGeom prst="roundRect">
                <a:avLst/>
              </a:prstGeom>
              <a:blipFill rotWithShape="0">
                <a:blip r:embed="rId7"/>
                <a:stretch>
                  <a:fillRect l="-550" t="-1163" b="-220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3254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kumimoji="1" lang="ja-JP" altLang="en-US" dirty="0" smtClean="0"/>
                  <a:t>解析盤面</a:t>
                </a:r>
                <a:r>
                  <a:rPr kumimoji="1" lang="en-US" altLang="ja-JP" dirty="0" smtClean="0"/>
                  <a:t>3</a:t>
                </a:r>
                <a:r>
                  <a:rPr lang="ja-JP" altLang="en-US" dirty="0"/>
                  <a:t> </a:t>
                </a:r>
                <a:r>
                  <a:rPr lang="en-US" altLang="ja-JP" dirty="0" smtClean="0"/>
                  <a:t>(</a:t>
                </a:r>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=2</m:t>
                    </m:r>
                    <m:r>
                      <a:rPr kumimoji="1" lang="ja-JP" altLang="en-US" i="1" dirty="0" smtClean="0">
                        <a:latin typeface="Cambria Math" panose="02040503050406030204" pitchFamily="18" charset="0"/>
                      </a:rPr>
                      <m:t>の</m:t>
                    </m:r>
                  </m:oMath>
                </a14:m>
                <a:r>
                  <a:rPr kumimoji="1" lang="ja-JP" altLang="en-US" dirty="0" smtClean="0"/>
                  <a:t>場合</a:t>
                </a:r>
                <a:r>
                  <a:rPr kumimoji="1"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sp>
        <p:nvSpPr>
          <p:cNvPr id="3" name="コンテンツ プレースホルダー 2"/>
          <p:cNvSpPr>
            <a:spLocks noGrp="1"/>
          </p:cNvSpPr>
          <p:nvPr>
            <p:ph idx="1"/>
          </p:nvPr>
        </p:nvSpPr>
        <p:spPr>
          <a:xfrm>
            <a:off x="1304700" y="4120544"/>
            <a:ext cx="9981075" cy="2003700"/>
          </a:xfrm>
        </p:spPr>
        <p:txBody>
          <a:bodyPr>
            <a:noAutofit/>
          </a:bodyPr>
          <a:lstStyle/>
          <a:p>
            <a:pPr marL="0" indent="0">
              <a:buNone/>
            </a:pPr>
            <a:r>
              <a:rPr kumimoji="1" lang="en-US" altLang="ja-JP" sz="2800" dirty="0" smtClean="0"/>
              <a:t>4</a:t>
            </a:r>
            <a:r>
              <a:rPr kumimoji="1" lang="ja-JP" altLang="en-US" sz="2800" dirty="0" smtClean="0"/>
              <a:t>種類の盤面と　　　　　　　　　　　　　を考える　　　　　　</a:t>
            </a:r>
            <a:endParaRPr lang="en-US" altLang="ja-JP" sz="2800" dirty="0" smtClean="0"/>
          </a:p>
        </p:txBody>
      </p:sp>
      <p:graphicFrame>
        <p:nvGraphicFramePr>
          <p:cNvPr id="6" name="表 5"/>
          <p:cNvGraphicFramePr>
            <a:graphicFrameLocks noGrp="1"/>
          </p:cNvGraphicFramePr>
          <p:nvPr>
            <p:extLst/>
          </p:nvPr>
        </p:nvGraphicFramePr>
        <p:xfrm>
          <a:off x="1304700" y="2173808"/>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7" name="表 6"/>
          <p:cNvGraphicFramePr>
            <a:graphicFrameLocks noGrp="1"/>
          </p:cNvGraphicFramePr>
          <p:nvPr>
            <p:extLst/>
          </p:nvPr>
        </p:nvGraphicFramePr>
        <p:xfrm>
          <a:off x="1304700" y="3233517"/>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0" name="角丸四角形 9"/>
          <p:cNvSpPr/>
          <p:nvPr/>
        </p:nvSpPr>
        <p:spPr>
          <a:xfrm>
            <a:off x="1160329" y="2065380"/>
            <a:ext cx="3224463"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160328" y="3119321"/>
            <a:ext cx="3850106"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542744" y="3119321"/>
            <a:ext cx="4534968"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8211201" y="2065380"/>
            <a:ext cx="286651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ext uri="{D42A27DB-BD31-4B8C-83A1-F6EECF244321}">
                <p14:modId xmlns:p14="http://schemas.microsoft.com/office/powerpoint/2010/main" val="2150840155"/>
              </p:ext>
            </p:extLst>
          </p:nvPr>
        </p:nvGraphicFramePr>
        <p:xfrm>
          <a:off x="3871728" y="4142162"/>
          <a:ext cx="2521756" cy="590772"/>
        </p:xfrm>
        <a:graphic>
          <a:graphicData uri="http://schemas.openxmlformats.org/drawingml/2006/table">
            <a:tbl>
              <a:tblPr firstRow="1" bandRow="1">
                <a:tableStyleId>{5C22544A-7EE6-4342-B048-85BDC9FD1C3A}</a:tableStyleId>
              </a:tblPr>
              <a:tblGrid>
                <a:gridCol w="630439">
                  <a:extLst>
                    <a:ext uri="{9D8B030D-6E8A-4147-A177-3AD203B41FA5}">
                      <a16:colId xmlns:a16="http://schemas.microsoft.com/office/drawing/2014/main" xmlns="" val="20000"/>
                    </a:ext>
                  </a:extLst>
                </a:gridCol>
                <a:gridCol w="630439">
                  <a:extLst>
                    <a:ext uri="{9D8B030D-6E8A-4147-A177-3AD203B41FA5}">
                      <a16:colId xmlns:a16="http://schemas.microsoft.com/office/drawing/2014/main" xmlns="" val="20001"/>
                    </a:ext>
                  </a:extLst>
                </a:gridCol>
                <a:gridCol w="630439">
                  <a:extLst>
                    <a:ext uri="{9D8B030D-6E8A-4147-A177-3AD203B41FA5}">
                      <a16:colId xmlns:a16="http://schemas.microsoft.com/office/drawing/2014/main" xmlns="" val="20002"/>
                    </a:ext>
                  </a:extLst>
                </a:gridCol>
                <a:gridCol w="630439">
                  <a:extLst>
                    <a:ext uri="{9D8B030D-6E8A-4147-A177-3AD203B41FA5}">
                      <a16:colId xmlns:a16="http://schemas.microsoft.com/office/drawing/2014/main" xmlns="" val="20003"/>
                    </a:ext>
                  </a:extLst>
                </a:gridCol>
              </a:tblGrid>
              <a:tr h="590772">
                <a:tc>
                  <a:txBody>
                    <a:bodyPr/>
                    <a:lstStyle/>
                    <a:p>
                      <a:pPr algn="dist"/>
                      <a:r>
                        <a:rPr kumimoji="1" lang="ja-JP" altLang="en-US" sz="3200" dirty="0" smtClean="0">
                          <a:solidFill>
                            <a:schemeClr val="tx1"/>
                          </a:solidFill>
                          <a:latin typeface="Meiryo UI" panose="020B0604030504040204" pitchFamily="50" charset="-128"/>
                          <a:ea typeface="07やさしさゴシック"/>
                        </a:rPr>
                        <a:t>●　</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6" name="テキスト ボックス 15"/>
              <p:cNvSpPr txBox="1"/>
              <p:nvPr/>
            </p:nvSpPr>
            <p:spPr>
              <a:xfrm>
                <a:off x="972201" y="1942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972201" y="1942502"/>
                <a:ext cx="3388043" cy="101566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972201" y="2958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972201" y="2958502"/>
                <a:ext cx="3388043" cy="1015663"/>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8211201" y="2958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8211201" y="2958502"/>
                <a:ext cx="3388043" cy="1015663"/>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8211201" y="1942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8211201" y="1942502"/>
                <a:ext cx="3388043" cy="1015663"/>
              </a:xfrm>
              <a:prstGeom prst="rect">
                <a:avLst/>
              </a:prstGeom>
              <a:blipFill rotWithShape="0">
                <a:blip r:embed="rId6"/>
                <a:stretch>
                  <a:fillRect/>
                </a:stretch>
              </a:blipFill>
            </p:spPr>
            <p:txBody>
              <a:bodyPr/>
              <a:lstStyle/>
              <a:p>
                <a:r>
                  <a:rPr lang="ja-JP" altLang="en-US">
                    <a:noFill/>
                  </a:rPr>
                  <a:t> </a:t>
                </a:r>
              </a:p>
            </p:txBody>
          </p:sp>
        </mc:Fallback>
      </mc:AlternateContent>
      <p:sp>
        <p:nvSpPr>
          <p:cNvPr id="30" name="スライド番号プレースホルダー 29"/>
          <p:cNvSpPr>
            <a:spLocks noGrp="1"/>
          </p:cNvSpPr>
          <p:nvPr>
            <p:ph type="sldNum" sz="quarter" idx="12"/>
          </p:nvPr>
        </p:nvSpPr>
        <p:spPr/>
        <p:txBody>
          <a:bodyPr/>
          <a:lstStyle/>
          <a:p>
            <a:fld id="{BD266BE7-899D-4075-917F-DBDE33B6B692}" type="slidenum">
              <a:rPr lang="en-US" altLang="ja-JP" smtClean="0"/>
              <a:t>23</a:t>
            </a:fld>
            <a:endParaRPr kumimoji="1" lang="ja-JP" altLang="en-US" dirty="0"/>
          </a:p>
        </p:txBody>
      </p:sp>
      <p:sp>
        <p:nvSpPr>
          <p:cNvPr id="29" name="テキスト ボックス 28"/>
          <p:cNvSpPr txBox="1"/>
          <p:nvPr/>
        </p:nvSpPr>
        <p:spPr>
          <a:xfrm>
            <a:off x="6576451" y="798456"/>
            <a:ext cx="5119160" cy="697885"/>
          </a:xfrm>
          <a:prstGeom prst="snip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3200" dirty="0" smtClean="0"/>
              <a:t>後手番が</a:t>
            </a:r>
            <a:r>
              <a:rPr kumimoji="1" lang="ja-JP" altLang="en-US" sz="3200" dirty="0"/>
              <a:t>勝利するゲーム</a:t>
            </a:r>
          </a:p>
        </p:txBody>
      </p:sp>
    </p:spTree>
    <p:extLst>
      <p:ext uri="{BB962C8B-B14F-4D97-AF65-F5344CB8AC3E}">
        <p14:creationId xmlns:p14="http://schemas.microsoft.com/office/powerpoint/2010/main" val="329083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kumimoji="1" lang="ja-JP" altLang="en-US" dirty="0" smtClean="0"/>
                  <a:t>解析盤面</a:t>
                </a:r>
                <a:r>
                  <a:rPr kumimoji="1" lang="en-US" altLang="ja-JP" dirty="0" smtClean="0"/>
                  <a:t>3</a:t>
                </a:r>
                <a:r>
                  <a:rPr lang="ja-JP" altLang="en-US" dirty="0"/>
                  <a:t> </a:t>
                </a:r>
                <a:r>
                  <a:rPr lang="en-US" altLang="ja-JP" dirty="0" smtClean="0"/>
                  <a:t>(</a:t>
                </a:r>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=2</m:t>
                    </m:r>
                    <m:r>
                      <a:rPr kumimoji="1" lang="ja-JP" altLang="en-US" i="1" dirty="0" smtClean="0">
                        <a:latin typeface="Cambria Math" panose="02040503050406030204" pitchFamily="18" charset="0"/>
                      </a:rPr>
                      <m:t>の</m:t>
                    </m:r>
                  </m:oMath>
                </a14:m>
                <a:r>
                  <a:rPr kumimoji="1" lang="ja-JP" altLang="en-US" dirty="0" smtClean="0"/>
                  <a:t>場合</a:t>
                </a:r>
                <a:r>
                  <a:rPr kumimoji="1"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sp>
        <p:nvSpPr>
          <p:cNvPr id="3" name="コンテンツ プレースホルダー 2"/>
          <p:cNvSpPr>
            <a:spLocks noGrp="1"/>
          </p:cNvSpPr>
          <p:nvPr>
            <p:ph idx="1"/>
          </p:nvPr>
        </p:nvSpPr>
        <p:spPr>
          <a:xfrm>
            <a:off x="1304700" y="4120544"/>
            <a:ext cx="9981075" cy="2003700"/>
          </a:xfrm>
        </p:spPr>
        <p:txBody>
          <a:bodyPr>
            <a:noAutofit/>
          </a:bodyPr>
          <a:lstStyle/>
          <a:p>
            <a:pPr marL="0" indent="0">
              <a:buNone/>
            </a:pPr>
            <a:r>
              <a:rPr kumimoji="1" lang="en-US" altLang="ja-JP" sz="2800" dirty="0" smtClean="0"/>
              <a:t>4</a:t>
            </a:r>
            <a:r>
              <a:rPr kumimoji="1" lang="ja-JP" altLang="en-US" sz="2800" dirty="0" smtClean="0"/>
              <a:t>種類の盤面と　　　　　　　　　　　　　を考える　　　　　　</a:t>
            </a:r>
            <a:endParaRPr lang="en-US" altLang="ja-JP" sz="2800" dirty="0" smtClean="0"/>
          </a:p>
        </p:txBody>
      </p:sp>
      <p:graphicFrame>
        <p:nvGraphicFramePr>
          <p:cNvPr id="6" name="表 5"/>
          <p:cNvGraphicFramePr>
            <a:graphicFrameLocks noGrp="1"/>
          </p:cNvGraphicFramePr>
          <p:nvPr>
            <p:extLst>
              <p:ext uri="{D42A27DB-BD31-4B8C-83A1-F6EECF244321}">
                <p14:modId xmlns:p14="http://schemas.microsoft.com/office/powerpoint/2010/main" val="521931071"/>
              </p:ext>
            </p:extLst>
          </p:nvPr>
        </p:nvGraphicFramePr>
        <p:xfrm>
          <a:off x="1304700" y="2173808"/>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7" name="表 6"/>
          <p:cNvGraphicFramePr>
            <a:graphicFrameLocks noGrp="1"/>
          </p:cNvGraphicFramePr>
          <p:nvPr>
            <p:extLst/>
          </p:nvPr>
        </p:nvGraphicFramePr>
        <p:xfrm>
          <a:off x="1304700" y="3233517"/>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0" name="角丸四角形 9"/>
          <p:cNvSpPr/>
          <p:nvPr/>
        </p:nvSpPr>
        <p:spPr>
          <a:xfrm>
            <a:off x="1160329" y="2065380"/>
            <a:ext cx="3224463"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160328" y="3119321"/>
            <a:ext cx="3850106"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542744" y="3119321"/>
            <a:ext cx="4534968"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8211201" y="2065380"/>
            <a:ext cx="286651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nvPr>
        </p:nvGraphicFramePr>
        <p:xfrm>
          <a:off x="3871728" y="4142162"/>
          <a:ext cx="2521756" cy="590772"/>
        </p:xfrm>
        <a:graphic>
          <a:graphicData uri="http://schemas.openxmlformats.org/drawingml/2006/table">
            <a:tbl>
              <a:tblPr firstRow="1" bandRow="1">
                <a:tableStyleId>{5C22544A-7EE6-4342-B048-85BDC9FD1C3A}</a:tableStyleId>
              </a:tblPr>
              <a:tblGrid>
                <a:gridCol w="630439">
                  <a:extLst>
                    <a:ext uri="{9D8B030D-6E8A-4147-A177-3AD203B41FA5}">
                      <a16:colId xmlns:a16="http://schemas.microsoft.com/office/drawing/2014/main" xmlns="" val="20000"/>
                    </a:ext>
                  </a:extLst>
                </a:gridCol>
                <a:gridCol w="630439">
                  <a:extLst>
                    <a:ext uri="{9D8B030D-6E8A-4147-A177-3AD203B41FA5}">
                      <a16:colId xmlns:a16="http://schemas.microsoft.com/office/drawing/2014/main" xmlns="" val="20001"/>
                    </a:ext>
                  </a:extLst>
                </a:gridCol>
                <a:gridCol w="630439">
                  <a:extLst>
                    <a:ext uri="{9D8B030D-6E8A-4147-A177-3AD203B41FA5}">
                      <a16:colId xmlns:a16="http://schemas.microsoft.com/office/drawing/2014/main" xmlns="" val="20002"/>
                    </a:ext>
                  </a:extLst>
                </a:gridCol>
                <a:gridCol w="630439">
                  <a:extLst>
                    <a:ext uri="{9D8B030D-6E8A-4147-A177-3AD203B41FA5}">
                      <a16:colId xmlns:a16="http://schemas.microsoft.com/office/drawing/2014/main" xmlns="" val="20003"/>
                    </a:ext>
                  </a:extLst>
                </a:gridCol>
              </a:tblGrid>
              <a:tr h="590772">
                <a:tc>
                  <a:txBody>
                    <a:bodyPr/>
                    <a:lstStyle/>
                    <a:p>
                      <a:pPr algn="dist"/>
                      <a:r>
                        <a:rPr kumimoji="1" lang="ja-JP" altLang="en-US" sz="3200" dirty="0" smtClean="0">
                          <a:solidFill>
                            <a:schemeClr val="tx1"/>
                          </a:solidFill>
                          <a:latin typeface="Meiryo UI" panose="020B0604030504040204" pitchFamily="50" charset="-128"/>
                          <a:ea typeface="07やさしさゴシック"/>
                        </a:rPr>
                        <a:t>●　</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6" name="テキスト ボックス 15"/>
              <p:cNvSpPr txBox="1"/>
              <p:nvPr/>
            </p:nvSpPr>
            <p:spPr>
              <a:xfrm>
                <a:off x="972201" y="1942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972201" y="1942502"/>
                <a:ext cx="3388043" cy="101566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972201" y="2958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972201" y="2958502"/>
                <a:ext cx="3388043" cy="1015663"/>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8211201" y="2958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8211201" y="2958502"/>
                <a:ext cx="3388043" cy="1015663"/>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8211200" y="1989443"/>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8211200" y="1989443"/>
                <a:ext cx="3388043" cy="1015663"/>
              </a:xfrm>
              <a:prstGeom prst="rect">
                <a:avLst/>
              </a:prstGeom>
              <a:blipFill rotWithShape="0">
                <a:blip r:embed="rId6"/>
                <a:stretch>
                  <a:fillRect/>
                </a:stretch>
              </a:blipFill>
            </p:spPr>
            <p:txBody>
              <a:bodyPr/>
              <a:lstStyle/>
              <a:p>
                <a:r>
                  <a:rPr lang="ja-JP" altLang="en-US">
                    <a:noFill/>
                  </a:rPr>
                  <a:t> </a:t>
                </a:r>
              </a:p>
            </p:txBody>
          </p:sp>
        </mc:Fallback>
      </mc:AlternateContent>
      <p:sp>
        <p:nvSpPr>
          <p:cNvPr id="30" name="スライド番号プレースホルダー 29"/>
          <p:cNvSpPr>
            <a:spLocks noGrp="1"/>
          </p:cNvSpPr>
          <p:nvPr>
            <p:ph type="sldNum" sz="quarter" idx="12"/>
          </p:nvPr>
        </p:nvSpPr>
        <p:spPr/>
        <p:txBody>
          <a:bodyPr/>
          <a:lstStyle/>
          <a:p>
            <a:fld id="{BD266BE7-899D-4075-917F-DBDE33B6B692}" type="slidenum">
              <a:rPr lang="en-US" altLang="ja-JP" smtClean="0"/>
              <a:t>24</a:t>
            </a:fld>
            <a:endParaRPr kumimoji="1" lang="ja-JP" altLang="en-US" dirty="0"/>
          </a:p>
        </p:txBody>
      </p:sp>
      <p:sp>
        <p:nvSpPr>
          <p:cNvPr id="29" name="テキスト ボックス 28"/>
          <p:cNvSpPr txBox="1"/>
          <p:nvPr/>
        </p:nvSpPr>
        <p:spPr>
          <a:xfrm>
            <a:off x="6576451" y="798456"/>
            <a:ext cx="5119160" cy="697885"/>
          </a:xfrm>
          <a:prstGeom prst="snip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3200" dirty="0" smtClean="0"/>
              <a:t>後手番が</a:t>
            </a:r>
            <a:r>
              <a:rPr kumimoji="1" lang="ja-JP" altLang="en-US" sz="3200" dirty="0"/>
              <a:t>勝利するゲーム</a:t>
            </a:r>
          </a:p>
        </p:txBody>
      </p:sp>
      <mc:AlternateContent xmlns:mc="http://schemas.openxmlformats.org/markup-compatibility/2006" xmlns:a14="http://schemas.microsoft.com/office/drawing/2010/main">
        <mc:Choice Requires="a14">
          <p:sp>
            <p:nvSpPr>
              <p:cNvPr id="20" name="テキスト ボックス 19"/>
              <p:cNvSpPr txBox="1"/>
              <p:nvPr/>
            </p:nvSpPr>
            <p:spPr>
              <a:xfrm>
                <a:off x="4680601" y="1967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680601" y="1967902"/>
                <a:ext cx="3388043" cy="1015663"/>
              </a:xfrm>
              <a:prstGeom prst="rect">
                <a:avLst/>
              </a:prstGeom>
              <a:blipFill rotWithShape="0">
                <a:blip r:embed="rId7"/>
                <a:stretch>
                  <a:fillRect/>
                </a:stretch>
              </a:blipFill>
            </p:spPr>
            <p:txBody>
              <a:bodyPr/>
              <a:lstStyle/>
              <a:p>
                <a:r>
                  <a:rPr lang="ja-JP" altLang="en-US">
                    <a:noFill/>
                  </a:rPr>
                  <a:t> </a:t>
                </a:r>
              </a:p>
            </p:txBody>
          </p:sp>
        </mc:Fallback>
      </mc:AlternateContent>
      <p:sp>
        <p:nvSpPr>
          <p:cNvPr id="22" name="角丸四角形 21"/>
          <p:cNvSpPr/>
          <p:nvPr/>
        </p:nvSpPr>
        <p:spPr>
          <a:xfrm>
            <a:off x="4719049" y="2068121"/>
            <a:ext cx="286651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44399" y="4971889"/>
            <a:ext cx="11101675"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後手番の戦略：先手番が動かした石を取るように応手</a:t>
            </a:r>
            <a:endParaRPr kumimoji="1" lang="ja-JP" altLang="en-US" sz="2400" dirty="0">
              <a:solidFill>
                <a:schemeClr val="tx1"/>
              </a:solidFill>
            </a:endParaRPr>
          </a:p>
        </p:txBody>
      </p:sp>
    </p:spTree>
    <p:extLst>
      <p:ext uri="{BB962C8B-B14F-4D97-AF65-F5344CB8AC3E}">
        <p14:creationId xmlns:p14="http://schemas.microsoft.com/office/powerpoint/2010/main" val="387149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kumimoji="1" lang="ja-JP" altLang="en-US" dirty="0" smtClean="0"/>
                  <a:t>解析盤面</a:t>
                </a:r>
                <a:r>
                  <a:rPr kumimoji="1" lang="en-US" altLang="ja-JP" dirty="0" smtClean="0"/>
                  <a:t>3</a:t>
                </a:r>
                <a:r>
                  <a:rPr lang="ja-JP" altLang="en-US" dirty="0"/>
                  <a:t> </a:t>
                </a:r>
                <a:r>
                  <a:rPr lang="en-US" altLang="ja-JP" dirty="0" smtClean="0"/>
                  <a:t>(</a:t>
                </a:r>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=2</m:t>
                    </m:r>
                    <m:r>
                      <a:rPr kumimoji="1" lang="ja-JP" altLang="en-US" i="1" dirty="0" smtClean="0">
                        <a:latin typeface="Cambria Math" panose="02040503050406030204" pitchFamily="18" charset="0"/>
                      </a:rPr>
                      <m:t>の</m:t>
                    </m:r>
                  </m:oMath>
                </a14:m>
                <a:r>
                  <a:rPr kumimoji="1" lang="ja-JP" altLang="en-US" dirty="0" smtClean="0"/>
                  <a:t>場合</a:t>
                </a:r>
                <a:r>
                  <a:rPr kumimoji="1"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sp>
        <p:nvSpPr>
          <p:cNvPr id="3" name="コンテンツ プレースホルダー 2"/>
          <p:cNvSpPr>
            <a:spLocks noGrp="1"/>
          </p:cNvSpPr>
          <p:nvPr>
            <p:ph idx="1"/>
          </p:nvPr>
        </p:nvSpPr>
        <p:spPr>
          <a:xfrm>
            <a:off x="1304700" y="4120544"/>
            <a:ext cx="9981075" cy="2003700"/>
          </a:xfrm>
        </p:spPr>
        <p:txBody>
          <a:bodyPr>
            <a:noAutofit/>
          </a:bodyPr>
          <a:lstStyle/>
          <a:p>
            <a:pPr marL="0" indent="0">
              <a:buNone/>
            </a:pPr>
            <a:r>
              <a:rPr kumimoji="1" lang="en-US" altLang="ja-JP" sz="2800" dirty="0" smtClean="0"/>
              <a:t>4</a:t>
            </a:r>
            <a:r>
              <a:rPr kumimoji="1" lang="ja-JP" altLang="en-US" sz="2800" dirty="0" smtClean="0"/>
              <a:t>種類の盤面と　　　　　　　　　　　　　を考える　　　　　　</a:t>
            </a:r>
            <a:endParaRPr lang="en-US" altLang="ja-JP" sz="2800" dirty="0" smtClean="0"/>
          </a:p>
        </p:txBody>
      </p:sp>
      <p:graphicFrame>
        <p:nvGraphicFramePr>
          <p:cNvPr id="6" name="表 5"/>
          <p:cNvGraphicFramePr>
            <a:graphicFrameLocks noGrp="1"/>
          </p:cNvGraphicFramePr>
          <p:nvPr>
            <p:extLst/>
          </p:nvPr>
        </p:nvGraphicFramePr>
        <p:xfrm>
          <a:off x="1304700" y="2173808"/>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7" name="表 6"/>
          <p:cNvGraphicFramePr>
            <a:graphicFrameLocks noGrp="1"/>
          </p:cNvGraphicFramePr>
          <p:nvPr>
            <p:extLst/>
          </p:nvPr>
        </p:nvGraphicFramePr>
        <p:xfrm>
          <a:off x="1304700" y="3233517"/>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0" name="角丸四角形 9"/>
          <p:cNvSpPr/>
          <p:nvPr/>
        </p:nvSpPr>
        <p:spPr>
          <a:xfrm>
            <a:off x="1160329" y="2065380"/>
            <a:ext cx="3224463"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160328" y="3119321"/>
            <a:ext cx="3850106"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542744" y="3119321"/>
            <a:ext cx="4534968"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8211201" y="2065380"/>
            <a:ext cx="286651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nvPr>
        </p:nvGraphicFramePr>
        <p:xfrm>
          <a:off x="3871728" y="4142162"/>
          <a:ext cx="2521756" cy="590772"/>
        </p:xfrm>
        <a:graphic>
          <a:graphicData uri="http://schemas.openxmlformats.org/drawingml/2006/table">
            <a:tbl>
              <a:tblPr firstRow="1" bandRow="1">
                <a:tableStyleId>{5C22544A-7EE6-4342-B048-85BDC9FD1C3A}</a:tableStyleId>
              </a:tblPr>
              <a:tblGrid>
                <a:gridCol w="630439">
                  <a:extLst>
                    <a:ext uri="{9D8B030D-6E8A-4147-A177-3AD203B41FA5}">
                      <a16:colId xmlns:a16="http://schemas.microsoft.com/office/drawing/2014/main" xmlns="" val="20000"/>
                    </a:ext>
                  </a:extLst>
                </a:gridCol>
                <a:gridCol w="630439">
                  <a:extLst>
                    <a:ext uri="{9D8B030D-6E8A-4147-A177-3AD203B41FA5}">
                      <a16:colId xmlns:a16="http://schemas.microsoft.com/office/drawing/2014/main" xmlns="" val="20001"/>
                    </a:ext>
                  </a:extLst>
                </a:gridCol>
                <a:gridCol w="630439">
                  <a:extLst>
                    <a:ext uri="{9D8B030D-6E8A-4147-A177-3AD203B41FA5}">
                      <a16:colId xmlns:a16="http://schemas.microsoft.com/office/drawing/2014/main" xmlns="" val="20002"/>
                    </a:ext>
                  </a:extLst>
                </a:gridCol>
                <a:gridCol w="630439">
                  <a:extLst>
                    <a:ext uri="{9D8B030D-6E8A-4147-A177-3AD203B41FA5}">
                      <a16:colId xmlns:a16="http://schemas.microsoft.com/office/drawing/2014/main" xmlns="" val="20003"/>
                    </a:ext>
                  </a:extLst>
                </a:gridCol>
              </a:tblGrid>
              <a:tr h="590772">
                <a:tc>
                  <a:txBody>
                    <a:bodyPr/>
                    <a:lstStyle/>
                    <a:p>
                      <a:pPr algn="dist"/>
                      <a:r>
                        <a:rPr kumimoji="1" lang="ja-JP" altLang="en-US" sz="3200" dirty="0" smtClean="0">
                          <a:solidFill>
                            <a:schemeClr val="tx1"/>
                          </a:solidFill>
                          <a:latin typeface="Meiryo UI" panose="020B0604030504040204" pitchFamily="50" charset="-128"/>
                          <a:ea typeface="07やさしさゴシック"/>
                        </a:rPr>
                        <a:t>●　</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6" name="テキスト ボックス 15"/>
              <p:cNvSpPr txBox="1"/>
              <p:nvPr/>
            </p:nvSpPr>
            <p:spPr>
              <a:xfrm>
                <a:off x="972201" y="1942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972201" y="1942502"/>
                <a:ext cx="3388043" cy="101566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972201" y="2958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972201" y="2958502"/>
                <a:ext cx="3388043" cy="1015663"/>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8211201" y="29585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8211201" y="2958502"/>
                <a:ext cx="3388043" cy="1015663"/>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8211200" y="1989443"/>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8211200" y="1989443"/>
                <a:ext cx="3388043" cy="1015663"/>
              </a:xfrm>
              <a:prstGeom prst="rect">
                <a:avLst/>
              </a:prstGeom>
              <a:blipFill rotWithShape="0">
                <a:blip r:embed="rId6"/>
                <a:stretch>
                  <a:fillRect/>
                </a:stretch>
              </a:blipFill>
            </p:spPr>
            <p:txBody>
              <a:bodyPr/>
              <a:lstStyle/>
              <a:p>
                <a:r>
                  <a:rPr lang="ja-JP" altLang="en-US">
                    <a:noFill/>
                  </a:rPr>
                  <a:t> </a:t>
                </a:r>
              </a:p>
            </p:txBody>
          </p:sp>
        </mc:Fallback>
      </mc:AlternateContent>
      <p:sp>
        <p:nvSpPr>
          <p:cNvPr id="30" name="スライド番号プレースホルダー 29"/>
          <p:cNvSpPr>
            <a:spLocks noGrp="1"/>
          </p:cNvSpPr>
          <p:nvPr>
            <p:ph type="sldNum" sz="quarter" idx="12"/>
          </p:nvPr>
        </p:nvSpPr>
        <p:spPr/>
        <p:txBody>
          <a:bodyPr/>
          <a:lstStyle/>
          <a:p>
            <a:fld id="{BD266BE7-899D-4075-917F-DBDE33B6B692}" type="slidenum">
              <a:rPr lang="en-US" altLang="ja-JP" smtClean="0"/>
              <a:t>25</a:t>
            </a:fld>
            <a:endParaRPr kumimoji="1" lang="ja-JP" altLang="en-US" dirty="0"/>
          </a:p>
        </p:txBody>
      </p:sp>
      <p:sp>
        <p:nvSpPr>
          <p:cNvPr id="29" name="テキスト ボックス 28"/>
          <p:cNvSpPr txBox="1"/>
          <p:nvPr/>
        </p:nvSpPr>
        <p:spPr>
          <a:xfrm>
            <a:off x="6576451" y="798456"/>
            <a:ext cx="5119160" cy="697885"/>
          </a:xfrm>
          <a:prstGeom prst="snip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3200" dirty="0" smtClean="0"/>
              <a:t>後手番が</a:t>
            </a:r>
            <a:r>
              <a:rPr kumimoji="1" lang="ja-JP" altLang="en-US" sz="3200" dirty="0"/>
              <a:t>勝利するゲーム</a:t>
            </a:r>
          </a:p>
        </p:txBody>
      </p:sp>
      <mc:AlternateContent xmlns:mc="http://schemas.openxmlformats.org/markup-compatibility/2006" xmlns:a14="http://schemas.microsoft.com/office/drawing/2010/main">
        <mc:Choice Requires="a14">
          <p:sp>
            <p:nvSpPr>
              <p:cNvPr id="20" name="テキスト ボックス 19"/>
              <p:cNvSpPr txBox="1"/>
              <p:nvPr/>
            </p:nvSpPr>
            <p:spPr>
              <a:xfrm>
                <a:off x="4680601" y="1967902"/>
                <a:ext cx="3388043" cy="1015663"/>
              </a:xfrm>
              <a:prstGeom prst="rect">
                <a:avLst/>
              </a:prstGeom>
              <a:noFill/>
            </p:spPr>
            <p:txBody>
              <a:bodyPr wrap="square" rtlCol="0">
                <a:spAutoFit/>
              </a:bodyPr>
              <a:lstStyle/>
              <a:p>
                <a14:m>
                  <m:oMath xmlns:m="http://schemas.openxmlformats.org/officeDocument/2006/math">
                    <m:r>
                      <a:rPr kumimoji="1" lang="en-US" altLang="ja-JP" sz="54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36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680601" y="1967902"/>
                <a:ext cx="3388043" cy="1015663"/>
              </a:xfrm>
              <a:prstGeom prst="rect">
                <a:avLst/>
              </a:prstGeom>
              <a:blipFill rotWithShape="0">
                <a:blip r:embed="rId7"/>
                <a:stretch>
                  <a:fillRect/>
                </a:stretch>
              </a:blipFill>
            </p:spPr>
            <p:txBody>
              <a:bodyPr/>
              <a:lstStyle/>
              <a:p>
                <a:r>
                  <a:rPr lang="ja-JP" altLang="en-US">
                    <a:noFill/>
                  </a:rPr>
                  <a:t> </a:t>
                </a:r>
              </a:p>
            </p:txBody>
          </p:sp>
        </mc:Fallback>
      </mc:AlternateContent>
      <p:sp>
        <p:nvSpPr>
          <p:cNvPr id="22" name="角丸四角形 21"/>
          <p:cNvSpPr/>
          <p:nvPr/>
        </p:nvSpPr>
        <p:spPr>
          <a:xfrm>
            <a:off x="4719049" y="2068121"/>
            <a:ext cx="286651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44399" y="4971889"/>
            <a:ext cx="11101675"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後手番の戦略：先手番が動かした石を取るように応手</a:t>
            </a:r>
            <a:endParaRPr kumimoji="1" lang="ja-JP" altLang="en-US" sz="2400" dirty="0">
              <a:solidFill>
                <a:schemeClr val="tx1"/>
              </a:solidFill>
            </a:endParaRPr>
          </a:p>
        </p:txBody>
      </p:sp>
      <p:sp>
        <p:nvSpPr>
          <p:cNvPr id="21" name="下矢印 20"/>
          <p:cNvSpPr/>
          <p:nvPr/>
        </p:nvSpPr>
        <p:spPr>
          <a:xfrm>
            <a:off x="5010434" y="5614939"/>
            <a:ext cx="1494845" cy="445616"/>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744398" y="6172751"/>
            <a:ext cx="11101675"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出てくる盤面の形は上の</a:t>
            </a:r>
            <a:r>
              <a:rPr kumimoji="1" lang="en-US" altLang="ja-JP" sz="2400" dirty="0" smtClean="0">
                <a:solidFill>
                  <a:schemeClr val="tx1"/>
                </a:solidFill>
              </a:rPr>
              <a:t>5</a:t>
            </a:r>
            <a:r>
              <a:rPr kumimoji="1" lang="ja-JP" altLang="en-US" sz="2400" dirty="0" smtClean="0">
                <a:solidFill>
                  <a:schemeClr val="tx1"/>
                </a:solidFill>
              </a:rPr>
              <a:t>種類のみ</a:t>
            </a:r>
            <a:endParaRPr kumimoji="1" lang="ja-JP" altLang="en-US" sz="2400" dirty="0">
              <a:solidFill>
                <a:schemeClr val="tx1"/>
              </a:solidFill>
            </a:endParaRPr>
          </a:p>
        </p:txBody>
      </p:sp>
    </p:spTree>
    <p:extLst>
      <p:ext uri="{BB962C8B-B14F-4D97-AF65-F5344CB8AC3E}">
        <p14:creationId xmlns:p14="http://schemas.microsoft.com/office/powerpoint/2010/main" val="262369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2388905" y="5259148"/>
            <a:ext cx="7219295" cy="1349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帰納法</a:t>
            </a:r>
            <a:r>
              <a:rPr lang="ja-JP" altLang="en-US" sz="2400" dirty="0" smtClean="0">
                <a:solidFill>
                  <a:schemeClr val="tx1"/>
                </a:solidFill>
              </a:rPr>
              <a:t>より</a:t>
            </a:r>
            <a:r>
              <a:rPr lang="en-US" altLang="ja-JP" sz="2400" dirty="0" smtClean="0">
                <a:solidFill>
                  <a:schemeClr val="tx1"/>
                </a:solidFill>
              </a:rPr>
              <a:t/>
            </a:r>
            <a:br>
              <a:rPr lang="en-US" altLang="ja-JP" sz="2400" dirty="0" smtClean="0">
                <a:solidFill>
                  <a:schemeClr val="tx1"/>
                </a:solidFill>
              </a:rPr>
            </a:b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は後手番が勝利するゲーム</a:t>
            </a:r>
            <a:endParaRPr lang="en-US" altLang="ja-JP" sz="2400" dirty="0">
              <a:solidFill>
                <a:schemeClr val="tx1"/>
              </a:solidFill>
            </a:endParaRPr>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kumimoji="1" lang="ja-JP" altLang="en-US" dirty="0" smtClean="0"/>
                  <a:t>解析盤面</a:t>
                </a:r>
                <a:r>
                  <a:rPr kumimoji="1" lang="en-US" altLang="ja-JP" dirty="0" smtClean="0"/>
                  <a:t>3</a:t>
                </a:r>
                <a:r>
                  <a:rPr lang="ja-JP" altLang="en-US" dirty="0"/>
                  <a:t> </a:t>
                </a:r>
                <a:r>
                  <a:rPr lang="en-US" altLang="ja-JP" dirty="0" smtClean="0"/>
                  <a:t>(</a:t>
                </a:r>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=2</m:t>
                    </m:r>
                    <m:r>
                      <a:rPr kumimoji="1" lang="ja-JP" altLang="en-US" i="1" dirty="0" smtClean="0">
                        <a:latin typeface="Cambria Math" panose="02040503050406030204" pitchFamily="18" charset="0"/>
                      </a:rPr>
                      <m:t>の</m:t>
                    </m:r>
                  </m:oMath>
                </a14:m>
                <a:r>
                  <a:rPr kumimoji="1" lang="ja-JP" altLang="en-US" dirty="0" smtClean="0"/>
                  <a:t>場合</a:t>
                </a:r>
                <a:r>
                  <a:rPr kumimoji="1"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graphicFrame>
        <p:nvGraphicFramePr>
          <p:cNvPr id="6" name="表 5"/>
          <p:cNvGraphicFramePr>
            <a:graphicFrameLocks noGrp="1"/>
          </p:cNvGraphicFramePr>
          <p:nvPr>
            <p:extLst/>
          </p:nvPr>
        </p:nvGraphicFramePr>
        <p:xfrm>
          <a:off x="1304700" y="2173808"/>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7" name="表 6"/>
          <p:cNvGraphicFramePr>
            <a:graphicFrameLocks noGrp="1"/>
          </p:cNvGraphicFramePr>
          <p:nvPr>
            <p:extLst/>
          </p:nvPr>
        </p:nvGraphicFramePr>
        <p:xfrm>
          <a:off x="1304700" y="3233517"/>
          <a:ext cx="9628640" cy="648072"/>
        </p:xfrm>
        <a:graphic>
          <a:graphicData uri="http://schemas.openxmlformats.org/drawingml/2006/table">
            <a:tbl>
              <a:tblPr firstRow="1" bandRow="1">
                <a:tableStyleId>{5C22544A-7EE6-4342-B048-85BDC9FD1C3A}</a:tableStyleId>
              </a:tblPr>
              <a:tblGrid>
                <a:gridCol w="601790">
                  <a:extLst>
                    <a:ext uri="{9D8B030D-6E8A-4147-A177-3AD203B41FA5}">
                      <a16:colId xmlns:a16="http://schemas.microsoft.com/office/drawing/2014/main" xmlns="" val="20000"/>
                    </a:ext>
                  </a:extLst>
                </a:gridCol>
                <a:gridCol w="601790">
                  <a:extLst>
                    <a:ext uri="{9D8B030D-6E8A-4147-A177-3AD203B41FA5}">
                      <a16:colId xmlns:a16="http://schemas.microsoft.com/office/drawing/2014/main" xmlns="" val="20001"/>
                    </a:ext>
                  </a:extLst>
                </a:gridCol>
                <a:gridCol w="601790">
                  <a:extLst>
                    <a:ext uri="{9D8B030D-6E8A-4147-A177-3AD203B41FA5}">
                      <a16:colId xmlns:a16="http://schemas.microsoft.com/office/drawing/2014/main" xmlns="" val="20002"/>
                    </a:ext>
                  </a:extLst>
                </a:gridCol>
                <a:gridCol w="601790">
                  <a:extLst>
                    <a:ext uri="{9D8B030D-6E8A-4147-A177-3AD203B41FA5}">
                      <a16:colId xmlns:a16="http://schemas.microsoft.com/office/drawing/2014/main" xmlns="" val="20003"/>
                    </a:ext>
                  </a:extLst>
                </a:gridCol>
                <a:gridCol w="601790">
                  <a:extLst>
                    <a:ext uri="{9D8B030D-6E8A-4147-A177-3AD203B41FA5}">
                      <a16:colId xmlns:a16="http://schemas.microsoft.com/office/drawing/2014/main" xmlns="" val="20004"/>
                    </a:ext>
                  </a:extLst>
                </a:gridCol>
                <a:gridCol w="601790">
                  <a:extLst>
                    <a:ext uri="{9D8B030D-6E8A-4147-A177-3AD203B41FA5}">
                      <a16:colId xmlns:a16="http://schemas.microsoft.com/office/drawing/2014/main" xmlns="" val="20005"/>
                    </a:ext>
                  </a:extLst>
                </a:gridCol>
                <a:gridCol w="601790">
                  <a:extLst>
                    <a:ext uri="{9D8B030D-6E8A-4147-A177-3AD203B41FA5}">
                      <a16:colId xmlns:a16="http://schemas.microsoft.com/office/drawing/2014/main" xmlns="" val="20006"/>
                    </a:ext>
                  </a:extLst>
                </a:gridCol>
                <a:gridCol w="601790">
                  <a:extLst>
                    <a:ext uri="{9D8B030D-6E8A-4147-A177-3AD203B41FA5}">
                      <a16:colId xmlns:a16="http://schemas.microsoft.com/office/drawing/2014/main" xmlns="" val="20007"/>
                    </a:ext>
                  </a:extLst>
                </a:gridCol>
                <a:gridCol w="601790">
                  <a:extLst>
                    <a:ext uri="{9D8B030D-6E8A-4147-A177-3AD203B41FA5}">
                      <a16:colId xmlns:a16="http://schemas.microsoft.com/office/drawing/2014/main" xmlns="" val="20008"/>
                    </a:ext>
                  </a:extLst>
                </a:gridCol>
                <a:gridCol w="601790">
                  <a:extLst>
                    <a:ext uri="{9D8B030D-6E8A-4147-A177-3AD203B41FA5}">
                      <a16:colId xmlns:a16="http://schemas.microsoft.com/office/drawing/2014/main" xmlns="" val="20009"/>
                    </a:ext>
                  </a:extLst>
                </a:gridCol>
                <a:gridCol w="601790">
                  <a:extLst>
                    <a:ext uri="{9D8B030D-6E8A-4147-A177-3AD203B41FA5}">
                      <a16:colId xmlns:a16="http://schemas.microsoft.com/office/drawing/2014/main" xmlns="" val="20010"/>
                    </a:ext>
                  </a:extLst>
                </a:gridCol>
                <a:gridCol w="601790">
                  <a:extLst>
                    <a:ext uri="{9D8B030D-6E8A-4147-A177-3AD203B41FA5}">
                      <a16:colId xmlns:a16="http://schemas.microsoft.com/office/drawing/2014/main" xmlns="" val="20011"/>
                    </a:ext>
                  </a:extLst>
                </a:gridCol>
                <a:gridCol w="601790">
                  <a:extLst>
                    <a:ext uri="{9D8B030D-6E8A-4147-A177-3AD203B41FA5}">
                      <a16:colId xmlns:a16="http://schemas.microsoft.com/office/drawing/2014/main" xmlns="" val="20012"/>
                    </a:ext>
                  </a:extLst>
                </a:gridCol>
                <a:gridCol w="601790">
                  <a:extLst>
                    <a:ext uri="{9D8B030D-6E8A-4147-A177-3AD203B41FA5}">
                      <a16:colId xmlns:a16="http://schemas.microsoft.com/office/drawing/2014/main" xmlns="" val="20013"/>
                    </a:ext>
                  </a:extLst>
                </a:gridCol>
                <a:gridCol w="601790">
                  <a:extLst>
                    <a:ext uri="{9D8B030D-6E8A-4147-A177-3AD203B41FA5}">
                      <a16:colId xmlns:a16="http://schemas.microsoft.com/office/drawing/2014/main" xmlns="" val="20014"/>
                    </a:ext>
                  </a:extLst>
                </a:gridCol>
                <a:gridCol w="601790">
                  <a:extLst>
                    <a:ext uri="{9D8B030D-6E8A-4147-A177-3AD203B41FA5}">
                      <a16:colId xmlns:a16="http://schemas.microsoft.com/office/drawing/2014/main" xmlns="" val="2001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0" name="角丸四角形 9"/>
          <p:cNvSpPr/>
          <p:nvPr/>
        </p:nvSpPr>
        <p:spPr>
          <a:xfrm>
            <a:off x="1160329" y="2065380"/>
            <a:ext cx="3224463"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160328" y="3119321"/>
            <a:ext cx="3850106"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542744" y="3119321"/>
            <a:ext cx="4534968"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8211201" y="2065380"/>
            <a:ext cx="286651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表 25"/>
          <p:cNvGraphicFramePr>
            <a:graphicFrameLocks noGrp="1"/>
          </p:cNvGraphicFramePr>
          <p:nvPr>
            <p:extLst>
              <p:ext uri="{D42A27DB-BD31-4B8C-83A1-F6EECF244321}">
                <p14:modId xmlns:p14="http://schemas.microsoft.com/office/powerpoint/2010/main" val="812776120"/>
              </p:ext>
            </p:extLst>
          </p:nvPr>
        </p:nvGraphicFramePr>
        <p:xfrm>
          <a:off x="5087355" y="5622901"/>
          <a:ext cx="2087780" cy="471266"/>
        </p:xfrm>
        <a:graphic>
          <a:graphicData uri="http://schemas.openxmlformats.org/drawingml/2006/table">
            <a:tbl>
              <a:tblPr firstRow="1" bandRow="1">
                <a:tableStyleId>{5C22544A-7EE6-4342-B048-85BDC9FD1C3A}</a:tableStyleId>
              </a:tblPr>
              <a:tblGrid>
                <a:gridCol w="521945">
                  <a:extLst>
                    <a:ext uri="{9D8B030D-6E8A-4147-A177-3AD203B41FA5}">
                      <a16:colId xmlns:a16="http://schemas.microsoft.com/office/drawing/2014/main" xmlns="" val="20000"/>
                    </a:ext>
                  </a:extLst>
                </a:gridCol>
                <a:gridCol w="521945">
                  <a:extLst>
                    <a:ext uri="{9D8B030D-6E8A-4147-A177-3AD203B41FA5}">
                      <a16:colId xmlns:a16="http://schemas.microsoft.com/office/drawing/2014/main" xmlns="" val="20001"/>
                    </a:ext>
                  </a:extLst>
                </a:gridCol>
                <a:gridCol w="521945">
                  <a:extLst>
                    <a:ext uri="{9D8B030D-6E8A-4147-A177-3AD203B41FA5}">
                      <a16:colId xmlns:a16="http://schemas.microsoft.com/office/drawing/2014/main" xmlns="" val="20002"/>
                    </a:ext>
                  </a:extLst>
                </a:gridCol>
                <a:gridCol w="521945">
                  <a:extLst>
                    <a:ext uri="{9D8B030D-6E8A-4147-A177-3AD203B41FA5}">
                      <a16:colId xmlns:a16="http://schemas.microsoft.com/office/drawing/2014/main" xmlns="" val="20003"/>
                    </a:ext>
                  </a:extLst>
                </a:gridCol>
              </a:tblGrid>
              <a:tr h="427327">
                <a:tc>
                  <a:txBody>
                    <a:bodyPr/>
                    <a:lstStyle/>
                    <a:p>
                      <a:pPr algn="dist"/>
                      <a:r>
                        <a:rPr kumimoji="1" lang="ja-JP" altLang="en-US" sz="2800" dirty="0" smtClean="0">
                          <a:solidFill>
                            <a:schemeClr val="tx1"/>
                          </a:solidFill>
                          <a:latin typeface="Meiryo UI" panose="020B0604030504040204" pitchFamily="50" charset="-128"/>
                          <a:ea typeface="07やさしさゴシック"/>
                        </a:rPr>
                        <a:t>●　</a:t>
                      </a:r>
                      <a:endParaRPr kumimoji="1" lang="ja-JP" altLang="en-US" sz="28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800" dirty="0" smtClean="0">
                          <a:solidFill>
                            <a:schemeClr val="tx1"/>
                          </a:solidFill>
                          <a:latin typeface="Meiryo UI" panose="020B0604030504040204" pitchFamily="50" charset="-128"/>
                          <a:ea typeface="07やさしさゴシック"/>
                        </a:rPr>
                        <a:t>●</a:t>
                      </a:r>
                      <a:endParaRPr kumimoji="1" lang="ja-JP" altLang="en-US" sz="28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800" dirty="0" smtClean="0">
                          <a:solidFill>
                            <a:schemeClr val="tx1"/>
                          </a:solidFill>
                          <a:latin typeface="Meiryo UI" panose="020B0604030504040204" pitchFamily="50" charset="-128"/>
                          <a:ea typeface="07やさしさゴシック"/>
                        </a:rPr>
                        <a:t>○</a:t>
                      </a:r>
                      <a:endParaRPr kumimoji="1" lang="ja-JP" altLang="en-US" sz="28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800" dirty="0" smtClean="0">
                          <a:solidFill>
                            <a:schemeClr val="tx1"/>
                          </a:solidFill>
                          <a:latin typeface="Meiryo UI" panose="020B0604030504040204" pitchFamily="50" charset="-128"/>
                          <a:ea typeface="07やさしさゴシック"/>
                        </a:rPr>
                        <a:t>○</a:t>
                      </a:r>
                      <a:endParaRPr kumimoji="1" lang="ja-JP" altLang="en-US" sz="28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27" name="テキスト ボックス 26"/>
              <p:cNvSpPr txBox="1"/>
              <p:nvPr/>
            </p:nvSpPr>
            <p:spPr>
              <a:xfrm>
                <a:off x="4510290" y="5416837"/>
                <a:ext cx="3388043" cy="783035"/>
              </a:xfrm>
              <a:prstGeom prst="rect">
                <a:avLst/>
              </a:prstGeom>
              <a:noFill/>
            </p:spPr>
            <p:txBody>
              <a:bodyPr wrap="square" rtlCol="0">
                <a:spAutoFit/>
              </a:bodyPr>
              <a:lstStyle/>
              <a:p>
                <a14:m>
                  <m:oMath xmlns:m="http://schemas.openxmlformats.org/officeDocument/2006/math">
                    <m:r>
                      <a:rPr kumimoji="1" lang="en-US" altLang="ja-JP" sz="3600" b="0" i="1" smtClean="0">
                        <a:latin typeface="Cambria Math" panose="02040503050406030204" pitchFamily="18" charset="0"/>
                      </a:rPr>
                      <m:t>(</m:t>
                    </m:r>
                  </m:oMath>
                </a14:m>
                <a:r>
                  <a:rPr kumimoji="1" lang="en-US" altLang="ja-JP" sz="4000" dirty="0" smtClean="0"/>
                  <a:t>            </a:t>
                </a:r>
                <a14:m>
                  <m:oMath xmlns:m="http://schemas.openxmlformats.org/officeDocument/2006/math">
                    <m:r>
                      <a:rPr kumimoji="1" lang="en-US" altLang="ja-JP" sz="4000" b="0" i="0" dirty="0" smtClean="0">
                        <a:latin typeface="Cambria Math" panose="02040503050406030204" pitchFamily="18" charset="0"/>
                      </a:rPr>
                      <m:t> </m:t>
                    </m:r>
                    <m:r>
                      <a:rPr kumimoji="1" lang="en-US" altLang="ja-JP" sz="4000" b="0" i="1" dirty="0" smtClean="0">
                        <a:latin typeface="Cambria Math" panose="02040503050406030204" pitchFamily="18" charset="0"/>
                      </a:rPr>
                      <m:t> </m:t>
                    </m:r>
                    <m:r>
                      <a:rPr kumimoji="1" lang="ja-JP" altLang="en-US" sz="4000" i="1" dirty="0">
                        <a:latin typeface="Cambria Math" panose="02040503050406030204" pitchFamily="18" charset="0"/>
                      </a:rPr>
                      <m:t>　</m:t>
                    </m:r>
                    <m:r>
                      <a:rPr kumimoji="1" lang="ja-JP" altLang="en-US" sz="4000" i="1" dirty="0" smtClean="0">
                        <a:latin typeface="Cambria Math" panose="02040503050406030204" pitchFamily="18" charset="0"/>
                      </a:rPr>
                      <m:t>　</m:t>
                    </m:r>
                    <m:r>
                      <a:rPr kumimoji="1" lang="en-US" altLang="ja-JP" sz="4000" b="0" i="1" dirty="0" smtClean="0">
                        <a:latin typeface="Cambria Math" panose="02040503050406030204" pitchFamily="18" charset="0"/>
                      </a:rPr>
                      <m:t>)</m:t>
                    </m:r>
                  </m:oMath>
                </a14:m>
                <a:endParaRPr kumimoji="1" lang="ja-JP" altLang="en-US" sz="200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4510290" y="5416837"/>
                <a:ext cx="3388043" cy="78303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7534608" y="5259148"/>
                <a:ext cx="435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oMath>
                  </m:oMathPara>
                </a14:m>
                <a:endParaRPr kumimoji="1" lang="ja-JP" altLang="en-US"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7534608" y="5259148"/>
                <a:ext cx="435183" cy="461665"/>
              </a:xfrm>
              <a:prstGeom prst="rect">
                <a:avLst/>
              </a:prstGeom>
              <a:blipFill rotWithShape="0">
                <a:blip r:embed="rId4"/>
                <a:stretch>
                  <a:fillRect/>
                </a:stretch>
              </a:blipFill>
            </p:spPr>
            <p:txBody>
              <a:bodyPr/>
              <a:lstStyle/>
              <a:p>
                <a:r>
                  <a:rPr lang="ja-JP" altLang="en-US">
                    <a:noFill/>
                  </a:rPr>
                  <a:t> </a:t>
                </a:r>
              </a:p>
            </p:txBody>
          </p:sp>
        </mc:Fallback>
      </mc:AlternateContent>
      <p:sp>
        <p:nvSpPr>
          <p:cNvPr id="30" name="スライド番号プレースホルダー 29"/>
          <p:cNvSpPr>
            <a:spLocks noGrp="1"/>
          </p:cNvSpPr>
          <p:nvPr>
            <p:ph type="sldNum" sz="quarter" idx="12"/>
          </p:nvPr>
        </p:nvSpPr>
        <p:spPr/>
        <p:txBody>
          <a:bodyPr/>
          <a:lstStyle/>
          <a:p>
            <a:fld id="{BD266BE7-899D-4075-917F-DBDE33B6B692}" type="slidenum">
              <a:rPr lang="en-US" altLang="ja-JP" smtClean="0"/>
              <a:t>26</a:t>
            </a:fld>
            <a:endParaRPr kumimoji="1" lang="ja-JP" altLang="en-US" dirty="0"/>
          </a:p>
        </p:txBody>
      </p:sp>
      <p:sp>
        <p:nvSpPr>
          <p:cNvPr id="29" name="角丸四角形 28"/>
          <p:cNvSpPr/>
          <p:nvPr/>
        </p:nvSpPr>
        <p:spPr>
          <a:xfrm>
            <a:off x="4680601" y="2090780"/>
            <a:ext cx="2866510" cy="87646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576451" y="798456"/>
            <a:ext cx="5119160" cy="697885"/>
          </a:xfrm>
          <a:prstGeom prst="snip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3200" dirty="0" smtClean="0"/>
              <a:t>後手番が</a:t>
            </a:r>
            <a:r>
              <a:rPr kumimoji="1" lang="ja-JP" altLang="en-US" sz="3200" dirty="0"/>
              <a:t>勝利するゲーム</a:t>
            </a:r>
          </a:p>
        </p:txBody>
      </p:sp>
      <p:sp>
        <p:nvSpPr>
          <p:cNvPr id="16" name="角丸四角形 15"/>
          <p:cNvSpPr/>
          <p:nvPr/>
        </p:nvSpPr>
        <p:spPr>
          <a:xfrm>
            <a:off x="2388906" y="4152107"/>
            <a:ext cx="7219295"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上記のゲーム</a:t>
            </a:r>
            <a:r>
              <a:rPr lang="ja-JP" altLang="en-US" sz="2400" dirty="0">
                <a:solidFill>
                  <a:schemeClr val="tx1"/>
                </a:solidFill>
              </a:rPr>
              <a:t>において</a:t>
            </a:r>
            <a:r>
              <a:rPr lang="ja-JP" altLang="en-US" sz="2400" dirty="0" smtClean="0">
                <a:solidFill>
                  <a:schemeClr val="tx1"/>
                </a:solidFill>
              </a:rPr>
              <a:t>白は後手番</a:t>
            </a:r>
            <a:r>
              <a:rPr lang="ja-JP" altLang="en-US" sz="2400" dirty="0">
                <a:solidFill>
                  <a:schemeClr val="tx1"/>
                </a:solidFill>
              </a:rPr>
              <a:t>で勝利</a:t>
            </a:r>
            <a:r>
              <a:rPr lang="ja-JP" altLang="en-US" sz="2400" dirty="0" smtClean="0">
                <a:solidFill>
                  <a:schemeClr val="tx1"/>
                </a:solidFill>
              </a:rPr>
              <a:t>できる</a:t>
            </a:r>
            <a:endParaRPr kumimoji="1" lang="ja-JP" altLang="en-US" sz="2400" dirty="0">
              <a:solidFill>
                <a:schemeClr val="tx1"/>
              </a:solidFill>
            </a:endParaRPr>
          </a:p>
        </p:txBody>
      </p:sp>
      <p:sp>
        <p:nvSpPr>
          <p:cNvPr id="18" name="下矢印 17"/>
          <p:cNvSpPr/>
          <p:nvPr/>
        </p:nvSpPr>
        <p:spPr>
          <a:xfrm>
            <a:off x="5010434" y="4725939"/>
            <a:ext cx="1494845" cy="445616"/>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97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r>
                  <a:rPr lang="ja-JP" altLang="en-US" dirty="0" smtClean="0"/>
                  <a:t>解析盤面</a:t>
                </a:r>
                <a:r>
                  <a:rPr lang="en-US" altLang="ja-JP" dirty="0" smtClean="0"/>
                  <a:t>3  (</a:t>
                </a:r>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=3</m:t>
                    </m:r>
                    <m:r>
                      <a:rPr lang="ja-JP" altLang="en-US" i="1" dirty="0">
                        <a:latin typeface="Cambria Math" panose="02040503050406030204" pitchFamily="18" charset="0"/>
                      </a:rPr>
                      <m:t>の</m:t>
                    </m:r>
                  </m:oMath>
                </a14:m>
                <a:r>
                  <a:rPr lang="ja-JP" altLang="en-US" dirty="0" smtClean="0"/>
                  <a:t>場合</a:t>
                </a:r>
                <a:r>
                  <a:rPr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11206469"/>
              </p:ext>
            </p:extLst>
          </p:nvPr>
        </p:nvGraphicFramePr>
        <p:xfrm>
          <a:off x="1090262" y="1928254"/>
          <a:ext cx="8479133" cy="648072"/>
        </p:xfrm>
        <a:graphic>
          <a:graphicData uri="http://schemas.openxmlformats.org/drawingml/2006/table">
            <a:tbl>
              <a:tblPr firstRow="1" bandRow="1">
                <a:tableStyleId>{5C22544A-7EE6-4342-B048-85BDC9FD1C3A}</a:tableStyleId>
              </a:tblPr>
              <a:tblGrid>
                <a:gridCol w="605652">
                  <a:extLst>
                    <a:ext uri="{9D8B030D-6E8A-4147-A177-3AD203B41FA5}">
                      <a16:colId xmlns:a16="http://schemas.microsoft.com/office/drawing/2014/main" xmlns="" val="20000"/>
                    </a:ext>
                  </a:extLst>
                </a:gridCol>
                <a:gridCol w="605652">
                  <a:extLst>
                    <a:ext uri="{9D8B030D-6E8A-4147-A177-3AD203B41FA5}">
                      <a16:colId xmlns:a16="http://schemas.microsoft.com/office/drawing/2014/main" xmlns="" val="20001"/>
                    </a:ext>
                  </a:extLst>
                </a:gridCol>
                <a:gridCol w="605652">
                  <a:extLst>
                    <a:ext uri="{9D8B030D-6E8A-4147-A177-3AD203B41FA5}">
                      <a16:colId xmlns:a16="http://schemas.microsoft.com/office/drawing/2014/main" xmlns="" val="20002"/>
                    </a:ext>
                  </a:extLst>
                </a:gridCol>
                <a:gridCol w="605652">
                  <a:extLst>
                    <a:ext uri="{9D8B030D-6E8A-4147-A177-3AD203B41FA5}">
                      <a16:colId xmlns:a16="http://schemas.microsoft.com/office/drawing/2014/main" xmlns="" val="20003"/>
                    </a:ext>
                  </a:extLst>
                </a:gridCol>
                <a:gridCol w="605652">
                  <a:extLst>
                    <a:ext uri="{9D8B030D-6E8A-4147-A177-3AD203B41FA5}">
                      <a16:colId xmlns:a16="http://schemas.microsoft.com/office/drawing/2014/main" xmlns="" val="20004"/>
                    </a:ext>
                  </a:extLst>
                </a:gridCol>
                <a:gridCol w="605652">
                  <a:extLst>
                    <a:ext uri="{9D8B030D-6E8A-4147-A177-3AD203B41FA5}">
                      <a16:colId xmlns:a16="http://schemas.microsoft.com/office/drawing/2014/main" xmlns="" val="20005"/>
                    </a:ext>
                  </a:extLst>
                </a:gridCol>
                <a:gridCol w="1211309">
                  <a:extLst>
                    <a:ext uri="{9D8B030D-6E8A-4147-A177-3AD203B41FA5}">
                      <a16:colId xmlns:a16="http://schemas.microsoft.com/office/drawing/2014/main" xmlns="" val="20006"/>
                    </a:ext>
                  </a:extLst>
                </a:gridCol>
                <a:gridCol w="605652">
                  <a:extLst>
                    <a:ext uri="{9D8B030D-6E8A-4147-A177-3AD203B41FA5}">
                      <a16:colId xmlns:a16="http://schemas.microsoft.com/office/drawing/2014/main" xmlns="" val="20007"/>
                    </a:ext>
                  </a:extLst>
                </a:gridCol>
                <a:gridCol w="605652">
                  <a:extLst>
                    <a:ext uri="{9D8B030D-6E8A-4147-A177-3AD203B41FA5}">
                      <a16:colId xmlns:a16="http://schemas.microsoft.com/office/drawing/2014/main" xmlns="" val="20008"/>
                    </a:ext>
                  </a:extLst>
                </a:gridCol>
                <a:gridCol w="605652">
                  <a:extLst>
                    <a:ext uri="{9D8B030D-6E8A-4147-A177-3AD203B41FA5}">
                      <a16:colId xmlns:a16="http://schemas.microsoft.com/office/drawing/2014/main" xmlns="" val="20009"/>
                    </a:ext>
                  </a:extLst>
                </a:gridCol>
                <a:gridCol w="605652">
                  <a:extLst>
                    <a:ext uri="{9D8B030D-6E8A-4147-A177-3AD203B41FA5}">
                      <a16:colId xmlns:a16="http://schemas.microsoft.com/office/drawing/2014/main" xmlns="" val="20010"/>
                    </a:ext>
                  </a:extLst>
                </a:gridCol>
                <a:gridCol w="605652">
                  <a:extLst>
                    <a:ext uri="{9D8B030D-6E8A-4147-A177-3AD203B41FA5}">
                      <a16:colId xmlns:a16="http://schemas.microsoft.com/office/drawing/2014/main" xmlns="" val="20011"/>
                    </a:ext>
                  </a:extLst>
                </a:gridCol>
                <a:gridCol w="605652">
                  <a:extLst>
                    <a:ext uri="{9D8B030D-6E8A-4147-A177-3AD203B41FA5}">
                      <a16:colId xmlns:a16="http://schemas.microsoft.com/office/drawing/2014/main" xmlns="" val="20012"/>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en-US" altLang="ja-JP"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5" name="テキスト ボックス 4"/>
              <p:cNvSpPr txBox="1"/>
              <p:nvPr/>
            </p:nvSpPr>
            <p:spPr>
              <a:xfrm>
                <a:off x="1562259" y="2764534"/>
                <a:ext cx="8261406"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smtClean="0"/>
                  <a:t>組合せゲーム理論におけるソルバである</a:t>
                </a:r>
                <a:r>
                  <a:rPr kumimoji="1" lang="en-US" altLang="ja-JP" sz="2400" dirty="0" smtClean="0"/>
                  <a:t>CGSuite</a:t>
                </a:r>
                <a:r>
                  <a:rPr kumimoji="1" lang="ja-JP" altLang="en-US" sz="2400" dirty="0" smtClean="0"/>
                  <a:t>を用いたが</a:t>
                </a:r>
                <a14:m>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=3</m:t>
                    </m:r>
                  </m:oMath>
                </a14:m>
                <a:r>
                  <a:rPr kumimoji="1" lang="ja-JP" altLang="en-US" sz="2400" dirty="0" smtClean="0"/>
                  <a:t>までしか解析を行うことができなかった</a:t>
                </a:r>
                <a:endParaRPr kumimoji="1" lang="en-US" altLang="ja-JP" sz="2400" dirty="0"/>
              </a:p>
              <a:p>
                <a:pPr algn="ctr"/>
                <a:endParaRPr kumimoji="1" lang="en-US" altLang="ja-JP" sz="2400" dirty="0" smtClean="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562259" y="2764534"/>
                <a:ext cx="8261406" cy="1200329"/>
              </a:xfrm>
              <a:prstGeom prst="rect">
                <a:avLst/>
              </a:prstGeom>
              <a:blipFill rotWithShape="0">
                <a:blip r:embed="rId3"/>
                <a:stretch>
                  <a:fillRect l="-590" t="-5076" r="-590"/>
                </a:stretch>
              </a:blipFill>
              <a:ln>
                <a:noFill/>
              </a:ln>
            </p:spPr>
            <p:txBody>
              <a:bodyPr/>
              <a:lstStyle/>
              <a:p>
                <a:r>
                  <a:rPr lang="ja-JP" altLang="en-US">
                    <a:noFill/>
                  </a:rPr>
                  <a:t> </a:t>
                </a:r>
              </a:p>
            </p:txBody>
          </p:sp>
        </mc:Fallback>
      </mc:AlternateContent>
      <p:sp>
        <p:nvSpPr>
          <p:cNvPr id="17" name="テキスト ボックス 16"/>
          <p:cNvSpPr txBox="1"/>
          <p:nvPr/>
        </p:nvSpPr>
        <p:spPr>
          <a:xfrm>
            <a:off x="6938292" y="4650114"/>
            <a:ext cx="4544834" cy="400110"/>
          </a:xfrm>
          <a:prstGeom prst="rect">
            <a:avLst/>
          </a:prstGeom>
          <a:noFill/>
        </p:spPr>
        <p:txBody>
          <a:bodyPr wrap="none" rtlCol="0">
            <a:spAutoFit/>
          </a:bodyPr>
          <a:lstStyle/>
          <a:p>
            <a:r>
              <a:rPr kumimoji="1" lang="ja-JP" altLang="en-US" sz="2000" dirty="0" smtClean="0"/>
              <a:t>組合せゲーム理論を用いて盤面を操作</a:t>
            </a:r>
            <a:endParaRPr kumimoji="1" lang="en-US" altLang="ja-JP" sz="2000" dirty="0"/>
          </a:p>
        </p:txBody>
      </p:sp>
      <p:sp>
        <p:nvSpPr>
          <p:cNvPr id="19" name="下矢印 18"/>
          <p:cNvSpPr/>
          <p:nvPr/>
        </p:nvSpPr>
        <p:spPr>
          <a:xfrm>
            <a:off x="5381422" y="4650114"/>
            <a:ext cx="1426106" cy="501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テキスト ボックス 6"/>
              <p:cNvSpPr txBox="1"/>
              <p:nvPr/>
            </p:nvSpPr>
            <p:spPr>
              <a:xfrm>
                <a:off x="3438203" y="5523566"/>
                <a:ext cx="5312545" cy="461665"/>
              </a:xfrm>
              <a:prstGeom prst="rect">
                <a:avLst/>
              </a:prstGeom>
              <a:noFill/>
            </p:spPr>
            <p:txBody>
              <a:bodyPr wrap="none" rtlCol="0">
                <a:spAutoFit/>
              </a:bodyPr>
              <a:lstStyle/>
              <a:p>
                <a14:m>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=5 </m:t>
                    </m:r>
                    <m:r>
                      <a:rPr kumimoji="1" lang="ja-JP" altLang="en-US" sz="2400" i="1">
                        <a:latin typeface="Cambria Math" panose="02040503050406030204" pitchFamily="18" charset="0"/>
                      </a:rPr>
                      <m:t>までの</m:t>
                    </m:r>
                  </m:oMath>
                </a14:m>
                <a:r>
                  <a:rPr kumimoji="1" lang="ja-JP" altLang="en-US" sz="2400" dirty="0" smtClean="0"/>
                  <a:t>解析を行うことができた</a:t>
                </a:r>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438203" y="5523566"/>
                <a:ext cx="5312545" cy="461665"/>
              </a:xfrm>
              <a:prstGeom prst="rect">
                <a:avLst/>
              </a:prstGeom>
              <a:blipFill rotWithShape="0">
                <a:blip r:embed="rId4"/>
                <a:stretch>
                  <a:fillRect t="-7895" r="-918" b="-3157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116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r>
                  <a:rPr lang="ja-JP" altLang="en-US" dirty="0" smtClean="0"/>
                  <a:t>解析盤面</a:t>
                </a:r>
                <a:r>
                  <a:rPr lang="en-US" altLang="ja-JP" dirty="0" smtClean="0"/>
                  <a:t>3  (</a:t>
                </a:r>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=3</m:t>
                    </m:r>
                    <m:r>
                      <a:rPr lang="ja-JP" altLang="en-US" i="1" dirty="0">
                        <a:latin typeface="Cambria Math" panose="02040503050406030204" pitchFamily="18" charset="0"/>
                      </a:rPr>
                      <m:t>の</m:t>
                    </m:r>
                  </m:oMath>
                </a14:m>
                <a:r>
                  <a:rPr lang="ja-JP" altLang="en-US" dirty="0" smtClean="0"/>
                  <a:t>場合</a:t>
                </a:r>
                <a:r>
                  <a:rPr lang="en-US" altLang="ja-JP"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graphicFrame>
        <p:nvGraphicFramePr>
          <p:cNvPr id="6" name="コンテンツ プレースホルダー 3"/>
          <p:cNvGraphicFramePr>
            <a:graphicFrameLocks/>
          </p:cNvGraphicFramePr>
          <p:nvPr>
            <p:extLst/>
          </p:nvPr>
        </p:nvGraphicFramePr>
        <p:xfrm>
          <a:off x="1699785" y="4842906"/>
          <a:ext cx="8852994" cy="532226"/>
        </p:xfrm>
        <a:graphic>
          <a:graphicData uri="http://schemas.openxmlformats.org/drawingml/2006/table">
            <a:tbl>
              <a:tblPr firstRow="1" bandRow="1">
                <a:tableStyleId>{5C22544A-7EE6-4342-B048-85BDC9FD1C3A}</a:tableStyleId>
              </a:tblPr>
              <a:tblGrid>
                <a:gridCol w="491833">
                  <a:extLst>
                    <a:ext uri="{9D8B030D-6E8A-4147-A177-3AD203B41FA5}">
                      <a16:colId xmlns:a16="http://schemas.microsoft.com/office/drawing/2014/main" xmlns="" val="20000"/>
                    </a:ext>
                  </a:extLst>
                </a:gridCol>
                <a:gridCol w="491833">
                  <a:extLst>
                    <a:ext uri="{9D8B030D-6E8A-4147-A177-3AD203B41FA5}">
                      <a16:colId xmlns:a16="http://schemas.microsoft.com/office/drawing/2014/main" xmlns="" val="20001"/>
                    </a:ext>
                  </a:extLst>
                </a:gridCol>
                <a:gridCol w="491833">
                  <a:extLst>
                    <a:ext uri="{9D8B030D-6E8A-4147-A177-3AD203B41FA5}">
                      <a16:colId xmlns:a16="http://schemas.microsoft.com/office/drawing/2014/main" xmlns="" val="20002"/>
                    </a:ext>
                  </a:extLst>
                </a:gridCol>
                <a:gridCol w="491833">
                  <a:extLst>
                    <a:ext uri="{9D8B030D-6E8A-4147-A177-3AD203B41FA5}">
                      <a16:colId xmlns:a16="http://schemas.microsoft.com/office/drawing/2014/main" xmlns="" val="20003"/>
                    </a:ext>
                  </a:extLst>
                </a:gridCol>
                <a:gridCol w="491833">
                  <a:extLst>
                    <a:ext uri="{9D8B030D-6E8A-4147-A177-3AD203B41FA5}">
                      <a16:colId xmlns:a16="http://schemas.microsoft.com/office/drawing/2014/main" xmlns="" val="20004"/>
                    </a:ext>
                  </a:extLst>
                </a:gridCol>
                <a:gridCol w="491833">
                  <a:extLst>
                    <a:ext uri="{9D8B030D-6E8A-4147-A177-3AD203B41FA5}">
                      <a16:colId xmlns:a16="http://schemas.microsoft.com/office/drawing/2014/main" xmlns="" val="20005"/>
                    </a:ext>
                  </a:extLst>
                </a:gridCol>
                <a:gridCol w="491833">
                  <a:extLst>
                    <a:ext uri="{9D8B030D-6E8A-4147-A177-3AD203B41FA5}">
                      <a16:colId xmlns:a16="http://schemas.microsoft.com/office/drawing/2014/main" xmlns="" val="20006"/>
                    </a:ext>
                  </a:extLst>
                </a:gridCol>
                <a:gridCol w="491833">
                  <a:extLst>
                    <a:ext uri="{9D8B030D-6E8A-4147-A177-3AD203B41FA5}">
                      <a16:colId xmlns:a16="http://schemas.microsoft.com/office/drawing/2014/main" xmlns="" val="20007"/>
                    </a:ext>
                  </a:extLst>
                </a:gridCol>
                <a:gridCol w="491833">
                  <a:extLst>
                    <a:ext uri="{9D8B030D-6E8A-4147-A177-3AD203B41FA5}">
                      <a16:colId xmlns:a16="http://schemas.microsoft.com/office/drawing/2014/main" xmlns="" val="20008"/>
                    </a:ext>
                  </a:extLst>
                </a:gridCol>
                <a:gridCol w="491833">
                  <a:extLst>
                    <a:ext uri="{9D8B030D-6E8A-4147-A177-3AD203B41FA5}">
                      <a16:colId xmlns:a16="http://schemas.microsoft.com/office/drawing/2014/main" xmlns="" val="20009"/>
                    </a:ext>
                  </a:extLst>
                </a:gridCol>
                <a:gridCol w="491833">
                  <a:extLst>
                    <a:ext uri="{9D8B030D-6E8A-4147-A177-3AD203B41FA5}">
                      <a16:colId xmlns:a16="http://schemas.microsoft.com/office/drawing/2014/main" xmlns="" val="20010"/>
                    </a:ext>
                  </a:extLst>
                </a:gridCol>
                <a:gridCol w="491833">
                  <a:extLst>
                    <a:ext uri="{9D8B030D-6E8A-4147-A177-3AD203B41FA5}">
                      <a16:colId xmlns:a16="http://schemas.microsoft.com/office/drawing/2014/main" xmlns="" val="20011"/>
                    </a:ext>
                  </a:extLst>
                </a:gridCol>
                <a:gridCol w="491833">
                  <a:extLst>
                    <a:ext uri="{9D8B030D-6E8A-4147-A177-3AD203B41FA5}">
                      <a16:colId xmlns:a16="http://schemas.microsoft.com/office/drawing/2014/main" xmlns="" val="20012"/>
                    </a:ext>
                  </a:extLst>
                </a:gridCol>
                <a:gridCol w="491833">
                  <a:extLst>
                    <a:ext uri="{9D8B030D-6E8A-4147-A177-3AD203B41FA5}">
                      <a16:colId xmlns:a16="http://schemas.microsoft.com/office/drawing/2014/main" xmlns="" val="20013"/>
                    </a:ext>
                  </a:extLst>
                </a:gridCol>
                <a:gridCol w="491833">
                  <a:extLst>
                    <a:ext uri="{9D8B030D-6E8A-4147-A177-3AD203B41FA5}">
                      <a16:colId xmlns:a16="http://schemas.microsoft.com/office/drawing/2014/main" xmlns="" val="20014"/>
                    </a:ext>
                  </a:extLst>
                </a:gridCol>
                <a:gridCol w="491833">
                  <a:extLst>
                    <a:ext uri="{9D8B030D-6E8A-4147-A177-3AD203B41FA5}">
                      <a16:colId xmlns:a16="http://schemas.microsoft.com/office/drawing/2014/main" xmlns="" val="20015"/>
                    </a:ext>
                  </a:extLst>
                </a:gridCol>
                <a:gridCol w="491833">
                  <a:extLst>
                    <a:ext uri="{9D8B030D-6E8A-4147-A177-3AD203B41FA5}">
                      <a16:colId xmlns:a16="http://schemas.microsoft.com/office/drawing/2014/main" xmlns="" val="20016"/>
                    </a:ext>
                  </a:extLst>
                </a:gridCol>
                <a:gridCol w="491833">
                  <a:extLst>
                    <a:ext uri="{9D8B030D-6E8A-4147-A177-3AD203B41FA5}">
                      <a16:colId xmlns:a16="http://schemas.microsoft.com/office/drawing/2014/main" xmlns="" val="20017"/>
                    </a:ext>
                  </a:extLst>
                </a:gridCol>
              </a:tblGrid>
              <a:tr h="426589">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8" name="コンテンツ プレースホルダー 3"/>
          <p:cNvGraphicFramePr>
            <a:graphicFrameLocks/>
          </p:cNvGraphicFramePr>
          <p:nvPr>
            <p:extLst/>
          </p:nvPr>
        </p:nvGraphicFramePr>
        <p:xfrm>
          <a:off x="194796" y="5623115"/>
          <a:ext cx="11803992" cy="532226"/>
        </p:xfrm>
        <a:graphic>
          <a:graphicData uri="http://schemas.openxmlformats.org/drawingml/2006/table">
            <a:tbl>
              <a:tblPr firstRow="1" bandRow="1">
                <a:tableStyleId>{5C22544A-7EE6-4342-B048-85BDC9FD1C3A}</a:tableStyleId>
              </a:tblPr>
              <a:tblGrid>
                <a:gridCol w="491833">
                  <a:extLst>
                    <a:ext uri="{9D8B030D-6E8A-4147-A177-3AD203B41FA5}">
                      <a16:colId xmlns:a16="http://schemas.microsoft.com/office/drawing/2014/main" xmlns="" val="20000"/>
                    </a:ext>
                  </a:extLst>
                </a:gridCol>
                <a:gridCol w="491833">
                  <a:extLst>
                    <a:ext uri="{9D8B030D-6E8A-4147-A177-3AD203B41FA5}">
                      <a16:colId xmlns:a16="http://schemas.microsoft.com/office/drawing/2014/main" xmlns="" val="20001"/>
                    </a:ext>
                  </a:extLst>
                </a:gridCol>
                <a:gridCol w="491833">
                  <a:extLst>
                    <a:ext uri="{9D8B030D-6E8A-4147-A177-3AD203B41FA5}">
                      <a16:colId xmlns:a16="http://schemas.microsoft.com/office/drawing/2014/main" xmlns="" val="20002"/>
                    </a:ext>
                  </a:extLst>
                </a:gridCol>
                <a:gridCol w="491833">
                  <a:extLst>
                    <a:ext uri="{9D8B030D-6E8A-4147-A177-3AD203B41FA5}">
                      <a16:colId xmlns:a16="http://schemas.microsoft.com/office/drawing/2014/main" xmlns="" val="20003"/>
                    </a:ext>
                  </a:extLst>
                </a:gridCol>
                <a:gridCol w="491833">
                  <a:extLst>
                    <a:ext uri="{9D8B030D-6E8A-4147-A177-3AD203B41FA5}">
                      <a16:colId xmlns:a16="http://schemas.microsoft.com/office/drawing/2014/main" xmlns="" val="20004"/>
                    </a:ext>
                  </a:extLst>
                </a:gridCol>
                <a:gridCol w="491833">
                  <a:extLst>
                    <a:ext uri="{9D8B030D-6E8A-4147-A177-3AD203B41FA5}">
                      <a16:colId xmlns:a16="http://schemas.microsoft.com/office/drawing/2014/main" xmlns="" val="20005"/>
                    </a:ext>
                  </a:extLst>
                </a:gridCol>
                <a:gridCol w="491833">
                  <a:extLst>
                    <a:ext uri="{9D8B030D-6E8A-4147-A177-3AD203B41FA5}">
                      <a16:colId xmlns:a16="http://schemas.microsoft.com/office/drawing/2014/main" xmlns="" val="20006"/>
                    </a:ext>
                  </a:extLst>
                </a:gridCol>
                <a:gridCol w="491833">
                  <a:extLst>
                    <a:ext uri="{9D8B030D-6E8A-4147-A177-3AD203B41FA5}">
                      <a16:colId xmlns:a16="http://schemas.microsoft.com/office/drawing/2014/main" xmlns="" val="20007"/>
                    </a:ext>
                  </a:extLst>
                </a:gridCol>
                <a:gridCol w="491833">
                  <a:extLst>
                    <a:ext uri="{9D8B030D-6E8A-4147-A177-3AD203B41FA5}">
                      <a16:colId xmlns:a16="http://schemas.microsoft.com/office/drawing/2014/main" xmlns="" val="20008"/>
                    </a:ext>
                  </a:extLst>
                </a:gridCol>
                <a:gridCol w="491833">
                  <a:extLst>
                    <a:ext uri="{9D8B030D-6E8A-4147-A177-3AD203B41FA5}">
                      <a16:colId xmlns:a16="http://schemas.microsoft.com/office/drawing/2014/main" xmlns="" val="20009"/>
                    </a:ext>
                  </a:extLst>
                </a:gridCol>
                <a:gridCol w="491833">
                  <a:extLst>
                    <a:ext uri="{9D8B030D-6E8A-4147-A177-3AD203B41FA5}">
                      <a16:colId xmlns:a16="http://schemas.microsoft.com/office/drawing/2014/main" xmlns="" val="20010"/>
                    </a:ext>
                  </a:extLst>
                </a:gridCol>
                <a:gridCol w="491833">
                  <a:extLst>
                    <a:ext uri="{9D8B030D-6E8A-4147-A177-3AD203B41FA5}">
                      <a16:colId xmlns:a16="http://schemas.microsoft.com/office/drawing/2014/main" xmlns="" val="20011"/>
                    </a:ext>
                  </a:extLst>
                </a:gridCol>
                <a:gridCol w="491833">
                  <a:extLst>
                    <a:ext uri="{9D8B030D-6E8A-4147-A177-3AD203B41FA5}">
                      <a16:colId xmlns:a16="http://schemas.microsoft.com/office/drawing/2014/main" xmlns="" val="20012"/>
                    </a:ext>
                  </a:extLst>
                </a:gridCol>
                <a:gridCol w="491833">
                  <a:extLst>
                    <a:ext uri="{9D8B030D-6E8A-4147-A177-3AD203B41FA5}">
                      <a16:colId xmlns:a16="http://schemas.microsoft.com/office/drawing/2014/main" xmlns="" val="20013"/>
                    </a:ext>
                  </a:extLst>
                </a:gridCol>
                <a:gridCol w="491833">
                  <a:extLst>
                    <a:ext uri="{9D8B030D-6E8A-4147-A177-3AD203B41FA5}">
                      <a16:colId xmlns:a16="http://schemas.microsoft.com/office/drawing/2014/main" xmlns="" val="20014"/>
                    </a:ext>
                  </a:extLst>
                </a:gridCol>
                <a:gridCol w="491833">
                  <a:extLst>
                    <a:ext uri="{9D8B030D-6E8A-4147-A177-3AD203B41FA5}">
                      <a16:colId xmlns:a16="http://schemas.microsoft.com/office/drawing/2014/main" xmlns="" val="20015"/>
                    </a:ext>
                  </a:extLst>
                </a:gridCol>
                <a:gridCol w="491833">
                  <a:extLst>
                    <a:ext uri="{9D8B030D-6E8A-4147-A177-3AD203B41FA5}">
                      <a16:colId xmlns:a16="http://schemas.microsoft.com/office/drawing/2014/main" xmlns="" val="20016"/>
                    </a:ext>
                  </a:extLst>
                </a:gridCol>
                <a:gridCol w="491833">
                  <a:extLst>
                    <a:ext uri="{9D8B030D-6E8A-4147-A177-3AD203B41FA5}">
                      <a16:colId xmlns:a16="http://schemas.microsoft.com/office/drawing/2014/main" xmlns="" val="20017"/>
                    </a:ext>
                  </a:extLst>
                </a:gridCol>
                <a:gridCol w="491833">
                  <a:extLst>
                    <a:ext uri="{9D8B030D-6E8A-4147-A177-3AD203B41FA5}">
                      <a16:colId xmlns:a16="http://schemas.microsoft.com/office/drawing/2014/main" xmlns="" val="20018"/>
                    </a:ext>
                  </a:extLst>
                </a:gridCol>
                <a:gridCol w="491833">
                  <a:extLst>
                    <a:ext uri="{9D8B030D-6E8A-4147-A177-3AD203B41FA5}">
                      <a16:colId xmlns:a16="http://schemas.microsoft.com/office/drawing/2014/main" xmlns="" val="20019"/>
                    </a:ext>
                  </a:extLst>
                </a:gridCol>
                <a:gridCol w="491833">
                  <a:extLst>
                    <a:ext uri="{9D8B030D-6E8A-4147-A177-3AD203B41FA5}">
                      <a16:colId xmlns:a16="http://schemas.microsoft.com/office/drawing/2014/main" xmlns="" val="20020"/>
                    </a:ext>
                  </a:extLst>
                </a:gridCol>
                <a:gridCol w="491833">
                  <a:extLst>
                    <a:ext uri="{9D8B030D-6E8A-4147-A177-3AD203B41FA5}">
                      <a16:colId xmlns:a16="http://schemas.microsoft.com/office/drawing/2014/main" xmlns="" val="20021"/>
                    </a:ext>
                  </a:extLst>
                </a:gridCol>
                <a:gridCol w="491833">
                  <a:extLst>
                    <a:ext uri="{9D8B030D-6E8A-4147-A177-3AD203B41FA5}">
                      <a16:colId xmlns:a16="http://schemas.microsoft.com/office/drawing/2014/main" xmlns="" val="20022"/>
                    </a:ext>
                  </a:extLst>
                </a:gridCol>
                <a:gridCol w="491833">
                  <a:extLst>
                    <a:ext uri="{9D8B030D-6E8A-4147-A177-3AD203B41FA5}">
                      <a16:colId xmlns:a16="http://schemas.microsoft.com/office/drawing/2014/main" xmlns="" val="20023"/>
                    </a:ext>
                  </a:extLst>
                </a:gridCol>
              </a:tblGrid>
              <a:tr h="426589">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9" name="テキスト ボックス 8"/>
              <p:cNvSpPr txBox="1"/>
              <p:nvPr/>
            </p:nvSpPr>
            <p:spPr>
              <a:xfrm>
                <a:off x="7288977" y="4668126"/>
                <a:ext cx="4047794" cy="830997"/>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4800" dirty="0" smtClean="0"/>
                  <a:t>            </a:t>
                </a:r>
                <a:r>
                  <a:rPr kumimoji="1" lang="ja-JP" altLang="en-US" sz="4800" dirty="0" smtClean="0"/>
                  <a:t>　</a:t>
                </a:r>
                <a14:m>
                  <m:oMath xmlns:m="http://schemas.openxmlformats.org/officeDocument/2006/math">
                    <m:r>
                      <a:rPr kumimoji="1" lang="ja-JP" altLang="en-US" sz="4800" i="1" dirty="0" smtClean="0">
                        <a:latin typeface="Cambria Math" panose="02040503050406030204" pitchFamily="18" charset="0"/>
                      </a:rPr>
                      <m:t> </m:t>
                    </m:r>
                    <m:r>
                      <a:rPr kumimoji="1" lang="en-US" altLang="ja-JP" sz="4800" b="0" i="1" dirty="0" smtClean="0">
                        <a:latin typeface="Cambria Math" panose="02040503050406030204" pitchFamily="18" charset="0"/>
                      </a:rPr>
                      <m:t>   </m:t>
                    </m:r>
                    <m:r>
                      <a:rPr kumimoji="1" lang="en-US" altLang="ja-JP" sz="4800" b="0" i="0" dirty="0" smtClean="0">
                        <a:latin typeface="Cambria Math" panose="02040503050406030204" pitchFamily="18" charset="0"/>
                      </a:rPr>
                      <m:t> </m:t>
                    </m:r>
                    <m:r>
                      <a:rPr kumimoji="1" lang="en-US" altLang="ja-JP" sz="4800" b="0" i="1" dirty="0" smtClean="0">
                        <a:latin typeface="Cambria Math" panose="02040503050406030204" pitchFamily="18" charset="0"/>
                      </a:rPr>
                      <m:t>)</m:t>
                    </m:r>
                  </m:oMath>
                </a14:m>
                <a:endParaRPr kumimoji="1" lang="ja-JP" altLang="en-US" sz="4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7288977" y="4668126"/>
                <a:ext cx="4047794" cy="830997"/>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311965" y="4686387"/>
                <a:ext cx="3641645" cy="830997"/>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4800" dirty="0" smtClean="0"/>
                  <a:t>            </a:t>
                </a:r>
                <a:r>
                  <a:rPr kumimoji="1" lang="ja-JP" altLang="en-US" sz="4800" dirty="0" smtClean="0"/>
                  <a:t>　</a:t>
                </a:r>
                <a14:m>
                  <m:oMath xmlns:m="http://schemas.openxmlformats.org/officeDocument/2006/math">
                    <m:r>
                      <a:rPr kumimoji="1" lang="ja-JP" altLang="en-US" sz="4800" i="1" dirty="0" smtClean="0">
                        <a:latin typeface="Cambria Math" panose="02040503050406030204" pitchFamily="18" charset="0"/>
                      </a:rPr>
                      <m:t> </m:t>
                    </m:r>
                    <m:r>
                      <a:rPr kumimoji="1" lang="en-US" altLang="ja-JP" sz="4800" b="0" i="1" dirty="0" smtClean="0">
                        <a:latin typeface="Cambria Math" panose="02040503050406030204" pitchFamily="18" charset="0"/>
                      </a:rPr>
                      <m:t>   </m:t>
                    </m:r>
                    <m:r>
                      <a:rPr kumimoji="1" lang="en-US" altLang="ja-JP" sz="4800" b="0" i="0" dirty="0" smtClean="0">
                        <a:latin typeface="Cambria Math" panose="02040503050406030204" pitchFamily="18" charset="0"/>
                      </a:rPr>
                      <m:t> </m:t>
                    </m:r>
                    <m:r>
                      <a:rPr kumimoji="1" lang="en-US" altLang="ja-JP" sz="4800" b="0" i="1" dirty="0" smtClean="0">
                        <a:latin typeface="Cambria Math" panose="02040503050406030204" pitchFamily="18" charset="0"/>
                      </a:rPr>
                      <m:t>)</m:t>
                    </m:r>
                  </m:oMath>
                </a14:m>
                <a:endParaRPr kumimoji="1" lang="ja-JP" altLang="en-US" sz="48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311965" y="4686387"/>
                <a:ext cx="3641645" cy="830997"/>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137710" y="5459792"/>
                <a:ext cx="4047794" cy="830997"/>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4800" dirty="0" smtClean="0"/>
                  <a:t>            </a:t>
                </a:r>
                <a:r>
                  <a:rPr kumimoji="1" lang="ja-JP" altLang="en-US" sz="4800" dirty="0" smtClean="0"/>
                  <a:t>　</a:t>
                </a:r>
                <a14:m>
                  <m:oMath xmlns:m="http://schemas.openxmlformats.org/officeDocument/2006/math">
                    <m:r>
                      <a:rPr kumimoji="1" lang="ja-JP" altLang="en-US" sz="4800" i="1" dirty="0" smtClean="0">
                        <a:latin typeface="Cambria Math" panose="02040503050406030204" pitchFamily="18" charset="0"/>
                      </a:rPr>
                      <m:t> </m:t>
                    </m:r>
                    <m:r>
                      <a:rPr kumimoji="1" lang="en-US" altLang="ja-JP" sz="4800" b="0" i="1" dirty="0" smtClean="0">
                        <a:latin typeface="Cambria Math" panose="02040503050406030204" pitchFamily="18" charset="0"/>
                      </a:rPr>
                      <m:t>   </m:t>
                    </m:r>
                    <m:r>
                      <a:rPr kumimoji="1" lang="en-US" altLang="ja-JP" sz="4800" b="0" i="0" dirty="0" smtClean="0">
                        <a:latin typeface="Cambria Math" panose="02040503050406030204" pitchFamily="18" charset="0"/>
                      </a:rPr>
                      <m:t> </m:t>
                    </m:r>
                    <m:r>
                      <a:rPr kumimoji="1" lang="en-US" altLang="ja-JP" sz="4800" b="0" i="1" dirty="0" smtClean="0">
                        <a:latin typeface="Cambria Math" panose="02040503050406030204" pitchFamily="18" charset="0"/>
                      </a:rPr>
                      <m:t>)</m:t>
                    </m:r>
                  </m:oMath>
                </a14:m>
                <a:endParaRPr kumimoji="1" lang="ja-JP" altLang="en-US" sz="4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37710" y="5459792"/>
                <a:ext cx="4047794" cy="830997"/>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8740262" y="5458874"/>
                <a:ext cx="4047794" cy="830997"/>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4800" dirty="0" smtClean="0"/>
                  <a:t>            </a:t>
                </a:r>
                <a:r>
                  <a:rPr kumimoji="1" lang="ja-JP" altLang="en-US" sz="4800" dirty="0" smtClean="0"/>
                  <a:t>　</a:t>
                </a:r>
                <a14:m>
                  <m:oMath xmlns:m="http://schemas.openxmlformats.org/officeDocument/2006/math">
                    <m:r>
                      <a:rPr kumimoji="1" lang="ja-JP" altLang="en-US" sz="4800" i="1" dirty="0" smtClean="0">
                        <a:latin typeface="Cambria Math" panose="02040503050406030204" pitchFamily="18" charset="0"/>
                      </a:rPr>
                      <m:t> </m:t>
                    </m:r>
                    <m:r>
                      <a:rPr kumimoji="1" lang="en-US" altLang="ja-JP" sz="4800" b="0" i="1" dirty="0" smtClean="0">
                        <a:latin typeface="Cambria Math" panose="02040503050406030204" pitchFamily="18" charset="0"/>
                      </a:rPr>
                      <m:t>   </m:t>
                    </m:r>
                    <m:r>
                      <a:rPr kumimoji="1" lang="en-US" altLang="ja-JP" sz="4800" b="0" i="0" dirty="0" smtClean="0">
                        <a:latin typeface="Cambria Math" panose="02040503050406030204" pitchFamily="18" charset="0"/>
                      </a:rPr>
                      <m:t> </m:t>
                    </m:r>
                    <m:r>
                      <a:rPr kumimoji="1" lang="en-US" altLang="ja-JP" sz="4800" b="0" i="1" dirty="0" smtClean="0">
                        <a:latin typeface="Cambria Math" panose="02040503050406030204" pitchFamily="18" charset="0"/>
                      </a:rPr>
                      <m:t>)</m:t>
                    </m:r>
                  </m:oMath>
                </a14:m>
                <a:endParaRPr kumimoji="1" lang="ja-JP" altLang="en-US" sz="48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8740262" y="5458874"/>
                <a:ext cx="4047794" cy="830997"/>
              </a:xfrm>
              <a:prstGeom prst="rect">
                <a:avLst/>
              </a:prstGeom>
              <a:blipFill rotWithShape="0">
                <a:blip r:embed="rId6"/>
                <a:stretch>
                  <a:fillRect/>
                </a:stretch>
              </a:blipFill>
            </p:spPr>
            <p:txBody>
              <a:bodyPr/>
              <a:lstStyle/>
              <a:p>
                <a:r>
                  <a:rPr lang="ja-JP" altLang="en-US">
                    <a:noFill/>
                  </a:rPr>
                  <a:t> </a:t>
                </a:r>
              </a:p>
            </p:txBody>
          </p:sp>
        </mc:Fallback>
      </mc:AlternateContent>
      <p:sp>
        <p:nvSpPr>
          <p:cNvPr id="13" name="角丸四角形 12"/>
          <p:cNvSpPr/>
          <p:nvPr/>
        </p:nvSpPr>
        <p:spPr>
          <a:xfrm>
            <a:off x="1319908" y="4684657"/>
            <a:ext cx="4517783" cy="74281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034996" y="4692094"/>
            <a:ext cx="4897660" cy="74281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5949" y="5488146"/>
            <a:ext cx="6045263" cy="74281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577021" y="5513392"/>
            <a:ext cx="5599990" cy="74281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BD266BE7-899D-4075-917F-DBDE33B6B692}" type="slidenum">
              <a:rPr lang="en-US" altLang="ja-JP" smtClean="0"/>
              <a:t>28</a:t>
            </a:fld>
            <a:endParaRPr kumimoji="1" lang="ja-JP" altLang="en-US" dirty="0"/>
          </a:p>
        </p:txBody>
      </p:sp>
      <p:sp>
        <p:nvSpPr>
          <p:cNvPr id="20" name="下矢印 19"/>
          <p:cNvSpPr/>
          <p:nvPr/>
        </p:nvSpPr>
        <p:spPr>
          <a:xfrm>
            <a:off x="5650794" y="2178611"/>
            <a:ext cx="950976" cy="502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46940" y="2199238"/>
            <a:ext cx="2646878" cy="461665"/>
          </a:xfrm>
          <a:prstGeom prst="rect">
            <a:avLst/>
          </a:prstGeom>
          <a:noFill/>
        </p:spPr>
        <p:txBody>
          <a:bodyPr wrap="none" rtlCol="0">
            <a:spAutoFit/>
          </a:bodyPr>
          <a:lstStyle/>
          <a:p>
            <a:r>
              <a:rPr kumimoji="1" lang="ja-JP" altLang="en-US" sz="2400" dirty="0" smtClean="0"/>
              <a:t>具体的</a:t>
            </a:r>
            <a:r>
              <a:rPr kumimoji="1" lang="ja-JP" altLang="en-US" sz="2400" dirty="0"/>
              <a:t>に</a:t>
            </a:r>
            <a:r>
              <a:rPr kumimoji="1" lang="ja-JP" altLang="en-US" sz="2400" dirty="0" smtClean="0"/>
              <a:t>は・・・</a:t>
            </a:r>
            <a:endParaRPr kumimoji="1" lang="ja-JP" altLang="en-US" sz="2400" dirty="0"/>
          </a:p>
        </p:txBody>
      </p:sp>
      <p:sp>
        <p:nvSpPr>
          <p:cNvPr id="22" name="テキスト ボックス 21"/>
          <p:cNvSpPr txBox="1"/>
          <p:nvPr/>
        </p:nvSpPr>
        <p:spPr>
          <a:xfrm>
            <a:off x="1216152" y="2852928"/>
            <a:ext cx="10497312" cy="954107"/>
          </a:xfrm>
          <a:prstGeom prst="rect">
            <a:avLst/>
          </a:prstGeom>
          <a:noFill/>
        </p:spPr>
        <p:txBody>
          <a:bodyPr wrap="square" rtlCol="0">
            <a:spAutoFit/>
          </a:bodyPr>
          <a:lstStyle/>
          <a:p>
            <a:r>
              <a:rPr kumimoji="1" lang="en-US" altLang="ja-JP" sz="2800" dirty="0" smtClean="0"/>
              <a:t>1</a:t>
            </a:r>
            <a:r>
              <a:rPr kumimoji="1" lang="ja-JP" altLang="en-US" sz="2800" dirty="0" smtClean="0"/>
              <a:t>手うった後の盤面の形に注目しそこに規則性を発見することはできないかを試した</a:t>
            </a:r>
            <a:endParaRPr kumimoji="1" lang="ja-JP" altLang="en-US" sz="2800" dirty="0"/>
          </a:p>
        </p:txBody>
      </p:sp>
    </p:spTree>
    <p:extLst>
      <p:ext uri="{BB962C8B-B14F-4D97-AF65-F5344CB8AC3E}">
        <p14:creationId xmlns:p14="http://schemas.microsoft.com/office/powerpoint/2010/main" val="155193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a:t>解析盤面</a:t>
                </a:r>
                <a:r>
                  <a:rPr lang="en-US" altLang="ja-JP" dirty="0"/>
                  <a:t>3  (</a:t>
                </a:r>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=3</m:t>
                    </m:r>
                    <m:r>
                      <a:rPr lang="ja-JP" altLang="en-US" i="1" dirty="0">
                        <a:latin typeface="Cambria Math" panose="02040503050406030204" pitchFamily="18" charset="0"/>
                      </a:rPr>
                      <m:t>の</m:t>
                    </m:r>
                  </m:oMath>
                </a14:m>
                <a:r>
                  <a:rPr lang="ja-JP" altLang="en-US" dirty="0"/>
                  <a:t>場合</a:t>
                </a:r>
                <a:r>
                  <a:rPr lang="en-US" altLang="ja-JP" dirty="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BD266BE7-899D-4075-917F-DBDE33B6B692}" type="slidenum">
              <a:rPr lang="en-US" altLang="ja-JP" smtClean="0"/>
              <a:t>29</a:t>
            </a:fld>
            <a:endParaRPr kumimoji="1" lang="ja-JP" altLang="en-US" dirty="0"/>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4196311071"/>
              </p:ext>
            </p:extLst>
          </p:nvPr>
        </p:nvGraphicFramePr>
        <p:xfrm>
          <a:off x="1667980" y="2132174"/>
          <a:ext cx="8852994" cy="532226"/>
        </p:xfrm>
        <a:graphic>
          <a:graphicData uri="http://schemas.openxmlformats.org/drawingml/2006/table">
            <a:tbl>
              <a:tblPr firstRow="1" bandRow="1">
                <a:tableStyleId>{5C22544A-7EE6-4342-B048-85BDC9FD1C3A}</a:tableStyleId>
              </a:tblPr>
              <a:tblGrid>
                <a:gridCol w="491833">
                  <a:extLst>
                    <a:ext uri="{9D8B030D-6E8A-4147-A177-3AD203B41FA5}">
                      <a16:colId xmlns:a16="http://schemas.microsoft.com/office/drawing/2014/main" xmlns="" val="20000"/>
                    </a:ext>
                  </a:extLst>
                </a:gridCol>
                <a:gridCol w="491833">
                  <a:extLst>
                    <a:ext uri="{9D8B030D-6E8A-4147-A177-3AD203B41FA5}">
                      <a16:colId xmlns:a16="http://schemas.microsoft.com/office/drawing/2014/main" xmlns="" val="20001"/>
                    </a:ext>
                  </a:extLst>
                </a:gridCol>
                <a:gridCol w="491833">
                  <a:extLst>
                    <a:ext uri="{9D8B030D-6E8A-4147-A177-3AD203B41FA5}">
                      <a16:colId xmlns:a16="http://schemas.microsoft.com/office/drawing/2014/main" xmlns="" val="20002"/>
                    </a:ext>
                  </a:extLst>
                </a:gridCol>
                <a:gridCol w="491833">
                  <a:extLst>
                    <a:ext uri="{9D8B030D-6E8A-4147-A177-3AD203B41FA5}">
                      <a16:colId xmlns:a16="http://schemas.microsoft.com/office/drawing/2014/main" xmlns="" val="20003"/>
                    </a:ext>
                  </a:extLst>
                </a:gridCol>
                <a:gridCol w="491833">
                  <a:extLst>
                    <a:ext uri="{9D8B030D-6E8A-4147-A177-3AD203B41FA5}">
                      <a16:colId xmlns:a16="http://schemas.microsoft.com/office/drawing/2014/main" xmlns="" val="20004"/>
                    </a:ext>
                  </a:extLst>
                </a:gridCol>
                <a:gridCol w="491833">
                  <a:extLst>
                    <a:ext uri="{9D8B030D-6E8A-4147-A177-3AD203B41FA5}">
                      <a16:colId xmlns:a16="http://schemas.microsoft.com/office/drawing/2014/main" xmlns="" val="20005"/>
                    </a:ext>
                  </a:extLst>
                </a:gridCol>
                <a:gridCol w="491833">
                  <a:extLst>
                    <a:ext uri="{9D8B030D-6E8A-4147-A177-3AD203B41FA5}">
                      <a16:colId xmlns:a16="http://schemas.microsoft.com/office/drawing/2014/main" xmlns="" val="20006"/>
                    </a:ext>
                  </a:extLst>
                </a:gridCol>
                <a:gridCol w="491833">
                  <a:extLst>
                    <a:ext uri="{9D8B030D-6E8A-4147-A177-3AD203B41FA5}">
                      <a16:colId xmlns:a16="http://schemas.microsoft.com/office/drawing/2014/main" xmlns="" val="20007"/>
                    </a:ext>
                  </a:extLst>
                </a:gridCol>
                <a:gridCol w="491833">
                  <a:extLst>
                    <a:ext uri="{9D8B030D-6E8A-4147-A177-3AD203B41FA5}">
                      <a16:colId xmlns:a16="http://schemas.microsoft.com/office/drawing/2014/main" xmlns="" val="20008"/>
                    </a:ext>
                  </a:extLst>
                </a:gridCol>
                <a:gridCol w="491833">
                  <a:extLst>
                    <a:ext uri="{9D8B030D-6E8A-4147-A177-3AD203B41FA5}">
                      <a16:colId xmlns:a16="http://schemas.microsoft.com/office/drawing/2014/main" xmlns="" val="20009"/>
                    </a:ext>
                  </a:extLst>
                </a:gridCol>
                <a:gridCol w="491833">
                  <a:extLst>
                    <a:ext uri="{9D8B030D-6E8A-4147-A177-3AD203B41FA5}">
                      <a16:colId xmlns:a16="http://schemas.microsoft.com/office/drawing/2014/main" xmlns="" val="20010"/>
                    </a:ext>
                  </a:extLst>
                </a:gridCol>
                <a:gridCol w="491833">
                  <a:extLst>
                    <a:ext uri="{9D8B030D-6E8A-4147-A177-3AD203B41FA5}">
                      <a16:colId xmlns:a16="http://schemas.microsoft.com/office/drawing/2014/main" xmlns="" val="20011"/>
                    </a:ext>
                  </a:extLst>
                </a:gridCol>
                <a:gridCol w="491833">
                  <a:extLst>
                    <a:ext uri="{9D8B030D-6E8A-4147-A177-3AD203B41FA5}">
                      <a16:colId xmlns:a16="http://schemas.microsoft.com/office/drawing/2014/main" xmlns="" val="20012"/>
                    </a:ext>
                  </a:extLst>
                </a:gridCol>
                <a:gridCol w="491833">
                  <a:extLst>
                    <a:ext uri="{9D8B030D-6E8A-4147-A177-3AD203B41FA5}">
                      <a16:colId xmlns:a16="http://schemas.microsoft.com/office/drawing/2014/main" xmlns="" val="20013"/>
                    </a:ext>
                  </a:extLst>
                </a:gridCol>
                <a:gridCol w="491833">
                  <a:extLst>
                    <a:ext uri="{9D8B030D-6E8A-4147-A177-3AD203B41FA5}">
                      <a16:colId xmlns:a16="http://schemas.microsoft.com/office/drawing/2014/main" xmlns="" val="20014"/>
                    </a:ext>
                  </a:extLst>
                </a:gridCol>
                <a:gridCol w="491833">
                  <a:extLst>
                    <a:ext uri="{9D8B030D-6E8A-4147-A177-3AD203B41FA5}">
                      <a16:colId xmlns:a16="http://schemas.microsoft.com/office/drawing/2014/main" xmlns="" val="20015"/>
                    </a:ext>
                  </a:extLst>
                </a:gridCol>
                <a:gridCol w="491833">
                  <a:extLst>
                    <a:ext uri="{9D8B030D-6E8A-4147-A177-3AD203B41FA5}">
                      <a16:colId xmlns:a16="http://schemas.microsoft.com/office/drawing/2014/main" xmlns="" val="20016"/>
                    </a:ext>
                  </a:extLst>
                </a:gridCol>
                <a:gridCol w="491833">
                  <a:extLst>
                    <a:ext uri="{9D8B030D-6E8A-4147-A177-3AD203B41FA5}">
                      <a16:colId xmlns:a16="http://schemas.microsoft.com/office/drawing/2014/main" xmlns="" val="20017"/>
                    </a:ext>
                  </a:extLst>
                </a:gridCol>
              </a:tblGrid>
              <a:tr h="426589">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1916021448"/>
              </p:ext>
            </p:extLst>
          </p:nvPr>
        </p:nvGraphicFramePr>
        <p:xfrm>
          <a:off x="162991" y="3039383"/>
          <a:ext cx="11803992" cy="532226"/>
        </p:xfrm>
        <a:graphic>
          <a:graphicData uri="http://schemas.openxmlformats.org/drawingml/2006/table">
            <a:tbl>
              <a:tblPr firstRow="1" bandRow="1">
                <a:tableStyleId>{5C22544A-7EE6-4342-B048-85BDC9FD1C3A}</a:tableStyleId>
              </a:tblPr>
              <a:tblGrid>
                <a:gridCol w="491833">
                  <a:extLst>
                    <a:ext uri="{9D8B030D-6E8A-4147-A177-3AD203B41FA5}">
                      <a16:colId xmlns:a16="http://schemas.microsoft.com/office/drawing/2014/main" xmlns="" val="20000"/>
                    </a:ext>
                  </a:extLst>
                </a:gridCol>
                <a:gridCol w="491833">
                  <a:extLst>
                    <a:ext uri="{9D8B030D-6E8A-4147-A177-3AD203B41FA5}">
                      <a16:colId xmlns:a16="http://schemas.microsoft.com/office/drawing/2014/main" xmlns="" val="20001"/>
                    </a:ext>
                  </a:extLst>
                </a:gridCol>
                <a:gridCol w="491833">
                  <a:extLst>
                    <a:ext uri="{9D8B030D-6E8A-4147-A177-3AD203B41FA5}">
                      <a16:colId xmlns:a16="http://schemas.microsoft.com/office/drawing/2014/main" xmlns="" val="20002"/>
                    </a:ext>
                  </a:extLst>
                </a:gridCol>
                <a:gridCol w="491833">
                  <a:extLst>
                    <a:ext uri="{9D8B030D-6E8A-4147-A177-3AD203B41FA5}">
                      <a16:colId xmlns:a16="http://schemas.microsoft.com/office/drawing/2014/main" xmlns="" val="20003"/>
                    </a:ext>
                  </a:extLst>
                </a:gridCol>
                <a:gridCol w="491833">
                  <a:extLst>
                    <a:ext uri="{9D8B030D-6E8A-4147-A177-3AD203B41FA5}">
                      <a16:colId xmlns:a16="http://schemas.microsoft.com/office/drawing/2014/main" xmlns="" val="20004"/>
                    </a:ext>
                  </a:extLst>
                </a:gridCol>
                <a:gridCol w="491833">
                  <a:extLst>
                    <a:ext uri="{9D8B030D-6E8A-4147-A177-3AD203B41FA5}">
                      <a16:colId xmlns:a16="http://schemas.microsoft.com/office/drawing/2014/main" xmlns="" val="20005"/>
                    </a:ext>
                  </a:extLst>
                </a:gridCol>
                <a:gridCol w="491833">
                  <a:extLst>
                    <a:ext uri="{9D8B030D-6E8A-4147-A177-3AD203B41FA5}">
                      <a16:colId xmlns:a16="http://schemas.microsoft.com/office/drawing/2014/main" xmlns="" val="20006"/>
                    </a:ext>
                  </a:extLst>
                </a:gridCol>
                <a:gridCol w="491833">
                  <a:extLst>
                    <a:ext uri="{9D8B030D-6E8A-4147-A177-3AD203B41FA5}">
                      <a16:colId xmlns:a16="http://schemas.microsoft.com/office/drawing/2014/main" xmlns="" val="20007"/>
                    </a:ext>
                  </a:extLst>
                </a:gridCol>
                <a:gridCol w="491833">
                  <a:extLst>
                    <a:ext uri="{9D8B030D-6E8A-4147-A177-3AD203B41FA5}">
                      <a16:colId xmlns:a16="http://schemas.microsoft.com/office/drawing/2014/main" xmlns="" val="20008"/>
                    </a:ext>
                  </a:extLst>
                </a:gridCol>
                <a:gridCol w="491833">
                  <a:extLst>
                    <a:ext uri="{9D8B030D-6E8A-4147-A177-3AD203B41FA5}">
                      <a16:colId xmlns:a16="http://schemas.microsoft.com/office/drawing/2014/main" xmlns="" val="20009"/>
                    </a:ext>
                  </a:extLst>
                </a:gridCol>
                <a:gridCol w="491833">
                  <a:extLst>
                    <a:ext uri="{9D8B030D-6E8A-4147-A177-3AD203B41FA5}">
                      <a16:colId xmlns:a16="http://schemas.microsoft.com/office/drawing/2014/main" xmlns="" val="20010"/>
                    </a:ext>
                  </a:extLst>
                </a:gridCol>
                <a:gridCol w="491833">
                  <a:extLst>
                    <a:ext uri="{9D8B030D-6E8A-4147-A177-3AD203B41FA5}">
                      <a16:colId xmlns:a16="http://schemas.microsoft.com/office/drawing/2014/main" xmlns="" val="20011"/>
                    </a:ext>
                  </a:extLst>
                </a:gridCol>
                <a:gridCol w="491833">
                  <a:extLst>
                    <a:ext uri="{9D8B030D-6E8A-4147-A177-3AD203B41FA5}">
                      <a16:colId xmlns:a16="http://schemas.microsoft.com/office/drawing/2014/main" xmlns="" val="20012"/>
                    </a:ext>
                  </a:extLst>
                </a:gridCol>
                <a:gridCol w="491833">
                  <a:extLst>
                    <a:ext uri="{9D8B030D-6E8A-4147-A177-3AD203B41FA5}">
                      <a16:colId xmlns:a16="http://schemas.microsoft.com/office/drawing/2014/main" xmlns="" val="20013"/>
                    </a:ext>
                  </a:extLst>
                </a:gridCol>
                <a:gridCol w="491833">
                  <a:extLst>
                    <a:ext uri="{9D8B030D-6E8A-4147-A177-3AD203B41FA5}">
                      <a16:colId xmlns:a16="http://schemas.microsoft.com/office/drawing/2014/main" xmlns="" val="20014"/>
                    </a:ext>
                  </a:extLst>
                </a:gridCol>
                <a:gridCol w="491833">
                  <a:extLst>
                    <a:ext uri="{9D8B030D-6E8A-4147-A177-3AD203B41FA5}">
                      <a16:colId xmlns:a16="http://schemas.microsoft.com/office/drawing/2014/main" xmlns="" val="20015"/>
                    </a:ext>
                  </a:extLst>
                </a:gridCol>
                <a:gridCol w="491833">
                  <a:extLst>
                    <a:ext uri="{9D8B030D-6E8A-4147-A177-3AD203B41FA5}">
                      <a16:colId xmlns:a16="http://schemas.microsoft.com/office/drawing/2014/main" xmlns="" val="20016"/>
                    </a:ext>
                  </a:extLst>
                </a:gridCol>
                <a:gridCol w="491833">
                  <a:extLst>
                    <a:ext uri="{9D8B030D-6E8A-4147-A177-3AD203B41FA5}">
                      <a16:colId xmlns:a16="http://schemas.microsoft.com/office/drawing/2014/main" xmlns="" val="20017"/>
                    </a:ext>
                  </a:extLst>
                </a:gridCol>
                <a:gridCol w="491833">
                  <a:extLst>
                    <a:ext uri="{9D8B030D-6E8A-4147-A177-3AD203B41FA5}">
                      <a16:colId xmlns:a16="http://schemas.microsoft.com/office/drawing/2014/main" xmlns="" val="20018"/>
                    </a:ext>
                  </a:extLst>
                </a:gridCol>
                <a:gridCol w="491833">
                  <a:extLst>
                    <a:ext uri="{9D8B030D-6E8A-4147-A177-3AD203B41FA5}">
                      <a16:colId xmlns:a16="http://schemas.microsoft.com/office/drawing/2014/main" xmlns="" val="20019"/>
                    </a:ext>
                  </a:extLst>
                </a:gridCol>
                <a:gridCol w="491833">
                  <a:extLst>
                    <a:ext uri="{9D8B030D-6E8A-4147-A177-3AD203B41FA5}">
                      <a16:colId xmlns:a16="http://schemas.microsoft.com/office/drawing/2014/main" xmlns="" val="20020"/>
                    </a:ext>
                  </a:extLst>
                </a:gridCol>
                <a:gridCol w="491833">
                  <a:extLst>
                    <a:ext uri="{9D8B030D-6E8A-4147-A177-3AD203B41FA5}">
                      <a16:colId xmlns:a16="http://schemas.microsoft.com/office/drawing/2014/main" xmlns="" val="20021"/>
                    </a:ext>
                  </a:extLst>
                </a:gridCol>
                <a:gridCol w="491833">
                  <a:extLst>
                    <a:ext uri="{9D8B030D-6E8A-4147-A177-3AD203B41FA5}">
                      <a16:colId xmlns:a16="http://schemas.microsoft.com/office/drawing/2014/main" xmlns="" val="20022"/>
                    </a:ext>
                  </a:extLst>
                </a:gridCol>
                <a:gridCol w="491833">
                  <a:extLst>
                    <a:ext uri="{9D8B030D-6E8A-4147-A177-3AD203B41FA5}">
                      <a16:colId xmlns:a16="http://schemas.microsoft.com/office/drawing/2014/main" xmlns="" val="20023"/>
                    </a:ext>
                  </a:extLst>
                </a:gridCol>
              </a:tblGrid>
              <a:tr h="426589">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7" name="テキスト ボックス 6"/>
              <p:cNvSpPr txBox="1"/>
              <p:nvPr/>
            </p:nvSpPr>
            <p:spPr>
              <a:xfrm>
                <a:off x="7257172" y="1957394"/>
                <a:ext cx="4047794" cy="830997"/>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4800" dirty="0" smtClean="0"/>
                  <a:t>            </a:t>
                </a:r>
                <a:r>
                  <a:rPr kumimoji="1" lang="ja-JP" altLang="en-US" sz="4800" dirty="0" smtClean="0"/>
                  <a:t>　</a:t>
                </a:r>
                <a14:m>
                  <m:oMath xmlns:m="http://schemas.openxmlformats.org/officeDocument/2006/math">
                    <m:r>
                      <a:rPr kumimoji="1" lang="ja-JP" altLang="en-US" sz="4800" i="1" dirty="0" smtClean="0">
                        <a:latin typeface="Cambria Math" panose="02040503050406030204" pitchFamily="18" charset="0"/>
                      </a:rPr>
                      <m:t> </m:t>
                    </m:r>
                    <m:r>
                      <a:rPr kumimoji="1" lang="en-US" altLang="ja-JP" sz="4800" b="0" i="1" dirty="0" smtClean="0">
                        <a:latin typeface="Cambria Math" panose="02040503050406030204" pitchFamily="18" charset="0"/>
                      </a:rPr>
                      <m:t>   </m:t>
                    </m:r>
                    <m:r>
                      <a:rPr kumimoji="1" lang="en-US" altLang="ja-JP" sz="4800" b="0" i="0" dirty="0" smtClean="0">
                        <a:latin typeface="Cambria Math" panose="02040503050406030204" pitchFamily="18" charset="0"/>
                      </a:rPr>
                      <m:t> </m:t>
                    </m:r>
                    <m:r>
                      <a:rPr kumimoji="1" lang="en-US" altLang="ja-JP" sz="4800" b="0" i="1" dirty="0" smtClean="0">
                        <a:latin typeface="Cambria Math" panose="02040503050406030204" pitchFamily="18" charset="0"/>
                      </a:rPr>
                      <m:t>)</m:t>
                    </m:r>
                  </m:oMath>
                </a14:m>
                <a:endParaRPr kumimoji="1" lang="ja-JP" altLang="en-US" sz="48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257172" y="1957394"/>
                <a:ext cx="4047794" cy="830997"/>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280160" y="1975655"/>
                <a:ext cx="3641645" cy="830997"/>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4800" dirty="0" smtClean="0"/>
                  <a:t>            </a:t>
                </a:r>
                <a:r>
                  <a:rPr kumimoji="1" lang="ja-JP" altLang="en-US" sz="4800" dirty="0" smtClean="0"/>
                  <a:t>　</a:t>
                </a:r>
                <a14:m>
                  <m:oMath xmlns:m="http://schemas.openxmlformats.org/officeDocument/2006/math">
                    <m:r>
                      <a:rPr kumimoji="1" lang="ja-JP" altLang="en-US" sz="4800" i="1" dirty="0" smtClean="0">
                        <a:latin typeface="Cambria Math" panose="02040503050406030204" pitchFamily="18" charset="0"/>
                      </a:rPr>
                      <m:t> </m:t>
                    </m:r>
                    <m:r>
                      <a:rPr kumimoji="1" lang="en-US" altLang="ja-JP" sz="4800" b="0" i="1" dirty="0" smtClean="0">
                        <a:latin typeface="Cambria Math" panose="02040503050406030204" pitchFamily="18" charset="0"/>
                      </a:rPr>
                      <m:t>   </m:t>
                    </m:r>
                    <m:r>
                      <a:rPr kumimoji="1" lang="en-US" altLang="ja-JP" sz="4800" b="0" i="0" dirty="0" smtClean="0">
                        <a:latin typeface="Cambria Math" panose="02040503050406030204" pitchFamily="18" charset="0"/>
                      </a:rPr>
                      <m:t> </m:t>
                    </m:r>
                    <m:r>
                      <a:rPr kumimoji="1" lang="en-US" altLang="ja-JP" sz="4800" b="0" i="1" dirty="0" smtClean="0">
                        <a:latin typeface="Cambria Math" panose="02040503050406030204" pitchFamily="18" charset="0"/>
                      </a:rPr>
                      <m:t>)</m:t>
                    </m:r>
                  </m:oMath>
                </a14:m>
                <a:endParaRPr kumimoji="1" lang="ja-JP" altLang="en-US" sz="4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280160" y="1975655"/>
                <a:ext cx="3641645" cy="830997"/>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69515" y="2876060"/>
                <a:ext cx="4047794" cy="830997"/>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4800" dirty="0" smtClean="0"/>
                  <a:t>            </a:t>
                </a:r>
                <a:r>
                  <a:rPr kumimoji="1" lang="ja-JP" altLang="en-US" sz="4800" dirty="0" smtClean="0"/>
                  <a:t>　</a:t>
                </a:r>
                <a14:m>
                  <m:oMath xmlns:m="http://schemas.openxmlformats.org/officeDocument/2006/math">
                    <m:r>
                      <a:rPr kumimoji="1" lang="ja-JP" altLang="en-US" sz="4800" i="1" dirty="0" smtClean="0">
                        <a:latin typeface="Cambria Math" panose="02040503050406030204" pitchFamily="18" charset="0"/>
                      </a:rPr>
                      <m:t> </m:t>
                    </m:r>
                    <m:r>
                      <a:rPr kumimoji="1" lang="en-US" altLang="ja-JP" sz="4800" b="0" i="1" dirty="0" smtClean="0">
                        <a:latin typeface="Cambria Math" panose="02040503050406030204" pitchFamily="18" charset="0"/>
                      </a:rPr>
                      <m:t>   </m:t>
                    </m:r>
                    <m:r>
                      <a:rPr kumimoji="1" lang="en-US" altLang="ja-JP" sz="4800" b="0" i="0" dirty="0" smtClean="0">
                        <a:latin typeface="Cambria Math" panose="02040503050406030204" pitchFamily="18" charset="0"/>
                      </a:rPr>
                      <m:t> </m:t>
                    </m:r>
                    <m:r>
                      <a:rPr kumimoji="1" lang="en-US" altLang="ja-JP" sz="4800" b="0" i="1" dirty="0" smtClean="0">
                        <a:latin typeface="Cambria Math" panose="02040503050406030204" pitchFamily="18" charset="0"/>
                      </a:rPr>
                      <m:t>)</m:t>
                    </m:r>
                  </m:oMath>
                </a14:m>
                <a:endParaRPr kumimoji="1" lang="ja-JP" altLang="en-US" sz="4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69515" y="2876060"/>
                <a:ext cx="4047794" cy="830997"/>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8708457" y="2875142"/>
                <a:ext cx="4047794" cy="830997"/>
              </a:xfrm>
              <a:prstGeom prst="rect">
                <a:avLst/>
              </a:prstGeom>
              <a:noFill/>
            </p:spPr>
            <p:txBody>
              <a:bodyPr wrap="square" rtlCol="0">
                <a:spAutoFit/>
              </a:bodyPr>
              <a:lstStyle/>
              <a:p>
                <a14:m>
                  <m:oMath xmlns:m="http://schemas.openxmlformats.org/officeDocument/2006/math">
                    <m:r>
                      <a:rPr kumimoji="1" lang="en-US" altLang="ja-JP" sz="4800" b="0" i="1" smtClean="0">
                        <a:latin typeface="Cambria Math" panose="02040503050406030204" pitchFamily="18" charset="0"/>
                      </a:rPr>
                      <m:t>(</m:t>
                    </m:r>
                  </m:oMath>
                </a14:m>
                <a:r>
                  <a:rPr kumimoji="1" lang="en-US" altLang="ja-JP" sz="4800" dirty="0" smtClean="0"/>
                  <a:t>            </a:t>
                </a:r>
                <a:r>
                  <a:rPr kumimoji="1" lang="ja-JP" altLang="en-US" sz="4800" dirty="0" smtClean="0"/>
                  <a:t>　</a:t>
                </a:r>
                <a14:m>
                  <m:oMath xmlns:m="http://schemas.openxmlformats.org/officeDocument/2006/math">
                    <m:r>
                      <a:rPr kumimoji="1" lang="ja-JP" altLang="en-US" sz="4800" i="1" dirty="0" smtClean="0">
                        <a:latin typeface="Cambria Math" panose="02040503050406030204" pitchFamily="18" charset="0"/>
                      </a:rPr>
                      <m:t> </m:t>
                    </m:r>
                    <m:r>
                      <a:rPr kumimoji="1" lang="en-US" altLang="ja-JP" sz="4800" b="0" i="1" dirty="0" smtClean="0">
                        <a:latin typeface="Cambria Math" panose="02040503050406030204" pitchFamily="18" charset="0"/>
                      </a:rPr>
                      <m:t>   </m:t>
                    </m:r>
                    <m:r>
                      <a:rPr kumimoji="1" lang="en-US" altLang="ja-JP" sz="4800" b="0" i="0" dirty="0" smtClean="0">
                        <a:latin typeface="Cambria Math" panose="02040503050406030204" pitchFamily="18" charset="0"/>
                      </a:rPr>
                      <m:t> </m:t>
                    </m:r>
                    <m:r>
                      <a:rPr kumimoji="1" lang="en-US" altLang="ja-JP" sz="4800" b="0" i="1" dirty="0" smtClean="0">
                        <a:latin typeface="Cambria Math" panose="02040503050406030204" pitchFamily="18" charset="0"/>
                      </a:rPr>
                      <m:t>)</m:t>
                    </m:r>
                  </m:oMath>
                </a14:m>
                <a:endParaRPr kumimoji="1" lang="ja-JP" altLang="en-US" sz="48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8708457" y="2875142"/>
                <a:ext cx="4047794" cy="830997"/>
              </a:xfrm>
              <a:prstGeom prst="rect">
                <a:avLst/>
              </a:prstGeom>
              <a:blipFill rotWithShape="0">
                <a:blip r:embed="rId6"/>
                <a:stretch>
                  <a:fillRect/>
                </a:stretch>
              </a:blipFill>
            </p:spPr>
            <p:txBody>
              <a:bodyPr/>
              <a:lstStyle/>
              <a:p>
                <a:r>
                  <a:rPr lang="ja-JP" altLang="en-US">
                    <a:noFill/>
                  </a:rPr>
                  <a:t> </a:t>
                </a:r>
              </a:p>
            </p:txBody>
          </p:sp>
        </mc:Fallback>
      </mc:AlternateContent>
      <p:sp>
        <p:nvSpPr>
          <p:cNvPr id="11" name="角丸四角形 10"/>
          <p:cNvSpPr/>
          <p:nvPr/>
        </p:nvSpPr>
        <p:spPr>
          <a:xfrm>
            <a:off x="1288103" y="1973925"/>
            <a:ext cx="4517783" cy="74281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003191" y="1981362"/>
            <a:ext cx="4897660" cy="74281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4144" y="2904414"/>
            <a:ext cx="6189502" cy="74281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456280" y="2929660"/>
            <a:ext cx="5688926" cy="74281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298543" y="3911624"/>
            <a:ext cx="3820103"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CGSuite</a:t>
            </a:r>
            <a:r>
              <a:rPr kumimoji="1" lang="ja-JP" altLang="en-US" sz="2400" dirty="0">
                <a:solidFill>
                  <a:schemeClr val="tx1"/>
                </a:solidFill>
              </a:rPr>
              <a:t>で</a:t>
            </a:r>
            <a:r>
              <a:rPr kumimoji="1" lang="ja-JP" altLang="en-US" sz="2400" dirty="0" smtClean="0">
                <a:solidFill>
                  <a:schemeClr val="tx1"/>
                </a:solidFill>
              </a:rPr>
              <a:t>解析</a:t>
            </a:r>
            <a:endParaRPr kumimoji="1" lang="en-US" altLang="ja-JP" sz="2400" dirty="0">
              <a:solidFill>
                <a:schemeClr val="tx1"/>
              </a:solidFill>
            </a:endParaRPr>
          </a:p>
        </p:txBody>
      </p:sp>
      <p:sp>
        <p:nvSpPr>
          <p:cNvPr id="16" name="下矢印 15"/>
          <p:cNvSpPr/>
          <p:nvPr/>
        </p:nvSpPr>
        <p:spPr>
          <a:xfrm>
            <a:off x="5347053" y="4554629"/>
            <a:ext cx="1494845" cy="323672"/>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979194" y="4527869"/>
            <a:ext cx="2646878" cy="461665"/>
          </a:xfrm>
          <a:prstGeom prst="rect">
            <a:avLst/>
          </a:prstGeom>
          <a:noFill/>
        </p:spPr>
        <p:txBody>
          <a:bodyPr wrap="none" rtlCol="0">
            <a:spAutoFit/>
          </a:bodyPr>
          <a:lstStyle/>
          <a:p>
            <a:r>
              <a:rPr kumimoji="1" lang="ja-JP" altLang="en-US" sz="2400" dirty="0" smtClean="0"/>
              <a:t>できなかった場合</a:t>
            </a:r>
            <a:endParaRPr kumimoji="1" lang="ja-JP" altLang="en-US" sz="2400" dirty="0"/>
          </a:p>
        </p:txBody>
      </p:sp>
      <p:sp>
        <p:nvSpPr>
          <p:cNvPr id="18" name="角丸四角形 17"/>
          <p:cNvSpPr/>
          <p:nvPr/>
        </p:nvSpPr>
        <p:spPr>
          <a:xfrm>
            <a:off x="2133461" y="4990452"/>
            <a:ext cx="7922028"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手</a:t>
            </a:r>
            <a:r>
              <a:rPr kumimoji="1" lang="ja-JP" altLang="en-US" sz="2400" dirty="0" smtClean="0">
                <a:solidFill>
                  <a:schemeClr val="tx1"/>
                </a:solidFill>
              </a:rPr>
              <a:t>計算を用いて解析すべき盤面を絞り</a:t>
            </a:r>
            <a:r>
              <a:rPr kumimoji="1" lang="en-US" altLang="ja-JP" sz="2400" dirty="0" smtClean="0">
                <a:solidFill>
                  <a:schemeClr val="tx1"/>
                </a:solidFill>
              </a:rPr>
              <a:t>CGSuite</a:t>
            </a:r>
            <a:r>
              <a:rPr kumimoji="1" lang="ja-JP" altLang="en-US" sz="2400" dirty="0" smtClean="0">
                <a:solidFill>
                  <a:schemeClr val="tx1"/>
                </a:solidFill>
              </a:rPr>
              <a:t>で解析</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0" name="角丸四角形 19"/>
              <p:cNvSpPr/>
              <p:nvPr/>
            </p:nvSpPr>
            <p:spPr>
              <a:xfrm>
                <a:off x="3569215" y="6069280"/>
                <a:ext cx="4991544" cy="530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sz="2400" b="0" i="1" smtClean="0">
                        <a:solidFill>
                          <a:schemeClr val="tx1"/>
                        </a:solidFill>
                        <a:latin typeface="Cambria Math" panose="02040503050406030204" pitchFamily="18" charset="0"/>
                      </a:rPr>
                      <m:t>𝑛</m:t>
                    </m:r>
                    <m:r>
                      <a:rPr kumimoji="1" lang="en-US" altLang="ja-JP" sz="2400" b="0" i="1" smtClean="0">
                        <a:solidFill>
                          <a:schemeClr val="tx1"/>
                        </a:solidFill>
                        <a:latin typeface="Cambria Math" panose="02040503050406030204" pitchFamily="18" charset="0"/>
                      </a:rPr>
                      <m:t>=5</m:t>
                    </m:r>
                  </m:oMath>
                </a14:m>
                <a:r>
                  <a:rPr kumimoji="1" lang="ja-JP" altLang="en-US" sz="2400" dirty="0" smtClean="0">
                    <a:solidFill>
                      <a:schemeClr val="tx1"/>
                    </a:solidFill>
                  </a:rPr>
                  <a:t>まで解析が行えた</a:t>
                </a:r>
                <a:endParaRPr kumimoji="1" lang="ja-JP" altLang="en-US" sz="2400" dirty="0">
                  <a:solidFill>
                    <a:schemeClr val="tx1"/>
                  </a:solidFill>
                </a:endParaRPr>
              </a:p>
            </p:txBody>
          </p:sp>
        </mc:Choice>
        <mc:Fallback xmlns="">
          <p:sp>
            <p:nvSpPr>
              <p:cNvPr id="20" name="角丸四角形 19"/>
              <p:cNvSpPr>
                <a:spLocks noRot="1" noChangeAspect="1" noMove="1" noResize="1" noEditPoints="1" noAdjustHandles="1" noChangeArrowheads="1" noChangeShapeType="1" noTextEdit="1"/>
              </p:cNvSpPr>
              <p:nvPr/>
            </p:nvSpPr>
            <p:spPr>
              <a:xfrm>
                <a:off x="3569215" y="6069280"/>
                <a:ext cx="4991544" cy="530854"/>
              </a:xfrm>
              <a:prstGeom prst="roundRect">
                <a:avLst/>
              </a:prstGeom>
              <a:blipFill rotWithShape="0">
                <a:blip r:embed="rId7"/>
                <a:stretch>
                  <a:fillRect b="-20225"/>
                </a:stretch>
              </a:blipFill>
            </p:spPr>
            <p:txBody>
              <a:bodyPr/>
              <a:lstStyle/>
              <a:p>
                <a:r>
                  <a:rPr lang="ja-JP" altLang="en-US">
                    <a:noFill/>
                  </a:rPr>
                  <a:t> </a:t>
                </a:r>
              </a:p>
            </p:txBody>
          </p:sp>
        </mc:Fallback>
      </mc:AlternateContent>
      <p:sp>
        <p:nvSpPr>
          <p:cNvPr id="21" name="下矢印 20"/>
          <p:cNvSpPr/>
          <p:nvPr/>
        </p:nvSpPr>
        <p:spPr>
          <a:xfrm>
            <a:off x="5372453" y="5596029"/>
            <a:ext cx="1494845" cy="323672"/>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058442" y="5580431"/>
            <a:ext cx="800219" cy="461665"/>
          </a:xfrm>
          <a:prstGeom prst="rect">
            <a:avLst/>
          </a:prstGeom>
          <a:noFill/>
        </p:spPr>
        <p:txBody>
          <a:bodyPr wrap="none" rtlCol="0">
            <a:spAutoFit/>
          </a:bodyPr>
          <a:lstStyle/>
          <a:p>
            <a:r>
              <a:rPr kumimoji="1" lang="ja-JP" altLang="en-US" sz="2400" dirty="0" smtClean="0"/>
              <a:t>結果</a:t>
            </a:r>
            <a:endParaRPr kumimoji="1" lang="ja-JP" altLang="en-US" sz="2400" dirty="0"/>
          </a:p>
        </p:txBody>
      </p:sp>
    </p:spTree>
    <p:extLst>
      <p:ext uri="{BB962C8B-B14F-4D97-AF65-F5344CB8AC3E}">
        <p14:creationId xmlns:p14="http://schemas.microsoft.com/office/powerpoint/2010/main" val="9624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4249" y="2370750"/>
            <a:ext cx="5961397" cy="4056500"/>
          </a:xfrm>
          <a:prstGeom prst="snip1Rect">
            <a:avLst/>
          </a:prstGeo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ja-JP" altLang="en-US" sz="2800" dirty="0" smtClean="0">
                <a:latin typeface="Meiryo UI" panose="020B0604030504040204" pitchFamily="50" charset="-128"/>
                <a:ea typeface="Meiryo UI" panose="020B0604030504040204" pitchFamily="50" charset="-128"/>
              </a:rPr>
              <a:t>ルール</a:t>
            </a:r>
            <a:endParaRPr lang="en-US" altLang="ja-JP" sz="2800" dirty="0" smtClean="0">
              <a:latin typeface="Meiryo UI" panose="020B0604030504040204" pitchFamily="50" charset="-128"/>
              <a:ea typeface="Meiryo UI" panose="020B0604030504040204" pitchFamily="50" charset="-128"/>
            </a:endParaRPr>
          </a:p>
          <a:p>
            <a:pPr lvl="1"/>
            <a:r>
              <a:rPr lang="ja-JP" altLang="en-US" sz="2800" dirty="0" smtClean="0">
                <a:latin typeface="Meiryo UI" panose="020B0604030504040204" pitchFamily="50" charset="-128"/>
                <a:ea typeface="Meiryo UI" panose="020B0604030504040204" pitchFamily="50" charset="-128"/>
              </a:rPr>
              <a:t>黒石を動かすプレイヤーと白石を動かすプレイヤー</a:t>
            </a:r>
            <a:endParaRPr lang="en-US" altLang="ja-JP" sz="2800" dirty="0" smtClean="0">
              <a:latin typeface="Meiryo UI" panose="020B0604030504040204" pitchFamily="50" charset="-128"/>
              <a:ea typeface="Meiryo UI" panose="020B0604030504040204" pitchFamily="50" charset="-128"/>
            </a:endParaRPr>
          </a:p>
          <a:p>
            <a:pPr lvl="1"/>
            <a:r>
              <a:rPr lang="ja-JP" altLang="en-US" sz="2800" dirty="0" smtClean="0">
                <a:latin typeface="Meiryo UI" panose="020B0604030504040204" pitchFamily="50" charset="-128"/>
                <a:ea typeface="Meiryo UI" panose="020B0604030504040204" pitchFamily="50" charset="-128"/>
              </a:rPr>
              <a:t>自分の手番に自分の色の石を</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隣り合う自分とは異なる色の</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石のマスに動かす</a:t>
            </a:r>
            <a:endParaRPr lang="en-US" altLang="ja-JP" sz="2800" dirty="0" smtClean="0">
              <a:latin typeface="Meiryo UI" panose="020B0604030504040204" pitchFamily="50" charset="-128"/>
              <a:ea typeface="Meiryo UI" panose="020B0604030504040204" pitchFamily="50" charset="-128"/>
            </a:endParaRPr>
          </a:p>
          <a:p>
            <a:pPr lvl="1"/>
            <a:r>
              <a:rPr lang="ja-JP" altLang="en-US" sz="2800" dirty="0">
                <a:latin typeface="Meiryo UI" panose="020B0604030504040204" pitchFamily="50" charset="-128"/>
                <a:ea typeface="Meiryo UI" panose="020B0604030504040204" pitchFamily="50" charset="-128"/>
              </a:rPr>
              <a:t>動かせなく</a:t>
            </a:r>
            <a:r>
              <a:rPr lang="ja-JP" altLang="en-US" sz="2800" dirty="0" smtClean="0">
                <a:latin typeface="Meiryo UI" panose="020B0604030504040204" pitchFamily="50" charset="-128"/>
                <a:ea typeface="Meiryo UI" panose="020B0604030504040204" pitchFamily="50" charset="-128"/>
              </a:rPr>
              <a:t>なったプレイヤーの負け</a:t>
            </a:r>
            <a:endParaRPr lang="en-US" altLang="ja-JP" sz="2800" dirty="0" smtClean="0">
              <a:latin typeface="Meiryo UI" panose="020B0604030504040204" pitchFamily="50" charset="-128"/>
              <a:ea typeface="Meiryo UI" panose="020B0604030504040204" pitchFamily="50" charset="-128"/>
            </a:endParaRPr>
          </a:p>
          <a:p>
            <a:pPr marL="0" indent="0">
              <a:buNone/>
            </a:pPr>
            <a:endParaRPr lang="en-US" altLang="ja-JP" dirty="0" smtClean="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一</a:t>
            </a:r>
            <a:r>
              <a:rPr lang="ja-JP" altLang="en-US" dirty="0" smtClean="0"/>
              <a:t>次元版クロバー</a:t>
            </a:r>
            <a:endParaRPr kumimoji="1" lang="ja-JP" altLang="en-US" dirty="0"/>
          </a:p>
        </p:txBody>
      </p:sp>
      <p:graphicFrame>
        <p:nvGraphicFramePr>
          <p:cNvPr id="5" name="表 4"/>
          <p:cNvGraphicFramePr>
            <a:graphicFrameLocks noGrp="1"/>
          </p:cNvGraphicFramePr>
          <p:nvPr>
            <p:extLst/>
          </p:nvPr>
        </p:nvGraphicFramePr>
        <p:xfrm>
          <a:off x="7554296" y="2368846"/>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9" name="表 8"/>
          <p:cNvGraphicFramePr>
            <a:graphicFrameLocks noGrp="1"/>
          </p:cNvGraphicFramePr>
          <p:nvPr>
            <p:extLst/>
          </p:nvPr>
        </p:nvGraphicFramePr>
        <p:xfrm>
          <a:off x="7550757" y="3449829"/>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0" name="表 9"/>
          <p:cNvGraphicFramePr>
            <a:graphicFrameLocks noGrp="1"/>
          </p:cNvGraphicFramePr>
          <p:nvPr>
            <p:extLst/>
          </p:nvPr>
        </p:nvGraphicFramePr>
        <p:xfrm>
          <a:off x="7554309" y="4516633"/>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1" name="表 10"/>
          <p:cNvGraphicFramePr>
            <a:graphicFrameLocks noGrp="1"/>
          </p:cNvGraphicFramePr>
          <p:nvPr>
            <p:extLst/>
          </p:nvPr>
        </p:nvGraphicFramePr>
        <p:xfrm>
          <a:off x="7554308" y="5636592"/>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cxnSp>
        <p:nvCxnSpPr>
          <p:cNvPr id="16" name="直線矢印コネクタ 15"/>
          <p:cNvCxnSpPr/>
          <p:nvPr/>
        </p:nvCxnSpPr>
        <p:spPr>
          <a:xfrm>
            <a:off x="9718156" y="3076348"/>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9728790" y="4150229"/>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9714616" y="5256020"/>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067111" y="1998929"/>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0" name="テキスト ボックス 19"/>
          <p:cNvSpPr txBox="1"/>
          <p:nvPr/>
        </p:nvSpPr>
        <p:spPr>
          <a:xfrm>
            <a:off x="7084833" y="4136068"/>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1" name="テキスト ボックス 20"/>
          <p:cNvSpPr txBox="1"/>
          <p:nvPr/>
        </p:nvSpPr>
        <p:spPr>
          <a:xfrm>
            <a:off x="7070658" y="3065720"/>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22" name="テキスト ボックス 21"/>
          <p:cNvSpPr txBox="1"/>
          <p:nvPr/>
        </p:nvSpPr>
        <p:spPr>
          <a:xfrm>
            <a:off x="7070656" y="5248953"/>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6" name="スライド番号プレースホルダー 5"/>
          <p:cNvSpPr>
            <a:spLocks noGrp="1"/>
          </p:cNvSpPr>
          <p:nvPr>
            <p:ph type="sldNum" sz="quarter" idx="12"/>
          </p:nvPr>
        </p:nvSpPr>
        <p:spPr/>
        <p:txBody>
          <a:bodyPr/>
          <a:lstStyle/>
          <a:p>
            <a:fld id="{BD266BE7-899D-4075-917F-DBDE33B6B692}" type="slidenum">
              <a:rPr lang="en-US" altLang="ja-JP" smtClean="0"/>
              <a:t>3</a:t>
            </a:fld>
            <a:endParaRPr kumimoji="1" lang="ja-JP" altLang="en-US" dirty="0"/>
          </a:p>
        </p:txBody>
      </p:sp>
    </p:spTree>
    <p:extLst>
      <p:ext uri="{BB962C8B-B14F-4D97-AF65-F5344CB8AC3E}">
        <p14:creationId xmlns:p14="http://schemas.microsoft.com/office/powerpoint/2010/main" val="240636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a:t>解析盤面</a:t>
                </a:r>
                <a:r>
                  <a:rPr lang="en-US" altLang="ja-JP" dirty="0"/>
                  <a:t>3  (</a:t>
                </a:r>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=3</m:t>
                    </m:r>
                    <m:r>
                      <a:rPr lang="ja-JP" altLang="en-US" i="1" dirty="0">
                        <a:latin typeface="Cambria Math" panose="02040503050406030204" pitchFamily="18" charset="0"/>
                      </a:rPr>
                      <m:t>の</m:t>
                    </m:r>
                  </m:oMath>
                </a14:m>
                <a:r>
                  <a:rPr lang="ja-JP" altLang="en-US" dirty="0"/>
                  <a:t>場合</a:t>
                </a:r>
                <a:r>
                  <a:rPr lang="en-US" altLang="ja-JP" dirty="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l="-14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ja-JP" altLang="en-US" sz="2400" dirty="0"/>
                  <a:t>その結果</a:t>
                </a:r>
                <a14:m>
                  <m:oMath xmlns:m="http://schemas.openxmlformats.org/officeDocument/2006/math">
                    <m:r>
                      <a:rPr lang="en-US" altLang="ja-JP" sz="2400" i="1">
                        <a:latin typeface="Cambria Math" panose="02040503050406030204" pitchFamily="18" charset="0"/>
                      </a:rPr>
                      <m:t>𝑛</m:t>
                    </m:r>
                    <m:r>
                      <a:rPr lang="en-US" altLang="ja-JP" sz="2400" i="1">
                        <a:latin typeface="Cambria Math" panose="02040503050406030204" pitchFamily="18" charset="0"/>
                      </a:rPr>
                      <m:t>=5</m:t>
                    </m:r>
                    <m:r>
                      <a:rPr lang="ja-JP" altLang="en-US" sz="2400" i="1">
                        <a:latin typeface="Cambria Math" panose="02040503050406030204" pitchFamily="18" charset="0"/>
                      </a:rPr>
                      <m:t>までの</m:t>
                    </m:r>
                  </m:oMath>
                </a14:m>
                <a:r>
                  <a:rPr lang="ja-JP" altLang="en-US" sz="2400" dirty="0"/>
                  <a:t>解析結果を得ることができた</a:t>
                </a:r>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949" t="-137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BD266BE7-899D-4075-917F-DBDE33B6B692}" type="slidenum">
              <a:rPr lang="en-US" altLang="ja-JP" smtClean="0"/>
              <a:pPr/>
              <a:t>30</a:t>
            </a:fld>
            <a:endParaRPr lang="en-US" altLang="en-US" dirty="0"/>
          </a:p>
        </p:txBody>
      </p:sp>
      <mc:AlternateContent xmlns:mc="http://schemas.openxmlformats.org/markup-compatibility/2006" xmlns:a14="http://schemas.microsoft.com/office/drawing/2010/main">
        <mc:Choice Requires="a14">
          <p:graphicFrame>
            <p:nvGraphicFramePr>
              <p:cNvPr id="5" name="表 4"/>
              <p:cNvGraphicFramePr>
                <a:graphicFrameLocks noGrp="1"/>
              </p:cNvGraphicFramePr>
              <p:nvPr>
                <p:extLst>
                  <p:ext uri="{D42A27DB-BD31-4B8C-83A1-F6EECF244321}">
                    <p14:modId xmlns:p14="http://schemas.microsoft.com/office/powerpoint/2010/main" val="3038711713"/>
                  </p:ext>
                </p:extLst>
              </p:nvPr>
            </p:nvGraphicFramePr>
            <p:xfrm>
              <a:off x="767103" y="4211775"/>
              <a:ext cx="10654745" cy="1088414"/>
            </p:xfrm>
            <a:graphic>
              <a:graphicData uri="http://schemas.openxmlformats.org/drawingml/2006/table">
                <a:tbl>
                  <a:tblPr firstRow="1" bandRow="1">
                    <a:tableStyleId>{3B4B98B0-60AC-42C2-AFA5-B58CD77FA1E5}</a:tableStyleId>
                  </a:tblPr>
                  <a:tblGrid>
                    <a:gridCol w="2130949">
                      <a:extLst>
                        <a:ext uri="{9D8B030D-6E8A-4147-A177-3AD203B41FA5}">
                          <a16:colId xmlns:a16="http://schemas.microsoft.com/office/drawing/2014/main" xmlns="" val="20000"/>
                        </a:ext>
                      </a:extLst>
                    </a:gridCol>
                    <a:gridCol w="2130949">
                      <a:extLst>
                        <a:ext uri="{9D8B030D-6E8A-4147-A177-3AD203B41FA5}">
                          <a16:colId xmlns:a16="http://schemas.microsoft.com/office/drawing/2014/main" xmlns="" val="20001"/>
                        </a:ext>
                      </a:extLst>
                    </a:gridCol>
                    <a:gridCol w="2130949">
                      <a:extLst>
                        <a:ext uri="{9D8B030D-6E8A-4147-A177-3AD203B41FA5}">
                          <a16:colId xmlns:a16="http://schemas.microsoft.com/office/drawing/2014/main" xmlns="" val="20002"/>
                        </a:ext>
                      </a:extLst>
                    </a:gridCol>
                    <a:gridCol w="2130949">
                      <a:extLst>
                        <a:ext uri="{9D8B030D-6E8A-4147-A177-3AD203B41FA5}">
                          <a16:colId xmlns:a16="http://schemas.microsoft.com/office/drawing/2014/main" xmlns="" val="20003"/>
                        </a:ext>
                      </a:extLst>
                    </a:gridCol>
                    <a:gridCol w="2130949">
                      <a:extLst>
                        <a:ext uri="{9D8B030D-6E8A-4147-A177-3AD203B41FA5}">
                          <a16:colId xmlns:a16="http://schemas.microsoft.com/office/drawing/2014/main" xmlns="" val="20004"/>
                        </a:ext>
                      </a:extLst>
                    </a:gridCol>
                  </a:tblGrid>
                  <a:tr h="529330">
                    <a:tc>
                      <a:txBody>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𝒏</m:t>
                                </m:r>
                                <m:r>
                                  <a:rPr kumimoji="1" lang="en-US" altLang="ja-JP" sz="2800" b="1" i="1" smtClean="0">
                                    <a:latin typeface="Cambria Math" panose="02040503050406030204" pitchFamily="18" charset="0"/>
                                  </a:rPr>
                                  <m:t>=</m:t>
                                </m:r>
                                <m:r>
                                  <a:rPr kumimoji="1" lang="en-US" altLang="ja-JP" sz="2800" b="1" i="1" smtClean="0">
                                    <a:latin typeface="Cambria Math" panose="02040503050406030204" pitchFamily="18" charset="0"/>
                                  </a:rPr>
                                  <m:t>𝟏</m:t>
                                </m:r>
                              </m:oMath>
                            </m:oMathPara>
                          </a14:m>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𝒏</m:t>
                                </m:r>
                                <m:r>
                                  <a:rPr kumimoji="1" lang="en-US" altLang="ja-JP" sz="2800" b="1" i="1" smtClean="0">
                                    <a:latin typeface="Cambria Math" panose="02040503050406030204" pitchFamily="18" charset="0"/>
                                  </a:rPr>
                                  <m:t>=</m:t>
                                </m:r>
                                <m:r>
                                  <a:rPr kumimoji="1" lang="en-US" altLang="ja-JP" sz="2800" b="1" i="1" smtClean="0">
                                    <a:latin typeface="Cambria Math" panose="02040503050406030204" pitchFamily="18" charset="0"/>
                                  </a:rPr>
                                  <m:t>𝟐</m:t>
                                </m:r>
                              </m:oMath>
                            </m:oMathPara>
                          </a14:m>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𝒏</m:t>
                                </m:r>
                                <m:r>
                                  <a:rPr kumimoji="1" lang="en-US" altLang="ja-JP" sz="2800" b="1" i="1" smtClean="0">
                                    <a:latin typeface="Cambria Math" panose="02040503050406030204" pitchFamily="18" charset="0"/>
                                  </a:rPr>
                                  <m:t>=</m:t>
                                </m:r>
                                <m:r>
                                  <a:rPr kumimoji="1" lang="en-US" altLang="ja-JP" sz="2800" b="1" i="1" smtClean="0">
                                    <a:latin typeface="Cambria Math" panose="02040503050406030204" pitchFamily="18" charset="0"/>
                                  </a:rPr>
                                  <m:t>𝟑</m:t>
                                </m:r>
                              </m:oMath>
                            </m:oMathPara>
                          </a14:m>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𝒏</m:t>
                                </m:r>
                                <m:r>
                                  <a:rPr kumimoji="1" lang="en-US" altLang="ja-JP" sz="2800" b="1" i="1" smtClean="0">
                                    <a:latin typeface="Cambria Math" panose="02040503050406030204" pitchFamily="18" charset="0"/>
                                  </a:rPr>
                                  <m:t>=</m:t>
                                </m:r>
                                <m:r>
                                  <a:rPr kumimoji="1" lang="en-US" altLang="ja-JP" sz="2800" b="1" i="1" smtClean="0">
                                    <a:latin typeface="Cambria Math" panose="02040503050406030204" pitchFamily="18" charset="0"/>
                                  </a:rPr>
                                  <m:t>𝟒</m:t>
                                </m:r>
                              </m:oMath>
                            </m:oMathPara>
                          </a14:m>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𝒏</m:t>
                                </m:r>
                                <m:r>
                                  <a:rPr kumimoji="1" lang="en-US" altLang="ja-JP" sz="2800" b="1" i="1" smtClean="0">
                                    <a:latin typeface="Cambria Math" panose="02040503050406030204" pitchFamily="18" charset="0"/>
                                  </a:rPr>
                                  <m:t>=</m:t>
                                </m:r>
                                <m:r>
                                  <a:rPr kumimoji="1" lang="en-US" altLang="ja-JP" sz="2800" b="1" i="1" smtClean="0">
                                    <a:latin typeface="Cambria Math" panose="02040503050406030204" pitchFamily="18" charset="0"/>
                                  </a:rPr>
                                  <m:t>𝟓</m:t>
                                </m:r>
                              </m:oMath>
                            </m:oMathPara>
                          </a14:m>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59084">
                    <a:tc>
                      <a:txBody>
                        <a:bodyPr/>
                        <a:lstStyle/>
                        <a:p>
                          <a:pPr algn="ctr"/>
                          <a:r>
                            <a:rPr kumimoji="1" lang="ja-JP" altLang="en-US" sz="2400" dirty="0" smtClean="0"/>
                            <a:t>後手番が勝利</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先手番が勝利</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alpha val="20000"/>
                          </a:schemeClr>
                        </a:solidFill>
                      </a:tcPr>
                    </a:tc>
                    <a:tc>
                      <a:txBody>
                        <a:bodyPr/>
                        <a:lstStyle/>
                        <a:p>
                          <a:pPr algn="ctr"/>
                          <a:r>
                            <a:rPr kumimoji="1" lang="ja-JP" altLang="en-US" sz="2400" dirty="0" smtClean="0"/>
                            <a:t>先手番が勝利</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alpha val="20000"/>
                          </a:schemeClr>
                        </a:solidFill>
                      </a:tcPr>
                    </a:tc>
                    <a:tc>
                      <a:txBody>
                        <a:bodyPr/>
                        <a:lstStyle/>
                        <a:p>
                          <a:pPr algn="ctr"/>
                          <a:r>
                            <a:rPr kumimoji="1" lang="ja-JP" altLang="en-US" sz="2400" dirty="0" smtClean="0"/>
                            <a:t>後手番が勝利</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後手番が勝利</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mc:Choice>
        <mc:Fallback xmlns="">
          <p:graphicFrame>
            <p:nvGraphicFramePr>
              <p:cNvPr id="5" name="表 4"/>
              <p:cNvGraphicFramePr>
                <a:graphicFrameLocks noGrp="1"/>
              </p:cNvGraphicFramePr>
              <p:nvPr>
                <p:extLst>
                  <p:ext uri="{D42A27DB-BD31-4B8C-83A1-F6EECF244321}">
                    <p14:modId xmlns:p14="http://schemas.microsoft.com/office/powerpoint/2010/main" val="3038711713"/>
                  </p:ext>
                </p:extLst>
              </p:nvPr>
            </p:nvGraphicFramePr>
            <p:xfrm>
              <a:off x="767103" y="4211775"/>
              <a:ext cx="10654745" cy="1088414"/>
            </p:xfrm>
            <a:graphic>
              <a:graphicData uri="http://schemas.openxmlformats.org/drawingml/2006/table">
                <a:tbl>
                  <a:tblPr firstRow="1" bandRow="1">
                    <a:tableStyleId>{3B4B98B0-60AC-42C2-AFA5-B58CD77FA1E5}</a:tableStyleId>
                  </a:tblPr>
                  <a:tblGrid>
                    <a:gridCol w="2130949">
                      <a:extLst>
                        <a:ext uri="{9D8B030D-6E8A-4147-A177-3AD203B41FA5}">
                          <a16:colId xmlns:a16="http://schemas.microsoft.com/office/drawing/2014/main" xmlns:a14="http://schemas.microsoft.com/office/drawing/2010/main" xmlns="" val="20000"/>
                        </a:ext>
                      </a:extLst>
                    </a:gridCol>
                    <a:gridCol w="2130949">
                      <a:extLst>
                        <a:ext uri="{9D8B030D-6E8A-4147-A177-3AD203B41FA5}">
                          <a16:colId xmlns:a16="http://schemas.microsoft.com/office/drawing/2014/main" xmlns:a14="http://schemas.microsoft.com/office/drawing/2010/main" xmlns="" val="20001"/>
                        </a:ext>
                      </a:extLst>
                    </a:gridCol>
                    <a:gridCol w="2130949">
                      <a:extLst>
                        <a:ext uri="{9D8B030D-6E8A-4147-A177-3AD203B41FA5}">
                          <a16:colId xmlns:a16="http://schemas.microsoft.com/office/drawing/2014/main" xmlns:a14="http://schemas.microsoft.com/office/drawing/2010/main" xmlns="" val="20002"/>
                        </a:ext>
                      </a:extLst>
                    </a:gridCol>
                    <a:gridCol w="2130949">
                      <a:extLst>
                        <a:ext uri="{9D8B030D-6E8A-4147-A177-3AD203B41FA5}">
                          <a16:colId xmlns:a16="http://schemas.microsoft.com/office/drawing/2014/main" xmlns:a14="http://schemas.microsoft.com/office/drawing/2010/main" xmlns="" val="20003"/>
                        </a:ext>
                      </a:extLst>
                    </a:gridCol>
                    <a:gridCol w="2130949">
                      <a:extLst>
                        <a:ext uri="{9D8B030D-6E8A-4147-A177-3AD203B41FA5}">
                          <a16:colId xmlns:a16="http://schemas.microsoft.com/office/drawing/2014/main" xmlns:a14="http://schemas.microsoft.com/office/drawing/2010/main" xmlns="" val="20004"/>
                        </a:ext>
                      </a:extLst>
                    </a:gridCol>
                  </a:tblGrid>
                  <a:tr h="52933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286" t="-1136" r="-400286" b="-113636"/>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0286" t="-1136" r="-300286" b="-113636"/>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200860" t="-1136" r="-201146" b="-113636"/>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300000" t="-1136" r="-100571" b="-113636"/>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400000" t="-1136" r="-571" b="-113636"/>
                          </a:stretch>
                        </a:blipFill>
                      </a:tcPr>
                    </a:tc>
                    <a:extLst>
                      <a:ext uri="{0D108BD9-81ED-4DB2-BD59-A6C34878D82A}">
                        <a16:rowId xmlns:a16="http://schemas.microsoft.com/office/drawing/2014/main" xmlns:a14="http://schemas.microsoft.com/office/drawing/2010/main" xmlns="" val="10000"/>
                      </a:ext>
                    </a:extLst>
                  </a:tr>
                  <a:tr h="559084">
                    <a:tc>
                      <a:txBody>
                        <a:bodyPr/>
                        <a:lstStyle/>
                        <a:p>
                          <a:pPr algn="ctr"/>
                          <a:r>
                            <a:rPr kumimoji="1" lang="ja-JP" altLang="en-US" sz="2400" dirty="0" smtClean="0"/>
                            <a:t>後手番が勝利</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先手番が勝利</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alpha val="20000"/>
                          </a:schemeClr>
                        </a:solidFill>
                      </a:tcPr>
                    </a:tc>
                    <a:tc>
                      <a:txBody>
                        <a:bodyPr/>
                        <a:lstStyle/>
                        <a:p>
                          <a:pPr algn="ctr"/>
                          <a:r>
                            <a:rPr kumimoji="1" lang="ja-JP" altLang="en-US" sz="2400" dirty="0" smtClean="0"/>
                            <a:t>先手番が勝利</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alpha val="20000"/>
                          </a:schemeClr>
                        </a:solidFill>
                      </a:tcPr>
                    </a:tc>
                    <a:tc>
                      <a:txBody>
                        <a:bodyPr/>
                        <a:lstStyle/>
                        <a:p>
                          <a:pPr algn="ctr"/>
                          <a:r>
                            <a:rPr kumimoji="1" lang="ja-JP" altLang="en-US" sz="2400" dirty="0" smtClean="0"/>
                            <a:t>後手番が勝利</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後手番が勝利</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10001"/>
                      </a:ext>
                    </a:extLst>
                  </a:tr>
                </a:tbl>
              </a:graphicData>
            </a:graphic>
          </p:graphicFrame>
        </mc:Fallback>
      </mc:AlternateContent>
      <p:graphicFrame>
        <p:nvGraphicFramePr>
          <p:cNvPr id="6" name="表 5"/>
          <p:cNvGraphicFramePr>
            <a:graphicFrameLocks noGrp="1"/>
          </p:cNvGraphicFramePr>
          <p:nvPr>
            <p:extLst>
              <p:ext uri="{D42A27DB-BD31-4B8C-83A1-F6EECF244321}">
                <p14:modId xmlns:p14="http://schemas.microsoft.com/office/powerpoint/2010/main" val="1072727273"/>
              </p:ext>
            </p:extLst>
          </p:nvPr>
        </p:nvGraphicFramePr>
        <p:xfrm>
          <a:off x="4277519" y="3108603"/>
          <a:ext cx="3633912" cy="648072"/>
        </p:xfrm>
        <a:graphic>
          <a:graphicData uri="http://schemas.openxmlformats.org/drawingml/2006/table">
            <a:tbl>
              <a:tblPr firstRow="1" bandRow="1">
                <a:tableStyleId>{5C22544A-7EE6-4342-B048-85BDC9FD1C3A}</a:tableStyleId>
              </a:tblPr>
              <a:tblGrid>
                <a:gridCol w="605652">
                  <a:extLst>
                    <a:ext uri="{9D8B030D-6E8A-4147-A177-3AD203B41FA5}">
                      <a16:colId xmlns:a16="http://schemas.microsoft.com/office/drawing/2014/main" xmlns="" val="20000"/>
                    </a:ext>
                  </a:extLst>
                </a:gridCol>
                <a:gridCol w="605652">
                  <a:extLst>
                    <a:ext uri="{9D8B030D-6E8A-4147-A177-3AD203B41FA5}">
                      <a16:colId xmlns:a16="http://schemas.microsoft.com/office/drawing/2014/main" xmlns="" val="20001"/>
                    </a:ext>
                  </a:extLst>
                </a:gridCol>
                <a:gridCol w="605652">
                  <a:extLst>
                    <a:ext uri="{9D8B030D-6E8A-4147-A177-3AD203B41FA5}">
                      <a16:colId xmlns:a16="http://schemas.microsoft.com/office/drawing/2014/main" xmlns="" val="20002"/>
                    </a:ext>
                  </a:extLst>
                </a:gridCol>
                <a:gridCol w="605652">
                  <a:extLst>
                    <a:ext uri="{9D8B030D-6E8A-4147-A177-3AD203B41FA5}">
                      <a16:colId xmlns:a16="http://schemas.microsoft.com/office/drawing/2014/main" xmlns="" val="20003"/>
                    </a:ext>
                  </a:extLst>
                </a:gridCol>
                <a:gridCol w="605652">
                  <a:extLst>
                    <a:ext uri="{9D8B030D-6E8A-4147-A177-3AD203B41FA5}">
                      <a16:colId xmlns:a16="http://schemas.microsoft.com/office/drawing/2014/main" xmlns="" val="20004"/>
                    </a:ext>
                  </a:extLst>
                </a:gridCol>
                <a:gridCol w="605652">
                  <a:extLst>
                    <a:ext uri="{9D8B030D-6E8A-4147-A177-3AD203B41FA5}">
                      <a16:colId xmlns:a16="http://schemas.microsoft.com/office/drawing/2014/main" xmlns="" val="20005"/>
                    </a:ext>
                  </a:extLst>
                </a:gridCol>
              </a:tblGrid>
              <a:tr h="648072">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7" name="テキスト ボックス 6"/>
              <p:cNvSpPr txBox="1"/>
              <p:nvPr/>
            </p:nvSpPr>
            <p:spPr>
              <a:xfrm>
                <a:off x="3799262" y="2880313"/>
                <a:ext cx="4625225" cy="1012762"/>
              </a:xfrm>
              <a:prstGeom prst="rect">
                <a:avLst/>
              </a:prstGeom>
              <a:noFill/>
            </p:spPr>
            <p:txBody>
              <a:bodyPr wrap="square" rtlCol="0">
                <a:spAutoFit/>
              </a:bodyPr>
              <a:lstStyle/>
              <a:p>
                <a:pPr algn="ctr"/>
                <a14:m>
                  <m:oMath xmlns:m="http://schemas.openxmlformats.org/officeDocument/2006/math">
                    <m:r>
                      <a:rPr kumimoji="1" lang="en-US" altLang="ja-JP" sz="6000" b="0" i="1" smtClean="0">
                        <a:latin typeface="Cambria Math" panose="02040503050406030204" pitchFamily="18" charset="0"/>
                      </a:rPr>
                      <m:t>(</m:t>
                    </m:r>
                  </m:oMath>
                </a14:m>
                <a:r>
                  <a:rPr kumimoji="1" lang="en-US" altLang="ja-JP" sz="6000" dirty="0" smtClean="0"/>
                  <a:t>               </a:t>
                </a:r>
                <a14:m>
                  <m:oMath xmlns:m="http://schemas.openxmlformats.org/officeDocument/2006/math">
                    <m:r>
                      <a:rPr kumimoji="1" lang="en-US" altLang="ja-JP" sz="6000" b="0" i="0" dirty="0" smtClean="0">
                        <a:latin typeface="Cambria Math" panose="02040503050406030204" pitchFamily="18" charset="0"/>
                      </a:rPr>
                      <m:t>      </m:t>
                    </m:r>
                    <m:r>
                      <a:rPr kumimoji="1" lang="en-US" altLang="ja-JP" sz="6000" b="0" i="1" dirty="0" smtClean="0">
                        <a:latin typeface="Cambria Math" panose="02040503050406030204" pitchFamily="18" charset="0"/>
                      </a:rPr>
                      <m:t>)</m:t>
                    </m:r>
                  </m:oMath>
                </a14:m>
                <a:endParaRPr kumimoji="1" lang="ja-JP" altLang="en-US" sz="60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799262" y="2880313"/>
                <a:ext cx="4625225" cy="101276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8028240" y="2877770"/>
                <a:ext cx="4351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028240" y="2877770"/>
                <a:ext cx="435183" cy="461665"/>
              </a:xfrm>
              <a:prstGeom prst="rect">
                <a:avLst/>
              </a:prstGeom>
              <a:blipFill rotWithShape="0">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524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結論</a:t>
            </a:r>
            <a:endParaRPr kumimoji="1" lang="ja-JP" altLang="en-US" dirty="0"/>
          </a:p>
        </p:txBody>
      </p:sp>
      <p:sp>
        <p:nvSpPr>
          <p:cNvPr id="3" name="コンテンツ プレースホルダー 2"/>
          <p:cNvSpPr>
            <a:spLocks noGrp="1"/>
          </p:cNvSpPr>
          <p:nvPr>
            <p:ph idx="1"/>
          </p:nvPr>
        </p:nvSpPr>
        <p:spPr>
          <a:xfrm>
            <a:off x="491474" y="2073299"/>
            <a:ext cx="11206003" cy="3005156"/>
          </a:xfrm>
        </p:spPr>
        <p:txBody>
          <a:bodyPr>
            <a:noAutofit/>
          </a:bodyPr>
          <a:lstStyle/>
          <a:p>
            <a:r>
              <a:rPr kumimoji="1" lang="ja-JP" altLang="en-US" dirty="0" smtClean="0"/>
              <a:t>未解決問題の解決にむけて</a:t>
            </a:r>
            <a:r>
              <a:rPr kumimoji="1" lang="en-US" altLang="ja-JP" dirty="0" smtClean="0"/>
              <a:t>, </a:t>
            </a:r>
            <a:r>
              <a:rPr kumimoji="1" lang="ja-JP" altLang="en-US" dirty="0" smtClean="0"/>
              <a:t>様々な一次元版クロバーの解析を行った</a:t>
            </a:r>
            <a:endParaRPr kumimoji="1" lang="en-US" altLang="ja-JP" dirty="0" smtClean="0"/>
          </a:p>
          <a:p>
            <a:pPr marL="0" indent="0">
              <a:buNone/>
            </a:pPr>
            <a:endParaRPr kumimoji="1" lang="en-US" altLang="ja-JP" dirty="0" smtClean="0"/>
          </a:p>
          <a:p>
            <a:r>
              <a:rPr kumimoji="1" lang="en-US" altLang="ja-JP" dirty="0" smtClean="0"/>
              <a:t>1</a:t>
            </a:r>
            <a:r>
              <a:rPr kumimoji="1" lang="ja-JP" altLang="en-US" dirty="0" smtClean="0"/>
              <a:t>手打った後の盤面には規則性があり</a:t>
            </a:r>
            <a:r>
              <a:rPr kumimoji="1" lang="en-US" altLang="ja-JP" dirty="0" smtClean="0"/>
              <a:t>, </a:t>
            </a:r>
            <a:r>
              <a:rPr kumimoji="1" lang="ja-JP" altLang="en-US" dirty="0" smtClean="0"/>
              <a:t>これを利用して解析する手法</a:t>
            </a:r>
            <a:r>
              <a:rPr lang="ja-JP" altLang="en-US" dirty="0"/>
              <a:t>が</a:t>
            </a:r>
            <a:r>
              <a:rPr kumimoji="1" lang="ja-JP" altLang="en-US" dirty="0" smtClean="0"/>
              <a:t>効果的であるとわかった</a:t>
            </a:r>
            <a:endParaRPr kumimoji="1" lang="en-US" altLang="ja-JP" dirty="0" smtClean="0"/>
          </a:p>
          <a:p>
            <a:endParaRPr kumimoji="1" lang="en-US" altLang="ja-JP" dirty="0" smtClean="0"/>
          </a:p>
          <a:p>
            <a:r>
              <a:rPr kumimoji="1" lang="ja-JP" altLang="en-US" dirty="0" smtClean="0"/>
              <a:t>今後の課題</a:t>
            </a:r>
            <a:r>
              <a:rPr lang="ja-JP" altLang="en-US" dirty="0"/>
              <a:t>：</a:t>
            </a:r>
            <a:r>
              <a:rPr kumimoji="1" lang="ja-JP" altLang="en-US" dirty="0" smtClean="0"/>
              <a:t>今回規則性を発見できなかった</a:t>
            </a:r>
            <a:r>
              <a:rPr lang="en-US" altLang="ja-JP" dirty="0"/>
              <a:t/>
            </a:r>
            <a:br>
              <a:rPr lang="en-US" altLang="ja-JP" dirty="0"/>
            </a:br>
            <a:r>
              <a:rPr lang="en-US" altLang="ja-JP" dirty="0" smtClean="0"/>
              <a:t/>
            </a:r>
            <a:br>
              <a:rPr lang="en-US" altLang="ja-JP" dirty="0" smtClean="0"/>
            </a:br>
            <a:r>
              <a:rPr lang="en-US" altLang="ja-JP" dirty="0" smtClean="0"/>
              <a:t/>
            </a:r>
            <a:br>
              <a:rPr lang="en-US" altLang="ja-JP" dirty="0" smtClean="0"/>
            </a:br>
            <a:r>
              <a:rPr lang="ja-JP" altLang="en-US" dirty="0" smtClean="0"/>
              <a:t>における規則性の発見を行い</a:t>
            </a:r>
            <a:r>
              <a:rPr lang="ja-JP" altLang="en-US" dirty="0"/>
              <a:t>，</a:t>
            </a:r>
            <a:r>
              <a:rPr lang="ja-JP" altLang="en-US" dirty="0" smtClean="0"/>
              <a:t>未解決問題の解決のためのアプローチとしたい</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680859178"/>
              </p:ext>
            </p:extLst>
          </p:nvPr>
        </p:nvGraphicFramePr>
        <p:xfrm>
          <a:off x="2512932" y="4625289"/>
          <a:ext cx="7163086" cy="574925"/>
        </p:xfrm>
        <a:graphic>
          <a:graphicData uri="http://schemas.openxmlformats.org/drawingml/2006/table">
            <a:tbl>
              <a:tblPr firstRow="1" bandRow="1">
                <a:tableStyleId>{5C22544A-7EE6-4342-B048-85BDC9FD1C3A}</a:tableStyleId>
              </a:tblPr>
              <a:tblGrid>
                <a:gridCol w="511649">
                  <a:extLst>
                    <a:ext uri="{9D8B030D-6E8A-4147-A177-3AD203B41FA5}">
                      <a16:colId xmlns:a16="http://schemas.microsoft.com/office/drawing/2014/main" xmlns="" val="20000"/>
                    </a:ext>
                  </a:extLst>
                </a:gridCol>
                <a:gridCol w="511649">
                  <a:extLst>
                    <a:ext uri="{9D8B030D-6E8A-4147-A177-3AD203B41FA5}">
                      <a16:colId xmlns:a16="http://schemas.microsoft.com/office/drawing/2014/main" xmlns="" val="20001"/>
                    </a:ext>
                  </a:extLst>
                </a:gridCol>
                <a:gridCol w="511649">
                  <a:extLst>
                    <a:ext uri="{9D8B030D-6E8A-4147-A177-3AD203B41FA5}">
                      <a16:colId xmlns:a16="http://schemas.microsoft.com/office/drawing/2014/main" xmlns="" val="20002"/>
                    </a:ext>
                  </a:extLst>
                </a:gridCol>
                <a:gridCol w="511649">
                  <a:extLst>
                    <a:ext uri="{9D8B030D-6E8A-4147-A177-3AD203B41FA5}">
                      <a16:colId xmlns:a16="http://schemas.microsoft.com/office/drawing/2014/main" xmlns="" val="20003"/>
                    </a:ext>
                  </a:extLst>
                </a:gridCol>
                <a:gridCol w="511649">
                  <a:extLst>
                    <a:ext uri="{9D8B030D-6E8A-4147-A177-3AD203B41FA5}">
                      <a16:colId xmlns:a16="http://schemas.microsoft.com/office/drawing/2014/main" xmlns="" val="20004"/>
                    </a:ext>
                  </a:extLst>
                </a:gridCol>
                <a:gridCol w="511649">
                  <a:extLst>
                    <a:ext uri="{9D8B030D-6E8A-4147-A177-3AD203B41FA5}">
                      <a16:colId xmlns:a16="http://schemas.microsoft.com/office/drawing/2014/main" xmlns="" val="20005"/>
                    </a:ext>
                  </a:extLst>
                </a:gridCol>
                <a:gridCol w="1023298">
                  <a:extLst>
                    <a:ext uri="{9D8B030D-6E8A-4147-A177-3AD203B41FA5}">
                      <a16:colId xmlns:a16="http://schemas.microsoft.com/office/drawing/2014/main" xmlns="" val="20006"/>
                    </a:ext>
                  </a:extLst>
                </a:gridCol>
                <a:gridCol w="511649">
                  <a:extLst>
                    <a:ext uri="{9D8B030D-6E8A-4147-A177-3AD203B41FA5}">
                      <a16:colId xmlns:a16="http://schemas.microsoft.com/office/drawing/2014/main" xmlns="" val="20007"/>
                    </a:ext>
                  </a:extLst>
                </a:gridCol>
                <a:gridCol w="511649">
                  <a:extLst>
                    <a:ext uri="{9D8B030D-6E8A-4147-A177-3AD203B41FA5}">
                      <a16:colId xmlns:a16="http://schemas.microsoft.com/office/drawing/2014/main" xmlns="" val="20008"/>
                    </a:ext>
                  </a:extLst>
                </a:gridCol>
                <a:gridCol w="511649">
                  <a:extLst>
                    <a:ext uri="{9D8B030D-6E8A-4147-A177-3AD203B41FA5}">
                      <a16:colId xmlns:a16="http://schemas.microsoft.com/office/drawing/2014/main" xmlns="" val="20009"/>
                    </a:ext>
                  </a:extLst>
                </a:gridCol>
                <a:gridCol w="511649">
                  <a:extLst>
                    <a:ext uri="{9D8B030D-6E8A-4147-A177-3AD203B41FA5}">
                      <a16:colId xmlns:a16="http://schemas.microsoft.com/office/drawing/2014/main" xmlns="" val="20010"/>
                    </a:ext>
                  </a:extLst>
                </a:gridCol>
                <a:gridCol w="511649">
                  <a:extLst>
                    <a:ext uri="{9D8B030D-6E8A-4147-A177-3AD203B41FA5}">
                      <a16:colId xmlns:a16="http://schemas.microsoft.com/office/drawing/2014/main" xmlns="" val="20011"/>
                    </a:ext>
                  </a:extLst>
                </a:gridCol>
                <a:gridCol w="511649">
                  <a:extLst>
                    <a:ext uri="{9D8B030D-6E8A-4147-A177-3AD203B41FA5}">
                      <a16:colId xmlns:a16="http://schemas.microsoft.com/office/drawing/2014/main" xmlns="" val="20012"/>
                    </a:ext>
                  </a:extLst>
                </a:gridCol>
              </a:tblGrid>
              <a:tr h="574925">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en-US" altLang="ja-JP"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3200" dirty="0" smtClean="0">
                          <a:solidFill>
                            <a:schemeClr val="tx1"/>
                          </a:solidFill>
                          <a:latin typeface="Meiryo UI" panose="020B0604030504040204" pitchFamily="50" charset="-128"/>
                          <a:ea typeface="07やさしさゴシック"/>
                        </a:rPr>
                        <a:t>○</a:t>
                      </a:r>
                      <a:endParaRPr kumimoji="1" lang="ja-JP" altLang="en-US" sz="32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8" name="スライド番号プレースホルダー 7"/>
          <p:cNvSpPr>
            <a:spLocks noGrp="1"/>
          </p:cNvSpPr>
          <p:nvPr>
            <p:ph type="sldNum" sz="quarter" idx="12"/>
          </p:nvPr>
        </p:nvSpPr>
        <p:spPr/>
        <p:txBody>
          <a:bodyPr/>
          <a:lstStyle/>
          <a:p>
            <a:fld id="{BD266BE7-899D-4075-917F-DBDE33B6B692}" type="slidenum">
              <a:rPr lang="en-US" altLang="ja-JP" smtClean="0"/>
              <a:t>31</a:t>
            </a:fld>
            <a:endParaRPr kumimoji="1" lang="ja-JP" altLang="en-US" dirty="0"/>
          </a:p>
        </p:txBody>
      </p:sp>
    </p:spTree>
    <p:extLst>
      <p:ext uri="{BB962C8B-B14F-4D97-AF65-F5344CB8AC3E}">
        <p14:creationId xmlns:p14="http://schemas.microsoft.com/office/powerpoint/2010/main" val="417525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D266BE7-899D-4075-917F-DBDE33B6B692}" type="slidenum">
              <a:rPr lang="en-US" altLang="ja-JP" smtClean="0"/>
              <a:pPr/>
              <a:t>32</a:t>
            </a:fld>
            <a:endParaRPr lang="en-US" altLang="en-US" dirty="0"/>
          </a:p>
        </p:txBody>
      </p:sp>
    </p:spTree>
    <p:extLst>
      <p:ext uri="{BB962C8B-B14F-4D97-AF65-F5344CB8AC3E}">
        <p14:creationId xmlns:p14="http://schemas.microsoft.com/office/powerpoint/2010/main" val="334637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a:t>
            </a:r>
            <a:r>
              <a:rPr lang="ja-JP" altLang="en-US" dirty="0" smtClean="0"/>
              <a:t>次元版クロバー</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741124241"/>
              </p:ext>
            </p:extLst>
          </p:nvPr>
        </p:nvGraphicFramePr>
        <p:xfrm>
          <a:off x="7554296" y="2368846"/>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885972621"/>
              </p:ext>
            </p:extLst>
          </p:nvPr>
        </p:nvGraphicFramePr>
        <p:xfrm>
          <a:off x="7550757" y="3449829"/>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133164089"/>
              </p:ext>
            </p:extLst>
          </p:nvPr>
        </p:nvGraphicFramePr>
        <p:xfrm>
          <a:off x="7554309" y="4516633"/>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1" name="表 10"/>
          <p:cNvGraphicFramePr>
            <a:graphicFrameLocks noGrp="1"/>
          </p:cNvGraphicFramePr>
          <p:nvPr>
            <p:extLst/>
          </p:nvPr>
        </p:nvGraphicFramePr>
        <p:xfrm>
          <a:off x="7554308" y="5636592"/>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cxnSp>
        <p:nvCxnSpPr>
          <p:cNvPr id="16" name="直線矢印コネクタ 15"/>
          <p:cNvCxnSpPr/>
          <p:nvPr/>
        </p:nvCxnSpPr>
        <p:spPr>
          <a:xfrm>
            <a:off x="9718156" y="3076348"/>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9728790" y="4150229"/>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9714616" y="5256020"/>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067111" y="1998929"/>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0" name="テキスト ボックス 19"/>
          <p:cNvSpPr txBox="1"/>
          <p:nvPr/>
        </p:nvSpPr>
        <p:spPr>
          <a:xfrm>
            <a:off x="7084833" y="4136068"/>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1" name="テキスト ボックス 20"/>
          <p:cNvSpPr txBox="1"/>
          <p:nvPr/>
        </p:nvSpPr>
        <p:spPr>
          <a:xfrm>
            <a:off x="7070658" y="3065720"/>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22" name="テキスト ボックス 21"/>
          <p:cNvSpPr txBox="1"/>
          <p:nvPr/>
        </p:nvSpPr>
        <p:spPr>
          <a:xfrm>
            <a:off x="7070656" y="5248953"/>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6" name="スライド番号プレースホルダー 5"/>
          <p:cNvSpPr>
            <a:spLocks noGrp="1"/>
          </p:cNvSpPr>
          <p:nvPr>
            <p:ph type="sldNum" sz="quarter" idx="12"/>
          </p:nvPr>
        </p:nvSpPr>
        <p:spPr/>
        <p:txBody>
          <a:bodyPr/>
          <a:lstStyle/>
          <a:p>
            <a:fld id="{BD266BE7-899D-4075-917F-DBDE33B6B692}" type="slidenum">
              <a:rPr lang="en-US" altLang="ja-JP" smtClean="0"/>
              <a:t>4</a:t>
            </a:fld>
            <a:endParaRPr kumimoji="1" lang="ja-JP" altLang="en-US" dirty="0"/>
          </a:p>
        </p:txBody>
      </p:sp>
      <p:sp>
        <p:nvSpPr>
          <p:cNvPr id="27" name="右矢印 26"/>
          <p:cNvSpPr/>
          <p:nvPr/>
        </p:nvSpPr>
        <p:spPr>
          <a:xfrm>
            <a:off x="6803982" y="2364704"/>
            <a:ext cx="561702" cy="57360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2" name="右矢印 31"/>
          <p:cNvSpPr/>
          <p:nvPr/>
        </p:nvSpPr>
        <p:spPr>
          <a:xfrm>
            <a:off x="9108673" y="2507094"/>
            <a:ext cx="535622" cy="431217"/>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6"/>
          <p:cNvSpPr>
            <a:spLocks noGrp="1"/>
          </p:cNvSpPr>
          <p:nvPr>
            <p:ph idx="1"/>
          </p:nvPr>
        </p:nvSpPr>
        <p:spPr/>
        <p:txBody>
          <a:bodyPr/>
          <a:lstStyle/>
          <a:p>
            <a:endParaRPr kumimoji="1" lang="ja-JP" altLang="en-US"/>
          </a:p>
        </p:txBody>
      </p:sp>
      <p:sp>
        <p:nvSpPr>
          <p:cNvPr id="35" name="コンテンツ プレースホルダー 2"/>
          <p:cNvSpPr txBox="1">
            <a:spLocks/>
          </p:cNvSpPr>
          <p:nvPr/>
        </p:nvSpPr>
        <p:spPr>
          <a:xfrm>
            <a:off x="564249" y="2370750"/>
            <a:ext cx="5961397" cy="4056500"/>
          </a:xfrm>
          <a:prstGeom prst="snip1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kumimoji="1" lang="ja-JP" sz="2200" kern="1200">
                <a:solidFill>
                  <a:schemeClr val="dk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kumimoji="1" lang="ja-JP" sz="2000" kern="1200">
                <a:solidFill>
                  <a:schemeClr val="dk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kumimoji="1" lang="ja-JP" sz="1800" kern="1200">
                <a:solidFill>
                  <a:schemeClr val="dk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9pPr>
          </a:lstStyle>
          <a:p>
            <a:pPr marL="0" indent="0">
              <a:buFont typeface="Wingdings" panose="05000000000000000000" pitchFamily="2" charset="2"/>
              <a:buNone/>
            </a:pPr>
            <a:r>
              <a:rPr lang="ja-JP" altLang="en-US" sz="2800" smtClean="0">
                <a:latin typeface="Meiryo UI" panose="020B0604030504040204" pitchFamily="50" charset="-128"/>
                <a:ea typeface="Meiryo UI" panose="020B0604030504040204" pitchFamily="50" charset="-128"/>
              </a:rPr>
              <a:t>ルール</a:t>
            </a:r>
          </a:p>
          <a:p>
            <a:pPr lvl="1"/>
            <a:r>
              <a:rPr lang="ja-JP" altLang="en-US" sz="2800" smtClean="0">
                <a:latin typeface="Meiryo UI" panose="020B0604030504040204" pitchFamily="50" charset="-128"/>
                <a:ea typeface="Meiryo UI" panose="020B0604030504040204" pitchFamily="50" charset="-128"/>
              </a:rPr>
              <a:t>黒石を動かすプレイヤーと白石を動かすプレイヤー</a:t>
            </a:r>
          </a:p>
          <a:p>
            <a:pPr lvl="1"/>
            <a:r>
              <a:rPr lang="ja-JP" altLang="en-US" sz="2800" smtClean="0">
                <a:latin typeface="Meiryo UI" panose="020B0604030504040204" pitchFamily="50" charset="-128"/>
                <a:ea typeface="Meiryo UI" panose="020B0604030504040204" pitchFamily="50" charset="-128"/>
              </a:rPr>
              <a:t>自分の手番に自分の色の石を</a:t>
            </a:r>
            <a:br>
              <a:rPr lang="ja-JP" altLang="en-US" sz="2800" smtClean="0">
                <a:latin typeface="Meiryo UI" panose="020B0604030504040204" pitchFamily="50" charset="-128"/>
                <a:ea typeface="Meiryo UI" panose="020B0604030504040204" pitchFamily="50" charset="-128"/>
              </a:rPr>
            </a:br>
            <a:r>
              <a:rPr lang="ja-JP" altLang="en-US" sz="2800" smtClean="0">
                <a:latin typeface="Meiryo UI" panose="020B0604030504040204" pitchFamily="50" charset="-128"/>
                <a:ea typeface="Meiryo UI" panose="020B0604030504040204" pitchFamily="50" charset="-128"/>
              </a:rPr>
              <a:t>隣り合う自分とは異なる色の</a:t>
            </a:r>
            <a:br>
              <a:rPr lang="ja-JP" altLang="en-US" sz="2800" smtClean="0">
                <a:latin typeface="Meiryo UI" panose="020B0604030504040204" pitchFamily="50" charset="-128"/>
                <a:ea typeface="Meiryo UI" panose="020B0604030504040204" pitchFamily="50" charset="-128"/>
              </a:rPr>
            </a:br>
            <a:r>
              <a:rPr lang="ja-JP" altLang="en-US" sz="2800" smtClean="0">
                <a:latin typeface="Meiryo UI" panose="020B0604030504040204" pitchFamily="50" charset="-128"/>
                <a:ea typeface="Meiryo UI" panose="020B0604030504040204" pitchFamily="50" charset="-128"/>
              </a:rPr>
              <a:t>石のマスに動かす</a:t>
            </a:r>
          </a:p>
          <a:p>
            <a:pPr lvl="1"/>
            <a:r>
              <a:rPr lang="ja-JP" altLang="en-US" sz="2800" smtClean="0">
                <a:latin typeface="Meiryo UI" panose="020B0604030504040204" pitchFamily="50" charset="-128"/>
                <a:ea typeface="Meiryo UI" panose="020B0604030504040204" pitchFamily="50" charset="-128"/>
              </a:rPr>
              <a:t>動かせなくなったプレイヤーの負け</a:t>
            </a:r>
          </a:p>
          <a:p>
            <a:pPr marL="0" indent="0">
              <a:buFont typeface="Wingdings" panose="05000000000000000000" pitchFamily="2" charset="2"/>
              <a:buNone/>
            </a:pPr>
            <a:endParaRPr lang="ja-JP" altLang="en-US"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70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a:t>
            </a:r>
            <a:r>
              <a:rPr lang="ja-JP" altLang="en-US" dirty="0" smtClean="0"/>
              <a:t>次元版クロバー</a:t>
            </a:r>
            <a:endParaRPr kumimoji="1" lang="ja-JP" altLang="en-US" dirty="0"/>
          </a:p>
        </p:txBody>
      </p:sp>
      <p:graphicFrame>
        <p:nvGraphicFramePr>
          <p:cNvPr id="5" name="表 4"/>
          <p:cNvGraphicFramePr>
            <a:graphicFrameLocks noGrp="1"/>
          </p:cNvGraphicFramePr>
          <p:nvPr>
            <p:extLst/>
          </p:nvPr>
        </p:nvGraphicFramePr>
        <p:xfrm>
          <a:off x="7554296" y="2368846"/>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9" name="表 8"/>
          <p:cNvGraphicFramePr>
            <a:graphicFrameLocks noGrp="1"/>
          </p:cNvGraphicFramePr>
          <p:nvPr>
            <p:extLst/>
          </p:nvPr>
        </p:nvGraphicFramePr>
        <p:xfrm>
          <a:off x="7550757" y="3449829"/>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0" name="表 9"/>
          <p:cNvGraphicFramePr>
            <a:graphicFrameLocks noGrp="1"/>
          </p:cNvGraphicFramePr>
          <p:nvPr>
            <p:extLst/>
          </p:nvPr>
        </p:nvGraphicFramePr>
        <p:xfrm>
          <a:off x="7554309" y="4516633"/>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1" name="表 10"/>
          <p:cNvGraphicFramePr>
            <a:graphicFrameLocks noGrp="1"/>
          </p:cNvGraphicFramePr>
          <p:nvPr>
            <p:extLst/>
          </p:nvPr>
        </p:nvGraphicFramePr>
        <p:xfrm>
          <a:off x="7554308" y="5636592"/>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cxnSp>
        <p:nvCxnSpPr>
          <p:cNvPr id="16" name="直線矢印コネクタ 15"/>
          <p:cNvCxnSpPr/>
          <p:nvPr/>
        </p:nvCxnSpPr>
        <p:spPr>
          <a:xfrm>
            <a:off x="9718156" y="3076348"/>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9728790" y="4150229"/>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9714616" y="5256020"/>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067111" y="1998929"/>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0" name="テキスト ボックス 19"/>
          <p:cNvSpPr txBox="1"/>
          <p:nvPr/>
        </p:nvSpPr>
        <p:spPr>
          <a:xfrm>
            <a:off x="7084833" y="4136068"/>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1" name="テキスト ボックス 20"/>
          <p:cNvSpPr txBox="1"/>
          <p:nvPr/>
        </p:nvSpPr>
        <p:spPr>
          <a:xfrm>
            <a:off x="7070658" y="3065720"/>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22" name="テキスト ボックス 21"/>
          <p:cNvSpPr txBox="1"/>
          <p:nvPr/>
        </p:nvSpPr>
        <p:spPr>
          <a:xfrm>
            <a:off x="7070656" y="5248953"/>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6" name="スライド番号プレースホルダー 5"/>
          <p:cNvSpPr>
            <a:spLocks noGrp="1"/>
          </p:cNvSpPr>
          <p:nvPr>
            <p:ph type="sldNum" sz="quarter" idx="12"/>
          </p:nvPr>
        </p:nvSpPr>
        <p:spPr/>
        <p:txBody>
          <a:bodyPr/>
          <a:lstStyle/>
          <a:p>
            <a:fld id="{BD266BE7-899D-4075-917F-DBDE33B6B692}" type="slidenum">
              <a:rPr lang="en-US" altLang="ja-JP" smtClean="0"/>
              <a:t>5</a:t>
            </a:fld>
            <a:endParaRPr kumimoji="1" lang="ja-JP" altLang="en-US" dirty="0"/>
          </a:p>
        </p:txBody>
      </p:sp>
      <p:sp>
        <p:nvSpPr>
          <p:cNvPr id="28" name="右矢印 27"/>
          <p:cNvSpPr/>
          <p:nvPr/>
        </p:nvSpPr>
        <p:spPr>
          <a:xfrm>
            <a:off x="6829382" y="3406104"/>
            <a:ext cx="561702" cy="57360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3" name="右矢印 32"/>
          <p:cNvSpPr/>
          <p:nvPr/>
        </p:nvSpPr>
        <p:spPr>
          <a:xfrm rot="10800000">
            <a:off x="9798023" y="3557470"/>
            <a:ext cx="535622" cy="431217"/>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ー 3"/>
          <p:cNvSpPr>
            <a:spLocks noGrp="1"/>
          </p:cNvSpPr>
          <p:nvPr>
            <p:ph idx="1"/>
          </p:nvPr>
        </p:nvSpPr>
        <p:spPr/>
        <p:txBody>
          <a:bodyPr/>
          <a:lstStyle/>
          <a:p>
            <a:endParaRPr kumimoji="1" lang="ja-JP" altLang="en-US"/>
          </a:p>
        </p:txBody>
      </p:sp>
      <p:sp>
        <p:nvSpPr>
          <p:cNvPr id="35" name="コンテンツ プレースホルダー 2"/>
          <p:cNvSpPr txBox="1">
            <a:spLocks/>
          </p:cNvSpPr>
          <p:nvPr/>
        </p:nvSpPr>
        <p:spPr>
          <a:xfrm>
            <a:off x="564249" y="2370750"/>
            <a:ext cx="5961397" cy="4056500"/>
          </a:xfrm>
          <a:prstGeom prst="snip1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kumimoji="1" lang="ja-JP" sz="2200" kern="1200">
                <a:solidFill>
                  <a:schemeClr val="dk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kumimoji="1" lang="ja-JP" sz="2000" kern="1200">
                <a:solidFill>
                  <a:schemeClr val="dk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kumimoji="1" lang="ja-JP" sz="1800" kern="1200">
                <a:solidFill>
                  <a:schemeClr val="dk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9pPr>
          </a:lstStyle>
          <a:p>
            <a:pPr marL="0" indent="0">
              <a:buFont typeface="Wingdings" panose="05000000000000000000" pitchFamily="2" charset="2"/>
              <a:buNone/>
            </a:pPr>
            <a:r>
              <a:rPr lang="ja-JP" altLang="en-US" sz="2800" smtClean="0">
                <a:latin typeface="Meiryo UI" panose="020B0604030504040204" pitchFamily="50" charset="-128"/>
                <a:ea typeface="Meiryo UI" panose="020B0604030504040204" pitchFamily="50" charset="-128"/>
              </a:rPr>
              <a:t>ルール</a:t>
            </a:r>
          </a:p>
          <a:p>
            <a:pPr lvl="1"/>
            <a:r>
              <a:rPr lang="ja-JP" altLang="en-US" sz="2800" smtClean="0">
                <a:latin typeface="Meiryo UI" panose="020B0604030504040204" pitchFamily="50" charset="-128"/>
                <a:ea typeface="Meiryo UI" panose="020B0604030504040204" pitchFamily="50" charset="-128"/>
              </a:rPr>
              <a:t>黒石を動かすプレイヤーと白石を動かすプレイヤー</a:t>
            </a:r>
          </a:p>
          <a:p>
            <a:pPr lvl="1"/>
            <a:r>
              <a:rPr lang="ja-JP" altLang="en-US" sz="2800" smtClean="0">
                <a:latin typeface="Meiryo UI" panose="020B0604030504040204" pitchFamily="50" charset="-128"/>
                <a:ea typeface="Meiryo UI" panose="020B0604030504040204" pitchFamily="50" charset="-128"/>
              </a:rPr>
              <a:t>自分の手番に自分の色の石を</a:t>
            </a:r>
            <a:br>
              <a:rPr lang="ja-JP" altLang="en-US" sz="2800" smtClean="0">
                <a:latin typeface="Meiryo UI" panose="020B0604030504040204" pitchFamily="50" charset="-128"/>
                <a:ea typeface="Meiryo UI" panose="020B0604030504040204" pitchFamily="50" charset="-128"/>
              </a:rPr>
            </a:br>
            <a:r>
              <a:rPr lang="ja-JP" altLang="en-US" sz="2800" smtClean="0">
                <a:latin typeface="Meiryo UI" panose="020B0604030504040204" pitchFamily="50" charset="-128"/>
                <a:ea typeface="Meiryo UI" panose="020B0604030504040204" pitchFamily="50" charset="-128"/>
              </a:rPr>
              <a:t>隣り合う自分とは異なる色の</a:t>
            </a:r>
            <a:br>
              <a:rPr lang="ja-JP" altLang="en-US" sz="2800" smtClean="0">
                <a:latin typeface="Meiryo UI" panose="020B0604030504040204" pitchFamily="50" charset="-128"/>
                <a:ea typeface="Meiryo UI" panose="020B0604030504040204" pitchFamily="50" charset="-128"/>
              </a:rPr>
            </a:br>
            <a:r>
              <a:rPr lang="ja-JP" altLang="en-US" sz="2800" smtClean="0">
                <a:latin typeface="Meiryo UI" panose="020B0604030504040204" pitchFamily="50" charset="-128"/>
                <a:ea typeface="Meiryo UI" panose="020B0604030504040204" pitchFamily="50" charset="-128"/>
              </a:rPr>
              <a:t>石のマスに動かす</a:t>
            </a:r>
          </a:p>
          <a:p>
            <a:pPr lvl="1"/>
            <a:r>
              <a:rPr lang="ja-JP" altLang="en-US" sz="2800" smtClean="0">
                <a:latin typeface="Meiryo UI" panose="020B0604030504040204" pitchFamily="50" charset="-128"/>
                <a:ea typeface="Meiryo UI" panose="020B0604030504040204" pitchFamily="50" charset="-128"/>
              </a:rPr>
              <a:t>動かせなくなったプレイヤーの負け</a:t>
            </a:r>
          </a:p>
          <a:p>
            <a:pPr marL="0" indent="0">
              <a:buFont typeface="Wingdings" panose="05000000000000000000" pitchFamily="2" charset="2"/>
              <a:buNone/>
            </a:pPr>
            <a:endParaRPr lang="ja-JP" altLang="en-US"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11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a:t>
            </a:r>
            <a:r>
              <a:rPr lang="ja-JP" altLang="en-US" dirty="0" smtClean="0"/>
              <a:t>次元版クロバー</a:t>
            </a:r>
            <a:endParaRPr kumimoji="1" lang="ja-JP" altLang="en-US" dirty="0"/>
          </a:p>
        </p:txBody>
      </p:sp>
      <p:graphicFrame>
        <p:nvGraphicFramePr>
          <p:cNvPr id="5" name="表 4"/>
          <p:cNvGraphicFramePr>
            <a:graphicFrameLocks noGrp="1"/>
          </p:cNvGraphicFramePr>
          <p:nvPr>
            <p:extLst/>
          </p:nvPr>
        </p:nvGraphicFramePr>
        <p:xfrm>
          <a:off x="7554296" y="2368846"/>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9" name="表 8"/>
          <p:cNvGraphicFramePr>
            <a:graphicFrameLocks noGrp="1"/>
          </p:cNvGraphicFramePr>
          <p:nvPr>
            <p:extLst/>
          </p:nvPr>
        </p:nvGraphicFramePr>
        <p:xfrm>
          <a:off x="7550757" y="3449829"/>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0" name="表 9"/>
          <p:cNvGraphicFramePr>
            <a:graphicFrameLocks noGrp="1"/>
          </p:cNvGraphicFramePr>
          <p:nvPr>
            <p:extLst/>
          </p:nvPr>
        </p:nvGraphicFramePr>
        <p:xfrm>
          <a:off x="7554309" y="4516633"/>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1" name="表 10"/>
          <p:cNvGraphicFramePr>
            <a:graphicFrameLocks noGrp="1"/>
          </p:cNvGraphicFramePr>
          <p:nvPr>
            <p:extLst/>
          </p:nvPr>
        </p:nvGraphicFramePr>
        <p:xfrm>
          <a:off x="7554308" y="5636592"/>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cxnSp>
        <p:nvCxnSpPr>
          <p:cNvPr id="16" name="直線矢印コネクタ 15"/>
          <p:cNvCxnSpPr/>
          <p:nvPr/>
        </p:nvCxnSpPr>
        <p:spPr>
          <a:xfrm>
            <a:off x="9718156" y="3076348"/>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9728790" y="4150229"/>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9714616" y="5256020"/>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067111" y="1998929"/>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0" name="テキスト ボックス 19"/>
          <p:cNvSpPr txBox="1"/>
          <p:nvPr/>
        </p:nvSpPr>
        <p:spPr>
          <a:xfrm>
            <a:off x="7084833" y="4136068"/>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1" name="テキスト ボックス 20"/>
          <p:cNvSpPr txBox="1"/>
          <p:nvPr/>
        </p:nvSpPr>
        <p:spPr>
          <a:xfrm>
            <a:off x="7070658" y="3065720"/>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22" name="テキスト ボックス 21"/>
          <p:cNvSpPr txBox="1"/>
          <p:nvPr/>
        </p:nvSpPr>
        <p:spPr>
          <a:xfrm>
            <a:off x="7070656" y="5248953"/>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6" name="スライド番号プレースホルダー 5"/>
          <p:cNvSpPr>
            <a:spLocks noGrp="1"/>
          </p:cNvSpPr>
          <p:nvPr>
            <p:ph type="sldNum" sz="quarter" idx="12"/>
          </p:nvPr>
        </p:nvSpPr>
        <p:spPr/>
        <p:txBody>
          <a:bodyPr/>
          <a:lstStyle/>
          <a:p>
            <a:fld id="{BD266BE7-899D-4075-917F-DBDE33B6B692}" type="slidenum">
              <a:rPr lang="en-US" altLang="ja-JP" smtClean="0"/>
              <a:t>6</a:t>
            </a:fld>
            <a:endParaRPr kumimoji="1" lang="ja-JP" altLang="en-US" dirty="0"/>
          </a:p>
        </p:txBody>
      </p:sp>
      <p:sp>
        <p:nvSpPr>
          <p:cNvPr id="29" name="右矢印 28"/>
          <p:cNvSpPr/>
          <p:nvPr/>
        </p:nvSpPr>
        <p:spPr>
          <a:xfrm>
            <a:off x="6829382" y="4549104"/>
            <a:ext cx="561702" cy="57360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4" name="右矢印 33"/>
          <p:cNvSpPr/>
          <p:nvPr/>
        </p:nvSpPr>
        <p:spPr>
          <a:xfrm rot="10800000">
            <a:off x="11005721" y="4691494"/>
            <a:ext cx="535622" cy="431217"/>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ー 3"/>
          <p:cNvSpPr>
            <a:spLocks noGrp="1"/>
          </p:cNvSpPr>
          <p:nvPr>
            <p:ph idx="1"/>
          </p:nvPr>
        </p:nvSpPr>
        <p:spPr/>
        <p:txBody>
          <a:bodyPr/>
          <a:lstStyle/>
          <a:p>
            <a:endParaRPr kumimoji="1" lang="ja-JP" altLang="en-US"/>
          </a:p>
        </p:txBody>
      </p:sp>
      <p:sp>
        <p:nvSpPr>
          <p:cNvPr id="26" name="コンテンツ プレースホルダー 2"/>
          <p:cNvSpPr txBox="1">
            <a:spLocks/>
          </p:cNvSpPr>
          <p:nvPr/>
        </p:nvSpPr>
        <p:spPr>
          <a:xfrm>
            <a:off x="564249" y="2370750"/>
            <a:ext cx="5961397" cy="4056500"/>
          </a:xfrm>
          <a:prstGeom prst="snip1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kumimoji="1" lang="ja-JP" sz="2200" kern="1200">
                <a:solidFill>
                  <a:schemeClr val="dk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kumimoji="1" lang="ja-JP" sz="2000" kern="1200">
                <a:solidFill>
                  <a:schemeClr val="dk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kumimoji="1" lang="ja-JP" sz="1800" kern="1200">
                <a:solidFill>
                  <a:schemeClr val="dk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9pPr>
          </a:lstStyle>
          <a:p>
            <a:pPr marL="0" indent="0">
              <a:buFont typeface="Wingdings" panose="05000000000000000000" pitchFamily="2" charset="2"/>
              <a:buNone/>
            </a:pPr>
            <a:r>
              <a:rPr lang="ja-JP" altLang="en-US" sz="2800" smtClean="0">
                <a:latin typeface="Meiryo UI" panose="020B0604030504040204" pitchFamily="50" charset="-128"/>
                <a:ea typeface="Meiryo UI" panose="020B0604030504040204" pitchFamily="50" charset="-128"/>
              </a:rPr>
              <a:t>ルール</a:t>
            </a:r>
          </a:p>
          <a:p>
            <a:pPr lvl="1"/>
            <a:r>
              <a:rPr lang="ja-JP" altLang="en-US" sz="2800" smtClean="0">
                <a:latin typeface="Meiryo UI" panose="020B0604030504040204" pitchFamily="50" charset="-128"/>
                <a:ea typeface="Meiryo UI" panose="020B0604030504040204" pitchFamily="50" charset="-128"/>
              </a:rPr>
              <a:t>黒石を動かすプレイヤーと白石を動かすプレイヤー</a:t>
            </a:r>
          </a:p>
          <a:p>
            <a:pPr lvl="1"/>
            <a:r>
              <a:rPr lang="ja-JP" altLang="en-US" sz="2800" smtClean="0">
                <a:latin typeface="Meiryo UI" panose="020B0604030504040204" pitchFamily="50" charset="-128"/>
                <a:ea typeface="Meiryo UI" panose="020B0604030504040204" pitchFamily="50" charset="-128"/>
              </a:rPr>
              <a:t>自分の手番に自分の色の石を</a:t>
            </a:r>
            <a:br>
              <a:rPr lang="ja-JP" altLang="en-US" sz="2800" smtClean="0">
                <a:latin typeface="Meiryo UI" panose="020B0604030504040204" pitchFamily="50" charset="-128"/>
                <a:ea typeface="Meiryo UI" panose="020B0604030504040204" pitchFamily="50" charset="-128"/>
              </a:rPr>
            </a:br>
            <a:r>
              <a:rPr lang="ja-JP" altLang="en-US" sz="2800" smtClean="0">
                <a:latin typeface="Meiryo UI" panose="020B0604030504040204" pitchFamily="50" charset="-128"/>
                <a:ea typeface="Meiryo UI" panose="020B0604030504040204" pitchFamily="50" charset="-128"/>
              </a:rPr>
              <a:t>隣り合う自分とは異なる色の</a:t>
            </a:r>
            <a:br>
              <a:rPr lang="ja-JP" altLang="en-US" sz="2800" smtClean="0">
                <a:latin typeface="Meiryo UI" panose="020B0604030504040204" pitchFamily="50" charset="-128"/>
                <a:ea typeface="Meiryo UI" panose="020B0604030504040204" pitchFamily="50" charset="-128"/>
              </a:rPr>
            </a:br>
            <a:r>
              <a:rPr lang="ja-JP" altLang="en-US" sz="2800" smtClean="0">
                <a:latin typeface="Meiryo UI" panose="020B0604030504040204" pitchFamily="50" charset="-128"/>
                <a:ea typeface="Meiryo UI" panose="020B0604030504040204" pitchFamily="50" charset="-128"/>
              </a:rPr>
              <a:t>石のマスに動かす</a:t>
            </a:r>
          </a:p>
          <a:p>
            <a:pPr lvl="1"/>
            <a:r>
              <a:rPr lang="ja-JP" altLang="en-US" sz="2800" smtClean="0">
                <a:latin typeface="Meiryo UI" panose="020B0604030504040204" pitchFamily="50" charset="-128"/>
                <a:ea typeface="Meiryo UI" panose="020B0604030504040204" pitchFamily="50" charset="-128"/>
              </a:rPr>
              <a:t>動かせなくなったプレイヤーの負け</a:t>
            </a:r>
          </a:p>
          <a:p>
            <a:pPr marL="0" indent="0">
              <a:buFont typeface="Wingdings" panose="05000000000000000000" pitchFamily="2" charset="2"/>
              <a:buNone/>
            </a:pPr>
            <a:endParaRPr lang="ja-JP" altLang="en-US"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30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a:t>
            </a:r>
            <a:r>
              <a:rPr lang="ja-JP" altLang="en-US" dirty="0" smtClean="0"/>
              <a:t>次元版クロバー</a:t>
            </a:r>
            <a:endParaRPr kumimoji="1" lang="ja-JP" altLang="en-US" dirty="0"/>
          </a:p>
        </p:txBody>
      </p:sp>
      <p:graphicFrame>
        <p:nvGraphicFramePr>
          <p:cNvPr id="5" name="表 4"/>
          <p:cNvGraphicFramePr>
            <a:graphicFrameLocks noGrp="1"/>
          </p:cNvGraphicFramePr>
          <p:nvPr>
            <p:extLst/>
          </p:nvPr>
        </p:nvGraphicFramePr>
        <p:xfrm>
          <a:off x="7554296" y="2368846"/>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9" name="表 8"/>
          <p:cNvGraphicFramePr>
            <a:graphicFrameLocks noGrp="1"/>
          </p:cNvGraphicFramePr>
          <p:nvPr>
            <p:extLst/>
          </p:nvPr>
        </p:nvGraphicFramePr>
        <p:xfrm>
          <a:off x="7550757" y="3449829"/>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0" name="表 9"/>
          <p:cNvGraphicFramePr>
            <a:graphicFrameLocks noGrp="1"/>
          </p:cNvGraphicFramePr>
          <p:nvPr>
            <p:extLst/>
          </p:nvPr>
        </p:nvGraphicFramePr>
        <p:xfrm>
          <a:off x="7554309" y="4516633"/>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1" name="表 10"/>
          <p:cNvGraphicFramePr>
            <a:graphicFrameLocks noGrp="1"/>
          </p:cNvGraphicFramePr>
          <p:nvPr>
            <p:extLst/>
          </p:nvPr>
        </p:nvGraphicFramePr>
        <p:xfrm>
          <a:off x="7554308" y="5636592"/>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cxnSp>
        <p:nvCxnSpPr>
          <p:cNvPr id="16" name="直線矢印コネクタ 15"/>
          <p:cNvCxnSpPr/>
          <p:nvPr/>
        </p:nvCxnSpPr>
        <p:spPr>
          <a:xfrm>
            <a:off x="9718156" y="3076348"/>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9728790" y="4150229"/>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9714616" y="5256020"/>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067111" y="1998929"/>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0" name="テキスト ボックス 19"/>
          <p:cNvSpPr txBox="1"/>
          <p:nvPr/>
        </p:nvSpPr>
        <p:spPr>
          <a:xfrm>
            <a:off x="7084833" y="4136068"/>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1" name="テキスト ボックス 20"/>
          <p:cNvSpPr txBox="1"/>
          <p:nvPr/>
        </p:nvSpPr>
        <p:spPr>
          <a:xfrm>
            <a:off x="7070658" y="3065720"/>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22" name="テキスト ボックス 21"/>
          <p:cNvSpPr txBox="1"/>
          <p:nvPr/>
        </p:nvSpPr>
        <p:spPr>
          <a:xfrm>
            <a:off x="7070656" y="5248953"/>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6" name="スライド番号プレースホルダー 5"/>
          <p:cNvSpPr>
            <a:spLocks noGrp="1"/>
          </p:cNvSpPr>
          <p:nvPr>
            <p:ph type="sldNum" sz="quarter" idx="12"/>
          </p:nvPr>
        </p:nvSpPr>
        <p:spPr/>
        <p:txBody>
          <a:bodyPr/>
          <a:lstStyle/>
          <a:p>
            <a:fld id="{BD266BE7-899D-4075-917F-DBDE33B6B692}" type="slidenum">
              <a:rPr lang="en-US" altLang="ja-JP" smtClean="0"/>
              <a:t>7</a:t>
            </a:fld>
            <a:endParaRPr kumimoji="1" lang="ja-JP" altLang="en-US" dirty="0"/>
          </a:p>
        </p:txBody>
      </p:sp>
      <p:sp>
        <p:nvSpPr>
          <p:cNvPr id="30" name="右矢印 29"/>
          <p:cNvSpPr/>
          <p:nvPr/>
        </p:nvSpPr>
        <p:spPr>
          <a:xfrm>
            <a:off x="6829382" y="5565104"/>
            <a:ext cx="561702" cy="57360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 name="コンテンツ プレースホルダー 3"/>
          <p:cNvSpPr>
            <a:spLocks noGrp="1"/>
          </p:cNvSpPr>
          <p:nvPr>
            <p:ph idx="1"/>
          </p:nvPr>
        </p:nvSpPr>
        <p:spPr/>
        <p:txBody>
          <a:bodyPr/>
          <a:lstStyle/>
          <a:p>
            <a:endParaRPr kumimoji="1" lang="ja-JP" altLang="en-US"/>
          </a:p>
        </p:txBody>
      </p:sp>
      <p:sp>
        <p:nvSpPr>
          <p:cNvPr id="26" name="コンテンツ プレースホルダー 2"/>
          <p:cNvSpPr txBox="1">
            <a:spLocks/>
          </p:cNvSpPr>
          <p:nvPr/>
        </p:nvSpPr>
        <p:spPr>
          <a:xfrm>
            <a:off x="564249" y="2370750"/>
            <a:ext cx="5961397" cy="4056500"/>
          </a:xfrm>
          <a:prstGeom prst="snip1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kumimoji="1" lang="ja-JP" sz="2200" kern="1200">
                <a:solidFill>
                  <a:schemeClr val="dk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kumimoji="1" lang="ja-JP" sz="2000" kern="1200">
                <a:solidFill>
                  <a:schemeClr val="dk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kumimoji="1" lang="ja-JP" sz="1800" kern="1200">
                <a:solidFill>
                  <a:schemeClr val="dk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9pPr>
          </a:lstStyle>
          <a:p>
            <a:pPr marL="0" indent="0">
              <a:buFont typeface="Wingdings" panose="05000000000000000000" pitchFamily="2" charset="2"/>
              <a:buNone/>
            </a:pPr>
            <a:r>
              <a:rPr lang="ja-JP" altLang="en-US" sz="2800" smtClean="0">
                <a:latin typeface="Meiryo UI" panose="020B0604030504040204" pitchFamily="50" charset="-128"/>
                <a:ea typeface="Meiryo UI" panose="020B0604030504040204" pitchFamily="50" charset="-128"/>
              </a:rPr>
              <a:t>ルール</a:t>
            </a:r>
          </a:p>
          <a:p>
            <a:pPr lvl="1"/>
            <a:r>
              <a:rPr lang="ja-JP" altLang="en-US" sz="2800" smtClean="0">
                <a:latin typeface="Meiryo UI" panose="020B0604030504040204" pitchFamily="50" charset="-128"/>
                <a:ea typeface="Meiryo UI" panose="020B0604030504040204" pitchFamily="50" charset="-128"/>
              </a:rPr>
              <a:t>黒石を動かすプレイヤーと白石を動かすプレイヤー</a:t>
            </a:r>
          </a:p>
          <a:p>
            <a:pPr lvl="1"/>
            <a:r>
              <a:rPr lang="ja-JP" altLang="en-US" sz="2800" smtClean="0">
                <a:latin typeface="Meiryo UI" panose="020B0604030504040204" pitchFamily="50" charset="-128"/>
                <a:ea typeface="Meiryo UI" panose="020B0604030504040204" pitchFamily="50" charset="-128"/>
              </a:rPr>
              <a:t>自分の手番に自分の色の石を</a:t>
            </a:r>
            <a:br>
              <a:rPr lang="ja-JP" altLang="en-US" sz="2800" smtClean="0">
                <a:latin typeface="Meiryo UI" panose="020B0604030504040204" pitchFamily="50" charset="-128"/>
                <a:ea typeface="Meiryo UI" panose="020B0604030504040204" pitchFamily="50" charset="-128"/>
              </a:rPr>
            </a:br>
            <a:r>
              <a:rPr lang="ja-JP" altLang="en-US" sz="2800" smtClean="0">
                <a:latin typeface="Meiryo UI" panose="020B0604030504040204" pitchFamily="50" charset="-128"/>
                <a:ea typeface="Meiryo UI" panose="020B0604030504040204" pitchFamily="50" charset="-128"/>
              </a:rPr>
              <a:t>隣り合う自分とは異なる色の</a:t>
            </a:r>
            <a:br>
              <a:rPr lang="ja-JP" altLang="en-US" sz="2800" smtClean="0">
                <a:latin typeface="Meiryo UI" panose="020B0604030504040204" pitchFamily="50" charset="-128"/>
                <a:ea typeface="Meiryo UI" panose="020B0604030504040204" pitchFamily="50" charset="-128"/>
              </a:rPr>
            </a:br>
            <a:r>
              <a:rPr lang="ja-JP" altLang="en-US" sz="2800" smtClean="0">
                <a:latin typeface="Meiryo UI" panose="020B0604030504040204" pitchFamily="50" charset="-128"/>
                <a:ea typeface="Meiryo UI" panose="020B0604030504040204" pitchFamily="50" charset="-128"/>
              </a:rPr>
              <a:t>石のマスに動かす</a:t>
            </a:r>
          </a:p>
          <a:p>
            <a:pPr lvl="1"/>
            <a:r>
              <a:rPr lang="ja-JP" altLang="en-US" sz="2800" smtClean="0">
                <a:latin typeface="Meiryo UI" panose="020B0604030504040204" pitchFamily="50" charset="-128"/>
                <a:ea typeface="Meiryo UI" panose="020B0604030504040204" pitchFamily="50" charset="-128"/>
              </a:rPr>
              <a:t>動かせなくなったプレイヤーの負け</a:t>
            </a:r>
          </a:p>
          <a:p>
            <a:pPr marL="0" indent="0">
              <a:buFont typeface="Wingdings" panose="05000000000000000000" pitchFamily="2" charset="2"/>
              <a:buNone/>
            </a:pPr>
            <a:endParaRPr lang="ja-JP" altLang="en-US"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857108" y="6302971"/>
            <a:ext cx="4536996" cy="510778"/>
          </a:xfrm>
          <a:prstGeom prst="round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2400" dirty="0" smtClean="0">
                <a:solidFill>
                  <a:srgbClr val="FF0000"/>
                </a:solidFill>
              </a:rPr>
              <a:t>黒は手を打てないので黒の負け</a:t>
            </a:r>
            <a:endParaRPr kumimoji="1" lang="ja-JP" altLang="en-US" sz="2400" dirty="0">
              <a:solidFill>
                <a:srgbClr val="FF0000"/>
              </a:solidFill>
            </a:endParaRPr>
          </a:p>
        </p:txBody>
      </p:sp>
    </p:spTree>
    <p:extLst>
      <p:ext uri="{BB962C8B-B14F-4D97-AF65-F5344CB8AC3E}">
        <p14:creationId xmlns:p14="http://schemas.microsoft.com/office/powerpoint/2010/main" val="356249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a:t>
            </a:r>
            <a:r>
              <a:rPr lang="ja-JP" altLang="en-US" dirty="0" smtClean="0"/>
              <a:t>次元版クロバー</a:t>
            </a:r>
            <a:endParaRPr kumimoji="1" lang="ja-JP" altLang="en-US" dirty="0"/>
          </a:p>
        </p:txBody>
      </p:sp>
      <p:graphicFrame>
        <p:nvGraphicFramePr>
          <p:cNvPr id="5" name="表 4"/>
          <p:cNvGraphicFramePr>
            <a:graphicFrameLocks noGrp="1"/>
          </p:cNvGraphicFramePr>
          <p:nvPr>
            <p:extLst/>
          </p:nvPr>
        </p:nvGraphicFramePr>
        <p:xfrm>
          <a:off x="7554296" y="2368846"/>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9" name="表 8"/>
          <p:cNvGraphicFramePr>
            <a:graphicFrameLocks noGrp="1"/>
          </p:cNvGraphicFramePr>
          <p:nvPr>
            <p:extLst/>
          </p:nvPr>
        </p:nvGraphicFramePr>
        <p:xfrm>
          <a:off x="7550757" y="3449829"/>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0" name="表 9"/>
          <p:cNvGraphicFramePr>
            <a:graphicFrameLocks noGrp="1"/>
          </p:cNvGraphicFramePr>
          <p:nvPr>
            <p:extLst/>
          </p:nvPr>
        </p:nvGraphicFramePr>
        <p:xfrm>
          <a:off x="7554309" y="4516633"/>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1" name="表 10"/>
          <p:cNvGraphicFramePr>
            <a:graphicFrameLocks noGrp="1"/>
          </p:cNvGraphicFramePr>
          <p:nvPr>
            <p:extLst/>
          </p:nvPr>
        </p:nvGraphicFramePr>
        <p:xfrm>
          <a:off x="7554308" y="5636592"/>
          <a:ext cx="4391093" cy="648072"/>
        </p:xfrm>
        <a:graphic>
          <a:graphicData uri="http://schemas.openxmlformats.org/drawingml/2006/table">
            <a:tbl>
              <a:tblPr firstRow="1" bandRow="1">
                <a:tableStyleId>{5C22544A-7EE6-4342-B048-85BDC9FD1C3A}</a:tableStyleId>
              </a:tblPr>
              <a:tblGrid>
                <a:gridCol w="627299">
                  <a:extLst>
                    <a:ext uri="{9D8B030D-6E8A-4147-A177-3AD203B41FA5}">
                      <a16:colId xmlns:a16="http://schemas.microsoft.com/office/drawing/2014/main" xmlns="" val="20000"/>
                    </a:ext>
                  </a:extLst>
                </a:gridCol>
                <a:gridCol w="627299">
                  <a:extLst>
                    <a:ext uri="{9D8B030D-6E8A-4147-A177-3AD203B41FA5}">
                      <a16:colId xmlns:a16="http://schemas.microsoft.com/office/drawing/2014/main" xmlns="" val="20001"/>
                    </a:ext>
                  </a:extLst>
                </a:gridCol>
                <a:gridCol w="627299">
                  <a:extLst>
                    <a:ext uri="{9D8B030D-6E8A-4147-A177-3AD203B41FA5}">
                      <a16:colId xmlns:a16="http://schemas.microsoft.com/office/drawing/2014/main" xmlns="" val="20002"/>
                    </a:ext>
                  </a:extLst>
                </a:gridCol>
                <a:gridCol w="627299">
                  <a:extLst>
                    <a:ext uri="{9D8B030D-6E8A-4147-A177-3AD203B41FA5}">
                      <a16:colId xmlns:a16="http://schemas.microsoft.com/office/drawing/2014/main" xmlns="" val="20003"/>
                    </a:ext>
                  </a:extLst>
                </a:gridCol>
                <a:gridCol w="627299">
                  <a:extLst>
                    <a:ext uri="{9D8B030D-6E8A-4147-A177-3AD203B41FA5}">
                      <a16:colId xmlns:a16="http://schemas.microsoft.com/office/drawing/2014/main" xmlns="" val="20004"/>
                    </a:ext>
                  </a:extLst>
                </a:gridCol>
                <a:gridCol w="627299">
                  <a:extLst>
                    <a:ext uri="{9D8B030D-6E8A-4147-A177-3AD203B41FA5}">
                      <a16:colId xmlns:a16="http://schemas.microsoft.com/office/drawing/2014/main" xmlns="" val="20005"/>
                    </a:ext>
                  </a:extLst>
                </a:gridCol>
                <a:gridCol w="627299">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cxnSp>
        <p:nvCxnSpPr>
          <p:cNvPr id="16" name="直線矢印コネクタ 15"/>
          <p:cNvCxnSpPr/>
          <p:nvPr/>
        </p:nvCxnSpPr>
        <p:spPr>
          <a:xfrm>
            <a:off x="9718156" y="3076348"/>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9728790" y="4150229"/>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9714616" y="5256020"/>
            <a:ext cx="0" cy="29771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067111" y="1998929"/>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0" name="テキスト ボックス 19"/>
          <p:cNvSpPr txBox="1"/>
          <p:nvPr/>
        </p:nvSpPr>
        <p:spPr>
          <a:xfrm>
            <a:off x="7084833" y="4136068"/>
            <a:ext cx="1107996" cy="369332"/>
          </a:xfrm>
          <a:prstGeom prst="rect">
            <a:avLst/>
          </a:prstGeom>
          <a:noFill/>
        </p:spPr>
        <p:txBody>
          <a:bodyPr wrap="none" rtlCol="0">
            <a:spAutoFit/>
          </a:bodyPr>
          <a:lstStyle/>
          <a:p>
            <a:r>
              <a:rPr kumimoji="1" lang="ja-JP" altLang="en-US" dirty="0" smtClean="0"/>
              <a:t>白の手番</a:t>
            </a:r>
            <a:endParaRPr kumimoji="1" lang="ja-JP" altLang="en-US" dirty="0"/>
          </a:p>
        </p:txBody>
      </p:sp>
      <p:sp>
        <p:nvSpPr>
          <p:cNvPr id="21" name="テキスト ボックス 20"/>
          <p:cNvSpPr txBox="1"/>
          <p:nvPr/>
        </p:nvSpPr>
        <p:spPr>
          <a:xfrm>
            <a:off x="7070658" y="3065720"/>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22" name="テキスト ボックス 21"/>
          <p:cNvSpPr txBox="1"/>
          <p:nvPr/>
        </p:nvSpPr>
        <p:spPr>
          <a:xfrm>
            <a:off x="7070656" y="5248953"/>
            <a:ext cx="1107996" cy="369332"/>
          </a:xfrm>
          <a:prstGeom prst="rect">
            <a:avLst/>
          </a:prstGeom>
          <a:noFill/>
        </p:spPr>
        <p:txBody>
          <a:bodyPr wrap="none" rtlCol="0">
            <a:spAutoFit/>
          </a:bodyPr>
          <a:lstStyle/>
          <a:p>
            <a:r>
              <a:rPr kumimoji="1" lang="ja-JP" altLang="en-US" dirty="0"/>
              <a:t>黒</a:t>
            </a:r>
            <a:r>
              <a:rPr kumimoji="1" lang="ja-JP" altLang="en-US" dirty="0" smtClean="0"/>
              <a:t>の手番</a:t>
            </a:r>
            <a:endParaRPr kumimoji="1" lang="ja-JP" altLang="en-US" dirty="0"/>
          </a:p>
        </p:txBody>
      </p:sp>
      <p:sp>
        <p:nvSpPr>
          <p:cNvPr id="6" name="スライド番号プレースホルダー 5"/>
          <p:cNvSpPr>
            <a:spLocks noGrp="1"/>
          </p:cNvSpPr>
          <p:nvPr>
            <p:ph type="sldNum" sz="quarter" idx="12"/>
          </p:nvPr>
        </p:nvSpPr>
        <p:spPr/>
        <p:txBody>
          <a:bodyPr/>
          <a:lstStyle/>
          <a:p>
            <a:fld id="{BD266BE7-899D-4075-917F-DBDE33B6B692}" type="slidenum">
              <a:rPr lang="en-US" altLang="ja-JP" smtClean="0"/>
              <a:t>8</a:t>
            </a:fld>
            <a:endParaRPr kumimoji="1" lang="ja-JP" altLang="en-US" dirty="0"/>
          </a:p>
        </p:txBody>
      </p:sp>
      <p:sp>
        <p:nvSpPr>
          <p:cNvPr id="30" name="右矢印 29"/>
          <p:cNvSpPr/>
          <p:nvPr/>
        </p:nvSpPr>
        <p:spPr>
          <a:xfrm>
            <a:off x="6829382" y="5565104"/>
            <a:ext cx="561702" cy="57360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132472" y="672174"/>
            <a:ext cx="6809378" cy="1055608"/>
          </a:xfrm>
          <a:prstGeom prst="round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800" dirty="0" smtClean="0">
                <a:latin typeface="Meiryo UI" panose="020B0604030504040204" pitchFamily="50" charset="-128"/>
                <a:ea typeface="Meiryo UI" panose="020B0604030504040204" pitchFamily="50" charset="-128"/>
              </a:rPr>
              <a:t>一次元版クロバーは難しい</a:t>
            </a:r>
            <a:endParaRPr lang="en-US" altLang="ja-JP" sz="2800" dirty="0" smtClean="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なぜ</a:t>
            </a:r>
            <a:r>
              <a:rPr lang="ja-JP" altLang="en-US" sz="2800" dirty="0" smtClean="0">
                <a:latin typeface="Meiryo UI" panose="020B0604030504040204" pitchFamily="50" charset="-128"/>
                <a:ea typeface="Meiryo UI" panose="020B0604030504040204" pitchFamily="50" charset="-128"/>
              </a:rPr>
              <a:t>ならどちらが有利か判断するのが難しいから</a:t>
            </a:r>
            <a:endParaRPr lang="en-US" altLang="ja-JP" sz="2800"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idx="1"/>
          </p:nvPr>
        </p:nvSpPr>
        <p:spPr/>
        <p:txBody>
          <a:bodyPr/>
          <a:lstStyle/>
          <a:p>
            <a:endParaRPr kumimoji="1" lang="ja-JP" altLang="en-US"/>
          </a:p>
        </p:txBody>
      </p:sp>
      <p:sp>
        <p:nvSpPr>
          <p:cNvPr id="23" name="コンテンツ プレースホルダー 2"/>
          <p:cNvSpPr txBox="1">
            <a:spLocks/>
          </p:cNvSpPr>
          <p:nvPr/>
        </p:nvSpPr>
        <p:spPr>
          <a:xfrm>
            <a:off x="564249" y="2370750"/>
            <a:ext cx="5961397" cy="4056500"/>
          </a:xfrm>
          <a:prstGeom prst="snip1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kumimoji="1" lang="ja-JP" sz="2200" kern="1200">
                <a:solidFill>
                  <a:schemeClr val="dk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kumimoji="1" lang="ja-JP" sz="2000" kern="1200">
                <a:solidFill>
                  <a:schemeClr val="dk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kumimoji="1" lang="ja-JP" sz="1800" kern="1200">
                <a:solidFill>
                  <a:schemeClr val="dk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kumimoji="1" lang="ja-JP" sz="1600" kern="1200">
                <a:solidFill>
                  <a:schemeClr val="dk1"/>
                </a:solidFill>
                <a:latin typeface="+mn-lt"/>
                <a:ea typeface="+mn-ea"/>
                <a:cs typeface="+mn-cs"/>
              </a:defRPr>
            </a:lvl9pPr>
          </a:lstStyle>
          <a:p>
            <a:pPr marL="0" indent="0">
              <a:buFont typeface="Wingdings" panose="05000000000000000000" pitchFamily="2" charset="2"/>
              <a:buNone/>
            </a:pPr>
            <a:r>
              <a:rPr lang="ja-JP" altLang="en-US" sz="2800" smtClean="0">
                <a:latin typeface="Meiryo UI" panose="020B0604030504040204" pitchFamily="50" charset="-128"/>
                <a:ea typeface="Meiryo UI" panose="020B0604030504040204" pitchFamily="50" charset="-128"/>
              </a:rPr>
              <a:t>ルール</a:t>
            </a:r>
          </a:p>
          <a:p>
            <a:pPr lvl="1"/>
            <a:r>
              <a:rPr lang="ja-JP" altLang="en-US" sz="2800" smtClean="0">
                <a:latin typeface="Meiryo UI" panose="020B0604030504040204" pitchFamily="50" charset="-128"/>
                <a:ea typeface="Meiryo UI" panose="020B0604030504040204" pitchFamily="50" charset="-128"/>
              </a:rPr>
              <a:t>黒石を動かすプレイヤーと白石を動かすプレイヤー</a:t>
            </a:r>
          </a:p>
          <a:p>
            <a:pPr lvl="1"/>
            <a:r>
              <a:rPr lang="ja-JP" altLang="en-US" sz="2800" smtClean="0">
                <a:latin typeface="Meiryo UI" panose="020B0604030504040204" pitchFamily="50" charset="-128"/>
                <a:ea typeface="Meiryo UI" panose="020B0604030504040204" pitchFamily="50" charset="-128"/>
              </a:rPr>
              <a:t>自分の手番に自分の色の石を</a:t>
            </a:r>
            <a:br>
              <a:rPr lang="ja-JP" altLang="en-US" sz="2800" smtClean="0">
                <a:latin typeface="Meiryo UI" panose="020B0604030504040204" pitchFamily="50" charset="-128"/>
                <a:ea typeface="Meiryo UI" panose="020B0604030504040204" pitchFamily="50" charset="-128"/>
              </a:rPr>
            </a:br>
            <a:r>
              <a:rPr lang="ja-JP" altLang="en-US" sz="2800" smtClean="0">
                <a:latin typeface="Meiryo UI" panose="020B0604030504040204" pitchFamily="50" charset="-128"/>
                <a:ea typeface="Meiryo UI" panose="020B0604030504040204" pitchFamily="50" charset="-128"/>
              </a:rPr>
              <a:t>隣り合う自分とは異なる色の</a:t>
            </a:r>
            <a:br>
              <a:rPr lang="ja-JP" altLang="en-US" sz="2800" smtClean="0">
                <a:latin typeface="Meiryo UI" panose="020B0604030504040204" pitchFamily="50" charset="-128"/>
                <a:ea typeface="Meiryo UI" panose="020B0604030504040204" pitchFamily="50" charset="-128"/>
              </a:rPr>
            </a:br>
            <a:r>
              <a:rPr lang="ja-JP" altLang="en-US" sz="2800" smtClean="0">
                <a:latin typeface="Meiryo UI" panose="020B0604030504040204" pitchFamily="50" charset="-128"/>
                <a:ea typeface="Meiryo UI" panose="020B0604030504040204" pitchFamily="50" charset="-128"/>
              </a:rPr>
              <a:t>石のマスに動かす</a:t>
            </a:r>
          </a:p>
          <a:p>
            <a:pPr lvl="1"/>
            <a:r>
              <a:rPr lang="ja-JP" altLang="en-US" sz="2800" smtClean="0">
                <a:latin typeface="Meiryo UI" panose="020B0604030504040204" pitchFamily="50" charset="-128"/>
                <a:ea typeface="Meiryo UI" panose="020B0604030504040204" pitchFamily="50" charset="-128"/>
              </a:rPr>
              <a:t>動かせなくなったプレイヤーの負け</a:t>
            </a:r>
          </a:p>
          <a:p>
            <a:pPr marL="0" indent="0">
              <a:buFont typeface="Wingdings" panose="05000000000000000000" pitchFamily="2" charset="2"/>
              <a:buNone/>
            </a:pPr>
            <a:endParaRPr lang="ja-JP" altLang="en-US"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857108" y="6302971"/>
            <a:ext cx="4536996" cy="510778"/>
          </a:xfrm>
          <a:prstGeom prst="round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2400" dirty="0" smtClean="0">
                <a:solidFill>
                  <a:srgbClr val="FF0000"/>
                </a:solidFill>
              </a:rPr>
              <a:t>黒は手を打てないので黒の負け</a:t>
            </a:r>
            <a:endParaRPr kumimoji="1" lang="ja-JP" altLang="en-US" sz="2400" dirty="0">
              <a:solidFill>
                <a:srgbClr val="FF0000"/>
              </a:solidFill>
            </a:endParaRPr>
          </a:p>
        </p:txBody>
      </p:sp>
    </p:spTree>
    <p:extLst>
      <p:ext uri="{BB962C8B-B14F-4D97-AF65-F5344CB8AC3E}">
        <p14:creationId xmlns:p14="http://schemas.microsoft.com/office/powerpoint/2010/main" val="24740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テキスト ボックス 5"/>
              <p:cNvSpPr txBox="1"/>
              <p:nvPr/>
            </p:nvSpPr>
            <p:spPr>
              <a:xfrm>
                <a:off x="8094924" y="1956407"/>
                <a:ext cx="3437852" cy="1015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6000" b="0" i="1" smtClean="0">
                          <a:latin typeface="Cambria Math" panose="02040503050406030204" pitchFamily="18" charset="0"/>
                        </a:rPr>
                        <m:t>=</m:t>
                      </m:r>
                      <m:sSup>
                        <m:sSupPr>
                          <m:ctrlPr>
                            <a:rPr kumimoji="1" lang="en-US" altLang="ja-JP" sz="6000" b="0" i="1" smtClean="0">
                              <a:latin typeface="Cambria Math" panose="02040503050406030204" pitchFamily="18" charset="0"/>
                            </a:rPr>
                          </m:ctrlPr>
                        </m:sSupPr>
                        <m:e>
                          <m:d>
                            <m:dPr>
                              <m:ctrlPr>
                                <a:rPr kumimoji="1" lang="en-US" altLang="ja-JP" sz="6000" b="0" i="1" smtClean="0">
                                  <a:latin typeface="Cambria Math" panose="02040503050406030204" pitchFamily="18" charset="0"/>
                                </a:rPr>
                              </m:ctrlPr>
                            </m:dPr>
                            <m:e>
                              <m:r>
                                <a:rPr kumimoji="1" lang="en-US" altLang="ja-JP" sz="6000" b="0" i="1" smtClean="0">
                                  <a:latin typeface="Cambria Math" panose="02040503050406030204" pitchFamily="18" charset="0"/>
                                </a:rPr>
                                <m:t>         </m:t>
                              </m:r>
                            </m:e>
                          </m:d>
                        </m:e>
                        <m:sup>
                          <m:r>
                            <a:rPr kumimoji="1" lang="en-US" altLang="ja-JP" sz="6000" b="0" i="1" smtClean="0">
                              <a:latin typeface="Cambria Math" panose="02040503050406030204" pitchFamily="18" charset="0"/>
                            </a:rPr>
                            <m:t>𝑛</m:t>
                          </m:r>
                        </m:sup>
                      </m:sSup>
                    </m:oMath>
                  </m:oMathPara>
                </a14:m>
                <a:endParaRPr kumimoji="1" lang="ja-JP" altLang="en-US" sz="6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8094924" y="1956407"/>
                <a:ext cx="3437852" cy="1015856"/>
              </a:xfrm>
              <a:prstGeom prst="rect">
                <a:avLst/>
              </a:prstGeom>
              <a:blipFill rotWithShape="0">
                <a:blip r:embed="rId2"/>
                <a:stretch>
                  <a:fillRect/>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lang="ja-JP" altLang="en-US" dirty="0"/>
              <a:t>一</a:t>
            </a:r>
            <a:r>
              <a:rPr kumimoji="1" lang="ja-JP" altLang="en-US" dirty="0" smtClean="0"/>
              <a:t>次元版クロバーの未解決問題</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21165" y="4485956"/>
                <a:ext cx="9628632" cy="1094366"/>
              </a:xfrm>
            </p:spPr>
            <p:txBody>
              <a:bodyPr/>
              <a:lstStyle/>
              <a:p>
                <a:pPr marL="0" indent="0">
                  <a:buNone/>
                </a:pPr>
                <a:r>
                  <a:rPr lang="ja-JP" altLang="en-US" sz="2400" dirty="0" smtClean="0"/>
                  <a:t>この</a:t>
                </a:r>
                <a:r>
                  <a:rPr lang="ja-JP" altLang="en-US" sz="2400" dirty="0"/>
                  <a:t>問題</a:t>
                </a:r>
                <a:r>
                  <a:rPr lang="ja-JP" altLang="en-US" sz="2400" dirty="0" smtClean="0"/>
                  <a:t>は</a:t>
                </a:r>
                <a:r>
                  <a:rPr lang="en-US" altLang="ja-JP" sz="2400" dirty="0" smtClean="0"/>
                  <a:t>, </a:t>
                </a:r>
                <a:r>
                  <a:rPr lang="ja-JP" altLang="en-US" sz="2400" dirty="0" smtClean="0"/>
                  <a:t>現在</a:t>
                </a:r>
                <a:r>
                  <a:rPr lang="en-US" altLang="ja-JP" sz="2400" dirty="0" err="1" smtClean="0"/>
                  <a:t>Nowakowski</a:t>
                </a:r>
                <a14:m>
                  <m:oMath xmlns:m="http://schemas.openxmlformats.org/officeDocument/2006/math">
                    <m:r>
                      <a:rPr lang="ja-JP" altLang="en-US" sz="2400" i="1" smtClean="0">
                        <a:latin typeface="Cambria Math" panose="02040503050406030204" pitchFamily="18" charset="0"/>
                      </a:rPr>
                      <m:t>により</m:t>
                    </m:r>
                    <m:r>
                      <a:rPr lang="en-US" altLang="ja-JP" sz="2400" b="0" i="1" smtClean="0">
                        <a:latin typeface="Cambria Math" panose="02040503050406030204" pitchFamily="18" charset="0"/>
                      </a:rPr>
                      <m:t>,  </m:t>
                    </m:r>
                    <m:r>
                      <a:rPr lang="en-US" altLang="ja-JP" sz="2400" i="1">
                        <a:latin typeface="Cambria Math" panose="02040503050406030204" pitchFamily="18" charset="0"/>
                      </a:rPr>
                      <m:t>𝑛</m:t>
                    </m:r>
                    <m:r>
                      <a:rPr lang="en-US" altLang="ja-JP" sz="2400" i="1">
                        <a:latin typeface="Cambria Math" panose="02040503050406030204" pitchFamily="18" charset="0"/>
                      </a:rPr>
                      <m:t>≤63</m:t>
                    </m:r>
                  </m:oMath>
                </a14:m>
                <a:r>
                  <a:rPr lang="ja-JP" altLang="en-US" sz="2400" dirty="0"/>
                  <a:t>について</a:t>
                </a:r>
                <a:r>
                  <a:rPr lang="ja-JP" altLang="en-US" sz="2400" dirty="0" smtClean="0"/>
                  <a:t>正しいことが</a:t>
                </a:r>
                <a:r>
                  <a:rPr lang="ja-JP" altLang="en-US" sz="2400" dirty="0"/>
                  <a:t>計算機により確かめられている</a:t>
                </a:r>
                <a:endParaRPr lang="en-US" altLang="ja-JP" sz="2400" dirty="0"/>
              </a:p>
              <a:p>
                <a:pPr marL="0" indent="0">
                  <a:buNone/>
                </a:pPr>
                <a:endParaRPr kumimoji="1" lang="en-US" altLang="ja-JP" dirty="0" smtClean="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21165" y="4485956"/>
                <a:ext cx="9628632" cy="1094366"/>
              </a:xfrm>
              <a:blipFill rotWithShape="0">
                <a:blip r:embed="rId3"/>
                <a:stretch>
                  <a:fillRect l="-1013" t="-5028"/>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nvPr>
        </p:nvGraphicFramePr>
        <p:xfrm>
          <a:off x="1802824" y="2179639"/>
          <a:ext cx="6170709"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gridCol w="751080">
                  <a:extLst>
                    <a:ext uri="{9D8B030D-6E8A-4147-A177-3AD203B41FA5}">
                      <a16:colId xmlns:a16="http://schemas.microsoft.com/office/drawing/2014/main" xmlns="" val="20002"/>
                    </a:ext>
                  </a:extLst>
                </a:gridCol>
                <a:gridCol w="749492">
                  <a:extLst>
                    <a:ext uri="{9D8B030D-6E8A-4147-A177-3AD203B41FA5}">
                      <a16:colId xmlns:a16="http://schemas.microsoft.com/office/drawing/2014/main" xmlns="" val="20003"/>
                    </a:ext>
                  </a:extLst>
                </a:gridCol>
                <a:gridCol w="1740092">
                  <a:extLst>
                    <a:ext uri="{9D8B030D-6E8A-4147-A177-3AD203B41FA5}">
                      <a16:colId xmlns:a16="http://schemas.microsoft.com/office/drawing/2014/main" xmlns="" val="20004"/>
                    </a:ext>
                  </a:extLst>
                </a:gridCol>
                <a:gridCol w="751080">
                  <a:extLst>
                    <a:ext uri="{9D8B030D-6E8A-4147-A177-3AD203B41FA5}">
                      <a16:colId xmlns:a16="http://schemas.microsoft.com/office/drawing/2014/main" xmlns="" val="20005"/>
                    </a:ext>
                  </a:extLst>
                </a:gridCol>
                <a:gridCol w="749492">
                  <a:extLst>
                    <a:ext uri="{9D8B030D-6E8A-4147-A177-3AD203B41FA5}">
                      <a16:colId xmlns:a16="http://schemas.microsoft.com/office/drawing/2014/main" xmlns="" val="20006"/>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5" name="表 4"/>
          <p:cNvGraphicFramePr>
            <a:graphicFrameLocks noGrp="1"/>
          </p:cNvGraphicFramePr>
          <p:nvPr>
            <p:extLst/>
          </p:nvPr>
        </p:nvGraphicFramePr>
        <p:xfrm>
          <a:off x="9341309" y="2172551"/>
          <a:ext cx="1429473"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tblGrid>
              <a:tr h="648072">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7" name="スライド番号プレースホルダー 6"/>
          <p:cNvSpPr>
            <a:spLocks noGrp="1"/>
          </p:cNvSpPr>
          <p:nvPr>
            <p:ph type="sldNum" sz="quarter" idx="12"/>
          </p:nvPr>
        </p:nvSpPr>
        <p:spPr/>
        <p:txBody>
          <a:bodyPr/>
          <a:lstStyle/>
          <a:p>
            <a:fld id="{BD266BE7-899D-4075-917F-DBDE33B6B692}" type="slidenum">
              <a:rPr lang="en-US" altLang="ja-JP" smtClean="0"/>
              <a:t>9</a:t>
            </a:fld>
            <a:endParaRPr kumimoji="1" lang="ja-JP" altLang="en-US" dirty="0"/>
          </a:p>
        </p:txBody>
      </p:sp>
      <mc:AlternateContent xmlns:mc="http://schemas.openxmlformats.org/markup-compatibility/2006" xmlns:a14="http://schemas.microsoft.com/office/drawing/2010/main">
        <mc:Choice Requires="a14">
          <p:sp>
            <p:nvSpPr>
              <p:cNvPr id="8" name="角丸四角形 7"/>
              <p:cNvSpPr/>
              <p:nvPr/>
            </p:nvSpPr>
            <p:spPr>
              <a:xfrm>
                <a:off x="956930" y="3069446"/>
                <a:ext cx="10717619" cy="140942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i="1" dirty="0" smtClean="0">
                    <a:solidFill>
                      <a:schemeClr val="tx1"/>
                    </a:solidFill>
                    <a:latin typeface="Cambria Math" panose="02040503050406030204" pitchFamily="18" charset="0"/>
                  </a:rPr>
                  <a:t>未解決問題</a:t>
                </a:r>
                <a:r>
                  <a:rPr kumimoji="1" lang="en-US" altLang="ja-JP" sz="2800" b="1" dirty="0" smtClean="0">
                    <a:solidFill>
                      <a:schemeClr val="tx1"/>
                    </a:solidFill>
                    <a:latin typeface="Cambria Math" panose="02040503050406030204" pitchFamily="18" charset="0"/>
                  </a:rPr>
                  <a:t>(</a:t>
                </a:r>
                <a:r>
                  <a:rPr kumimoji="1" lang="ja-JP" altLang="en-US" sz="2800" b="1" dirty="0" smtClean="0">
                    <a:solidFill>
                      <a:schemeClr val="tx1"/>
                    </a:solidFill>
                    <a:latin typeface="Cambria Math" panose="02040503050406030204" pitchFamily="18" charset="0"/>
                  </a:rPr>
                  <a:t>組合せゲーム理論入門</a:t>
                </a:r>
                <a:r>
                  <a:rPr kumimoji="1" lang="en-US" altLang="ja-JP" sz="2800" b="1" dirty="0" smtClean="0">
                    <a:solidFill>
                      <a:schemeClr val="tx1"/>
                    </a:solidFill>
                    <a:latin typeface="Cambria Math" panose="02040503050406030204" pitchFamily="18" charset="0"/>
                  </a:rPr>
                  <a:t>p. 249  </a:t>
                </a:r>
                <a:r>
                  <a:rPr kumimoji="1" lang="ja-JP" altLang="en-US" sz="2800" b="1" dirty="0" smtClean="0">
                    <a:solidFill>
                      <a:schemeClr val="tx1"/>
                    </a:solidFill>
                    <a:latin typeface="Cambria Math" panose="02040503050406030204" pitchFamily="18" charset="0"/>
                  </a:rPr>
                  <a:t>予想</a:t>
                </a:r>
                <a:r>
                  <a:rPr kumimoji="1" lang="en-US" altLang="ja-JP" sz="2800" b="1" dirty="0" smtClean="0">
                    <a:solidFill>
                      <a:schemeClr val="tx1"/>
                    </a:solidFill>
                    <a:latin typeface="Cambria Math" panose="02040503050406030204" pitchFamily="18" charset="0"/>
                  </a:rPr>
                  <a:t>9.50)</a:t>
                </a:r>
              </a:p>
              <a:p>
                <a:endParaRPr kumimoji="1" lang="en-US" altLang="ja-JP" sz="2800" b="1" dirty="0" smtClean="0">
                  <a:solidFill>
                    <a:schemeClr val="tx1"/>
                  </a:solidFill>
                  <a:latin typeface="Cambria Math" panose="02040503050406030204" pitchFamily="18" charset="0"/>
                </a:endParaRPr>
              </a:p>
              <a:p>
                <a14:m>
                  <m:oMath xmlns:m="http://schemas.openxmlformats.org/officeDocument/2006/math">
                    <m:r>
                      <a:rPr kumimoji="1" lang="en-US" altLang="ja-JP" sz="3200" b="0" i="1" smtClean="0">
                        <a:solidFill>
                          <a:schemeClr val="tx1"/>
                        </a:solidFill>
                        <a:latin typeface="Cambria Math" panose="02040503050406030204" pitchFamily="18" charset="0"/>
                      </a:rPr>
                      <m:t>𝑛</m:t>
                    </m:r>
                    <m:r>
                      <a:rPr kumimoji="1" lang="en-US" altLang="ja-JP" sz="3200" b="0" i="1" smtClean="0">
                        <a:solidFill>
                          <a:schemeClr val="tx1"/>
                        </a:solidFill>
                        <a:latin typeface="Cambria Math" panose="02040503050406030204" pitchFamily="18" charset="0"/>
                      </a:rPr>
                      <m:t>≠3</m:t>
                    </m:r>
                    <m:r>
                      <a:rPr kumimoji="1" lang="ja-JP" altLang="en-US" sz="3200" i="1">
                        <a:solidFill>
                          <a:schemeClr val="tx1"/>
                        </a:solidFill>
                        <a:latin typeface="Cambria Math" panose="02040503050406030204" pitchFamily="18" charset="0"/>
                      </a:rPr>
                      <m:t>に</m:t>
                    </m:r>
                  </m:oMath>
                </a14:m>
                <a:r>
                  <a:rPr kumimoji="1" lang="ja-JP" altLang="en-US" sz="3200" dirty="0" smtClean="0">
                    <a:solidFill>
                      <a:schemeClr val="tx1"/>
                    </a:solidFill>
                  </a:rPr>
                  <a:t>対して</a:t>
                </a:r>
                <a:r>
                  <a:rPr kumimoji="1" lang="ja-JP" altLang="en-US" sz="3200" dirty="0">
                    <a:solidFill>
                      <a:schemeClr val="tx1"/>
                    </a:solidFill>
                  </a:rPr>
                  <a:t>　</a:t>
                </a:r>
                <a:r>
                  <a:rPr kumimoji="1" lang="ja-JP" altLang="en-US" sz="3200" dirty="0" smtClean="0">
                    <a:solidFill>
                      <a:schemeClr val="tx1"/>
                    </a:solidFill>
                  </a:rPr>
                  <a:t>　　　　　　は先手必勝となる</a:t>
                </a:r>
                <a:endParaRPr kumimoji="1" lang="ja-JP" altLang="en-US" sz="3200" dirty="0">
                  <a:solidFill>
                    <a:schemeClr val="tx1"/>
                  </a:solidFill>
                </a:endParaRPr>
              </a:p>
            </p:txBody>
          </p:sp>
        </mc:Choice>
        <mc:Fallback xmlns="">
          <p:sp>
            <p:nvSpPr>
              <p:cNvPr id="8" name="角丸四角形 7"/>
              <p:cNvSpPr>
                <a:spLocks noRot="1" noChangeAspect="1" noMove="1" noResize="1" noEditPoints="1" noAdjustHandles="1" noChangeArrowheads="1" noChangeShapeType="1" noTextEdit="1"/>
              </p:cNvSpPr>
              <p:nvPr/>
            </p:nvSpPr>
            <p:spPr>
              <a:xfrm>
                <a:off x="956930" y="3069446"/>
                <a:ext cx="10717619" cy="1409422"/>
              </a:xfrm>
              <a:prstGeom prst="roundRect">
                <a:avLst/>
              </a:prstGeom>
              <a:blipFill rotWithShape="0">
                <a:blip r:embed="rId4"/>
                <a:stretch>
                  <a:fillRect l="-454" t="-7692" b="-14530"/>
                </a:stretch>
              </a:blipFill>
              <a:ln w="19050"/>
            </p:spPr>
            <p:txBody>
              <a:bodyPr/>
              <a:lstStyle/>
              <a:p>
                <a:r>
                  <a:rPr lang="ja-JP" altLang="en-US">
                    <a:noFill/>
                  </a:rPr>
                  <a:t> </a:t>
                </a:r>
              </a:p>
            </p:txBody>
          </p:sp>
        </mc:Fallback>
      </mc:AlternateContent>
      <p:graphicFrame>
        <p:nvGraphicFramePr>
          <p:cNvPr id="9" name="表 8"/>
          <p:cNvGraphicFramePr>
            <a:graphicFrameLocks noGrp="1"/>
          </p:cNvGraphicFramePr>
          <p:nvPr>
            <p:extLst>
              <p:ext uri="{D42A27DB-BD31-4B8C-83A1-F6EECF244321}">
                <p14:modId xmlns:p14="http://schemas.microsoft.com/office/powerpoint/2010/main" val="3563940951"/>
              </p:ext>
            </p:extLst>
          </p:nvPr>
        </p:nvGraphicFramePr>
        <p:xfrm>
          <a:off x="4259358" y="3734041"/>
          <a:ext cx="1429473" cy="648072"/>
        </p:xfrm>
        <a:graphic>
          <a:graphicData uri="http://schemas.openxmlformats.org/drawingml/2006/table">
            <a:tbl>
              <a:tblPr firstRow="1" bandRow="1">
                <a:tableStyleId>{5C22544A-7EE6-4342-B048-85BDC9FD1C3A}</a:tableStyleId>
              </a:tblPr>
              <a:tblGrid>
                <a:gridCol w="734813">
                  <a:extLst>
                    <a:ext uri="{9D8B030D-6E8A-4147-A177-3AD203B41FA5}">
                      <a16:colId xmlns:a16="http://schemas.microsoft.com/office/drawing/2014/main" xmlns="" val="20000"/>
                    </a:ext>
                  </a:extLst>
                </a:gridCol>
                <a:gridCol w="694660">
                  <a:extLst>
                    <a:ext uri="{9D8B030D-6E8A-4147-A177-3AD203B41FA5}">
                      <a16:colId xmlns:a16="http://schemas.microsoft.com/office/drawing/2014/main" xmlns="" val="20001"/>
                    </a:ext>
                  </a:extLst>
                </a:gridCol>
              </a:tblGrid>
              <a:tr h="648072">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3900" dirty="0" smtClean="0">
                          <a:solidFill>
                            <a:schemeClr val="tx1"/>
                          </a:solidFill>
                          <a:latin typeface="Meiryo UI" panose="020B0604030504040204" pitchFamily="50" charset="-128"/>
                          <a:ea typeface="07やさしさゴシック"/>
                        </a:rPr>
                        <a:t>○</a:t>
                      </a:r>
                      <a:endParaRPr kumimoji="1" lang="ja-JP" altLang="en-US" sz="3900" dirty="0">
                        <a:solidFill>
                          <a:schemeClr val="tx1"/>
                        </a:solidFill>
                        <a:latin typeface="Meiryo UI" panose="020B0604030504040204" pitchFamily="50" charset="-128"/>
                        <a:ea typeface="07やさしさゴシック"/>
                      </a:endParaRPr>
                    </a:p>
                  </a:txBody>
                  <a:tcPr marL="44546" marR="44546" marT="22273" marB="2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10" name="テキスト ボックス 9"/>
              <p:cNvSpPr txBox="1"/>
              <p:nvPr/>
            </p:nvSpPr>
            <p:spPr>
              <a:xfrm>
                <a:off x="3678608" y="3507667"/>
                <a:ext cx="2959392" cy="1015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6000" b="0" i="1" smtClean="0">
                              <a:latin typeface="Cambria Math" panose="02040503050406030204" pitchFamily="18" charset="0"/>
                            </a:rPr>
                          </m:ctrlPr>
                        </m:sSupPr>
                        <m:e>
                          <m:d>
                            <m:dPr>
                              <m:ctrlPr>
                                <a:rPr kumimoji="1" lang="en-US" altLang="ja-JP" sz="6000" b="0" i="1" smtClean="0">
                                  <a:latin typeface="Cambria Math" panose="02040503050406030204" pitchFamily="18" charset="0"/>
                                </a:rPr>
                              </m:ctrlPr>
                            </m:dPr>
                            <m:e>
                              <m:r>
                                <a:rPr kumimoji="1" lang="en-US" altLang="ja-JP" sz="6000" b="0" i="1" smtClean="0">
                                  <a:latin typeface="Cambria Math" panose="02040503050406030204" pitchFamily="18" charset="0"/>
                                </a:rPr>
                                <m:t>         </m:t>
                              </m:r>
                            </m:e>
                          </m:d>
                        </m:e>
                        <m:sup>
                          <m:r>
                            <a:rPr kumimoji="1" lang="en-US" altLang="ja-JP" sz="6000" b="0" i="1" smtClean="0">
                              <a:latin typeface="Cambria Math" panose="02040503050406030204" pitchFamily="18" charset="0"/>
                            </a:rPr>
                            <m:t>𝑛</m:t>
                          </m:r>
                        </m:sup>
                      </m:sSup>
                    </m:oMath>
                  </m:oMathPara>
                </a14:m>
                <a:endParaRPr kumimoji="1" lang="ja-JP" altLang="en-US" sz="60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678608" y="3507667"/>
                <a:ext cx="2959392" cy="1015856"/>
              </a:xfrm>
              <a:prstGeom prst="rect">
                <a:avLst/>
              </a:prstGeom>
              <a:blipFill rotWithShape="0">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4093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_TP103462901" id="{8E47E5B0-6055-45E2-B7E0-372CA77057D8}" vid="{543FC1D7-06EA-454A-9BED-A3FC09133183}"/>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教育課題のプレゼンテーション、黒板のイラストが描かれたデザイン (ワイド スクリーン)</Template>
  <TotalTime>0</TotalTime>
  <Words>2077</Words>
  <Application>Microsoft Office PowerPoint</Application>
  <PresentationFormat>ワイド画面</PresentationFormat>
  <Paragraphs>999</Paragraphs>
  <Slides>32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07やさしさゴシック</vt:lpstr>
      <vt:lpstr>Meiryo UI</vt:lpstr>
      <vt:lpstr>メイリオ</vt:lpstr>
      <vt:lpstr>Arial</vt:lpstr>
      <vt:lpstr>Calibri</vt:lpstr>
      <vt:lpstr>Cambria Math</vt:lpstr>
      <vt:lpstr>Wingdings</vt:lpstr>
      <vt:lpstr>Education 16x9</vt:lpstr>
      <vt:lpstr>一次元版クロバーの解析</vt:lpstr>
      <vt:lpstr>クロバー</vt:lpstr>
      <vt:lpstr>一次元版クロバー</vt:lpstr>
      <vt:lpstr>一次元版クロバー</vt:lpstr>
      <vt:lpstr>一次元版クロバー</vt:lpstr>
      <vt:lpstr>一次元版クロバー</vt:lpstr>
      <vt:lpstr>一次元版クロバー</vt:lpstr>
      <vt:lpstr>一次元版クロバー</vt:lpstr>
      <vt:lpstr>一次元版クロバーの未解決問題</vt:lpstr>
      <vt:lpstr>一次元版クロバーの未解決問題</vt:lpstr>
      <vt:lpstr>一次元版クロバーの未解決問題</vt:lpstr>
      <vt:lpstr>組合せゲーム理論とは</vt:lpstr>
      <vt:lpstr>組合せゲーム理論とは</vt:lpstr>
      <vt:lpstr>一次元版クロバーの未解決問題</vt:lpstr>
      <vt:lpstr>解析を行った盤面</vt:lpstr>
      <vt:lpstr>解析を行った盤面</vt:lpstr>
      <vt:lpstr>解析盤面3</vt:lpstr>
      <vt:lpstr>解析盤面3 (k≥4の場合)</vt:lpstr>
      <vt:lpstr>解析盤面3 (k=2の場合)</vt:lpstr>
      <vt:lpstr>解析盤面3 (k=2の場合)</vt:lpstr>
      <vt:lpstr>解析盤面3 (k=2の場合)</vt:lpstr>
      <vt:lpstr>解析盤面3 (k=2の場合)</vt:lpstr>
      <vt:lpstr>解析盤面3 (k=2の場合)</vt:lpstr>
      <vt:lpstr>解析盤面3 (k=2の場合)</vt:lpstr>
      <vt:lpstr>解析盤面3 (k=2の場合)</vt:lpstr>
      <vt:lpstr>解析盤面3 (k=2の場合)</vt:lpstr>
      <vt:lpstr>解析盤面3  (k=3の場合)</vt:lpstr>
      <vt:lpstr>解析盤面3  (k=3の場合)</vt:lpstr>
      <vt:lpstr>解析盤面3  (k=3の場合)</vt:lpstr>
      <vt:lpstr>解析盤面3  (k=3の場合)</vt:lpstr>
      <vt:lpstr>結論</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2014-08-21T08:15:13Z</dcterms:created>
  <dcterms:modified xsi:type="dcterms:W3CDTF">2016-03-09T06:36:29Z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