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47"/>
  </p:notesMasterIdLst>
  <p:sldIdLst>
    <p:sldId id="288" r:id="rId2"/>
    <p:sldId id="328" r:id="rId3"/>
    <p:sldId id="257" r:id="rId4"/>
    <p:sldId id="329" r:id="rId5"/>
    <p:sldId id="330" r:id="rId6"/>
    <p:sldId id="331" r:id="rId7"/>
    <p:sldId id="332" r:id="rId8"/>
    <p:sldId id="333" r:id="rId9"/>
    <p:sldId id="392" r:id="rId10"/>
    <p:sldId id="334" r:id="rId11"/>
    <p:sldId id="335" r:id="rId12"/>
    <p:sldId id="336" r:id="rId13"/>
    <p:sldId id="337" r:id="rId14"/>
    <p:sldId id="325" r:id="rId15"/>
    <p:sldId id="323" r:id="rId16"/>
    <p:sldId id="316" r:id="rId17"/>
    <p:sldId id="340" r:id="rId18"/>
    <p:sldId id="370" r:id="rId19"/>
    <p:sldId id="371" r:id="rId20"/>
    <p:sldId id="372" r:id="rId21"/>
    <p:sldId id="373" r:id="rId22"/>
    <p:sldId id="374" r:id="rId23"/>
    <p:sldId id="396" r:id="rId24"/>
    <p:sldId id="365" r:id="rId25"/>
    <p:sldId id="366" r:id="rId26"/>
    <p:sldId id="367" r:id="rId27"/>
    <p:sldId id="400" r:id="rId28"/>
    <p:sldId id="368" r:id="rId29"/>
    <p:sldId id="294" r:id="rId30"/>
    <p:sldId id="295" r:id="rId31"/>
    <p:sldId id="299" r:id="rId32"/>
    <p:sldId id="393" r:id="rId33"/>
    <p:sldId id="300" r:id="rId34"/>
    <p:sldId id="394" r:id="rId35"/>
    <p:sldId id="301" r:id="rId36"/>
    <p:sldId id="395" r:id="rId37"/>
    <p:sldId id="403" r:id="rId38"/>
    <p:sldId id="405" r:id="rId39"/>
    <p:sldId id="406" r:id="rId40"/>
    <p:sldId id="407" r:id="rId41"/>
    <p:sldId id="408" r:id="rId42"/>
    <p:sldId id="409" r:id="rId43"/>
    <p:sldId id="410" r:id="rId44"/>
    <p:sldId id="362" r:id="rId45"/>
    <p:sldId id="369" r:id="rId4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24" autoAdjust="0"/>
  </p:normalViewPr>
  <p:slideViewPr>
    <p:cSldViewPr snapToGrid="0">
      <p:cViewPr varScale="1">
        <p:scale>
          <a:sx n="74" d="100"/>
          <a:sy n="74" d="100"/>
        </p:scale>
        <p:origin x="1290"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7185A-CFC7-4DB9-B13F-43280C9FFECA}" type="datetimeFigureOut">
              <a:rPr kumimoji="1" lang="ja-JP" altLang="en-US" smtClean="0"/>
              <a:t>2016/3/10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897D4-4425-4B65-8491-D6E868EEDF1B}" type="slidenum">
              <a:rPr kumimoji="1" lang="ja-JP" altLang="en-US" smtClean="0"/>
              <a:t>‹#›</a:t>
            </a:fld>
            <a:endParaRPr kumimoji="1" lang="ja-JP" altLang="en-US"/>
          </a:p>
        </p:txBody>
      </p:sp>
    </p:spTree>
    <p:extLst>
      <p:ext uri="{BB962C8B-B14F-4D97-AF65-F5344CB8AC3E}">
        <p14:creationId xmlns:p14="http://schemas.microsoft.com/office/powerpoint/2010/main" val="39449132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9A897D4-4425-4B65-8491-D6E868EEDF1B}" type="slidenum">
              <a:rPr kumimoji="1" lang="ja-JP" altLang="en-US" smtClean="0"/>
              <a:t>1</a:t>
            </a:fld>
            <a:endParaRPr kumimoji="1" lang="ja-JP" altLang="en-US"/>
          </a:p>
        </p:txBody>
      </p:sp>
    </p:spTree>
    <p:extLst>
      <p:ext uri="{BB962C8B-B14F-4D97-AF65-F5344CB8AC3E}">
        <p14:creationId xmlns:p14="http://schemas.microsoft.com/office/powerpoint/2010/main" val="217498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9B9387C-2673-4CA4-ABCD-538E670D6579}" type="datetime1">
              <a:rPr kumimoji="1" lang="ja-JP" altLang="en-US" smtClean="0"/>
              <a:t>2016/3/10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84298-873D-4CAE-BE75-9257D1438414}" type="slidenum">
              <a:rPr kumimoji="1" lang="ja-JP" altLang="en-US" smtClean="0"/>
              <a:t>‹#›</a:t>
            </a:fld>
            <a:endParaRPr kumimoji="1" lang="ja-JP" altLang="en-US" dirty="0"/>
          </a:p>
        </p:txBody>
      </p:sp>
    </p:spTree>
    <p:extLst>
      <p:ext uri="{BB962C8B-B14F-4D97-AF65-F5344CB8AC3E}">
        <p14:creationId xmlns:p14="http://schemas.microsoft.com/office/powerpoint/2010/main" val="1002779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63AE98-AFFF-4C53-BA2E-928227E3C6E8}" type="datetime1">
              <a:rPr kumimoji="1" lang="ja-JP" altLang="en-US" smtClean="0"/>
              <a:t>2016/3/10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84298-873D-4CAE-BE75-9257D1438414}" type="slidenum">
              <a:rPr kumimoji="1" lang="ja-JP" altLang="en-US" smtClean="0"/>
              <a:t>‹#›</a:t>
            </a:fld>
            <a:endParaRPr kumimoji="1" lang="ja-JP" altLang="en-US" dirty="0"/>
          </a:p>
        </p:txBody>
      </p:sp>
    </p:spTree>
    <p:extLst>
      <p:ext uri="{BB962C8B-B14F-4D97-AF65-F5344CB8AC3E}">
        <p14:creationId xmlns:p14="http://schemas.microsoft.com/office/powerpoint/2010/main" val="1027008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60E8DDC-51B9-481E-B838-AD0F1E9D8B9C}" type="datetime1">
              <a:rPr kumimoji="1" lang="ja-JP" altLang="en-US" smtClean="0"/>
              <a:t>2016/3/10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384298-873D-4CAE-BE75-9257D1438414}" type="slidenum">
              <a:rPr kumimoji="1" lang="ja-JP" altLang="en-US" smtClean="0"/>
              <a:t>‹#›</a:t>
            </a:fld>
            <a:endParaRPr kumimoji="1" lang="ja-JP" altLang="en-US" dirty="0"/>
          </a:p>
        </p:txBody>
      </p:sp>
    </p:spTree>
    <p:extLst>
      <p:ext uri="{BB962C8B-B14F-4D97-AF65-F5344CB8AC3E}">
        <p14:creationId xmlns:p14="http://schemas.microsoft.com/office/powerpoint/2010/main" val="27826052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4EF6643-426B-4BC9-92D0-5A42755CDF70}" type="datetime1">
              <a:rPr kumimoji="1" lang="ja-JP" altLang="en-US" smtClean="0"/>
              <a:t>2016/3/10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a:t>
            </a:fld>
            <a:endParaRPr kumimoji="1" lang="ja-JP" altLang="en-US" dirty="0"/>
          </a:p>
        </p:txBody>
      </p:sp>
    </p:spTree>
    <p:extLst>
      <p:ext uri="{BB962C8B-B14F-4D97-AF65-F5344CB8AC3E}">
        <p14:creationId xmlns:p14="http://schemas.microsoft.com/office/powerpoint/2010/main" val="402577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654641-C695-4E0D-9507-E16C66A3C92A}" type="datetime1">
              <a:rPr kumimoji="1" lang="ja-JP" altLang="en-US" smtClean="0"/>
              <a:t>2016/3/10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384298-873D-4CAE-BE75-9257D1438414}" type="slidenum">
              <a:rPr kumimoji="1" lang="ja-JP" altLang="en-US" smtClean="0"/>
              <a:t>‹#›</a:t>
            </a:fld>
            <a:endParaRPr kumimoji="1" lang="ja-JP" altLang="en-US" dirty="0"/>
          </a:p>
        </p:txBody>
      </p:sp>
    </p:spTree>
    <p:extLst>
      <p:ext uri="{BB962C8B-B14F-4D97-AF65-F5344CB8AC3E}">
        <p14:creationId xmlns:p14="http://schemas.microsoft.com/office/powerpoint/2010/main" val="26799270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4AFBF-93D6-49E9-8E59-4D9891996852}" type="datetime1">
              <a:rPr kumimoji="1" lang="ja-JP" altLang="en-US" smtClean="0"/>
              <a:t>2016/3/10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600" b="1">
                <a:solidFill>
                  <a:schemeClr val="tx1"/>
                </a:solidFill>
              </a:defRPr>
            </a:lvl1pPr>
          </a:lstStyle>
          <a:p>
            <a:fld id="{A7384298-873D-4CAE-BE75-9257D1438414}" type="slidenum">
              <a:rPr lang="ja-JP" altLang="en-US" smtClean="0"/>
              <a:pPr/>
              <a:t>‹#›</a:t>
            </a:fld>
            <a:endParaRPr lang="ja-JP" altLang="en-US" dirty="0"/>
          </a:p>
        </p:txBody>
      </p:sp>
    </p:spTree>
    <p:extLst>
      <p:ext uri="{BB962C8B-B14F-4D97-AF65-F5344CB8AC3E}">
        <p14:creationId xmlns:p14="http://schemas.microsoft.com/office/powerpoint/2010/main" val="334322756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2" r:id="rId4"/>
    <p:sldLayoutId id="2147483765"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image" Target="../media/image120.png"/><Relationship Id="rId18" Type="http://schemas.openxmlformats.org/officeDocument/2006/relationships/image" Target="../media/image170.png"/><Relationship Id="rId26" Type="http://schemas.openxmlformats.org/officeDocument/2006/relationships/image" Target="../media/image290.png"/><Relationship Id="rId39" Type="http://schemas.openxmlformats.org/officeDocument/2006/relationships/image" Target="../media/image42.png"/><Relationship Id="rId21" Type="http://schemas.openxmlformats.org/officeDocument/2006/relationships/image" Target="../media/image220.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60.png"/><Relationship Id="rId2" Type="http://schemas.openxmlformats.org/officeDocument/2006/relationships/image" Target="../media/image1.png"/><Relationship Id="rId16" Type="http://schemas.openxmlformats.org/officeDocument/2006/relationships/image" Target="../media/image150.png"/><Relationship Id="rId20" Type="http://schemas.openxmlformats.org/officeDocument/2006/relationships/image" Target="../media/image200.png"/><Relationship Id="rId29" Type="http://schemas.openxmlformats.org/officeDocument/2006/relationships/image" Target="../media/image320.png"/><Relationship Id="rId41"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100.png"/><Relationship Id="rId24" Type="http://schemas.openxmlformats.org/officeDocument/2006/relationships/image" Target="../media/image270.png"/><Relationship Id="rId32" Type="http://schemas.openxmlformats.org/officeDocument/2006/relationships/image" Target="../media/image350.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4.png"/><Relationship Id="rId15" Type="http://schemas.openxmlformats.org/officeDocument/2006/relationships/image" Target="../media/image140.png"/><Relationship Id="rId23" Type="http://schemas.openxmlformats.org/officeDocument/2006/relationships/image" Target="../media/image260.png"/><Relationship Id="rId28" Type="http://schemas.openxmlformats.org/officeDocument/2006/relationships/image" Target="../media/image311.png"/><Relationship Id="rId36" Type="http://schemas.openxmlformats.org/officeDocument/2006/relationships/image" Target="../media/image39.png"/><Relationship Id="rId10" Type="http://schemas.openxmlformats.org/officeDocument/2006/relationships/image" Target="../media/image90.png"/><Relationship Id="rId19" Type="http://schemas.openxmlformats.org/officeDocument/2006/relationships/image" Target="../media/image180.png"/><Relationship Id="rId31"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image" Target="../media/image80.png"/><Relationship Id="rId14" Type="http://schemas.openxmlformats.org/officeDocument/2006/relationships/image" Target="../media/image130.png"/><Relationship Id="rId22" Type="http://schemas.openxmlformats.org/officeDocument/2006/relationships/image" Target="../media/image250.png"/><Relationship Id="rId27" Type="http://schemas.openxmlformats.org/officeDocument/2006/relationships/image" Target="../media/image300.png"/><Relationship Id="rId30" Type="http://schemas.openxmlformats.org/officeDocument/2006/relationships/image" Target="../media/image330.png"/><Relationship Id="rId35" Type="http://schemas.openxmlformats.org/officeDocument/2006/relationships/image" Target="../media/image38.png"/><Relationship Id="rId43" Type="http://schemas.openxmlformats.org/officeDocument/2006/relationships/image" Target="../media/image46.png"/><Relationship Id="rId8" Type="http://schemas.openxmlformats.org/officeDocument/2006/relationships/image" Target="../media/image70.png"/><Relationship Id="rId3" Type="http://schemas.openxmlformats.org/officeDocument/2006/relationships/image" Target="../media/image210.png"/><Relationship Id="rId12" Type="http://schemas.openxmlformats.org/officeDocument/2006/relationships/image" Target="../media/image110.png"/><Relationship Id="rId17" Type="http://schemas.openxmlformats.org/officeDocument/2006/relationships/image" Target="../media/image160.png"/><Relationship Id="rId25" Type="http://schemas.openxmlformats.org/officeDocument/2006/relationships/image" Target="../media/image280.png"/><Relationship Id="rId33" Type="http://schemas.openxmlformats.org/officeDocument/2006/relationships/image" Target="../media/image36.png"/><Relationship Id="rId38"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2.png"/><Relationship Id="rId26" Type="http://schemas.openxmlformats.org/officeDocument/2006/relationships/image" Target="NULL"/><Relationship Id="rId21" Type="http://schemas.openxmlformats.org/officeDocument/2006/relationships/image" Target="NULL"/><Relationship Id="rId34" Type="http://schemas.openxmlformats.org/officeDocument/2006/relationships/image" Target="NUL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0.png"/><Relationship Id="rId25" Type="http://schemas.openxmlformats.org/officeDocument/2006/relationships/image" Target="NULL"/><Relationship Id="rId33" Type="http://schemas.openxmlformats.org/officeDocument/2006/relationships/image" Target="NULL"/><Relationship Id="rId38" Type="http://schemas.openxmlformats.org/officeDocument/2006/relationships/image" Target="NULL"/><Relationship Id="rId2" Type="http://schemas.openxmlformats.org/officeDocument/2006/relationships/image" Target="../media/image21.png"/><Relationship Id="rId16" Type="http://schemas.openxmlformats.org/officeDocument/2006/relationships/image" Target="../media/image18.png"/><Relationship Id="rId20" Type="http://schemas.openxmlformats.org/officeDocument/2006/relationships/image" Target="../media/image24.png"/><Relationship Id="rId29"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image" Target="NULL"/><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NULL"/><Relationship Id="rId28" Type="http://schemas.openxmlformats.org/officeDocument/2006/relationships/image" Target="NULL"/><Relationship Id="rId36" Type="http://schemas.openxmlformats.org/officeDocument/2006/relationships/image" Target="NULL"/><Relationship Id="rId10" Type="http://schemas.openxmlformats.org/officeDocument/2006/relationships/image" Target="../media/image12.png"/><Relationship Id="rId19" Type="http://schemas.openxmlformats.org/officeDocument/2006/relationships/image" Target="../media/image23.png"/><Relationship Id="rId31" Type="http://schemas.openxmlformats.org/officeDocument/2006/relationships/image" Target="NULL"/><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 Id="rId35" Type="http://schemas.openxmlformats.org/officeDocument/2006/relationships/image" Target="NULL"/><Relationship Id="rId8" Type="http://schemas.openxmlformats.org/officeDocument/2006/relationships/image" Target="../media/image10.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smtClean="0">
                <a:latin typeface="Cambria Math" panose="02040503050406030204" pitchFamily="18" charset="0"/>
              </a:rPr>
              <a:t>「数の六角パズル」を</a:t>
            </a:r>
            <a:r>
              <a:rPr kumimoji="1" lang="en-US" altLang="ja-JP" dirty="0" smtClean="0">
                <a:latin typeface="Cambria Math" panose="02040503050406030204" pitchFamily="18" charset="0"/>
                <a:ea typeface="Cambria Math" panose="02040503050406030204" pitchFamily="18" charset="0"/>
              </a:rPr>
              <a:t/>
            </a:r>
            <a:br>
              <a:rPr kumimoji="1" lang="en-US" altLang="ja-JP" dirty="0" smtClean="0">
                <a:latin typeface="Cambria Math" panose="02040503050406030204" pitchFamily="18" charset="0"/>
                <a:ea typeface="Cambria Math" panose="02040503050406030204" pitchFamily="18" charset="0"/>
              </a:rPr>
            </a:br>
            <a:r>
              <a:rPr lang="ja-JP" altLang="en-US" dirty="0">
                <a:latin typeface="Cambria Math" panose="02040503050406030204" pitchFamily="18" charset="0"/>
              </a:rPr>
              <a:t>頭</a:t>
            </a:r>
            <a:r>
              <a:rPr lang="ja-JP" altLang="en-US" dirty="0" smtClean="0">
                <a:latin typeface="Cambria Math" panose="02040503050406030204" pitchFamily="18" charset="0"/>
              </a:rPr>
              <a:t>だけ使って解こう</a:t>
            </a:r>
            <a:endParaRPr kumimoji="1" lang="ja-JP" altLang="en-US" dirty="0">
              <a:latin typeface="Cambria Math" panose="02040503050406030204" pitchFamily="18" charset="0"/>
            </a:endParaRPr>
          </a:p>
        </p:txBody>
      </p:sp>
      <p:sp>
        <p:nvSpPr>
          <p:cNvPr id="3" name="サブタイトル 2"/>
          <p:cNvSpPr>
            <a:spLocks noGrp="1"/>
          </p:cNvSpPr>
          <p:nvPr>
            <p:ph type="subTitle" idx="1"/>
          </p:nvPr>
        </p:nvSpPr>
        <p:spPr>
          <a:xfrm>
            <a:off x="1143000" y="4117193"/>
            <a:ext cx="6858000" cy="1655762"/>
          </a:xfrm>
        </p:spPr>
        <p:txBody>
          <a:bodyPr/>
          <a:lstStyle/>
          <a:p>
            <a:r>
              <a:rPr kumimoji="1" lang="ja-JP" altLang="en-US" sz="2600" dirty="0" smtClean="0">
                <a:latin typeface="Cambria Math" panose="02040503050406030204" pitchFamily="18" charset="0"/>
              </a:rPr>
              <a:t>九州大学経済学部経済工学科　３年　山中寿登</a:t>
            </a:r>
            <a:endParaRPr kumimoji="1" lang="en-US" altLang="ja-JP" sz="2600" dirty="0" smtClean="0">
              <a:latin typeface="Cambria Math" panose="02040503050406030204" pitchFamily="18" charset="0"/>
              <a:ea typeface="Cambria Math" panose="02040503050406030204" pitchFamily="18" charset="0"/>
            </a:endParaRPr>
          </a:p>
          <a:p>
            <a:r>
              <a:rPr lang="ja-JP" altLang="en-US" dirty="0">
                <a:latin typeface="Cambria Math" panose="02040503050406030204" pitchFamily="18" charset="0"/>
              </a:rPr>
              <a:t>九州</a:t>
            </a:r>
            <a:r>
              <a:rPr lang="ja-JP" altLang="en-US" dirty="0" smtClean="0">
                <a:latin typeface="Cambria Math" panose="02040503050406030204" pitchFamily="18" charset="0"/>
              </a:rPr>
              <a:t>大学経済学研究院経済工学部門　小野廣隆</a:t>
            </a:r>
            <a:endParaRPr kumimoji="1" lang="ja-JP" altLang="en-US" dirty="0">
              <a:latin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1</a:t>
            </a:fld>
            <a:endParaRPr kumimoji="1" lang="ja-JP" altLang="en-US" dirty="0"/>
          </a:p>
        </p:txBody>
      </p:sp>
    </p:spTree>
    <p:extLst>
      <p:ext uri="{BB962C8B-B14F-4D97-AF65-F5344CB8AC3E}">
        <p14:creationId xmlns:p14="http://schemas.microsoft.com/office/powerpoint/2010/main" val="346645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上原法</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0" indent="0">
                  <a:buNone/>
                </a:pPr>
                <a:r>
                  <a:rPr lang="ja-JP" altLang="en-US" dirty="0" smtClean="0">
                    <a:latin typeface="Cambria Math" panose="02040503050406030204" pitchFamily="18" charset="0"/>
                  </a:rPr>
                  <a:t>また、各コマの和を以下のようにおく</a:t>
                </a:r>
                <a:endParaRPr lang="en-US" altLang="ja-JP" dirty="0" smtClean="0">
                  <a:latin typeface="Cambria Math" panose="02040503050406030204" pitchFamily="18" charset="0"/>
                  <a:ea typeface="Cambria Math" panose="02040503050406030204" pitchFamily="18" charset="0"/>
                </a:endParaRPr>
              </a:p>
              <a:p>
                <a:pPr>
                  <a:lnSpc>
                    <a:spcPct val="100000"/>
                  </a:lnSpc>
                </a:pPr>
                <a14:m>
                  <m:oMath xmlns:m="http://schemas.openxmlformats.org/officeDocument/2006/math">
                    <m:sSub>
                      <m:sSubPr>
                        <m:ctrlPr>
                          <a:rPr lang="en-US" altLang="ja-JP" sz="3200" i="1" smtClean="0">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𝑥</m:t>
                        </m:r>
                      </m:e>
                      <m:sub>
                        <m:r>
                          <a:rPr lang="en-US" altLang="ja-JP" sz="3200" b="0" i="1" smtClean="0">
                            <a:latin typeface="Cambria Math" panose="02040503050406030204" pitchFamily="18" charset="0"/>
                            <a:ea typeface="Cambria Math" panose="02040503050406030204" pitchFamily="18" charset="0"/>
                          </a:rPr>
                          <m:t>1</m:t>
                        </m:r>
                      </m:sub>
                    </m:sSub>
                    <m:r>
                      <a:rPr lang="ja-JP" altLang="en-US" sz="3200" i="1">
                        <a:latin typeface="Cambria Math" panose="02040503050406030204" pitchFamily="18" charset="0"/>
                      </a:rPr>
                      <m:t>＋</m:t>
                    </m:r>
                  </m:oMath>
                </a14:m>
                <a:r>
                  <a:rPr lang="ja-JP" altLang="en-US" sz="3200" dirty="0" smtClean="0">
                    <a:latin typeface="Cambria Math" panose="02040503050406030204" pitchFamily="18" charset="0"/>
                  </a:rPr>
                  <a:t>・・・＋</a:t>
                </a:r>
                <a14:m>
                  <m:oMath xmlns:m="http://schemas.openxmlformats.org/officeDocument/2006/math">
                    <m:sSub>
                      <m:sSubPr>
                        <m:ctrlPr>
                          <a:rPr lang="en-US" altLang="ja-JP" sz="3200" i="1" smtClean="0">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𝑥</m:t>
                        </m:r>
                      </m:e>
                      <m:sub>
                        <m:r>
                          <a:rPr lang="en-US" altLang="ja-JP" sz="3200" b="0" i="1" smtClean="0">
                            <a:latin typeface="Cambria Math" panose="02040503050406030204" pitchFamily="18" charset="0"/>
                            <a:ea typeface="Cambria Math" panose="02040503050406030204" pitchFamily="18" charset="0"/>
                          </a:rPr>
                          <m:t>6</m:t>
                        </m:r>
                      </m:sub>
                    </m:sSub>
                  </m:oMath>
                </a14:m>
                <a:r>
                  <a:rPr lang="ja-JP" altLang="en-US" sz="3200" dirty="0" smtClean="0">
                    <a:latin typeface="Cambria Math" panose="02040503050406030204" pitchFamily="18" charset="0"/>
                  </a:rPr>
                  <a:t>＝</a:t>
                </a:r>
                <a:r>
                  <a:rPr lang="en-US" altLang="ja-JP" sz="3200" dirty="0" smtClean="0">
                    <a:latin typeface="Cambria Math" panose="02040503050406030204" pitchFamily="18" charset="0"/>
                    <a:ea typeface="Cambria Math" panose="02040503050406030204" pitchFamily="18" charset="0"/>
                  </a:rPr>
                  <a:t>X</a:t>
                </a:r>
                <a:r>
                  <a:rPr lang="ja-JP" altLang="en-US" sz="3200" dirty="0" smtClean="0">
                    <a:latin typeface="Cambria Math" panose="02040503050406030204" pitchFamily="18" charset="0"/>
                  </a:rPr>
                  <a:t>　角和</a:t>
                </a:r>
                <a:endParaRPr lang="en-US" altLang="ja-JP" sz="3200" dirty="0" smtClean="0">
                  <a:latin typeface="Cambria Math" panose="02040503050406030204" pitchFamily="18" charset="0"/>
                  <a:ea typeface="Cambria Math" panose="02040503050406030204" pitchFamily="18" charset="0"/>
                </a:endParaRPr>
              </a:p>
              <a:p>
                <a:pPr>
                  <a:lnSpc>
                    <a:spcPct val="100000"/>
                  </a:lnSpc>
                </a:pPr>
                <a14:m>
                  <m:oMath xmlns:m="http://schemas.openxmlformats.org/officeDocument/2006/math">
                    <m:sSub>
                      <m:sSubPr>
                        <m:ctrlPr>
                          <a:rPr lang="en-US" altLang="ja-JP" sz="3200" i="1">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𝑦</m:t>
                        </m:r>
                      </m:e>
                      <m:sub>
                        <m:r>
                          <a:rPr lang="en-US" altLang="ja-JP" sz="3200" i="1">
                            <a:latin typeface="Cambria Math" panose="02040503050406030204" pitchFamily="18" charset="0"/>
                            <a:ea typeface="Cambria Math" panose="02040503050406030204" pitchFamily="18" charset="0"/>
                          </a:rPr>
                          <m:t>1</m:t>
                        </m:r>
                      </m:sub>
                    </m:sSub>
                    <m:r>
                      <a:rPr lang="ja-JP" altLang="en-US" sz="3200" i="1">
                        <a:latin typeface="Cambria Math" panose="02040503050406030204" pitchFamily="18" charset="0"/>
                      </a:rPr>
                      <m:t>＋</m:t>
                    </m:r>
                  </m:oMath>
                </a14:m>
                <a:r>
                  <a:rPr lang="ja-JP" altLang="en-US" sz="3200" dirty="0">
                    <a:latin typeface="Cambria Math" panose="02040503050406030204" pitchFamily="18" charset="0"/>
                  </a:rPr>
                  <a:t>・・・＋</a:t>
                </a:r>
                <a14:m>
                  <m:oMath xmlns:m="http://schemas.openxmlformats.org/officeDocument/2006/math">
                    <m:sSub>
                      <m:sSubPr>
                        <m:ctrlPr>
                          <a:rPr lang="en-US" altLang="ja-JP" sz="3200" i="1">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𝑦</m:t>
                        </m:r>
                      </m:e>
                      <m:sub>
                        <m:r>
                          <a:rPr lang="en-US" altLang="ja-JP" sz="3200" i="1">
                            <a:latin typeface="Cambria Math" panose="02040503050406030204" pitchFamily="18" charset="0"/>
                            <a:ea typeface="Cambria Math" panose="02040503050406030204" pitchFamily="18" charset="0"/>
                          </a:rPr>
                          <m:t>6</m:t>
                        </m:r>
                      </m:sub>
                    </m:sSub>
                  </m:oMath>
                </a14:m>
                <a:r>
                  <a:rPr lang="ja-JP" altLang="en-US" sz="3200" dirty="0" smtClean="0">
                    <a:latin typeface="Cambria Math" panose="02040503050406030204" pitchFamily="18" charset="0"/>
                  </a:rPr>
                  <a:t>＝</a:t>
                </a:r>
                <a:r>
                  <a:rPr lang="en-US" altLang="ja-JP" sz="3200" dirty="0" smtClean="0">
                    <a:latin typeface="Cambria Math" panose="02040503050406030204" pitchFamily="18" charset="0"/>
                    <a:ea typeface="Cambria Math" panose="02040503050406030204" pitchFamily="18" charset="0"/>
                  </a:rPr>
                  <a:t>Y</a:t>
                </a:r>
                <a:r>
                  <a:rPr lang="ja-JP" altLang="en-US" sz="3200" dirty="0">
                    <a:latin typeface="Cambria Math" panose="02040503050406030204" pitchFamily="18" charset="0"/>
                  </a:rPr>
                  <a:t>　</a:t>
                </a:r>
                <a:r>
                  <a:rPr lang="ja-JP" altLang="en-US" sz="3200" dirty="0" smtClean="0">
                    <a:latin typeface="Cambria Math" panose="02040503050406030204" pitchFamily="18" charset="0"/>
                  </a:rPr>
                  <a:t>端和</a:t>
                </a:r>
                <a:endParaRPr lang="en-US" altLang="ja-JP" sz="3200" dirty="0">
                  <a:latin typeface="Cambria Math" panose="02040503050406030204" pitchFamily="18" charset="0"/>
                  <a:ea typeface="Cambria Math" panose="02040503050406030204" pitchFamily="18" charset="0"/>
                </a:endParaRPr>
              </a:p>
              <a:p>
                <a:pPr>
                  <a:lnSpc>
                    <a:spcPct val="100000"/>
                  </a:lnSpc>
                </a:pPr>
                <a14:m>
                  <m:oMath xmlns:m="http://schemas.openxmlformats.org/officeDocument/2006/math">
                    <m:sSub>
                      <m:sSubPr>
                        <m:ctrlPr>
                          <a:rPr lang="en-US" altLang="ja-JP" sz="3200" i="1">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𝑧</m:t>
                        </m:r>
                      </m:e>
                      <m:sub>
                        <m:r>
                          <a:rPr lang="en-US" altLang="ja-JP" sz="3200" i="1">
                            <a:latin typeface="Cambria Math" panose="02040503050406030204" pitchFamily="18" charset="0"/>
                            <a:ea typeface="Cambria Math" panose="02040503050406030204" pitchFamily="18" charset="0"/>
                          </a:rPr>
                          <m:t>1</m:t>
                        </m:r>
                      </m:sub>
                    </m:sSub>
                    <m:r>
                      <a:rPr lang="ja-JP" altLang="en-US" sz="3200" i="1">
                        <a:latin typeface="Cambria Math" panose="02040503050406030204" pitchFamily="18" charset="0"/>
                      </a:rPr>
                      <m:t>＋</m:t>
                    </m:r>
                  </m:oMath>
                </a14:m>
                <a:r>
                  <a:rPr lang="ja-JP" altLang="en-US" sz="3200" dirty="0">
                    <a:latin typeface="Cambria Math" panose="02040503050406030204" pitchFamily="18" charset="0"/>
                  </a:rPr>
                  <a:t>・・・＋</a:t>
                </a:r>
                <a14:m>
                  <m:oMath xmlns:m="http://schemas.openxmlformats.org/officeDocument/2006/math">
                    <m:sSub>
                      <m:sSubPr>
                        <m:ctrlPr>
                          <a:rPr lang="en-US" altLang="ja-JP" sz="3200" i="1">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𝑧</m:t>
                        </m:r>
                      </m:e>
                      <m:sub>
                        <m:r>
                          <a:rPr lang="en-US" altLang="ja-JP" sz="3200" i="1">
                            <a:latin typeface="Cambria Math" panose="02040503050406030204" pitchFamily="18" charset="0"/>
                            <a:ea typeface="Cambria Math" panose="02040503050406030204" pitchFamily="18" charset="0"/>
                          </a:rPr>
                          <m:t>6</m:t>
                        </m:r>
                      </m:sub>
                    </m:sSub>
                  </m:oMath>
                </a14:m>
                <a:r>
                  <a:rPr lang="ja-JP" altLang="en-US" sz="3200" dirty="0" smtClean="0">
                    <a:latin typeface="Cambria Math" panose="02040503050406030204" pitchFamily="18" charset="0"/>
                  </a:rPr>
                  <a:t>＝</a:t>
                </a:r>
                <a:r>
                  <a:rPr lang="en-US" altLang="ja-JP" sz="3200" dirty="0" smtClean="0">
                    <a:latin typeface="Cambria Math" panose="02040503050406030204" pitchFamily="18" charset="0"/>
                    <a:ea typeface="Cambria Math" panose="02040503050406030204" pitchFamily="18" charset="0"/>
                  </a:rPr>
                  <a:t>Z</a:t>
                </a:r>
                <a:r>
                  <a:rPr lang="ja-JP" altLang="en-US" sz="3200" dirty="0">
                    <a:latin typeface="Cambria Math" panose="02040503050406030204" pitchFamily="18" charset="0"/>
                  </a:rPr>
                  <a:t>　</a:t>
                </a:r>
                <a:r>
                  <a:rPr lang="ja-JP" altLang="en-US" sz="3200" dirty="0" smtClean="0">
                    <a:latin typeface="Cambria Math" panose="02040503050406030204" pitchFamily="18" charset="0"/>
                  </a:rPr>
                  <a:t>残和</a:t>
                </a:r>
                <a:endParaRPr lang="en-US" altLang="ja-JP" sz="3200" dirty="0" smtClean="0">
                  <a:latin typeface="Cambria Math" panose="02040503050406030204" pitchFamily="18" charset="0"/>
                  <a:ea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546" t="-2801"/>
                </a:stretch>
              </a:blipFill>
            </p:spPr>
            <p:txBody>
              <a:bodyPr/>
              <a:lstStyle/>
              <a:p>
                <a:r>
                  <a:rPr lang="ja-JP" altLang="en-US">
                    <a:noFill/>
                  </a:rPr>
                  <a:t> </a:t>
                </a:r>
              </a:p>
            </p:txBody>
          </p:sp>
        </mc:Fallback>
      </mc:AlternateContent>
      <p:pic>
        <p:nvPicPr>
          <p:cNvPr id="4" name="図 3"/>
          <p:cNvPicPr>
            <a:picLocks noChangeAspect="1"/>
          </p:cNvPicPr>
          <p:nvPr/>
        </p:nvPicPr>
        <p:blipFill>
          <a:blip r:embed="rId3"/>
          <a:stretch>
            <a:fillRect/>
          </a:stretch>
        </p:blipFill>
        <p:spPr>
          <a:xfrm>
            <a:off x="5226507" y="2768958"/>
            <a:ext cx="3288844" cy="3408005"/>
          </a:xfrm>
          <a:prstGeom prst="rect">
            <a:avLst/>
          </a:prstGeom>
        </p:spPr>
      </p:pic>
      <p:sp>
        <p:nvSpPr>
          <p:cNvPr id="5" name="スライド番号プレースホルダー 4"/>
          <p:cNvSpPr>
            <a:spLocks noGrp="1"/>
          </p:cNvSpPr>
          <p:nvPr>
            <p:ph type="sldNum" sz="quarter" idx="12"/>
          </p:nvPr>
        </p:nvSpPr>
        <p:spPr/>
        <p:txBody>
          <a:bodyPr/>
          <a:lstStyle/>
          <a:p>
            <a:fld id="{A7384298-873D-4CAE-BE75-9257D1438414}" type="slidenum">
              <a:rPr kumimoji="1" lang="ja-JP" altLang="en-US" smtClean="0"/>
              <a:t>10</a:t>
            </a:fld>
            <a:endParaRPr kumimoji="1" lang="ja-JP" altLang="en-US" dirty="0"/>
          </a:p>
        </p:txBody>
      </p:sp>
    </p:spTree>
    <p:extLst>
      <p:ext uri="{BB962C8B-B14F-4D97-AF65-F5344CB8AC3E}">
        <p14:creationId xmlns:p14="http://schemas.microsoft.com/office/powerpoint/2010/main" val="158966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Cambria Math" panose="02040503050406030204" pitchFamily="18" charset="0"/>
              </a:rPr>
              <a:t>上原法：</a:t>
            </a:r>
            <a:r>
              <a:rPr kumimoji="1" lang="ja-JP" altLang="en-US" dirty="0" smtClean="0">
                <a:latin typeface="Cambria Math" panose="02040503050406030204" pitchFamily="18" charset="0"/>
              </a:rPr>
              <a:t>大域性からの条件</a:t>
            </a:r>
            <a:r>
              <a:rPr kumimoji="1" lang="en-US" altLang="ja-JP" dirty="0" smtClean="0">
                <a:latin typeface="Cambria Math" panose="02040503050406030204" pitchFamily="18" charset="0"/>
                <a:ea typeface="Cambria Math" panose="02040503050406030204" pitchFamily="18" charset="0"/>
              </a:rPr>
              <a:t>(1)</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a:bodyPr>
          <a:lstStyle/>
          <a:p>
            <a:r>
              <a:rPr lang="ja-JP" altLang="en-US" dirty="0" smtClean="0">
                <a:latin typeface="Cambria Math" panose="02040503050406030204" pitchFamily="18" charset="0"/>
              </a:rPr>
              <a:t>１</a:t>
            </a:r>
            <a:r>
              <a:rPr kumimoji="1" lang="ja-JP" altLang="en-US" dirty="0" smtClean="0">
                <a:latin typeface="Cambria Math" panose="02040503050406030204" pitchFamily="18" charset="0"/>
              </a:rPr>
              <a:t>トリオの和が</a:t>
            </a:r>
            <a:r>
              <a:rPr lang="ja-JP" altLang="en-US" dirty="0" smtClean="0">
                <a:solidFill>
                  <a:srgbClr val="FF0000"/>
                </a:solidFill>
                <a:latin typeface="Cambria Math" panose="02040503050406030204" pitchFamily="18" charset="0"/>
              </a:rPr>
              <a:t>３</a:t>
            </a:r>
            <a:r>
              <a:rPr lang="ja-JP" altLang="en-US" dirty="0">
                <a:solidFill>
                  <a:srgbClr val="FF0000"/>
                </a:solidFill>
                <a:latin typeface="Cambria Math" panose="02040503050406030204" pitchFamily="18" charset="0"/>
              </a:rPr>
              <a:t>８</a:t>
            </a:r>
            <a:r>
              <a:rPr lang="ja-JP" altLang="en-US" dirty="0" smtClean="0">
                <a:latin typeface="Cambria Math" panose="02040503050406030204" pitchFamily="18" charset="0"/>
              </a:rPr>
              <a:t>で計</a:t>
            </a:r>
            <a:r>
              <a:rPr lang="ja-JP" altLang="en-US" dirty="0" smtClean="0">
                <a:solidFill>
                  <a:srgbClr val="FF0000"/>
                </a:solidFill>
                <a:latin typeface="Cambria Math" panose="02040503050406030204" pitchFamily="18" charset="0"/>
              </a:rPr>
              <a:t>１</a:t>
            </a:r>
            <a:r>
              <a:rPr lang="ja-JP" altLang="en-US" dirty="0">
                <a:solidFill>
                  <a:srgbClr val="FF0000"/>
                </a:solidFill>
                <a:latin typeface="Cambria Math" panose="02040503050406030204" pitchFamily="18" charset="0"/>
              </a:rPr>
              <a:t>２</a:t>
            </a:r>
            <a:r>
              <a:rPr lang="ja-JP" altLang="en-US" dirty="0" smtClean="0">
                <a:latin typeface="Cambria Math" panose="02040503050406030204" pitchFamily="18" charset="0"/>
              </a:rPr>
              <a:t>トリオ．</a:t>
            </a:r>
            <a:endParaRPr lang="en-US" altLang="ja-JP" dirty="0" smtClean="0">
              <a:latin typeface="Cambria Math" panose="02040503050406030204" pitchFamily="18" charset="0"/>
              <a:ea typeface="Cambria Math" panose="02040503050406030204" pitchFamily="18" charset="0"/>
            </a:endParaRPr>
          </a:p>
          <a:p>
            <a:r>
              <a:rPr kumimoji="1" lang="ja-JP" altLang="en-US" dirty="0">
                <a:latin typeface="Cambria Math" panose="02040503050406030204" pitchFamily="18" charset="0"/>
              </a:rPr>
              <a:t>全ての</a:t>
            </a:r>
            <a:r>
              <a:rPr kumimoji="1" lang="ja-JP" altLang="en-US" dirty="0" smtClean="0">
                <a:latin typeface="Cambria Math" panose="02040503050406030204" pitchFamily="18" charset="0"/>
              </a:rPr>
              <a:t>トリオの和は　</a:t>
            </a:r>
            <a:r>
              <a:rPr lang="en-US" altLang="ja-JP" dirty="0" smtClean="0">
                <a:latin typeface="Cambria Math" panose="02040503050406030204" pitchFamily="18" charset="0"/>
                <a:ea typeface="Cambria Math" panose="02040503050406030204" pitchFamily="18" charset="0"/>
              </a:rPr>
              <a:t>38×12=456</a:t>
            </a:r>
            <a:r>
              <a:rPr lang="en-US" altLang="ja-JP" dirty="0">
                <a:latin typeface="Cambria Math" panose="02040503050406030204" pitchFamily="18" charset="0"/>
                <a:ea typeface="Cambria Math" panose="02040503050406030204" pitchFamily="18" charset="0"/>
              </a:rPr>
              <a:t/>
            </a:r>
            <a:br>
              <a:rPr lang="en-US" altLang="ja-JP" dirty="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6 c +3X+Y+Z</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456</a:t>
            </a:r>
          </a:p>
          <a:p>
            <a:r>
              <a:rPr lang="ja-JP" altLang="en-US" dirty="0" smtClean="0">
                <a:latin typeface="Cambria Math" panose="02040503050406030204" pitchFamily="18" charset="0"/>
              </a:rPr>
              <a:t>一方，全コマ和は　</a:t>
            </a:r>
            <a:r>
              <a:rPr lang="en-US" altLang="ja-JP" dirty="0" smtClean="0">
                <a:latin typeface="Cambria Math" panose="02040503050406030204" pitchFamily="18" charset="0"/>
                <a:ea typeface="Cambria Math" panose="02040503050406030204" pitchFamily="18" charset="0"/>
              </a:rPr>
              <a:t>1</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a:t>
            </a:r>
            <a:r>
              <a:rPr lang="ja-JP" altLang="en-US" dirty="0">
                <a:latin typeface="Cambria Math" panose="02040503050406030204" pitchFamily="18" charset="0"/>
              </a:rPr>
              <a:t>＋</a:t>
            </a:r>
            <a:r>
              <a:rPr lang="ja-JP" altLang="en-US" dirty="0" smtClean="0">
                <a:latin typeface="Cambria Math" panose="02040503050406030204" pitchFamily="18" charset="0"/>
              </a:rPr>
              <a:t>・</a:t>
            </a:r>
            <a:r>
              <a:rPr lang="ja-JP" altLang="en-US" dirty="0">
                <a:latin typeface="Cambria Math" panose="02040503050406030204" pitchFamily="18" charset="0"/>
              </a:rPr>
              <a:t>・</a:t>
            </a:r>
            <a:r>
              <a:rPr lang="ja-JP" altLang="en-US" dirty="0" smtClean="0">
                <a:latin typeface="Cambria Math" panose="02040503050406030204" pitchFamily="18" charset="0"/>
              </a:rPr>
              <a:t>・</a:t>
            </a:r>
            <a:r>
              <a:rPr lang="ja-JP" altLang="en-US" dirty="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19</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190</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+X+Y+Z=190 </a:t>
            </a:r>
          </a:p>
          <a:p>
            <a:r>
              <a:rPr lang="ja-JP" altLang="en-US" dirty="0">
                <a:latin typeface="Cambria Math" panose="02040503050406030204" pitchFamily="18" charset="0"/>
              </a:rPr>
              <a:t>辺々引く</a:t>
            </a:r>
            <a:r>
              <a:rPr lang="ja-JP" altLang="en-US" dirty="0" smtClean="0">
                <a:latin typeface="Cambria Math" panose="02040503050406030204" pitchFamily="18" charset="0"/>
              </a:rPr>
              <a:t>と</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　　　　　　　   </a:t>
            </a:r>
            <a:r>
              <a:rPr lang="en-US" altLang="ja-JP" dirty="0" smtClean="0">
                <a:solidFill>
                  <a:srgbClr val="FF0000"/>
                </a:solidFill>
                <a:latin typeface="Cambria Math" panose="02040503050406030204" pitchFamily="18" charset="0"/>
                <a:ea typeface="Cambria Math" panose="02040503050406030204" pitchFamily="18" charset="0"/>
              </a:rPr>
              <a:t>5 c +2X</a:t>
            </a:r>
            <a:r>
              <a:rPr lang="en-US" altLang="ja-JP" dirty="0">
                <a:solidFill>
                  <a:srgbClr val="FF0000"/>
                </a:solidFill>
                <a:latin typeface="Cambria Math" panose="02040503050406030204" pitchFamily="18" charset="0"/>
                <a:ea typeface="Cambria Math" panose="02040503050406030204" pitchFamily="18" charset="0"/>
              </a:rPr>
              <a:t>=</a:t>
            </a:r>
            <a:r>
              <a:rPr lang="en-US" altLang="ja-JP" dirty="0" smtClean="0">
                <a:solidFill>
                  <a:srgbClr val="FF0000"/>
                </a:solidFill>
                <a:latin typeface="Cambria Math" panose="02040503050406030204" pitchFamily="18" charset="0"/>
                <a:ea typeface="Cambria Math" panose="02040503050406030204" pitchFamily="18" charset="0"/>
              </a:rPr>
              <a:t>266</a:t>
            </a:r>
            <a:endParaRPr lang="en-US" altLang="ja-JP" dirty="0">
              <a:solidFill>
                <a:srgbClr val="FF0000"/>
              </a:solidFill>
              <a:latin typeface="Cambria Math" panose="02040503050406030204" pitchFamily="18" charset="0"/>
              <a:ea typeface="Cambria Math" panose="02040503050406030204" pitchFamily="18" charset="0"/>
            </a:endParaRPr>
          </a:p>
          <a:p>
            <a:r>
              <a:rPr lang="ja-JP" altLang="en-US" dirty="0" smtClean="0">
                <a:latin typeface="Cambria Math" panose="02040503050406030204" pitchFamily="18" charset="0"/>
              </a:rPr>
              <a:t>つまり</a:t>
            </a:r>
            <a:r>
              <a:rPr lang="en-US" altLang="ja-JP" dirty="0" smtClean="0">
                <a:latin typeface="Cambria Math" panose="02040503050406030204" pitchFamily="18" charset="0"/>
                <a:ea typeface="Cambria Math" panose="02040503050406030204" pitchFamily="18" charset="0"/>
              </a:rPr>
              <a:t>5 c =2(133</a:t>
            </a:r>
            <a:r>
              <a:rPr lang="ja-JP" altLang="en-US" dirty="0" smtClean="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X) </a:t>
            </a:r>
            <a:r>
              <a:rPr lang="ja-JP" altLang="en-US" dirty="0" smtClean="0">
                <a:latin typeface="Cambria Math" panose="02040503050406030204" pitchFamily="18" charset="0"/>
              </a:rPr>
              <a:t>より</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en-US" altLang="ja-JP" dirty="0" smtClean="0">
                <a:latin typeface="Cambria Math" panose="02040503050406030204" pitchFamily="18" charset="0"/>
                <a:ea typeface="Cambria Math" panose="02040503050406030204" pitchFamily="18" charset="0"/>
              </a:rPr>
              <a:t>                    </a:t>
            </a:r>
            <a:r>
              <a:rPr lang="ja-JP" altLang="en-US" dirty="0" smtClean="0">
                <a:solidFill>
                  <a:srgbClr val="FF0000"/>
                </a:solidFill>
                <a:latin typeface="Cambria Math" panose="02040503050406030204" pitchFamily="18" charset="0"/>
              </a:rPr>
              <a:t>（中心コマ）</a:t>
            </a:r>
            <a:r>
              <a:rPr lang="en-US" altLang="ja-JP" dirty="0" smtClean="0">
                <a:solidFill>
                  <a:srgbClr val="FF0000"/>
                </a:solidFill>
                <a:latin typeface="Cambria Math" panose="02040503050406030204" pitchFamily="18" charset="0"/>
                <a:ea typeface="Cambria Math" panose="02040503050406030204" pitchFamily="18" charset="0"/>
              </a:rPr>
              <a:t>c </a:t>
            </a:r>
            <a:r>
              <a:rPr lang="ja-JP" altLang="en-US" dirty="0" smtClean="0">
                <a:solidFill>
                  <a:srgbClr val="FF0000"/>
                </a:solidFill>
                <a:latin typeface="Cambria Math" panose="02040503050406030204" pitchFamily="18" charset="0"/>
              </a:rPr>
              <a:t>は偶数</a:t>
            </a:r>
            <a:endParaRPr lang="en-US" altLang="ja-JP" dirty="0" smtClean="0">
              <a:latin typeface="Cambria Math" panose="02040503050406030204" pitchFamily="18" charset="0"/>
              <a:ea typeface="Cambria Math" panose="02040503050406030204" pitchFamily="18" charset="0"/>
            </a:endParaRPr>
          </a:p>
          <a:p>
            <a:endParaRPr lang="en-US" altLang="ja-JP" dirty="0">
              <a:solidFill>
                <a:srgbClr val="FF0000"/>
              </a:solidFill>
              <a:latin typeface="Cambria Math" panose="02040503050406030204" pitchFamily="18" charset="0"/>
              <a:ea typeface="Cambria Math" panose="02040503050406030204" pitchFamily="18" charset="0"/>
            </a:endParaRPr>
          </a:p>
          <a:p>
            <a:pPr marL="0" indent="0">
              <a:buNone/>
            </a:pPr>
            <a:endParaRPr kumimoji="1" lang="en-US" altLang="ja-JP" dirty="0" smtClean="0">
              <a:latin typeface="Cambria Math" panose="02040503050406030204" pitchFamily="18" charset="0"/>
              <a:ea typeface="Cambria Math" panose="02040503050406030204" pitchFamily="18" charset="0"/>
            </a:endParaRPr>
          </a:p>
          <a:p>
            <a:endParaRPr kumimoji="1" lang="ja-JP" altLang="en-US" dirty="0">
              <a:latin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11</a:t>
            </a:fld>
            <a:endParaRPr kumimoji="1" lang="ja-JP" altLang="en-US" dirty="0"/>
          </a:p>
        </p:txBody>
      </p:sp>
    </p:spTree>
    <p:extLst>
      <p:ext uri="{BB962C8B-B14F-4D97-AF65-F5344CB8AC3E}">
        <p14:creationId xmlns:p14="http://schemas.microsoft.com/office/powerpoint/2010/main" val="18582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p:spPr>
        <p:txBody>
          <a:bodyPr/>
          <a:lstStyle/>
          <a:p>
            <a:r>
              <a:rPr lang="ja-JP" altLang="en-US" dirty="0">
                <a:latin typeface="Cambria Math" panose="02040503050406030204" pitchFamily="18" charset="0"/>
              </a:rPr>
              <a:t>上原法：大域性から</a:t>
            </a:r>
            <a:r>
              <a:rPr lang="ja-JP" altLang="en-US" dirty="0" smtClean="0">
                <a:latin typeface="Cambria Math" panose="02040503050406030204" pitchFamily="18" charset="0"/>
              </a:rPr>
              <a:t>の条件</a:t>
            </a:r>
            <a:r>
              <a:rPr lang="en-US" altLang="ja-JP" dirty="0" smtClean="0">
                <a:latin typeface="Cambria Math" panose="02040503050406030204" pitchFamily="18" charset="0"/>
                <a:ea typeface="Cambria Math" panose="02040503050406030204" pitchFamily="18" charset="0"/>
              </a:rPr>
              <a:t>(2)</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0" indent="0">
                  <a:lnSpc>
                    <a:spcPct val="150000"/>
                  </a:lnSpc>
                  <a:buNone/>
                </a:pPr>
                <a:r>
                  <a:rPr lang="ja-JP" altLang="en-US" dirty="0" smtClean="0">
                    <a:latin typeface="Cambria Math" panose="02040503050406030204" pitchFamily="18" charset="0"/>
                  </a:rPr>
                  <a:t>また</a:t>
                </a:r>
                <a:r>
                  <a:rPr lang="en-US" altLang="ja-JP" dirty="0" smtClean="0">
                    <a:latin typeface="Cambria Math" panose="02040503050406030204" pitchFamily="18" charset="0"/>
                  </a:rPr>
                  <a:t>X</a:t>
                </a:r>
                <a:r>
                  <a:rPr lang="ja-JP" altLang="en-US" dirty="0" smtClean="0">
                    <a:latin typeface="Cambria Math" panose="02040503050406030204" pitchFamily="18" charset="0"/>
                  </a:rPr>
                  <a:t>は</a:t>
                </a:r>
                <a:r>
                  <a:rPr lang="ja-JP" altLang="en-US" dirty="0">
                    <a:latin typeface="Cambria Math" panose="02040503050406030204" pitchFamily="18" charset="0"/>
                  </a:rPr>
                  <a:t>６</a:t>
                </a:r>
                <a:r>
                  <a:rPr lang="ja-JP" altLang="en-US" dirty="0" smtClean="0">
                    <a:latin typeface="Cambria Math" panose="02040503050406030204" pitchFamily="18" charset="0"/>
                  </a:rPr>
                  <a:t>つの数の合計値であるから，</a:t>
                </a:r>
                <a:endParaRPr lang="en-US" altLang="ja-JP" dirty="0">
                  <a:latin typeface="Cambria Math" panose="02040503050406030204" pitchFamily="18" charset="0"/>
                  <a:ea typeface="Cambria Math" panose="02040503050406030204" pitchFamily="18" charset="0"/>
                </a:endParaRPr>
              </a:p>
              <a:p>
                <a:pPr marL="0" indent="0" algn="ctr">
                  <a:lnSpc>
                    <a:spcPct val="150000"/>
                  </a:lnSpc>
                  <a:buNone/>
                </a:pPr>
                <a:r>
                  <a:rPr lang="en-US" altLang="ja-JP" dirty="0" smtClean="0">
                    <a:latin typeface="Cambria Math" panose="02040503050406030204" pitchFamily="18" charset="0"/>
                    <a:ea typeface="Cambria Math" panose="02040503050406030204" pitchFamily="18" charset="0"/>
                  </a:rPr>
                  <a:t>5 c </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266</a:t>
                </a:r>
                <a:r>
                  <a:rPr lang="ja-JP" altLang="en-US" dirty="0" smtClean="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a:t>
                </a:r>
                <a14:m>
                  <m:oMath xmlns:m="http://schemas.openxmlformats.org/officeDocument/2006/math">
                    <m:r>
                      <m:rPr>
                        <m:sty m:val="p"/>
                      </m:rPr>
                      <a:rPr lang="en-US" altLang="ja-JP" b="0" i="0" smtClean="0">
                        <a:latin typeface="Cambria Math" panose="02040503050406030204" pitchFamily="18" charset="0"/>
                        <a:ea typeface="Cambria Math" panose="02040503050406030204" pitchFamily="18" charset="0"/>
                      </a:rPr>
                      <m:t>X</m:t>
                    </m:r>
                    <m:r>
                      <a:rPr lang="en-US" altLang="ja-JP" b="0" i="1" smtClean="0">
                        <a:latin typeface="Cambria Math" panose="02040503050406030204" pitchFamily="18" charset="0"/>
                        <a:ea typeface="Cambria Math" panose="02040503050406030204" pitchFamily="18" charset="0"/>
                      </a:rPr>
                      <m:t>≥</m:t>
                    </m:r>
                  </m:oMath>
                </a14:m>
                <a:r>
                  <a:rPr lang="en-US" altLang="ja-JP" dirty="0" smtClean="0">
                    <a:latin typeface="Cambria Math" panose="02040503050406030204" pitchFamily="18" charset="0"/>
                    <a:ea typeface="Cambria Math" panose="02040503050406030204" pitchFamily="18" charset="0"/>
                  </a:rPr>
                  <a:t>266</a:t>
                </a:r>
                <a:r>
                  <a:rPr lang="ja-JP" altLang="en-US" dirty="0" smtClean="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2(19+18</a:t>
                </a:r>
                <a:r>
                  <a:rPr lang="en-US" altLang="ja-JP" dirty="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ja-JP" altLang="en-US" dirty="0">
                    <a:latin typeface="Cambria Math" panose="02040503050406030204" pitchFamily="18" charset="0"/>
                  </a:rPr>
                  <a:t>・</a:t>
                </a:r>
                <a:r>
                  <a:rPr lang="ja-JP" altLang="en-US" dirty="0" smtClean="0">
                    <a:latin typeface="Cambria Math" panose="02040503050406030204" pitchFamily="18" charset="0"/>
                  </a:rPr>
                  <a:t>・</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14)</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68</a:t>
                </a:r>
                <a:endParaRPr lang="en-US" altLang="ja-JP" dirty="0">
                  <a:latin typeface="Cambria Math" panose="02040503050406030204" pitchFamily="18" charset="0"/>
                  <a:ea typeface="Cambria Math" panose="02040503050406030204" pitchFamily="18" charset="0"/>
                </a:endParaRPr>
              </a:p>
              <a:p>
                <a:pPr marL="0" indent="0">
                  <a:lnSpc>
                    <a:spcPct val="150000"/>
                  </a:lnSpc>
                  <a:buNone/>
                </a:pPr>
                <a:r>
                  <a:rPr lang="ja-JP" altLang="en-US" dirty="0" smtClean="0">
                    <a:latin typeface="Cambria Math" panose="02040503050406030204" pitchFamily="18" charset="0"/>
                  </a:rPr>
                  <a:t>より </a:t>
                </a:r>
                <a:r>
                  <a:rPr lang="en-US" altLang="ja-JP" dirty="0" smtClean="0">
                    <a:latin typeface="Cambria Math" panose="02040503050406030204" pitchFamily="18" charset="0"/>
                    <a:ea typeface="Cambria Math" panose="02040503050406030204" pitchFamily="18" charset="0"/>
                  </a:rPr>
                  <a:t>c </a:t>
                </a:r>
                <a:r>
                  <a:rPr lang="ja-JP" altLang="en-US" dirty="0" smtClean="0">
                    <a:latin typeface="Cambria Math" panose="02040503050406030204" pitchFamily="18" charset="0"/>
                  </a:rPr>
                  <a:t>は　</a:t>
                </a:r>
                <a:r>
                  <a:rPr lang="en-US" altLang="ja-JP" dirty="0">
                    <a:latin typeface="Cambria Math" panose="02040503050406030204" pitchFamily="18" charset="0"/>
                    <a:ea typeface="Cambria Math" panose="02040503050406030204" pitchFamily="18" charset="0"/>
                  </a:rPr>
                  <a:t>c</a:t>
                </a:r>
                <a:r>
                  <a:rPr lang="en-US" altLang="ja-JP" dirty="0" smtClean="0">
                    <a:latin typeface="Cambria Math" panose="02040503050406030204" pitchFamily="18" charset="0"/>
                    <a:ea typeface="Cambria Math" panose="02040503050406030204" pitchFamily="18" charset="0"/>
                  </a:rPr>
                  <a:t> &gt; 13 </a:t>
                </a:r>
                <a:r>
                  <a:rPr lang="ja-JP" altLang="en-US" dirty="0" smtClean="0">
                    <a:latin typeface="Cambria Math" panose="02040503050406030204" pitchFamily="18" charset="0"/>
                  </a:rPr>
                  <a:t>を満たす偶数．</a:t>
                </a:r>
                <a:endParaRPr lang="en-US" altLang="ja-JP" dirty="0" smtClean="0">
                  <a:latin typeface="Cambria Math" panose="02040503050406030204" pitchFamily="18" charset="0"/>
                  <a:ea typeface="Cambria Math" panose="02040503050406030204" pitchFamily="18" charset="0"/>
                </a:endParaRPr>
              </a:p>
              <a:p>
                <a:pPr marL="0" indent="0">
                  <a:lnSpc>
                    <a:spcPct val="150000"/>
                  </a:lnSpc>
                  <a:buNone/>
                </a:pPr>
                <a:r>
                  <a:rPr lang="ja-JP" altLang="en-US" dirty="0" smtClean="0">
                    <a:latin typeface="Cambria Math" panose="02040503050406030204" pitchFamily="18" charset="0"/>
                  </a:rPr>
                  <a:t>つまり </a:t>
                </a:r>
                <a:r>
                  <a:rPr lang="en-US" altLang="ja-JP" dirty="0" smtClean="0">
                    <a:latin typeface="Cambria Math" panose="02040503050406030204" pitchFamily="18" charset="0"/>
                    <a:ea typeface="Cambria Math" panose="02040503050406030204" pitchFamily="18" charset="0"/>
                  </a:rPr>
                  <a:t>c </a:t>
                </a:r>
                <a:r>
                  <a:rPr lang="ja-JP" altLang="en-US" dirty="0" smtClean="0">
                    <a:latin typeface="Cambria Math" panose="02040503050406030204" pitchFamily="18" charset="0"/>
                  </a:rPr>
                  <a:t>は </a:t>
                </a:r>
                <a:r>
                  <a:rPr lang="en-US" altLang="ja-JP" dirty="0" smtClean="0">
                    <a:latin typeface="Cambria Math" panose="02040503050406030204" pitchFamily="18" charset="0"/>
                    <a:ea typeface="Cambria Math" panose="02040503050406030204" pitchFamily="18" charset="0"/>
                  </a:rPr>
                  <a:t>14,16,18 </a:t>
                </a:r>
                <a:r>
                  <a:rPr lang="ja-JP" altLang="en-US" dirty="0" smtClean="0">
                    <a:latin typeface="Cambria Math" panose="02040503050406030204" pitchFamily="18" charset="0"/>
                  </a:rPr>
                  <a:t>のいずれか．</a:t>
                </a:r>
                <a:r>
                  <a:rPr lang="en-US" altLang="ja-JP" dirty="0" smtClean="0">
                    <a:latin typeface="Cambria Math" panose="02040503050406030204" pitchFamily="18" charset="0"/>
                    <a:ea typeface="Cambria Math" panose="02040503050406030204" pitchFamily="18" charset="0"/>
                  </a:rPr>
                  <a:t> </a:t>
                </a:r>
                <a:endParaRPr lang="en-US" altLang="ja-JP" dirty="0">
                  <a:latin typeface="Cambria Math" panose="02040503050406030204" pitchFamily="18" charset="0"/>
                  <a:ea typeface="Cambria Math" panose="02040503050406030204" pitchFamily="18" charset="0"/>
                </a:endParaRPr>
              </a:p>
              <a:p>
                <a:pPr marL="0" indent="0">
                  <a:lnSpc>
                    <a:spcPct val="150000"/>
                  </a:lnSpc>
                  <a:buNone/>
                </a:pPr>
                <a:r>
                  <a:rPr lang="ja-JP" altLang="en-US" dirty="0">
                    <a:latin typeface="Cambria Math" panose="02040503050406030204" pitchFamily="18" charset="0"/>
                  </a:rPr>
                  <a:t>このよう</a:t>
                </a:r>
                <a:r>
                  <a:rPr lang="ja-JP" altLang="en-US" dirty="0" smtClean="0">
                    <a:latin typeface="Cambria Math" panose="02040503050406030204" pitchFamily="18" charset="0"/>
                  </a:rPr>
                  <a:t>に </a:t>
                </a:r>
                <a:r>
                  <a:rPr lang="en-US" altLang="ja-JP" dirty="0" smtClean="0">
                    <a:latin typeface="Cambria Math" panose="02040503050406030204" pitchFamily="18" charset="0"/>
                    <a:ea typeface="Cambria Math" panose="02040503050406030204" pitchFamily="18" charset="0"/>
                  </a:rPr>
                  <a:t>c </a:t>
                </a:r>
                <a:r>
                  <a:rPr lang="ja-JP" altLang="en-US" dirty="0" smtClean="0">
                    <a:latin typeface="Cambria Math" panose="02040503050406030204" pitchFamily="18" charset="0"/>
                  </a:rPr>
                  <a:t>は</a:t>
                </a:r>
                <a:r>
                  <a:rPr lang="ja-JP" altLang="en-US" sz="2700" dirty="0">
                    <a:solidFill>
                      <a:srgbClr val="FF0000"/>
                    </a:solidFill>
                    <a:latin typeface="Cambria Math" panose="02040503050406030204" pitchFamily="18" charset="0"/>
                  </a:rPr>
                  <a:t>３通り</a:t>
                </a:r>
                <a:r>
                  <a:rPr lang="ja-JP" altLang="en-US" dirty="0">
                    <a:latin typeface="Cambria Math" panose="02040503050406030204" pitchFamily="18" charset="0"/>
                  </a:rPr>
                  <a:t>にまで</a:t>
                </a:r>
                <a:r>
                  <a:rPr lang="ja-JP" altLang="en-US" dirty="0" smtClean="0">
                    <a:latin typeface="Cambria Math" panose="02040503050406030204" pitchFamily="18" charset="0"/>
                  </a:rPr>
                  <a:t>絞り込める！</a:t>
                </a:r>
                <a:endParaRPr lang="ja-JP" altLang="en-US" dirty="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54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12</a:t>
            </a:fld>
            <a:endParaRPr kumimoji="1" lang="ja-JP" altLang="en-US" dirty="0"/>
          </a:p>
        </p:txBody>
      </p:sp>
    </p:spTree>
    <p:extLst>
      <p:ext uri="{BB962C8B-B14F-4D97-AF65-F5344CB8AC3E}">
        <p14:creationId xmlns:p14="http://schemas.microsoft.com/office/powerpoint/2010/main" val="3459965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上原法：局所性からの条件</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r>
              <a:rPr lang="ja-JP" altLang="en-US" dirty="0">
                <a:latin typeface="Cambria Math" panose="02040503050406030204" pitchFamily="18" charset="0"/>
              </a:rPr>
              <a:t>どの</a:t>
            </a:r>
            <a:r>
              <a:rPr lang="ja-JP" altLang="en-US" dirty="0" smtClean="0">
                <a:latin typeface="Cambria Math" panose="02040503050406030204" pitchFamily="18" charset="0"/>
              </a:rPr>
              <a:t>数もトリオに</a:t>
            </a:r>
            <a:r>
              <a:rPr lang="en-US" altLang="ja-JP" dirty="0" smtClean="0">
                <a:latin typeface="Cambria Math" panose="02040503050406030204" pitchFamily="18" charset="0"/>
                <a:ea typeface="Cambria Math" panose="02040503050406030204" pitchFamily="18" charset="0"/>
              </a:rPr>
              <a:t>1</a:t>
            </a:r>
            <a:r>
              <a:rPr lang="ja-JP" altLang="en-US" dirty="0" smtClean="0">
                <a:latin typeface="Cambria Math" panose="02040503050406030204" pitchFamily="18" charset="0"/>
              </a:rPr>
              <a:t>回は現れる．</a:t>
            </a:r>
            <a:endParaRPr lang="en-US" altLang="ja-JP" dirty="0">
              <a:latin typeface="Cambria Math" panose="02040503050406030204" pitchFamily="18" charset="0"/>
              <a:ea typeface="Cambria Math" panose="02040503050406030204" pitchFamily="18" charset="0"/>
            </a:endParaRPr>
          </a:p>
          <a:p>
            <a:pPr lvl="1"/>
            <a:r>
              <a:rPr lang="ja-JP" altLang="en-US" dirty="0" smtClean="0">
                <a:latin typeface="Cambria Math" panose="02040503050406030204" pitchFamily="18" charset="0"/>
              </a:rPr>
              <a:t>「１」の使われ方は以下のみ：</a:t>
            </a:r>
            <a:r>
              <a:rPr lang="en-US" altLang="ja-JP" dirty="0">
                <a:latin typeface="Cambria Math" panose="02040503050406030204" pitchFamily="18" charset="0"/>
                <a:ea typeface="Cambria Math" panose="02040503050406030204" pitchFamily="18" charset="0"/>
              </a:rPr>
              <a:t/>
            </a:r>
            <a:br>
              <a:rPr lang="en-US" altLang="ja-JP" dirty="0">
                <a:latin typeface="Cambria Math" panose="02040503050406030204" pitchFamily="18" charset="0"/>
                <a:ea typeface="Cambria Math" panose="02040503050406030204" pitchFamily="18" charset="0"/>
              </a:rPr>
            </a:br>
            <a:r>
              <a:rPr lang="en-US" altLang="ja-JP" dirty="0" smtClean="0">
                <a:latin typeface="Cambria Math" panose="02040503050406030204" pitchFamily="18" charset="0"/>
                <a:ea typeface="Cambria Math" panose="02040503050406030204" pitchFamily="18" charset="0"/>
              </a:rPr>
              <a:t>1+18+19 = 38 </a:t>
            </a:r>
          </a:p>
          <a:p>
            <a:pPr lvl="1"/>
            <a:r>
              <a:rPr lang="ja-JP" altLang="en-US" dirty="0" smtClean="0">
                <a:latin typeface="Cambria Math" panose="02040503050406030204" pitchFamily="18" charset="0"/>
              </a:rPr>
              <a:t>「２」の使われ方は以下のみ：</a:t>
            </a:r>
            <a:r>
              <a:rPr lang="en-US" altLang="ja-JP" dirty="0">
                <a:latin typeface="Cambria Math" panose="02040503050406030204" pitchFamily="18" charset="0"/>
                <a:ea typeface="Cambria Math" panose="02040503050406030204" pitchFamily="18" charset="0"/>
              </a:rPr>
              <a:t/>
            </a:r>
            <a:br>
              <a:rPr lang="en-US" altLang="ja-JP" dirty="0">
                <a:latin typeface="Cambria Math" panose="02040503050406030204" pitchFamily="18" charset="0"/>
                <a:ea typeface="Cambria Math" panose="02040503050406030204" pitchFamily="18" charset="0"/>
              </a:rPr>
            </a:br>
            <a:r>
              <a:rPr lang="en-US" altLang="ja-JP" dirty="0" smtClean="0">
                <a:latin typeface="Cambria Math" panose="02040503050406030204" pitchFamily="18" charset="0"/>
                <a:ea typeface="Cambria Math" panose="02040503050406030204" pitchFamily="18" charset="0"/>
              </a:rPr>
              <a:t>2+17+19 = 38</a:t>
            </a:r>
            <a:r>
              <a:rPr lang="ja-JP" altLang="en-US" dirty="0" smtClean="0">
                <a:latin typeface="Cambria Math" panose="02040503050406030204" pitchFamily="18" charset="0"/>
              </a:rPr>
              <a:t>　　　⇒ </a:t>
            </a:r>
            <a:r>
              <a:rPr lang="en-US" altLang="ja-JP" dirty="0" smtClean="0">
                <a:latin typeface="Cambria Math" panose="02040503050406030204" pitchFamily="18" charset="0"/>
                <a:ea typeface="Cambria Math" panose="02040503050406030204" pitchFamily="18" charset="0"/>
              </a:rPr>
              <a:t>1,2 </a:t>
            </a:r>
            <a:r>
              <a:rPr lang="ja-JP" altLang="en-US" dirty="0" smtClean="0">
                <a:latin typeface="Cambria Math" panose="02040503050406030204" pitchFamily="18" charset="0"/>
              </a:rPr>
              <a:t>は角コマにはなれない</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endParaRPr lang="en-US" altLang="ja-JP" dirty="0" smtClean="0">
              <a:latin typeface="Cambria Math" panose="02040503050406030204" pitchFamily="18" charset="0"/>
              <a:ea typeface="Cambria Math" panose="02040503050406030204" pitchFamily="18" charset="0"/>
            </a:endParaRPr>
          </a:p>
          <a:p>
            <a:r>
              <a:rPr lang="ja-JP" altLang="en-US" dirty="0">
                <a:latin typeface="Cambria Math" panose="02040503050406030204" pitchFamily="18" charset="0"/>
              </a:rPr>
              <a:t>これら</a:t>
            </a:r>
            <a:r>
              <a:rPr lang="ja-JP" altLang="en-US" dirty="0" smtClean="0">
                <a:latin typeface="Cambria Math" panose="02040503050406030204" pitchFamily="18" charset="0"/>
              </a:rPr>
              <a:t>を満たす配置は以下の３通りのみ</a:t>
            </a:r>
            <a:endParaRPr lang="en-US" altLang="ja-JP" dirty="0" smtClean="0">
              <a:latin typeface="Cambria Math" panose="02040503050406030204" pitchFamily="18" charset="0"/>
              <a:ea typeface="Cambria Math" panose="02040503050406030204" pitchFamily="18" charset="0"/>
            </a:endParaRPr>
          </a:p>
        </p:txBody>
      </p:sp>
      <p:pic>
        <p:nvPicPr>
          <p:cNvPr id="4" name="図 3"/>
          <p:cNvPicPr>
            <a:picLocks noChangeAspect="1"/>
          </p:cNvPicPr>
          <p:nvPr/>
        </p:nvPicPr>
        <p:blipFill>
          <a:blip r:embed="rId2"/>
          <a:stretch>
            <a:fillRect/>
          </a:stretch>
        </p:blipFill>
        <p:spPr>
          <a:xfrm>
            <a:off x="628650" y="4559449"/>
            <a:ext cx="2441250" cy="1890000"/>
          </a:xfrm>
          <a:prstGeom prst="rect">
            <a:avLst/>
          </a:prstGeom>
        </p:spPr>
      </p:pic>
      <p:pic>
        <p:nvPicPr>
          <p:cNvPr id="5" name="図 4"/>
          <p:cNvPicPr>
            <a:picLocks noChangeAspect="1"/>
          </p:cNvPicPr>
          <p:nvPr/>
        </p:nvPicPr>
        <p:blipFill>
          <a:blip r:embed="rId3"/>
          <a:stretch>
            <a:fillRect/>
          </a:stretch>
        </p:blipFill>
        <p:spPr>
          <a:xfrm>
            <a:off x="3343814" y="4559449"/>
            <a:ext cx="2336933" cy="1890000"/>
          </a:xfrm>
          <a:prstGeom prst="rect">
            <a:avLst/>
          </a:prstGeom>
        </p:spPr>
      </p:pic>
      <p:pic>
        <p:nvPicPr>
          <p:cNvPr id="6" name="図 5"/>
          <p:cNvPicPr>
            <a:picLocks noChangeAspect="1"/>
          </p:cNvPicPr>
          <p:nvPr/>
        </p:nvPicPr>
        <p:blipFill>
          <a:blip r:embed="rId4"/>
          <a:stretch>
            <a:fillRect/>
          </a:stretch>
        </p:blipFill>
        <p:spPr>
          <a:xfrm>
            <a:off x="5954661" y="4559449"/>
            <a:ext cx="2407965" cy="1890000"/>
          </a:xfrm>
          <a:prstGeom prst="rect">
            <a:avLst/>
          </a:prstGeom>
        </p:spPr>
      </p:pic>
      <p:sp>
        <p:nvSpPr>
          <p:cNvPr id="7" name="スライド番号プレースホルダー 6"/>
          <p:cNvSpPr>
            <a:spLocks noGrp="1"/>
          </p:cNvSpPr>
          <p:nvPr>
            <p:ph type="sldNum" sz="quarter" idx="12"/>
          </p:nvPr>
        </p:nvSpPr>
        <p:spPr/>
        <p:txBody>
          <a:bodyPr/>
          <a:lstStyle/>
          <a:p>
            <a:fld id="{A7384298-873D-4CAE-BE75-9257D1438414}" type="slidenum">
              <a:rPr kumimoji="1" lang="ja-JP" altLang="en-US" smtClean="0"/>
              <a:t>13</a:t>
            </a:fld>
            <a:endParaRPr kumimoji="1" lang="ja-JP" altLang="en-US" dirty="0"/>
          </a:p>
        </p:txBody>
      </p:sp>
    </p:spTree>
    <p:extLst>
      <p:ext uri="{BB962C8B-B14F-4D97-AF65-F5344CB8AC3E}">
        <p14:creationId xmlns:p14="http://schemas.microsoft.com/office/powerpoint/2010/main" val="2931187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数の六角パズルの特徴から</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fontScale="92500"/>
          </a:bodyPr>
          <a:lstStyle/>
          <a:p>
            <a:pPr marL="0" indent="0">
              <a:buNone/>
            </a:pPr>
            <a:r>
              <a:rPr kumimoji="1" lang="ja-JP" altLang="en-US" dirty="0" smtClean="0">
                <a:latin typeface="Cambria Math" panose="02040503050406030204" pitchFamily="18" charset="0"/>
              </a:rPr>
              <a:t>中心コマと角コマすべてを確定することで残コマ、</a:t>
            </a:r>
            <a:endParaRPr kumimoji="1" lang="en-US" altLang="ja-JP" dirty="0" smtClean="0">
              <a:latin typeface="Cambria Math" panose="02040503050406030204" pitchFamily="18" charset="0"/>
            </a:endParaRPr>
          </a:p>
          <a:p>
            <a:pPr marL="0" indent="0">
              <a:buNone/>
            </a:pPr>
            <a:r>
              <a:rPr kumimoji="1" lang="ja-JP" altLang="en-US" dirty="0" smtClean="0">
                <a:latin typeface="Cambria Math" panose="02040503050406030204" pitchFamily="18" charset="0"/>
              </a:rPr>
              <a:t>フチコマを確定することができる</a:t>
            </a:r>
            <a:endParaRPr lang="en-US" altLang="ja-JP" dirty="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ndParaRPr>
          </a:p>
          <a:p>
            <a:pPr marL="0" indent="0">
              <a:buNone/>
            </a:pPr>
            <a:endParaRPr lang="ja-JP" altLang="en-US" dirty="0" smtClean="0">
              <a:latin typeface="Cambria Math" panose="02040503050406030204" pitchFamily="18" charset="0"/>
            </a:endParaRPr>
          </a:p>
          <a:p>
            <a:endParaRPr lang="ja-JP" altLang="en-US" dirty="0">
              <a:latin typeface="Cambria Math" panose="02040503050406030204" pitchFamily="18" charset="0"/>
            </a:endParaRPr>
          </a:p>
          <a:p>
            <a:endParaRPr lang="ja-JP" altLang="en-US" dirty="0" smtClean="0">
              <a:latin typeface="Cambria Math" panose="02040503050406030204" pitchFamily="18" charset="0"/>
            </a:endParaRPr>
          </a:p>
          <a:p>
            <a:endParaRPr lang="ja-JP" altLang="en-US" dirty="0" smtClean="0">
              <a:latin typeface="Cambria Math" panose="02040503050406030204" pitchFamily="18" charset="0"/>
            </a:endParaRPr>
          </a:p>
          <a:p>
            <a:pPr marL="0" indent="0">
              <a:buNone/>
            </a:pPr>
            <a:r>
              <a:rPr lang="ja-JP" altLang="en-US" dirty="0" smtClean="0">
                <a:latin typeface="Cambria Math" panose="02040503050406030204" pitchFamily="18" charset="0"/>
              </a:rPr>
              <a:t>上図の配置では，いずれも残りの角コマは３つなので</a:t>
            </a:r>
            <a:endParaRPr lang="en-US" altLang="ja-JP" dirty="0" smtClean="0">
              <a:latin typeface="Cambria Math" panose="02040503050406030204" pitchFamily="18" charset="0"/>
              <a:ea typeface="Cambria Math" panose="02040503050406030204" pitchFamily="18" charset="0"/>
            </a:endParaRPr>
          </a:p>
          <a:p>
            <a:pPr marL="0" indent="0" algn="ctr">
              <a:buNone/>
            </a:pPr>
            <a:r>
              <a:rPr lang="en-US" altLang="ja-JP" dirty="0" smtClean="0">
                <a:latin typeface="Cambria Math" panose="02040503050406030204" pitchFamily="18" charset="0"/>
                <a:ea typeface="Cambria Math" panose="02040503050406030204" pitchFamily="18" charset="0"/>
              </a:rPr>
              <a:t>(19-9)(18-9)(17-9)=720</a:t>
            </a:r>
            <a:endParaRPr lang="en-US" altLang="ja-JP" dirty="0">
              <a:latin typeface="Cambria Math" panose="02040503050406030204" pitchFamily="18" charset="0"/>
              <a:ea typeface="Cambria Math" panose="02040503050406030204" pitchFamily="18" charset="0"/>
            </a:endParaRPr>
          </a:p>
        </p:txBody>
      </p:sp>
      <p:pic>
        <p:nvPicPr>
          <p:cNvPr id="4" name="図 3"/>
          <p:cNvPicPr>
            <a:picLocks noChangeAspect="1"/>
          </p:cNvPicPr>
          <p:nvPr/>
        </p:nvPicPr>
        <p:blipFill>
          <a:blip r:embed="rId2"/>
          <a:stretch>
            <a:fillRect/>
          </a:stretch>
        </p:blipFill>
        <p:spPr>
          <a:xfrm>
            <a:off x="1461111" y="2987008"/>
            <a:ext cx="2441660" cy="1892972"/>
          </a:xfrm>
          <a:prstGeom prst="rect">
            <a:avLst/>
          </a:prstGeom>
        </p:spPr>
      </p:pic>
      <p:pic>
        <p:nvPicPr>
          <p:cNvPr id="5" name="図 4"/>
          <p:cNvPicPr>
            <a:picLocks noChangeAspect="1"/>
          </p:cNvPicPr>
          <p:nvPr/>
        </p:nvPicPr>
        <p:blipFill>
          <a:blip r:embed="rId3"/>
          <a:stretch>
            <a:fillRect/>
          </a:stretch>
        </p:blipFill>
        <p:spPr>
          <a:xfrm>
            <a:off x="4981526" y="2981274"/>
            <a:ext cx="2345639" cy="1892972"/>
          </a:xfrm>
          <a:prstGeom prst="rect">
            <a:avLst/>
          </a:prstGeom>
        </p:spPr>
      </p:pic>
      <p:sp>
        <p:nvSpPr>
          <p:cNvPr id="6" name="スライド番号プレースホルダー 5"/>
          <p:cNvSpPr>
            <a:spLocks noGrp="1"/>
          </p:cNvSpPr>
          <p:nvPr>
            <p:ph type="sldNum" sz="quarter" idx="12"/>
          </p:nvPr>
        </p:nvSpPr>
        <p:spPr/>
        <p:txBody>
          <a:bodyPr/>
          <a:lstStyle/>
          <a:p>
            <a:fld id="{A7384298-873D-4CAE-BE75-9257D1438414}" type="slidenum">
              <a:rPr kumimoji="1" lang="ja-JP" altLang="en-US" smtClean="0"/>
              <a:t>14</a:t>
            </a:fld>
            <a:endParaRPr kumimoji="1" lang="ja-JP" altLang="en-US" dirty="0"/>
          </a:p>
        </p:txBody>
      </p:sp>
    </p:spTree>
    <p:extLst>
      <p:ext uri="{BB962C8B-B14F-4D97-AF65-F5344CB8AC3E}">
        <p14:creationId xmlns:p14="http://schemas.microsoft.com/office/powerpoint/2010/main" val="1771855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数の六角パズルの特徴から</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endParaRPr lang="ja-JP" altLang="en-US" dirty="0" smtClean="0">
              <a:latin typeface="Cambria Math" panose="02040503050406030204" pitchFamily="18" charset="0"/>
            </a:endParaRPr>
          </a:p>
          <a:p>
            <a:endParaRPr lang="ja-JP" altLang="en-US" dirty="0">
              <a:latin typeface="Cambria Math" panose="02040503050406030204" pitchFamily="18" charset="0"/>
            </a:endParaRPr>
          </a:p>
          <a:p>
            <a:endParaRPr lang="ja-JP" altLang="en-US" dirty="0" smtClean="0">
              <a:latin typeface="Cambria Math" panose="02040503050406030204" pitchFamily="18" charset="0"/>
            </a:endParaRPr>
          </a:p>
          <a:p>
            <a:endParaRPr lang="ja-JP" altLang="en-US" dirty="0">
              <a:latin typeface="Cambria Math" panose="02040503050406030204" pitchFamily="18" charset="0"/>
            </a:endParaRPr>
          </a:p>
          <a:p>
            <a:r>
              <a:rPr lang="ja-JP" altLang="en-US" dirty="0" smtClean="0">
                <a:latin typeface="Cambria Math" panose="02040503050406030204" pitchFamily="18" charset="0"/>
              </a:rPr>
              <a:t>上図の場合は，残りの角コマは４つなので</a:t>
            </a:r>
            <a:endParaRPr lang="en-US" altLang="ja-JP" dirty="0" smtClean="0">
              <a:latin typeface="Cambria Math" panose="02040503050406030204" pitchFamily="18" charset="0"/>
              <a:ea typeface="Cambria Math" panose="02040503050406030204" pitchFamily="18" charset="0"/>
            </a:endParaRPr>
          </a:p>
          <a:p>
            <a:pPr marL="0" indent="0" algn="ctr">
              <a:buNone/>
            </a:pPr>
            <a:r>
              <a:rPr lang="en-US" altLang="ja-JP" dirty="0" smtClean="0">
                <a:latin typeface="Cambria Math" panose="02040503050406030204" pitchFamily="18" charset="0"/>
                <a:ea typeface="Cambria Math" panose="02040503050406030204" pitchFamily="18" charset="0"/>
              </a:rPr>
              <a:t>(19-6)(18-6)(17-6)(16-6)=17,160</a:t>
            </a:r>
            <a:endParaRPr lang="en-US" altLang="ja-JP" dirty="0">
              <a:latin typeface="Cambria Math" panose="02040503050406030204" pitchFamily="18" charset="0"/>
              <a:ea typeface="Cambria Math" panose="02040503050406030204" pitchFamily="18" charset="0"/>
            </a:endParaRPr>
          </a:p>
        </p:txBody>
      </p:sp>
      <p:pic>
        <p:nvPicPr>
          <p:cNvPr id="6" name="図 5"/>
          <p:cNvPicPr>
            <a:picLocks noChangeAspect="1"/>
          </p:cNvPicPr>
          <p:nvPr/>
        </p:nvPicPr>
        <p:blipFill>
          <a:blip r:embed="rId2"/>
          <a:stretch>
            <a:fillRect/>
          </a:stretch>
        </p:blipFill>
        <p:spPr>
          <a:xfrm>
            <a:off x="3390804" y="1809021"/>
            <a:ext cx="2414225" cy="1892972"/>
          </a:xfrm>
          <a:prstGeom prst="rect">
            <a:avLst/>
          </a:prstGeom>
        </p:spPr>
      </p:pic>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15</a:t>
            </a:fld>
            <a:endParaRPr kumimoji="1" lang="ja-JP" altLang="en-US" dirty="0"/>
          </a:p>
        </p:txBody>
      </p:sp>
    </p:spTree>
    <p:extLst>
      <p:ext uri="{BB962C8B-B14F-4D97-AF65-F5344CB8AC3E}">
        <p14:creationId xmlns:p14="http://schemas.microsoft.com/office/powerpoint/2010/main" val="84152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mbria Math" panose="02040503050406030204" pitchFamily="18" charset="0"/>
              </a:rPr>
              <a:t>上原法のまとめ</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r>
              <a:rPr kumimoji="1" lang="en-US" altLang="ja-JP" dirty="0" smtClean="0">
                <a:latin typeface="Cambria Math" panose="02040503050406030204" pitchFamily="18" charset="0"/>
                <a:ea typeface="Cambria Math" panose="02040503050406030204" pitchFamily="18" charset="0"/>
              </a:rPr>
              <a:t>PC</a:t>
            </a:r>
            <a:r>
              <a:rPr kumimoji="1" lang="ja-JP" altLang="en-US" dirty="0" smtClean="0">
                <a:latin typeface="Cambria Math" panose="02040503050406030204" pitchFamily="18" charset="0"/>
              </a:rPr>
              <a:t>だけによる（ほぼ）全探索</a:t>
            </a:r>
            <a:r>
              <a:rPr lang="en-US" altLang="ja-JP" dirty="0" smtClean="0">
                <a:solidFill>
                  <a:srgbClr val="FF0000"/>
                </a:solidFill>
                <a:latin typeface="Cambria Math" panose="02040503050406030204" pitchFamily="18" charset="0"/>
                <a:ea typeface="Cambria Math" panose="02040503050406030204" pitchFamily="18" charset="0"/>
              </a:rPr>
              <a:t>10,137,091,700,736,000</a:t>
            </a:r>
            <a:r>
              <a:rPr lang="ja-JP" altLang="en-US" dirty="0" smtClean="0">
                <a:latin typeface="Cambria Math" panose="02040503050406030204" pitchFamily="18" charset="0"/>
              </a:rPr>
              <a:t>通り</a:t>
            </a:r>
            <a:endParaRPr lang="en-US" altLang="ja-JP" dirty="0">
              <a:latin typeface="Cambria Math" panose="02040503050406030204" pitchFamily="18" charset="0"/>
              <a:ea typeface="Cambria Math" panose="02040503050406030204" pitchFamily="18" charset="0"/>
            </a:endParaRPr>
          </a:p>
          <a:p>
            <a:r>
              <a:rPr kumimoji="1" lang="ja-JP" altLang="en-US" dirty="0" smtClean="0">
                <a:latin typeface="Cambria Math" panose="02040503050406030204" pitchFamily="18" charset="0"/>
              </a:rPr>
              <a:t>上原法の絞り込みにより</a:t>
            </a:r>
            <a:endParaRPr kumimoji="1"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720+720+17,160=</a:t>
            </a:r>
            <a:r>
              <a:rPr lang="en-US" altLang="ja-JP" dirty="0" smtClean="0">
                <a:solidFill>
                  <a:srgbClr val="FF0000"/>
                </a:solidFill>
                <a:latin typeface="Cambria Math" panose="02040503050406030204" pitchFamily="18" charset="0"/>
                <a:ea typeface="Cambria Math" panose="02040503050406030204" pitchFamily="18" charset="0"/>
              </a:rPr>
              <a:t>18,560</a:t>
            </a:r>
            <a:r>
              <a:rPr kumimoji="1" lang="ja-JP" altLang="en-US" dirty="0" smtClean="0">
                <a:latin typeface="Cambria Math" panose="02040503050406030204" pitchFamily="18" charset="0"/>
              </a:rPr>
              <a:t>通り</a:t>
            </a:r>
            <a:endParaRPr kumimoji="1" lang="en-US" altLang="ja-JP" dirty="0" smtClean="0">
              <a:latin typeface="Cambria Math" panose="02040503050406030204" pitchFamily="18" charset="0"/>
              <a:ea typeface="Cambria Math" panose="02040503050406030204" pitchFamily="18" charset="0"/>
            </a:endParaRPr>
          </a:p>
          <a:p>
            <a:pPr marL="0" indent="0">
              <a:buNone/>
            </a:pPr>
            <a:endParaRPr lang="ja-JP" altLang="en-US" dirty="0" smtClean="0">
              <a:latin typeface="Cambria Math" panose="02040503050406030204" pitchFamily="18" charset="0"/>
            </a:endParaRPr>
          </a:p>
          <a:p>
            <a:pPr marL="0" indent="0">
              <a:buNone/>
            </a:pPr>
            <a:r>
              <a:rPr lang="ja-JP" altLang="en-US" dirty="0" smtClean="0">
                <a:latin typeface="Cambria Math" panose="02040503050406030204" pitchFamily="18" charset="0"/>
              </a:rPr>
              <a:t>これくらいであればコンピュータを使えば</a:t>
            </a: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あっという間に解を見つけられる</a:t>
            </a:r>
            <a:r>
              <a:rPr lang="en-US" altLang="ja-JP" dirty="0">
                <a:latin typeface="Cambria Math" panose="02040503050406030204" pitchFamily="18" charset="0"/>
              </a:rPr>
              <a:t>.</a:t>
            </a:r>
            <a:endParaRPr lang="en-US" altLang="ja-JP" dirty="0" smtClean="0">
              <a:latin typeface="Cambria Math" panose="02040503050406030204" pitchFamily="18" charset="0"/>
              <a:ea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16</a:t>
            </a:fld>
            <a:endParaRPr kumimoji="1" lang="ja-JP" altLang="en-US" dirty="0"/>
          </a:p>
        </p:txBody>
      </p:sp>
    </p:spTree>
    <p:extLst>
      <p:ext uri="{BB962C8B-B14F-4D97-AF65-F5344CB8AC3E}">
        <p14:creationId xmlns:p14="http://schemas.microsoft.com/office/powerpoint/2010/main" val="410233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mbria Math" panose="02040503050406030204" pitchFamily="18" charset="0"/>
              </a:rPr>
              <a:t>本研究</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r>
              <a:rPr lang="ja-JP" altLang="en-US" dirty="0" smtClean="0">
                <a:latin typeface="Cambria Math" panose="02040503050406030204" pitchFamily="18" charset="0"/>
              </a:rPr>
              <a:t>もう少し頑張れば，「頭だけで」このパズルを</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解くことができるのでは？</a:t>
            </a:r>
            <a:endParaRPr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「頭</a:t>
            </a:r>
            <a:r>
              <a:rPr lang="ja-JP" altLang="en-US" dirty="0">
                <a:latin typeface="Cambria Math" panose="02040503050406030204" pitchFamily="18" charset="0"/>
              </a:rPr>
              <a:t>とパソコンを使ってパズルを</a:t>
            </a:r>
            <a:r>
              <a:rPr lang="ja-JP" altLang="en-US" dirty="0" smtClean="0">
                <a:latin typeface="Cambria Math" panose="02040503050406030204" pitchFamily="18" charset="0"/>
              </a:rPr>
              <a:t>解こう」</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en-US" altLang="ja-JP" dirty="0" smtClean="0">
                <a:latin typeface="Cambria Math" panose="02040503050406030204" pitchFamily="18" charset="0"/>
                <a:ea typeface="Cambria Math" panose="02040503050406030204" pitchFamily="18" charset="0"/>
              </a:rPr>
              <a:t>→</a:t>
            </a:r>
            <a:r>
              <a:rPr lang="ja-JP" altLang="en-US" dirty="0" smtClean="0">
                <a:solidFill>
                  <a:srgbClr val="FF0000"/>
                </a:solidFill>
                <a:latin typeface="Cambria Math" panose="02040503050406030204" pitchFamily="18" charset="0"/>
              </a:rPr>
              <a:t>「</a:t>
            </a:r>
            <a:r>
              <a:rPr lang="ja-JP" altLang="en-US" dirty="0">
                <a:solidFill>
                  <a:srgbClr val="FF0000"/>
                </a:solidFill>
                <a:latin typeface="Cambria Math" panose="02040503050406030204" pitchFamily="18" charset="0"/>
              </a:rPr>
              <a:t>数の六角パズル」</a:t>
            </a:r>
            <a:r>
              <a:rPr lang="ja-JP" altLang="en-US" dirty="0" smtClean="0">
                <a:solidFill>
                  <a:srgbClr val="FF0000"/>
                </a:solidFill>
                <a:latin typeface="Cambria Math" panose="02040503050406030204" pitchFamily="18" charset="0"/>
              </a:rPr>
              <a:t>を頭</a:t>
            </a:r>
            <a:r>
              <a:rPr lang="ja-JP" altLang="en-US" dirty="0">
                <a:solidFill>
                  <a:srgbClr val="FF0000"/>
                </a:solidFill>
                <a:latin typeface="Cambria Math" panose="02040503050406030204" pitchFamily="18" charset="0"/>
              </a:rPr>
              <a:t>だけ使って</a:t>
            </a:r>
            <a:r>
              <a:rPr lang="ja-JP" altLang="en-US" dirty="0" smtClean="0">
                <a:solidFill>
                  <a:srgbClr val="FF0000"/>
                </a:solidFill>
                <a:latin typeface="Cambria Math" panose="02040503050406030204" pitchFamily="18" charset="0"/>
              </a:rPr>
              <a:t>解こう</a:t>
            </a:r>
            <a:endParaRPr lang="en-US" altLang="ja-JP" dirty="0">
              <a:solidFill>
                <a:srgbClr val="FF0000"/>
              </a:solidFill>
              <a:latin typeface="Cambria Math" panose="02040503050406030204" pitchFamily="18" charset="0"/>
              <a:ea typeface="Cambria Math" panose="02040503050406030204" pitchFamily="18" charset="0"/>
            </a:endParaRPr>
          </a:p>
          <a:p>
            <a:endParaRPr lang="en-US" altLang="ja-JP" dirty="0" smtClean="0">
              <a:solidFill>
                <a:srgbClr val="FF0000"/>
              </a:solidFill>
              <a:latin typeface="Cambria Math" panose="02040503050406030204" pitchFamily="18" charset="0"/>
              <a:ea typeface="Cambria Math" panose="02040503050406030204" pitchFamily="18" charset="0"/>
            </a:endParaRPr>
          </a:p>
          <a:p>
            <a:r>
              <a:rPr lang="ja-JP" altLang="en-US" dirty="0">
                <a:latin typeface="Cambria Math" panose="02040503050406030204" pitchFamily="18" charset="0"/>
              </a:rPr>
              <a:t>トリオの</a:t>
            </a:r>
            <a:r>
              <a:rPr lang="ja-JP" altLang="en-US" dirty="0" smtClean="0">
                <a:latin typeface="Cambria Math" panose="02040503050406030204" pitchFamily="18" charset="0"/>
              </a:rPr>
              <a:t>和３８を一般化</a:t>
            </a:r>
            <a:endParaRPr lang="en-US" altLang="ja-JP" dirty="0" smtClean="0">
              <a:solidFill>
                <a:srgbClr val="FF0000"/>
              </a:solidFill>
              <a:latin typeface="Cambria Math" panose="02040503050406030204" pitchFamily="18" charset="0"/>
              <a:ea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17</a:t>
            </a:fld>
            <a:endParaRPr kumimoji="1" lang="ja-JP" altLang="en-US" dirty="0"/>
          </a:p>
        </p:txBody>
      </p:sp>
    </p:spTree>
    <p:extLst>
      <p:ext uri="{BB962C8B-B14F-4D97-AF65-F5344CB8AC3E}">
        <p14:creationId xmlns:p14="http://schemas.microsoft.com/office/powerpoint/2010/main" val="27155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上原法＋</a:t>
            </a:r>
            <a:r>
              <a:rPr kumimoji="1" lang="en-US" altLang="ja-JP" dirty="0" smtClean="0">
                <a:latin typeface="Cambria Math" panose="02040503050406030204" pitchFamily="18" charset="0"/>
                <a:ea typeface="Cambria Math" panose="02040503050406030204" pitchFamily="18" charset="0"/>
              </a:rPr>
              <a:t>α</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smtClean="0">
                <a:latin typeface="Cambria Math" panose="02040503050406030204" pitchFamily="18" charset="0"/>
              </a:rPr>
              <a:t>上原法による絞り込みは以下の通り</a:t>
            </a:r>
            <a:endParaRPr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a:latin typeface="Cambria Math" panose="02040503050406030204" pitchFamily="18" charset="0"/>
              </a:rPr>
              <a:t>中心</a:t>
            </a:r>
            <a:r>
              <a:rPr lang="ja-JP" altLang="en-US" dirty="0" smtClean="0">
                <a:latin typeface="Cambria Math" panose="02040503050406030204" pitchFamily="18" charset="0"/>
              </a:rPr>
              <a:t>コマとすべての角コマが決まれば残りのコマを　　決定することができるので、まず、角コマについての　　制約を追加する</a:t>
            </a:r>
            <a:endParaRPr lang="en-US" altLang="ja-JP" dirty="0" smtClean="0">
              <a:latin typeface="Cambria Math" panose="02040503050406030204" pitchFamily="18" charset="0"/>
              <a:ea typeface="Cambria Math" panose="02040503050406030204" pitchFamily="18" charset="0"/>
            </a:endParaRPr>
          </a:p>
        </p:txBody>
      </p:sp>
      <p:grpSp>
        <p:nvGrpSpPr>
          <p:cNvPr id="9" name="グループ化 8"/>
          <p:cNvGrpSpPr/>
          <p:nvPr/>
        </p:nvGrpSpPr>
        <p:grpSpPr>
          <a:xfrm>
            <a:off x="628650" y="2282035"/>
            <a:ext cx="7733976" cy="2590469"/>
            <a:chOff x="628650" y="2578249"/>
            <a:chExt cx="7733976" cy="2590469"/>
          </a:xfrm>
        </p:grpSpPr>
        <p:pic>
          <p:nvPicPr>
            <p:cNvPr id="4" name="図 3"/>
            <p:cNvPicPr>
              <a:picLocks noChangeAspect="1"/>
            </p:cNvPicPr>
            <p:nvPr/>
          </p:nvPicPr>
          <p:blipFill>
            <a:blip r:embed="rId2"/>
            <a:stretch>
              <a:fillRect/>
            </a:stretch>
          </p:blipFill>
          <p:spPr>
            <a:xfrm>
              <a:off x="628650" y="2578249"/>
              <a:ext cx="2441250" cy="1890000"/>
            </a:xfrm>
            <a:prstGeom prst="rect">
              <a:avLst/>
            </a:prstGeom>
          </p:spPr>
        </p:pic>
        <p:pic>
          <p:nvPicPr>
            <p:cNvPr id="5" name="図 4"/>
            <p:cNvPicPr>
              <a:picLocks noChangeAspect="1"/>
            </p:cNvPicPr>
            <p:nvPr/>
          </p:nvPicPr>
          <p:blipFill>
            <a:blip r:embed="rId3"/>
            <a:stretch>
              <a:fillRect/>
            </a:stretch>
          </p:blipFill>
          <p:spPr>
            <a:xfrm>
              <a:off x="3343814" y="2578249"/>
              <a:ext cx="2336933" cy="1890000"/>
            </a:xfrm>
            <a:prstGeom prst="rect">
              <a:avLst/>
            </a:prstGeom>
          </p:spPr>
        </p:pic>
        <p:pic>
          <p:nvPicPr>
            <p:cNvPr id="6" name="図 5"/>
            <p:cNvPicPr>
              <a:picLocks noChangeAspect="1"/>
            </p:cNvPicPr>
            <p:nvPr/>
          </p:nvPicPr>
          <p:blipFill>
            <a:blip r:embed="rId4"/>
            <a:stretch>
              <a:fillRect/>
            </a:stretch>
          </p:blipFill>
          <p:spPr>
            <a:xfrm>
              <a:off x="5954661" y="2578249"/>
              <a:ext cx="2407965" cy="1890000"/>
            </a:xfrm>
            <a:prstGeom prst="rect">
              <a:avLst/>
            </a:prstGeom>
          </p:spPr>
        </p:pic>
        <p:sp>
          <p:nvSpPr>
            <p:cNvPr id="8" name="テキスト ボックス 7"/>
            <p:cNvSpPr txBox="1"/>
            <p:nvPr/>
          </p:nvSpPr>
          <p:spPr>
            <a:xfrm>
              <a:off x="1614096" y="4768608"/>
              <a:ext cx="6748530" cy="400110"/>
            </a:xfrm>
            <a:prstGeom prst="rect">
              <a:avLst/>
            </a:prstGeom>
            <a:noFill/>
          </p:spPr>
          <p:txBody>
            <a:bodyPr wrap="square" rtlCol="0">
              <a:spAutoFit/>
            </a:bodyPr>
            <a:lstStyle/>
            <a:p>
              <a:r>
                <a:rPr kumimoji="1" lang="ja-JP" altLang="en-US" sz="2000" dirty="0" smtClean="0">
                  <a:latin typeface="Cambria Math" panose="02040503050406030204" pitchFamily="18" charset="0"/>
                </a:rPr>
                <a:t>図１　　　　　　　　 　　　　　図２　　　　　　　　  　　　　図３</a:t>
              </a:r>
              <a:endParaRPr kumimoji="1" lang="ja-JP" altLang="en-US" sz="2000" dirty="0">
                <a:latin typeface="Cambria Math" panose="02040503050406030204" pitchFamily="18" charset="0"/>
              </a:endParaRPr>
            </a:p>
          </p:txBody>
        </p:sp>
      </p:grpSp>
      <p:sp>
        <p:nvSpPr>
          <p:cNvPr id="7" name="スライド番号プレースホルダー 6"/>
          <p:cNvSpPr>
            <a:spLocks noGrp="1"/>
          </p:cNvSpPr>
          <p:nvPr>
            <p:ph type="sldNum" sz="quarter" idx="12"/>
          </p:nvPr>
        </p:nvSpPr>
        <p:spPr/>
        <p:txBody>
          <a:bodyPr/>
          <a:lstStyle/>
          <a:p>
            <a:fld id="{A7384298-873D-4CAE-BE75-9257D1438414}" type="slidenum">
              <a:rPr kumimoji="1" lang="ja-JP" altLang="en-US" smtClean="0"/>
              <a:t>18</a:t>
            </a:fld>
            <a:endParaRPr kumimoji="1" lang="ja-JP" altLang="en-US" dirty="0"/>
          </a:p>
        </p:txBody>
      </p:sp>
    </p:spTree>
    <p:extLst>
      <p:ext uri="{BB962C8B-B14F-4D97-AF65-F5344CB8AC3E}">
        <p14:creationId xmlns:p14="http://schemas.microsoft.com/office/powerpoint/2010/main" val="1973525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711077"/>
            <a:ext cx="7886700" cy="1325563"/>
          </a:xfrm>
        </p:spPr>
        <p:txBody>
          <a:bodyPr/>
          <a:lstStyle/>
          <a:p>
            <a:r>
              <a:rPr kumimoji="1" lang="ja-JP" altLang="en-US" dirty="0" smtClean="0">
                <a:latin typeface="Cambria Math" panose="02040503050406030204" pitchFamily="18" charset="0"/>
              </a:rPr>
              <a:t>図１のとき</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a:bodyPr>
          <a:lstStyle/>
          <a:p>
            <a:pPr marL="0" indent="0">
              <a:lnSpc>
                <a:spcPct val="100000"/>
              </a:lnSpc>
              <a:buNone/>
            </a:pP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en-US" altLang="ja-JP" dirty="0" smtClean="0">
                <a:latin typeface="Cambria Math" panose="02040503050406030204" pitchFamily="18" charset="0"/>
                <a:ea typeface="Cambria Math" panose="02040503050406030204" pitchFamily="18" charset="0"/>
              </a:rPr>
              <a:t>5</a:t>
            </a:r>
            <a:r>
              <a:rPr lang="en-US" altLang="ja-JP" dirty="0">
                <a:latin typeface="Cambria Math" panose="02040503050406030204" pitchFamily="18" charset="0"/>
                <a:ea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2X</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266,</a:t>
            </a: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14</a:t>
            </a:r>
            <a:r>
              <a:rPr lang="ja-JP" altLang="en-US" dirty="0" smtClean="0">
                <a:latin typeface="Cambria Math" panose="02040503050406030204" pitchFamily="18" charset="0"/>
              </a:rPr>
              <a:t>より　</a:t>
            </a:r>
            <a:r>
              <a:rPr lang="en-US" altLang="ja-JP" dirty="0" smtClean="0">
                <a:latin typeface="Cambria Math" panose="02040503050406030204" pitchFamily="18" charset="0"/>
                <a:ea typeface="Cambria Math" panose="02040503050406030204" pitchFamily="18" charset="0"/>
              </a:rPr>
              <a:t>X</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98</a:t>
            </a:r>
          </a:p>
          <a:p>
            <a:pPr marL="0" indent="0">
              <a:lnSpc>
                <a:spcPct val="100000"/>
              </a:lnSpc>
              <a:buNone/>
            </a:pPr>
            <a:r>
              <a:rPr lang="en-US" altLang="ja-JP" dirty="0" smtClean="0">
                <a:latin typeface="Cambria Math" panose="02040503050406030204" pitchFamily="18" charset="0"/>
                <a:ea typeface="Cambria Math" panose="02040503050406030204" pitchFamily="18" charset="0"/>
              </a:rPr>
              <a:t>19+18+17+</a:t>
            </a:r>
            <a:r>
              <a:rPr lang="ja-JP" altLang="en-US" dirty="0" smtClean="0">
                <a:latin typeface="Cambria Math" panose="02040503050406030204" pitchFamily="18" charset="0"/>
              </a:rPr>
              <a:t>（残りの角コマの和）</a:t>
            </a:r>
            <a:r>
              <a:rPr lang="en-US" altLang="ja-JP" dirty="0" smtClean="0">
                <a:latin typeface="Cambria Math" panose="02040503050406030204" pitchFamily="18" charset="0"/>
                <a:ea typeface="Cambria Math" panose="02040503050406030204" pitchFamily="18" charset="0"/>
              </a:rPr>
              <a:t>=98</a:t>
            </a:r>
          </a:p>
          <a:p>
            <a:pPr marL="0" indent="0">
              <a:lnSpc>
                <a:spcPct val="100000"/>
              </a:lnSpc>
              <a:buNone/>
            </a:pPr>
            <a:r>
              <a:rPr lang="ja-JP" altLang="en-US" dirty="0">
                <a:latin typeface="Cambria Math" panose="02040503050406030204" pitchFamily="18" charset="0"/>
              </a:rPr>
              <a:t>（残りの角コマの和</a:t>
            </a:r>
            <a:r>
              <a:rPr lang="ja-JP" altLang="en-US" dirty="0" smtClean="0">
                <a:latin typeface="Cambria Math" panose="02040503050406030204" pitchFamily="18" charset="0"/>
              </a:rPr>
              <a:t>）</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44</a:t>
            </a:r>
          </a:p>
          <a:p>
            <a:pPr marL="0" indent="0">
              <a:lnSpc>
                <a:spcPct val="100000"/>
              </a:lnSpc>
              <a:buNone/>
            </a:pPr>
            <a:r>
              <a:rPr lang="ja-JP" altLang="en-US" dirty="0" smtClean="0">
                <a:latin typeface="Cambria Math" panose="02040503050406030204" pitchFamily="18" charset="0"/>
              </a:rPr>
              <a:t>これを満たす残りの角コマの組は</a:t>
            </a:r>
            <a:endParaRPr lang="en-US" altLang="ja-JP" dirty="0" smtClean="0">
              <a:latin typeface="Cambria Math" panose="02040503050406030204" pitchFamily="18" charset="0"/>
              <a:ea typeface="Cambria Math" panose="02040503050406030204" pitchFamily="18" charset="0"/>
            </a:endParaRPr>
          </a:p>
          <a:p>
            <a:pPr marL="0" indent="0">
              <a:lnSpc>
                <a:spcPct val="100000"/>
              </a:lnSpc>
              <a:buNone/>
            </a:pP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16,15,13</a:t>
            </a:r>
            <a:r>
              <a:rPr lang="ja-JP" altLang="en-US" dirty="0" smtClean="0">
                <a:latin typeface="Cambria Math" panose="02040503050406030204" pitchFamily="18" charset="0"/>
              </a:rPr>
              <a:t>）　の</a:t>
            </a:r>
            <a:r>
              <a:rPr lang="ja-JP" altLang="en-US" b="1" dirty="0" smtClean="0">
                <a:solidFill>
                  <a:srgbClr val="FF0000"/>
                </a:solidFill>
                <a:latin typeface="Cambria Math" panose="02040503050406030204" pitchFamily="18" charset="0"/>
              </a:rPr>
              <a:t>１組</a:t>
            </a:r>
            <a:endParaRPr lang="en-US" altLang="ja-JP" b="1" dirty="0" smtClean="0">
              <a:solidFill>
                <a:srgbClr val="FF0000"/>
              </a:solidFill>
              <a:latin typeface="Cambria Math" panose="02040503050406030204" pitchFamily="18" charset="0"/>
            </a:endParaRPr>
          </a:p>
          <a:p>
            <a:pPr marL="0" indent="0">
              <a:lnSpc>
                <a:spcPct val="100000"/>
              </a:lnSpc>
              <a:buNone/>
            </a:pPr>
            <a:r>
              <a:rPr lang="ja-JP" altLang="en-US" dirty="0" smtClean="0">
                <a:latin typeface="Cambria Math" panose="02040503050406030204" pitchFamily="18" charset="0"/>
              </a:rPr>
              <a:t>よって３！＝</a:t>
            </a:r>
            <a:r>
              <a:rPr lang="ja-JP" altLang="en-US" b="1" dirty="0" smtClean="0">
                <a:solidFill>
                  <a:srgbClr val="FF0000"/>
                </a:solidFill>
                <a:latin typeface="Cambria Math" panose="02040503050406030204" pitchFamily="18" charset="0"/>
              </a:rPr>
              <a:t>６通り</a:t>
            </a:r>
            <a:endParaRPr lang="en-US" altLang="ja-JP" b="1" dirty="0">
              <a:solidFill>
                <a:srgbClr val="FF0000"/>
              </a:solidFill>
              <a:latin typeface="Cambria Math" panose="02040503050406030204" pitchFamily="18" charset="0"/>
            </a:endParaRPr>
          </a:p>
        </p:txBody>
      </p:sp>
      <p:pic>
        <p:nvPicPr>
          <p:cNvPr id="4" name="図 3"/>
          <p:cNvPicPr>
            <a:picLocks noChangeAspect="1"/>
          </p:cNvPicPr>
          <p:nvPr/>
        </p:nvPicPr>
        <p:blipFill>
          <a:blip r:embed="rId2"/>
          <a:stretch>
            <a:fillRect/>
          </a:stretch>
        </p:blipFill>
        <p:spPr>
          <a:xfrm>
            <a:off x="5917984" y="365126"/>
            <a:ext cx="2597366" cy="2017466"/>
          </a:xfrm>
          <a:prstGeom prst="rect">
            <a:avLst/>
          </a:prstGeom>
        </p:spPr>
      </p:pic>
      <p:sp>
        <p:nvSpPr>
          <p:cNvPr id="5" name="スライド番号プレースホルダー 4"/>
          <p:cNvSpPr>
            <a:spLocks noGrp="1"/>
          </p:cNvSpPr>
          <p:nvPr>
            <p:ph type="sldNum" sz="quarter" idx="12"/>
          </p:nvPr>
        </p:nvSpPr>
        <p:spPr/>
        <p:txBody>
          <a:bodyPr/>
          <a:lstStyle/>
          <a:p>
            <a:fld id="{A7384298-873D-4CAE-BE75-9257D1438414}" type="slidenum">
              <a:rPr kumimoji="1" lang="ja-JP" altLang="en-US" smtClean="0"/>
              <a:t>19</a:t>
            </a:fld>
            <a:endParaRPr kumimoji="1" lang="ja-JP" altLang="en-US" dirty="0"/>
          </a:p>
        </p:txBody>
      </p:sp>
    </p:spTree>
    <p:extLst>
      <p:ext uri="{BB962C8B-B14F-4D97-AF65-F5344CB8AC3E}">
        <p14:creationId xmlns:p14="http://schemas.microsoft.com/office/powerpoint/2010/main" val="257441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a:t>
            </a:r>
            <a:r>
              <a:rPr lang="ja-JP" altLang="en-US" dirty="0" smtClean="0"/>
              <a:t>の六角パズルとは</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latin typeface="Cambria Math" panose="02040503050406030204" pitchFamily="18" charset="0"/>
              </a:rPr>
              <a:t>パズルコレクション </a:t>
            </a:r>
            <a:r>
              <a:rPr kumimoji="1" lang="en-US" altLang="ja-JP" dirty="0" smtClean="0">
                <a:latin typeface="Cambria Math" panose="02040503050406030204" pitchFamily="18" charset="0"/>
                <a:ea typeface="Cambria Math" panose="02040503050406030204" pitchFamily="18" charset="0"/>
              </a:rPr>
              <a:t>No.37</a:t>
            </a:r>
            <a:r>
              <a:rPr kumimoji="1" lang="ja-JP" altLang="en-US" dirty="0" smtClean="0">
                <a:latin typeface="Cambria Math" panose="02040503050406030204" pitchFamily="18" charset="0"/>
              </a:rPr>
              <a:t>で</a:t>
            </a:r>
            <a:r>
              <a:rPr kumimoji="1" lang="en-US" altLang="ja-JP" dirty="0" smtClean="0">
                <a:latin typeface="Cambria Math" panose="02040503050406030204" pitchFamily="18" charset="0"/>
                <a:ea typeface="Cambria Math" panose="02040503050406030204" pitchFamily="18" charset="0"/>
              </a:rPr>
              <a:t/>
            </a:r>
            <a:br>
              <a:rPr kumimoji="1" lang="en-US" altLang="ja-JP" dirty="0" smtClean="0">
                <a:latin typeface="Cambria Math" panose="02040503050406030204" pitchFamily="18" charset="0"/>
                <a:ea typeface="Cambria Math" panose="02040503050406030204" pitchFamily="18" charset="0"/>
              </a:rPr>
            </a:br>
            <a:r>
              <a:rPr kumimoji="1" lang="ja-JP" altLang="en-US" dirty="0" smtClean="0">
                <a:latin typeface="Cambria Math" panose="02040503050406030204" pitchFamily="18" charset="0"/>
              </a:rPr>
              <a:t>紹介されてい</a:t>
            </a:r>
            <a:r>
              <a:rPr lang="ja-JP" altLang="en-US" dirty="0" smtClean="0">
                <a:latin typeface="Cambria Math" panose="02040503050406030204" pitchFamily="18" charset="0"/>
              </a:rPr>
              <a:t>たパズル</a:t>
            </a:r>
            <a:endParaRPr kumimoji="1" lang="ja-JP" altLang="en-US" sz="2400" dirty="0">
              <a:latin typeface="Cambria Math" panose="02040503050406030204" pitchFamily="18" charset="0"/>
            </a:endParaRPr>
          </a:p>
        </p:txBody>
      </p:sp>
      <p:grpSp>
        <p:nvGrpSpPr>
          <p:cNvPr id="3" name="グループ化 2"/>
          <p:cNvGrpSpPr/>
          <p:nvPr/>
        </p:nvGrpSpPr>
        <p:grpSpPr>
          <a:xfrm>
            <a:off x="4046105" y="2259392"/>
            <a:ext cx="5097895" cy="4092285"/>
            <a:chOff x="3965433" y="2191870"/>
            <a:chExt cx="5428104" cy="4357357"/>
          </a:xfrm>
        </p:grpSpPr>
        <p:pic>
          <p:nvPicPr>
            <p:cNvPr id="7" name="Picture 2" descr="表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149" y="2191870"/>
              <a:ext cx="3367720" cy="435735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円/楕円 5"/>
            <p:cNvSpPr/>
            <p:nvPr/>
          </p:nvSpPr>
          <p:spPr>
            <a:xfrm>
              <a:off x="7322690" y="3859305"/>
              <a:ext cx="2070847" cy="20977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mbria Math" panose="02040503050406030204" pitchFamily="18" charset="0"/>
              </a:endParaRPr>
            </a:p>
          </p:txBody>
        </p:sp>
        <p:cxnSp>
          <p:nvCxnSpPr>
            <p:cNvPr id="9" name="直線矢印コネクタ 8"/>
            <p:cNvCxnSpPr/>
            <p:nvPr/>
          </p:nvCxnSpPr>
          <p:spPr>
            <a:xfrm flipV="1">
              <a:off x="4572000" y="4908176"/>
              <a:ext cx="2675965" cy="4060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965433" y="5129559"/>
              <a:ext cx="646331" cy="369332"/>
            </a:xfrm>
            <a:prstGeom prst="rect">
              <a:avLst/>
            </a:prstGeom>
            <a:noFill/>
          </p:spPr>
          <p:txBody>
            <a:bodyPr wrap="none" rtlCol="0">
              <a:spAutoFit/>
            </a:bodyPr>
            <a:lstStyle/>
            <a:p>
              <a:r>
                <a:rPr lang="ja-JP" altLang="en-US" dirty="0" smtClean="0">
                  <a:solidFill>
                    <a:prstClr val="black"/>
                  </a:solidFill>
                  <a:latin typeface="Cambria Math" panose="02040503050406030204" pitchFamily="18" charset="0"/>
                </a:rPr>
                <a:t>これ</a:t>
              </a:r>
              <a:endParaRPr lang="ja-JP" altLang="en-US" dirty="0">
                <a:solidFill>
                  <a:prstClr val="black"/>
                </a:solidFill>
                <a:latin typeface="Cambria Math" panose="02040503050406030204" pitchFamily="18" charset="0"/>
              </a:endParaRPr>
            </a:p>
          </p:txBody>
        </p:sp>
      </p:grpSp>
      <p:sp>
        <p:nvSpPr>
          <p:cNvPr id="11" name="テキスト ボックス 10"/>
          <p:cNvSpPr txBox="1"/>
          <p:nvPr/>
        </p:nvSpPr>
        <p:spPr>
          <a:xfrm>
            <a:off x="66940" y="6300210"/>
            <a:ext cx="6153159" cy="369332"/>
          </a:xfrm>
          <a:prstGeom prst="rect">
            <a:avLst/>
          </a:prstGeom>
          <a:noFill/>
        </p:spPr>
        <p:txBody>
          <a:bodyPr wrap="none" rtlCol="0">
            <a:spAutoFit/>
          </a:bodyPr>
          <a:lstStyle/>
          <a:p>
            <a:r>
              <a:rPr lang="en-US" altLang="ja-JP" dirty="0">
                <a:solidFill>
                  <a:prstClr val="black"/>
                </a:solidFill>
                <a:latin typeface="Cambria Math" panose="02040503050406030204" pitchFamily="18" charset="0"/>
                <a:ea typeface="Cambria Math" panose="02040503050406030204" pitchFamily="18" charset="0"/>
              </a:rPr>
              <a:t>http://www.fujisan.co.jp/product/1281681402/b/150181/</a:t>
            </a:r>
            <a:endParaRPr lang="ja-JP" altLang="en-US" dirty="0">
              <a:solidFill>
                <a:prstClr val="black"/>
              </a:solidFill>
              <a:latin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2</a:t>
            </a:fld>
            <a:endParaRPr kumimoji="1" lang="ja-JP" altLang="en-US" dirty="0"/>
          </a:p>
        </p:txBody>
      </p:sp>
    </p:spTree>
    <p:extLst>
      <p:ext uri="{BB962C8B-B14F-4D97-AF65-F5344CB8AC3E}">
        <p14:creationId xmlns:p14="http://schemas.microsoft.com/office/powerpoint/2010/main" val="4011661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723955"/>
            <a:ext cx="7886700" cy="1325563"/>
          </a:xfrm>
        </p:spPr>
        <p:txBody>
          <a:bodyPr/>
          <a:lstStyle/>
          <a:p>
            <a:r>
              <a:rPr lang="ja-JP" altLang="en-US" dirty="0" smtClean="0">
                <a:latin typeface="Cambria Math" panose="02040503050406030204" pitchFamily="18" charset="0"/>
              </a:rPr>
              <a:t>図２のとき</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a:bodyPr>
          <a:lstStyle/>
          <a:p>
            <a:pPr marL="0" indent="0">
              <a:lnSpc>
                <a:spcPct val="100000"/>
              </a:lnSpc>
              <a:buNone/>
            </a:pPr>
            <a:endParaRPr lang="en-US" altLang="ja-JP" dirty="0" smtClean="0">
              <a:latin typeface="Cambria Math" panose="02040503050406030204" pitchFamily="18" charset="0"/>
              <a:ea typeface="Cambria Math" panose="02040503050406030204" pitchFamily="18" charset="0"/>
            </a:endParaRPr>
          </a:p>
          <a:p>
            <a:pPr marL="0" indent="0">
              <a:lnSpc>
                <a:spcPct val="100000"/>
              </a:lnSpc>
              <a:buNone/>
            </a:pPr>
            <a:r>
              <a:rPr lang="en-US" altLang="ja-JP" dirty="0" smtClean="0">
                <a:latin typeface="Cambria Math" panose="02040503050406030204" pitchFamily="18" charset="0"/>
                <a:ea typeface="Cambria Math" panose="02040503050406030204" pitchFamily="18" charset="0"/>
              </a:rPr>
              <a:t>5 c </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2X</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266, c =16</a:t>
            </a:r>
            <a:r>
              <a:rPr lang="ja-JP" altLang="en-US" dirty="0" smtClean="0">
                <a:latin typeface="Cambria Math" panose="02040503050406030204" pitchFamily="18" charset="0"/>
              </a:rPr>
              <a:t>より</a:t>
            </a: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X</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93</a:t>
            </a: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en-US" altLang="ja-JP" dirty="0" smtClean="0">
                <a:latin typeface="Cambria Math" panose="02040503050406030204" pitchFamily="18" charset="0"/>
                <a:ea typeface="Cambria Math" panose="02040503050406030204" pitchFamily="18" charset="0"/>
              </a:rPr>
              <a:t>19+18+17</a:t>
            </a:r>
            <a:r>
              <a:rPr lang="ja-JP" altLang="en-US" dirty="0" smtClean="0">
                <a:latin typeface="Cambria Math" panose="02040503050406030204" pitchFamily="18" charset="0"/>
              </a:rPr>
              <a:t>（</a:t>
            </a:r>
            <a:r>
              <a:rPr lang="ja-JP" altLang="en-US" dirty="0">
                <a:latin typeface="Cambria Math" panose="02040503050406030204" pitchFamily="18" charset="0"/>
              </a:rPr>
              <a:t>残りの角コマの和</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=93</a:t>
            </a: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ja-JP" altLang="en-US" dirty="0">
                <a:latin typeface="Cambria Math" panose="02040503050406030204" pitchFamily="18" charset="0"/>
              </a:rPr>
              <a:t>（残りの角コマの和</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=39</a:t>
            </a: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ja-JP" altLang="en-US" dirty="0">
                <a:latin typeface="Cambria Math" panose="02040503050406030204" pitchFamily="18" charset="0"/>
              </a:rPr>
              <a:t>これを</a:t>
            </a:r>
            <a:r>
              <a:rPr lang="ja-JP" altLang="en-US" dirty="0" smtClean="0">
                <a:latin typeface="Cambria Math" panose="02040503050406030204" pitchFamily="18" charset="0"/>
              </a:rPr>
              <a:t>満たす残りの角</a:t>
            </a:r>
            <a:r>
              <a:rPr lang="ja-JP" altLang="en-US" dirty="0">
                <a:latin typeface="Cambria Math" panose="02040503050406030204" pitchFamily="18" charset="0"/>
              </a:rPr>
              <a:t>コマの組は</a:t>
            </a: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15,14,10</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15,13,11</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14,13,12</a:t>
            </a:r>
            <a:r>
              <a:rPr lang="ja-JP" altLang="en-US" dirty="0" smtClean="0">
                <a:latin typeface="Cambria Math" panose="02040503050406030204" pitchFamily="18" charset="0"/>
              </a:rPr>
              <a:t>）の</a:t>
            </a:r>
            <a:r>
              <a:rPr lang="ja-JP" altLang="en-US" b="1" dirty="0" smtClean="0">
                <a:solidFill>
                  <a:srgbClr val="FF0000"/>
                </a:solidFill>
                <a:latin typeface="Cambria Math" panose="02040503050406030204" pitchFamily="18" charset="0"/>
              </a:rPr>
              <a:t>３組</a:t>
            </a:r>
            <a:endParaRPr lang="en-US" altLang="ja-JP" b="1" dirty="0" smtClean="0">
              <a:solidFill>
                <a:srgbClr val="FF0000"/>
              </a:solidFill>
              <a:latin typeface="Cambria Math" panose="02040503050406030204" pitchFamily="18" charset="0"/>
            </a:endParaRPr>
          </a:p>
          <a:p>
            <a:pPr marL="0" indent="0">
              <a:lnSpc>
                <a:spcPct val="100000"/>
              </a:lnSpc>
              <a:buNone/>
            </a:pPr>
            <a:r>
              <a:rPr lang="ja-JP" altLang="en-US" dirty="0" smtClean="0">
                <a:latin typeface="Cambria Math" panose="02040503050406030204" pitchFamily="18" charset="0"/>
              </a:rPr>
              <a:t>よって３！</a:t>
            </a:r>
            <a:r>
              <a:rPr lang="en-US" altLang="ja-JP" dirty="0" smtClean="0">
                <a:latin typeface="Cambria Math" panose="02040503050406030204" pitchFamily="18" charset="0"/>
              </a:rPr>
              <a:t>×</a:t>
            </a:r>
            <a:r>
              <a:rPr lang="ja-JP" altLang="en-US" dirty="0" smtClean="0">
                <a:latin typeface="Cambria Math" panose="02040503050406030204" pitchFamily="18" charset="0"/>
              </a:rPr>
              <a:t>３＝</a:t>
            </a:r>
            <a:r>
              <a:rPr lang="ja-JP" altLang="en-US" b="1" dirty="0" smtClean="0">
                <a:solidFill>
                  <a:srgbClr val="FF0000"/>
                </a:solidFill>
                <a:latin typeface="Cambria Math" panose="02040503050406030204" pitchFamily="18" charset="0"/>
              </a:rPr>
              <a:t>１８通り</a:t>
            </a:r>
            <a:endParaRPr lang="en-US" altLang="ja-JP" b="1" dirty="0" smtClean="0">
              <a:solidFill>
                <a:srgbClr val="FF0000"/>
              </a:solidFill>
              <a:latin typeface="Cambria Math" panose="02040503050406030204" pitchFamily="18" charset="0"/>
            </a:endParaRPr>
          </a:p>
        </p:txBody>
      </p:sp>
      <p:pic>
        <p:nvPicPr>
          <p:cNvPr id="4" name="図 3"/>
          <p:cNvPicPr>
            <a:picLocks noChangeAspect="1"/>
          </p:cNvPicPr>
          <p:nvPr/>
        </p:nvPicPr>
        <p:blipFill>
          <a:blip r:embed="rId2"/>
          <a:stretch>
            <a:fillRect/>
          </a:stretch>
        </p:blipFill>
        <p:spPr>
          <a:xfrm>
            <a:off x="5988465" y="365126"/>
            <a:ext cx="2526885" cy="2043223"/>
          </a:xfrm>
          <a:prstGeom prst="rect">
            <a:avLst/>
          </a:prstGeom>
        </p:spPr>
      </p:pic>
      <p:sp>
        <p:nvSpPr>
          <p:cNvPr id="5" name="スライド番号プレースホルダー 4"/>
          <p:cNvSpPr>
            <a:spLocks noGrp="1"/>
          </p:cNvSpPr>
          <p:nvPr>
            <p:ph type="sldNum" sz="quarter" idx="12"/>
          </p:nvPr>
        </p:nvSpPr>
        <p:spPr/>
        <p:txBody>
          <a:bodyPr/>
          <a:lstStyle/>
          <a:p>
            <a:fld id="{A7384298-873D-4CAE-BE75-9257D1438414}" type="slidenum">
              <a:rPr kumimoji="1" lang="ja-JP" altLang="en-US" smtClean="0"/>
              <a:t>20</a:t>
            </a:fld>
            <a:endParaRPr kumimoji="1" lang="ja-JP" altLang="en-US" dirty="0"/>
          </a:p>
        </p:txBody>
      </p:sp>
    </p:spTree>
    <p:extLst>
      <p:ext uri="{BB962C8B-B14F-4D97-AF65-F5344CB8AC3E}">
        <p14:creationId xmlns:p14="http://schemas.microsoft.com/office/powerpoint/2010/main" val="199709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711077"/>
            <a:ext cx="7886700" cy="1325563"/>
          </a:xfrm>
        </p:spPr>
        <p:txBody>
          <a:bodyPr/>
          <a:lstStyle/>
          <a:p>
            <a:r>
              <a:rPr lang="ja-JP" altLang="en-US" dirty="0">
                <a:latin typeface="Cambria Math" panose="02040503050406030204" pitchFamily="18" charset="0"/>
              </a:rPr>
              <a:t>図</a:t>
            </a:r>
            <a:r>
              <a:rPr lang="ja-JP" altLang="en-US" dirty="0" smtClean="0">
                <a:latin typeface="Cambria Math" panose="02040503050406030204" pitchFamily="18" charset="0"/>
              </a:rPr>
              <a:t>３のとき</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a:xfrm>
            <a:off x="628650" y="1825625"/>
            <a:ext cx="7886700" cy="4832752"/>
          </a:xfrm>
        </p:spPr>
        <p:txBody>
          <a:bodyPr>
            <a:normAutofit/>
          </a:bodyPr>
          <a:lstStyle/>
          <a:p>
            <a:pPr marL="0" indent="0">
              <a:lnSpc>
                <a:spcPct val="100000"/>
              </a:lnSpc>
              <a:buNone/>
            </a:pPr>
            <a:r>
              <a:rPr lang="en-US" altLang="ja-JP" dirty="0" smtClean="0">
                <a:latin typeface="Cambria Math" panose="02040503050406030204" pitchFamily="18" charset="0"/>
                <a:ea typeface="Cambria Math" panose="02040503050406030204" pitchFamily="18" charset="0"/>
              </a:rPr>
              <a:t>5 c </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2X</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266,</a:t>
            </a: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18</a:t>
            </a:r>
            <a:r>
              <a:rPr lang="ja-JP" altLang="en-US" dirty="0" smtClean="0">
                <a:latin typeface="Cambria Math" panose="02040503050406030204" pitchFamily="18" charset="0"/>
              </a:rPr>
              <a:t>より</a:t>
            </a: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X=88</a:t>
            </a: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en-US" altLang="ja-JP" dirty="0" smtClean="0">
                <a:latin typeface="Cambria Math" panose="02040503050406030204" pitchFamily="18" charset="0"/>
                <a:ea typeface="Cambria Math" panose="02040503050406030204" pitchFamily="18" charset="0"/>
              </a:rPr>
              <a:t>19+17+</a:t>
            </a:r>
            <a:r>
              <a:rPr lang="ja-JP" altLang="en-US" dirty="0" smtClean="0">
                <a:latin typeface="Cambria Math" panose="02040503050406030204" pitchFamily="18" charset="0"/>
              </a:rPr>
              <a:t>（</a:t>
            </a:r>
            <a:r>
              <a:rPr lang="ja-JP" altLang="en-US" dirty="0">
                <a:latin typeface="Cambria Math" panose="02040503050406030204" pitchFamily="18" charset="0"/>
              </a:rPr>
              <a:t>残りの角コマの和</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=88</a:t>
            </a: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ja-JP" altLang="en-US" dirty="0">
                <a:latin typeface="Cambria Math" panose="02040503050406030204" pitchFamily="18" charset="0"/>
              </a:rPr>
              <a:t>（残りの角コマの</a:t>
            </a:r>
            <a:r>
              <a:rPr lang="ja-JP" altLang="en-US" dirty="0" smtClean="0">
                <a:latin typeface="Cambria Math" panose="02040503050406030204" pitchFamily="18" charset="0"/>
              </a:rPr>
              <a:t>和）</a:t>
            </a:r>
            <a:r>
              <a:rPr lang="en-US" altLang="ja-JP" dirty="0" smtClean="0">
                <a:latin typeface="Cambria Math" panose="02040503050406030204" pitchFamily="18" charset="0"/>
                <a:ea typeface="Cambria Math" panose="02040503050406030204" pitchFamily="18" charset="0"/>
              </a:rPr>
              <a:t>=52</a:t>
            </a:r>
            <a:endParaRPr lang="en-US" altLang="ja-JP" dirty="0">
              <a:latin typeface="Cambria Math" panose="02040503050406030204" pitchFamily="18" charset="0"/>
              <a:ea typeface="Cambria Math" panose="02040503050406030204" pitchFamily="18" charset="0"/>
            </a:endParaRPr>
          </a:p>
          <a:p>
            <a:pPr marL="0" indent="0">
              <a:lnSpc>
                <a:spcPct val="100000"/>
              </a:lnSpc>
              <a:buNone/>
            </a:pPr>
            <a:r>
              <a:rPr lang="ja-JP" altLang="en-US" dirty="0">
                <a:latin typeface="Cambria Math" panose="02040503050406030204" pitchFamily="18" charset="0"/>
              </a:rPr>
              <a:t>これを</a:t>
            </a:r>
            <a:r>
              <a:rPr lang="ja-JP" altLang="en-US" dirty="0" smtClean="0">
                <a:latin typeface="Cambria Math" panose="02040503050406030204" pitchFamily="18" charset="0"/>
              </a:rPr>
              <a:t>満たす残りの角</a:t>
            </a:r>
            <a:r>
              <a:rPr lang="ja-JP" altLang="en-US" dirty="0">
                <a:latin typeface="Cambria Math" panose="02040503050406030204" pitchFamily="18" charset="0"/>
              </a:rPr>
              <a:t>コマの組</a:t>
            </a:r>
            <a:r>
              <a:rPr lang="ja-JP" altLang="en-US" dirty="0" smtClean="0">
                <a:latin typeface="Cambria Math" panose="02040503050406030204" pitchFamily="18" charset="0"/>
              </a:rPr>
              <a:t>は以下の</a:t>
            </a:r>
            <a:r>
              <a:rPr lang="ja-JP" altLang="en-US" b="1" dirty="0" smtClean="0">
                <a:solidFill>
                  <a:srgbClr val="FF0000"/>
                </a:solidFill>
                <a:latin typeface="Cambria Math" panose="02040503050406030204" pitchFamily="18" charset="0"/>
              </a:rPr>
              <a:t>９組</a:t>
            </a:r>
            <a:endParaRPr lang="en-US" altLang="ja-JP" b="1" dirty="0">
              <a:solidFill>
                <a:srgbClr val="FF0000"/>
              </a:solidFill>
              <a:latin typeface="Cambria Math" panose="02040503050406030204" pitchFamily="18" charset="0"/>
              <a:ea typeface="Cambria Math" panose="02040503050406030204" pitchFamily="18" charset="0"/>
            </a:endParaRPr>
          </a:p>
          <a:p>
            <a:pPr marL="0" indent="0">
              <a:lnSpc>
                <a:spcPct val="100000"/>
              </a:lnSpc>
              <a:buNone/>
            </a:pP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16,15,14,7</a:t>
            </a:r>
            <a:r>
              <a:rPr lang="ja-JP" altLang="en-US" dirty="0" smtClean="0">
                <a:latin typeface="Cambria Math" panose="02040503050406030204" pitchFamily="18" charset="0"/>
              </a:rPr>
              <a:t>）</a:t>
            </a:r>
            <a:r>
              <a:rPr lang="en-US" altLang="ja-JP" dirty="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16,15,13,8</a:t>
            </a:r>
            <a:r>
              <a:rPr lang="ja-JP" altLang="en-US" dirty="0" smtClean="0">
                <a:latin typeface="Cambria Math" panose="02040503050406030204" pitchFamily="18" charset="0"/>
              </a:rPr>
              <a:t>）</a:t>
            </a:r>
            <a:r>
              <a:rPr lang="en-US" altLang="ja-JP" dirty="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16,15,12,9</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p>
          <a:p>
            <a:pPr marL="0" indent="0">
              <a:lnSpc>
                <a:spcPct val="100000"/>
              </a:lnSpc>
              <a:buNone/>
            </a:pP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16,15,11,10</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16,14,13,9</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16,14,12,10</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p>
          <a:p>
            <a:pPr marL="0" indent="0">
              <a:lnSpc>
                <a:spcPct val="100000"/>
              </a:lnSpc>
              <a:buNone/>
            </a:pP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16,13,12,11</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15,14,13,10</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15,14,12,11</a:t>
            </a:r>
            <a:r>
              <a:rPr lang="ja-JP" altLang="en-US" dirty="0" smtClean="0">
                <a:latin typeface="Cambria Math" panose="02040503050406030204" pitchFamily="18" charset="0"/>
              </a:rPr>
              <a:t>）</a:t>
            </a:r>
            <a:endParaRPr lang="en-US" altLang="ja-JP" dirty="0" smtClean="0">
              <a:latin typeface="Cambria Math" panose="02040503050406030204" pitchFamily="18" charset="0"/>
            </a:endParaRPr>
          </a:p>
          <a:p>
            <a:pPr marL="0" indent="0">
              <a:lnSpc>
                <a:spcPct val="100000"/>
              </a:lnSpc>
              <a:buNone/>
            </a:pPr>
            <a:r>
              <a:rPr lang="ja-JP" altLang="en-US" sz="2700" dirty="0" smtClean="0">
                <a:latin typeface="+mj-ea"/>
                <a:ea typeface="+mj-ea"/>
              </a:rPr>
              <a:t>よって４！</a:t>
            </a:r>
            <a:r>
              <a:rPr lang="en-US" altLang="ja-JP" sz="2700" dirty="0" smtClean="0">
                <a:latin typeface="+mj-ea"/>
                <a:ea typeface="+mj-ea"/>
              </a:rPr>
              <a:t>×</a:t>
            </a:r>
            <a:r>
              <a:rPr lang="ja-JP" altLang="en-US" sz="2700" dirty="0" smtClean="0">
                <a:latin typeface="+mj-ea"/>
                <a:ea typeface="+mj-ea"/>
              </a:rPr>
              <a:t>９＝</a:t>
            </a:r>
            <a:r>
              <a:rPr lang="ja-JP" altLang="en-US" sz="2700" b="1" dirty="0" smtClean="0">
                <a:solidFill>
                  <a:srgbClr val="FF0000"/>
                </a:solidFill>
                <a:latin typeface="+mj-ea"/>
                <a:ea typeface="+mj-ea"/>
              </a:rPr>
              <a:t>２１６通り</a:t>
            </a:r>
            <a:endParaRPr lang="en-US" altLang="ja-JP" sz="2700" b="1" dirty="0">
              <a:solidFill>
                <a:srgbClr val="FF0000"/>
              </a:solidFill>
              <a:latin typeface="+mj-ea"/>
              <a:ea typeface="+mj-ea"/>
            </a:endParaRPr>
          </a:p>
        </p:txBody>
      </p:sp>
      <p:pic>
        <p:nvPicPr>
          <p:cNvPr id="4" name="図 3"/>
          <p:cNvPicPr>
            <a:picLocks noChangeAspect="1"/>
          </p:cNvPicPr>
          <p:nvPr/>
        </p:nvPicPr>
        <p:blipFill>
          <a:blip r:embed="rId2"/>
          <a:stretch>
            <a:fillRect/>
          </a:stretch>
        </p:blipFill>
        <p:spPr>
          <a:xfrm>
            <a:off x="5947223" y="365126"/>
            <a:ext cx="2568127" cy="2017466"/>
          </a:xfrm>
          <a:prstGeom prst="rect">
            <a:avLst/>
          </a:prstGeom>
        </p:spPr>
      </p:pic>
      <p:sp>
        <p:nvSpPr>
          <p:cNvPr id="5" name="スライド番号プレースホルダー 4"/>
          <p:cNvSpPr>
            <a:spLocks noGrp="1"/>
          </p:cNvSpPr>
          <p:nvPr>
            <p:ph type="sldNum" sz="quarter" idx="12"/>
          </p:nvPr>
        </p:nvSpPr>
        <p:spPr/>
        <p:txBody>
          <a:bodyPr/>
          <a:lstStyle/>
          <a:p>
            <a:fld id="{A7384298-873D-4CAE-BE75-9257D1438414}" type="slidenum">
              <a:rPr kumimoji="1" lang="ja-JP" altLang="en-US" smtClean="0"/>
              <a:t>21</a:t>
            </a:fld>
            <a:endParaRPr kumimoji="1" lang="ja-JP" altLang="en-US" dirty="0"/>
          </a:p>
        </p:txBody>
      </p:sp>
    </p:spTree>
    <p:extLst>
      <p:ext uri="{BB962C8B-B14F-4D97-AF65-F5344CB8AC3E}">
        <p14:creationId xmlns:p14="http://schemas.microsoft.com/office/powerpoint/2010/main" val="2736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p:spPr>
        <p:txBody>
          <a:bodyPr/>
          <a:lstStyle/>
          <a:p>
            <a:r>
              <a:rPr lang="ja-JP" altLang="en-US" dirty="0" smtClean="0">
                <a:latin typeface="Cambria Math" panose="02040503050406030204" pitchFamily="18" charset="0"/>
              </a:rPr>
              <a:t>上原法＋</a:t>
            </a:r>
            <a:r>
              <a:rPr lang="en-US" altLang="ja-JP" dirty="0" smtClean="0">
                <a:latin typeface="Cambria Math" panose="02040503050406030204" pitchFamily="18" charset="0"/>
                <a:ea typeface="Cambria Math" panose="02040503050406030204" pitchFamily="18" charset="0"/>
              </a:rPr>
              <a:t>α</a:t>
            </a:r>
            <a:r>
              <a:rPr lang="ja-JP" altLang="en-US" dirty="0" smtClean="0">
                <a:latin typeface="Cambria Math" panose="02040503050406030204" pitchFamily="18" charset="0"/>
              </a:rPr>
              <a:t>のまとめ</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pPr marL="0" indent="0">
              <a:lnSpc>
                <a:spcPct val="150000"/>
              </a:lnSpc>
              <a:buNone/>
            </a:pPr>
            <a:r>
              <a:rPr kumimoji="1" lang="ja-JP" altLang="en-US" dirty="0" smtClean="0">
                <a:latin typeface="Cambria Math" panose="02040503050406030204" pitchFamily="18" charset="0"/>
              </a:rPr>
              <a:t>パソコンだけで探索しようとすると</a:t>
            </a:r>
            <a:endParaRPr kumimoji="1" lang="en-US" altLang="ja-JP" dirty="0" smtClean="0">
              <a:latin typeface="Cambria Math" panose="02040503050406030204" pitchFamily="18" charset="0"/>
              <a:ea typeface="Cambria Math" panose="02040503050406030204" pitchFamily="18" charset="0"/>
            </a:endParaRPr>
          </a:p>
          <a:p>
            <a:pPr marL="0" indent="0">
              <a:lnSpc>
                <a:spcPct val="150000"/>
              </a:lnSpc>
              <a:buNone/>
            </a:pPr>
            <a:r>
              <a:rPr lang="en-US" altLang="ja-JP" dirty="0" smtClean="0">
                <a:latin typeface="Cambria Math" panose="02040503050406030204" pitchFamily="18" charset="0"/>
                <a:ea typeface="Cambria Math" panose="02040503050406030204" pitchFamily="18" charset="0"/>
              </a:rPr>
              <a:t>10,137,091,700,736,000</a:t>
            </a:r>
            <a:r>
              <a:rPr lang="ja-JP" altLang="en-US" dirty="0" smtClean="0">
                <a:latin typeface="Cambria Math" panose="02040503050406030204" pitchFamily="18" charset="0"/>
              </a:rPr>
              <a:t>通りあるが</a:t>
            </a:r>
            <a:endParaRPr lang="en-US" altLang="ja-JP" dirty="0" smtClean="0">
              <a:latin typeface="Cambria Math" panose="02040503050406030204" pitchFamily="18" charset="0"/>
              <a:ea typeface="Cambria Math" panose="02040503050406030204" pitchFamily="18" charset="0"/>
            </a:endParaRPr>
          </a:p>
          <a:p>
            <a:pPr marL="0" indent="0">
              <a:lnSpc>
                <a:spcPct val="150000"/>
              </a:lnSpc>
              <a:buNone/>
            </a:pPr>
            <a:r>
              <a:rPr kumimoji="1" lang="ja-JP" altLang="en-US" dirty="0">
                <a:latin typeface="Cambria Math" panose="02040503050406030204" pitchFamily="18" charset="0"/>
              </a:rPr>
              <a:t>頭</a:t>
            </a:r>
            <a:r>
              <a:rPr kumimoji="1" lang="ja-JP" altLang="en-US" dirty="0" smtClean="0">
                <a:latin typeface="Cambria Math" panose="02040503050406030204" pitchFamily="18" charset="0"/>
              </a:rPr>
              <a:t>を使</a:t>
            </a:r>
            <a:r>
              <a:rPr lang="ja-JP" altLang="en-US" dirty="0" smtClean="0">
                <a:latin typeface="Cambria Math" panose="02040503050406030204" pitchFamily="18" charset="0"/>
              </a:rPr>
              <a:t>うことで</a:t>
            </a:r>
            <a:endParaRPr lang="en-US" altLang="ja-JP" dirty="0">
              <a:latin typeface="Cambria Math" panose="02040503050406030204" pitchFamily="18" charset="0"/>
              <a:ea typeface="Cambria Math" panose="02040503050406030204" pitchFamily="18" charset="0"/>
            </a:endParaRPr>
          </a:p>
          <a:p>
            <a:pPr marL="0" indent="0">
              <a:lnSpc>
                <a:spcPct val="150000"/>
              </a:lnSpc>
              <a:buNone/>
            </a:pPr>
            <a:r>
              <a:rPr lang="en-US" altLang="ja-JP" sz="3200" dirty="0" smtClean="0">
                <a:latin typeface="Cambria Math" panose="02040503050406030204" pitchFamily="18" charset="0"/>
                <a:ea typeface="Cambria Math" panose="02040503050406030204" pitchFamily="18" charset="0"/>
              </a:rPr>
              <a:t>6+18+216=</a:t>
            </a:r>
            <a:r>
              <a:rPr lang="en-US" altLang="ja-JP" sz="3200" b="1" dirty="0" smtClean="0">
                <a:solidFill>
                  <a:srgbClr val="FF0000"/>
                </a:solidFill>
                <a:latin typeface="Cambria Math" panose="02040503050406030204" pitchFamily="18" charset="0"/>
                <a:ea typeface="Cambria Math" panose="02040503050406030204" pitchFamily="18" charset="0"/>
              </a:rPr>
              <a:t>240</a:t>
            </a:r>
            <a:r>
              <a:rPr kumimoji="1" lang="ja-JP" altLang="en-US" sz="3200" b="1" dirty="0" smtClean="0">
                <a:solidFill>
                  <a:srgbClr val="FF0000"/>
                </a:solidFill>
                <a:latin typeface="Cambria Math" panose="02040503050406030204" pitchFamily="18" charset="0"/>
              </a:rPr>
              <a:t>通り</a:t>
            </a:r>
            <a:endParaRPr kumimoji="1" lang="en-US" altLang="ja-JP" sz="3200" b="1" dirty="0" smtClean="0">
              <a:solidFill>
                <a:srgbClr val="FF0000"/>
              </a:solidFill>
              <a:latin typeface="Cambria Math" panose="02040503050406030204" pitchFamily="18" charset="0"/>
              <a:ea typeface="Cambria Math" panose="02040503050406030204" pitchFamily="18" charset="0"/>
            </a:endParaRPr>
          </a:p>
          <a:p>
            <a:pPr marL="0" indent="0">
              <a:lnSpc>
                <a:spcPct val="150000"/>
              </a:lnSpc>
              <a:buNone/>
            </a:pPr>
            <a:r>
              <a:rPr lang="ja-JP" altLang="en-US" dirty="0" err="1" smtClean="0">
                <a:latin typeface="Cambria Math" panose="02040503050406030204" pitchFamily="18" charset="0"/>
              </a:rPr>
              <a:t>まで</a:t>
            </a:r>
            <a:r>
              <a:rPr lang="ja-JP" altLang="en-US" dirty="0" smtClean="0">
                <a:latin typeface="Cambria Math" panose="02040503050406030204" pitchFamily="18" charset="0"/>
              </a:rPr>
              <a:t>減らすことが可能である</a:t>
            </a:r>
            <a:r>
              <a:rPr lang="en-US" altLang="ja-JP" dirty="0" smtClean="0">
                <a:latin typeface="Cambria Math" panose="02040503050406030204" pitchFamily="18" charset="0"/>
              </a:rPr>
              <a:t>.</a:t>
            </a:r>
            <a:endParaRPr lang="en-US" altLang="ja-JP" dirty="0" smtClean="0">
              <a:latin typeface="Cambria Math" panose="02040503050406030204" pitchFamily="18" charset="0"/>
              <a:ea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22</a:t>
            </a:fld>
            <a:endParaRPr kumimoji="1" lang="ja-JP" altLang="en-US" dirty="0"/>
          </a:p>
        </p:txBody>
      </p:sp>
    </p:spTree>
    <p:extLst>
      <p:ext uri="{BB962C8B-B14F-4D97-AF65-F5344CB8AC3E}">
        <p14:creationId xmlns:p14="http://schemas.microsoft.com/office/powerpoint/2010/main" val="4055207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グループ化 161"/>
          <p:cNvGrpSpPr/>
          <p:nvPr/>
        </p:nvGrpSpPr>
        <p:grpSpPr>
          <a:xfrm>
            <a:off x="592180" y="952184"/>
            <a:ext cx="2666927" cy="2770681"/>
            <a:chOff x="-51514" y="1068945"/>
            <a:chExt cx="5022758" cy="5218164"/>
          </a:xfrm>
          <a:solidFill>
            <a:schemeClr val="accent1"/>
          </a:solidFill>
        </p:grpSpPr>
        <p:sp>
          <p:nvSpPr>
            <p:cNvPr id="163" name="六角形 162"/>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19</a:t>
              </a:r>
            </a:p>
          </p:txBody>
        </p:sp>
        <p:sp>
          <p:nvSpPr>
            <p:cNvPr id="164" name="六角形 163"/>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3</a:t>
              </a:r>
              <a:endParaRPr kumimoji="1" lang="ja-JP" altLang="en-US" sz="2000" dirty="0">
                <a:solidFill>
                  <a:schemeClr val="tx1"/>
                </a:solidFill>
              </a:endParaRPr>
            </a:p>
          </p:txBody>
        </p:sp>
        <p:sp>
          <p:nvSpPr>
            <p:cNvPr id="165" name="六角形 164"/>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16</a:t>
              </a:r>
              <a:endParaRPr kumimoji="1" lang="ja-JP" altLang="en-US" sz="2000" dirty="0">
                <a:solidFill>
                  <a:schemeClr val="tx1"/>
                </a:solidFill>
              </a:endParaRPr>
            </a:p>
          </p:txBody>
        </p:sp>
        <p:sp>
          <p:nvSpPr>
            <p:cNvPr id="166" name="六角形 165"/>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7</a:t>
              </a:r>
              <a:endParaRPr kumimoji="1" lang="ja-JP" altLang="en-US" sz="2000" dirty="0">
                <a:solidFill>
                  <a:schemeClr val="tx1"/>
                </a:solidFill>
              </a:endParaRPr>
            </a:p>
          </p:txBody>
        </p:sp>
        <p:sp>
          <p:nvSpPr>
            <p:cNvPr id="167" name="六角形 166"/>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15</a:t>
              </a:r>
              <a:endParaRPr kumimoji="1" lang="ja-JP" altLang="en-US" sz="2000" dirty="0">
                <a:solidFill>
                  <a:schemeClr val="tx1"/>
                </a:solidFill>
              </a:endParaRPr>
            </a:p>
          </p:txBody>
        </p:sp>
        <p:sp>
          <p:nvSpPr>
            <p:cNvPr id="168" name="六角形 167"/>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a:t>
              </a:r>
              <a:endParaRPr kumimoji="1" lang="ja-JP" altLang="en-US" sz="2000" dirty="0">
                <a:solidFill>
                  <a:schemeClr val="tx1"/>
                </a:solidFill>
              </a:endParaRPr>
            </a:p>
          </p:txBody>
        </p:sp>
        <p:sp>
          <p:nvSpPr>
            <p:cNvPr id="169" name="六角形 168"/>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4</a:t>
              </a:r>
              <a:endParaRPr kumimoji="1" lang="ja-JP" altLang="en-US" sz="2000" dirty="0">
                <a:solidFill>
                  <a:schemeClr val="tx1"/>
                </a:solidFill>
              </a:endParaRPr>
            </a:p>
          </p:txBody>
        </p:sp>
        <p:sp>
          <p:nvSpPr>
            <p:cNvPr id="170" name="六角形 169"/>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8</a:t>
              </a:r>
              <a:endParaRPr kumimoji="1" lang="ja-JP" altLang="en-US" sz="2000" dirty="0">
                <a:solidFill>
                  <a:schemeClr val="tx1"/>
                </a:solidFill>
              </a:endParaRPr>
            </a:p>
          </p:txBody>
        </p:sp>
        <p:sp>
          <p:nvSpPr>
            <p:cNvPr id="171" name="六角形 170"/>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9</a:t>
              </a:r>
              <a:endParaRPr kumimoji="1" lang="ja-JP" altLang="en-US" sz="2000" dirty="0">
                <a:solidFill>
                  <a:schemeClr val="tx1"/>
                </a:solidFill>
              </a:endParaRPr>
            </a:p>
          </p:txBody>
        </p:sp>
        <p:sp>
          <p:nvSpPr>
            <p:cNvPr id="247" name="六角形 246"/>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18</a:t>
              </a:r>
              <a:endParaRPr kumimoji="1" lang="ja-JP" altLang="en-US" sz="2000" dirty="0">
                <a:solidFill>
                  <a:schemeClr val="tx1"/>
                </a:solidFill>
              </a:endParaRPr>
            </a:p>
          </p:txBody>
        </p:sp>
        <p:sp>
          <p:nvSpPr>
            <p:cNvPr id="248" name="六角形 247"/>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6</a:t>
              </a:r>
              <a:endParaRPr kumimoji="1" lang="ja-JP" altLang="en-US" sz="2000" dirty="0">
                <a:solidFill>
                  <a:schemeClr val="tx1"/>
                </a:solidFill>
              </a:endParaRPr>
            </a:p>
          </p:txBody>
        </p:sp>
        <p:sp>
          <p:nvSpPr>
            <p:cNvPr id="249" name="六角形 248"/>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14</a:t>
              </a:r>
              <a:endParaRPr kumimoji="1" lang="ja-JP" altLang="en-US" sz="2000" dirty="0">
                <a:solidFill>
                  <a:schemeClr val="tx1"/>
                </a:solidFill>
              </a:endParaRPr>
            </a:p>
          </p:txBody>
        </p:sp>
        <p:sp>
          <p:nvSpPr>
            <p:cNvPr id="250" name="六角形 24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17</a:t>
              </a:r>
              <a:endParaRPr kumimoji="1" lang="ja-JP" altLang="en-US" sz="2000" dirty="0">
                <a:solidFill>
                  <a:schemeClr val="tx1"/>
                </a:solidFill>
              </a:endParaRPr>
            </a:p>
          </p:txBody>
        </p:sp>
        <p:sp>
          <p:nvSpPr>
            <p:cNvPr id="251" name="六角形 250"/>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11</a:t>
              </a:r>
              <a:endParaRPr kumimoji="1" lang="ja-JP" altLang="en-US" sz="2000" dirty="0">
                <a:solidFill>
                  <a:schemeClr val="tx1"/>
                </a:solidFill>
              </a:endParaRPr>
            </a:p>
          </p:txBody>
        </p:sp>
        <p:sp>
          <p:nvSpPr>
            <p:cNvPr id="252" name="六角形 25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10</a:t>
              </a:r>
              <a:endParaRPr kumimoji="1" lang="ja-JP" altLang="en-US" sz="2000" dirty="0">
                <a:solidFill>
                  <a:schemeClr val="tx1"/>
                </a:solidFill>
              </a:endParaRPr>
            </a:p>
          </p:txBody>
        </p:sp>
        <p:sp>
          <p:nvSpPr>
            <p:cNvPr id="253" name="六角形 25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2</a:t>
              </a:r>
              <a:endParaRPr kumimoji="1" lang="ja-JP" altLang="en-US" sz="2000" dirty="0">
                <a:solidFill>
                  <a:schemeClr val="tx1"/>
                </a:solidFill>
              </a:endParaRPr>
            </a:p>
          </p:txBody>
        </p:sp>
        <p:sp>
          <p:nvSpPr>
            <p:cNvPr id="254" name="六角形 253"/>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5</a:t>
              </a:r>
              <a:endParaRPr kumimoji="1" lang="ja-JP" altLang="en-US" sz="2000" dirty="0">
                <a:solidFill>
                  <a:schemeClr val="tx1"/>
                </a:solidFill>
              </a:endParaRPr>
            </a:p>
          </p:txBody>
        </p:sp>
        <p:sp>
          <p:nvSpPr>
            <p:cNvPr id="255" name="六角形 254"/>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12</a:t>
              </a:r>
              <a:endParaRPr kumimoji="1" lang="ja-JP" altLang="en-US" sz="2000" dirty="0">
                <a:solidFill>
                  <a:schemeClr val="tx1"/>
                </a:solidFill>
              </a:endParaRPr>
            </a:p>
          </p:txBody>
        </p:sp>
        <p:sp>
          <p:nvSpPr>
            <p:cNvPr id="256" name="六角形 255"/>
            <p:cNvSpPr/>
            <p:nvPr/>
          </p:nvSpPr>
          <p:spPr>
            <a:xfrm>
              <a:off x="901522"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13</a:t>
              </a:r>
              <a:endParaRPr kumimoji="1" lang="ja-JP" altLang="en-US" sz="2000" dirty="0">
                <a:solidFill>
                  <a:schemeClr val="tx1"/>
                </a:solidFill>
              </a:endParaRPr>
            </a:p>
          </p:txBody>
        </p:sp>
      </p:grpSp>
      <p:grpSp>
        <p:nvGrpSpPr>
          <p:cNvPr id="257" name="グループ化 256"/>
          <p:cNvGrpSpPr/>
          <p:nvPr/>
        </p:nvGrpSpPr>
        <p:grpSpPr>
          <a:xfrm>
            <a:off x="2111600" y="3835341"/>
            <a:ext cx="2666927" cy="2770681"/>
            <a:chOff x="-51514" y="1068945"/>
            <a:chExt cx="5022758" cy="5218164"/>
          </a:xfrm>
          <a:solidFill>
            <a:schemeClr val="accent1"/>
          </a:solidFill>
        </p:grpSpPr>
        <p:sp>
          <p:nvSpPr>
            <p:cNvPr id="258" name="六角形 257"/>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19</a:t>
              </a:r>
            </a:p>
          </p:txBody>
        </p:sp>
        <p:sp>
          <p:nvSpPr>
            <p:cNvPr id="259" name="六角形 258"/>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1</a:t>
              </a:r>
              <a:endParaRPr kumimoji="1" lang="ja-JP" altLang="en-US" sz="2000" dirty="0">
                <a:solidFill>
                  <a:schemeClr val="tx1"/>
                </a:solidFill>
              </a:endParaRPr>
            </a:p>
          </p:txBody>
        </p:sp>
        <p:sp>
          <p:nvSpPr>
            <p:cNvPr id="260" name="六角形 25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18</a:t>
              </a:r>
              <a:endParaRPr kumimoji="1" lang="ja-JP" altLang="en-US" sz="2000" dirty="0">
                <a:solidFill>
                  <a:schemeClr val="tx1"/>
                </a:solidFill>
              </a:endParaRPr>
            </a:p>
          </p:txBody>
        </p:sp>
        <p:sp>
          <p:nvSpPr>
            <p:cNvPr id="261" name="六角形 260"/>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11</a:t>
              </a:r>
              <a:endParaRPr kumimoji="1" lang="ja-JP" altLang="en-US" sz="2000" dirty="0">
                <a:solidFill>
                  <a:schemeClr val="tx1"/>
                </a:solidFill>
              </a:endParaRPr>
            </a:p>
          </p:txBody>
        </p:sp>
        <p:sp>
          <p:nvSpPr>
            <p:cNvPr id="262" name="六角形 261"/>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9</a:t>
              </a:r>
              <a:endParaRPr kumimoji="1" lang="ja-JP" altLang="en-US" sz="2000" dirty="0">
                <a:solidFill>
                  <a:schemeClr val="tx1"/>
                </a:solidFill>
              </a:endParaRPr>
            </a:p>
          </p:txBody>
        </p:sp>
        <p:sp>
          <p:nvSpPr>
            <p:cNvPr id="263" name="六角形 262"/>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7</a:t>
              </a:r>
              <a:endParaRPr kumimoji="1" lang="ja-JP" altLang="en-US" sz="2000" dirty="0">
                <a:solidFill>
                  <a:schemeClr val="tx1"/>
                </a:solidFill>
              </a:endParaRPr>
            </a:p>
          </p:txBody>
        </p:sp>
        <p:sp>
          <p:nvSpPr>
            <p:cNvPr id="264" name="六角形 263"/>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8</a:t>
              </a:r>
              <a:endParaRPr kumimoji="1" lang="ja-JP" altLang="en-US" sz="2000" dirty="0">
                <a:solidFill>
                  <a:schemeClr val="tx1"/>
                </a:solidFill>
              </a:endParaRPr>
            </a:p>
          </p:txBody>
        </p:sp>
        <p:sp>
          <p:nvSpPr>
            <p:cNvPr id="265" name="六角形 264"/>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4</a:t>
              </a:r>
              <a:endParaRPr kumimoji="1" lang="ja-JP" altLang="en-US" sz="2000" dirty="0">
                <a:solidFill>
                  <a:schemeClr val="tx1"/>
                </a:solidFill>
              </a:endParaRPr>
            </a:p>
          </p:txBody>
        </p:sp>
        <p:sp>
          <p:nvSpPr>
            <p:cNvPr id="266" name="六角形 265"/>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13</a:t>
              </a:r>
              <a:endParaRPr kumimoji="1" lang="ja-JP" altLang="en-US" sz="2000" dirty="0">
                <a:solidFill>
                  <a:schemeClr val="tx1"/>
                </a:solidFill>
              </a:endParaRPr>
            </a:p>
          </p:txBody>
        </p:sp>
        <p:sp>
          <p:nvSpPr>
            <p:cNvPr id="267" name="六角形 266"/>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12</a:t>
              </a:r>
              <a:endParaRPr kumimoji="1" lang="ja-JP" altLang="en-US" sz="2000" dirty="0">
                <a:solidFill>
                  <a:schemeClr val="tx1"/>
                </a:solidFill>
              </a:endParaRPr>
            </a:p>
          </p:txBody>
        </p:sp>
        <p:sp>
          <p:nvSpPr>
            <p:cNvPr id="268" name="六角形 267"/>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10</a:t>
              </a:r>
              <a:endParaRPr kumimoji="1" lang="ja-JP" altLang="en-US" sz="2000" dirty="0">
                <a:solidFill>
                  <a:schemeClr val="tx1"/>
                </a:solidFill>
              </a:endParaRPr>
            </a:p>
          </p:txBody>
        </p:sp>
        <p:sp>
          <p:nvSpPr>
            <p:cNvPr id="269" name="六角形 268"/>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16</a:t>
              </a:r>
              <a:endParaRPr kumimoji="1" lang="ja-JP" altLang="en-US" sz="2000" dirty="0">
                <a:solidFill>
                  <a:schemeClr val="tx1"/>
                </a:solidFill>
              </a:endParaRPr>
            </a:p>
          </p:txBody>
        </p:sp>
        <p:sp>
          <p:nvSpPr>
            <p:cNvPr id="270" name="六角形 26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17</a:t>
              </a:r>
              <a:endParaRPr kumimoji="1" lang="ja-JP" altLang="en-US" sz="2000" dirty="0">
                <a:solidFill>
                  <a:schemeClr val="tx1"/>
                </a:solidFill>
              </a:endParaRPr>
            </a:p>
          </p:txBody>
        </p:sp>
        <p:sp>
          <p:nvSpPr>
            <p:cNvPr id="271" name="六角形 270"/>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6</a:t>
              </a:r>
              <a:endParaRPr kumimoji="1" lang="ja-JP" altLang="en-US" sz="2000" dirty="0">
                <a:solidFill>
                  <a:schemeClr val="tx1"/>
                </a:solidFill>
              </a:endParaRPr>
            </a:p>
          </p:txBody>
        </p:sp>
        <p:sp>
          <p:nvSpPr>
            <p:cNvPr id="272" name="六角形 27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15</a:t>
              </a:r>
              <a:endParaRPr kumimoji="1" lang="ja-JP" altLang="en-US" sz="2000" dirty="0">
                <a:solidFill>
                  <a:schemeClr val="tx1"/>
                </a:solidFill>
              </a:endParaRPr>
            </a:p>
          </p:txBody>
        </p:sp>
        <p:sp>
          <p:nvSpPr>
            <p:cNvPr id="273" name="六角形 27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2</a:t>
              </a:r>
              <a:endParaRPr kumimoji="1" lang="ja-JP" altLang="en-US" sz="2000" dirty="0">
                <a:solidFill>
                  <a:schemeClr val="tx1"/>
                </a:solidFill>
              </a:endParaRPr>
            </a:p>
          </p:txBody>
        </p:sp>
        <p:sp>
          <p:nvSpPr>
            <p:cNvPr id="274" name="六角形 273"/>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3</a:t>
              </a:r>
              <a:endParaRPr kumimoji="1" lang="ja-JP" altLang="en-US" sz="2000" dirty="0">
                <a:solidFill>
                  <a:schemeClr val="tx1"/>
                </a:solidFill>
              </a:endParaRPr>
            </a:p>
          </p:txBody>
        </p:sp>
        <p:sp>
          <p:nvSpPr>
            <p:cNvPr id="275" name="六角形 274"/>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11</a:t>
              </a:r>
              <a:endParaRPr kumimoji="1" lang="ja-JP" altLang="en-US" sz="2000" dirty="0">
                <a:solidFill>
                  <a:schemeClr val="tx1"/>
                </a:solidFill>
              </a:endParaRPr>
            </a:p>
          </p:txBody>
        </p:sp>
        <p:sp>
          <p:nvSpPr>
            <p:cNvPr id="276" name="六角形 275"/>
            <p:cNvSpPr/>
            <p:nvPr/>
          </p:nvSpPr>
          <p:spPr>
            <a:xfrm>
              <a:off x="901522"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14</a:t>
              </a:r>
              <a:endParaRPr kumimoji="1" lang="ja-JP" altLang="en-US" sz="2000" dirty="0">
                <a:solidFill>
                  <a:schemeClr val="tx1"/>
                </a:solidFill>
              </a:endParaRPr>
            </a:p>
          </p:txBody>
        </p:sp>
      </p:grpSp>
      <p:grpSp>
        <p:nvGrpSpPr>
          <p:cNvPr id="277" name="グループ化 276"/>
          <p:cNvGrpSpPr/>
          <p:nvPr/>
        </p:nvGrpSpPr>
        <p:grpSpPr>
          <a:xfrm>
            <a:off x="4135729" y="952183"/>
            <a:ext cx="2666927" cy="2770681"/>
            <a:chOff x="-51514" y="1068945"/>
            <a:chExt cx="5022758" cy="5218164"/>
          </a:xfrm>
          <a:solidFill>
            <a:schemeClr val="accent1"/>
          </a:solidFill>
        </p:grpSpPr>
        <p:sp>
          <p:nvSpPr>
            <p:cNvPr id="278" name="六角形 277"/>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19</a:t>
              </a:r>
            </a:p>
          </p:txBody>
        </p:sp>
        <p:sp>
          <p:nvSpPr>
            <p:cNvPr id="279" name="六角形 278"/>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1</a:t>
              </a:r>
              <a:endParaRPr kumimoji="1" lang="ja-JP" altLang="en-US" sz="2000" dirty="0">
                <a:solidFill>
                  <a:schemeClr val="tx1"/>
                </a:solidFill>
              </a:endParaRPr>
            </a:p>
          </p:txBody>
        </p:sp>
        <p:sp>
          <p:nvSpPr>
            <p:cNvPr id="280" name="六角形 27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18</a:t>
              </a:r>
              <a:endParaRPr kumimoji="1" lang="ja-JP" altLang="en-US" sz="2000" dirty="0">
                <a:solidFill>
                  <a:schemeClr val="tx1"/>
                </a:solidFill>
              </a:endParaRPr>
            </a:p>
          </p:txBody>
        </p:sp>
        <p:sp>
          <p:nvSpPr>
            <p:cNvPr id="281" name="六角形 280"/>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7</a:t>
              </a:r>
              <a:endParaRPr kumimoji="1" lang="ja-JP" altLang="en-US" sz="2000" dirty="0">
                <a:solidFill>
                  <a:schemeClr val="tx1"/>
                </a:solidFill>
              </a:endParaRPr>
            </a:p>
          </p:txBody>
        </p:sp>
        <p:sp>
          <p:nvSpPr>
            <p:cNvPr id="282" name="六角形 281"/>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13</a:t>
              </a:r>
              <a:endParaRPr kumimoji="1" lang="ja-JP" altLang="en-US" sz="2000" dirty="0">
                <a:solidFill>
                  <a:schemeClr val="tx1"/>
                </a:solidFill>
              </a:endParaRPr>
            </a:p>
          </p:txBody>
        </p:sp>
        <p:sp>
          <p:nvSpPr>
            <p:cNvPr id="283" name="六角形 282"/>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11</a:t>
              </a:r>
              <a:endParaRPr kumimoji="1" lang="ja-JP" altLang="en-US" sz="2000" dirty="0">
                <a:solidFill>
                  <a:schemeClr val="tx1"/>
                </a:solidFill>
              </a:endParaRPr>
            </a:p>
          </p:txBody>
        </p:sp>
        <p:sp>
          <p:nvSpPr>
            <p:cNvPr id="284" name="六角形 283"/>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12</a:t>
              </a:r>
              <a:endParaRPr kumimoji="1" lang="ja-JP" altLang="en-US" sz="2000" dirty="0">
                <a:solidFill>
                  <a:schemeClr val="tx1"/>
                </a:solidFill>
              </a:endParaRPr>
            </a:p>
          </p:txBody>
        </p:sp>
        <p:sp>
          <p:nvSpPr>
            <p:cNvPr id="285" name="六角形 284"/>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4</a:t>
              </a:r>
              <a:endParaRPr kumimoji="1" lang="ja-JP" altLang="en-US" sz="2000" dirty="0">
                <a:solidFill>
                  <a:schemeClr val="tx1"/>
                </a:solidFill>
              </a:endParaRPr>
            </a:p>
          </p:txBody>
        </p:sp>
        <p:sp>
          <p:nvSpPr>
            <p:cNvPr id="286" name="六角形 285"/>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9</a:t>
              </a:r>
              <a:endParaRPr kumimoji="1" lang="ja-JP" altLang="en-US" sz="2000" dirty="0">
                <a:solidFill>
                  <a:schemeClr val="tx1"/>
                </a:solidFill>
              </a:endParaRPr>
            </a:p>
          </p:txBody>
        </p:sp>
        <p:sp>
          <p:nvSpPr>
            <p:cNvPr id="287" name="六角形 286"/>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8</a:t>
              </a:r>
              <a:endParaRPr kumimoji="1" lang="ja-JP" altLang="en-US" sz="2000" dirty="0">
                <a:solidFill>
                  <a:schemeClr val="tx1"/>
                </a:solidFill>
              </a:endParaRPr>
            </a:p>
          </p:txBody>
        </p:sp>
        <p:sp>
          <p:nvSpPr>
            <p:cNvPr id="288" name="六角形 287"/>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14</a:t>
              </a:r>
              <a:endParaRPr kumimoji="1" lang="ja-JP" altLang="en-US" sz="2000" dirty="0">
                <a:solidFill>
                  <a:schemeClr val="tx1"/>
                </a:solidFill>
              </a:endParaRPr>
            </a:p>
          </p:txBody>
        </p:sp>
        <p:sp>
          <p:nvSpPr>
            <p:cNvPr id="289" name="六角形 288"/>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16</a:t>
              </a:r>
              <a:endParaRPr kumimoji="1" lang="ja-JP" altLang="en-US" sz="2000" dirty="0">
                <a:solidFill>
                  <a:schemeClr val="tx1"/>
                </a:solidFill>
              </a:endParaRPr>
            </a:p>
          </p:txBody>
        </p:sp>
        <p:sp>
          <p:nvSpPr>
            <p:cNvPr id="290" name="六角形 28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17</a:t>
              </a:r>
              <a:endParaRPr kumimoji="1" lang="ja-JP" altLang="en-US" sz="2000" dirty="0">
                <a:solidFill>
                  <a:schemeClr val="tx1"/>
                </a:solidFill>
              </a:endParaRPr>
            </a:p>
          </p:txBody>
        </p:sp>
        <p:sp>
          <p:nvSpPr>
            <p:cNvPr id="291" name="六角形 290"/>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6</a:t>
              </a:r>
              <a:endParaRPr kumimoji="1" lang="ja-JP" altLang="en-US" sz="2000" dirty="0">
                <a:solidFill>
                  <a:schemeClr val="tx1"/>
                </a:solidFill>
              </a:endParaRPr>
            </a:p>
          </p:txBody>
        </p:sp>
        <p:sp>
          <p:nvSpPr>
            <p:cNvPr id="292" name="六角形 29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15</a:t>
              </a:r>
              <a:endParaRPr kumimoji="1" lang="ja-JP" altLang="en-US" sz="2000" dirty="0">
                <a:solidFill>
                  <a:schemeClr val="tx1"/>
                </a:solidFill>
              </a:endParaRPr>
            </a:p>
          </p:txBody>
        </p:sp>
        <p:sp>
          <p:nvSpPr>
            <p:cNvPr id="293" name="六角形 29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2</a:t>
              </a:r>
              <a:endParaRPr kumimoji="1" lang="ja-JP" altLang="en-US" sz="2000" dirty="0">
                <a:solidFill>
                  <a:schemeClr val="tx1"/>
                </a:solidFill>
              </a:endParaRPr>
            </a:p>
          </p:txBody>
        </p:sp>
        <p:sp>
          <p:nvSpPr>
            <p:cNvPr id="294" name="六角形 293"/>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3</a:t>
              </a:r>
              <a:endParaRPr kumimoji="1" lang="ja-JP" altLang="en-US" sz="2000" dirty="0">
                <a:solidFill>
                  <a:schemeClr val="tx1"/>
                </a:solidFill>
              </a:endParaRPr>
            </a:p>
          </p:txBody>
        </p:sp>
        <p:sp>
          <p:nvSpPr>
            <p:cNvPr id="295" name="六角形 294"/>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5</a:t>
              </a:r>
              <a:endParaRPr kumimoji="1" lang="ja-JP" altLang="en-US" sz="2000" dirty="0">
                <a:solidFill>
                  <a:schemeClr val="tx1"/>
                </a:solidFill>
              </a:endParaRPr>
            </a:p>
          </p:txBody>
        </p:sp>
        <p:sp>
          <p:nvSpPr>
            <p:cNvPr id="296" name="六角形 295"/>
            <p:cNvSpPr/>
            <p:nvPr/>
          </p:nvSpPr>
          <p:spPr>
            <a:xfrm>
              <a:off x="901522"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10</a:t>
              </a:r>
              <a:endParaRPr kumimoji="1" lang="ja-JP" altLang="en-US" sz="2000" dirty="0">
                <a:solidFill>
                  <a:schemeClr val="tx1"/>
                </a:solidFill>
              </a:endParaRPr>
            </a:p>
          </p:txBody>
        </p:sp>
      </p:grpSp>
      <p:grpSp>
        <p:nvGrpSpPr>
          <p:cNvPr id="297" name="グループ化 296"/>
          <p:cNvGrpSpPr/>
          <p:nvPr/>
        </p:nvGrpSpPr>
        <p:grpSpPr>
          <a:xfrm>
            <a:off x="5790591" y="3835341"/>
            <a:ext cx="2666927" cy="2770681"/>
            <a:chOff x="-51514" y="1068945"/>
            <a:chExt cx="5022758" cy="5218164"/>
          </a:xfrm>
          <a:solidFill>
            <a:schemeClr val="accent1"/>
          </a:solidFill>
        </p:grpSpPr>
        <p:sp>
          <p:nvSpPr>
            <p:cNvPr id="298" name="六角形 297"/>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19</a:t>
              </a:r>
            </a:p>
          </p:txBody>
        </p:sp>
        <p:sp>
          <p:nvSpPr>
            <p:cNvPr id="299" name="六角形 298"/>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1</a:t>
              </a:r>
              <a:endParaRPr kumimoji="1" lang="ja-JP" altLang="en-US" sz="2000" dirty="0">
                <a:solidFill>
                  <a:schemeClr val="tx1"/>
                </a:solidFill>
              </a:endParaRPr>
            </a:p>
          </p:txBody>
        </p:sp>
        <p:sp>
          <p:nvSpPr>
            <p:cNvPr id="300" name="六角形 29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18</a:t>
              </a:r>
              <a:endParaRPr kumimoji="1" lang="ja-JP" altLang="en-US" sz="2000" dirty="0">
                <a:solidFill>
                  <a:schemeClr val="tx1"/>
                </a:solidFill>
              </a:endParaRPr>
            </a:p>
          </p:txBody>
        </p:sp>
        <p:sp>
          <p:nvSpPr>
            <p:cNvPr id="301" name="六角形 300"/>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8</a:t>
              </a:r>
              <a:endParaRPr kumimoji="1" lang="ja-JP" altLang="en-US" sz="2000" dirty="0">
                <a:solidFill>
                  <a:schemeClr val="tx1"/>
                </a:solidFill>
              </a:endParaRPr>
            </a:p>
          </p:txBody>
        </p:sp>
        <p:sp>
          <p:nvSpPr>
            <p:cNvPr id="302" name="六角形 301"/>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12</a:t>
              </a:r>
              <a:endParaRPr kumimoji="1" lang="ja-JP" altLang="en-US" sz="2000" dirty="0">
                <a:solidFill>
                  <a:schemeClr val="tx1"/>
                </a:solidFill>
              </a:endParaRPr>
            </a:p>
          </p:txBody>
        </p:sp>
        <p:sp>
          <p:nvSpPr>
            <p:cNvPr id="303" name="六角形 302"/>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6</a:t>
              </a:r>
              <a:endParaRPr kumimoji="1" lang="ja-JP" altLang="en-US" sz="2000" dirty="0">
                <a:solidFill>
                  <a:schemeClr val="tx1"/>
                </a:solidFill>
              </a:endParaRPr>
            </a:p>
          </p:txBody>
        </p:sp>
        <p:sp>
          <p:nvSpPr>
            <p:cNvPr id="304" name="六角形 303"/>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7</a:t>
              </a:r>
              <a:endParaRPr kumimoji="1" lang="ja-JP" altLang="en-US" sz="2000" dirty="0">
                <a:solidFill>
                  <a:schemeClr val="tx1"/>
                </a:solidFill>
              </a:endParaRPr>
            </a:p>
          </p:txBody>
        </p:sp>
        <p:sp>
          <p:nvSpPr>
            <p:cNvPr id="305" name="六角形 304"/>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9</a:t>
              </a:r>
              <a:endParaRPr kumimoji="1" lang="ja-JP" altLang="en-US" sz="2000" dirty="0">
                <a:solidFill>
                  <a:schemeClr val="tx1"/>
                </a:solidFill>
              </a:endParaRPr>
            </a:p>
          </p:txBody>
        </p:sp>
        <p:sp>
          <p:nvSpPr>
            <p:cNvPr id="306" name="六角形 305"/>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15</a:t>
              </a:r>
              <a:endParaRPr kumimoji="1" lang="ja-JP" altLang="en-US" sz="2000" dirty="0">
                <a:solidFill>
                  <a:schemeClr val="tx1"/>
                </a:solidFill>
              </a:endParaRPr>
            </a:p>
          </p:txBody>
        </p:sp>
        <p:sp>
          <p:nvSpPr>
            <p:cNvPr id="307" name="六角形 306"/>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13</a:t>
              </a:r>
              <a:endParaRPr kumimoji="1" lang="ja-JP" altLang="en-US" sz="2000" dirty="0">
                <a:solidFill>
                  <a:schemeClr val="tx1"/>
                </a:solidFill>
              </a:endParaRPr>
            </a:p>
          </p:txBody>
        </p:sp>
        <p:sp>
          <p:nvSpPr>
            <p:cNvPr id="308" name="六角形 307"/>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14</a:t>
              </a:r>
              <a:endParaRPr kumimoji="1" lang="ja-JP" altLang="en-US" sz="2000" dirty="0">
                <a:solidFill>
                  <a:schemeClr val="tx1"/>
                </a:solidFill>
              </a:endParaRPr>
            </a:p>
          </p:txBody>
        </p:sp>
        <p:sp>
          <p:nvSpPr>
            <p:cNvPr id="309" name="六角形 308"/>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11</a:t>
              </a:r>
              <a:endParaRPr kumimoji="1" lang="ja-JP" altLang="en-US" sz="2000" dirty="0">
                <a:solidFill>
                  <a:schemeClr val="tx1"/>
                </a:solidFill>
              </a:endParaRPr>
            </a:p>
          </p:txBody>
        </p:sp>
        <p:sp>
          <p:nvSpPr>
            <p:cNvPr id="310" name="六角形 30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17</a:t>
              </a:r>
              <a:endParaRPr kumimoji="1" lang="ja-JP" altLang="en-US" sz="2000" dirty="0">
                <a:solidFill>
                  <a:schemeClr val="tx1"/>
                </a:solidFill>
              </a:endParaRPr>
            </a:p>
          </p:txBody>
        </p:sp>
        <p:sp>
          <p:nvSpPr>
            <p:cNvPr id="311" name="六角形 310"/>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5</a:t>
              </a:r>
              <a:endParaRPr kumimoji="1" lang="ja-JP" altLang="en-US" sz="2000" dirty="0">
                <a:solidFill>
                  <a:schemeClr val="tx1"/>
                </a:solidFill>
              </a:endParaRPr>
            </a:p>
          </p:txBody>
        </p:sp>
        <p:sp>
          <p:nvSpPr>
            <p:cNvPr id="312" name="六角形 31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16</a:t>
              </a:r>
              <a:endParaRPr kumimoji="1" lang="ja-JP" altLang="en-US" sz="2000" dirty="0">
                <a:solidFill>
                  <a:schemeClr val="tx1"/>
                </a:solidFill>
              </a:endParaRPr>
            </a:p>
          </p:txBody>
        </p:sp>
        <p:sp>
          <p:nvSpPr>
            <p:cNvPr id="313" name="六角形 31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2</a:t>
              </a:r>
              <a:endParaRPr kumimoji="1" lang="ja-JP" altLang="en-US" sz="2000" dirty="0">
                <a:solidFill>
                  <a:schemeClr val="tx1"/>
                </a:solidFill>
              </a:endParaRPr>
            </a:p>
          </p:txBody>
        </p:sp>
        <p:sp>
          <p:nvSpPr>
            <p:cNvPr id="314" name="六角形 313"/>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a:solidFill>
                    <a:schemeClr val="tx1"/>
                  </a:solidFill>
                </a:rPr>
                <a:t>3</a:t>
              </a:r>
              <a:endParaRPr kumimoji="1" lang="ja-JP" altLang="en-US" sz="2000" dirty="0">
                <a:solidFill>
                  <a:schemeClr val="tx1"/>
                </a:solidFill>
              </a:endParaRPr>
            </a:p>
          </p:txBody>
        </p:sp>
        <p:sp>
          <p:nvSpPr>
            <p:cNvPr id="315" name="六角形 314"/>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2000" dirty="0" smtClean="0">
                  <a:solidFill>
                    <a:schemeClr val="tx1"/>
                  </a:solidFill>
                </a:rPr>
                <a:t>4</a:t>
              </a:r>
              <a:endParaRPr kumimoji="1" lang="ja-JP" altLang="en-US" sz="2000" dirty="0">
                <a:solidFill>
                  <a:schemeClr val="tx1"/>
                </a:solidFill>
              </a:endParaRPr>
            </a:p>
          </p:txBody>
        </p:sp>
        <p:sp>
          <p:nvSpPr>
            <p:cNvPr id="316" name="六角形 315"/>
            <p:cNvSpPr/>
            <p:nvPr/>
          </p:nvSpPr>
          <p:spPr>
            <a:xfrm>
              <a:off x="901522"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2000" dirty="0" smtClean="0">
                  <a:solidFill>
                    <a:schemeClr val="tx1"/>
                  </a:solidFill>
                </a:rPr>
                <a:t>10</a:t>
              </a:r>
              <a:endParaRPr kumimoji="1" lang="ja-JP" altLang="en-US" sz="2000" dirty="0">
                <a:solidFill>
                  <a:schemeClr val="tx1"/>
                </a:solidFill>
              </a:endParaRPr>
            </a:p>
          </p:txBody>
        </p:sp>
      </p:grpSp>
      <p:sp>
        <p:nvSpPr>
          <p:cNvPr id="2" name="スライド番号プレースホルダー 1"/>
          <p:cNvSpPr>
            <a:spLocks noGrp="1"/>
          </p:cNvSpPr>
          <p:nvPr>
            <p:ph type="sldNum" sz="quarter" idx="12"/>
          </p:nvPr>
        </p:nvSpPr>
        <p:spPr/>
        <p:txBody>
          <a:bodyPr/>
          <a:lstStyle/>
          <a:p>
            <a:fld id="{A7384298-873D-4CAE-BE75-9257D1438414}" type="slidenum">
              <a:rPr kumimoji="1" lang="ja-JP" altLang="en-US" smtClean="0"/>
              <a:t>23</a:t>
            </a:fld>
            <a:endParaRPr kumimoji="1" lang="ja-JP" altLang="en-US" dirty="0"/>
          </a:p>
        </p:txBody>
      </p:sp>
    </p:spTree>
    <p:extLst>
      <p:ext uri="{BB962C8B-B14F-4D97-AF65-F5344CB8AC3E}">
        <p14:creationId xmlns:p14="http://schemas.microsoft.com/office/powerpoint/2010/main" val="4108959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mbria Math" panose="02040503050406030204" pitchFamily="18" charset="0"/>
              </a:rPr>
              <a:t>本研究</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r>
              <a:rPr lang="ja-JP" altLang="en-US" dirty="0" smtClean="0">
                <a:latin typeface="Cambria Math" panose="02040503050406030204" pitchFamily="18" charset="0"/>
              </a:rPr>
              <a:t>もう少し頑張れば，「頭だけで」このパズルを</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解くことができるのでは？</a:t>
            </a:r>
            <a:endParaRPr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「頭</a:t>
            </a:r>
            <a:r>
              <a:rPr lang="ja-JP" altLang="en-US" dirty="0">
                <a:latin typeface="Cambria Math" panose="02040503050406030204" pitchFamily="18" charset="0"/>
              </a:rPr>
              <a:t>とパソコンを使ってパズルを</a:t>
            </a:r>
            <a:r>
              <a:rPr lang="ja-JP" altLang="en-US" dirty="0" smtClean="0">
                <a:latin typeface="Cambria Math" panose="02040503050406030204" pitchFamily="18" charset="0"/>
              </a:rPr>
              <a:t>解こう」</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en-US" altLang="ja-JP" dirty="0" smtClean="0">
                <a:latin typeface="Cambria Math" panose="02040503050406030204" pitchFamily="18" charset="0"/>
                <a:ea typeface="Cambria Math" panose="02040503050406030204" pitchFamily="18" charset="0"/>
              </a:rPr>
              <a:t>→</a:t>
            </a:r>
            <a:r>
              <a:rPr lang="ja-JP" altLang="en-US" dirty="0" smtClean="0">
                <a:solidFill>
                  <a:srgbClr val="FF0000"/>
                </a:solidFill>
                <a:latin typeface="Cambria Math" panose="02040503050406030204" pitchFamily="18" charset="0"/>
              </a:rPr>
              <a:t>「</a:t>
            </a:r>
            <a:r>
              <a:rPr lang="ja-JP" altLang="en-US" dirty="0">
                <a:solidFill>
                  <a:srgbClr val="FF0000"/>
                </a:solidFill>
                <a:latin typeface="Cambria Math" panose="02040503050406030204" pitchFamily="18" charset="0"/>
              </a:rPr>
              <a:t>数の六角パズル」</a:t>
            </a:r>
            <a:r>
              <a:rPr lang="ja-JP" altLang="en-US" dirty="0" smtClean="0">
                <a:solidFill>
                  <a:srgbClr val="FF0000"/>
                </a:solidFill>
                <a:latin typeface="Cambria Math" panose="02040503050406030204" pitchFamily="18" charset="0"/>
              </a:rPr>
              <a:t>を頭</a:t>
            </a:r>
            <a:r>
              <a:rPr lang="ja-JP" altLang="en-US" dirty="0">
                <a:solidFill>
                  <a:srgbClr val="FF0000"/>
                </a:solidFill>
                <a:latin typeface="Cambria Math" panose="02040503050406030204" pitchFamily="18" charset="0"/>
              </a:rPr>
              <a:t>だけ使って</a:t>
            </a:r>
            <a:r>
              <a:rPr lang="ja-JP" altLang="en-US" dirty="0" smtClean="0">
                <a:solidFill>
                  <a:srgbClr val="FF0000"/>
                </a:solidFill>
                <a:latin typeface="Cambria Math" panose="02040503050406030204" pitchFamily="18" charset="0"/>
              </a:rPr>
              <a:t>解こう</a:t>
            </a:r>
            <a:endParaRPr lang="en-US" altLang="ja-JP" dirty="0">
              <a:solidFill>
                <a:srgbClr val="FF0000"/>
              </a:solidFill>
              <a:latin typeface="Cambria Math" panose="02040503050406030204" pitchFamily="18" charset="0"/>
              <a:ea typeface="Cambria Math" panose="02040503050406030204" pitchFamily="18" charset="0"/>
            </a:endParaRPr>
          </a:p>
          <a:p>
            <a:endParaRPr lang="en-US" altLang="ja-JP" dirty="0" smtClean="0">
              <a:solidFill>
                <a:srgbClr val="FF0000"/>
              </a:solidFill>
              <a:latin typeface="Cambria Math" panose="02040503050406030204" pitchFamily="18" charset="0"/>
              <a:ea typeface="Cambria Math" panose="02040503050406030204" pitchFamily="18" charset="0"/>
            </a:endParaRPr>
          </a:p>
          <a:p>
            <a:r>
              <a:rPr lang="ja-JP" altLang="en-US" dirty="0">
                <a:latin typeface="Cambria Math" panose="02040503050406030204" pitchFamily="18" charset="0"/>
              </a:rPr>
              <a:t>トリオの</a:t>
            </a:r>
            <a:r>
              <a:rPr lang="ja-JP" altLang="en-US" dirty="0" smtClean="0">
                <a:latin typeface="Cambria Math" panose="02040503050406030204" pitchFamily="18" charset="0"/>
              </a:rPr>
              <a:t>和３８を一般化</a:t>
            </a:r>
            <a:endParaRPr lang="en-US" altLang="ja-JP" dirty="0" smtClean="0">
              <a:solidFill>
                <a:srgbClr val="FF0000"/>
              </a:solidFill>
              <a:latin typeface="Cambria Math" panose="02040503050406030204" pitchFamily="18" charset="0"/>
              <a:ea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24</a:t>
            </a:fld>
            <a:endParaRPr kumimoji="1" lang="ja-JP" altLang="en-US" dirty="0"/>
          </a:p>
        </p:txBody>
      </p:sp>
    </p:spTree>
    <p:extLst>
      <p:ext uri="{BB962C8B-B14F-4D97-AF65-F5344CB8AC3E}">
        <p14:creationId xmlns:p14="http://schemas.microsoft.com/office/powerpoint/2010/main" val="111681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Cambria Math" panose="02040503050406030204" pitchFamily="18" charset="0"/>
              </a:rPr>
              <a:t>トリオの</a:t>
            </a:r>
            <a:r>
              <a:rPr lang="ja-JP" altLang="en-US" dirty="0" smtClean="0">
                <a:latin typeface="Cambria Math" panose="02040503050406030204" pitchFamily="18" charset="0"/>
              </a:rPr>
              <a:t>和３８を一般化</a:t>
            </a:r>
            <a:endParaRPr kumimoji="1" lang="ja-JP" altLang="en-US" dirty="0">
              <a:latin typeface="Cambria Math" panose="02040503050406030204" pitchFamily="18" charset="0"/>
            </a:endParaRPr>
          </a:p>
        </p:txBody>
      </p:sp>
      <p:sp>
        <p:nvSpPr>
          <p:cNvPr id="6" name="コンテンツ プレースホルダー 2"/>
          <p:cNvSpPr>
            <a:spLocks noGrp="1"/>
          </p:cNvSpPr>
          <p:nvPr>
            <p:ph type="body" orient="vert" idx="1"/>
          </p:nvPr>
        </p:nvSpPr>
        <p:spPr/>
        <p:txBody>
          <a:bodyPr vert="horz">
            <a:normAutofit/>
          </a:bodyPr>
          <a:lstStyle/>
          <a:p>
            <a:pPr marL="0" indent="0">
              <a:lnSpc>
                <a:spcPct val="150000"/>
              </a:lnSpc>
              <a:buNone/>
            </a:pPr>
            <a:r>
              <a:rPr kumimoji="1" lang="ja-JP" altLang="en-US" sz="2400" dirty="0" smtClean="0">
                <a:latin typeface="Cambria Math" panose="02040503050406030204" pitchFamily="18" charset="0"/>
              </a:rPr>
              <a:t>１を使う最大和</a:t>
            </a:r>
            <a:endParaRPr kumimoji="1" lang="en-US" altLang="ja-JP" sz="2400" dirty="0" smtClean="0">
              <a:latin typeface="Cambria Math" panose="02040503050406030204" pitchFamily="18" charset="0"/>
              <a:ea typeface="Cambria Math" panose="02040503050406030204" pitchFamily="18" charset="0"/>
            </a:endParaRPr>
          </a:p>
          <a:p>
            <a:pPr marL="0" indent="0">
              <a:lnSpc>
                <a:spcPct val="150000"/>
              </a:lnSpc>
              <a:buNone/>
            </a:pPr>
            <a:r>
              <a:rPr lang="ja-JP" altLang="en-US" sz="2400" dirty="0" smtClean="0">
                <a:latin typeface="Cambria Math" panose="02040503050406030204" pitchFamily="18" charset="0"/>
              </a:rPr>
              <a:t>１＋１８＋１９＝３８</a:t>
            </a:r>
            <a:endParaRPr lang="en-US" altLang="ja-JP" sz="2400" dirty="0" smtClean="0">
              <a:latin typeface="Cambria Math" panose="02040503050406030204" pitchFamily="18" charset="0"/>
              <a:ea typeface="Cambria Math" panose="02040503050406030204" pitchFamily="18" charset="0"/>
            </a:endParaRPr>
          </a:p>
          <a:p>
            <a:pPr marL="0" indent="0">
              <a:lnSpc>
                <a:spcPct val="150000"/>
              </a:lnSpc>
              <a:buNone/>
            </a:pPr>
            <a:r>
              <a:rPr lang="ja-JP" altLang="en-US" sz="2400" dirty="0" smtClean="0">
                <a:latin typeface="Cambria Math" panose="02040503050406030204" pitchFamily="18" charset="0"/>
              </a:rPr>
              <a:t>１９を使う最小和</a:t>
            </a:r>
            <a:endParaRPr lang="en-US" altLang="ja-JP" sz="2400" dirty="0" smtClean="0">
              <a:latin typeface="Cambria Math" panose="02040503050406030204" pitchFamily="18" charset="0"/>
              <a:ea typeface="Cambria Math" panose="02040503050406030204" pitchFamily="18" charset="0"/>
            </a:endParaRPr>
          </a:p>
          <a:p>
            <a:pPr marL="0" indent="0">
              <a:lnSpc>
                <a:spcPct val="150000"/>
              </a:lnSpc>
              <a:buNone/>
            </a:pPr>
            <a:r>
              <a:rPr kumimoji="1" lang="ja-JP" altLang="en-US" sz="2400" dirty="0" smtClean="0">
                <a:latin typeface="Cambria Math" panose="02040503050406030204" pitchFamily="18" charset="0"/>
              </a:rPr>
              <a:t>１９＋</a:t>
            </a:r>
            <a:r>
              <a:rPr lang="ja-JP" altLang="en-US" sz="2400" dirty="0">
                <a:latin typeface="Cambria Math" panose="02040503050406030204" pitchFamily="18" charset="0"/>
              </a:rPr>
              <a:t>２</a:t>
            </a:r>
            <a:r>
              <a:rPr kumimoji="1" lang="ja-JP" altLang="en-US" sz="2400" dirty="0" smtClean="0">
                <a:latin typeface="Cambria Math" panose="02040503050406030204" pitchFamily="18" charset="0"/>
              </a:rPr>
              <a:t>＋１＝２２</a:t>
            </a:r>
            <a:endParaRPr kumimoji="1" lang="en-US" altLang="ja-JP" sz="2400" dirty="0" smtClean="0">
              <a:latin typeface="Cambria Math" panose="02040503050406030204" pitchFamily="18" charset="0"/>
              <a:ea typeface="Cambria Math" panose="02040503050406030204" pitchFamily="18" charset="0"/>
            </a:endParaRPr>
          </a:p>
          <a:p>
            <a:pPr marL="0" indent="0">
              <a:lnSpc>
                <a:spcPct val="150000"/>
              </a:lnSpc>
              <a:buNone/>
            </a:pPr>
            <a:r>
              <a:rPr kumimoji="1" lang="ja-JP" altLang="en-US" sz="2400" dirty="0" smtClean="0">
                <a:latin typeface="Cambria Math" panose="02040503050406030204" pitchFamily="18" charset="0"/>
              </a:rPr>
              <a:t>これより、トリオの和として２２～３８</a:t>
            </a:r>
            <a:r>
              <a:rPr lang="ja-JP" altLang="en-US" sz="2400" dirty="0" smtClean="0">
                <a:latin typeface="Cambria Math" panose="02040503050406030204" pitchFamily="18" charset="0"/>
              </a:rPr>
              <a:t>が存在する</a:t>
            </a:r>
            <a:r>
              <a:rPr kumimoji="1" lang="ja-JP" altLang="en-US" sz="2400" dirty="0" smtClean="0">
                <a:latin typeface="Cambria Math" panose="02040503050406030204" pitchFamily="18" charset="0"/>
              </a:rPr>
              <a:t>！</a:t>
            </a:r>
            <a:endParaRPr kumimoji="1" lang="en-US" altLang="ja-JP" sz="2400" dirty="0" smtClean="0">
              <a:latin typeface="Cambria Math" panose="02040503050406030204" pitchFamily="18" charset="0"/>
              <a:ea typeface="Cambria Math" panose="02040503050406030204" pitchFamily="18" charset="0"/>
            </a:endParaRPr>
          </a:p>
        </p:txBody>
      </p:sp>
      <p:sp>
        <p:nvSpPr>
          <p:cNvPr id="2" name="スライド番号プレースホルダー 1"/>
          <p:cNvSpPr>
            <a:spLocks noGrp="1"/>
          </p:cNvSpPr>
          <p:nvPr>
            <p:ph type="sldNum" sz="quarter" idx="12"/>
          </p:nvPr>
        </p:nvSpPr>
        <p:spPr/>
        <p:txBody>
          <a:bodyPr/>
          <a:lstStyle/>
          <a:p>
            <a:fld id="{A7384298-873D-4CAE-BE75-9257D1438414}" type="slidenum">
              <a:rPr kumimoji="1" lang="ja-JP" altLang="en-US" smtClean="0"/>
              <a:t>25</a:t>
            </a:fld>
            <a:endParaRPr kumimoji="1" lang="ja-JP" altLang="en-US" dirty="0"/>
          </a:p>
        </p:txBody>
      </p:sp>
    </p:spTree>
    <p:extLst>
      <p:ext uri="{BB962C8B-B14F-4D97-AF65-F5344CB8AC3E}">
        <p14:creationId xmlns:p14="http://schemas.microsoft.com/office/powerpoint/2010/main" val="375708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sz="4000" dirty="0" smtClean="0">
                <a:latin typeface="Cambria Math" panose="02040503050406030204" pitchFamily="18" charset="0"/>
              </a:rPr>
              <a:t>拡張したときの上原法での問題点</a:t>
            </a:r>
            <a:endParaRPr kumimoji="1" lang="ja-JP" altLang="en-US" sz="4000" dirty="0">
              <a:latin typeface="Cambria Math" panose="02040503050406030204" pitchFamily="18" charset="0"/>
            </a:endParaRPr>
          </a:p>
        </p:txBody>
      </p:sp>
      <p:sp>
        <p:nvSpPr>
          <p:cNvPr id="5" name="コンテンツ プレースホルダー 4"/>
          <p:cNvSpPr>
            <a:spLocks noGrp="1"/>
          </p:cNvSpPr>
          <p:nvPr>
            <p:ph idx="1"/>
          </p:nvPr>
        </p:nvSpPr>
        <p:spPr>
          <a:xfrm>
            <a:off x="628650" y="1825624"/>
            <a:ext cx="7886700" cy="4530725"/>
          </a:xfrm>
        </p:spPr>
        <p:txBody>
          <a:bodyPr>
            <a:normAutofit lnSpcReduction="10000"/>
          </a:bodyPr>
          <a:lstStyle/>
          <a:p>
            <a:pPr marL="0" indent="0">
              <a:buNone/>
            </a:pPr>
            <a:r>
              <a:rPr kumimoji="1" lang="ja-JP" altLang="en-US" dirty="0" smtClean="0">
                <a:latin typeface="Cambria Math" panose="02040503050406030204" pitchFamily="18" charset="0"/>
              </a:rPr>
              <a:t>例えばトリオの和が３６のとき</a:t>
            </a:r>
            <a:r>
              <a:rPr lang="ja-JP" altLang="en-US" dirty="0">
                <a:latin typeface="Cambria Math" panose="02040503050406030204" pitchFamily="18" charset="0"/>
              </a:rPr>
              <a:t>１</a:t>
            </a:r>
            <a:r>
              <a:rPr kumimoji="1" lang="ja-JP" altLang="en-US" dirty="0" smtClean="0">
                <a:latin typeface="Cambria Math" panose="02040503050406030204" pitchFamily="18" charset="0"/>
              </a:rPr>
              <a:t>を使う組み合わせは</a:t>
            </a:r>
            <a:endParaRPr kumimoji="1" lang="en-US" altLang="ja-JP" dirty="0" smtClean="0">
              <a:latin typeface="Cambria Math" panose="02040503050406030204" pitchFamily="18" charset="0"/>
              <a:ea typeface="Cambria Math" panose="02040503050406030204" pitchFamily="18" charset="0"/>
            </a:endParaRPr>
          </a:p>
          <a:p>
            <a:pPr marL="0" indent="0">
              <a:buNone/>
            </a:pP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(1,16,19),(1,17,18)</a:t>
            </a:r>
          </a:p>
          <a:p>
            <a:pPr marL="0" indent="0">
              <a:buNone/>
            </a:pPr>
            <a:r>
              <a:rPr lang="ja-JP" altLang="en-US" dirty="0">
                <a:latin typeface="Cambria Math" panose="02040503050406030204" pitchFamily="18" charset="0"/>
              </a:rPr>
              <a:t>　その</a:t>
            </a:r>
            <a:r>
              <a:rPr lang="ja-JP" altLang="en-US" dirty="0" smtClean="0">
                <a:latin typeface="Cambria Math" panose="02040503050406030204" pitchFamily="18" charset="0"/>
              </a:rPr>
              <a:t>とき２を使う組み合わせは</a:t>
            </a: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(2,15,19),(2,16,18)</a:t>
            </a:r>
          </a:p>
          <a:p>
            <a:pPr marL="0" indent="0">
              <a:buNone/>
            </a:pPr>
            <a:r>
              <a:rPr lang="ja-JP" altLang="en-US" dirty="0" smtClean="0">
                <a:latin typeface="Cambria Math" panose="02040503050406030204" pitchFamily="18" charset="0"/>
              </a:rPr>
              <a:t>となり、上原</a:t>
            </a:r>
            <a:r>
              <a:rPr lang="ja-JP" altLang="en-US" dirty="0">
                <a:latin typeface="Cambria Math" panose="02040503050406030204" pitchFamily="18" charset="0"/>
              </a:rPr>
              <a:t>法</a:t>
            </a:r>
            <a:r>
              <a:rPr lang="ja-JP" altLang="en-US" dirty="0" smtClean="0">
                <a:latin typeface="Cambria Math" panose="02040503050406030204" pitchFamily="18" charset="0"/>
              </a:rPr>
              <a:t>での絞り込みが使えなくなる</a:t>
            </a:r>
          </a:p>
          <a:p>
            <a:pPr marL="0" indent="0">
              <a:buNone/>
            </a:pPr>
            <a:endParaRPr lang="ja-JP" altLang="en-US" dirty="0">
              <a:latin typeface="Cambria Math" panose="02040503050406030204" pitchFamily="18" charset="0"/>
            </a:endParaRPr>
          </a:p>
          <a:p>
            <a:pPr marL="0" indent="0">
              <a:lnSpc>
                <a:spcPct val="160000"/>
              </a:lnSpc>
              <a:buNone/>
            </a:pPr>
            <a:endParaRPr lang="en-US" altLang="ja-JP" dirty="0" smtClean="0">
              <a:latin typeface="Cambria Math" panose="02040503050406030204" pitchFamily="18" charset="0"/>
            </a:endParaRPr>
          </a:p>
          <a:p>
            <a:pPr marL="0" indent="0">
              <a:buNone/>
            </a:pPr>
            <a:endParaRPr lang="en-US" altLang="ja-JP" dirty="0">
              <a:latin typeface="Cambria Math" panose="02040503050406030204" pitchFamily="18" charset="0"/>
            </a:endParaRPr>
          </a:p>
          <a:p>
            <a:pPr marL="0" indent="0" algn="ctr">
              <a:buNone/>
            </a:pPr>
            <a:r>
              <a:rPr lang="ja-JP" altLang="en-US" sz="3200" dirty="0" smtClean="0">
                <a:solidFill>
                  <a:srgbClr val="002060"/>
                </a:solidFill>
                <a:latin typeface="Cambria Math" panose="02040503050406030204" pitchFamily="18" charset="0"/>
              </a:rPr>
              <a:t>別のアプローチが必要</a:t>
            </a:r>
            <a:endParaRPr lang="en-US" altLang="ja-JP" sz="3200" dirty="0" smtClean="0">
              <a:solidFill>
                <a:srgbClr val="002060"/>
              </a:solidFill>
              <a:latin typeface="Cambria Math" panose="02040503050406030204" pitchFamily="18" charset="0"/>
              <a:ea typeface="Cambria Math" panose="02040503050406030204" pitchFamily="18" charset="0"/>
            </a:endParaRPr>
          </a:p>
        </p:txBody>
      </p:sp>
      <p:grpSp>
        <p:nvGrpSpPr>
          <p:cNvPr id="6" name="グループ化 5"/>
          <p:cNvGrpSpPr/>
          <p:nvPr/>
        </p:nvGrpSpPr>
        <p:grpSpPr>
          <a:xfrm>
            <a:off x="2072290" y="4224872"/>
            <a:ext cx="4999418" cy="1221739"/>
            <a:chOff x="628650" y="2578249"/>
            <a:chExt cx="7733976" cy="1890000"/>
          </a:xfrm>
        </p:grpSpPr>
        <p:pic>
          <p:nvPicPr>
            <p:cNvPr id="7" name="図 6"/>
            <p:cNvPicPr>
              <a:picLocks noChangeAspect="1"/>
            </p:cNvPicPr>
            <p:nvPr/>
          </p:nvPicPr>
          <p:blipFill>
            <a:blip r:embed="rId2"/>
            <a:stretch>
              <a:fillRect/>
            </a:stretch>
          </p:blipFill>
          <p:spPr>
            <a:xfrm>
              <a:off x="628650" y="2578249"/>
              <a:ext cx="2441250" cy="1890000"/>
            </a:xfrm>
            <a:prstGeom prst="rect">
              <a:avLst/>
            </a:prstGeom>
          </p:spPr>
        </p:pic>
        <p:pic>
          <p:nvPicPr>
            <p:cNvPr id="8" name="図 7"/>
            <p:cNvPicPr>
              <a:picLocks noChangeAspect="1"/>
            </p:cNvPicPr>
            <p:nvPr/>
          </p:nvPicPr>
          <p:blipFill>
            <a:blip r:embed="rId3"/>
            <a:stretch>
              <a:fillRect/>
            </a:stretch>
          </p:blipFill>
          <p:spPr>
            <a:xfrm>
              <a:off x="3343814" y="2578249"/>
              <a:ext cx="2336933" cy="1890000"/>
            </a:xfrm>
            <a:prstGeom prst="rect">
              <a:avLst/>
            </a:prstGeom>
          </p:spPr>
        </p:pic>
        <p:pic>
          <p:nvPicPr>
            <p:cNvPr id="9" name="図 8"/>
            <p:cNvPicPr>
              <a:picLocks noChangeAspect="1"/>
            </p:cNvPicPr>
            <p:nvPr/>
          </p:nvPicPr>
          <p:blipFill>
            <a:blip r:embed="rId4"/>
            <a:stretch>
              <a:fillRect/>
            </a:stretch>
          </p:blipFill>
          <p:spPr>
            <a:xfrm>
              <a:off x="5954661" y="2578249"/>
              <a:ext cx="2407965" cy="1890000"/>
            </a:xfrm>
            <a:prstGeom prst="rect">
              <a:avLst/>
            </a:prstGeom>
          </p:spPr>
        </p:pic>
      </p:grpSp>
      <p:grpSp>
        <p:nvGrpSpPr>
          <p:cNvPr id="10" name="グループ化 9"/>
          <p:cNvGrpSpPr/>
          <p:nvPr/>
        </p:nvGrpSpPr>
        <p:grpSpPr>
          <a:xfrm>
            <a:off x="1680692" y="4104663"/>
            <a:ext cx="5782614" cy="1447263"/>
            <a:chOff x="1680692" y="4104663"/>
            <a:chExt cx="5782614" cy="1447263"/>
          </a:xfrm>
        </p:grpSpPr>
        <p:cxnSp>
          <p:nvCxnSpPr>
            <p:cNvPr id="3" name="直線コネクタ 2"/>
            <p:cNvCxnSpPr/>
            <p:nvPr/>
          </p:nvCxnSpPr>
          <p:spPr>
            <a:xfrm>
              <a:off x="1680692" y="4119558"/>
              <a:ext cx="5782614" cy="143236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680693" y="4104663"/>
              <a:ext cx="5782613" cy="14472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スライド番号プレースホルダー 1"/>
          <p:cNvSpPr>
            <a:spLocks noGrp="1"/>
          </p:cNvSpPr>
          <p:nvPr>
            <p:ph type="sldNum" sz="quarter" idx="12"/>
          </p:nvPr>
        </p:nvSpPr>
        <p:spPr/>
        <p:txBody>
          <a:bodyPr/>
          <a:lstStyle/>
          <a:p>
            <a:fld id="{A7384298-873D-4CAE-BE75-9257D1438414}" type="slidenum">
              <a:rPr kumimoji="1" lang="ja-JP" altLang="en-US" smtClean="0"/>
              <a:t>26</a:t>
            </a:fld>
            <a:endParaRPr kumimoji="1" lang="ja-JP" altLang="en-US" dirty="0"/>
          </a:p>
        </p:txBody>
      </p:sp>
    </p:spTree>
    <p:extLst>
      <p:ext uri="{BB962C8B-B14F-4D97-AF65-F5344CB8AC3E}">
        <p14:creationId xmlns:p14="http://schemas.microsoft.com/office/powerpoint/2010/main" val="10302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mbria Math" panose="02040503050406030204" pitchFamily="18" charset="0"/>
              </a:rPr>
              <a:t>本研究</a:t>
            </a:r>
            <a:r>
              <a:rPr kumimoji="1" lang="ja-JP" altLang="en-US" dirty="0" smtClean="0">
                <a:latin typeface="Cambria Math" panose="02040503050406030204" pitchFamily="18" charset="0"/>
              </a:rPr>
              <a:t>の方針</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2073499"/>
                <a:ext cx="7886700" cy="4103464"/>
              </a:xfrm>
            </p:spPr>
            <p:txBody>
              <a:bodyPr>
                <a:normAutofit/>
              </a:bodyPr>
              <a:lstStyle/>
              <a:p>
                <a:r>
                  <a:rPr lang="ja-JP" altLang="en-US" sz="3600" dirty="0" smtClean="0">
                    <a:latin typeface="Cambria Math" panose="02040503050406030204" pitchFamily="18" charset="0"/>
                  </a:rPr>
                  <a:t>本研究で注目する値：</a:t>
                </a:r>
                <a:endParaRPr lang="en-US" altLang="ja-JP" sz="3600" dirty="0" smtClean="0">
                  <a:latin typeface="Cambria Math" panose="02040503050406030204" pitchFamily="18" charset="0"/>
                </a:endParaRPr>
              </a:p>
              <a:p>
                <a:pPr lvl="1"/>
                <a:r>
                  <a:rPr lang="ja-JP" altLang="en-US" sz="3200" dirty="0">
                    <a:latin typeface="Cambria Math" panose="02040503050406030204" pitchFamily="18" charset="0"/>
                  </a:rPr>
                  <a:t>中心コマ</a:t>
                </a:r>
                <a:r>
                  <a:rPr lang="ja-JP" altLang="en-US" sz="3200" dirty="0" smtClean="0">
                    <a:latin typeface="Cambria Math" panose="02040503050406030204" pitchFamily="18" charset="0"/>
                  </a:rPr>
                  <a:t>は偶数</a:t>
                </a:r>
                <a:endParaRPr lang="en-US" altLang="ja-JP" sz="3200" dirty="0" smtClean="0">
                  <a:latin typeface="Cambria Math" panose="02040503050406030204" pitchFamily="18" charset="0"/>
                </a:endParaRPr>
              </a:p>
              <a:p>
                <a:pPr lvl="1"/>
                <a:r>
                  <a:rPr lang="ja-JP" altLang="en-US" sz="3200" dirty="0" smtClean="0">
                    <a:latin typeface="Cambria Math" panose="02040503050406030204" pitchFamily="18" charset="0"/>
                  </a:rPr>
                  <a:t>各和の特徴</a:t>
                </a:r>
              </a:p>
              <a:p>
                <a:pPr lvl="2"/>
                <a:r>
                  <a:rPr lang="ja-JP" altLang="en-US" sz="2800" dirty="0" smtClean="0">
                    <a:latin typeface="Cambria Math" panose="02040503050406030204" pitchFamily="18" charset="0"/>
                  </a:rPr>
                  <a:t>角和　</a:t>
                </a:r>
                <a:r>
                  <a:rPr lang="en-US" altLang="ja-JP" sz="2800" dirty="0" smtClean="0">
                    <a:latin typeface="Cambria Math" panose="02040503050406030204" pitchFamily="18" charset="0"/>
                    <a:ea typeface="Cambria Math" panose="02040503050406030204" pitchFamily="18" charset="0"/>
                  </a:rPr>
                  <a:t>X=</a:t>
                </a:r>
                <a14:m>
                  <m:oMath xmlns:m="http://schemas.openxmlformats.org/officeDocument/2006/math">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𝑥</m:t>
                        </m:r>
                      </m:e>
                      <m:sub>
                        <m:r>
                          <a:rPr lang="en-US" altLang="ja-JP" sz="2800" i="1">
                            <a:latin typeface="Cambria Math" panose="02040503050406030204" pitchFamily="18" charset="0"/>
                            <a:ea typeface="Cambria Math" panose="02040503050406030204" pitchFamily="18" charset="0"/>
                          </a:rPr>
                          <m:t>1</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0" i="1" dirty="0" smtClean="0">
                            <a:latin typeface="Cambria Math" panose="02040503050406030204" pitchFamily="18" charset="0"/>
                            <a:ea typeface="Cambria Math" panose="02040503050406030204" pitchFamily="18" charset="0"/>
                          </a:rPr>
                          <m:t>𝑥</m:t>
                        </m:r>
                      </m:e>
                      <m:sub>
                        <m:r>
                          <a:rPr lang="en-US" altLang="ja-JP" sz="2800" i="1" dirty="0">
                            <a:latin typeface="Cambria Math" panose="02040503050406030204" pitchFamily="18" charset="0"/>
                            <a:ea typeface="Cambria Math" panose="02040503050406030204" pitchFamily="18" charset="0"/>
                          </a:rPr>
                          <m:t>2</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𝑥</m:t>
                        </m:r>
                      </m:e>
                      <m:sub>
                        <m:r>
                          <a:rPr lang="en-US" altLang="ja-JP" sz="2800" i="1">
                            <a:latin typeface="Cambria Math" panose="02040503050406030204" pitchFamily="18" charset="0"/>
                            <a:ea typeface="Cambria Math" panose="02040503050406030204" pitchFamily="18" charset="0"/>
                          </a:rPr>
                          <m:t>3</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𝑥</m:t>
                        </m:r>
                      </m:e>
                      <m:sub>
                        <m:r>
                          <a:rPr lang="en-US" altLang="ja-JP" sz="2800" i="1">
                            <a:latin typeface="Cambria Math" panose="02040503050406030204" pitchFamily="18" charset="0"/>
                            <a:ea typeface="Cambria Math" panose="02040503050406030204" pitchFamily="18" charset="0"/>
                          </a:rPr>
                          <m:t>4</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0" i="1" dirty="0" smtClean="0">
                            <a:latin typeface="Cambria Math" panose="02040503050406030204" pitchFamily="18" charset="0"/>
                            <a:ea typeface="Cambria Math" panose="02040503050406030204" pitchFamily="18" charset="0"/>
                          </a:rPr>
                          <m:t>𝑥</m:t>
                        </m:r>
                      </m:e>
                      <m:sub>
                        <m:r>
                          <a:rPr lang="en-US" altLang="ja-JP" sz="2800" i="1" dirty="0">
                            <a:latin typeface="Cambria Math" panose="02040503050406030204" pitchFamily="18" charset="0"/>
                            <a:ea typeface="Cambria Math" panose="02040503050406030204" pitchFamily="18" charset="0"/>
                          </a:rPr>
                          <m:t>5</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𝑥</m:t>
                        </m:r>
                      </m:e>
                      <m:sub>
                        <m:r>
                          <a:rPr lang="en-US" altLang="ja-JP" sz="2800" i="1">
                            <a:latin typeface="Cambria Math" panose="02040503050406030204" pitchFamily="18" charset="0"/>
                            <a:ea typeface="Cambria Math" panose="02040503050406030204" pitchFamily="18" charset="0"/>
                          </a:rPr>
                          <m:t>6</m:t>
                        </m:r>
                      </m:sub>
                    </m:sSub>
                  </m:oMath>
                </a14:m>
                <a:endParaRPr lang="ja-JP" altLang="en-US" sz="2800" dirty="0" smtClean="0">
                  <a:latin typeface="Cambria Math" panose="02040503050406030204" pitchFamily="18" charset="0"/>
                </a:endParaRPr>
              </a:p>
              <a:p>
                <a:pPr lvl="2"/>
                <a:r>
                  <a:rPr lang="ja-JP" altLang="en-US" sz="2800" dirty="0" smtClean="0">
                    <a:latin typeface="Cambria Math" panose="02040503050406030204" pitchFamily="18" charset="0"/>
                  </a:rPr>
                  <a:t>端和　</a:t>
                </a:r>
                <a:r>
                  <a:rPr lang="en-US" altLang="ja-JP" sz="2800" dirty="0" smtClean="0">
                    <a:latin typeface="Cambria Math" panose="02040503050406030204" pitchFamily="18" charset="0"/>
                    <a:ea typeface="Cambria Math" panose="02040503050406030204" pitchFamily="18" charset="0"/>
                  </a:rPr>
                  <a:t>Y=</a:t>
                </a:r>
                <a14:m>
                  <m:oMath xmlns:m="http://schemas.openxmlformats.org/officeDocument/2006/math">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𝑦</m:t>
                        </m:r>
                      </m:e>
                      <m:sub>
                        <m:r>
                          <a:rPr lang="en-US" altLang="ja-JP" sz="2800" i="1">
                            <a:latin typeface="Cambria Math" panose="02040503050406030204" pitchFamily="18" charset="0"/>
                            <a:ea typeface="Cambria Math" panose="02040503050406030204" pitchFamily="18" charset="0"/>
                          </a:rPr>
                          <m:t>1</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i="1" dirty="0">
                            <a:latin typeface="Cambria Math" panose="02040503050406030204" pitchFamily="18" charset="0"/>
                            <a:ea typeface="Cambria Math" panose="02040503050406030204" pitchFamily="18" charset="0"/>
                          </a:rPr>
                          <m:t>2</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𝑦</m:t>
                        </m:r>
                      </m:e>
                      <m:sub>
                        <m:r>
                          <a:rPr lang="en-US" altLang="ja-JP" sz="2800" i="1">
                            <a:latin typeface="Cambria Math" panose="02040503050406030204" pitchFamily="18" charset="0"/>
                            <a:ea typeface="Cambria Math" panose="02040503050406030204" pitchFamily="18" charset="0"/>
                          </a:rPr>
                          <m:t>3</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𝑦</m:t>
                        </m:r>
                      </m:e>
                      <m:sub>
                        <m:r>
                          <a:rPr lang="en-US" altLang="ja-JP" sz="2800" i="1">
                            <a:latin typeface="Cambria Math" panose="02040503050406030204" pitchFamily="18" charset="0"/>
                            <a:ea typeface="Cambria Math" panose="02040503050406030204" pitchFamily="18" charset="0"/>
                          </a:rPr>
                          <m:t>4</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i="1" dirty="0">
                            <a:latin typeface="Cambria Math" panose="02040503050406030204" pitchFamily="18" charset="0"/>
                            <a:ea typeface="Cambria Math" panose="02040503050406030204" pitchFamily="18" charset="0"/>
                          </a:rPr>
                          <m:t>5</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𝑦</m:t>
                        </m:r>
                      </m:e>
                      <m:sub>
                        <m:r>
                          <a:rPr lang="en-US" altLang="ja-JP" sz="2800" i="1">
                            <a:latin typeface="Cambria Math" panose="02040503050406030204" pitchFamily="18" charset="0"/>
                            <a:ea typeface="Cambria Math" panose="02040503050406030204" pitchFamily="18" charset="0"/>
                          </a:rPr>
                          <m:t>6</m:t>
                        </m:r>
                      </m:sub>
                    </m:sSub>
                  </m:oMath>
                </a14:m>
                <a:endParaRPr lang="ja-JP" altLang="en-US" sz="2800" dirty="0" smtClean="0">
                  <a:latin typeface="Cambria Math" panose="02040503050406030204" pitchFamily="18" charset="0"/>
                </a:endParaRPr>
              </a:p>
              <a:p>
                <a:pPr lvl="2"/>
                <a:r>
                  <a:rPr lang="ja-JP" altLang="en-US" sz="2800" dirty="0" smtClean="0">
                    <a:latin typeface="Cambria Math" panose="02040503050406030204" pitchFamily="18" charset="0"/>
                  </a:rPr>
                  <a:t>残和　</a:t>
                </a:r>
                <a:r>
                  <a:rPr lang="en-US" altLang="ja-JP" sz="2800" dirty="0" smtClean="0">
                    <a:latin typeface="Cambria Math" panose="02040503050406030204" pitchFamily="18" charset="0"/>
                    <a:ea typeface="Cambria Math" panose="02040503050406030204" pitchFamily="18" charset="0"/>
                  </a:rPr>
                  <a:t>Z=</a:t>
                </a:r>
                <a14:m>
                  <m:oMath xmlns:m="http://schemas.openxmlformats.org/officeDocument/2006/math">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𝑧</m:t>
                        </m:r>
                      </m:e>
                      <m:sub>
                        <m:r>
                          <a:rPr lang="en-US" altLang="ja-JP" sz="2800" i="1">
                            <a:latin typeface="Cambria Math" panose="02040503050406030204" pitchFamily="18" charset="0"/>
                            <a:ea typeface="Cambria Math" panose="02040503050406030204" pitchFamily="18" charset="0"/>
                          </a:rPr>
                          <m:t>1</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0" i="1" dirty="0" smtClean="0">
                            <a:latin typeface="Cambria Math" panose="02040503050406030204" pitchFamily="18" charset="0"/>
                            <a:ea typeface="Cambria Math" panose="02040503050406030204" pitchFamily="18" charset="0"/>
                          </a:rPr>
                          <m:t>𝑧</m:t>
                        </m:r>
                      </m:e>
                      <m:sub>
                        <m:r>
                          <a:rPr lang="en-US" altLang="ja-JP" sz="2800" i="1" dirty="0">
                            <a:latin typeface="Cambria Math" panose="02040503050406030204" pitchFamily="18" charset="0"/>
                            <a:ea typeface="Cambria Math" panose="02040503050406030204" pitchFamily="18" charset="0"/>
                          </a:rPr>
                          <m:t>2</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𝑧</m:t>
                        </m:r>
                      </m:e>
                      <m:sub>
                        <m:r>
                          <a:rPr lang="en-US" altLang="ja-JP" sz="2800" i="1">
                            <a:latin typeface="Cambria Math" panose="02040503050406030204" pitchFamily="18" charset="0"/>
                            <a:ea typeface="Cambria Math" panose="02040503050406030204" pitchFamily="18" charset="0"/>
                          </a:rPr>
                          <m:t>3</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𝑧</m:t>
                        </m:r>
                      </m:e>
                      <m:sub>
                        <m:r>
                          <a:rPr lang="en-US" altLang="ja-JP" sz="2800" i="1">
                            <a:latin typeface="Cambria Math" panose="02040503050406030204" pitchFamily="18" charset="0"/>
                            <a:ea typeface="Cambria Math" panose="02040503050406030204" pitchFamily="18" charset="0"/>
                          </a:rPr>
                          <m:t>4</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b="0" i="1" dirty="0" smtClean="0">
                            <a:latin typeface="Cambria Math" panose="02040503050406030204" pitchFamily="18" charset="0"/>
                            <a:ea typeface="Cambria Math" panose="02040503050406030204" pitchFamily="18" charset="0"/>
                          </a:rPr>
                          <m:t>𝑧</m:t>
                        </m:r>
                      </m:e>
                      <m:sub>
                        <m:r>
                          <a:rPr lang="en-US" altLang="ja-JP" sz="2800" i="1" dirty="0">
                            <a:latin typeface="Cambria Math" panose="02040503050406030204" pitchFamily="18" charset="0"/>
                            <a:ea typeface="Cambria Math" panose="02040503050406030204" pitchFamily="18" charset="0"/>
                          </a:rPr>
                          <m:t>5</m:t>
                        </m:r>
                      </m:sub>
                    </m:sSub>
                    <m:r>
                      <a:rPr lang="en-US" altLang="ja-JP" sz="2800" i="1" dirty="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𝑧</m:t>
                        </m:r>
                      </m:e>
                      <m:sub>
                        <m:r>
                          <a:rPr lang="en-US" altLang="ja-JP" sz="2800" i="1">
                            <a:latin typeface="Cambria Math" panose="02040503050406030204" pitchFamily="18" charset="0"/>
                            <a:ea typeface="Cambria Math" panose="02040503050406030204" pitchFamily="18" charset="0"/>
                          </a:rPr>
                          <m:t>6</m:t>
                        </m:r>
                      </m:sub>
                    </m:sSub>
                  </m:oMath>
                </a14:m>
                <a:endParaRPr lang="ja-JP" altLang="en-US" sz="2800" dirty="0" smtClean="0">
                  <a:latin typeface="Cambria Math" panose="02040503050406030204" pitchFamily="18" charset="0"/>
                </a:endParaRPr>
              </a:p>
              <a:p>
                <a:pPr lvl="1"/>
                <a:r>
                  <a:rPr lang="ja-JP" altLang="en-US" sz="3200" dirty="0" smtClean="0">
                    <a:latin typeface="Cambria Math" panose="02040503050406030204" pitchFamily="18" charset="0"/>
                  </a:rPr>
                  <a:t>端コマの法則</a:t>
                </a:r>
              </a:p>
              <a:p>
                <a:pPr lvl="1"/>
                <a:r>
                  <a:rPr lang="ja-JP" altLang="en-US" sz="3200" dirty="0" smtClean="0">
                    <a:latin typeface="Cambria Math" panose="02040503050406030204" pitchFamily="18" charset="0"/>
                  </a:rPr>
                  <a:t>コマの偶奇性</a:t>
                </a:r>
              </a:p>
              <a:p>
                <a:pPr lvl="1"/>
                <a:endParaRPr lang="ja-JP" altLang="en-US" sz="3200" dirty="0">
                  <a:latin typeface="Cambria Math" panose="02040503050406030204" pitchFamily="18" charset="0"/>
                </a:endParaRPr>
              </a:p>
              <a:p>
                <a:pPr marL="457200" lvl="1" indent="0">
                  <a:buNone/>
                </a:pPr>
                <a:endParaRPr lang="ja-JP" altLang="en-US" sz="3200" dirty="0" smtClean="0">
                  <a:latin typeface="Cambria Math" panose="02040503050406030204" pitchFamily="18" charset="0"/>
                </a:endParaRPr>
              </a:p>
              <a:p>
                <a:pPr lvl="1"/>
                <a:endParaRPr lang="ja-JP" altLang="en-US" sz="3200" dirty="0">
                  <a:latin typeface="Cambria Math" panose="02040503050406030204" pitchFamily="18" charset="0"/>
                </a:endParaRPr>
              </a:p>
              <a:p>
                <a:endParaRPr lang="ja-JP" altLang="en-US" sz="3600" dirty="0">
                  <a:latin typeface="Cambria Math" panose="02040503050406030204" pitchFamily="18" charset="0"/>
                </a:endParaRPr>
              </a:p>
              <a:p>
                <a:endParaRPr kumimoji="1" lang="ja-JP" altLang="en-US" sz="3600" dirty="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2073499"/>
                <a:ext cx="7886700" cy="4103464"/>
              </a:xfrm>
              <a:blipFill rotWithShape="0">
                <a:blip r:embed="rId2"/>
                <a:stretch>
                  <a:fillRect l="-2087" t="-4012" b="-446"/>
                </a:stretch>
              </a:blipFill>
            </p:spPr>
            <p:txBody>
              <a:bodyPr/>
              <a:lstStyle/>
              <a:p>
                <a:r>
                  <a:rPr lang="ja-JP" altLang="en-US">
                    <a:noFill/>
                  </a:rPr>
                  <a:t> </a:t>
                </a:r>
              </a:p>
            </p:txBody>
          </p:sp>
        </mc:Fallback>
      </mc:AlternateContent>
      <p:pic>
        <p:nvPicPr>
          <p:cNvPr id="4" name="図 3"/>
          <p:cNvPicPr>
            <a:picLocks noChangeAspect="1"/>
          </p:cNvPicPr>
          <p:nvPr/>
        </p:nvPicPr>
        <p:blipFill>
          <a:blip r:embed="rId3"/>
          <a:stretch>
            <a:fillRect/>
          </a:stretch>
        </p:blipFill>
        <p:spPr>
          <a:xfrm>
            <a:off x="5474711" y="365127"/>
            <a:ext cx="3040639" cy="3150806"/>
          </a:xfrm>
          <a:prstGeom prst="rect">
            <a:avLst/>
          </a:prstGeom>
        </p:spPr>
      </p:pic>
      <p:sp>
        <p:nvSpPr>
          <p:cNvPr id="5" name="スライド番号プレースホルダー 4"/>
          <p:cNvSpPr>
            <a:spLocks noGrp="1"/>
          </p:cNvSpPr>
          <p:nvPr>
            <p:ph type="sldNum" sz="quarter" idx="12"/>
          </p:nvPr>
        </p:nvSpPr>
        <p:spPr/>
        <p:txBody>
          <a:bodyPr/>
          <a:lstStyle/>
          <a:p>
            <a:fld id="{A7384298-873D-4CAE-BE75-9257D1438414}" type="slidenum">
              <a:rPr kumimoji="1" lang="ja-JP" altLang="en-US" smtClean="0"/>
              <a:t>27</a:t>
            </a:fld>
            <a:endParaRPr kumimoji="1" lang="ja-JP" altLang="en-US" dirty="0"/>
          </a:p>
        </p:txBody>
      </p:sp>
    </p:spTree>
    <p:extLst>
      <p:ext uri="{BB962C8B-B14F-4D97-AF65-F5344CB8AC3E}">
        <p14:creationId xmlns:p14="http://schemas.microsoft.com/office/powerpoint/2010/main" val="6913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latin typeface="Cambria Math" panose="02040503050406030204" pitchFamily="18" charset="0"/>
              </a:rPr>
              <a:t>中心コマの制約の再定義</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p:txBody>
              <a:bodyPr/>
              <a:lstStyle/>
              <a:p>
                <a:pPr marL="0" indent="0">
                  <a:buNone/>
                </a:pPr>
                <a:r>
                  <a:rPr kumimoji="1" lang="ja-JP" altLang="en-US" dirty="0" smtClean="0">
                    <a:latin typeface="Cambria Math" panose="02040503050406030204" pitchFamily="18" charset="0"/>
                  </a:rPr>
                  <a:t>トリオの和を</a:t>
                </a:r>
                <a:r>
                  <a:rPr kumimoji="1" lang="en-US" altLang="ja-JP" dirty="0" smtClean="0">
                    <a:latin typeface="Cambria Math" panose="02040503050406030204" pitchFamily="18" charset="0"/>
                    <a:ea typeface="Cambria Math" panose="02040503050406030204" pitchFamily="18" charset="0"/>
                  </a:rPr>
                  <a:t>T</a:t>
                </a:r>
                <a:r>
                  <a:rPr kumimoji="1" lang="ja-JP" altLang="en-US" dirty="0" smtClean="0">
                    <a:latin typeface="Cambria Math" panose="02040503050406030204" pitchFamily="18" charset="0"/>
                  </a:rPr>
                  <a:t>とする</a:t>
                </a:r>
                <a:endParaRPr kumimoji="1"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a:latin typeface="Cambria Math" panose="02040503050406030204" pitchFamily="18" charset="0"/>
                  <a:ea typeface="Cambria Math" panose="02040503050406030204" pitchFamily="18" charset="0"/>
                </a:endParaRPr>
              </a:p>
              <a:p>
                <a:pPr marL="0" indent="0">
                  <a:buNone/>
                </a:pPr>
                <a:r>
                  <a:rPr kumimoji="1" lang="en-US" altLang="ja-JP" dirty="0" smtClean="0">
                    <a:latin typeface="Cambria Math" panose="02040503050406030204" pitchFamily="18" charset="0"/>
                    <a:ea typeface="Cambria Math" panose="02040503050406030204" pitchFamily="18" charset="0"/>
                  </a:rPr>
                  <a:t>12T</a:t>
                </a:r>
                <a:r>
                  <a:rPr lang="ja-JP" altLang="en-US" dirty="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190</a:t>
                </a:r>
                <a:r>
                  <a:rPr lang="en-US" altLang="ja-JP" dirty="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(6</a:t>
                </a: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a:t>
                </a:r>
                <a:r>
                  <a:rPr lang="en-US" altLang="ja-JP" dirty="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3X</a:t>
                </a:r>
                <a:r>
                  <a:rPr lang="en-US" altLang="ja-JP" dirty="0" smtClean="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Y</a:t>
                </a:r>
                <a:r>
                  <a:rPr lang="en-US" altLang="ja-JP" dirty="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Z)</a:t>
                </a:r>
                <a:r>
                  <a:rPr kumimoji="1" lang="ja-JP" altLang="en-US" dirty="0" smtClean="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a:t>
                </a:r>
                <a:r>
                  <a:rPr kumimoji="1" lang="en-US" altLang="ja-JP" dirty="0" smtClean="0">
                    <a:latin typeface="Cambria Math" panose="02040503050406030204" pitchFamily="18" charset="0"/>
                    <a:ea typeface="Cambria Math" panose="02040503050406030204" pitchFamily="18" charset="0"/>
                  </a:rPr>
                  <a:t>X+Y+Z)</a:t>
                </a:r>
              </a:p>
              <a:p>
                <a:pPr marL="0" indent="0">
                  <a:buNone/>
                </a:pPr>
                <a:r>
                  <a:rPr lang="en-US" altLang="ja-JP" dirty="0">
                    <a:latin typeface="Cambria Math" panose="02040503050406030204" pitchFamily="18" charset="0"/>
                    <a:ea typeface="Cambria Math" panose="02040503050406030204" pitchFamily="18" charset="0"/>
                  </a:rPr>
                  <a:t>	</a:t>
                </a:r>
                <a:r>
                  <a:rPr lang="ja-JP" altLang="en-US" dirty="0" smtClean="0">
                    <a:latin typeface="Cambria Math" panose="02040503050406030204" pitchFamily="18" charset="0"/>
                  </a:rPr>
                  <a:t>　</a:t>
                </a: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=5</a:t>
                </a:r>
                <a:r>
                  <a:rPr lang="ja-JP" altLang="en-US" dirty="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2X	</a:t>
                </a:r>
                <a:r>
                  <a:rPr lang="ja-JP" altLang="en-US" dirty="0" smtClean="0">
                    <a:latin typeface="Cambria Math" panose="02040503050406030204" pitchFamily="18" charset="0"/>
                  </a:rPr>
                  <a:t>・・・①</a:t>
                </a:r>
                <a:endParaRPr kumimoji="1" lang="en-US" altLang="ja-JP"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groupChr>
                      <m:groupChrPr>
                        <m:chr m:val="⇔"/>
                        <m:vertJc m:val="bot"/>
                        <m:ctrlPr>
                          <a:rPr kumimoji="1" lang="en-US" altLang="ja-JP" i="1" smtClean="0">
                            <a:latin typeface="Cambria Math" panose="02040503050406030204" pitchFamily="18" charset="0"/>
                            <a:ea typeface="Cambria Math" panose="02040503050406030204" pitchFamily="18" charset="0"/>
                          </a:rPr>
                        </m:ctrlPr>
                      </m:groupChrPr>
                      <m:e/>
                    </m:groupChr>
                  </m:oMath>
                </a14:m>
                <a:r>
                  <a:rPr kumimoji="1" lang="en-US" altLang="ja-JP" dirty="0" smtClean="0">
                    <a:latin typeface="Cambria Math" panose="02040503050406030204" pitchFamily="18" charset="0"/>
                    <a:ea typeface="Cambria Math" panose="02040503050406030204" pitchFamily="18" charset="0"/>
                  </a:rPr>
                  <a:t>    5</a:t>
                </a: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a:t>
                </a:r>
                <a:r>
                  <a:rPr lang="en-US" altLang="ja-JP" dirty="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2(6T</a:t>
                </a:r>
                <a:r>
                  <a:rPr kumimoji="1" lang="ja-JP" altLang="en-US" dirty="0" smtClean="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X</a:t>
                </a:r>
                <a:r>
                  <a:rPr lang="ja-JP" altLang="en-US" dirty="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95)</a:t>
                </a:r>
              </a:p>
              <a:p>
                <a:pPr marL="0" indent="0">
                  <a:buNone/>
                </a:pPr>
                <a:endParaRPr lang="en-US" altLang="ja-JP" dirty="0">
                  <a:latin typeface="Cambria Math" panose="02040503050406030204" pitchFamily="18" charset="0"/>
                  <a:ea typeface="Cambria Math" panose="02040503050406030204" pitchFamily="18" charset="0"/>
                </a:endParaRPr>
              </a:p>
              <a:p>
                <a:pPr marL="0" indent="0">
                  <a:buNone/>
                </a:pPr>
                <a:r>
                  <a:rPr kumimoji="1" lang="ja-JP" altLang="en-US" dirty="0" smtClean="0">
                    <a:latin typeface="Cambria Math" panose="02040503050406030204" pitchFamily="18" charset="0"/>
                  </a:rPr>
                  <a:t>よって中心コマは一般化しても</a:t>
                </a:r>
                <a:r>
                  <a:rPr kumimoji="1" lang="ja-JP" altLang="en-US" sz="3600" dirty="0" smtClean="0">
                    <a:solidFill>
                      <a:srgbClr val="FF0000"/>
                    </a:solidFill>
                    <a:latin typeface="Cambria Math" panose="02040503050406030204" pitchFamily="18" charset="0"/>
                  </a:rPr>
                  <a:t>偶数</a:t>
                </a:r>
                <a:endParaRPr kumimoji="1" lang="en-US" altLang="ja-JP" sz="3600" dirty="0" smtClean="0">
                  <a:solidFill>
                    <a:srgbClr val="FF0000"/>
                  </a:solidFill>
                  <a:latin typeface="Cambria Math" panose="02040503050406030204" pitchFamily="18" charset="0"/>
                  <a:ea typeface="Cambria Math" panose="02040503050406030204" pitchFamily="18" charset="0"/>
                </a:endParaRPr>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blipFill rotWithShape="0">
                <a:blip r:embed="rId2"/>
                <a:stretch>
                  <a:fillRect l="-1546" t="-2801"/>
                </a:stretch>
              </a:blipFill>
            </p:spPr>
            <p:txBody>
              <a:bodyPr/>
              <a:lstStyle/>
              <a:p>
                <a:r>
                  <a:rPr lang="ja-JP" altLang="en-US">
                    <a:noFill/>
                  </a:rPr>
                  <a:t> </a:t>
                </a:r>
              </a:p>
            </p:txBody>
          </p:sp>
        </mc:Fallback>
      </mc:AlternateContent>
      <p:pic>
        <p:nvPicPr>
          <p:cNvPr id="4" name="図 3"/>
          <p:cNvPicPr>
            <a:picLocks noChangeAspect="1"/>
          </p:cNvPicPr>
          <p:nvPr/>
        </p:nvPicPr>
        <p:blipFill>
          <a:blip r:embed="rId3"/>
          <a:stretch>
            <a:fillRect/>
          </a:stretch>
        </p:blipFill>
        <p:spPr>
          <a:xfrm>
            <a:off x="6457950" y="4045019"/>
            <a:ext cx="2057400" cy="2131943"/>
          </a:xfrm>
          <a:prstGeom prst="rect">
            <a:avLst/>
          </a:prstGeom>
        </p:spPr>
      </p:pic>
      <p:sp>
        <p:nvSpPr>
          <p:cNvPr id="3" name="スライド番号プレースホルダー 2"/>
          <p:cNvSpPr>
            <a:spLocks noGrp="1"/>
          </p:cNvSpPr>
          <p:nvPr>
            <p:ph type="sldNum" sz="quarter" idx="12"/>
          </p:nvPr>
        </p:nvSpPr>
        <p:spPr/>
        <p:txBody>
          <a:bodyPr/>
          <a:lstStyle/>
          <a:p>
            <a:fld id="{A7384298-873D-4CAE-BE75-9257D1438414}" type="slidenum">
              <a:rPr kumimoji="1" lang="ja-JP" altLang="en-US" smtClean="0"/>
              <a:t>28</a:t>
            </a:fld>
            <a:endParaRPr kumimoji="1" lang="ja-JP" altLang="en-US" dirty="0"/>
          </a:p>
        </p:txBody>
      </p:sp>
    </p:spTree>
    <p:extLst>
      <p:ext uri="{BB962C8B-B14F-4D97-AF65-F5344CB8AC3E}">
        <p14:creationId xmlns:p14="http://schemas.microsoft.com/office/powerpoint/2010/main" val="23161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各和の特徴</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pPr marL="0" indent="0">
                  <a:buNone/>
                </a:pPr>
                <a:r>
                  <a:rPr kumimoji="1" lang="ja-JP" altLang="en-US" dirty="0" smtClean="0">
                    <a:latin typeface="Cambria Math" panose="02040503050406030204" pitchFamily="18" charset="0"/>
                  </a:rPr>
                  <a:t>また　</a:t>
                </a:r>
                <a:r>
                  <a:rPr kumimoji="1" lang="en-US" altLang="ja-JP" dirty="0" smtClean="0">
                    <a:latin typeface="Cambria Math" panose="02040503050406030204" pitchFamily="18" charset="0"/>
                    <a:ea typeface="Cambria Math" panose="02040503050406030204" pitchFamily="18" charset="0"/>
                  </a:rPr>
                  <a:t>2X</a:t>
                </a:r>
                <a:r>
                  <a:rPr lang="en-US" altLang="ja-JP" dirty="0" smtClean="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Y</a:t>
                </a:r>
                <a:r>
                  <a:rPr lang="en-US" altLang="ja-JP" dirty="0">
                    <a:latin typeface="Cambria Math" panose="02040503050406030204" pitchFamily="18" charset="0"/>
                    <a:ea typeface="Cambria Math" panose="02040503050406030204" pitchFamily="18" charset="0"/>
                  </a:rPr>
                  <a:t>=</a:t>
                </a:r>
                <a:r>
                  <a:rPr kumimoji="1" lang="en-US" altLang="ja-JP" dirty="0" smtClean="0">
                    <a:latin typeface="Cambria Math" panose="02040503050406030204" pitchFamily="18" charset="0"/>
                    <a:ea typeface="Cambria Math" panose="02040503050406030204" pitchFamily="18" charset="0"/>
                  </a:rPr>
                  <a:t>6T</a:t>
                </a:r>
                <a:r>
                  <a:rPr kumimoji="1" lang="ja-JP" altLang="en-US" dirty="0" smtClean="0">
                    <a:latin typeface="Cambria Math" panose="02040503050406030204" pitchFamily="18" charset="0"/>
                  </a:rPr>
                  <a:t>　</a:t>
                </a:r>
                <a:r>
                  <a:rPr lang="ja-JP" altLang="en-US" dirty="0" smtClean="0">
                    <a:latin typeface="Cambria Math" panose="02040503050406030204" pitchFamily="18" charset="0"/>
                  </a:rPr>
                  <a:t>・・・②</a:t>
                </a:r>
                <a:r>
                  <a:rPr lang="en-US" altLang="ja-JP" dirty="0" smtClean="0">
                    <a:latin typeface="Cambria Math" panose="02040503050406030204" pitchFamily="18" charset="0"/>
                    <a:ea typeface="Cambria Math" panose="02040503050406030204" pitchFamily="18" charset="0"/>
                  </a:rPr>
                  <a:t>	</a:t>
                </a:r>
                <a:endParaRPr lang="en-US" altLang="ja-JP" dirty="0">
                  <a:latin typeface="Cambria Math" panose="02040503050406030204" pitchFamily="18" charset="0"/>
                </a:endParaRPr>
              </a:p>
              <a:p>
                <a:pPr marL="0" indent="0">
                  <a:buNone/>
                </a:pPr>
                <a:r>
                  <a:rPr lang="ja-JP" altLang="en-US" dirty="0" smtClean="0">
                    <a:latin typeface="Cambria Math" panose="02040503050406030204" pitchFamily="18" charset="0"/>
                    <a:ea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6</a:t>
                </a: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c +X+Z</a:t>
                </a:r>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6T</a:t>
                </a:r>
                <a:r>
                  <a:rPr lang="ja-JP" altLang="en-US" dirty="0" smtClean="0">
                    <a:latin typeface="Cambria Math" panose="02040503050406030204" pitchFamily="18" charset="0"/>
                  </a:rPr>
                  <a:t>　・・・③</a:t>
                </a:r>
                <a:endParaRPr lang="en-US" altLang="ja-JP" dirty="0" smtClean="0">
                  <a:latin typeface="Cambria Math" panose="02040503050406030204" pitchFamily="18" charset="0"/>
                </a:endParaRPr>
              </a:p>
              <a:p>
                <a:pPr marL="0" indent="0">
                  <a:lnSpc>
                    <a:spcPct val="150000"/>
                  </a:lnSpc>
                  <a:buNone/>
                </a:pPr>
                <a:r>
                  <a:rPr lang="ja-JP" altLang="en-US" dirty="0" smtClean="0">
                    <a:latin typeface="+mj-ea"/>
                    <a:ea typeface="+mj-ea"/>
                  </a:rPr>
                  <a:t>①②③より　　　　　</a:t>
                </a:r>
                <a:r>
                  <a:rPr kumimoji="1" lang="en-US" altLang="ja-JP" dirty="0" smtClean="0">
                    <a:latin typeface="Cambria Math" panose="02040503050406030204" pitchFamily="18" charset="0"/>
                    <a:ea typeface="Cambria Math" panose="02040503050406030204" pitchFamily="18" charset="0"/>
                  </a:rPr>
                  <a:t>X</a:t>
                </a:r>
                <a14:m>
                  <m:oMath xmlns:m="http://schemas.openxmlformats.org/officeDocument/2006/math">
                    <m:r>
                      <a:rPr lang="en-US" altLang="ja-JP">
                        <a:latin typeface="Cambria Math" panose="02040503050406030204" pitchFamily="18" charset="0"/>
                        <a:ea typeface="Cambria Math" panose="02040503050406030204" pitchFamily="18" charset="0"/>
                      </a:rPr>
                      <m:t>=</m:t>
                    </m:r>
                    <m:f>
                      <m:fPr>
                        <m:ctrlPr>
                          <a:rPr kumimoji="1" lang="en-US" altLang="ja-JP" i="1" smtClean="0">
                            <a:latin typeface="Cambria Math" panose="02040503050406030204" pitchFamily="18" charset="0"/>
                            <a:ea typeface="Cambria Math" panose="02040503050406030204" pitchFamily="18" charset="0"/>
                          </a:rPr>
                        </m:ctrlPr>
                      </m:fPr>
                      <m:num>
                        <m:r>
                          <a:rPr kumimoji="1" lang="en-US" altLang="ja-JP" b="0" i="1" smtClean="0">
                            <a:latin typeface="Cambria Math" panose="02040503050406030204" pitchFamily="18" charset="0"/>
                            <a:ea typeface="Cambria Math" panose="02040503050406030204" pitchFamily="18" charset="0"/>
                          </a:rPr>
                          <m:t>12</m:t>
                        </m:r>
                        <m:r>
                          <m:rPr>
                            <m:sty m:val="p"/>
                          </m:rPr>
                          <a:rPr lang="en-US" altLang="ja-JP" i="1">
                            <a:latin typeface="Cambria Math" panose="02040503050406030204" pitchFamily="18" charset="0"/>
                            <a:ea typeface="Cambria Math" panose="02040503050406030204" pitchFamily="18" charset="0"/>
                          </a:rPr>
                          <m:t>T</m:t>
                        </m:r>
                        <m:r>
                          <a:rPr lang="en-US" altLang="ja-JP" b="0" i="1" smtClean="0">
                            <a:latin typeface="Cambria Math" panose="02040503050406030204" pitchFamily="18" charset="0"/>
                            <a:ea typeface="Cambria Math" panose="02040503050406030204" pitchFamily="18" charset="0"/>
                          </a:rPr>
                          <m:t>−5 </m:t>
                        </m:r>
                        <m:r>
                          <a:rPr lang="en-US" altLang="ja-JP" b="0" i="1" smtClean="0">
                            <a:latin typeface="Cambria Math" panose="02040503050406030204" pitchFamily="18" charset="0"/>
                            <a:ea typeface="Cambria Math" panose="02040503050406030204" pitchFamily="18" charset="0"/>
                          </a:rPr>
                          <m:t>𝑐</m:t>
                        </m:r>
                        <m:r>
                          <a:rPr lang="en-US" altLang="ja-JP" b="0" i="1" smtClean="0">
                            <a:latin typeface="Cambria Math" panose="02040503050406030204" pitchFamily="18" charset="0"/>
                            <a:ea typeface="Cambria Math" panose="02040503050406030204" pitchFamily="18" charset="0"/>
                          </a:rPr>
                          <m:t> −190</m:t>
                        </m:r>
                      </m:num>
                      <m:den>
                        <m:r>
                          <a:rPr kumimoji="1" lang="en-US" altLang="ja-JP" b="0" i="1" smtClean="0">
                            <a:latin typeface="Cambria Math" panose="02040503050406030204" pitchFamily="18" charset="0"/>
                            <a:ea typeface="Cambria Math" panose="02040503050406030204" pitchFamily="18" charset="0"/>
                          </a:rPr>
                          <m:t>2</m:t>
                        </m:r>
                      </m:den>
                    </m:f>
                  </m:oMath>
                </a14:m>
                <a:endParaRPr kumimoji="1" lang="en-US" altLang="ja-JP" dirty="0" smtClean="0">
                  <a:latin typeface="Cambria Math" panose="02040503050406030204" pitchFamily="18" charset="0"/>
                  <a:ea typeface="Cambria Math" panose="02040503050406030204" pitchFamily="18" charset="0"/>
                </a:endParaRPr>
              </a:p>
              <a:p>
                <a:pPr marL="0" indent="0" algn="ctr">
                  <a:lnSpc>
                    <a:spcPct val="150000"/>
                  </a:lnSpc>
                  <a:buNone/>
                </a:pPr>
                <a:r>
                  <a:rPr lang="en-US" altLang="ja-JP" dirty="0" smtClean="0">
                    <a:latin typeface="Cambria Math" panose="02040503050406030204" pitchFamily="18" charset="0"/>
                    <a:ea typeface="Cambria Math" panose="02040503050406030204" pitchFamily="18" charset="0"/>
                  </a:rPr>
                  <a:t>Y=</a:t>
                </a:r>
                <a:r>
                  <a:rPr lang="ja-JP" altLang="en-US" dirty="0" smtClean="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6T+5c+190</a:t>
                </a:r>
              </a:p>
              <a:p>
                <a:pPr marL="0" indent="0" algn="ctr">
                  <a:lnSpc>
                    <a:spcPct val="150000"/>
                  </a:lnSpc>
                  <a:buNone/>
                </a:pPr>
                <a:r>
                  <a:rPr lang="en-US" altLang="ja-JP" dirty="0" smtClean="0">
                    <a:latin typeface="Cambria Math" panose="02040503050406030204" pitchFamily="18" charset="0"/>
                    <a:ea typeface="Cambria Math" panose="02040503050406030204" pitchFamily="18" charset="0"/>
                  </a:rPr>
                  <a:t>Z</a:t>
                </a:r>
                <a14:m>
                  <m:oMath xmlns:m="http://schemas.openxmlformats.org/officeDocument/2006/math">
                    <m:r>
                      <a:rPr lang="en-US" altLang="ja-JP" b="0" i="0" smtClean="0">
                        <a:latin typeface="Cambria Math" panose="02040503050406030204" pitchFamily="18" charset="0"/>
                        <a:ea typeface="Cambria Math" panose="02040503050406030204" pitchFamily="18" charset="0"/>
                      </a:rPr>
                      <m:t>=</m:t>
                    </m:r>
                    <m:f>
                      <m:fPr>
                        <m:ctrlPr>
                          <a:rPr lang="en-US" altLang="ja-JP"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−7</m:t>
                        </m:r>
                        <m:r>
                          <m:rPr>
                            <m:sty m:val="p"/>
                          </m:rPr>
                          <a:rPr lang="en-US" altLang="ja-JP" i="1">
                            <a:latin typeface="Cambria Math" panose="02040503050406030204" pitchFamily="18" charset="0"/>
                            <a:ea typeface="Cambria Math" panose="02040503050406030204" pitchFamily="18" charset="0"/>
                          </a:rPr>
                          <m:t>Y</m:t>
                        </m:r>
                        <m:r>
                          <a:rPr lang="en-US" altLang="ja-JP" b="0" i="1" smtClean="0">
                            <a:latin typeface="Cambria Math" panose="02040503050406030204" pitchFamily="18" charset="0"/>
                            <a:ea typeface="Cambria Math" panose="02040503050406030204" pitchFamily="18" charset="0"/>
                          </a:rPr>
                          <m:t>+190</m:t>
                        </m:r>
                      </m:num>
                      <m:den>
                        <m:r>
                          <a:rPr lang="en-US" altLang="ja-JP" b="0" i="1" smtClean="0">
                            <a:latin typeface="Cambria Math" panose="02040503050406030204" pitchFamily="18" charset="0"/>
                            <a:ea typeface="Cambria Math" panose="02040503050406030204" pitchFamily="18" charset="0"/>
                          </a:rPr>
                          <m:t>2</m:t>
                        </m:r>
                      </m:den>
                    </m:f>
                  </m:oMath>
                </a14:m>
                <a:endParaRPr kumimoji="1" lang="en-US" altLang="ja-JP" dirty="0" smtClean="0">
                  <a:latin typeface="Cambria Math" panose="02040503050406030204" pitchFamily="18" charset="0"/>
                  <a:ea typeface="Cambria Math" panose="02040503050406030204" pitchFamily="18" charset="0"/>
                </a:endParaRPr>
              </a:p>
              <a:p>
                <a:pPr marL="0" indent="0">
                  <a:buNone/>
                </a:pPr>
                <a:r>
                  <a:rPr kumimoji="1" lang="ja-JP" altLang="en-US" dirty="0" smtClean="0">
                    <a:latin typeface="Cambria Math" panose="02040503050406030204" pitchFamily="18" charset="0"/>
                  </a:rPr>
                  <a:t>これより</a:t>
                </a:r>
                <a:r>
                  <a:rPr lang="ja-JP" altLang="en-US" dirty="0">
                    <a:latin typeface="Cambria Math" panose="02040503050406030204" pitchFamily="18" charset="0"/>
                  </a:rPr>
                  <a:t>、</a:t>
                </a:r>
                <a:r>
                  <a:rPr kumimoji="1" lang="ja-JP" altLang="en-US" dirty="0" smtClean="0">
                    <a:latin typeface="Cambria Math" panose="02040503050406030204" pitchFamily="18" charset="0"/>
                  </a:rPr>
                  <a:t>トリオの和と中心コマを固定することで　　　　各和は一意に決まる！</a:t>
                </a:r>
                <a:endParaRPr kumimoji="1" lang="ja-JP" altLang="en-US" dirty="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391" t="-336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29</a:t>
            </a:fld>
            <a:endParaRPr kumimoji="1" lang="ja-JP" altLang="en-US" dirty="0"/>
          </a:p>
        </p:txBody>
      </p:sp>
      <p:pic>
        <p:nvPicPr>
          <p:cNvPr id="5" name="図 4"/>
          <p:cNvPicPr>
            <a:picLocks noChangeAspect="1"/>
          </p:cNvPicPr>
          <p:nvPr/>
        </p:nvPicPr>
        <p:blipFill>
          <a:blip r:embed="rId3"/>
          <a:stretch>
            <a:fillRect/>
          </a:stretch>
        </p:blipFill>
        <p:spPr>
          <a:xfrm>
            <a:off x="5808372" y="365125"/>
            <a:ext cx="2706978" cy="2805056"/>
          </a:xfrm>
          <a:prstGeom prst="rect">
            <a:avLst/>
          </a:prstGeom>
        </p:spPr>
      </p:pic>
    </p:spTree>
    <p:extLst>
      <p:ext uri="{BB962C8B-B14F-4D97-AF65-F5344CB8AC3E}">
        <p14:creationId xmlns:p14="http://schemas.microsoft.com/office/powerpoint/2010/main" val="146213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Cambria Math" panose="02040503050406030204" pitchFamily="18" charset="0"/>
              </a:rPr>
              <a:t>数</a:t>
            </a:r>
            <a:r>
              <a:rPr lang="ja-JP" altLang="en-US" dirty="0" smtClean="0">
                <a:latin typeface="Cambria Math" panose="02040503050406030204" pitchFamily="18" charset="0"/>
              </a:rPr>
              <a:t>の六角</a:t>
            </a:r>
            <a:r>
              <a:rPr lang="ja-JP" altLang="en-US" dirty="0">
                <a:latin typeface="Cambria Math" panose="02040503050406030204" pitchFamily="18" charset="0"/>
              </a:rPr>
              <a:t>パズルとは</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a:bodyPr>
          <a:lstStyle/>
          <a:p>
            <a:pPr marL="0" indent="0">
              <a:buNone/>
            </a:pPr>
            <a:r>
              <a:rPr lang="en-US" altLang="ja-JP" dirty="0" smtClean="0">
                <a:latin typeface="Cambria Math" panose="02040503050406030204" pitchFamily="18" charset="0"/>
                <a:ea typeface="Cambria Math" panose="02040503050406030204" pitchFamily="18" charset="0"/>
              </a:rPr>
              <a:t>1</a:t>
            </a:r>
            <a:r>
              <a:rPr kumimoji="1" lang="ja-JP" altLang="en-US" dirty="0" smtClean="0">
                <a:latin typeface="Cambria Math" panose="02040503050406030204" pitchFamily="18" charset="0"/>
              </a:rPr>
              <a:t>から</a:t>
            </a:r>
            <a:r>
              <a:rPr lang="en-US" altLang="ja-JP" dirty="0" smtClean="0">
                <a:latin typeface="Cambria Math" panose="02040503050406030204" pitchFamily="18" charset="0"/>
                <a:ea typeface="Cambria Math" panose="02040503050406030204" pitchFamily="18" charset="0"/>
              </a:rPr>
              <a:t>19</a:t>
            </a:r>
            <a:r>
              <a:rPr kumimoji="1" lang="ja-JP" altLang="en-US" dirty="0" smtClean="0">
                <a:latin typeface="Cambria Math" panose="02040503050406030204" pitchFamily="18" charset="0"/>
              </a:rPr>
              <a:t>の連続した数字が振られた</a:t>
            </a:r>
            <a:endParaRPr kumimoji="1" lang="en-US" altLang="ja-JP" dirty="0" smtClean="0">
              <a:latin typeface="Cambria Math" panose="02040503050406030204" pitchFamily="18" charset="0"/>
              <a:ea typeface="Cambria Math" panose="02040503050406030204" pitchFamily="18" charset="0"/>
            </a:endParaRPr>
          </a:p>
          <a:p>
            <a:pPr marL="0" indent="0">
              <a:buNone/>
            </a:pPr>
            <a:r>
              <a:rPr kumimoji="1" lang="en-US" altLang="ja-JP" dirty="0" smtClean="0">
                <a:latin typeface="Cambria Math" panose="02040503050406030204" pitchFamily="18" charset="0"/>
                <a:ea typeface="Cambria Math" panose="02040503050406030204" pitchFamily="18" charset="0"/>
              </a:rPr>
              <a:t>19</a:t>
            </a:r>
            <a:r>
              <a:rPr kumimoji="1" lang="ja-JP" altLang="en-US" dirty="0" smtClean="0">
                <a:latin typeface="Cambria Math" panose="02040503050406030204" pitchFamily="18" charset="0"/>
              </a:rPr>
              <a:t>個の六角のコマを重複することなく</a:t>
            </a:r>
            <a:endParaRPr kumimoji="1" lang="en-US" altLang="ja-JP" dirty="0" smtClean="0">
              <a:latin typeface="Cambria Math" panose="02040503050406030204" pitchFamily="18" charset="0"/>
              <a:ea typeface="Cambria Math" panose="02040503050406030204" pitchFamily="18" charset="0"/>
            </a:endParaRPr>
          </a:p>
          <a:p>
            <a:pPr marL="0" indent="0">
              <a:buNone/>
            </a:pPr>
            <a:r>
              <a:rPr kumimoji="1" lang="ja-JP" altLang="en-US" dirty="0" smtClean="0">
                <a:latin typeface="Cambria Math" panose="02040503050406030204" pitchFamily="18" charset="0"/>
              </a:rPr>
              <a:t>写真のように配置する</a:t>
            </a:r>
            <a:endParaRPr kumimoji="1" lang="en-US" altLang="ja-JP" dirty="0" smtClean="0">
              <a:latin typeface="Cambria Math" panose="02040503050406030204" pitchFamily="18" charset="0"/>
              <a:ea typeface="Cambria Math" panose="02040503050406030204" pitchFamily="18" charset="0"/>
            </a:endParaRPr>
          </a:p>
          <a:p>
            <a:pPr marL="0" indent="0">
              <a:buNone/>
            </a:pPr>
            <a:endParaRPr kumimoji="1"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pPr marL="0" indent="0">
              <a:buNone/>
            </a:pPr>
            <a:endParaRPr lang="en-US" altLang="ja-JP" dirty="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ただし・・・</a:t>
            </a:r>
            <a:endParaRPr kumimoji="1" lang="ja-JP" altLang="en-US" dirty="0">
              <a:latin typeface="Cambria Math" panose="02040503050406030204" pitchFamily="18" charset="0"/>
            </a:endParaRPr>
          </a:p>
        </p:txBody>
      </p:sp>
      <p:pic>
        <p:nvPicPr>
          <p:cNvPr id="4" name="図 3"/>
          <p:cNvPicPr>
            <a:picLocks noChangeAspect="1"/>
          </p:cNvPicPr>
          <p:nvPr/>
        </p:nvPicPr>
        <p:blipFill>
          <a:blip r:embed="rId2"/>
          <a:stretch>
            <a:fillRect/>
          </a:stretch>
        </p:blipFill>
        <p:spPr>
          <a:xfrm>
            <a:off x="4572000" y="2954979"/>
            <a:ext cx="3966441" cy="3356920"/>
          </a:xfrm>
          <a:prstGeom prst="rect">
            <a:avLst/>
          </a:prstGeom>
        </p:spPr>
      </p:pic>
      <p:sp>
        <p:nvSpPr>
          <p:cNvPr id="5" name="スライド番号プレースホルダー 4"/>
          <p:cNvSpPr>
            <a:spLocks noGrp="1"/>
          </p:cNvSpPr>
          <p:nvPr>
            <p:ph type="sldNum" sz="quarter" idx="12"/>
          </p:nvPr>
        </p:nvSpPr>
        <p:spPr/>
        <p:txBody>
          <a:bodyPr/>
          <a:lstStyle/>
          <a:p>
            <a:fld id="{A7384298-873D-4CAE-BE75-9257D1438414}" type="slidenum">
              <a:rPr kumimoji="1" lang="ja-JP" altLang="en-US" smtClean="0"/>
              <a:t>3</a:t>
            </a:fld>
            <a:endParaRPr kumimoji="1" lang="ja-JP" altLang="en-US" dirty="0"/>
          </a:p>
        </p:txBody>
      </p:sp>
    </p:spTree>
    <p:extLst>
      <p:ext uri="{BB962C8B-B14F-4D97-AF65-F5344CB8AC3E}">
        <p14:creationId xmlns:p14="http://schemas.microsoft.com/office/powerpoint/2010/main" val="10048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429555"/>
            <a:ext cx="7886700" cy="4652846"/>
          </a:xfrm>
        </p:spPr>
        <p:txBody>
          <a:bodyPr>
            <a:normAutofit fontScale="92500"/>
          </a:bodyPr>
          <a:lstStyle/>
          <a:p>
            <a:pPr marL="0" indent="0">
              <a:lnSpc>
                <a:spcPct val="160000"/>
              </a:lnSpc>
              <a:buNone/>
            </a:pPr>
            <a:r>
              <a:rPr lang="ja-JP" altLang="en-US" sz="3600" dirty="0" smtClean="0">
                <a:latin typeface="Cambria Math" panose="02040503050406030204" pitchFamily="18" charset="0"/>
              </a:rPr>
              <a:t>また各和</a:t>
            </a:r>
            <a:r>
              <a:rPr lang="en-US" altLang="ja-JP" sz="3600" dirty="0" smtClean="0">
                <a:latin typeface="Cambria Math" panose="02040503050406030204" pitchFamily="18" charset="0"/>
              </a:rPr>
              <a:t>X,Y,Z</a:t>
            </a:r>
            <a:r>
              <a:rPr lang="ja-JP" altLang="en-US" sz="3600" dirty="0" smtClean="0">
                <a:latin typeface="Cambria Math" panose="02040503050406030204" pitchFamily="18" charset="0"/>
              </a:rPr>
              <a:t>について</a:t>
            </a:r>
            <a:endParaRPr lang="en-US" altLang="ja-JP" sz="3600" dirty="0">
              <a:latin typeface="Cambria Math" panose="02040503050406030204" pitchFamily="18" charset="0"/>
              <a:ea typeface="Cambria Math" panose="02040503050406030204" pitchFamily="18" charset="0"/>
            </a:endParaRPr>
          </a:p>
          <a:p>
            <a:pPr marL="0" indent="0">
              <a:lnSpc>
                <a:spcPct val="160000"/>
              </a:lnSpc>
              <a:buNone/>
            </a:pPr>
            <a:r>
              <a:rPr lang="ja-JP" altLang="en-US" sz="3600" dirty="0">
                <a:latin typeface="Cambria Math" panose="02040503050406030204" pitchFamily="18" charset="0"/>
              </a:rPr>
              <a:t>１＋２＋３＋４＋５＋６＝２１、</a:t>
            </a:r>
            <a:endParaRPr lang="en-US" altLang="ja-JP" sz="3600" dirty="0">
              <a:latin typeface="Cambria Math" panose="02040503050406030204" pitchFamily="18" charset="0"/>
              <a:ea typeface="Cambria Math" panose="02040503050406030204" pitchFamily="18" charset="0"/>
            </a:endParaRPr>
          </a:p>
          <a:p>
            <a:pPr marL="0" indent="0">
              <a:lnSpc>
                <a:spcPct val="160000"/>
              </a:lnSpc>
              <a:buNone/>
            </a:pPr>
            <a:r>
              <a:rPr lang="ja-JP" altLang="en-US" sz="3600" dirty="0">
                <a:latin typeface="Cambria Math" panose="02040503050406030204" pitchFamily="18" charset="0"/>
              </a:rPr>
              <a:t>１４＋１５＋１６＋１７＋１８＋１９＝９９</a:t>
            </a:r>
            <a:endParaRPr lang="en-US" altLang="ja-JP" sz="3600" dirty="0">
              <a:latin typeface="Cambria Math" panose="02040503050406030204" pitchFamily="18" charset="0"/>
              <a:ea typeface="Cambria Math" panose="02040503050406030204" pitchFamily="18" charset="0"/>
            </a:endParaRPr>
          </a:p>
          <a:p>
            <a:pPr marL="0" indent="0">
              <a:lnSpc>
                <a:spcPct val="160000"/>
              </a:lnSpc>
              <a:buNone/>
            </a:pPr>
            <a:r>
              <a:rPr lang="ja-JP" altLang="en-US" sz="3600" dirty="0" smtClean="0">
                <a:latin typeface="Cambria Math" panose="02040503050406030204" pitchFamily="18" charset="0"/>
              </a:rPr>
              <a:t>より</a:t>
            </a:r>
            <a:endParaRPr lang="en-US" altLang="ja-JP" sz="3600" dirty="0">
              <a:latin typeface="Cambria Math" panose="02040503050406030204" pitchFamily="18" charset="0"/>
              <a:ea typeface="Cambria Math" panose="02040503050406030204" pitchFamily="18" charset="0"/>
            </a:endParaRPr>
          </a:p>
          <a:p>
            <a:pPr marL="0" indent="0" algn="ctr">
              <a:lnSpc>
                <a:spcPct val="160000"/>
              </a:lnSpc>
              <a:buNone/>
            </a:pPr>
            <a:r>
              <a:rPr lang="ja-JP" altLang="en-US" sz="3600" dirty="0">
                <a:latin typeface="Cambria Math" panose="02040503050406030204" pitchFamily="18" charset="0"/>
              </a:rPr>
              <a:t>２１</a:t>
            </a:r>
            <a:r>
              <a:rPr lang="ja-JP" altLang="en-US" sz="3600" dirty="0" smtClean="0">
                <a:latin typeface="Cambria Math" panose="02040503050406030204" pitchFamily="18" charset="0"/>
              </a:rPr>
              <a:t>≦</a:t>
            </a:r>
            <a:r>
              <a:rPr lang="en-US" altLang="ja-JP" sz="3600" dirty="0" smtClean="0">
                <a:latin typeface="Cambria Math" panose="02040503050406030204" pitchFamily="18" charset="0"/>
                <a:ea typeface="Cambria Math" panose="02040503050406030204" pitchFamily="18" charset="0"/>
              </a:rPr>
              <a:t>X,Y,Z</a:t>
            </a:r>
            <a:r>
              <a:rPr lang="ja-JP" altLang="en-US" sz="3600" dirty="0" smtClean="0">
                <a:latin typeface="Cambria Math" panose="02040503050406030204" pitchFamily="18" charset="0"/>
              </a:rPr>
              <a:t>≦</a:t>
            </a:r>
            <a:r>
              <a:rPr lang="ja-JP" altLang="en-US" sz="3600" dirty="0">
                <a:latin typeface="Cambria Math" panose="02040503050406030204" pitchFamily="18" charset="0"/>
              </a:rPr>
              <a:t>９９</a:t>
            </a:r>
          </a:p>
        </p:txBody>
      </p:sp>
      <p:sp>
        <p:nvSpPr>
          <p:cNvPr id="2" name="スライド番号プレースホルダー 1"/>
          <p:cNvSpPr>
            <a:spLocks noGrp="1"/>
          </p:cNvSpPr>
          <p:nvPr>
            <p:ph type="sldNum" sz="quarter" idx="12"/>
          </p:nvPr>
        </p:nvSpPr>
        <p:spPr/>
        <p:txBody>
          <a:bodyPr/>
          <a:lstStyle/>
          <a:p>
            <a:fld id="{A7384298-873D-4CAE-BE75-9257D1438414}" type="slidenum">
              <a:rPr kumimoji="1" lang="ja-JP" altLang="en-US" smtClean="0"/>
              <a:t>30</a:t>
            </a:fld>
            <a:endParaRPr kumimoji="1" lang="ja-JP" altLang="en-US" dirty="0"/>
          </a:p>
        </p:txBody>
      </p:sp>
    </p:spTree>
    <p:extLst>
      <p:ext uri="{BB962C8B-B14F-4D97-AF65-F5344CB8AC3E}">
        <p14:creationId xmlns:p14="http://schemas.microsoft.com/office/powerpoint/2010/main" val="408037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55802"/>
            <a:ext cx="7886700" cy="1325563"/>
          </a:xfrm>
        </p:spPr>
        <p:txBody>
          <a:bodyPr/>
          <a:lstStyle/>
          <a:p>
            <a:r>
              <a:rPr kumimoji="1" lang="ja-JP" altLang="en-US" dirty="0" smtClean="0">
                <a:latin typeface="Cambria Math" panose="02040503050406030204" pitchFamily="18" charset="0"/>
              </a:rPr>
              <a:t>端コマに注目！端コマの法則！</a:t>
            </a:r>
            <a:endParaRPr kumimoji="1" lang="ja-JP" altLang="en-US" dirty="0">
              <a:latin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31</a:t>
            </a:fld>
            <a:endParaRPr kumimoji="1" lang="ja-JP" altLang="en-US" dirty="0"/>
          </a:p>
        </p:txBody>
      </p:sp>
      <p:grpSp>
        <p:nvGrpSpPr>
          <p:cNvPr id="6" name="グループ化 5"/>
          <p:cNvGrpSpPr/>
          <p:nvPr/>
        </p:nvGrpSpPr>
        <p:grpSpPr>
          <a:xfrm>
            <a:off x="3073316" y="1690688"/>
            <a:ext cx="2997368" cy="3113978"/>
            <a:chOff x="-51514" y="1068945"/>
            <a:chExt cx="5022758" cy="5218164"/>
          </a:xfrm>
        </p:grpSpPr>
        <mc:AlternateContent xmlns:mc="http://schemas.openxmlformats.org/markup-compatibility/2006" xmlns:a14="http://schemas.microsoft.com/office/drawing/2010/main">
          <mc:Choice Requires="a14">
            <p:sp>
              <p:nvSpPr>
                <p:cNvPr id="7" name="六角形 6"/>
                <p:cNvSpPr/>
                <p:nvPr/>
              </p:nvSpPr>
              <p:spPr>
                <a:xfrm>
                  <a:off x="1854558" y="1068945"/>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1</m:t>
                            </m:r>
                          </m:sub>
                        </m:sSub>
                      </m:oMath>
                    </m:oMathPara>
                  </a14:m>
                  <a:endParaRPr kumimoji="1" lang="ja-JP" altLang="en-US" sz="1200" dirty="0">
                    <a:latin typeface="Cambria Math" panose="02040503050406030204" pitchFamily="18" charset="0"/>
                  </a:endParaRPr>
                </a:p>
              </p:txBody>
            </p:sp>
          </mc:Choice>
          <mc:Fallback xmlns="">
            <p:sp>
              <p:nvSpPr>
                <p:cNvPr id="25" name="六角形 24"/>
                <p:cNvSpPr>
                  <a:spLocks noRot="1" noChangeAspect="1" noMove="1" noResize="1" noEditPoints="1" noAdjustHandles="1" noChangeArrowheads="1" noChangeShapeType="1" noTextEdit="1"/>
                </p:cNvSpPr>
                <p:nvPr/>
              </p:nvSpPr>
              <p:spPr>
                <a:xfrm>
                  <a:off x="1854558" y="1068945"/>
                  <a:ext cx="1210614" cy="1043633"/>
                </a:xfrm>
                <a:prstGeom prst="hexagon">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六角形 7"/>
                <p:cNvSpPr/>
                <p:nvPr/>
              </p:nvSpPr>
              <p:spPr>
                <a:xfrm>
                  <a:off x="1854558" y="2112578"/>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1</m:t>
                            </m:r>
                          </m:sub>
                        </m:sSub>
                      </m:oMath>
                    </m:oMathPara>
                  </a14:m>
                  <a:endParaRPr kumimoji="1" lang="ja-JP" altLang="en-US" sz="1200" dirty="0">
                    <a:latin typeface="Cambria Math" panose="02040503050406030204" pitchFamily="18" charset="0"/>
                  </a:endParaRPr>
                </a:p>
              </p:txBody>
            </p:sp>
          </mc:Choice>
          <mc:Fallback xmlns="">
            <p:sp>
              <p:nvSpPr>
                <p:cNvPr id="26" name="六角形 25"/>
                <p:cNvSpPr>
                  <a:spLocks noRot="1" noChangeAspect="1" noMove="1" noResize="1" noEditPoints="1" noAdjustHandles="1" noChangeArrowheads="1" noChangeShapeType="1" noTextEdit="1"/>
                </p:cNvSpPr>
                <p:nvPr/>
              </p:nvSpPr>
              <p:spPr>
                <a:xfrm>
                  <a:off x="1854558" y="2112578"/>
                  <a:ext cx="1210614" cy="1043633"/>
                </a:xfrm>
                <a:prstGeom prst="hexagon">
                  <a:avLst/>
                </a:prstGeom>
                <a:blipFill rotWithShape="0">
                  <a:blip r:embed="rId3"/>
                  <a:stretch>
                    <a:fillRect/>
                  </a:stretch>
                </a:blipFill>
              </p:spPr>
              <p:txBody>
                <a:bodyPr/>
                <a:lstStyle/>
                <a:p>
                  <a:r>
                    <a:rPr lang="ja-JP" altLang="en-US">
                      <a:noFill/>
                    </a:rPr>
                    <a:t> </a:t>
                  </a:r>
                </a:p>
              </p:txBody>
            </p:sp>
          </mc:Fallback>
        </mc:AlternateContent>
        <p:sp>
          <p:nvSpPr>
            <p:cNvPr id="9" name="六角形 8"/>
            <p:cNvSpPr/>
            <p:nvPr/>
          </p:nvSpPr>
          <p:spPr>
            <a:xfrm>
              <a:off x="1854558" y="3156209"/>
              <a:ext cx="1210614" cy="1043633"/>
            </a:xfrm>
            <a:prstGeom prst="hex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3200" dirty="0" smtClean="0">
                  <a:latin typeface="Cambria Math" panose="02040503050406030204" pitchFamily="18" charset="0"/>
                  <a:ea typeface="Cambria Math" panose="02040503050406030204" pitchFamily="18" charset="0"/>
                </a:rPr>
                <a:t>c</a:t>
              </a:r>
              <a:endParaRPr kumimoji="1" lang="ja-JP" altLang="en-US" sz="32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0" name="六角形 9"/>
                <p:cNvSpPr/>
                <p:nvPr/>
              </p:nvSpPr>
              <p:spPr>
                <a:xfrm>
                  <a:off x="1854558" y="4199843"/>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4</m:t>
                            </m:r>
                          </m:sub>
                        </m:sSub>
                      </m:oMath>
                    </m:oMathPara>
                  </a14:m>
                  <a:endParaRPr kumimoji="1" lang="ja-JP" altLang="en-US" sz="1200" dirty="0">
                    <a:latin typeface="Cambria Math" panose="02040503050406030204" pitchFamily="18" charset="0"/>
                  </a:endParaRPr>
                </a:p>
              </p:txBody>
            </p:sp>
          </mc:Choice>
          <mc:Fallback xmlns="">
            <p:sp>
              <p:nvSpPr>
                <p:cNvPr id="28" name="六角形 27"/>
                <p:cNvSpPr>
                  <a:spLocks noRot="1" noChangeAspect="1" noMove="1" noResize="1" noEditPoints="1" noAdjustHandles="1" noChangeArrowheads="1" noChangeShapeType="1" noTextEdit="1"/>
                </p:cNvSpPr>
                <p:nvPr/>
              </p:nvSpPr>
              <p:spPr>
                <a:xfrm>
                  <a:off x="1854558" y="4199843"/>
                  <a:ext cx="1210614" cy="1043633"/>
                </a:xfrm>
                <a:prstGeom prst="hexagon">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六角形 10"/>
                <p:cNvSpPr/>
                <p:nvPr/>
              </p:nvSpPr>
              <p:spPr>
                <a:xfrm>
                  <a:off x="1854558" y="5243476"/>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4</m:t>
                            </m:r>
                          </m:sub>
                        </m:sSub>
                      </m:oMath>
                    </m:oMathPara>
                  </a14:m>
                  <a:endParaRPr kumimoji="1" lang="ja-JP" altLang="en-US" sz="1200" dirty="0">
                    <a:latin typeface="Cambria Math" panose="02040503050406030204" pitchFamily="18" charset="0"/>
                  </a:endParaRPr>
                </a:p>
              </p:txBody>
            </p:sp>
          </mc:Choice>
          <mc:Fallback xmlns="">
            <p:sp>
              <p:nvSpPr>
                <p:cNvPr id="29" name="六角形 28"/>
                <p:cNvSpPr>
                  <a:spLocks noRot="1" noChangeAspect="1" noMove="1" noResize="1" noEditPoints="1" noAdjustHandles="1" noChangeArrowheads="1" noChangeShapeType="1" noTextEdit="1"/>
                </p:cNvSpPr>
                <p:nvPr/>
              </p:nvSpPr>
              <p:spPr>
                <a:xfrm>
                  <a:off x="1854558" y="5243476"/>
                  <a:ext cx="1210614" cy="1043633"/>
                </a:xfrm>
                <a:prstGeom prst="hexagon">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六角形 11"/>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1</m:t>
                            </m:r>
                          </m:sub>
                        </m:sSub>
                      </m:oMath>
                    </m:oMathPara>
                  </a14:m>
                  <a:endParaRPr kumimoji="1" lang="ja-JP" altLang="en-US" sz="1200" dirty="0">
                    <a:latin typeface="Cambria Math" panose="02040503050406030204" pitchFamily="18" charset="0"/>
                  </a:endParaRPr>
                </a:p>
              </p:txBody>
            </p:sp>
          </mc:Choice>
          <mc:Fallback xmlns="">
            <p:sp>
              <p:nvSpPr>
                <p:cNvPr id="30" name="六角形 29"/>
                <p:cNvSpPr>
                  <a:spLocks noRot="1" noChangeAspect="1" noMove="1" noResize="1" noEditPoints="1" noAdjustHandles="1" noChangeArrowheads="1" noChangeShapeType="1" noTextEdit="1"/>
                </p:cNvSpPr>
                <p:nvPr/>
              </p:nvSpPr>
              <p:spPr>
                <a:xfrm>
                  <a:off x="2807594" y="1590762"/>
                  <a:ext cx="1210614" cy="1043633"/>
                </a:xfrm>
                <a:prstGeom prst="hexagon">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六角形 12"/>
                <p:cNvSpPr/>
                <p:nvPr/>
              </p:nvSpPr>
              <p:spPr>
                <a:xfrm>
                  <a:off x="2807594" y="2634395"/>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2</m:t>
                            </m:r>
                          </m:sub>
                        </m:sSub>
                      </m:oMath>
                    </m:oMathPara>
                  </a14:m>
                  <a:endParaRPr kumimoji="1" lang="ja-JP" altLang="en-US" sz="1200" dirty="0">
                    <a:latin typeface="Cambria Math" panose="02040503050406030204" pitchFamily="18" charset="0"/>
                  </a:endParaRPr>
                </a:p>
              </p:txBody>
            </p:sp>
          </mc:Choice>
          <mc:Fallback xmlns="">
            <p:sp>
              <p:nvSpPr>
                <p:cNvPr id="31" name="六角形 30"/>
                <p:cNvSpPr>
                  <a:spLocks noRot="1" noChangeAspect="1" noMove="1" noResize="1" noEditPoints="1" noAdjustHandles="1" noChangeArrowheads="1" noChangeShapeType="1" noTextEdit="1"/>
                </p:cNvSpPr>
                <p:nvPr/>
              </p:nvSpPr>
              <p:spPr>
                <a:xfrm>
                  <a:off x="2807594" y="2634395"/>
                  <a:ext cx="1210614" cy="1043633"/>
                </a:xfrm>
                <a:prstGeom prst="hexagon">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六角形 13"/>
                <p:cNvSpPr/>
                <p:nvPr/>
              </p:nvSpPr>
              <p:spPr>
                <a:xfrm>
                  <a:off x="2807594" y="3678027"/>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3</m:t>
                            </m:r>
                          </m:sub>
                        </m:sSub>
                      </m:oMath>
                    </m:oMathPara>
                  </a14:m>
                  <a:endParaRPr kumimoji="1" lang="ja-JP" altLang="en-US" sz="1200" dirty="0">
                    <a:latin typeface="Cambria Math" panose="02040503050406030204" pitchFamily="18" charset="0"/>
                  </a:endParaRPr>
                </a:p>
              </p:txBody>
            </p:sp>
          </mc:Choice>
          <mc:Fallback xmlns="">
            <p:sp>
              <p:nvSpPr>
                <p:cNvPr id="32" name="六角形 31"/>
                <p:cNvSpPr>
                  <a:spLocks noRot="1" noChangeAspect="1" noMove="1" noResize="1" noEditPoints="1" noAdjustHandles="1" noChangeArrowheads="1" noChangeShapeType="1" noTextEdit="1"/>
                </p:cNvSpPr>
                <p:nvPr/>
              </p:nvSpPr>
              <p:spPr>
                <a:xfrm>
                  <a:off x="2807594" y="3678027"/>
                  <a:ext cx="1210614" cy="1043633"/>
                </a:xfrm>
                <a:prstGeom prst="hexagon">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六角形 14"/>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3</m:t>
                            </m:r>
                          </m:sub>
                        </m:sSub>
                      </m:oMath>
                    </m:oMathPara>
                  </a14:m>
                  <a:endParaRPr kumimoji="1" lang="ja-JP" altLang="en-US" sz="1200" dirty="0">
                    <a:latin typeface="Cambria Math" panose="02040503050406030204" pitchFamily="18" charset="0"/>
                  </a:endParaRPr>
                </a:p>
              </p:txBody>
            </p:sp>
          </mc:Choice>
          <mc:Fallback xmlns="">
            <p:sp>
              <p:nvSpPr>
                <p:cNvPr id="33" name="六角形 32"/>
                <p:cNvSpPr>
                  <a:spLocks noRot="1" noChangeAspect="1" noMove="1" noResize="1" noEditPoints="1" noAdjustHandles="1" noChangeArrowheads="1" noChangeShapeType="1" noTextEdit="1"/>
                </p:cNvSpPr>
                <p:nvPr/>
              </p:nvSpPr>
              <p:spPr>
                <a:xfrm>
                  <a:off x="2807594" y="4721660"/>
                  <a:ext cx="1210614" cy="1043633"/>
                </a:xfrm>
                <a:prstGeom prst="hexagon">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六角形 15"/>
                <p:cNvSpPr/>
                <p:nvPr/>
              </p:nvSpPr>
              <p:spPr>
                <a:xfrm>
                  <a:off x="3760630" y="2112578"/>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2</m:t>
                            </m:r>
                          </m:sub>
                        </m:sSub>
                      </m:oMath>
                    </m:oMathPara>
                  </a14:m>
                  <a:endParaRPr kumimoji="1" lang="ja-JP" altLang="en-US" sz="1200" dirty="0">
                    <a:latin typeface="Cambria Math" panose="02040503050406030204" pitchFamily="18" charset="0"/>
                  </a:endParaRPr>
                </a:p>
              </p:txBody>
            </p:sp>
          </mc:Choice>
          <mc:Fallback xmlns="">
            <p:sp>
              <p:nvSpPr>
                <p:cNvPr id="34" name="六角形 33"/>
                <p:cNvSpPr>
                  <a:spLocks noRot="1" noChangeAspect="1" noMove="1" noResize="1" noEditPoints="1" noAdjustHandles="1" noChangeArrowheads="1" noChangeShapeType="1" noTextEdit="1"/>
                </p:cNvSpPr>
                <p:nvPr/>
              </p:nvSpPr>
              <p:spPr>
                <a:xfrm>
                  <a:off x="3760630" y="2112578"/>
                  <a:ext cx="1210614" cy="1043633"/>
                </a:xfrm>
                <a:prstGeom prst="hexagon">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六角形 16"/>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2</m:t>
                            </m:r>
                          </m:sub>
                        </m:sSub>
                      </m:oMath>
                    </m:oMathPara>
                  </a14:m>
                  <a:endParaRPr kumimoji="1" lang="ja-JP" altLang="en-US" sz="1200" dirty="0">
                    <a:latin typeface="Cambria Math" panose="02040503050406030204" pitchFamily="18" charset="0"/>
                  </a:endParaRPr>
                </a:p>
              </p:txBody>
            </p:sp>
          </mc:Choice>
          <mc:Fallback xmlns="">
            <p:sp>
              <p:nvSpPr>
                <p:cNvPr id="35" name="六角形 34"/>
                <p:cNvSpPr>
                  <a:spLocks noRot="1" noChangeAspect="1" noMove="1" noResize="1" noEditPoints="1" noAdjustHandles="1" noChangeArrowheads="1" noChangeShapeType="1" noTextEdit="1"/>
                </p:cNvSpPr>
                <p:nvPr/>
              </p:nvSpPr>
              <p:spPr>
                <a:xfrm>
                  <a:off x="3760630" y="3156211"/>
                  <a:ext cx="1210614" cy="1043633"/>
                </a:xfrm>
                <a:prstGeom prst="hexagon">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六角形 17"/>
                <p:cNvSpPr/>
                <p:nvPr/>
              </p:nvSpPr>
              <p:spPr>
                <a:xfrm>
                  <a:off x="3760630" y="4199843"/>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3</m:t>
                            </m:r>
                          </m:sub>
                        </m:sSub>
                      </m:oMath>
                    </m:oMathPara>
                  </a14:m>
                  <a:endParaRPr kumimoji="1" lang="ja-JP" altLang="en-US" sz="1200" dirty="0">
                    <a:latin typeface="Cambria Math" panose="02040503050406030204" pitchFamily="18" charset="0"/>
                  </a:endParaRPr>
                </a:p>
              </p:txBody>
            </p:sp>
          </mc:Choice>
          <mc:Fallback xmlns="">
            <p:sp>
              <p:nvSpPr>
                <p:cNvPr id="36" name="六角形 35"/>
                <p:cNvSpPr>
                  <a:spLocks noRot="1" noChangeAspect="1" noMove="1" noResize="1" noEditPoints="1" noAdjustHandles="1" noChangeArrowheads="1" noChangeShapeType="1" noTextEdit="1"/>
                </p:cNvSpPr>
                <p:nvPr/>
              </p:nvSpPr>
              <p:spPr>
                <a:xfrm>
                  <a:off x="3760630" y="4199843"/>
                  <a:ext cx="1210614" cy="1043633"/>
                </a:xfrm>
                <a:prstGeom prst="hexagon">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六角形 18"/>
                <p:cNvSpPr/>
                <p:nvPr/>
              </p:nvSpPr>
              <p:spPr>
                <a:xfrm>
                  <a:off x="-51514" y="2112579"/>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6</m:t>
                            </m:r>
                          </m:sub>
                        </m:sSub>
                      </m:oMath>
                    </m:oMathPara>
                  </a14:m>
                  <a:endParaRPr kumimoji="1" lang="ja-JP" altLang="en-US" sz="1200" dirty="0">
                    <a:latin typeface="Cambria Math" panose="02040503050406030204" pitchFamily="18" charset="0"/>
                  </a:endParaRPr>
                </a:p>
              </p:txBody>
            </p:sp>
          </mc:Choice>
          <mc:Fallback xmlns="">
            <p:sp>
              <p:nvSpPr>
                <p:cNvPr id="39" name="六角形 38"/>
                <p:cNvSpPr>
                  <a:spLocks noRot="1" noChangeAspect="1" noMove="1" noResize="1" noEditPoints="1" noAdjustHandles="1" noChangeArrowheads="1" noChangeShapeType="1" noTextEdit="1"/>
                </p:cNvSpPr>
                <p:nvPr/>
              </p:nvSpPr>
              <p:spPr>
                <a:xfrm>
                  <a:off x="-51514" y="2112579"/>
                  <a:ext cx="1210614" cy="1043633"/>
                </a:xfrm>
                <a:prstGeom prst="hexagon">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六角形 19"/>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5</m:t>
                            </m:r>
                          </m:sub>
                        </m:sSub>
                      </m:oMath>
                    </m:oMathPara>
                  </a14:m>
                  <a:endParaRPr kumimoji="1" lang="ja-JP" altLang="en-US" sz="1200" dirty="0">
                    <a:latin typeface="Cambria Math" panose="02040503050406030204" pitchFamily="18" charset="0"/>
                  </a:endParaRPr>
                </a:p>
              </p:txBody>
            </p:sp>
          </mc:Choice>
          <mc:Fallback xmlns="">
            <p:sp>
              <p:nvSpPr>
                <p:cNvPr id="40" name="六角形 39"/>
                <p:cNvSpPr>
                  <a:spLocks noRot="1" noChangeAspect="1" noMove="1" noResize="1" noEditPoints="1" noAdjustHandles="1" noChangeArrowheads="1" noChangeShapeType="1" noTextEdit="1"/>
                </p:cNvSpPr>
                <p:nvPr/>
              </p:nvSpPr>
              <p:spPr>
                <a:xfrm>
                  <a:off x="-51514" y="3156211"/>
                  <a:ext cx="1210614" cy="1043633"/>
                </a:xfrm>
                <a:prstGeom prst="hexagon">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六角形 20"/>
                <p:cNvSpPr/>
                <p:nvPr/>
              </p:nvSpPr>
              <p:spPr>
                <a:xfrm>
                  <a:off x="-51514" y="4199844"/>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5</m:t>
                            </m:r>
                          </m:sub>
                        </m:sSub>
                      </m:oMath>
                    </m:oMathPara>
                  </a14:m>
                  <a:endParaRPr kumimoji="1" lang="ja-JP" altLang="en-US" sz="1200" dirty="0">
                    <a:latin typeface="Cambria Math" panose="02040503050406030204" pitchFamily="18" charset="0"/>
                  </a:endParaRPr>
                </a:p>
              </p:txBody>
            </p:sp>
          </mc:Choice>
          <mc:Fallback xmlns="">
            <p:sp>
              <p:nvSpPr>
                <p:cNvPr id="41" name="六角形 40"/>
                <p:cNvSpPr>
                  <a:spLocks noRot="1" noChangeAspect="1" noMove="1" noResize="1" noEditPoints="1" noAdjustHandles="1" noChangeArrowheads="1" noChangeShapeType="1" noTextEdit="1"/>
                </p:cNvSpPr>
                <p:nvPr/>
              </p:nvSpPr>
              <p:spPr>
                <a:xfrm>
                  <a:off x="-51514" y="4199844"/>
                  <a:ext cx="1210614" cy="1043633"/>
                </a:xfrm>
                <a:prstGeom prst="hexagon">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六角形 21"/>
                <p:cNvSpPr/>
                <p:nvPr/>
              </p:nvSpPr>
              <p:spPr>
                <a:xfrm>
                  <a:off x="901522"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6</m:t>
                            </m:r>
                          </m:sub>
                        </m:sSub>
                      </m:oMath>
                    </m:oMathPara>
                  </a14:m>
                  <a:endParaRPr kumimoji="1" lang="ja-JP" altLang="en-US" sz="1200" dirty="0">
                    <a:latin typeface="Cambria Math" panose="02040503050406030204" pitchFamily="18" charset="0"/>
                  </a:endParaRPr>
                </a:p>
              </p:txBody>
            </p:sp>
          </mc:Choice>
          <mc:Fallback xmlns="">
            <p:sp>
              <p:nvSpPr>
                <p:cNvPr id="42" name="六角形 41"/>
                <p:cNvSpPr>
                  <a:spLocks noRot="1" noChangeAspect="1" noMove="1" noResize="1" noEditPoints="1" noAdjustHandles="1" noChangeArrowheads="1" noChangeShapeType="1" noTextEdit="1"/>
                </p:cNvSpPr>
                <p:nvPr/>
              </p:nvSpPr>
              <p:spPr>
                <a:xfrm>
                  <a:off x="901522" y="1590762"/>
                  <a:ext cx="1210614" cy="1043633"/>
                </a:xfrm>
                <a:prstGeom prst="hexagon">
                  <a:avLst/>
                </a:prstGeom>
                <a:blipFill rotWithShape="0">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六角形 22"/>
                <p:cNvSpPr/>
                <p:nvPr/>
              </p:nvSpPr>
              <p:spPr>
                <a:xfrm>
                  <a:off x="901522" y="2634395"/>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6</m:t>
                            </m:r>
                          </m:sub>
                        </m:sSub>
                      </m:oMath>
                    </m:oMathPara>
                  </a14:m>
                  <a:endParaRPr kumimoji="1" lang="ja-JP" altLang="en-US" sz="1200" dirty="0">
                    <a:latin typeface="Cambria Math" panose="02040503050406030204" pitchFamily="18" charset="0"/>
                  </a:endParaRPr>
                </a:p>
              </p:txBody>
            </p:sp>
          </mc:Choice>
          <mc:Fallback xmlns="">
            <p:sp>
              <p:nvSpPr>
                <p:cNvPr id="43" name="六角形 42"/>
                <p:cNvSpPr>
                  <a:spLocks noRot="1" noChangeAspect="1" noMove="1" noResize="1" noEditPoints="1" noAdjustHandles="1" noChangeArrowheads="1" noChangeShapeType="1" noTextEdit="1"/>
                </p:cNvSpPr>
                <p:nvPr/>
              </p:nvSpPr>
              <p:spPr>
                <a:xfrm>
                  <a:off x="901522" y="2634395"/>
                  <a:ext cx="1210614" cy="1043633"/>
                </a:xfrm>
                <a:prstGeom prst="hexagon">
                  <a:avLst/>
                </a:prstGeom>
                <a:blipFill rotWithShape="0">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六角形 23"/>
                <p:cNvSpPr/>
                <p:nvPr/>
              </p:nvSpPr>
              <p:spPr>
                <a:xfrm>
                  <a:off x="901522" y="3678027"/>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5</m:t>
                            </m:r>
                          </m:sub>
                        </m:sSub>
                      </m:oMath>
                    </m:oMathPara>
                  </a14:m>
                  <a:endParaRPr kumimoji="1" lang="ja-JP" altLang="en-US" sz="1200" dirty="0">
                    <a:latin typeface="Cambria Math" panose="02040503050406030204" pitchFamily="18" charset="0"/>
                  </a:endParaRPr>
                </a:p>
              </p:txBody>
            </p:sp>
          </mc:Choice>
          <mc:Fallback xmlns="">
            <p:sp>
              <p:nvSpPr>
                <p:cNvPr id="44" name="六角形 43"/>
                <p:cNvSpPr>
                  <a:spLocks noRot="1" noChangeAspect="1" noMove="1" noResize="1" noEditPoints="1" noAdjustHandles="1" noChangeArrowheads="1" noChangeShapeType="1" noTextEdit="1"/>
                </p:cNvSpPr>
                <p:nvPr/>
              </p:nvSpPr>
              <p:spPr>
                <a:xfrm>
                  <a:off x="901522" y="3678027"/>
                  <a:ext cx="1210614" cy="1043633"/>
                </a:xfrm>
                <a:prstGeom prst="hexagon">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六角形 24"/>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4</m:t>
                            </m:r>
                          </m:sub>
                        </m:sSub>
                      </m:oMath>
                    </m:oMathPara>
                  </a14:m>
                  <a:endParaRPr kumimoji="1" lang="ja-JP" altLang="en-US" sz="1200" dirty="0">
                    <a:latin typeface="Cambria Math" panose="02040503050406030204" pitchFamily="18" charset="0"/>
                  </a:endParaRPr>
                </a:p>
              </p:txBody>
            </p:sp>
          </mc:Choice>
          <mc:Fallback xmlns="">
            <p:sp>
              <p:nvSpPr>
                <p:cNvPr id="45" name="六角形 44"/>
                <p:cNvSpPr>
                  <a:spLocks noRot="1" noChangeAspect="1" noMove="1" noResize="1" noEditPoints="1" noAdjustHandles="1" noChangeArrowheads="1" noChangeShapeType="1" noTextEdit="1"/>
                </p:cNvSpPr>
                <p:nvPr/>
              </p:nvSpPr>
              <p:spPr>
                <a:xfrm>
                  <a:off x="901522" y="4721660"/>
                  <a:ext cx="1210614" cy="1043633"/>
                </a:xfrm>
                <a:prstGeom prst="hexagon">
                  <a:avLst/>
                </a:prstGeom>
                <a:blipFill rotWithShape="0">
                  <a:blip r:embed="rId19"/>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7" name="六角形 26"/>
              <p:cNvSpPr/>
              <p:nvPr/>
            </p:nvSpPr>
            <p:spPr>
              <a:xfrm>
                <a:off x="4210779" y="1694244"/>
                <a:ext cx="722443" cy="6227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1</m:t>
                          </m:r>
                        </m:sub>
                      </m:sSub>
                    </m:oMath>
                  </m:oMathPara>
                </a14:m>
                <a:endParaRPr kumimoji="1" lang="ja-JP" altLang="en-US" sz="1200" dirty="0">
                  <a:latin typeface="Cambria Math" panose="02040503050406030204" pitchFamily="18" charset="0"/>
                </a:endParaRPr>
              </a:p>
            </p:txBody>
          </p:sp>
        </mc:Choice>
        <mc:Fallback xmlns="">
          <p:sp>
            <p:nvSpPr>
              <p:cNvPr id="27" name="六角形 26"/>
              <p:cNvSpPr>
                <a:spLocks noRot="1" noChangeAspect="1" noMove="1" noResize="1" noEditPoints="1" noAdjustHandles="1" noChangeArrowheads="1" noChangeShapeType="1" noTextEdit="1"/>
              </p:cNvSpPr>
              <p:nvPr/>
            </p:nvSpPr>
            <p:spPr>
              <a:xfrm>
                <a:off x="4210779" y="1694244"/>
                <a:ext cx="722443" cy="622796"/>
              </a:xfrm>
              <a:prstGeom prst="hexagon">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六角形 27"/>
              <p:cNvSpPr/>
              <p:nvPr/>
            </p:nvSpPr>
            <p:spPr>
              <a:xfrm>
                <a:off x="4210779" y="2317040"/>
                <a:ext cx="722443" cy="622796"/>
              </a:xfrm>
              <a:prstGeom prst="hexagon">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1</m:t>
                          </m:r>
                        </m:sub>
                      </m:sSub>
                    </m:oMath>
                  </m:oMathPara>
                </a14:m>
                <a:endParaRPr kumimoji="1" lang="ja-JP" altLang="en-US" sz="1200" dirty="0">
                  <a:latin typeface="Cambria Math" panose="02040503050406030204" pitchFamily="18" charset="0"/>
                </a:endParaRPr>
              </a:p>
            </p:txBody>
          </p:sp>
        </mc:Choice>
        <mc:Fallback xmlns="">
          <p:sp>
            <p:nvSpPr>
              <p:cNvPr id="28" name="六角形 27"/>
              <p:cNvSpPr>
                <a:spLocks noRot="1" noChangeAspect="1" noMove="1" noResize="1" noEditPoints="1" noAdjustHandles="1" noChangeArrowheads="1" noChangeShapeType="1" noTextEdit="1"/>
              </p:cNvSpPr>
              <p:nvPr/>
            </p:nvSpPr>
            <p:spPr>
              <a:xfrm>
                <a:off x="4210779" y="2317040"/>
                <a:ext cx="722443" cy="622796"/>
              </a:xfrm>
              <a:prstGeom prst="hexagon">
                <a:avLst/>
              </a:prstGeom>
              <a:blipFill rotWithShape="0">
                <a:blip r:embed="rId21"/>
                <a:stretch>
                  <a:fillRect/>
                </a:stretch>
              </a:blipFill>
              <a:effectLst>
                <a:softEdge rad="63500"/>
              </a:effectLst>
            </p:spPr>
            <p:txBody>
              <a:bodyPr/>
              <a:lstStyle/>
              <a:p>
                <a:r>
                  <a:rPr lang="ja-JP" altLang="en-US">
                    <a:noFill/>
                  </a:rPr>
                  <a:t> </a:t>
                </a:r>
              </a:p>
            </p:txBody>
          </p:sp>
        </mc:Fallback>
      </mc:AlternateContent>
      <p:sp>
        <p:nvSpPr>
          <p:cNvPr id="29" name="六角形 28"/>
          <p:cNvSpPr/>
          <p:nvPr/>
        </p:nvSpPr>
        <p:spPr>
          <a:xfrm>
            <a:off x="4210779" y="2939834"/>
            <a:ext cx="722443" cy="622796"/>
          </a:xfrm>
          <a:prstGeom prst="hexagon">
            <a:avLst/>
          </a:prstGeom>
          <a:solidFill>
            <a:schemeClr val="accent4">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3200" dirty="0" smtClean="0">
                <a:latin typeface="Cambria Math" panose="02040503050406030204" pitchFamily="18" charset="0"/>
                <a:ea typeface="Cambria Math" panose="02040503050406030204" pitchFamily="18" charset="0"/>
              </a:rPr>
              <a:t>c</a:t>
            </a:r>
            <a:endParaRPr kumimoji="1" lang="ja-JP" altLang="en-US" sz="32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0" name="六角形 29"/>
              <p:cNvSpPr/>
              <p:nvPr/>
            </p:nvSpPr>
            <p:spPr>
              <a:xfrm>
                <a:off x="4210779" y="3562631"/>
                <a:ext cx="722443" cy="622796"/>
              </a:xfrm>
              <a:prstGeom prst="hexagon">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4</m:t>
                          </m:r>
                        </m:sub>
                      </m:sSub>
                    </m:oMath>
                  </m:oMathPara>
                </a14:m>
                <a:endParaRPr kumimoji="1" lang="ja-JP" altLang="en-US" sz="1200" dirty="0">
                  <a:latin typeface="Cambria Math" panose="02040503050406030204" pitchFamily="18" charset="0"/>
                </a:endParaRPr>
              </a:p>
            </p:txBody>
          </p:sp>
        </mc:Choice>
        <mc:Fallback xmlns="">
          <p:sp>
            <p:nvSpPr>
              <p:cNvPr id="30" name="六角形 29"/>
              <p:cNvSpPr>
                <a:spLocks noRot="1" noChangeAspect="1" noMove="1" noResize="1" noEditPoints="1" noAdjustHandles="1" noChangeArrowheads="1" noChangeShapeType="1" noTextEdit="1"/>
              </p:cNvSpPr>
              <p:nvPr/>
            </p:nvSpPr>
            <p:spPr>
              <a:xfrm>
                <a:off x="4210779" y="3562631"/>
                <a:ext cx="722443" cy="622796"/>
              </a:xfrm>
              <a:prstGeom prst="hexagon">
                <a:avLst/>
              </a:prstGeom>
              <a:blipFill rotWithShape="0">
                <a:blip r:embed="rId22"/>
                <a:stretch>
                  <a:fillRect/>
                </a:stretch>
              </a:blipFill>
              <a:effectLst>
                <a:softEdge rad="63500"/>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六角形 30"/>
              <p:cNvSpPr/>
              <p:nvPr/>
            </p:nvSpPr>
            <p:spPr>
              <a:xfrm>
                <a:off x="4210779" y="4185426"/>
                <a:ext cx="722443" cy="6227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4</m:t>
                          </m:r>
                        </m:sub>
                      </m:sSub>
                    </m:oMath>
                  </m:oMathPara>
                </a14:m>
                <a:endParaRPr kumimoji="1" lang="ja-JP" altLang="en-US" sz="1200" dirty="0">
                  <a:latin typeface="Cambria Math" panose="02040503050406030204" pitchFamily="18" charset="0"/>
                </a:endParaRPr>
              </a:p>
            </p:txBody>
          </p:sp>
        </mc:Choice>
        <mc:Fallback xmlns="">
          <p:sp>
            <p:nvSpPr>
              <p:cNvPr id="31" name="六角形 30"/>
              <p:cNvSpPr>
                <a:spLocks noRot="1" noChangeAspect="1" noMove="1" noResize="1" noEditPoints="1" noAdjustHandles="1" noChangeArrowheads="1" noChangeShapeType="1" noTextEdit="1"/>
              </p:cNvSpPr>
              <p:nvPr/>
            </p:nvSpPr>
            <p:spPr>
              <a:xfrm>
                <a:off x="4210779" y="4185426"/>
                <a:ext cx="722443" cy="622796"/>
              </a:xfrm>
              <a:prstGeom prst="hexagon">
                <a:avLst/>
              </a:prstGeom>
              <a:blipFill rotWithShape="0">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六角形 31"/>
              <p:cNvSpPr/>
              <p:nvPr/>
            </p:nvSpPr>
            <p:spPr>
              <a:xfrm>
                <a:off x="4779510" y="2005642"/>
                <a:ext cx="722443" cy="62279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1</m:t>
                          </m:r>
                        </m:sub>
                      </m:sSub>
                    </m:oMath>
                  </m:oMathPara>
                </a14:m>
                <a:endParaRPr kumimoji="1" lang="ja-JP" altLang="en-US" sz="1200" dirty="0">
                  <a:latin typeface="Cambria Math" panose="02040503050406030204" pitchFamily="18" charset="0"/>
                </a:endParaRPr>
              </a:p>
            </p:txBody>
          </p:sp>
        </mc:Choice>
        <mc:Fallback xmlns="">
          <p:sp>
            <p:nvSpPr>
              <p:cNvPr id="32" name="六角形 31"/>
              <p:cNvSpPr>
                <a:spLocks noRot="1" noChangeAspect="1" noMove="1" noResize="1" noEditPoints="1" noAdjustHandles="1" noChangeArrowheads="1" noChangeShapeType="1" noTextEdit="1"/>
              </p:cNvSpPr>
              <p:nvPr/>
            </p:nvSpPr>
            <p:spPr>
              <a:xfrm>
                <a:off x="4779510" y="2005642"/>
                <a:ext cx="722443" cy="622796"/>
              </a:xfrm>
              <a:prstGeom prst="hexagon">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六角形 32"/>
              <p:cNvSpPr/>
              <p:nvPr/>
            </p:nvSpPr>
            <p:spPr>
              <a:xfrm>
                <a:off x="4779510" y="2628438"/>
                <a:ext cx="722443" cy="622796"/>
              </a:xfrm>
              <a:prstGeom prst="hexagon">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2</m:t>
                          </m:r>
                        </m:sub>
                      </m:sSub>
                    </m:oMath>
                  </m:oMathPara>
                </a14:m>
                <a:endParaRPr kumimoji="1" lang="ja-JP" altLang="en-US" sz="1200" dirty="0">
                  <a:latin typeface="Cambria Math" panose="02040503050406030204" pitchFamily="18" charset="0"/>
                </a:endParaRPr>
              </a:p>
            </p:txBody>
          </p:sp>
        </mc:Choice>
        <mc:Fallback xmlns="">
          <p:sp>
            <p:nvSpPr>
              <p:cNvPr id="33" name="六角形 32"/>
              <p:cNvSpPr>
                <a:spLocks noRot="1" noChangeAspect="1" noMove="1" noResize="1" noEditPoints="1" noAdjustHandles="1" noChangeArrowheads="1" noChangeShapeType="1" noTextEdit="1"/>
              </p:cNvSpPr>
              <p:nvPr/>
            </p:nvSpPr>
            <p:spPr>
              <a:xfrm>
                <a:off x="4779510" y="2628438"/>
                <a:ext cx="722443" cy="622796"/>
              </a:xfrm>
              <a:prstGeom prst="hexagon">
                <a:avLst/>
              </a:prstGeom>
              <a:blipFill rotWithShape="0">
                <a:blip r:embed="rId25"/>
                <a:stretch>
                  <a:fillRect/>
                </a:stretch>
              </a:blipFill>
              <a:effectLst>
                <a:softEdge rad="63500"/>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六角形 33"/>
              <p:cNvSpPr/>
              <p:nvPr/>
            </p:nvSpPr>
            <p:spPr>
              <a:xfrm>
                <a:off x="4779510" y="3251233"/>
                <a:ext cx="722443" cy="622796"/>
              </a:xfrm>
              <a:prstGeom prst="hexagon">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3</m:t>
                          </m:r>
                        </m:sub>
                      </m:sSub>
                    </m:oMath>
                  </m:oMathPara>
                </a14:m>
                <a:endParaRPr kumimoji="1" lang="ja-JP" altLang="en-US" sz="1200" dirty="0">
                  <a:latin typeface="Cambria Math" panose="02040503050406030204" pitchFamily="18" charset="0"/>
                </a:endParaRPr>
              </a:p>
            </p:txBody>
          </p:sp>
        </mc:Choice>
        <mc:Fallback xmlns="">
          <p:sp>
            <p:nvSpPr>
              <p:cNvPr id="34" name="六角形 33"/>
              <p:cNvSpPr>
                <a:spLocks noRot="1" noChangeAspect="1" noMove="1" noResize="1" noEditPoints="1" noAdjustHandles="1" noChangeArrowheads="1" noChangeShapeType="1" noTextEdit="1"/>
              </p:cNvSpPr>
              <p:nvPr/>
            </p:nvSpPr>
            <p:spPr>
              <a:xfrm>
                <a:off x="4779510" y="3251233"/>
                <a:ext cx="722443" cy="622796"/>
              </a:xfrm>
              <a:prstGeom prst="hexagon">
                <a:avLst/>
              </a:prstGeom>
              <a:blipFill rotWithShape="0">
                <a:blip r:embed="rId26"/>
                <a:stretch>
                  <a:fillRect/>
                </a:stretch>
              </a:blipFill>
              <a:effectLst>
                <a:softEdge rad="63500"/>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六角形 34"/>
              <p:cNvSpPr/>
              <p:nvPr/>
            </p:nvSpPr>
            <p:spPr>
              <a:xfrm>
                <a:off x="4779510" y="3874029"/>
                <a:ext cx="722443" cy="62279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3</m:t>
                          </m:r>
                        </m:sub>
                      </m:sSub>
                    </m:oMath>
                  </m:oMathPara>
                </a14:m>
                <a:endParaRPr kumimoji="1" lang="ja-JP" altLang="en-US" sz="1200" dirty="0">
                  <a:latin typeface="Cambria Math" panose="02040503050406030204" pitchFamily="18" charset="0"/>
                </a:endParaRPr>
              </a:p>
            </p:txBody>
          </p:sp>
        </mc:Choice>
        <mc:Fallback xmlns="">
          <p:sp>
            <p:nvSpPr>
              <p:cNvPr id="35" name="六角形 34"/>
              <p:cNvSpPr>
                <a:spLocks noRot="1" noChangeAspect="1" noMove="1" noResize="1" noEditPoints="1" noAdjustHandles="1" noChangeArrowheads="1" noChangeShapeType="1" noTextEdit="1"/>
              </p:cNvSpPr>
              <p:nvPr/>
            </p:nvSpPr>
            <p:spPr>
              <a:xfrm>
                <a:off x="4779510" y="3874029"/>
                <a:ext cx="722443" cy="622796"/>
              </a:xfrm>
              <a:prstGeom prst="hexagon">
                <a:avLst/>
              </a:prstGeom>
              <a:blipFill rotWithShape="0">
                <a:blip r:embed="rId2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六角形 35"/>
              <p:cNvSpPr/>
              <p:nvPr/>
            </p:nvSpPr>
            <p:spPr>
              <a:xfrm>
                <a:off x="5348241" y="2317040"/>
                <a:ext cx="722443" cy="6227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2</m:t>
                          </m:r>
                        </m:sub>
                      </m:sSub>
                    </m:oMath>
                  </m:oMathPara>
                </a14:m>
                <a:endParaRPr kumimoji="1" lang="ja-JP" altLang="en-US" sz="1200" dirty="0">
                  <a:latin typeface="Cambria Math" panose="02040503050406030204" pitchFamily="18" charset="0"/>
                </a:endParaRPr>
              </a:p>
            </p:txBody>
          </p:sp>
        </mc:Choice>
        <mc:Fallback xmlns="">
          <p:sp>
            <p:nvSpPr>
              <p:cNvPr id="36" name="六角形 35"/>
              <p:cNvSpPr>
                <a:spLocks noRot="1" noChangeAspect="1" noMove="1" noResize="1" noEditPoints="1" noAdjustHandles="1" noChangeArrowheads="1" noChangeShapeType="1" noTextEdit="1"/>
              </p:cNvSpPr>
              <p:nvPr/>
            </p:nvSpPr>
            <p:spPr>
              <a:xfrm>
                <a:off x="5348241" y="2317040"/>
                <a:ext cx="722443" cy="622796"/>
              </a:xfrm>
              <a:prstGeom prst="hexagon">
                <a:avLst/>
              </a:prstGeom>
              <a:blipFill rotWithShape="0">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六角形 36"/>
              <p:cNvSpPr/>
              <p:nvPr/>
            </p:nvSpPr>
            <p:spPr>
              <a:xfrm>
                <a:off x="5348241" y="2939835"/>
                <a:ext cx="722443" cy="62279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2</m:t>
                          </m:r>
                        </m:sub>
                      </m:sSub>
                    </m:oMath>
                  </m:oMathPara>
                </a14:m>
                <a:endParaRPr kumimoji="1" lang="ja-JP" altLang="en-US" sz="1200" dirty="0">
                  <a:latin typeface="Cambria Math" panose="02040503050406030204" pitchFamily="18" charset="0"/>
                </a:endParaRPr>
              </a:p>
            </p:txBody>
          </p:sp>
        </mc:Choice>
        <mc:Fallback xmlns="">
          <p:sp>
            <p:nvSpPr>
              <p:cNvPr id="37" name="六角形 36"/>
              <p:cNvSpPr>
                <a:spLocks noRot="1" noChangeAspect="1" noMove="1" noResize="1" noEditPoints="1" noAdjustHandles="1" noChangeArrowheads="1" noChangeShapeType="1" noTextEdit="1"/>
              </p:cNvSpPr>
              <p:nvPr/>
            </p:nvSpPr>
            <p:spPr>
              <a:xfrm>
                <a:off x="5348241" y="2939835"/>
                <a:ext cx="722443" cy="622796"/>
              </a:xfrm>
              <a:prstGeom prst="hexagon">
                <a:avLst/>
              </a:prstGeom>
              <a:blipFill rotWithShape="0">
                <a:blip r:embed="rId2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六角形 37"/>
              <p:cNvSpPr/>
              <p:nvPr/>
            </p:nvSpPr>
            <p:spPr>
              <a:xfrm>
                <a:off x="5348241" y="3562631"/>
                <a:ext cx="722443" cy="6227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3</m:t>
                          </m:r>
                        </m:sub>
                      </m:sSub>
                    </m:oMath>
                  </m:oMathPara>
                </a14:m>
                <a:endParaRPr kumimoji="1" lang="ja-JP" altLang="en-US" sz="1200" dirty="0">
                  <a:latin typeface="Cambria Math" panose="02040503050406030204" pitchFamily="18" charset="0"/>
                </a:endParaRPr>
              </a:p>
            </p:txBody>
          </p:sp>
        </mc:Choice>
        <mc:Fallback xmlns="">
          <p:sp>
            <p:nvSpPr>
              <p:cNvPr id="38" name="六角形 37"/>
              <p:cNvSpPr>
                <a:spLocks noRot="1" noChangeAspect="1" noMove="1" noResize="1" noEditPoints="1" noAdjustHandles="1" noChangeArrowheads="1" noChangeShapeType="1" noTextEdit="1"/>
              </p:cNvSpPr>
              <p:nvPr/>
            </p:nvSpPr>
            <p:spPr>
              <a:xfrm>
                <a:off x="5348241" y="3562631"/>
                <a:ext cx="722443" cy="622796"/>
              </a:xfrm>
              <a:prstGeom prst="hexagon">
                <a:avLst/>
              </a:prstGeom>
              <a:blipFill rotWithShape="0">
                <a:blip r:embed="rId3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六角形 38"/>
              <p:cNvSpPr/>
              <p:nvPr/>
            </p:nvSpPr>
            <p:spPr>
              <a:xfrm>
                <a:off x="3073316" y="2317040"/>
                <a:ext cx="722443" cy="6227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6</m:t>
                          </m:r>
                        </m:sub>
                      </m:sSub>
                    </m:oMath>
                  </m:oMathPara>
                </a14:m>
                <a:endParaRPr kumimoji="1" lang="ja-JP" altLang="en-US" sz="1200" dirty="0">
                  <a:latin typeface="Cambria Math" panose="02040503050406030204" pitchFamily="18" charset="0"/>
                </a:endParaRPr>
              </a:p>
            </p:txBody>
          </p:sp>
        </mc:Choice>
        <mc:Fallback xmlns="">
          <p:sp>
            <p:nvSpPr>
              <p:cNvPr id="39" name="六角形 38"/>
              <p:cNvSpPr>
                <a:spLocks noRot="1" noChangeAspect="1" noMove="1" noResize="1" noEditPoints="1" noAdjustHandles="1" noChangeArrowheads="1" noChangeShapeType="1" noTextEdit="1"/>
              </p:cNvSpPr>
              <p:nvPr/>
            </p:nvSpPr>
            <p:spPr>
              <a:xfrm>
                <a:off x="3073316" y="2317040"/>
                <a:ext cx="722443" cy="622796"/>
              </a:xfrm>
              <a:prstGeom prst="hexagon">
                <a:avLst/>
              </a:prstGeom>
              <a:blipFill rotWithShape="0">
                <a:blip r:embed="rId3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六角形 39"/>
              <p:cNvSpPr/>
              <p:nvPr/>
            </p:nvSpPr>
            <p:spPr>
              <a:xfrm>
                <a:off x="3073316" y="2939835"/>
                <a:ext cx="722443" cy="62279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5</m:t>
                          </m:r>
                        </m:sub>
                      </m:sSub>
                    </m:oMath>
                  </m:oMathPara>
                </a14:m>
                <a:endParaRPr kumimoji="1" lang="ja-JP" altLang="en-US" sz="1200" dirty="0">
                  <a:latin typeface="Cambria Math" panose="02040503050406030204" pitchFamily="18" charset="0"/>
                </a:endParaRPr>
              </a:p>
            </p:txBody>
          </p:sp>
        </mc:Choice>
        <mc:Fallback xmlns="">
          <p:sp>
            <p:nvSpPr>
              <p:cNvPr id="40" name="六角形 39"/>
              <p:cNvSpPr>
                <a:spLocks noRot="1" noChangeAspect="1" noMove="1" noResize="1" noEditPoints="1" noAdjustHandles="1" noChangeArrowheads="1" noChangeShapeType="1" noTextEdit="1"/>
              </p:cNvSpPr>
              <p:nvPr/>
            </p:nvSpPr>
            <p:spPr>
              <a:xfrm>
                <a:off x="3073316" y="2939835"/>
                <a:ext cx="722443" cy="622796"/>
              </a:xfrm>
              <a:prstGeom prst="hexagon">
                <a:avLst/>
              </a:prstGeom>
              <a:blipFill rotWithShape="0">
                <a:blip r:embed="rId3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六角形 40"/>
              <p:cNvSpPr/>
              <p:nvPr/>
            </p:nvSpPr>
            <p:spPr>
              <a:xfrm>
                <a:off x="3073316" y="3562631"/>
                <a:ext cx="722443" cy="6227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𝑥</m:t>
                          </m:r>
                        </m:e>
                        <m:sub>
                          <m:r>
                            <a:rPr kumimoji="1" lang="en-US" altLang="ja-JP" sz="3200" b="0" i="1" smtClean="0">
                              <a:latin typeface="Cambria Math" panose="02040503050406030204" pitchFamily="18" charset="0"/>
                              <a:ea typeface="Cambria Math" panose="02040503050406030204" pitchFamily="18" charset="0"/>
                            </a:rPr>
                            <m:t>5</m:t>
                          </m:r>
                        </m:sub>
                      </m:sSub>
                    </m:oMath>
                  </m:oMathPara>
                </a14:m>
                <a:endParaRPr kumimoji="1" lang="ja-JP" altLang="en-US" sz="1200" dirty="0">
                  <a:latin typeface="Cambria Math" panose="02040503050406030204" pitchFamily="18" charset="0"/>
                </a:endParaRPr>
              </a:p>
            </p:txBody>
          </p:sp>
        </mc:Choice>
        <mc:Fallback xmlns="">
          <p:sp>
            <p:nvSpPr>
              <p:cNvPr id="41" name="六角形 40"/>
              <p:cNvSpPr>
                <a:spLocks noRot="1" noChangeAspect="1" noMove="1" noResize="1" noEditPoints="1" noAdjustHandles="1" noChangeArrowheads="1" noChangeShapeType="1" noTextEdit="1"/>
              </p:cNvSpPr>
              <p:nvPr/>
            </p:nvSpPr>
            <p:spPr>
              <a:xfrm>
                <a:off x="3073316" y="3562631"/>
                <a:ext cx="722443" cy="622796"/>
              </a:xfrm>
              <a:prstGeom prst="hexagon">
                <a:avLst/>
              </a:prstGeom>
              <a:blipFill rotWithShape="0">
                <a:blip r:embed="rId3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六角形 41"/>
              <p:cNvSpPr/>
              <p:nvPr/>
            </p:nvSpPr>
            <p:spPr>
              <a:xfrm>
                <a:off x="3642047" y="2005642"/>
                <a:ext cx="722443" cy="62279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6</m:t>
                          </m:r>
                        </m:sub>
                      </m:sSub>
                    </m:oMath>
                  </m:oMathPara>
                </a14:m>
                <a:endParaRPr kumimoji="1" lang="ja-JP" altLang="en-US" sz="1200" dirty="0">
                  <a:latin typeface="Cambria Math" panose="02040503050406030204" pitchFamily="18" charset="0"/>
                </a:endParaRPr>
              </a:p>
            </p:txBody>
          </p:sp>
        </mc:Choice>
        <mc:Fallback xmlns="">
          <p:sp>
            <p:nvSpPr>
              <p:cNvPr id="42" name="六角形 41"/>
              <p:cNvSpPr>
                <a:spLocks noRot="1" noChangeAspect="1" noMove="1" noResize="1" noEditPoints="1" noAdjustHandles="1" noChangeArrowheads="1" noChangeShapeType="1" noTextEdit="1"/>
              </p:cNvSpPr>
              <p:nvPr/>
            </p:nvSpPr>
            <p:spPr>
              <a:xfrm>
                <a:off x="3642047" y="2005642"/>
                <a:ext cx="722443" cy="622796"/>
              </a:xfrm>
              <a:prstGeom prst="hexagon">
                <a:avLst/>
              </a:prstGeom>
              <a:blipFill rotWithShape="0">
                <a:blip r:embed="rId3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六角形 42"/>
              <p:cNvSpPr/>
              <p:nvPr/>
            </p:nvSpPr>
            <p:spPr>
              <a:xfrm>
                <a:off x="3642047" y="2628438"/>
                <a:ext cx="722443" cy="622796"/>
              </a:xfrm>
              <a:prstGeom prst="hexagon">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6</m:t>
                          </m:r>
                        </m:sub>
                      </m:sSub>
                    </m:oMath>
                  </m:oMathPara>
                </a14:m>
                <a:endParaRPr kumimoji="1" lang="ja-JP" altLang="en-US" sz="1200" dirty="0">
                  <a:latin typeface="Cambria Math" panose="02040503050406030204" pitchFamily="18" charset="0"/>
                </a:endParaRPr>
              </a:p>
            </p:txBody>
          </p:sp>
        </mc:Choice>
        <mc:Fallback xmlns="">
          <p:sp>
            <p:nvSpPr>
              <p:cNvPr id="43" name="六角形 42"/>
              <p:cNvSpPr>
                <a:spLocks noRot="1" noChangeAspect="1" noMove="1" noResize="1" noEditPoints="1" noAdjustHandles="1" noChangeArrowheads="1" noChangeShapeType="1" noTextEdit="1"/>
              </p:cNvSpPr>
              <p:nvPr/>
            </p:nvSpPr>
            <p:spPr>
              <a:xfrm>
                <a:off x="3642047" y="2628438"/>
                <a:ext cx="722443" cy="622796"/>
              </a:xfrm>
              <a:prstGeom prst="hexagon">
                <a:avLst/>
              </a:prstGeom>
              <a:blipFill rotWithShape="0">
                <a:blip r:embed="rId35"/>
                <a:stretch>
                  <a:fillRect/>
                </a:stretch>
              </a:blipFill>
              <a:effectLst>
                <a:softEdge rad="63500"/>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六角形 43"/>
              <p:cNvSpPr/>
              <p:nvPr/>
            </p:nvSpPr>
            <p:spPr>
              <a:xfrm>
                <a:off x="3642047" y="3251233"/>
                <a:ext cx="722443" cy="622796"/>
              </a:xfrm>
              <a:prstGeom prst="hexagon">
                <a:avLst/>
              </a:prstGeom>
              <a:solidFill>
                <a:schemeClr val="accent6">
                  <a:lumMod val="40000"/>
                  <a:lumOff val="6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𝑧</m:t>
                          </m:r>
                        </m:e>
                        <m:sub>
                          <m:r>
                            <a:rPr kumimoji="1" lang="en-US" altLang="ja-JP" sz="3200" b="0" i="1" smtClean="0">
                              <a:latin typeface="Cambria Math" panose="02040503050406030204" pitchFamily="18" charset="0"/>
                              <a:ea typeface="Cambria Math" panose="02040503050406030204" pitchFamily="18" charset="0"/>
                            </a:rPr>
                            <m:t>5</m:t>
                          </m:r>
                        </m:sub>
                      </m:sSub>
                    </m:oMath>
                  </m:oMathPara>
                </a14:m>
                <a:endParaRPr kumimoji="1" lang="ja-JP" altLang="en-US" sz="1200" dirty="0">
                  <a:latin typeface="Cambria Math" panose="02040503050406030204" pitchFamily="18" charset="0"/>
                </a:endParaRPr>
              </a:p>
            </p:txBody>
          </p:sp>
        </mc:Choice>
        <mc:Fallback xmlns="">
          <p:sp>
            <p:nvSpPr>
              <p:cNvPr id="44" name="六角形 43"/>
              <p:cNvSpPr>
                <a:spLocks noRot="1" noChangeAspect="1" noMove="1" noResize="1" noEditPoints="1" noAdjustHandles="1" noChangeArrowheads="1" noChangeShapeType="1" noTextEdit="1"/>
              </p:cNvSpPr>
              <p:nvPr/>
            </p:nvSpPr>
            <p:spPr>
              <a:xfrm>
                <a:off x="3642047" y="3251233"/>
                <a:ext cx="722443" cy="622796"/>
              </a:xfrm>
              <a:prstGeom prst="hexagon">
                <a:avLst/>
              </a:prstGeom>
              <a:blipFill rotWithShape="0">
                <a:blip r:embed="rId36"/>
                <a:stretch>
                  <a:fillRect/>
                </a:stretch>
              </a:blipFill>
              <a:effectLst>
                <a:softEdge rad="63500"/>
              </a:effectLst>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六角形 44"/>
              <p:cNvSpPr/>
              <p:nvPr/>
            </p:nvSpPr>
            <p:spPr>
              <a:xfrm>
                <a:off x="3642047" y="3874029"/>
                <a:ext cx="722443" cy="62279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4</m:t>
                          </m:r>
                        </m:sub>
                      </m:sSub>
                    </m:oMath>
                  </m:oMathPara>
                </a14:m>
                <a:endParaRPr kumimoji="1" lang="ja-JP" altLang="en-US" sz="1200" dirty="0">
                  <a:latin typeface="Cambria Math" panose="02040503050406030204" pitchFamily="18" charset="0"/>
                </a:endParaRPr>
              </a:p>
            </p:txBody>
          </p:sp>
        </mc:Choice>
        <mc:Fallback xmlns="">
          <p:sp>
            <p:nvSpPr>
              <p:cNvPr id="45" name="六角形 44"/>
              <p:cNvSpPr>
                <a:spLocks noRot="1" noChangeAspect="1" noMove="1" noResize="1" noEditPoints="1" noAdjustHandles="1" noChangeArrowheads="1" noChangeShapeType="1" noTextEdit="1"/>
              </p:cNvSpPr>
              <p:nvPr/>
            </p:nvSpPr>
            <p:spPr>
              <a:xfrm>
                <a:off x="3642047" y="3874029"/>
                <a:ext cx="722443" cy="622796"/>
              </a:xfrm>
              <a:prstGeom prst="hexagon">
                <a:avLst/>
              </a:prstGeom>
              <a:blipFill rotWithShape="0">
                <a:blip r:embed="rId3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7" name="テキスト ボックス 66"/>
              <p:cNvSpPr txBox="1"/>
              <p:nvPr/>
            </p:nvSpPr>
            <p:spPr>
              <a:xfrm>
                <a:off x="920129" y="5112508"/>
                <a:ext cx="2721918" cy="523220"/>
              </a:xfrm>
              <a:prstGeom prst="rect">
                <a:avLst/>
              </a:prstGeom>
              <a:noFill/>
            </p:spPr>
            <p:txBody>
              <a:bodyPr wrap="square" rtlCol="0">
                <a:spAutoFit/>
              </a:bodyPr>
              <a:lstStyle/>
              <a:p>
                <a14:m>
                  <m:oMath xmlns:m="http://schemas.openxmlformats.org/officeDocument/2006/math">
                    <m:sSub>
                      <m:sSubPr>
                        <m:ctrlPr>
                          <a:rPr lang="en-US" altLang="ja-JP" sz="2800" i="1" smtClean="0">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i="1">
                            <a:latin typeface="Cambria Math" panose="02040503050406030204" pitchFamily="18" charset="0"/>
                            <a:ea typeface="Cambria Math" panose="02040503050406030204" pitchFamily="18" charset="0"/>
                          </a:rPr>
                          <m:t>1</m:t>
                        </m:r>
                      </m:sub>
                    </m:sSub>
                  </m:oMath>
                </a14:m>
                <a:r>
                  <a:rPr lang="en-US" altLang="ja-JP" sz="2800" dirty="0">
                    <a:latin typeface="Cambria Math" panose="02040503050406030204" pitchFamily="18" charset="0"/>
                    <a:ea typeface="Cambria Math" panose="02040503050406030204" pitchFamily="18" charset="0"/>
                  </a:rPr>
                  <a:t>=T</a:t>
                </a:r>
                <a14:m>
                  <m:oMath xmlns:m="http://schemas.openxmlformats.org/officeDocument/2006/math">
                    <m:r>
                      <a:rPr lang="en-US" altLang="ja-JP" sz="280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i="1">
                            <a:latin typeface="Cambria Math" panose="02040503050406030204" pitchFamily="18" charset="0"/>
                            <a:ea typeface="Cambria Math" panose="02040503050406030204" pitchFamily="18" charset="0"/>
                          </a:rPr>
                          <m:t>6</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i="1" dirty="0">
                            <a:latin typeface="Cambria Math" panose="02040503050406030204" pitchFamily="18" charset="0"/>
                            <a:ea typeface="Cambria Math" panose="02040503050406030204" pitchFamily="18" charset="0"/>
                          </a:rPr>
                          <m:t>6</m:t>
                        </m:r>
                      </m:sub>
                    </m:sSub>
                    <m:r>
                      <a:rPr lang="en-US" altLang="ja-JP" sz="2800" b="0" i="0" dirty="0" smtClean="0">
                        <a:latin typeface="Cambria Math" panose="02040503050406030204" pitchFamily="18" charset="0"/>
                        <a:ea typeface="Cambria Math" panose="02040503050406030204" pitchFamily="18" charset="0"/>
                      </a:rPr>
                      <m:t>,</m:t>
                    </m:r>
                  </m:oMath>
                </a14:m>
                <a:endParaRPr lang="en-US" altLang="ja-JP" sz="2800" b="0" dirty="0" smtClean="0">
                  <a:latin typeface="Cambria Math" panose="02040503050406030204" pitchFamily="18" charset="0"/>
                  <a:ea typeface="Cambria Math" panose="02040503050406030204" pitchFamily="18" charset="0"/>
                </a:endParaRPr>
              </a:p>
            </p:txBody>
          </p:sp>
        </mc:Choice>
        <mc:Fallback xmlns="">
          <p:sp>
            <p:nvSpPr>
              <p:cNvPr id="67" name="テキスト ボックス 66"/>
              <p:cNvSpPr txBox="1">
                <a:spLocks noRot="1" noChangeAspect="1" noMove="1" noResize="1" noEditPoints="1" noAdjustHandles="1" noChangeArrowheads="1" noChangeShapeType="1" noTextEdit="1"/>
              </p:cNvSpPr>
              <p:nvPr/>
            </p:nvSpPr>
            <p:spPr>
              <a:xfrm>
                <a:off x="920129" y="5112508"/>
                <a:ext cx="2721918" cy="523220"/>
              </a:xfrm>
              <a:prstGeom prst="rect">
                <a:avLst/>
              </a:prstGeom>
              <a:blipFill rotWithShape="0">
                <a:blip r:embed="rId38"/>
                <a:stretch>
                  <a:fillRect t="-12941" b="-329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9" name="テキスト ボックス 68"/>
              <p:cNvSpPr txBox="1"/>
              <p:nvPr/>
            </p:nvSpPr>
            <p:spPr>
              <a:xfrm>
                <a:off x="3418551" y="5112508"/>
                <a:ext cx="2721918" cy="523220"/>
              </a:xfrm>
              <a:prstGeom prst="rect">
                <a:avLst/>
              </a:prstGeom>
              <a:noFill/>
            </p:spPr>
            <p:txBody>
              <a:bodyPr wrap="square" rtlCol="0">
                <a:spAutoFit/>
              </a:bodyPr>
              <a:lstStyle/>
              <a:p>
                <a14:m>
                  <m:oMath xmlns:m="http://schemas.openxmlformats.org/officeDocument/2006/math">
                    <m:sSub>
                      <m:sSubPr>
                        <m:ctrlPr>
                          <a:rPr lang="en-US" altLang="ja-JP" sz="2800" i="1" smtClean="0">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2</m:t>
                        </m:r>
                      </m:sub>
                    </m:sSub>
                  </m:oMath>
                </a14:m>
                <a:r>
                  <a:rPr lang="en-US" altLang="ja-JP" sz="2800" dirty="0">
                    <a:latin typeface="Cambria Math" panose="02040503050406030204" pitchFamily="18" charset="0"/>
                    <a:ea typeface="Cambria Math" panose="02040503050406030204" pitchFamily="18" charset="0"/>
                  </a:rPr>
                  <a:t>=T</a:t>
                </a:r>
                <a14:m>
                  <m:oMath xmlns:m="http://schemas.openxmlformats.org/officeDocument/2006/math">
                    <m:r>
                      <a:rPr lang="en-US" altLang="ja-JP" sz="280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1</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b="0" i="1" dirty="0" smtClean="0">
                            <a:latin typeface="Cambria Math" panose="02040503050406030204" pitchFamily="18" charset="0"/>
                            <a:ea typeface="Cambria Math" panose="02040503050406030204" pitchFamily="18" charset="0"/>
                          </a:rPr>
                          <m:t>1</m:t>
                        </m:r>
                      </m:sub>
                    </m:sSub>
                    <m:r>
                      <a:rPr lang="en-US" altLang="ja-JP" sz="2800" b="0" i="0" dirty="0" smtClean="0">
                        <a:latin typeface="Cambria Math" panose="02040503050406030204" pitchFamily="18" charset="0"/>
                        <a:ea typeface="Cambria Math" panose="02040503050406030204" pitchFamily="18" charset="0"/>
                      </a:rPr>
                      <m:t>,</m:t>
                    </m:r>
                  </m:oMath>
                </a14:m>
                <a:endParaRPr lang="en-US" altLang="ja-JP" sz="2800" b="0" dirty="0" smtClean="0">
                  <a:latin typeface="Cambria Math" panose="02040503050406030204" pitchFamily="18" charset="0"/>
                  <a:ea typeface="Cambria Math" panose="02040503050406030204" pitchFamily="18" charset="0"/>
                </a:endParaRPr>
              </a:p>
            </p:txBody>
          </p:sp>
        </mc:Choice>
        <mc:Fallback xmlns="">
          <p:sp>
            <p:nvSpPr>
              <p:cNvPr id="69" name="テキスト ボックス 68"/>
              <p:cNvSpPr txBox="1">
                <a:spLocks noRot="1" noChangeAspect="1" noMove="1" noResize="1" noEditPoints="1" noAdjustHandles="1" noChangeArrowheads="1" noChangeShapeType="1" noTextEdit="1"/>
              </p:cNvSpPr>
              <p:nvPr/>
            </p:nvSpPr>
            <p:spPr>
              <a:xfrm>
                <a:off x="3418551" y="5112508"/>
                <a:ext cx="2721918" cy="523220"/>
              </a:xfrm>
              <a:prstGeom prst="rect">
                <a:avLst/>
              </a:prstGeom>
              <a:blipFill rotWithShape="0">
                <a:blip r:embed="rId39"/>
                <a:stretch>
                  <a:fillRect t="-12941" b="-329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0" name="テキスト ボックス 69"/>
              <p:cNvSpPr txBox="1"/>
              <p:nvPr/>
            </p:nvSpPr>
            <p:spPr>
              <a:xfrm>
                <a:off x="5849069" y="5112508"/>
                <a:ext cx="2721918" cy="523220"/>
              </a:xfrm>
              <a:prstGeom prst="rect">
                <a:avLst/>
              </a:prstGeom>
              <a:noFill/>
            </p:spPr>
            <p:txBody>
              <a:bodyPr wrap="square" rtlCol="0">
                <a:spAutoFit/>
              </a:bodyPr>
              <a:lstStyle/>
              <a:p>
                <a14:m>
                  <m:oMath xmlns:m="http://schemas.openxmlformats.org/officeDocument/2006/math">
                    <m:sSub>
                      <m:sSubPr>
                        <m:ctrlPr>
                          <a:rPr lang="en-US" altLang="ja-JP" sz="2800" i="1" smtClean="0">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3</m:t>
                        </m:r>
                      </m:sub>
                    </m:sSub>
                  </m:oMath>
                </a14:m>
                <a:r>
                  <a:rPr lang="en-US" altLang="ja-JP" sz="2800" dirty="0">
                    <a:latin typeface="Cambria Math" panose="02040503050406030204" pitchFamily="18" charset="0"/>
                    <a:ea typeface="Cambria Math" panose="02040503050406030204" pitchFamily="18" charset="0"/>
                  </a:rPr>
                  <a:t>=T</a:t>
                </a:r>
                <a14:m>
                  <m:oMath xmlns:m="http://schemas.openxmlformats.org/officeDocument/2006/math">
                    <m:r>
                      <a:rPr lang="en-US" altLang="ja-JP" sz="280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2</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b="0" i="1" dirty="0" smtClean="0">
                            <a:latin typeface="Cambria Math" panose="02040503050406030204" pitchFamily="18" charset="0"/>
                            <a:ea typeface="Cambria Math" panose="02040503050406030204" pitchFamily="18" charset="0"/>
                          </a:rPr>
                          <m:t>2</m:t>
                        </m:r>
                      </m:sub>
                    </m:sSub>
                    <m:r>
                      <a:rPr lang="en-US" altLang="ja-JP" sz="2800" b="0" i="0" dirty="0" smtClean="0">
                        <a:latin typeface="Cambria Math" panose="02040503050406030204" pitchFamily="18" charset="0"/>
                        <a:ea typeface="Cambria Math" panose="02040503050406030204" pitchFamily="18" charset="0"/>
                      </a:rPr>
                      <m:t>,</m:t>
                    </m:r>
                  </m:oMath>
                </a14:m>
                <a:endParaRPr lang="en-US" altLang="ja-JP" sz="2800" b="0" dirty="0" smtClean="0">
                  <a:latin typeface="Cambria Math" panose="02040503050406030204" pitchFamily="18" charset="0"/>
                  <a:ea typeface="Cambria Math" panose="02040503050406030204" pitchFamily="18" charset="0"/>
                </a:endParaRPr>
              </a:p>
            </p:txBody>
          </p:sp>
        </mc:Choice>
        <mc:Fallback xmlns="">
          <p:sp>
            <p:nvSpPr>
              <p:cNvPr id="70" name="テキスト ボックス 69"/>
              <p:cNvSpPr txBox="1">
                <a:spLocks noRot="1" noChangeAspect="1" noMove="1" noResize="1" noEditPoints="1" noAdjustHandles="1" noChangeArrowheads="1" noChangeShapeType="1" noTextEdit="1"/>
              </p:cNvSpPr>
              <p:nvPr/>
            </p:nvSpPr>
            <p:spPr>
              <a:xfrm>
                <a:off x="5849069" y="5112508"/>
                <a:ext cx="2721918" cy="523220"/>
              </a:xfrm>
              <a:prstGeom prst="rect">
                <a:avLst/>
              </a:prstGeom>
              <a:blipFill rotWithShape="0">
                <a:blip r:embed="rId40"/>
                <a:stretch>
                  <a:fillRect t="-12941" b="-32941"/>
                </a:stretch>
              </a:blipFill>
            </p:spPr>
            <p:txBody>
              <a:bodyPr/>
              <a:lstStyle/>
              <a:p>
                <a:r>
                  <a:rPr lang="ja-JP" altLang="en-US">
                    <a:noFill/>
                  </a:rPr>
                  <a:t> </a:t>
                </a:r>
              </a:p>
            </p:txBody>
          </p:sp>
        </mc:Fallback>
      </mc:AlternateContent>
      <p:grpSp>
        <p:nvGrpSpPr>
          <p:cNvPr id="74" name="グループ化 73"/>
          <p:cNvGrpSpPr/>
          <p:nvPr/>
        </p:nvGrpSpPr>
        <p:grpSpPr>
          <a:xfrm>
            <a:off x="920129" y="5678404"/>
            <a:ext cx="7650858" cy="523220"/>
            <a:chOff x="920129" y="5678404"/>
            <a:chExt cx="7650858" cy="523220"/>
          </a:xfrm>
        </p:grpSpPr>
        <mc:AlternateContent xmlns:mc="http://schemas.openxmlformats.org/markup-compatibility/2006" xmlns:a14="http://schemas.microsoft.com/office/drawing/2010/main">
          <mc:Choice Requires="a14">
            <p:sp>
              <p:nvSpPr>
                <p:cNvPr id="71" name="テキスト ボックス 70"/>
                <p:cNvSpPr txBox="1"/>
                <p:nvPr/>
              </p:nvSpPr>
              <p:spPr>
                <a:xfrm>
                  <a:off x="920129" y="5678404"/>
                  <a:ext cx="2721918" cy="523220"/>
                </a:xfrm>
                <a:prstGeom prst="rect">
                  <a:avLst/>
                </a:prstGeom>
                <a:noFill/>
              </p:spPr>
              <p:txBody>
                <a:bodyPr wrap="square" rtlCol="0">
                  <a:spAutoFit/>
                </a:bodyPr>
                <a:lstStyle/>
                <a:p>
                  <a14:m>
                    <m:oMath xmlns:m="http://schemas.openxmlformats.org/officeDocument/2006/math">
                      <m:sSub>
                        <m:sSubPr>
                          <m:ctrlPr>
                            <a:rPr lang="en-US" altLang="ja-JP" sz="2800" i="1" smtClean="0">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4</m:t>
                          </m:r>
                        </m:sub>
                      </m:sSub>
                    </m:oMath>
                  </a14:m>
                  <a:r>
                    <a:rPr lang="en-US" altLang="ja-JP" sz="2800" dirty="0">
                      <a:latin typeface="Cambria Math" panose="02040503050406030204" pitchFamily="18" charset="0"/>
                      <a:ea typeface="Cambria Math" panose="02040503050406030204" pitchFamily="18" charset="0"/>
                    </a:rPr>
                    <a:t>=T</a:t>
                  </a:r>
                  <a14:m>
                    <m:oMath xmlns:m="http://schemas.openxmlformats.org/officeDocument/2006/math">
                      <m:r>
                        <a:rPr lang="en-US" altLang="ja-JP" sz="280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3</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b="0" i="1" dirty="0" smtClean="0">
                              <a:latin typeface="Cambria Math" panose="02040503050406030204" pitchFamily="18" charset="0"/>
                              <a:ea typeface="Cambria Math" panose="02040503050406030204" pitchFamily="18" charset="0"/>
                            </a:rPr>
                            <m:t>3</m:t>
                          </m:r>
                        </m:sub>
                      </m:sSub>
                      <m:r>
                        <a:rPr lang="en-US" altLang="ja-JP" sz="2800" b="0" i="0" dirty="0" smtClean="0">
                          <a:latin typeface="Cambria Math" panose="02040503050406030204" pitchFamily="18" charset="0"/>
                          <a:ea typeface="Cambria Math" panose="02040503050406030204" pitchFamily="18" charset="0"/>
                        </a:rPr>
                        <m:t>,</m:t>
                      </m:r>
                    </m:oMath>
                  </a14:m>
                  <a:endParaRPr lang="en-US" altLang="ja-JP" sz="2800" b="0" dirty="0" smtClean="0">
                    <a:latin typeface="Cambria Math" panose="02040503050406030204" pitchFamily="18" charset="0"/>
                    <a:ea typeface="Cambria Math" panose="02040503050406030204" pitchFamily="18" charset="0"/>
                  </a:endParaRPr>
                </a:p>
              </p:txBody>
            </p:sp>
          </mc:Choice>
          <mc:Fallback xmlns="">
            <p:sp>
              <p:nvSpPr>
                <p:cNvPr id="71" name="テキスト ボックス 70"/>
                <p:cNvSpPr txBox="1">
                  <a:spLocks noRot="1" noChangeAspect="1" noMove="1" noResize="1" noEditPoints="1" noAdjustHandles="1" noChangeArrowheads="1" noChangeShapeType="1" noTextEdit="1"/>
                </p:cNvSpPr>
                <p:nvPr/>
              </p:nvSpPr>
              <p:spPr>
                <a:xfrm>
                  <a:off x="920129" y="5678404"/>
                  <a:ext cx="2721918" cy="523220"/>
                </a:xfrm>
                <a:prstGeom prst="rect">
                  <a:avLst/>
                </a:prstGeom>
                <a:blipFill rotWithShape="0">
                  <a:blip r:embed="rId41"/>
                  <a:stretch>
                    <a:fillRect t="-11628" b="-313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2" name="テキスト ボックス 71"/>
                <p:cNvSpPr txBox="1"/>
                <p:nvPr/>
              </p:nvSpPr>
              <p:spPr>
                <a:xfrm>
                  <a:off x="3418551" y="5678404"/>
                  <a:ext cx="2721918" cy="523220"/>
                </a:xfrm>
                <a:prstGeom prst="rect">
                  <a:avLst/>
                </a:prstGeom>
                <a:noFill/>
              </p:spPr>
              <p:txBody>
                <a:bodyPr wrap="square" rtlCol="0">
                  <a:spAutoFit/>
                </a:bodyPr>
                <a:lstStyle/>
                <a:p>
                  <a14:m>
                    <m:oMath xmlns:m="http://schemas.openxmlformats.org/officeDocument/2006/math">
                      <m:sSub>
                        <m:sSubPr>
                          <m:ctrlPr>
                            <a:rPr lang="en-US" altLang="ja-JP" sz="2800" i="1" smtClean="0">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5</m:t>
                          </m:r>
                        </m:sub>
                      </m:sSub>
                    </m:oMath>
                  </a14:m>
                  <a:r>
                    <a:rPr lang="en-US" altLang="ja-JP" sz="2800" dirty="0">
                      <a:latin typeface="Cambria Math" panose="02040503050406030204" pitchFamily="18" charset="0"/>
                      <a:ea typeface="Cambria Math" panose="02040503050406030204" pitchFamily="18" charset="0"/>
                    </a:rPr>
                    <a:t>=T</a:t>
                  </a:r>
                  <a14:m>
                    <m:oMath xmlns:m="http://schemas.openxmlformats.org/officeDocument/2006/math">
                      <m:r>
                        <a:rPr lang="en-US" altLang="ja-JP" sz="280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4</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b="0" i="1" dirty="0" smtClean="0">
                              <a:latin typeface="Cambria Math" panose="02040503050406030204" pitchFamily="18" charset="0"/>
                              <a:ea typeface="Cambria Math" panose="02040503050406030204" pitchFamily="18" charset="0"/>
                            </a:rPr>
                            <m:t>4</m:t>
                          </m:r>
                        </m:sub>
                      </m:sSub>
                      <m:r>
                        <a:rPr lang="en-US" altLang="ja-JP" sz="2800" b="0" i="0" dirty="0" smtClean="0">
                          <a:latin typeface="Cambria Math" panose="02040503050406030204" pitchFamily="18" charset="0"/>
                          <a:ea typeface="Cambria Math" panose="02040503050406030204" pitchFamily="18" charset="0"/>
                        </a:rPr>
                        <m:t>,</m:t>
                      </m:r>
                    </m:oMath>
                  </a14:m>
                  <a:endParaRPr lang="en-US" altLang="ja-JP" sz="2800" b="0" dirty="0" smtClean="0">
                    <a:latin typeface="Cambria Math" panose="02040503050406030204" pitchFamily="18" charset="0"/>
                    <a:ea typeface="Cambria Math" panose="02040503050406030204" pitchFamily="18" charset="0"/>
                  </a:endParaRPr>
                </a:p>
              </p:txBody>
            </p:sp>
          </mc:Choice>
          <mc:Fallback xmlns="">
            <p:sp>
              <p:nvSpPr>
                <p:cNvPr id="72" name="テキスト ボックス 71"/>
                <p:cNvSpPr txBox="1">
                  <a:spLocks noRot="1" noChangeAspect="1" noMove="1" noResize="1" noEditPoints="1" noAdjustHandles="1" noChangeArrowheads="1" noChangeShapeType="1" noTextEdit="1"/>
                </p:cNvSpPr>
                <p:nvPr/>
              </p:nvSpPr>
              <p:spPr>
                <a:xfrm>
                  <a:off x="3418551" y="5678404"/>
                  <a:ext cx="2721918" cy="523220"/>
                </a:xfrm>
                <a:prstGeom prst="rect">
                  <a:avLst/>
                </a:prstGeom>
                <a:blipFill rotWithShape="0">
                  <a:blip r:embed="rId42"/>
                  <a:stretch>
                    <a:fillRect t="-11628" b="-313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3" name="テキスト ボックス 72"/>
                <p:cNvSpPr txBox="1"/>
                <p:nvPr/>
              </p:nvSpPr>
              <p:spPr>
                <a:xfrm>
                  <a:off x="5849069" y="5678404"/>
                  <a:ext cx="2721918" cy="523220"/>
                </a:xfrm>
                <a:prstGeom prst="rect">
                  <a:avLst/>
                </a:prstGeom>
                <a:noFill/>
              </p:spPr>
              <p:txBody>
                <a:bodyPr wrap="square" rtlCol="0">
                  <a:spAutoFit/>
                </a:bodyPr>
                <a:lstStyle/>
                <a:p>
                  <a14:m>
                    <m:oMath xmlns:m="http://schemas.openxmlformats.org/officeDocument/2006/math">
                      <m:sSub>
                        <m:sSubPr>
                          <m:ctrlPr>
                            <a:rPr lang="en-US" altLang="ja-JP" sz="2800" i="1" smtClean="0">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6</m:t>
                          </m:r>
                        </m:sub>
                      </m:sSub>
                    </m:oMath>
                  </a14:m>
                  <a:r>
                    <a:rPr lang="en-US" altLang="ja-JP" sz="2800" dirty="0">
                      <a:latin typeface="Cambria Math" panose="02040503050406030204" pitchFamily="18" charset="0"/>
                      <a:ea typeface="Cambria Math" panose="02040503050406030204" pitchFamily="18" charset="0"/>
                    </a:rPr>
                    <a:t>=T</a:t>
                  </a:r>
                  <a14:m>
                    <m:oMath xmlns:m="http://schemas.openxmlformats.org/officeDocument/2006/math">
                      <m:r>
                        <a:rPr lang="en-US" altLang="ja-JP" sz="2800">
                          <a:latin typeface="Cambria Math" panose="02040503050406030204" pitchFamily="18" charset="0"/>
                          <a:ea typeface="Cambria Math" panose="02040503050406030204" pitchFamily="18" charset="0"/>
                        </a:rPr>
                        <m:t>−</m:t>
                      </m:r>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𝑥</m:t>
                          </m:r>
                        </m:e>
                        <m:sub>
                          <m:r>
                            <a:rPr lang="en-US" altLang="ja-JP" sz="2800" b="0" i="1" smtClean="0">
                              <a:latin typeface="Cambria Math" panose="02040503050406030204" pitchFamily="18" charset="0"/>
                              <a:ea typeface="Cambria Math" panose="02040503050406030204" pitchFamily="18" charset="0"/>
                            </a:rPr>
                            <m:t>5</m:t>
                          </m:r>
                        </m:sub>
                      </m:sSub>
                      <m:r>
                        <a:rPr lang="en-US" altLang="ja-JP" sz="2800" i="1">
                          <a:latin typeface="Cambria Math" panose="02040503050406030204" pitchFamily="18" charset="0"/>
                          <a:ea typeface="Cambria Math" panose="02040503050406030204" pitchFamily="18" charset="0"/>
                        </a:rPr>
                        <m:t>−</m:t>
                      </m:r>
                      <m:sSub>
                        <m:sSubPr>
                          <m:ctrlPr>
                            <a:rPr lang="en-US" altLang="ja-JP" sz="2800" i="1" dirty="0">
                              <a:latin typeface="Cambria Math" panose="02040503050406030204" pitchFamily="18" charset="0"/>
                              <a:ea typeface="Cambria Math" panose="02040503050406030204" pitchFamily="18" charset="0"/>
                            </a:rPr>
                          </m:ctrlPr>
                        </m:sSubPr>
                        <m:e>
                          <m:r>
                            <a:rPr lang="en-US" altLang="ja-JP" sz="2800" i="1" dirty="0">
                              <a:latin typeface="Cambria Math" panose="02040503050406030204" pitchFamily="18" charset="0"/>
                              <a:ea typeface="Cambria Math" panose="02040503050406030204" pitchFamily="18" charset="0"/>
                            </a:rPr>
                            <m:t>𝑦</m:t>
                          </m:r>
                        </m:e>
                        <m:sub>
                          <m:r>
                            <a:rPr lang="en-US" altLang="ja-JP" sz="2800" b="0" i="1" dirty="0" smtClean="0">
                              <a:latin typeface="Cambria Math" panose="02040503050406030204" pitchFamily="18" charset="0"/>
                              <a:ea typeface="Cambria Math" panose="02040503050406030204" pitchFamily="18" charset="0"/>
                            </a:rPr>
                            <m:t>5</m:t>
                          </m:r>
                        </m:sub>
                      </m:sSub>
                    </m:oMath>
                  </a14:m>
                  <a:endParaRPr lang="en-US" altLang="ja-JP" sz="2800" b="0" dirty="0" smtClean="0">
                    <a:latin typeface="Cambria Math" panose="02040503050406030204" pitchFamily="18" charset="0"/>
                    <a:ea typeface="Cambria Math" panose="02040503050406030204" pitchFamily="18" charset="0"/>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5849069" y="5678404"/>
                  <a:ext cx="2721918" cy="523220"/>
                </a:xfrm>
                <a:prstGeom prst="rect">
                  <a:avLst/>
                </a:prstGeom>
                <a:blipFill rotWithShape="0">
                  <a:blip r:embed="rId43"/>
                  <a:stretch>
                    <a:fillRect t="-11628" b="-31395"/>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2233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7" grpId="0"/>
      <p:bldP spid="69"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端コマに注目！端コマの法則！</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28650" y="1825625"/>
                <a:ext cx="7886700" cy="4742600"/>
              </a:xfrm>
            </p:spPr>
            <p:txBody>
              <a:bodyPr>
                <a:normAutofit/>
              </a:bodyPr>
              <a:lstStyle/>
              <a:p>
                <a:pPr marL="0" indent="0">
                  <a:buNone/>
                </a:pPr>
                <a:r>
                  <a:rPr lang="ja-JP" altLang="en-US" dirty="0" smtClean="0">
                    <a:latin typeface="Cambria Math" panose="02040503050406030204" pitchFamily="18" charset="0"/>
                  </a:rPr>
                  <a:t>ここで</a:t>
                </a:r>
                <a:r>
                  <a:rPr lang="en-US" altLang="ja-JP"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1</m:t>
                        </m:r>
                      </m:sub>
                    </m:sSub>
                  </m:oMath>
                </a14:m>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T</a:t>
                </a:r>
                <a14:m>
                  <m:oMath xmlns:m="http://schemas.openxmlformats.org/officeDocument/2006/math">
                    <m:r>
                      <a:rPr lang="en-US" altLang="ja-JP" b="0" i="0"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6</m:t>
                        </m:r>
                      </m:sub>
                    </m:sSub>
                    <m:r>
                      <a:rPr lang="en-US" altLang="ja-JP" b="0" i="0"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b="0" i="1" dirty="0" smtClean="0">
                            <a:latin typeface="Cambria Math" panose="02040503050406030204" pitchFamily="18" charset="0"/>
                            <a:ea typeface="Cambria Math" panose="02040503050406030204" pitchFamily="18" charset="0"/>
                          </a:rPr>
                          <m:t>6</m:t>
                        </m:r>
                      </m:sub>
                    </m:sSub>
                  </m:oMath>
                </a14:m>
                <a:endParaRPr lang="en-US" altLang="ja-JP" dirty="0">
                  <a:latin typeface="Cambria Math" panose="02040503050406030204" pitchFamily="18" charset="0"/>
                  <a:ea typeface="Cambria Math" panose="02040503050406030204" pitchFamily="18" charset="0"/>
                </a:endParaRPr>
              </a:p>
              <a:p>
                <a:pPr marL="0" indent="0">
                  <a:buNone/>
                </a:pPr>
                <a:r>
                  <a:rPr lang="en-US" altLang="ja-JP" dirty="0" smtClean="0">
                    <a:latin typeface="Cambria Math" panose="02040503050406030204" pitchFamily="18" charset="0"/>
                    <a:ea typeface="Cambria Math" panose="02040503050406030204" pitchFamily="18" charset="0"/>
                  </a:rPr>
                  <a:t>		</a:t>
                </a: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=T</a:t>
                </a:r>
                <a14:m>
                  <m:oMath xmlns:m="http://schemas.openxmlformats.org/officeDocument/2006/math">
                    <m:r>
                      <a:rPr lang="en-US" altLang="ja-JP" b="0" i="0" dirty="0" smtClean="0">
                        <a:latin typeface="Cambria Math" panose="02040503050406030204" pitchFamily="18" charset="0"/>
                        <a:ea typeface="Cambria Math" panose="02040503050406030204" pitchFamily="18" charset="0"/>
                      </a:rPr>
                      <m:t>−(</m:t>
                    </m:r>
                    <m:r>
                      <m:rPr>
                        <m:sty m:val="p"/>
                      </m:rPr>
                      <a:rPr lang="en-US" altLang="ja-JP" i="1" dirty="0">
                        <a:latin typeface="Cambria Math" panose="02040503050406030204" pitchFamily="18" charset="0"/>
                        <a:ea typeface="Cambria Math" panose="02040503050406030204" pitchFamily="18" charset="0"/>
                      </a:rPr>
                      <m:t>T</m:t>
                    </m:r>
                    <m:r>
                      <a:rPr lang="en-US" altLang="ja-JP" b="0" i="0"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5</m:t>
                        </m:r>
                      </m:sub>
                    </m:sSub>
                    <m:r>
                      <a:rPr lang="en-US" altLang="ja-JP" b="0" i="1"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b="0" i="1" dirty="0" smtClean="0">
                            <a:latin typeface="Cambria Math" panose="02040503050406030204" pitchFamily="18" charset="0"/>
                            <a:ea typeface="Cambria Math" panose="02040503050406030204" pitchFamily="18" charset="0"/>
                          </a:rPr>
                          <m:t>5</m:t>
                        </m:r>
                      </m:sub>
                    </m:sSub>
                  </m:oMath>
                </a14:m>
                <a:r>
                  <a:rPr lang="en-US" altLang="ja-JP" dirty="0" smtClean="0">
                    <a:latin typeface="Cambria Math" panose="02040503050406030204" pitchFamily="18" charset="0"/>
                    <a:ea typeface="Cambria Math" panose="02040503050406030204" pitchFamily="18" charset="0"/>
                  </a:rPr>
                  <a:t>)</a:t>
                </a:r>
                <a14:m>
                  <m:oMath xmlns:m="http://schemas.openxmlformats.org/officeDocument/2006/math">
                    <m:r>
                      <a:rPr lang="en-US" altLang="ja-JP" b="0" i="0" dirty="0"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b="0" i="1" dirty="0" smtClean="0">
                            <a:latin typeface="Cambria Math" panose="02040503050406030204" pitchFamily="18" charset="0"/>
                            <a:ea typeface="Cambria Math" panose="02040503050406030204" pitchFamily="18" charset="0"/>
                          </a:rPr>
                          <m:t>6</m:t>
                        </m:r>
                      </m:sub>
                    </m:sSub>
                  </m:oMath>
                </a14:m>
                <a:endParaRPr lang="en-US" altLang="ja-JP" dirty="0" smtClean="0">
                  <a:latin typeface="Cambria Math" panose="02040503050406030204" pitchFamily="18" charset="0"/>
                  <a:ea typeface="Cambria Math" panose="02040503050406030204" pitchFamily="18" charset="0"/>
                </a:endParaRPr>
              </a:p>
              <a:p>
                <a:pPr marL="0" indent="0">
                  <a:buNone/>
                </a:pPr>
                <a:r>
                  <a:rPr lang="en-US" altLang="ja-JP" dirty="0" smtClean="0">
                    <a:latin typeface="Cambria Math" panose="02040503050406030204" pitchFamily="18" charset="0"/>
                    <a:ea typeface="Cambria Math" panose="02040503050406030204" pitchFamily="18" charset="0"/>
                  </a:rPr>
                  <a:t>		</a:t>
                </a: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b="0" i="1" smtClean="0">
                            <a:latin typeface="Cambria Math" panose="02040503050406030204" pitchFamily="18" charset="0"/>
                            <a:ea typeface="Cambria Math" panose="02040503050406030204" pitchFamily="18" charset="0"/>
                          </a:rPr>
                          <m:t>5</m:t>
                        </m:r>
                      </m:sub>
                    </m:sSub>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5</m:t>
                        </m:r>
                      </m:sub>
                    </m:sSub>
                    <m:r>
                      <a:rPr lang="en-US" altLang="ja-JP" b="0" i="0"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i="1" dirty="0">
                            <a:latin typeface="Cambria Math" panose="02040503050406030204" pitchFamily="18" charset="0"/>
                            <a:ea typeface="Cambria Math" panose="02040503050406030204" pitchFamily="18" charset="0"/>
                          </a:rPr>
                          <m:t>1</m:t>
                        </m:r>
                      </m:sub>
                    </m:sSub>
                  </m:oMath>
                </a14:m>
                <a:endParaRPr lang="en-US" altLang="ja-JP" dirty="0" smtClean="0">
                  <a:latin typeface="Cambria Math" panose="02040503050406030204" pitchFamily="18" charset="0"/>
                  <a:ea typeface="Cambria Math" panose="02040503050406030204" pitchFamily="18" charset="0"/>
                </a:endParaRPr>
              </a:p>
              <a:p>
                <a:pPr marL="0" indent="0">
                  <a:buNone/>
                </a:pPr>
                <a:r>
                  <a:rPr lang="en-US" altLang="ja-JP" dirty="0" smtClean="0">
                    <a:latin typeface="Cambria Math" panose="02040503050406030204" pitchFamily="18" charset="0"/>
                    <a:ea typeface="Cambria Math" panose="02040503050406030204" pitchFamily="18" charset="0"/>
                  </a:rPr>
                  <a:t>			</a:t>
                </a:r>
                <a:r>
                  <a:rPr lang="ja-JP" altLang="en-US" dirty="0" smtClean="0">
                    <a:latin typeface="Cambria Math" panose="02040503050406030204" pitchFamily="18" charset="0"/>
                  </a:rPr>
                  <a:t>：</a:t>
                </a:r>
                <a:endParaRPr lang="en-US" altLang="ja-JP" dirty="0">
                  <a:latin typeface="Cambria Math" panose="02040503050406030204" pitchFamily="18" charset="0"/>
                  <a:ea typeface="Cambria Math" panose="02040503050406030204" pitchFamily="18" charset="0"/>
                </a:endParaRPr>
              </a:p>
              <a:p>
                <a:pPr marL="0" indent="0">
                  <a:buNone/>
                </a:pPr>
                <a:r>
                  <a:rPr lang="en-US" altLang="ja-JP" dirty="0" smtClean="0">
                    <a:latin typeface="Cambria Math" panose="02040503050406030204" pitchFamily="18" charset="0"/>
                    <a:ea typeface="Cambria Math" panose="02040503050406030204" pitchFamily="18" charset="0"/>
                  </a:rPr>
                  <a:t>		</a:t>
                </a:r>
                <a:r>
                  <a:rPr lang="ja-JP" altLang="en-US" dirty="0" smtClean="0">
                    <a:latin typeface="Cambria Math" panose="02040503050406030204" pitchFamily="18" charset="0"/>
                  </a:rPr>
                  <a:t>　　</a:t>
                </a:r>
                <a:r>
                  <a:rPr lang="en-US" altLang="ja-JP" dirty="0" smtClean="0">
                    <a:latin typeface="Cambria Math" panose="02040503050406030204" pitchFamily="18" charset="0"/>
                    <a:ea typeface="Cambria Math" panose="02040503050406030204" pitchFamily="18" charset="0"/>
                  </a:rPr>
                  <a:t>=</a:t>
                </a: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𝑥</m:t>
                        </m:r>
                      </m:e>
                      <m:sub>
                        <m:r>
                          <a:rPr lang="en-US" altLang="ja-JP" i="1">
                            <a:latin typeface="Cambria Math" panose="02040503050406030204" pitchFamily="18" charset="0"/>
                            <a:ea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b="0" i="1" dirty="0" smtClean="0">
                            <a:latin typeface="Cambria Math" panose="02040503050406030204" pitchFamily="18" charset="0"/>
                            <a:ea typeface="Cambria Math" panose="02040503050406030204" pitchFamily="18" charset="0"/>
                          </a:rPr>
                          <m:t>2</m:t>
                        </m:r>
                      </m:sub>
                    </m:sSub>
                    <m:r>
                      <a:rPr lang="en-US" altLang="ja-JP" b="0" i="1" dirty="0"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3</m:t>
                        </m:r>
                      </m:sub>
                    </m:sSub>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4</m:t>
                        </m:r>
                      </m:sub>
                    </m:sSub>
                    <m:r>
                      <a:rPr lang="en-US" altLang="ja-JP" b="0" i="1"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b="0" i="1" dirty="0" smtClean="0">
                            <a:latin typeface="Cambria Math" panose="02040503050406030204" pitchFamily="18" charset="0"/>
                            <a:ea typeface="Cambria Math" panose="02040503050406030204" pitchFamily="18" charset="0"/>
                          </a:rPr>
                          <m:t>5</m:t>
                        </m:r>
                      </m:sub>
                    </m:sSub>
                    <m:r>
                      <a:rPr lang="en-US" altLang="ja-JP" b="0" i="1" dirty="0"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b="0" i="1" smtClean="0">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6</m:t>
                        </m:r>
                      </m:sub>
                    </m:sSub>
                  </m:oMath>
                </a14:m>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よって　</a:t>
                </a: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b="0" i="1" dirty="0" smtClean="0">
                            <a:latin typeface="Cambria Math" panose="02040503050406030204" pitchFamily="18" charset="0"/>
                            <a:ea typeface="Cambria Math" panose="02040503050406030204" pitchFamily="18" charset="0"/>
                          </a:rPr>
                          <m:t>3</m:t>
                        </m:r>
                      </m:sub>
                    </m:sSub>
                    <m:r>
                      <a:rPr lang="en-US" altLang="ja-JP" i="1" dirty="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5</m:t>
                        </m:r>
                      </m:sub>
                    </m:sSub>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b="0" i="1" smtClean="0">
                            <a:latin typeface="Cambria Math" panose="02040503050406030204" pitchFamily="18" charset="0"/>
                            <a:ea typeface="Cambria Math" panose="02040503050406030204" pitchFamily="18" charset="0"/>
                          </a:rPr>
                          <m:t>2</m:t>
                        </m:r>
                      </m:sub>
                    </m:sSub>
                    <m:r>
                      <a:rPr lang="en-US" altLang="ja-JP" i="1">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b="0" i="1" dirty="0" smtClean="0">
                            <a:latin typeface="Cambria Math" panose="02040503050406030204" pitchFamily="18" charset="0"/>
                            <a:ea typeface="Cambria Math" panose="02040503050406030204" pitchFamily="18" charset="0"/>
                          </a:rPr>
                          <m:t>4</m:t>
                        </m:r>
                      </m:sub>
                    </m:sSub>
                    <m:r>
                      <a:rPr lang="en-US" altLang="ja-JP" i="1" dirty="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6</m:t>
                        </m:r>
                      </m:sub>
                    </m:sSub>
                  </m:oMath>
                </a14:m>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ここで　</a:t>
                </a:r>
                <a14:m>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1</m:t>
                        </m:r>
                      </m:sub>
                    </m:sSub>
                    <m:r>
                      <a:rPr lang="en-US" altLang="ja-JP" b="0" i="1" smtClean="0">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i="1" dirty="0">
                            <a:latin typeface="Cambria Math" panose="02040503050406030204" pitchFamily="18" charset="0"/>
                            <a:ea typeface="Cambria Math" panose="02040503050406030204" pitchFamily="18" charset="0"/>
                          </a:rPr>
                          <m:t>2</m:t>
                        </m:r>
                      </m:sub>
                    </m:sSub>
                    <m:r>
                      <a:rPr lang="en-US" altLang="ja-JP" i="1" dirty="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3</m:t>
                        </m:r>
                      </m:sub>
                    </m:sSub>
                    <m:r>
                      <a:rPr lang="en-US" altLang="ja-JP" b="0" i="1" smtClean="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4</m:t>
                        </m:r>
                      </m:sub>
                    </m:sSub>
                    <m:r>
                      <a:rPr lang="en-US" altLang="ja-JP" i="1">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i="1" dirty="0">
                            <a:latin typeface="Cambria Math" panose="02040503050406030204" pitchFamily="18" charset="0"/>
                            <a:ea typeface="Cambria Math" panose="02040503050406030204" pitchFamily="18" charset="0"/>
                          </a:rPr>
                          <m:t>5</m:t>
                        </m:r>
                      </m:sub>
                    </m:sSub>
                    <m:r>
                      <a:rPr lang="en-US" altLang="ja-JP" i="1" dirty="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6</m:t>
                        </m:r>
                      </m:sub>
                    </m:sSub>
                  </m:oMath>
                </a14:m>
                <a:r>
                  <a:rPr lang="en-US" altLang="ja-JP" dirty="0" smtClean="0">
                    <a:latin typeface="Cambria Math" panose="02040503050406030204" pitchFamily="18" charset="0"/>
                    <a:ea typeface="Cambria Math" panose="02040503050406030204" pitchFamily="18" charset="0"/>
                  </a:rPr>
                  <a:t>=Y</a:t>
                </a:r>
                <a:r>
                  <a:rPr lang="ja-JP" altLang="en-US" dirty="0" smtClean="0">
                    <a:latin typeface="Cambria Math" panose="02040503050406030204" pitchFamily="18" charset="0"/>
                  </a:rPr>
                  <a:t>　より</a:t>
                </a:r>
                <a:endParaRPr lang="en-US" altLang="ja-JP" dirty="0" smtClean="0">
                  <a:latin typeface="Cambria Math" panose="02040503050406030204" pitchFamily="18" charset="0"/>
                  <a:ea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1</m:t>
                          </m:r>
                        </m:sub>
                      </m:sSub>
                      <m:r>
                        <a:rPr lang="en-US" altLang="ja-JP" i="1">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i="1" dirty="0">
                              <a:latin typeface="Cambria Math" panose="02040503050406030204" pitchFamily="18" charset="0"/>
                              <a:ea typeface="Cambria Math" panose="02040503050406030204" pitchFamily="18" charset="0"/>
                            </a:rPr>
                            <m:t>3</m:t>
                          </m:r>
                        </m:sub>
                      </m:sSub>
                      <m:r>
                        <a:rPr lang="en-US" altLang="ja-JP" i="1" dirty="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5</m:t>
                          </m:r>
                        </m:sub>
                      </m:sSub>
                      <m:r>
                        <a:rPr lang="en-US" altLang="ja-JP" i="1">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2</m:t>
                          </m:r>
                        </m:sub>
                      </m:sSub>
                      <m:r>
                        <a:rPr lang="en-US" altLang="ja-JP" i="1">
                          <a:latin typeface="Cambria Math" panose="02040503050406030204" pitchFamily="18" charset="0"/>
                          <a:ea typeface="Cambria Math" panose="02040503050406030204" pitchFamily="18" charset="0"/>
                        </a:rPr>
                        <m:t>+</m:t>
                      </m:r>
                      <m:sSub>
                        <m:sSubPr>
                          <m:ctrlPr>
                            <a:rPr lang="en-US" altLang="ja-JP" i="1" dirty="0">
                              <a:latin typeface="Cambria Math" panose="02040503050406030204" pitchFamily="18" charset="0"/>
                              <a:ea typeface="Cambria Math" panose="02040503050406030204" pitchFamily="18" charset="0"/>
                            </a:rPr>
                          </m:ctrlPr>
                        </m:sSubPr>
                        <m:e>
                          <m:r>
                            <a:rPr lang="en-US" altLang="ja-JP" i="1" dirty="0">
                              <a:latin typeface="Cambria Math" panose="02040503050406030204" pitchFamily="18" charset="0"/>
                              <a:ea typeface="Cambria Math" panose="02040503050406030204" pitchFamily="18" charset="0"/>
                            </a:rPr>
                            <m:t>𝑦</m:t>
                          </m:r>
                        </m:e>
                        <m:sub>
                          <m:r>
                            <a:rPr lang="en-US" altLang="ja-JP" i="1" dirty="0">
                              <a:latin typeface="Cambria Math" panose="02040503050406030204" pitchFamily="18" charset="0"/>
                              <a:ea typeface="Cambria Math" panose="02040503050406030204" pitchFamily="18" charset="0"/>
                            </a:rPr>
                            <m:t>4</m:t>
                          </m:r>
                        </m:sub>
                      </m:sSub>
                      <m:r>
                        <a:rPr lang="en-US" altLang="ja-JP" i="1" dirty="0">
                          <a:latin typeface="Cambria Math" panose="02040503050406030204" pitchFamily="18" charset="0"/>
                          <a:ea typeface="Cambria Math" panose="02040503050406030204" pitchFamily="18" charset="0"/>
                        </a:rPr>
                        <m:t>+</m:t>
                      </m:r>
                      <m:sSub>
                        <m:sSubPr>
                          <m:ctrlPr>
                            <a:rPr lang="en-US"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Cambria Math" panose="02040503050406030204" pitchFamily="18" charset="0"/>
                            </a:rPr>
                            <m:t>𝑦</m:t>
                          </m:r>
                        </m:e>
                        <m:sub>
                          <m:r>
                            <a:rPr lang="en-US" altLang="ja-JP" i="1">
                              <a:latin typeface="Cambria Math" panose="02040503050406030204" pitchFamily="18" charset="0"/>
                              <a:ea typeface="Cambria Math" panose="02040503050406030204" pitchFamily="18" charset="0"/>
                            </a:rPr>
                            <m:t>6</m:t>
                          </m:r>
                        </m:sub>
                      </m:sSub>
                      <m:r>
                        <a:rPr lang="en-US" altLang="ja-JP" b="0" i="1" smtClean="0">
                          <a:latin typeface="Cambria Math" panose="02040503050406030204" pitchFamily="18" charset="0"/>
                          <a:ea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b="0" i="1" smtClean="0">
                              <a:latin typeface="Cambria Math" panose="02040503050406030204" pitchFamily="18" charset="0"/>
                              <a:ea typeface="Cambria Math" panose="02040503050406030204" pitchFamily="18" charset="0"/>
                            </a:rPr>
                            <m:t>𝑌</m:t>
                          </m:r>
                        </m:num>
                        <m:den>
                          <m:r>
                            <a:rPr lang="en-US" altLang="ja-JP" b="0" i="1" smtClean="0">
                              <a:latin typeface="Cambria Math" panose="02040503050406030204" pitchFamily="18" charset="0"/>
                              <a:ea typeface="Cambria Math" panose="02040503050406030204" pitchFamily="18" charset="0"/>
                            </a:rPr>
                            <m:t>2</m:t>
                          </m:r>
                        </m:den>
                      </m:f>
                    </m:oMath>
                  </m:oMathPara>
                </a14:m>
                <a:endParaRPr lang="en-US" altLang="ja-JP" dirty="0" smtClean="0">
                  <a:latin typeface="Cambria Math" panose="02040503050406030204" pitchFamily="18" charset="0"/>
                  <a:ea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28650" y="1825625"/>
                <a:ext cx="7886700" cy="4742600"/>
              </a:xfrm>
              <a:blipFill rotWithShape="0">
                <a:blip r:embed="rId2"/>
                <a:stretch>
                  <a:fillRect l="-1546" t="-2571"/>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32</a:t>
            </a:fld>
            <a:endParaRPr kumimoji="1" lang="ja-JP" altLang="en-US" dirty="0"/>
          </a:p>
        </p:txBody>
      </p:sp>
    </p:spTree>
    <p:extLst>
      <p:ext uri="{BB962C8B-B14F-4D97-AF65-F5344CB8AC3E}">
        <p14:creationId xmlns:p14="http://schemas.microsoft.com/office/powerpoint/2010/main" val="386904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Cambria Math" panose="02040503050406030204" pitchFamily="18" charset="0"/>
              </a:rPr>
              <a:t>コマの偶奇性に注目！</a:t>
            </a:r>
            <a:endParaRPr kumimoji="1" lang="ja-JP" altLang="en-US" sz="4000"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latin typeface="Cambria Math" panose="02040503050406030204" pitchFamily="18" charset="0"/>
              </a:rPr>
              <a:t>条件</a:t>
            </a:r>
            <a:endParaRPr lang="en-US" altLang="ja-JP" dirty="0" smtClean="0">
              <a:latin typeface="Cambria Math" panose="02040503050406030204" pitchFamily="18" charset="0"/>
              <a:ea typeface="Cambria Math" panose="02040503050406030204" pitchFamily="18" charset="0"/>
            </a:endParaRPr>
          </a:p>
          <a:p>
            <a:pPr lvl="1"/>
            <a:r>
              <a:rPr kumimoji="1" lang="ja-JP" altLang="en-US" dirty="0" smtClean="0">
                <a:latin typeface="Cambria Math" panose="02040503050406030204" pitchFamily="18" charset="0"/>
              </a:rPr>
              <a:t>中心コマは必ず偶数</a:t>
            </a:r>
            <a:endParaRPr kumimoji="1" lang="en-US" altLang="ja-JP" dirty="0" smtClean="0">
              <a:latin typeface="Cambria Math" panose="02040503050406030204" pitchFamily="18" charset="0"/>
              <a:ea typeface="Cambria Math" panose="02040503050406030204" pitchFamily="18" charset="0"/>
            </a:endParaRPr>
          </a:p>
          <a:p>
            <a:pPr lvl="1"/>
            <a:r>
              <a:rPr lang="ja-JP" altLang="en-US" dirty="0" smtClean="0">
                <a:latin typeface="Cambria Math" panose="02040503050406030204" pitchFamily="18" charset="0"/>
              </a:rPr>
              <a:t>コマは１から１９までの連続数</a:t>
            </a:r>
            <a:endParaRPr lang="en-US" altLang="ja-JP" dirty="0" smtClean="0">
              <a:latin typeface="Cambria Math" panose="02040503050406030204" pitchFamily="18" charset="0"/>
              <a:ea typeface="Cambria Math" panose="02040503050406030204" pitchFamily="18" charset="0"/>
            </a:endParaRPr>
          </a:p>
          <a:p>
            <a:pPr lvl="1"/>
            <a:r>
              <a:rPr kumimoji="1" lang="ja-JP" altLang="en-US" dirty="0" smtClean="0">
                <a:latin typeface="Cambria Math" panose="02040503050406030204" pitchFamily="18" charset="0"/>
              </a:rPr>
              <a:t>偶数コマは９個、奇数コマは１０個</a:t>
            </a:r>
            <a:endParaRPr lang="en-US" altLang="ja-JP" dirty="0">
              <a:latin typeface="Cambria Math" panose="02040503050406030204" pitchFamily="18" charset="0"/>
              <a:ea typeface="Cambria Math" panose="02040503050406030204" pitchFamily="18" charset="0"/>
            </a:endParaRPr>
          </a:p>
          <a:p>
            <a:pPr marL="0" indent="0">
              <a:lnSpc>
                <a:spcPct val="150000"/>
              </a:lnSpc>
              <a:buNone/>
            </a:pPr>
            <a:r>
              <a:rPr lang="ja-JP" altLang="en-US" dirty="0" smtClean="0">
                <a:latin typeface="Cambria Math" panose="02040503050406030204" pitchFamily="18" charset="0"/>
              </a:rPr>
              <a:t>これによって</a:t>
            </a:r>
            <a:endParaRPr lang="en-US" altLang="ja-JP" dirty="0" smtClean="0">
              <a:latin typeface="Cambria Math" panose="02040503050406030204" pitchFamily="18" charset="0"/>
              <a:ea typeface="Cambria Math" panose="02040503050406030204" pitchFamily="18" charset="0"/>
            </a:endParaRPr>
          </a:p>
          <a:p>
            <a:pPr marL="0" indent="0">
              <a:lnSpc>
                <a:spcPct val="100000"/>
              </a:lnSpc>
              <a:buNone/>
            </a:pPr>
            <a:r>
              <a:rPr lang="ja-JP" altLang="en-US" dirty="0" smtClean="0">
                <a:latin typeface="Cambria Math" panose="02040503050406030204" pitchFamily="18" charset="0"/>
              </a:rPr>
              <a:t>トリオの和が偶数のとき</a:t>
            </a:r>
            <a:r>
              <a:rPr lang="ja-JP" altLang="en-US" dirty="0" smtClean="0">
                <a:solidFill>
                  <a:srgbClr val="FF0000"/>
                </a:solidFill>
                <a:latin typeface="Cambria Math" panose="02040503050406030204" pitchFamily="18" charset="0"/>
              </a:rPr>
              <a:t>２</a:t>
            </a:r>
            <a:r>
              <a:rPr lang="ja-JP" altLang="en-US" dirty="0" smtClean="0">
                <a:latin typeface="Cambria Math" panose="02040503050406030204" pitchFamily="18" charset="0"/>
              </a:rPr>
              <a:t>パターン</a:t>
            </a: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dirty="0" smtClean="0">
                <a:latin typeface="Cambria Math" panose="02040503050406030204" pitchFamily="18" charset="0"/>
              </a:rPr>
              <a:t>トリオの和が奇数のとき</a:t>
            </a:r>
            <a:r>
              <a:rPr lang="ja-JP" altLang="en-US" dirty="0" smtClean="0">
                <a:solidFill>
                  <a:srgbClr val="FF0000"/>
                </a:solidFill>
                <a:latin typeface="Cambria Math" panose="02040503050406030204" pitchFamily="18" charset="0"/>
              </a:rPr>
              <a:t>５</a:t>
            </a:r>
            <a:r>
              <a:rPr lang="ja-JP" altLang="en-US" dirty="0" smtClean="0">
                <a:latin typeface="Cambria Math" panose="02040503050406030204" pitchFamily="18" charset="0"/>
              </a:rPr>
              <a:t>パターン</a:t>
            </a:r>
            <a:endParaRPr lang="en-US" altLang="ja-JP" dirty="0" smtClean="0">
              <a:latin typeface="Cambria Math" panose="02040503050406030204" pitchFamily="18" charset="0"/>
              <a:ea typeface="Cambria Math" panose="02040503050406030204" pitchFamily="18" charset="0"/>
            </a:endParaRPr>
          </a:p>
          <a:p>
            <a:pPr marL="0" indent="0">
              <a:lnSpc>
                <a:spcPct val="150000"/>
              </a:lnSpc>
              <a:buNone/>
            </a:pPr>
            <a:r>
              <a:rPr lang="ja-JP" altLang="en-US" dirty="0" smtClean="0">
                <a:latin typeface="Cambria Math" panose="02040503050406030204" pitchFamily="18" charset="0"/>
              </a:rPr>
              <a:t>に絞られる</a:t>
            </a:r>
            <a:endParaRPr lang="en-US" altLang="ja-JP" dirty="0" smtClean="0">
              <a:latin typeface="Cambria Math" panose="02040503050406030204" pitchFamily="18" charset="0"/>
              <a:ea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33</a:t>
            </a:fld>
            <a:endParaRPr kumimoji="1" lang="ja-JP" altLang="en-US" dirty="0"/>
          </a:p>
        </p:txBody>
      </p:sp>
    </p:spTree>
    <p:extLst>
      <p:ext uri="{BB962C8B-B14F-4D97-AF65-F5344CB8AC3E}">
        <p14:creationId xmlns:p14="http://schemas.microsoft.com/office/powerpoint/2010/main" val="369039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63664"/>
            <a:ext cx="7886700" cy="994172"/>
          </a:xfrm>
        </p:spPr>
        <p:txBody>
          <a:bodyPr>
            <a:normAutofit/>
          </a:bodyPr>
          <a:lstStyle/>
          <a:p>
            <a:r>
              <a:rPr lang="ja-JP" altLang="en-US" dirty="0"/>
              <a:t>トリオ</a:t>
            </a:r>
            <a:r>
              <a:rPr lang="ja-JP" altLang="en-US" dirty="0" smtClean="0"/>
              <a:t>の</a:t>
            </a:r>
            <a:r>
              <a:rPr lang="ja-JP" altLang="en-US" dirty="0"/>
              <a:t>和</a:t>
            </a:r>
            <a:r>
              <a:rPr lang="ja-JP" altLang="en-US" dirty="0" smtClean="0"/>
              <a:t>が偶数のとき</a:t>
            </a:r>
            <a:endParaRPr kumimoji="1" lang="ja-JP" altLang="en-US" dirty="0"/>
          </a:p>
        </p:txBody>
      </p:sp>
      <p:sp>
        <p:nvSpPr>
          <p:cNvPr id="4" name="六角形 3"/>
          <p:cNvSpPr/>
          <p:nvPr/>
        </p:nvSpPr>
        <p:spPr>
          <a:xfrm>
            <a:off x="2222190" y="2163650"/>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 name="六角形 4"/>
          <p:cNvSpPr/>
          <p:nvPr/>
        </p:nvSpPr>
        <p:spPr>
          <a:xfrm>
            <a:off x="2222190" y="2802886"/>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 name="六角形 5"/>
          <p:cNvSpPr/>
          <p:nvPr/>
        </p:nvSpPr>
        <p:spPr>
          <a:xfrm>
            <a:off x="2222190" y="3442121"/>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p>
        </p:txBody>
      </p:sp>
      <p:sp>
        <p:nvSpPr>
          <p:cNvPr id="7" name="六角形 6"/>
          <p:cNvSpPr/>
          <p:nvPr/>
        </p:nvSpPr>
        <p:spPr>
          <a:xfrm>
            <a:off x="2222190" y="4081358"/>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 name="六角形 7"/>
          <p:cNvSpPr/>
          <p:nvPr/>
        </p:nvSpPr>
        <p:spPr>
          <a:xfrm>
            <a:off x="2222190" y="4720594"/>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 name="六角形 8"/>
          <p:cNvSpPr/>
          <p:nvPr/>
        </p:nvSpPr>
        <p:spPr>
          <a:xfrm>
            <a:off x="2805935" y="2483268"/>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0" name="六角形 9"/>
          <p:cNvSpPr/>
          <p:nvPr/>
        </p:nvSpPr>
        <p:spPr>
          <a:xfrm>
            <a:off x="2805935" y="3122504"/>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1" name="六角形 10"/>
          <p:cNvSpPr/>
          <p:nvPr/>
        </p:nvSpPr>
        <p:spPr>
          <a:xfrm>
            <a:off x="2805935" y="3761740"/>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2" name="六角形 11"/>
          <p:cNvSpPr/>
          <p:nvPr/>
        </p:nvSpPr>
        <p:spPr>
          <a:xfrm>
            <a:off x="2805935" y="4400976"/>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3" name="六角形 12"/>
          <p:cNvSpPr/>
          <p:nvPr/>
        </p:nvSpPr>
        <p:spPr>
          <a:xfrm>
            <a:off x="3389679" y="2802886"/>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4" name="六角形 13"/>
          <p:cNvSpPr/>
          <p:nvPr/>
        </p:nvSpPr>
        <p:spPr>
          <a:xfrm>
            <a:off x="3389679" y="3442122"/>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5" name="六角形 14"/>
          <p:cNvSpPr/>
          <p:nvPr/>
        </p:nvSpPr>
        <p:spPr>
          <a:xfrm>
            <a:off x="3389679" y="4081358"/>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6" name="六角形 15"/>
          <p:cNvSpPr/>
          <p:nvPr/>
        </p:nvSpPr>
        <p:spPr>
          <a:xfrm>
            <a:off x="1054701" y="2802887"/>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7" name="六角形 16"/>
          <p:cNvSpPr/>
          <p:nvPr/>
        </p:nvSpPr>
        <p:spPr>
          <a:xfrm>
            <a:off x="1054701" y="3442122"/>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8" name="六角形 17"/>
          <p:cNvSpPr/>
          <p:nvPr/>
        </p:nvSpPr>
        <p:spPr>
          <a:xfrm>
            <a:off x="1054701" y="4081358"/>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9" name="六角形 18"/>
          <p:cNvSpPr/>
          <p:nvPr/>
        </p:nvSpPr>
        <p:spPr>
          <a:xfrm>
            <a:off x="1638446" y="2483268"/>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0" name="六角形 19"/>
          <p:cNvSpPr/>
          <p:nvPr/>
        </p:nvSpPr>
        <p:spPr>
          <a:xfrm>
            <a:off x="1638446" y="3122504"/>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1" name="六角形 20"/>
          <p:cNvSpPr/>
          <p:nvPr/>
        </p:nvSpPr>
        <p:spPr>
          <a:xfrm>
            <a:off x="1638446" y="3761740"/>
            <a:ext cx="741514" cy="63923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2" name="六角形 21"/>
          <p:cNvSpPr/>
          <p:nvPr/>
        </p:nvSpPr>
        <p:spPr>
          <a:xfrm>
            <a:off x="1638446" y="4400976"/>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grpSp>
        <p:nvGrpSpPr>
          <p:cNvPr id="23" name="グループ化 22"/>
          <p:cNvGrpSpPr/>
          <p:nvPr/>
        </p:nvGrpSpPr>
        <p:grpSpPr>
          <a:xfrm>
            <a:off x="4894460" y="2163649"/>
            <a:ext cx="3076492" cy="3196180"/>
            <a:chOff x="-51514" y="1068945"/>
            <a:chExt cx="5022758" cy="5218164"/>
          </a:xfrm>
          <a:solidFill>
            <a:schemeClr val="accent1"/>
          </a:solidFill>
        </p:grpSpPr>
        <p:sp>
          <p:nvSpPr>
            <p:cNvPr id="24" name="六角形 23"/>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5" name="六角形 24"/>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6" name="六角形 25"/>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p>
          </p:txBody>
        </p:sp>
        <p:sp>
          <p:nvSpPr>
            <p:cNvPr id="27" name="六角形 26"/>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8" name="六角形 27"/>
            <p:cNvSpPr/>
            <p:nvPr/>
          </p:nvSpPr>
          <p:spPr>
            <a:xfrm>
              <a:off x="1854558" y="5243476"/>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9" name="六角形 28"/>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0" name="六角形 29"/>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1" name="六角形 30"/>
            <p:cNvSpPr/>
            <p:nvPr/>
          </p:nvSpPr>
          <p:spPr>
            <a:xfrm>
              <a:off x="2807594"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2" name="六角形 31"/>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3" name="六角形 32"/>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4" name="六角形 33"/>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5" name="六角形 34"/>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6" name="六角形 35"/>
            <p:cNvSpPr/>
            <p:nvPr/>
          </p:nvSpPr>
          <p:spPr>
            <a:xfrm>
              <a:off x="-51514" y="2112579"/>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7" name="六角形 36"/>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8" name="六角形 37"/>
            <p:cNvSpPr/>
            <p:nvPr/>
          </p:nvSpPr>
          <p:spPr>
            <a:xfrm>
              <a:off x="-51514" y="4199844"/>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9" name="六角形 38"/>
            <p:cNvSpPr/>
            <p:nvPr/>
          </p:nvSpPr>
          <p:spPr>
            <a:xfrm>
              <a:off x="901522"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0" name="六角形 39"/>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1" name="六角形 40"/>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2" name="六角形 41"/>
            <p:cNvSpPr/>
            <p:nvPr/>
          </p:nvSpPr>
          <p:spPr>
            <a:xfrm>
              <a:off x="901522"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grpSp>
      <p:sp>
        <p:nvSpPr>
          <p:cNvPr id="44" name="六角形 43"/>
          <p:cNvSpPr/>
          <p:nvPr/>
        </p:nvSpPr>
        <p:spPr>
          <a:xfrm>
            <a:off x="1054701" y="5646838"/>
            <a:ext cx="741514" cy="63923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六角形 44"/>
          <p:cNvSpPr/>
          <p:nvPr/>
        </p:nvSpPr>
        <p:spPr>
          <a:xfrm>
            <a:off x="4894460" y="5646837"/>
            <a:ext cx="741514" cy="639236"/>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p:cNvSpPr txBox="1"/>
          <p:nvPr/>
        </p:nvSpPr>
        <p:spPr>
          <a:xfrm>
            <a:off x="1796215" y="5735623"/>
            <a:ext cx="2334978" cy="461665"/>
          </a:xfrm>
          <a:prstGeom prst="rect">
            <a:avLst/>
          </a:prstGeom>
          <a:noFill/>
        </p:spPr>
        <p:txBody>
          <a:bodyPr wrap="square" rtlCol="0">
            <a:spAutoFit/>
          </a:bodyPr>
          <a:lstStyle/>
          <a:p>
            <a:r>
              <a:rPr kumimoji="1" lang="ja-JP" altLang="en-US" sz="2400" dirty="0" smtClean="0"/>
              <a:t>・・・偶数コマ</a:t>
            </a:r>
            <a:endParaRPr kumimoji="1" lang="ja-JP" altLang="en-US" sz="2400" dirty="0"/>
          </a:p>
        </p:txBody>
      </p:sp>
      <p:sp>
        <p:nvSpPr>
          <p:cNvPr id="47" name="テキスト ボックス 46"/>
          <p:cNvSpPr txBox="1"/>
          <p:nvPr/>
        </p:nvSpPr>
        <p:spPr>
          <a:xfrm>
            <a:off x="5635974" y="5735623"/>
            <a:ext cx="2334978" cy="461665"/>
          </a:xfrm>
          <a:prstGeom prst="rect">
            <a:avLst/>
          </a:prstGeom>
          <a:noFill/>
        </p:spPr>
        <p:txBody>
          <a:bodyPr wrap="square" rtlCol="0">
            <a:spAutoFit/>
          </a:bodyPr>
          <a:lstStyle/>
          <a:p>
            <a:r>
              <a:rPr kumimoji="1" lang="ja-JP" altLang="en-US" sz="2400" dirty="0" smtClean="0"/>
              <a:t>・・・奇数コマ</a:t>
            </a:r>
            <a:endParaRPr kumimoji="1" lang="ja-JP" altLang="en-US" sz="2400" dirty="0"/>
          </a:p>
        </p:txBody>
      </p:sp>
      <p:sp>
        <p:nvSpPr>
          <p:cNvPr id="43" name="スライド番号プレースホルダー 42"/>
          <p:cNvSpPr>
            <a:spLocks noGrp="1"/>
          </p:cNvSpPr>
          <p:nvPr>
            <p:ph type="sldNum" sz="quarter" idx="12"/>
          </p:nvPr>
        </p:nvSpPr>
        <p:spPr/>
        <p:txBody>
          <a:bodyPr/>
          <a:lstStyle/>
          <a:p>
            <a:fld id="{A7384298-873D-4CAE-BE75-9257D1438414}" type="slidenum">
              <a:rPr kumimoji="1" lang="ja-JP" altLang="en-US" smtClean="0"/>
              <a:t>34</a:t>
            </a:fld>
            <a:endParaRPr kumimoji="1" lang="ja-JP" altLang="en-US" dirty="0"/>
          </a:p>
        </p:txBody>
      </p:sp>
    </p:spTree>
    <p:extLst>
      <p:ext uri="{BB962C8B-B14F-4D97-AF65-F5344CB8AC3E}">
        <p14:creationId xmlns:p14="http://schemas.microsoft.com/office/powerpoint/2010/main" val="59707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63664"/>
            <a:ext cx="7886700" cy="994172"/>
          </a:xfrm>
        </p:spPr>
        <p:txBody>
          <a:bodyPr>
            <a:normAutofit/>
          </a:bodyPr>
          <a:lstStyle/>
          <a:p>
            <a:r>
              <a:rPr kumimoji="1" lang="ja-JP" altLang="en-US" dirty="0" smtClean="0"/>
              <a:t>トリオの和が奇数のとき</a:t>
            </a:r>
            <a:endParaRPr kumimoji="1" lang="ja-JP" altLang="en-US" dirty="0"/>
          </a:p>
        </p:txBody>
      </p:sp>
      <p:grpSp>
        <p:nvGrpSpPr>
          <p:cNvPr id="4" name="グループ化 3"/>
          <p:cNvGrpSpPr/>
          <p:nvPr/>
        </p:nvGrpSpPr>
        <p:grpSpPr>
          <a:xfrm>
            <a:off x="1079918" y="2015928"/>
            <a:ext cx="2006112" cy="2084158"/>
            <a:chOff x="-51514" y="1068945"/>
            <a:chExt cx="5022758" cy="5218164"/>
          </a:xfrm>
          <a:solidFill>
            <a:schemeClr val="accent1"/>
          </a:solidFill>
        </p:grpSpPr>
        <p:sp>
          <p:nvSpPr>
            <p:cNvPr id="5" name="六角形 4"/>
            <p:cNvSpPr/>
            <p:nvPr/>
          </p:nvSpPr>
          <p:spPr>
            <a:xfrm>
              <a:off x="1854558" y="106894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 name="六角形 5"/>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 name="六角形 6"/>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p>
          </p:txBody>
        </p:sp>
        <p:sp>
          <p:nvSpPr>
            <p:cNvPr id="8" name="六角形 7"/>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 name="六角形 8"/>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0" name="六角形 9"/>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1" name="六角形 10"/>
            <p:cNvSpPr/>
            <p:nvPr/>
          </p:nvSpPr>
          <p:spPr>
            <a:xfrm>
              <a:off x="2807594"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2" name="六角形 11"/>
            <p:cNvSpPr/>
            <p:nvPr/>
          </p:nvSpPr>
          <p:spPr>
            <a:xfrm>
              <a:off x="2807594"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3" name="六角形 12"/>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4" name="六角形 13"/>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5" name="六角形 14"/>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6" name="六角形 15"/>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7" name="六角形 16"/>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8" name="六角形 17"/>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9" name="六角形 18"/>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0" name="六角形 19"/>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1" name="六角形 20"/>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2" name="六角形 21"/>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3" name="六角形 22"/>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grpSp>
      <p:grpSp>
        <p:nvGrpSpPr>
          <p:cNvPr id="24" name="グループ化 23"/>
          <p:cNvGrpSpPr/>
          <p:nvPr/>
        </p:nvGrpSpPr>
        <p:grpSpPr>
          <a:xfrm>
            <a:off x="3564319" y="2015928"/>
            <a:ext cx="2006112" cy="2084158"/>
            <a:chOff x="-51514" y="1068945"/>
            <a:chExt cx="5022758" cy="5218164"/>
          </a:xfrm>
          <a:solidFill>
            <a:schemeClr val="accent1"/>
          </a:solidFill>
        </p:grpSpPr>
        <p:sp>
          <p:nvSpPr>
            <p:cNvPr id="25" name="六角形 24"/>
            <p:cNvSpPr/>
            <p:nvPr/>
          </p:nvSpPr>
          <p:spPr>
            <a:xfrm>
              <a:off x="1854558" y="106894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6" name="六角形 25"/>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7" name="六角形 26"/>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p>
          </p:txBody>
        </p:sp>
        <p:sp>
          <p:nvSpPr>
            <p:cNvPr id="28" name="六角形 27"/>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29" name="六角形 28"/>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0" name="六角形 29"/>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1" name="六角形 30"/>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2" name="六角形 31"/>
            <p:cNvSpPr/>
            <p:nvPr/>
          </p:nvSpPr>
          <p:spPr>
            <a:xfrm>
              <a:off x="2807594"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3" name="六角形 32"/>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4" name="六角形 33"/>
            <p:cNvSpPr/>
            <p:nvPr/>
          </p:nvSpPr>
          <p:spPr>
            <a:xfrm>
              <a:off x="3760630"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5" name="六角形 34"/>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6" name="六角形 35"/>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7" name="六角形 36"/>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8" name="六角形 37"/>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39" name="六角形 38"/>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0" name="六角形 39"/>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1" name="六角形 40"/>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2" name="六角形 41"/>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3" name="六角形 42"/>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grpSp>
      <p:grpSp>
        <p:nvGrpSpPr>
          <p:cNvPr id="44" name="グループ化 43"/>
          <p:cNvGrpSpPr/>
          <p:nvPr/>
        </p:nvGrpSpPr>
        <p:grpSpPr>
          <a:xfrm>
            <a:off x="6049682" y="2015928"/>
            <a:ext cx="2006112" cy="2084158"/>
            <a:chOff x="-51514" y="1068945"/>
            <a:chExt cx="5022758" cy="5218164"/>
          </a:xfrm>
          <a:solidFill>
            <a:schemeClr val="accent1"/>
          </a:solidFill>
        </p:grpSpPr>
        <p:sp>
          <p:nvSpPr>
            <p:cNvPr id="45" name="六角形 44"/>
            <p:cNvSpPr/>
            <p:nvPr/>
          </p:nvSpPr>
          <p:spPr>
            <a:xfrm>
              <a:off x="1854558" y="106894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6" name="六角形 45"/>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7" name="六角形 46"/>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p>
          </p:txBody>
        </p:sp>
        <p:sp>
          <p:nvSpPr>
            <p:cNvPr id="48" name="六角形 47"/>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49" name="六角形 48"/>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0" name="六角形 49"/>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1" name="六角形 50"/>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2" name="六角形 51"/>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3" name="六角形 52"/>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4" name="六角形 53"/>
            <p:cNvSpPr/>
            <p:nvPr/>
          </p:nvSpPr>
          <p:spPr>
            <a:xfrm>
              <a:off x="3760630"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5" name="六角形 54"/>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6" name="六角形 55"/>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7" name="六角形 56"/>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8" name="六角形 57"/>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59" name="六角形 58"/>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0" name="六角形 59"/>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1" name="六角形 60"/>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2" name="六角形 61"/>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3" name="六角形 62"/>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grpSp>
      <p:grpSp>
        <p:nvGrpSpPr>
          <p:cNvPr id="64" name="グループ化 63"/>
          <p:cNvGrpSpPr/>
          <p:nvPr/>
        </p:nvGrpSpPr>
        <p:grpSpPr>
          <a:xfrm>
            <a:off x="2320925" y="4249995"/>
            <a:ext cx="2006112" cy="2084158"/>
            <a:chOff x="-51514" y="1068945"/>
            <a:chExt cx="5022758" cy="5218164"/>
          </a:xfrm>
          <a:solidFill>
            <a:schemeClr val="accent1"/>
          </a:solidFill>
        </p:grpSpPr>
        <p:sp>
          <p:nvSpPr>
            <p:cNvPr id="65" name="六角形 64"/>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6" name="六角形 65"/>
            <p:cNvSpPr/>
            <p:nvPr/>
          </p:nvSpPr>
          <p:spPr>
            <a:xfrm>
              <a:off x="1854558"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7" name="六角形 66"/>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p>
          </p:txBody>
        </p:sp>
        <p:sp>
          <p:nvSpPr>
            <p:cNvPr id="68" name="六角形 67"/>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69" name="六角形 68"/>
            <p:cNvSpPr/>
            <p:nvPr/>
          </p:nvSpPr>
          <p:spPr>
            <a:xfrm>
              <a:off x="1854558" y="5243476"/>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0" name="六角形 69"/>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1" name="六角形 70"/>
            <p:cNvSpPr/>
            <p:nvPr/>
          </p:nvSpPr>
          <p:spPr>
            <a:xfrm>
              <a:off x="2807594"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2" name="六角形 71"/>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3" name="六角形 72"/>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4" name="六角形 73"/>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5" name="六角形 74"/>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6" name="六角形 75"/>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7" name="六角形 76"/>
            <p:cNvSpPr/>
            <p:nvPr/>
          </p:nvSpPr>
          <p:spPr>
            <a:xfrm>
              <a:off x="-51514" y="2112579"/>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8" name="六角形 77"/>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79" name="六角形 78"/>
            <p:cNvSpPr/>
            <p:nvPr/>
          </p:nvSpPr>
          <p:spPr>
            <a:xfrm>
              <a:off x="-51514" y="4199844"/>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0" name="六角形 79"/>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1" name="六角形 80"/>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2" name="六角形 81"/>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3" name="六角形 82"/>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grpSp>
      <p:grpSp>
        <p:nvGrpSpPr>
          <p:cNvPr id="84" name="グループ化 83"/>
          <p:cNvGrpSpPr/>
          <p:nvPr/>
        </p:nvGrpSpPr>
        <p:grpSpPr>
          <a:xfrm>
            <a:off x="4809138" y="4249995"/>
            <a:ext cx="2008354" cy="2086487"/>
            <a:chOff x="-51514" y="1068945"/>
            <a:chExt cx="5022758" cy="5218164"/>
          </a:xfrm>
          <a:solidFill>
            <a:schemeClr val="accent1"/>
          </a:solidFill>
        </p:grpSpPr>
        <p:sp>
          <p:nvSpPr>
            <p:cNvPr id="85" name="六角形 84"/>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6" name="六角形 85"/>
            <p:cNvSpPr/>
            <p:nvPr/>
          </p:nvSpPr>
          <p:spPr>
            <a:xfrm>
              <a:off x="1854558"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7" name="六角形 86"/>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p>
          </p:txBody>
        </p:sp>
        <p:sp>
          <p:nvSpPr>
            <p:cNvPr id="88" name="六角形 87"/>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89" name="六角形 88"/>
            <p:cNvSpPr/>
            <p:nvPr/>
          </p:nvSpPr>
          <p:spPr>
            <a:xfrm>
              <a:off x="1854558" y="5243476"/>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0" name="六角形 89"/>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1" name="六角形 90"/>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2" name="六角形 91"/>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3" name="六角形 92"/>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4" name="六角形 93"/>
            <p:cNvSpPr/>
            <p:nvPr/>
          </p:nvSpPr>
          <p:spPr>
            <a:xfrm>
              <a:off x="3760630"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5" name="六角形 94"/>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6" name="六角形 95"/>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7" name="六角形 96"/>
            <p:cNvSpPr/>
            <p:nvPr/>
          </p:nvSpPr>
          <p:spPr>
            <a:xfrm>
              <a:off x="-51514" y="2112579"/>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8" name="六角形 97"/>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99" name="六角形 98"/>
            <p:cNvSpPr/>
            <p:nvPr/>
          </p:nvSpPr>
          <p:spPr>
            <a:xfrm>
              <a:off x="-51514" y="4199844"/>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00" name="六角形 99"/>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01" name="六角形 100"/>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02" name="六角形 101"/>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sp>
          <p:nvSpPr>
            <p:cNvPr id="103" name="六角形 102"/>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p>
          </p:txBody>
        </p:sp>
      </p:grpSp>
      <p:sp>
        <p:nvSpPr>
          <p:cNvPr id="3" name="スライド番号プレースホルダー 2"/>
          <p:cNvSpPr>
            <a:spLocks noGrp="1"/>
          </p:cNvSpPr>
          <p:nvPr>
            <p:ph type="sldNum" sz="quarter" idx="12"/>
          </p:nvPr>
        </p:nvSpPr>
        <p:spPr/>
        <p:txBody>
          <a:bodyPr/>
          <a:lstStyle/>
          <a:p>
            <a:fld id="{A7384298-873D-4CAE-BE75-9257D1438414}" type="slidenum">
              <a:rPr kumimoji="1" lang="ja-JP" altLang="en-US" smtClean="0"/>
              <a:t>35</a:t>
            </a:fld>
            <a:endParaRPr kumimoji="1" lang="ja-JP" altLang="en-US" dirty="0"/>
          </a:p>
        </p:txBody>
      </p:sp>
    </p:spTree>
    <p:extLst>
      <p:ext uri="{BB962C8B-B14F-4D97-AF65-F5344CB8AC3E}">
        <p14:creationId xmlns:p14="http://schemas.microsoft.com/office/powerpoint/2010/main" val="2120734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57251"/>
            <a:ext cx="7886700" cy="994172"/>
          </a:xfrm>
        </p:spPr>
        <p:txBody>
          <a:bodyPr/>
          <a:lstStyle/>
          <a:p>
            <a:r>
              <a:rPr kumimoji="1" lang="ja-JP" altLang="en-US" dirty="0" smtClean="0">
                <a:latin typeface="Cambria Math" panose="02040503050406030204" pitchFamily="18" charset="0"/>
              </a:rPr>
              <a:t>おおまかに４種類に分類可能！</a:t>
            </a:r>
            <a:endParaRPr kumimoji="1" lang="ja-JP" altLang="en-US" dirty="0">
              <a:latin typeface="Cambria Math" panose="02040503050406030204" pitchFamily="18" charset="0"/>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510476328"/>
              </p:ext>
            </p:extLst>
          </p:nvPr>
        </p:nvGraphicFramePr>
        <p:xfrm>
          <a:off x="628650" y="1825625"/>
          <a:ext cx="7886700" cy="4129531"/>
        </p:xfrm>
        <a:graphic>
          <a:graphicData uri="http://schemas.openxmlformats.org/drawingml/2006/table">
            <a:tbl>
              <a:tblPr firstRow="1" bandRow="1">
                <a:tableStyleId>{D7AC3CCA-C797-4891-BE02-D94E43425B78}</a:tableStyleId>
              </a:tblPr>
              <a:tblGrid>
                <a:gridCol w="1316060"/>
                <a:gridCol w="2949262"/>
                <a:gridCol w="3621378"/>
              </a:tblGrid>
              <a:tr h="376663">
                <a:tc>
                  <a:txBody>
                    <a:bodyPr/>
                    <a:lstStyle/>
                    <a:p>
                      <a:pPr algn="ctr"/>
                      <a:r>
                        <a:rPr kumimoji="1" lang="ja-JP" altLang="en-US" dirty="0" smtClean="0"/>
                        <a:t>パターン名</a:t>
                      </a:r>
                      <a:endParaRPr kumimoji="1" lang="ja-JP" altLang="en-US" dirty="0"/>
                    </a:p>
                  </a:txBody>
                  <a:tcPr anchor="ctr">
                    <a:noFill/>
                  </a:tcPr>
                </a:tc>
                <a:tc>
                  <a:txBody>
                    <a:bodyPr/>
                    <a:lstStyle/>
                    <a:p>
                      <a:pPr algn="ctr"/>
                      <a:r>
                        <a:rPr kumimoji="1" lang="ja-JP" altLang="en-US" dirty="0" smtClean="0"/>
                        <a:t>パターン例</a:t>
                      </a:r>
                      <a:endParaRPr kumimoji="1" lang="ja-JP" altLang="en-US" dirty="0"/>
                    </a:p>
                  </a:txBody>
                  <a:tcPr anchor="ctr">
                    <a:noFill/>
                  </a:tcPr>
                </a:tc>
                <a:tc>
                  <a:txBody>
                    <a:bodyPr/>
                    <a:lstStyle/>
                    <a:p>
                      <a:pPr algn="ctr"/>
                      <a:r>
                        <a:rPr kumimoji="1" lang="ja-JP" altLang="en-US" dirty="0" smtClean="0"/>
                        <a:t>端コマの法則</a:t>
                      </a:r>
                      <a:endParaRPr kumimoji="1" lang="ja-JP" altLang="en-US" dirty="0"/>
                    </a:p>
                  </a:txBody>
                  <a:tcPr anchor="ctr">
                    <a:noFill/>
                  </a:tcPr>
                </a:tc>
              </a:tr>
              <a:tr h="938217">
                <a:tc>
                  <a:txBody>
                    <a:bodyPr/>
                    <a:lstStyle/>
                    <a:p>
                      <a:pPr algn="ctr"/>
                      <a:r>
                        <a:rPr kumimoji="1" lang="ja-JP" altLang="en-US" dirty="0" smtClean="0"/>
                        <a:t>①</a:t>
                      </a:r>
                      <a:endParaRPr kumimoji="1" lang="ja-JP" altLang="en-US" dirty="0"/>
                    </a:p>
                  </a:txBody>
                  <a:tcPr anchor="ctr">
                    <a:noFill/>
                  </a:tcPr>
                </a:tc>
                <a:tc>
                  <a:txBody>
                    <a:bodyPr/>
                    <a:lstStyle/>
                    <a:p>
                      <a:pPr algn="ctr"/>
                      <a:endParaRPr kumimoji="1" lang="ja-JP" altLang="en-US" dirty="0"/>
                    </a:p>
                  </a:txBody>
                  <a:tcPr anchor="ctr">
                    <a:noFill/>
                  </a:tcPr>
                </a:tc>
                <a:tc>
                  <a:txBody>
                    <a:bodyPr/>
                    <a:lstStyle/>
                    <a:p>
                      <a:pPr algn="l"/>
                      <a:r>
                        <a:rPr kumimoji="1" lang="ja-JP" altLang="en-US" sz="2800" dirty="0" smtClean="0"/>
                        <a:t>２　　</a:t>
                      </a:r>
                      <a:r>
                        <a:rPr kumimoji="1" lang="ja-JP" altLang="en-US" sz="2800" baseline="0" dirty="0" smtClean="0"/>
                        <a:t>  </a:t>
                      </a:r>
                      <a:r>
                        <a:rPr kumimoji="1" lang="ja-JP" altLang="en-US" sz="2800" dirty="0" smtClean="0"/>
                        <a:t>＋　　</a:t>
                      </a:r>
                      <a:r>
                        <a:rPr kumimoji="1" lang="ja-JP" altLang="en-US" sz="2800" baseline="0" dirty="0" smtClean="0"/>
                        <a:t>  ＝３</a:t>
                      </a:r>
                      <a:endParaRPr kumimoji="1" lang="ja-JP" altLang="en-US" sz="2800" dirty="0"/>
                    </a:p>
                  </a:txBody>
                  <a:tcPr anchor="ctr">
                    <a:noFill/>
                  </a:tcPr>
                </a:tc>
              </a:tr>
              <a:tr h="938217">
                <a:tc>
                  <a:txBody>
                    <a:bodyPr/>
                    <a:lstStyle/>
                    <a:p>
                      <a:pPr algn="ctr"/>
                      <a:r>
                        <a:rPr kumimoji="1" lang="ja-JP" altLang="en-US" dirty="0" smtClean="0"/>
                        <a:t>②</a:t>
                      </a:r>
                      <a:endParaRPr kumimoji="1" lang="ja-JP" altLang="en-US" dirty="0"/>
                    </a:p>
                  </a:txBody>
                  <a:tcPr anchor="ctr">
                    <a:noFill/>
                  </a:tcPr>
                </a:tc>
                <a:tc>
                  <a:txBody>
                    <a:bodyPr/>
                    <a:lstStyle/>
                    <a:p>
                      <a:pPr algn="ctr"/>
                      <a:endParaRPr kumimoji="1" lang="ja-JP" altLang="en-US"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２　　</a:t>
                      </a:r>
                      <a:r>
                        <a:rPr kumimoji="1" lang="ja-JP" altLang="en-US" sz="2800" baseline="0" dirty="0" smtClean="0"/>
                        <a:t>  </a:t>
                      </a:r>
                      <a:r>
                        <a:rPr kumimoji="1" lang="ja-JP" altLang="en-US" sz="2800" dirty="0" smtClean="0"/>
                        <a:t>＋　　</a:t>
                      </a:r>
                      <a:r>
                        <a:rPr kumimoji="1" lang="ja-JP" altLang="en-US" sz="2800" baseline="0" dirty="0" smtClean="0"/>
                        <a:t>  ＝３</a:t>
                      </a:r>
                      <a:endParaRPr kumimoji="1" lang="ja-JP" altLang="en-US" sz="2800" dirty="0" smtClean="0"/>
                    </a:p>
                  </a:txBody>
                  <a:tcPr anchor="ctr">
                    <a:noFill/>
                  </a:tcPr>
                </a:tc>
              </a:tr>
              <a:tr h="938217">
                <a:tc>
                  <a:txBody>
                    <a:bodyPr/>
                    <a:lstStyle/>
                    <a:p>
                      <a:pPr algn="ctr"/>
                      <a:r>
                        <a:rPr kumimoji="1" lang="ja-JP" altLang="en-US" dirty="0" smtClean="0"/>
                        <a:t>③</a:t>
                      </a:r>
                      <a:endParaRPr kumimoji="1" lang="ja-JP" altLang="en-US" dirty="0"/>
                    </a:p>
                  </a:txBody>
                  <a:tcPr anchor="ctr">
                    <a:noFill/>
                  </a:tcPr>
                </a:tc>
                <a:tc>
                  <a:txBody>
                    <a:bodyPr/>
                    <a:lstStyle/>
                    <a:p>
                      <a:pPr algn="ctr"/>
                      <a:endParaRPr kumimoji="1" lang="ja-JP" altLang="en-US"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　</a:t>
                      </a:r>
                      <a:r>
                        <a:rPr kumimoji="1" lang="ja-JP" altLang="en-US" sz="2800" baseline="0" dirty="0" smtClean="0"/>
                        <a:t>  </a:t>
                      </a:r>
                      <a:r>
                        <a:rPr kumimoji="1" lang="ja-JP" altLang="en-US" sz="2800" dirty="0" smtClean="0"/>
                        <a:t>＋２　　＝　　</a:t>
                      </a:r>
                      <a:r>
                        <a:rPr kumimoji="1" lang="ja-JP" altLang="en-US" sz="2800" baseline="0" dirty="0" smtClean="0"/>
                        <a:t>＋２</a:t>
                      </a:r>
                      <a:endParaRPr kumimoji="1" lang="ja-JP" altLang="en-US" sz="2800" dirty="0" smtClean="0"/>
                    </a:p>
                  </a:txBody>
                  <a:tcPr anchor="ctr">
                    <a:noFill/>
                  </a:tcPr>
                </a:tc>
              </a:tr>
              <a:tr h="938217">
                <a:tc>
                  <a:txBody>
                    <a:bodyPr/>
                    <a:lstStyle/>
                    <a:p>
                      <a:pPr algn="ctr"/>
                      <a:r>
                        <a:rPr kumimoji="1" lang="ja-JP" altLang="en-US" dirty="0" smtClean="0"/>
                        <a:t>④</a:t>
                      </a:r>
                      <a:endParaRPr kumimoji="1" lang="ja-JP" altLang="en-US" dirty="0"/>
                    </a:p>
                  </a:txBody>
                  <a:tcPr anchor="ctr">
                    <a:noFill/>
                  </a:tcPr>
                </a:tc>
                <a:tc>
                  <a:txBody>
                    <a:bodyPr/>
                    <a:lstStyle/>
                    <a:p>
                      <a:pPr algn="ctr"/>
                      <a:endParaRPr kumimoji="1" lang="ja-JP" altLang="en-US" dirty="0"/>
                    </a:p>
                  </a:txBody>
                  <a:tcPr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２　　</a:t>
                      </a:r>
                      <a:r>
                        <a:rPr kumimoji="1" lang="ja-JP" altLang="en-US" sz="2800" baseline="0" dirty="0" smtClean="0"/>
                        <a:t>  </a:t>
                      </a:r>
                      <a:r>
                        <a:rPr kumimoji="1" lang="ja-JP" altLang="en-US" sz="2800" dirty="0" smtClean="0"/>
                        <a:t>＋　　</a:t>
                      </a:r>
                      <a:r>
                        <a:rPr kumimoji="1" lang="ja-JP" altLang="en-US" sz="2800" baseline="0" dirty="0" smtClean="0"/>
                        <a:t>  ＝３</a:t>
                      </a:r>
                      <a:endParaRPr kumimoji="1" lang="ja-JP" altLang="en-US" sz="2800" dirty="0" smtClean="0"/>
                    </a:p>
                  </a:txBody>
                  <a:tcPr anchor="ctr">
                    <a:noFill/>
                  </a:tcPr>
                </a:tc>
              </a:tr>
            </a:tbl>
          </a:graphicData>
        </a:graphic>
      </p:graphicFrame>
      <p:grpSp>
        <p:nvGrpSpPr>
          <p:cNvPr id="7" name="グループ化 6"/>
          <p:cNvGrpSpPr/>
          <p:nvPr/>
        </p:nvGrpSpPr>
        <p:grpSpPr>
          <a:xfrm>
            <a:off x="3021841" y="2243378"/>
            <a:ext cx="763698" cy="820022"/>
            <a:chOff x="-51514" y="1068945"/>
            <a:chExt cx="5022758" cy="5218164"/>
          </a:xfrm>
          <a:solidFill>
            <a:schemeClr val="accent1"/>
          </a:solidFill>
        </p:grpSpPr>
        <p:sp>
          <p:nvSpPr>
            <p:cNvPr id="8" name="六角形 7"/>
            <p:cNvSpPr/>
            <p:nvPr/>
          </p:nvSpPr>
          <p:spPr>
            <a:xfrm>
              <a:off x="1854558" y="106894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 name="六角形 8"/>
            <p:cNvSpPr/>
            <p:nvPr/>
          </p:nvSpPr>
          <p:spPr>
            <a:xfrm>
              <a:off x="1854558"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 name="六角形 9"/>
            <p:cNvSpPr/>
            <p:nvPr/>
          </p:nvSpPr>
          <p:spPr>
            <a:xfrm>
              <a:off x="1854559" y="3156209"/>
              <a:ext cx="1210615" cy="104363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latin typeface="Cambria Math" panose="02040503050406030204" pitchFamily="18" charset="0"/>
              </a:endParaRPr>
            </a:p>
          </p:txBody>
        </p:sp>
        <p:sp>
          <p:nvSpPr>
            <p:cNvPr id="11" name="六角形 10"/>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 name="六角形 11"/>
            <p:cNvSpPr/>
            <p:nvPr/>
          </p:nvSpPr>
          <p:spPr>
            <a:xfrm>
              <a:off x="1854558" y="5243476"/>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 name="六角形 12"/>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 name="六角形 13"/>
            <p:cNvSpPr/>
            <p:nvPr/>
          </p:nvSpPr>
          <p:spPr>
            <a:xfrm>
              <a:off x="2807594"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5" name="六角形 14"/>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6" name="六角形 15"/>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7" name="六角形 16"/>
            <p:cNvSpPr/>
            <p:nvPr/>
          </p:nvSpPr>
          <p:spPr>
            <a:xfrm>
              <a:off x="3760630"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8" name="六角形 17"/>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9" name="六角形 18"/>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0" name="六角形 1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1" name="六角形 20"/>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2" name="六角形 2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3" name="六角形 22"/>
            <p:cNvSpPr/>
            <p:nvPr/>
          </p:nvSpPr>
          <p:spPr>
            <a:xfrm>
              <a:off x="901522"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4" name="六角形 23"/>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5" name="六角形 24"/>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6" name="六角形 25"/>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grpSp>
      <p:grpSp>
        <p:nvGrpSpPr>
          <p:cNvPr id="27" name="グループ化 26"/>
          <p:cNvGrpSpPr/>
          <p:nvPr/>
        </p:nvGrpSpPr>
        <p:grpSpPr>
          <a:xfrm>
            <a:off x="2994434" y="3185969"/>
            <a:ext cx="794184" cy="825081"/>
            <a:chOff x="-51514" y="1068945"/>
            <a:chExt cx="5022758" cy="5218164"/>
          </a:xfrm>
          <a:solidFill>
            <a:schemeClr val="accent1"/>
          </a:solidFill>
        </p:grpSpPr>
        <p:sp>
          <p:nvSpPr>
            <p:cNvPr id="28" name="六角形 27"/>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29" name="六角形 28"/>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0" name="六角形 2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latin typeface="Cambria Math" panose="02040503050406030204" pitchFamily="18" charset="0"/>
              </a:endParaRPr>
            </a:p>
          </p:txBody>
        </p:sp>
        <p:sp>
          <p:nvSpPr>
            <p:cNvPr id="31" name="六角形 30"/>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2" name="六角形 31"/>
            <p:cNvSpPr/>
            <p:nvPr/>
          </p:nvSpPr>
          <p:spPr>
            <a:xfrm>
              <a:off x="1854558" y="5243476"/>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3" name="六角形 32"/>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4" name="六角形 33"/>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5" name="六角形 34"/>
            <p:cNvSpPr/>
            <p:nvPr/>
          </p:nvSpPr>
          <p:spPr>
            <a:xfrm>
              <a:off x="2807594"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6" name="六角形 35"/>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7" name="六角形 36"/>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8" name="六角形 37"/>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39" name="六角形 38"/>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0" name="六角形 39"/>
            <p:cNvSpPr/>
            <p:nvPr/>
          </p:nvSpPr>
          <p:spPr>
            <a:xfrm>
              <a:off x="-51514" y="2112579"/>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1" name="六角形 40"/>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2" name="六角形 41"/>
            <p:cNvSpPr/>
            <p:nvPr/>
          </p:nvSpPr>
          <p:spPr>
            <a:xfrm>
              <a:off x="-51514" y="4199844"/>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3" name="六角形 42"/>
            <p:cNvSpPr/>
            <p:nvPr/>
          </p:nvSpPr>
          <p:spPr>
            <a:xfrm>
              <a:off x="901522"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4" name="六角形 43"/>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5" name="六角形 44"/>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6" name="六角形 45"/>
            <p:cNvSpPr/>
            <p:nvPr/>
          </p:nvSpPr>
          <p:spPr>
            <a:xfrm>
              <a:off x="901522"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grpSp>
      <p:grpSp>
        <p:nvGrpSpPr>
          <p:cNvPr id="47" name="グループ化 46"/>
          <p:cNvGrpSpPr/>
          <p:nvPr/>
        </p:nvGrpSpPr>
        <p:grpSpPr>
          <a:xfrm>
            <a:off x="2007199" y="4131949"/>
            <a:ext cx="788026" cy="818684"/>
            <a:chOff x="-51514" y="1068945"/>
            <a:chExt cx="5022758" cy="5218164"/>
          </a:xfrm>
          <a:solidFill>
            <a:schemeClr val="accent1"/>
          </a:solidFill>
        </p:grpSpPr>
        <p:sp>
          <p:nvSpPr>
            <p:cNvPr id="48" name="六角形 47"/>
            <p:cNvSpPr/>
            <p:nvPr/>
          </p:nvSpPr>
          <p:spPr>
            <a:xfrm>
              <a:off x="1854558" y="106894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49" name="六角形 48"/>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0" name="六角形 4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latin typeface="Cambria Math" panose="02040503050406030204" pitchFamily="18" charset="0"/>
              </a:endParaRPr>
            </a:p>
          </p:txBody>
        </p:sp>
        <p:sp>
          <p:nvSpPr>
            <p:cNvPr id="51" name="六角形 50"/>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2" name="六角形 51"/>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3" name="六角形 52"/>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4" name="六角形 53"/>
            <p:cNvSpPr/>
            <p:nvPr/>
          </p:nvSpPr>
          <p:spPr>
            <a:xfrm>
              <a:off x="2807594"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5" name="六角形 54"/>
            <p:cNvSpPr/>
            <p:nvPr/>
          </p:nvSpPr>
          <p:spPr>
            <a:xfrm>
              <a:off x="2807594"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6" name="六角形 55"/>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7" name="六角形 56"/>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8" name="六角形 57"/>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59" name="六角形 58"/>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0" name="六角形 5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1" name="六角形 60"/>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2" name="六角形 6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3" name="六角形 6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4" name="六角形 63"/>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5" name="六角形 64"/>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6" name="六角形 65"/>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grpSp>
      <p:grpSp>
        <p:nvGrpSpPr>
          <p:cNvPr id="67" name="グループ化 66"/>
          <p:cNvGrpSpPr/>
          <p:nvPr/>
        </p:nvGrpSpPr>
        <p:grpSpPr>
          <a:xfrm>
            <a:off x="2496180" y="5090972"/>
            <a:ext cx="788026" cy="818684"/>
            <a:chOff x="-51514" y="1068945"/>
            <a:chExt cx="5022758" cy="5218164"/>
          </a:xfrm>
          <a:solidFill>
            <a:schemeClr val="accent1"/>
          </a:solidFill>
        </p:grpSpPr>
        <p:sp>
          <p:nvSpPr>
            <p:cNvPr id="68" name="六角形 67"/>
            <p:cNvSpPr/>
            <p:nvPr/>
          </p:nvSpPr>
          <p:spPr>
            <a:xfrm>
              <a:off x="1854558" y="106894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69" name="六角形 68"/>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0" name="六角形 6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latin typeface="Cambria Math" panose="02040503050406030204" pitchFamily="18" charset="0"/>
              </a:endParaRPr>
            </a:p>
          </p:txBody>
        </p:sp>
        <p:sp>
          <p:nvSpPr>
            <p:cNvPr id="71" name="六角形 70"/>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2" name="六角形 71"/>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3" name="六角形 72"/>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4" name="六角形 73"/>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5" name="六角形 74"/>
            <p:cNvSpPr/>
            <p:nvPr/>
          </p:nvSpPr>
          <p:spPr>
            <a:xfrm>
              <a:off x="2807594"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6" name="六角形 75"/>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7" name="六角形 76"/>
            <p:cNvSpPr/>
            <p:nvPr/>
          </p:nvSpPr>
          <p:spPr>
            <a:xfrm>
              <a:off x="3760630"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8" name="六角形 77"/>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79" name="六角形 78"/>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0" name="六角形 7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1" name="六角形 80"/>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2" name="六角形 8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3" name="六角形 8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4" name="六角形 83"/>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5" name="六角形 84"/>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6" name="六角形 85"/>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grpSp>
      <p:grpSp>
        <p:nvGrpSpPr>
          <p:cNvPr id="87" name="グループ化 86"/>
          <p:cNvGrpSpPr/>
          <p:nvPr/>
        </p:nvGrpSpPr>
        <p:grpSpPr>
          <a:xfrm>
            <a:off x="2997514" y="4127135"/>
            <a:ext cx="788026" cy="818684"/>
            <a:chOff x="-51514" y="1068945"/>
            <a:chExt cx="5022758" cy="5218164"/>
          </a:xfrm>
          <a:solidFill>
            <a:schemeClr val="accent1"/>
          </a:solidFill>
        </p:grpSpPr>
        <p:sp>
          <p:nvSpPr>
            <p:cNvPr id="88" name="六角形 87"/>
            <p:cNvSpPr/>
            <p:nvPr/>
          </p:nvSpPr>
          <p:spPr>
            <a:xfrm>
              <a:off x="1854558" y="106894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89" name="六角形 88"/>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0" name="六角形 8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latin typeface="Cambria Math" panose="02040503050406030204" pitchFamily="18" charset="0"/>
              </a:endParaRPr>
            </a:p>
          </p:txBody>
        </p:sp>
        <p:sp>
          <p:nvSpPr>
            <p:cNvPr id="91" name="六角形 90"/>
            <p:cNvSpPr/>
            <p:nvPr/>
          </p:nvSpPr>
          <p:spPr>
            <a:xfrm>
              <a:off x="1854558"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2" name="六角形 91"/>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3" name="六角形 92"/>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4" name="六角形 93"/>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5" name="六角形 94"/>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6" name="六角形 95"/>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7" name="六角形 96"/>
            <p:cNvSpPr/>
            <p:nvPr/>
          </p:nvSpPr>
          <p:spPr>
            <a:xfrm>
              <a:off x="3760630"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8" name="六角形 97"/>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99" name="六角形 98"/>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0" name="六角形 99"/>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1" name="六角形 100"/>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2" name="六角形 101"/>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3" name="六角形 10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4" name="六角形 103"/>
            <p:cNvSpPr/>
            <p:nvPr/>
          </p:nvSpPr>
          <p:spPr>
            <a:xfrm>
              <a:off x="901522"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5" name="六角形 104"/>
            <p:cNvSpPr/>
            <p:nvPr/>
          </p:nvSpPr>
          <p:spPr>
            <a:xfrm>
              <a:off x="901522" y="3678027"/>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6" name="六角形 105"/>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grpSp>
      <p:grpSp>
        <p:nvGrpSpPr>
          <p:cNvPr id="107" name="グループ化 106"/>
          <p:cNvGrpSpPr/>
          <p:nvPr/>
        </p:nvGrpSpPr>
        <p:grpSpPr>
          <a:xfrm>
            <a:off x="3446083" y="5090972"/>
            <a:ext cx="788026" cy="818684"/>
            <a:chOff x="-51514" y="1068945"/>
            <a:chExt cx="5022758" cy="5218164"/>
          </a:xfrm>
          <a:solidFill>
            <a:schemeClr val="accent1"/>
          </a:solidFill>
        </p:grpSpPr>
        <p:sp>
          <p:nvSpPr>
            <p:cNvPr id="108" name="六角形 107"/>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09" name="六角形 108"/>
            <p:cNvSpPr/>
            <p:nvPr/>
          </p:nvSpPr>
          <p:spPr>
            <a:xfrm>
              <a:off x="1854558"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0" name="六角形 10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latin typeface="Cambria Math" panose="02040503050406030204" pitchFamily="18" charset="0"/>
              </a:endParaRPr>
            </a:p>
          </p:txBody>
        </p:sp>
        <p:sp>
          <p:nvSpPr>
            <p:cNvPr id="111" name="六角形 110"/>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2" name="六角形 111"/>
            <p:cNvSpPr/>
            <p:nvPr/>
          </p:nvSpPr>
          <p:spPr>
            <a:xfrm>
              <a:off x="1854558" y="5243476"/>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3" name="六角形 112"/>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4" name="六角形 113"/>
            <p:cNvSpPr/>
            <p:nvPr/>
          </p:nvSpPr>
          <p:spPr>
            <a:xfrm>
              <a:off x="2807594" y="2634395"/>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5" name="六角形 114"/>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6" name="六角形 115"/>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7" name="六角形 116"/>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8" name="六角形 117"/>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19" name="六角形 118"/>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0" name="六角形 119"/>
            <p:cNvSpPr/>
            <p:nvPr/>
          </p:nvSpPr>
          <p:spPr>
            <a:xfrm>
              <a:off x="-51514" y="2112579"/>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1" name="六角形 120"/>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2" name="六角形 121"/>
            <p:cNvSpPr/>
            <p:nvPr/>
          </p:nvSpPr>
          <p:spPr>
            <a:xfrm>
              <a:off x="-51514" y="4199844"/>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3" name="六角形 12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4" name="六角形 123"/>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5" name="六角形 124"/>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6" name="六角形 125"/>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grpSp>
      <p:grpSp>
        <p:nvGrpSpPr>
          <p:cNvPr id="127" name="グループ化 126"/>
          <p:cNvGrpSpPr/>
          <p:nvPr/>
        </p:nvGrpSpPr>
        <p:grpSpPr>
          <a:xfrm>
            <a:off x="3935064" y="4127135"/>
            <a:ext cx="788907" cy="819599"/>
            <a:chOff x="-51514" y="1068945"/>
            <a:chExt cx="5022758" cy="5218164"/>
          </a:xfrm>
          <a:solidFill>
            <a:schemeClr val="accent1"/>
          </a:solidFill>
        </p:grpSpPr>
        <p:sp>
          <p:nvSpPr>
            <p:cNvPr id="128" name="六角形 127"/>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29" name="六角形 128"/>
            <p:cNvSpPr/>
            <p:nvPr/>
          </p:nvSpPr>
          <p:spPr>
            <a:xfrm>
              <a:off x="1854558"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0" name="六角形 129"/>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sz="4400" dirty="0">
                <a:latin typeface="Cambria Math" panose="02040503050406030204" pitchFamily="18" charset="0"/>
              </a:endParaRPr>
            </a:p>
          </p:txBody>
        </p:sp>
        <p:sp>
          <p:nvSpPr>
            <p:cNvPr id="131" name="六角形 130"/>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2" name="六角形 131"/>
            <p:cNvSpPr/>
            <p:nvPr/>
          </p:nvSpPr>
          <p:spPr>
            <a:xfrm>
              <a:off x="1854558" y="5243476"/>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3" name="六角形 132"/>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4" name="六角形 133"/>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5" name="六角形 134"/>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6" name="六角形 135"/>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7" name="六角形 136"/>
            <p:cNvSpPr/>
            <p:nvPr/>
          </p:nvSpPr>
          <p:spPr>
            <a:xfrm>
              <a:off x="3760630" y="2112578"/>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8" name="六角形 137"/>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39" name="六角形 138"/>
            <p:cNvSpPr/>
            <p:nvPr/>
          </p:nvSpPr>
          <p:spPr>
            <a:xfrm>
              <a:off x="3760630" y="4199843"/>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0" name="六角形 139"/>
            <p:cNvSpPr/>
            <p:nvPr/>
          </p:nvSpPr>
          <p:spPr>
            <a:xfrm>
              <a:off x="-51514" y="2112579"/>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1" name="六角形 140"/>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2" name="六角形 141"/>
            <p:cNvSpPr/>
            <p:nvPr/>
          </p:nvSpPr>
          <p:spPr>
            <a:xfrm>
              <a:off x="-51514" y="4199844"/>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3" name="六角形 142"/>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4" name="六角形 143"/>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5" name="六角形 144"/>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sp>
          <p:nvSpPr>
            <p:cNvPr id="146" name="六角形 145"/>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dirty="0">
                <a:latin typeface="Cambria Math" panose="02040503050406030204" pitchFamily="18" charset="0"/>
              </a:endParaRPr>
            </a:p>
          </p:txBody>
        </p:sp>
      </p:grpSp>
      <p:sp>
        <p:nvSpPr>
          <p:cNvPr id="147" name="六角形 146"/>
          <p:cNvSpPr/>
          <p:nvPr/>
        </p:nvSpPr>
        <p:spPr>
          <a:xfrm>
            <a:off x="5265966" y="2407382"/>
            <a:ext cx="553303" cy="47698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48" name="六角形 147"/>
          <p:cNvSpPr/>
          <p:nvPr/>
        </p:nvSpPr>
        <p:spPr>
          <a:xfrm>
            <a:off x="6265816" y="2407382"/>
            <a:ext cx="553303" cy="476985"/>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49" name="六角形 148"/>
          <p:cNvSpPr/>
          <p:nvPr/>
        </p:nvSpPr>
        <p:spPr>
          <a:xfrm>
            <a:off x="7464291" y="2407382"/>
            <a:ext cx="553303" cy="476985"/>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0" name="六角形 149"/>
          <p:cNvSpPr/>
          <p:nvPr/>
        </p:nvSpPr>
        <p:spPr>
          <a:xfrm>
            <a:off x="6265815" y="3350985"/>
            <a:ext cx="553303" cy="47698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1" name="六角形 150"/>
          <p:cNvSpPr/>
          <p:nvPr/>
        </p:nvSpPr>
        <p:spPr>
          <a:xfrm>
            <a:off x="4951211" y="4348878"/>
            <a:ext cx="431955" cy="372375"/>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2" name="六角形 151"/>
          <p:cNvSpPr/>
          <p:nvPr/>
        </p:nvSpPr>
        <p:spPr>
          <a:xfrm>
            <a:off x="7464291" y="3350983"/>
            <a:ext cx="553303" cy="47698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3" name="六角形 152"/>
          <p:cNvSpPr/>
          <p:nvPr/>
        </p:nvSpPr>
        <p:spPr>
          <a:xfrm>
            <a:off x="6265815" y="5234257"/>
            <a:ext cx="553303" cy="47698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4" name="六角形 153"/>
          <p:cNvSpPr/>
          <p:nvPr/>
        </p:nvSpPr>
        <p:spPr>
          <a:xfrm>
            <a:off x="5265966" y="5234256"/>
            <a:ext cx="553303" cy="476985"/>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5" name="六角形 154"/>
          <p:cNvSpPr/>
          <p:nvPr/>
        </p:nvSpPr>
        <p:spPr>
          <a:xfrm>
            <a:off x="7464291" y="5234255"/>
            <a:ext cx="553303" cy="47698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6" name="六角形 155"/>
          <p:cNvSpPr/>
          <p:nvPr/>
        </p:nvSpPr>
        <p:spPr>
          <a:xfrm>
            <a:off x="5260438" y="3358891"/>
            <a:ext cx="553303" cy="476985"/>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7" name="六角形 156"/>
          <p:cNvSpPr/>
          <p:nvPr/>
        </p:nvSpPr>
        <p:spPr>
          <a:xfrm>
            <a:off x="6024464" y="4348878"/>
            <a:ext cx="431955" cy="3723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8" name="六角形 157"/>
          <p:cNvSpPr/>
          <p:nvPr/>
        </p:nvSpPr>
        <p:spPr>
          <a:xfrm>
            <a:off x="6819118" y="4367732"/>
            <a:ext cx="431955" cy="372375"/>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159" name="六角形 158"/>
          <p:cNvSpPr/>
          <p:nvPr/>
        </p:nvSpPr>
        <p:spPr>
          <a:xfrm>
            <a:off x="7950551" y="4352114"/>
            <a:ext cx="431955" cy="37237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Cambria Math" panose="02040503050406030204" pitchFamily="18" charset="0"/>
            </a:endParaRPr>
          </a:p>
        </p:txBody>
      </p:sp>
      <p:sp>
        <p:nvSpPr>
          <p:cNvPr id="3" name="スライド番号プレースホルダー 2"/>
          <p:cNvSpPr>
            <a:spLocks noGrp="1"/>
          </p:cNvSpPr>
          <p:nvPr>
            <p:ph type="sldNum" sz="quarter" idx="12"/>
          </p:nvPr>
        </p:nvSpPr>
        <p:spPr/>
        <p:txBody>
          <a:bodyPr/>
          <a:lstStyle/>
          <a:p>
            <a:fld id="{A7384298-873D-4CAE-BE75-9257D1438414}" type="slidenum">
              <a:rPr kumimoji="1" lang="ja-JP" altLang="en-US" smtClean="0"/>
              <a:t>36</a:t>
            </a:fld>
            <a:endParaRPr kumimoji="1" lang="ja-JP" altLang="en-US" dirty="0"/>
          </a:p>
        </p:txBody>
      </p:sp>
    </p:spTree>
    <p:extLst>
      <p:ext uri="{BB962C8B-B14F-4D97-AF65-F5344CB8AC3E}">
        <p14:creationId xmlns:p14="http://schemas.microsoft.com/office/powerpoint/2010/main" val="3514290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探索</a:t>
            </a:r>
            <a:r>
              <a:rPr lang="ja-JP" altLang="en-US" dirty="0"/>
              <a:t>結果</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202946590"/>
              </p:ext>
            </p:extLst>
          </p:nvPr>
        </p:nvGraphicFramePr>
        <p:xfrm>
          <a:off x="628650" y="1825625"/>
          <a:ext cx="7886700" cy="4693920"/>
        </p:xfrm>
        <a:graphic>
          <a:graphicData uri="http://schemas.openxmlformats.org/drawingml/2006/table">
            <a:tbl>
              <a:tblPr firstRow="1" bandRow="1">
                <a:tableStyleId>{5C22544A-7EE6-4342-B048-85BDC9FD1C3A}</a:tableStyleId>
              </a:tblPr>
              <a:tblGrid>
                <a:gridCol w="1971675"/>
                <a:gridCol w="1971675"/>
                <a:gridCol w="1971675"/>
                <a:gridCol w="1971675"/>
              </a:tblGrid>
              <a:tr h="443351">
                <a:tc>
                  <a:txBody>
                    <a:bodyPr/>
                    <a:lstStyle/>
                    <a:p>
                      <a:pPr algn="ctr"/>
                      <a:r>
                        <a:rPr kumimoji="1" lang="ja-JP" altLang="en-US" sz="2400" dirty="0" smtClean="0">
                          <a:solidFill>
                            <a:schemeClr val="tx1"/>
                          </a:solidFill>
                        </a:rPr>
                        <a:t>トリオの和</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実行可能数</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トリオの和</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実行可能数</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３８</a:t>
                      </a:r>
                      <a:endParaRPr kumimoji="1" lang="en-US" altLang="ja-JP" sz="2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４</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２２</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４</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３７</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２３</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３６</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６</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２４</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６</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３５</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６</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２５</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６</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３４</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４</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２６</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４</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３３</a:t>
                      </a:r>
                      <a:endParaRPr kumimoji="1" lang="en-US" altLang="ja-JP" sz="2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１１</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２７</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１１</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３２</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５</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２８</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５</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３１</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８</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２９</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400" dirty="0" smtClean="0">
                          <a:solidFill>
                            <a:schemeClr val="tx1"/>
                          </a:solidFill>
                        </a:rPr>
                        <a:t>８</a:t>
                      </a: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3351">
                <a:tc>
                  <a:txBody>
                    <a:bodyPr/>
                    <a:lstStyle/>
                    <a:p>
                      <a:pPr algn="ctr"/>
                      <a:r>
                        <a:rPr kumimoji="1" lang="ja-JP" altLang="en-US" sz="2400" dirty="0" smtClean="0">
                          <a:solidFill>
                            <a:schemeClr val="tx1"/>
                          </a:solidFill>
                        </a:rPr>
                        <a:t>３０</a:t>
                      </a:r>
                      <a:endParaRPr kumimoji="1" lang="ja-JP" alt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3200" b="1" dirty="0" smtClean="0">
                          <a:solidFill>
                            <a:srgbClr val="7030A0"/>
                          </a:solidFill>
                        </a:rPr>
                        <a:t>０</a:t>
                      </a:r>
                      <a:endParaRPr kumimoji="1" lang="ja-JP" altLang="en-US" sz="3200" b="1"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スライド番号プレースホルダー 2"/>
          <p:cNvSpPr>
            <a:spLocks noGrp="1"/>
          </p:cNvSpPr>
          <p:nvPr>
            <p:ph type="sldNum" sz="quarter" idx="12"/>
          </p:nvPr>
        </p:nvSpPr>
        <p:spPr/>
        <p:txBody>
          <a:bodyPr/>
          <a:lstStyle/>
          <a:p>
            <a:fld id="{A7384298-873D-4CAE-BE75-9257D1438414}" type="slidenum">
              <a:rPr kumimoji="1" lang="ja-JP" altLang="en-US" smtClean="0"/>
              <a:t>37</a:t>
            </a:fld>
            <a:endParaRPr kumimoji="1" lang="ja-JP" altLang="en-US" dirty="0"/>
          </a:p>
        </p:txBody>
      </p:sp>
    </p:spTree>
    <p:extLst>
      <p:ext uri="{BB962C8B-B14F-4D97-AF65-F5344CB8AC3E}">
        <p14:creationId xmlns:p14="http://schemas.microsoft.com/office/powerpoint/2010/main" val="1725276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３０でできないことの証明</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49141814"/>
              </p:ext>
            </p:extLst>
          </p:nvPr>
        </p:nvGraphicFramePr>
        <p:xfrm>
          <a:off x="628650" y="2226469"/>
          <a:ext cx="7886700" cy="2331720"/>
        </p:xfrm>
        <a:graphic>
          <a:graphicData uri="http://schemas.openxmlformats.org/drawingml/2006/table">
            <a:tbl>
              <a:tblPr firstRow="1" bandRow="1">
                <a:tableStyleId>{2D5ABB26-0587-4C30-8999-92F81FD0307C}</a:tableStyleId>
              </a:tblPr>
              <a:tblGrid>
                <a:gridCol w="1314450"/>
                <a:gridCol w="1314450"/>
                <a:gridCol w="1314450"/>
                <a:gridCol w="1314450"/>
                <a:gridCol w="1314450"/>
                <a:gridCol w="1314450"/>
              </a:tblGrid>
              <a:tr h="388620">
                <a:tc>
                  <a:txBody>
                    <a:bodyPr/>
                    <a:lstStyle/>
                    <a:p>
                      <a:pPr algn="ctr"/>
                      <a:r>
                        <a:rPr kumimoji="1" lang="ja-JP" altLang="en-US" sz="2100" dirty="0" smtClean="0"/>
                        <a:t>トリオの和</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中心コマ</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角和</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端和</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残和</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パターン</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20">
                <a:tc rowSpan="5">
                  <a:txBody>
                    <a:bodyPr/>
                    <a:lstStyle/>
                    <a:p>
                      <a:pPr algn="ctr"/>
                      <a:r>
                        <a:rPr kumimoji="1" lang="ja-JP" altLang="en-US" sz="3600" dirty="0" smtClean="0"/>
                        <a:t>３０</a:t>
                      </a:r>
                      <a:endParaRPr kumimoji="1" lang="ja-JP" altLang="en-US" sz="36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２</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８０</a:t>
                      </a:r>
                      <a:endParaRPr kumimoji="1" lang="en-US" altLang="ja-JP" sz="2100" b="1" dirty="0" smtClean="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２０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2100" dirty="0" smtClean="0"/>
                        <a:t>８８</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不可</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20">
                <a:tc vMerge="1">
                  <a:txBody>
                    <a:bodyPr/>
                    <a:lstStyle/>
                    <a:p>
                      <a:endParaRPr kumimoji="1" lang="ja-JP" altLang="en-US" dirty="0"/>
                    </a:p>
                  </a:txBody>
                  <a:tcPr/>
                </a:tc>
                <a:tc>
                  <a:txBody>
                    <a:bodyPr/>
                    <a:lstStyle/>
                    <a:p>
                      <a:pPr algn="ctr"/>
                      <a:r>
                        <a:rPr kumimoji="1" lang="ja-JP" altLang="en-US" sz="2100" dirty="0" smtClean="0"/>
                        <a:t>４</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７５</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３０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８１</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b="0" dirty="0" smtClean="0">
                          <a:solidFill>
                            <a:schemeClr val="tx1"/>
                          </a:solidFill>
                        </a:rPr>
                        <a:t>①</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20">
                <a:tc vMerge="1">
                  <a:txBody>
                    <a:bodyPr/>
                    <a:lstStyle/>
                    <a:p>
                      <a:endParaRPr kumimoji="1" lang="ja-JP" altLang="en-US" dirty="0"/>
                    </a:p>
                  </a:txBody>
                  <a:tcPr/>
                </a:tc>
                <a:tc>
                  <a:txBody>
                    <a:bodyPr/>
                    <a:lstStyle/>
                    <a:p>
                      <a:pPr algn="ctr"/>
                      <a:r>
                        <a:rPr kumimoji="1" lang="ja-JP" altLang="en-US" sz="2100" dirty="0" smtClean="0"/>
                        <a:t>６</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７０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４０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７４</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b="0" dirty="0" smtClean="0">
                          <a:solidFill>
                            <a:schemeClr val="tx1"/>
                          </a:solidFill>
                        </a:rPr>
                        <a:t>②</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20">
                <a:tc vMerge="1">
                  <a:txBody>
                    <a:bodyPr/>
                    <a:lstStyle/>
                    <a:p>
                      <a:endParaRPr kumimoji="1" lang="ja-JP" altLang="en-US" dirty="0"/>
                    </a:p>
                  </a:txBody>
                  <a:tcPr/>
                </a:tc>
                <a:tc>
                  <a:txBody>
                    <a:bodyPr/>
                    <a:lstStyle/>
                    <a:p>
                      <a:pPr algn="ctr"/>
                      <a:r>
                        <a:rPr kumimoji="1" lang="ja-JP" altLang="en-US" sz="2100" dirty="0" smtClean="0"/>
                        <a:t>８</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６５</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５０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６７</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b="1" dirty="0" smtClean="0">
                          <a:solidFill>
                            <a:schemeClr val="tx1"/>
                          </a:solidFill>
                        </a:rPr>
                        <a:t>①</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620">
                <a:tc vMerge="1">
                  <a:txBody>
                    <a:bodyPr/>
                    <a:lstStyle/>
                    <a:p>
                      <a:endParaRPr kumimoji="1" lang="ja-JP" altLang="en-US" dirty="0"/>
                    </a:p>
                  </a:txBody>
                  <a:tcPr/>
                </a:tc>
                <a:tc>
                  <a:txBody>
                    <a:bodyPr/>
                    <a:lstStyle/>
                    <a:p>
                      <a:pPr algn="ctr"/>
                      <a:r>
                        <a:rPr kumimoji="1" lang="ja-JP" altLang="en-US" sz="2100" dirty="0" smtClean="0"/>
                        <a:t>１０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６０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６０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dirty="0" smtClean="0"/>
                        <a:t>６０</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100" b="0" dirty="0" smtClean="0">
                          <a:solidFill>
                            <a:schemeClr val="tx1"/>
                          </a:solidFill>
                        </a:rPr>
                        <a:t>②</a:t>
                      </a:r>
                      <a:endParaRPr kumimoji="1" lang="ja-JP" altLang="en-US" sz="2100" b="1"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0268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トリオの</a:t>
            </a:r>
            <a:r>
              <a:rPr lang="ja-JP" altLang="en-US" dirty="0" smtClean="0"/>
              <a:t>和３０、中心コマ４（端和３０）のとき</a:t>
            </a:r>
            <a:endParaRPr kumimoji="1" lang="ja-JP" altLang="en-US" dirty="0"/>
          </a:p>
        </p:txBody>
      </p:sp>
      <p:sp>
        <p:nvSpPr>
          <p:cNvPr id="3" name="コンテンツ プレースホルダー 2"/>
          <p:cNvSpPr>
            <a:spLocks noGrp="1"/>
          </p:cNvSpPr>
          <p:nvPr>
            <p:ph idx="1"/>
          </p:nvPr>
        </p:nvSpPr>
        <p:spPr>
          <a:xfrm>
            <a:off x="628650" y="4795069"/>
            <a:ext cx="7886700" cy="694903"/>
          </a:xfrm>
        </p:spPr>
        <p:txBody>
          <a:bodyPr>
            <a:normAutofit fontScale="77500" lnSpcReduction="20000"/>
          </a:bodyPr>
          <a:lstStyle/>
          <a:p>
            <a:pPr marL="0" indent="0">
              <a:buNone/>
            </a:pPr>
            <a:r>
              <a:rPr kumimoji="1" lang="ja-JP" altLang="en-US" dirty="0" smtClean="0"/>
              <a:t>端コマ群の中に１５＝○＋○＋○を満たす数がないため</a:t>
            </a:r>
            <a:endParaRPr kumimoji="1" lang="en-US" altLang="ja-JP" dirty="0" smtClean="0"/>
          </a:p>
          <a:p>
            <a:pPr marL="0" indent="0">
              <a:buNone/>
            </a:pPr>
            <a:r>
              <a:rPr lang="ja-JP" altLang="en-US" dirty="0"/>
              <a:t>端コマの</a:t>
            </a:r>
            <a:r>
              <a:rPr lang="ja-JP" altLang="en-US" dirty="0" smtClean="0"/>
              <a:t>法則により</a:t>
            </a:r>
            <a:r>
              <a:rPr kumimoji="1" lang="ja-JP" altLang="en-US" dirty="0" smtClean="0"/>
              <a:t>不可</a:t>
            </a:r>
            <a:endParaRPr kumimoji="1" lang="en-US" altLang="ja-JP" dirty="0" smtClean="0"/>
          </a:p>
        </p:txBody>
      </p:sp>
      <p:sp>
        <p:nvSpPr>
          <p:cNvPr id="4" name="コンテンツ プレースホルダー 2"/>
          <p:cNvSpPr txBox="1">
            <a:spLocks/>
          </p:cNvSpPr>
          <p:nvPr/>
        </p:nvSpPr>
        <p:spPr>
          <a:xfrm>
            <a:off x="628650" y="2183567"/>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5" name="コンテンツ プレースホルダー 2"/>
          <p:cNvSpPr txBox="1">
            <a:spLocks/>
          </p:cNvSpPr>
          <p:nvPr/>
        </p:nvSpPr>
        <p:spPr>
          <a:xfrm>
            <a:off x="628650" y="2241868"/>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6" name="コンテンツ プレースホルダー 2"/>
          <p:cNvSpPr txBox="1">
            <a:spLocks/>
          </p:cNvSpPr>
          <p:nvPr/>
        </p:nvSpPr>
        <p:spPr>
          <a:xfrm>
            <a:off x="628650" y="2300170"/>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100" dirty="0"/>
          </a:p>
        </p:txBody>
      </p:sp>
      <p:graphicFrame>
        <p:nvGraphicFramePr>
          <p:cNvPr id="8" name="表 7"/>
          <p:cNvGraphicFramePr>
            <a:graphicFrameLocks noGrp="1"/>
          </p:cNvGraphicFramePr>
          <p:nvPr>
            <p:extLst/>
          </p:nvPr>
        </p:nvGraphicFramePr>
        <p:xfrm>
          <a:off x="628650" y="2471317"/>
          <a:ext cx="7886700" cy="1803873"/>
        </p:xfrm>
        <a:graphic>
          <a:graphicData uri="http://schemas.openxmlformats.org/drawingml/2006/table">
            <a:tbl>
              <a:tblPr firstRow="1" bandRow="1">
                <a:tableStyleId>{2D5ABB26-0587-4C30-8999-92F81FD0307C}</a:tableStyleId>
              </a:tblPr>
              <a:tblGrid>
                <a:gridCol w="657225"/>
                <a:gridCol w="657225"/>
                <a:gridCol w="657225"/>
                <a:gridCol w="657225"/>
                <a:gridCol w="657225"/>
                <a:gridCol w="657225"/>
                <a:gridCol w="657225"/>
                <a:gridCol w="657225"/>
                <a:gridCol w="657225"/>
                <a:gridCol w="657225"/>
                <a:gridCol w="657225"/>
                <a:gridCol w="657225"/>
              </a:tblGrid>
              <a:tr h="601291">
                <a:tc gridSpan="6">
                  <a:txBody>
                    <a:bodyPr/>
                    <a:lstStyle/>
                    <a:p>
                      <a:pPr algn="ctr"/>
                      <a:r>
                        <a:rPr kumimoji="1" lang="ja-JP" altLang="en-US" sz="2400" dirty="0" smtClean="0"/>
                        <a:t>角コマと残</a:t>
                      </a:r>
                      <a:r>
                        <a:rPr kumimoji="1" lang="ja-JP" altLang="en-US" sz="2400" smtClean="0"/>
                        <a:t>コマのペア集合</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6">
                  <a:txBody>
                    <a:bodyPr/>
                    <a:lstStyle/>
                    <a:p>
                      <a:pPr algn="ctr"/>
                      <a:r>
                        <a:rPr kumimoji="1" lang="ja-JP" altLang="en-US" sz="2400" dirty="0" smtClean="0"/>
                        <a:t>端コマ群</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601291">
                <a:tc>
                  <a:txBody>
                    <a:bodyPr/>
                    <a:lstStyle/>
                    <a:p>
                      <a:pPr algn="ctr"/>
                      <a:r>
                        <a:rPr kumimoji="1" lang="ja-JP" altLang="en-US" sz="2400" dirty="0" smtClean="0"/>
                        <a:t>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８</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１０</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６</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291">
                <a:tc>
                  <a:txBody>
                    <a:bodyPr/>
                    <a:lstStyle/>
                    <a:p>
                      <a:pPr algn="ctr"/>
                      <a:r>
                        <a:rPr kumimoji="1" lang="ja-JP" altLang="en-US" sz="2400" dirty="0" smtClean="0"/>
                        <a:t>１９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１８</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１６</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１４</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r>
            </a:tbl>
          </a:graphicData>
        </a:graphic>
      </p:graphicFrame>
    </p:spTree>
    <p:extLst>
      <p:ext uri="{BB962C8B-B14F-4D97-AF65-F5344CB8AC3E}">
        <p14:creationId xmlns:p14="http://schemas.microsoft.com/office/powerpoint/2010/main" val="3309630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mbria Math" panose="02040503050406030204" pitchFamily="18" charset="0"/>
              </a:rPr>
              <a:t>このパズルの目的</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lstStyle/>
          <a:p>
            <a:r>
              <a:rPr lang="ja-JP" altLang="en-US" dirty="0" smtClean="0">
                <a:latin typeface="Cambria Math" panose="02040503050406030204" pitchFamily="18" charset="0"/>
              </a:rPr>
              <a:t>３つ</a:t>
            </a:r>
            <a:r>
              <a:rPr lang="ja-JP" altLang="en-US" dirty="0">
                <a:latin typeface="Cambria Math" panose="02040503050406030204" pitchFamily="18" charset="0"/>
              </a:rPr>
              <a:t>のコマを１組とする</a:t>
            </a:r>
            <a:r>
              <a:rPr lang="ja-JP" altLang="en-US" dirty="0" smtClean="0">
                <a:latin typeface="Cambria Math" panose="02040503050406030204" pitchFamily="18" charset="0"/>
              </a:rPr>
              <a:t>トリオに注目</a:t>
            </a:r>
            <a:endParaRPr lang="en-US" altLang="ja-JP" dirty="0" smtClean="0">
              <a:latin typeface="Cambria Math" panose="02040503050406030204" pitchFamily="18" charset="0"/>
              <a:ea typeface="Cambria Math" panose="02040503050406030204" pitchFamily="18" charset="0"/>
            </a:endParaRPr>
          </a:p>
          <a:p>
            <a:pPr lvl="1"/>
            <a:r>
              <a:rPr lang="ja-JP" altLang="en-US" dirty="0" smtClean="0">
                <a:latin typeface="Cambria Math" panose="02040503050406030204" pitchFamily="18" charset="0"/>
              </a:rPr>
              <a:t>トリオは</a:t>
            </a:r>
            <a:r>
              <a:rPr lang="en-US" altLang="ja-JP" b="1" dirty="0" smtClean="0">
                <a:solidFill>
                  <a:srgbClr val="7030A0"/>
                </a:solidFill>
                <a:latin typeface="Cambria Math" panose="02040503050406030204" pitchFamily="18" charset="0"/>
                <a:ea typeface="Cambria Math" panose="02040503050406030204" pitchFamily="18" charset="0"/>
              </a:rPr>
              <a:t>12</a:t>
            </a:r>
            <a:r>
              <a:rPr lang="ja-JP" altLang="en-US" dirty="0" smtClean="0">
                <a:latin typeface="Cambria Math" panose="02040503050406030204" pitchFamily="18" charset="0"/>
              </a:rPr>
              <a:t>ヶ所ある</a:t>
            </a:r>
            <a:endParaRPr lang="en-US" altLang="ja-JP" dirty="0" smtClean="0">
              <a:latin typeface="Cambria Math" panose="02040503050406030204" pitchFamily="18" charset="0"/>
              <a:ea typeface="Cambria Math" panose="02040503050406030204" pitchFamily="18" charset="0"/>
            </a:endParaRPr>
          </a:p>
          <a:p>
            <a:pPr lvl="1"/>
            <a:r>
              <a:rPr lang="ja-JP" altLang="en-US" dirty="0" smtClean="0">
                <a:latin typeface="Cambria Math" panose="02040503050406030204" pitchFamily="18" charset="0"/>
              </a:rPr>
              <a:t>このトリオに置かれたコマの</a:t>
            </a:r>
            <a:r>
              <a:rPr lang="ja-JP" altLang="en-US" dirty="0">
                <a:latin typeface="Cambria Math" panose="02040503050406030204" pitchFamily="18" charset="0"/>
              </a:rPr>
              <a:t>和</a:t>
            </a:r>
            <a:r>
              <a:rPr lang="ja-JP" altLang="en-US" dirty="0" smtClean="0">
                <a:latin typeface="Cambria Math" panose="02040503050406030204" pitchFamily="18" charset="0"/>
              </a:rPr>
              <a:t>が</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すべて</a:t>
            </a:r>
            <a:r>
              <a:rPr lang="en-US" altLang="ja-JP" b="1" dirty="0" smtClean="0">
                <a:solidFill>
                  <a:srgbClr val="FF0000"/>
                </a:solidFill>
                <a:latin typeface="Cambria Math" panose="02040503050406030204" pitchFamily="18" charset="0"/>
                <a:ea typeface="Cambria Math" panose="02040503050406030204" pitchFamily="18" charset="0"/>
              </a:rPr>
              <a:t>38</a:t>
            </a:r>
            <a:r>
              <a:rPr lang="ja-JP" altLang="en-US" dirty="0" smtClean="0">
                <a:latin typeface="Cambria Math" panose="02040503050406030204" pitchFamily="18" charset="0"/>
              </a:rPr>
              <a:t>になる</a:t>
            </a:r>
            <a:endParaRPr lang="en-US" altLang="ja-JP" dirty="0" smtClean="0">
              <a:latin typeface="Cambria Math" panose="02040503050406030204" pitchFamily="18" charset="0"/>
              <a:ea typeface="Cambria Math" panose="02040503050406030204" pitchFamily="18" charset="0"/>
            </a:endParaRPr>
          </a:p>
          <a:p>
            <a:endParaRPr kumimoji="1" lang="en-US" altLang="ja-JP" dirty="0" smtClean="0">
              <a:latin typeface="Cambria Math" panose="02040503050406030204" pitchFamily="18" charset="0"/>
              <a:ea typeface="Cambria Math" panose="02040503050406030204" pitchFamily="18" charset="0"/>
            </a:endParaRPr>
          </a:p>
          <a:p>
            <a:r>
              <a:rPr kumimoji="1" lang="ja-JP" altLang="en-US" b="1" dirty="0" smtClean="0">
                <a:latin typeface="Cambria Math" panose="02040503050406030204" pitchFamily="18" charset="0"/>
              </a:rPr>
              <a:t>このような制約を</a:t>
            </a:r>
            <a:r>
              <a:rPr lang="ja-JP" altLang="en-US" b="1" dirty="0" smtClean="0">
                <a:latin typeface="Cambria Math" panose="02040503050406030204" pitchFamily="18" charset="0"/>
              </a:rPr>
              <a:t>満たす</a:t>
            </a:r>
            <a:r>
              <a:rPr lang="en-US" altLang="ja-JP" b="1" dirty="0" smtClean="0">
                <a:latin typeface="Cambria Math" panose="02040503050406030204" pitchFamily="18" charset="0"/>
                <a:ea typeface="Cambria Math" panose="02040503050406030204" pitchFamily="18" charset="0"/>
              </a:rPr>
              <a:t/>
            </a:r>
            <a:br>
              <a:rPr lang="en-US" altLang="ja-JP" b="1" dirty="0" smtClean="0">
                <a:latin typeface="Cambria Math" panose="02040503050406030204" pitchFamily="18" charset="0"/>
                <a:ea typeface="Cambria Math" panose="02040503050406030204" pitchFamily="18" charset="0"/>
              </a:rPr>
            </a:br>
            <a:r>
              <a:rPr kumimoji="1" lang="ja-JP" altLang="en-US" b="1" dirty="0" smtClean="0">
                <a:latin typeface="Cambria Math" panose="02040503050406030204" pitchFamily="18" charset="0"/>
              </a:rPr>
              <a:t>配置を見つけるのがこの</a:t>
            </a:r>
            <a:r>
              <a:rPr kumimoji="1" lang="en-US" altLang="ja-JP" b="1" dirty="0" smtClean="0">
                <a:latin typeface="Cambria Math" panose="02040503050406030204" pitchFamily="18" charset="0"/>
                <a:ea typeface="Cambria Math" panose="02040503050406030204" pitchFamily="18" charset="0"/>
              </a:rPr>
              <a:t/>
            </a:r>
            <a:br>
              <a:rPr kumimoji="1" lang="en-US" altLang="ja-JP" b="1" dirty="0" smtClean="0">
                <a:latin typeface="Cambria Math" panose="02040503050406030204" pitchFamily="18" charset="0"/>
                <a:ea typeface="Cambria Math" panose="02040503050406030204" pitchFamily="18" charset="0"/>
              </a:rPr>
            </a:br>
            <a:r>
              <a:rPr kumimoji="1" lang="ja-JP" altLang="en-US" b="1" dirty="0" smtClean="0">
                <a:latin typeface="Cambria Math" panose="02040503050406030204" pitchFamily="18" charset="0"/>
              </a:rPr>
              <a:t>パズルの目的</a:t>
            </a:r>
            <a:endParaRPr kumimoji="1" lang="ja-JP" altLang="en-US" b="1" dirty="0">
              <a:latin typeface="Cambria Math" panose="02040503050406030204" pitchFamily="18" charset="0"/>
            </a:endParaRPr>
          </a:p>
        </p:txBody>
      </p:sp>
      <p:grpSp>
        <p:nvGrpSpPr>
          <p:cNvPr id="6" name="グループ化 5"/>
          <p:cNvGrpSpPr/>
          <p:nvPr/>
        </p:nvGrpSpPr>
        <p:grpSpPr>
          <a:xfrm>
            <a:off x="4971245" y="2807594"/>
            <a:ext cx="3973890" cy="3710367"/>
            <a:chOff x="5365377" y="2885515"/>
            <a:chExt cx="3644152" cy="3426384"/>
          </a:xfrm>
        </p:grpSpPr>
        <p:pic>
          <p:nvPicPr>
            <p:cNvPr id="4" name="図 3"/>
            <p:cNvPicPr>
              <a:picLocks noChangeAspect="1"/>
            </p:cNvPicPr>
            <p:nvPr/>
          </p:nvPicPr>
          <p:blipFill>
            <a:blip r:embed="rId2"/>
            <a:stretch>
              <a:fillRect/>
            </a:stretch>
          </p:blipFill>
          <p:spPr>
            <a:xfrm>
              <a:off x="5365377" y="3389783"/>
              <a:ext cx="3644152" cy="2922116"/>
            </a:xfrm>
            <a:prstGeom prst="rect">
              <a:avLst/>
            </a:prstGeom>
          </p:spPr>
        </p:pic>
        <p:sp>
          <p:nvSpPr>
            <p:cNvPr id="7" name="角丸四角形 6"/>
            <p:cNvSpPr/>
            <p:nvPr/>
          </p:nvSpPr>
          <p:spPr>
            <a:xfrm rot="17940825">
              <a:off x="7235334" y="3154128"/>
              <a:ext cx="726141" cy="16943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Cambria Math" panose="02040503050406030204" pitchFamily="18" charset="0"/>
              </a:endParaRPr>
            </a:p>
          </p:txBody>
        </p:sp>
        <p:sp>
          <p:nvSpPr>
            <p:cNvPr id="5" name="テキスト ボックス 4"/>
            <p:cNvSpPr txBox="1"/>
            <p:nvPr/>
          </p:nvSpPr>
          <p:spPr>
            <a:xfrm>
              <a:off x="6518039" y="2885515"/>
              <a:ext cx="1862774" cy="341064"/>
            </a:xfrm>
            <a:prstGeom prst="rect">
              <a:avLst/>
            </a:prstGeom>
            <a:noFill/>
          </p:spPr>
          <p:txBody>
            <a:bodyPr wrap="none" rtlCol="0">
              <a:spAutoFit/>
            </a:bodyPr>
            <a:lstStyle/>
            <a:p>
              <a:r>
                <a:rPr lang="ja-JP" altLang="en-US" dirty="0" smtClean="0">
                  <a:solidFill>
                    <a:srgbClr val="FF0000"/>
                  </a:solidFill>
                  <a:latin typeface="Cambria Math" panose="02040503050406030204" pitchFamily="18" charset="0"/>
                </a:rPr>
                <a:t>トリオ（の一つ）</a:t>
              </a:r>
              <a:endParaRPr lang="ja-JP" altLang="en-US" dirty="0">
                <a:solidFill>
                  <a:srgbClr val="FF0000"/>
                </a:solidFill>
                <a:latin typeface="Cambria Math" panose="02040503050406030204" pitchFamily="18" charset="0"/>
              </a:endParaRPr>
            </a:p>
          </p:txBody>
        </p:sp>
      </p:grpSp>
      <p:sp>
        <p:nvSpPr>
          <p:cNvPr id="8" name="スライド番号プレースホルダー 7"/>
          <p:cNvSpPr>
            <a:spLocks noGrp="1"/>
          </p:cNvSpPr>
          <p:nvPr>
            <p:ph type="sldNum" sz="quarter" idx="12"/>
          </p:nvPr>
        </p:nvSpPr>
        <p:spPr/>
        <p:txBody>
          <a:bodyPr/>
          <a:lstStyle/>
          <a:p>
            <a:fld id="{A7384298-873D-4CAE-BE75-9257D1438414}" type="slidenum">
              <a:rPr kumimoji="1" lang="ja-JP" altLang="en-US" smtClean="0"/>
              <a:t>4</a:t>
            </a:fld>
            <a:endParaRPr kumimoji="1" lang="ja-JP" altLang="en-US" dirty="0"/>
          </a:p>
        </p:txBody>
      </p:sp>
    </p:spTree>
    <p:extLst>
      <p:ext uri="{BB962C8B-B14F-4D97-AF65-F5344CB8AC3E}">
        <p14:creationId xmlns:p14="http://schemas.microsoft.com/office/powerpoint/2010/main" val="42767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トリオの</a:t>
            </a:r>
            <a:r>
              <a:rPr lang="ja-JP" altLang="en-US" dirty="0" smtClean="0"/>
              <a:t>和３０、中心コマ６（端和４０）のとき</a:t>
            </a:r>
            <a:endParaRPr kumimoji="1" lang="ja-JP" altLang="en-US" dirty="0"/>
          </a:p>
        </p:txBody>
      </p:sp>
      <p:sp>
        <p:nvSpPr>
          <p:cNvPr id="3" name="コンテンツ プレースホルダー 2"/>
          <p:cNvSpPr>
            <a:spLocks noGrp="1"/>
          </p:cNvSpPr>
          <p:nvPr>
            <p:ph idx="1"/>
          </p:nvPr>
        </p:nvSpPr>
        <p:spPr>
          <a:xfrm>
            <a:off x="563451" y="4795069"/>
            <a:ext cx="8017099" cy="694903"/>
          </a:xfrm>
        </p:spPr>
        <p:txBody>
          <a:bodyPr>
            <a:normAutofit fontScale="70000" lnSpcReduction="20000"/>
          </a:bodyPr>
          <a:lstStyle/>
          <a:p>
            <a:pPr marL="0" indent="0">
              <a:buNone/>
            </a:pPr>
            <a:r>
              <a:rPr kumimoji="1" lang="ja-JP" altLang="en-US" dirty="0" smtClean="0"/>
              <a:t>端コマの法則より</a:t>
            </a:r>
            <a:endParaRPr kumimoji="1" lang="en-US" altLang="ja-JP" dirty="0" smtClean="0"/>
          </a:p>
          <a:p>
            <a:pPr marL="0" indent="0">
              <a:buNone/>
            </a:pPr>
            <a:r>
              <a:rPr kumimoji="1" lang="ja-JP" altLang="en-US" dirty="0" smtClean="0"/>
              <a:t>２０＝１＋</a:t>
            </a:r>
            <a:r>
              <a:rPr lang="ja-JP" altLang="en-US" dirty="0"/>
              <a:t>３</a:t>
            </a:r>
            <a:r>
              <a:rPr kumimoji="1" lang="ja-JP" altLang="en-US" dirty="0" smtClean="0"/>
              <a:t>＋</a:t>
            </a:r>
            <a:r>
              <a:rPr lang="ja-JP" altLang="en-US" dirty="0" smtClean="0"/>
              <a:t>１６としたいが１６は必ず角コマか残コマにあるので不可</a:t>
            </a:r>
            <a:endParaRPr kumimoji="1" lang="en-US" altLang="ja-JP" dirty="0" smtClean="0"/>
          </a:p>
        </p:txBody>
      </p:sp>
      <p:sp>
        <p:nvSpPr>
          <p:cNvPr id="4" name="コンテンツ プレースホルダー 2"/>
          <p:cNvSpPr txBox="1">
            <a:spLocks/>
          </p:cNvSpPr>
          <p:nvPr/>
        </p:nvSpPr>
        <p:spPr>
          <a:xfrm>
            <a:off x="628650" y="2183567"/>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5" name="コンテンツ プレースホルダー 2"/>
          <p:cNvSpPr txBox="1">
            <a:spLocks/>
          </p:cNvSpPr>
          <p:nvPr/>
        </p:nvSpPr>
        <p:spPr>
          <a:xfrm>
            <a:off x="628650" y="2241868"/>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6" name="コンテンツ プレースホルダー 2"/>
          <p:cNvSpPr txBox="1">
            <a:spLocks/>
          </p:cNvSpPr>
          <p:nvPr/>
        </p:nvSpPr>
        <p:spPr>
          <a:xfrm>
            <a:off x="628650" y="2300170"/>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100" dirty="0"/>
          </a:p>
        </p:txBody>
      </p:sp>
      <p:graphicFrame>
        <p:nvGraphicFramePr>
          <p:cNvPr id="8" name="表 7"/>
          <p:cNvGraphicFramePr>
            <a:graphicFrameLocks noGrp="1"/>
          </p:cNvGraphicFramePr>
          <p:nvPr>
            <p:extLst/>
          </p:nvPr>
        </p:nvGraphicFramePr>
        <p:xfrm>
          <a:off x="628650" y="2471317"/>
          <a:ext cx="7886700" cy="1803873"/>
        </p:xfrm>
        <a:graphic>
          <a:graphicData uri="http://schemas.openxmlformats.org/drawingml/2006/table">
            <a:tbl>
              <a:tblPr firstRow="1" bandRow="1">
                <a:tableStyleId>{2D5ABB26-0587-4C30-8999-92F81FD0307C}</a:tableStyleId>
              </a:tblPr>
              <a:tblGrid>
                <a:gridCol w="657225"/>
                <a:gridCol w="657225"/>
                <a:gridCol w="657225"/>
                <a:gridCol w="657225"/>
                <a:gridCol w="657225"/>
                <a:gridCol w="657225"/>
                <a:gridCol w="657225"/>
                <a:gridCol w="657225"/>
                <a:gridCol w="657225"/>
                <a:gridCol w="657225"/>
                <a:gridCol w="657225"/>
                <a:gridCol w="657225"/>
              </a:tblGrid>
              <a:tr h="601291">
                <a:tc gridSpan="6">
                  <a:txBody>
                    <a:bodyPr/>
                    <a:lstStyle/>
                    <a:p>
                      <a:pPr algn="ctr"/>
                      <a:r>
                        <a:rPr kumimoji="1" lang="ja-JP" altLang="en-US" sz="2400" dirty="0" smtClean="0"/>
                        <a:t>角コマと残コマのペア集合</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6">
                  <a:txBody>
                    <a:bodyPr/>
                    <a:lstStyle/>
                    <a:p>
                      <a:pPr algn="ctr"/>
                      <a:r>
                        <a:rPr kumimoji="1" lang="ja-JP" altLang="en-US" sz="2400" dirty="0" smtClean="0"/>
                        <a:t>端コマ群</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601291">
                <a:tc>
                  <a:txBody>
                    <a:bodyPr/>
                    <a:lstStyle/>
                    <a:p>
                      <a:pPr algn="ctr"/>
                      <a:r>
                        <a:rPr kumimoji="1" lang="ja-JP" altLang="en-US" sz="2400" dirty="0" smtClean="0"/>
                        <a:t>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８</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１０</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４</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１８</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291">
                <a:tc>
                  <a:txBody>
                    <a:bodyPr/>
                    <a:lstStyle/>
                    <a:p>
                      <a:pPr algn="ctr"/>
                      <a:r>
                        <a:rPr kumimoji="1" lang="ja-JP" altLang="en-US" sz="2400" dirty="0" smtClean="0"/>
                        <a:t>１９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１６</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１４</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r>
            </a:tbl>
          </a:graphicData>
        </a:graphic>
      </p:graphicFrame>
    </p:spTree>
    <p:extLst>
      <p:ext uri="{BB962C8B-B14F-4D97-AF65-F5344CB8AC3E}">
        <p14:creationId xmlns:p14="http://schemas.microsoft.com/office/powerpoint/2010/main" val="1672523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トリオの</a:t>
            </a:r>
            <a:r>
              <a:rPr lang="ja-JP" altLang="en-US" dirty="0" smtClean="0"/>
              <a:t>和３０、中心コマ８（端和５０）のとき</a:t>
            </a:r>
            <a:endParaRPr kumimoji="1" lang="ja-JP" altLang="en-US" dirty="0"/>
          </a:p>
        </p:txBody>
      </p:sp>
      <p:sp>
        <p:nvSpPr>
          <p:cNvPr id="3" name="コンテンツ プレースホルダー 2"/>
          <p:cNvSpPr>
            <a:spLocks noGrp="1"/>
          </p:cNvSpPr>
          <p:nvPr>
            <p:ph idx="1"/>
          </p:nvPr>
        </p:nvSpPr>
        <p:spPr>
          <a:xfrm>
            <a:off x="628650" y="4795069"/>
            <a:ext cx="7886700" cy="694903"/>
          </a:xfrm>
        </p:spPr>
        <p:txBody>
          <a:bodyPr>
            <a:normAutofit fontScale="77500" lnSpcReduction="20000"/>
          </a:bodyPr>
          <a:lstStyle/>
          <a:p>
            <a:pPr marL="0" indent="0">
              <a:buNone/>
            </a:pPr>
            <a:r>
              <a:rPr lang="ja-JP" altLang="en-US" smtClean="0"/>
              <a:t>ペア集合の中から</a:t>
            </a:r>
            <a:r>
              <a:rPr lang="ja-JP" altLang="en-US" dirty="0" smtClean="0"/>
              <a:t>９</a:t>
            </a:r>
            <a:r>
              <a:rPr lang="ja-JP" altLang="en-US" smtClean="0"/>
              <a:t>と１３のペアを</a:t>
            </a:r>
            <a:r>
              <a:rPr lang="ja-JP" altLang="en-US" dirty="0" smtClean="0"/>
              <a:t>選ぶことで</a:t>
            </a:r>
            <a:endParaRPr lang="en-US" altLang="ja-JP" dirty="0" smtClean="0"/>
          </a:p>
          <a:p>
            <a:pPr marL="0" indent="0">
              <a:buNone/>
            </a:pPr>
            <a:r>
              <a:rPr kumimoji="1" lang="ja-JP" altLang="en-US" dirty="0" smtClean="0"/>
              <a:t>２５＝２＋１４＋９＝１＋１１＋１３を満たす</a:t>
            </a:r>
            <a:endParaRPr kumimoji="1" lang="en-US" altLang="ja-JP" dirty="0" smtClean="0"/>
          </a:p>
        </p:txBody>
      </p:sp>
      <p:sp>
        <p:nvSpPr>
          <p:cNvPr id="4" name="コンテンツ プレースホルダー 2"/>
          <p:cNvSpPr txBox="1">
            <a:spLocks/>
          </p:cNvSpPr>
          <p:nvPr/>
        </p:nvSpPr>
        <p:spPr>
          <a:xfrm>
            <a:off x="628650" y="2183567"/>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5" name="コンテンツ プレースホルダー 2"/>
          <p:cNvSpPr txBox="1">
            <a:spLocks/>
          </p:cNvSpPr>
          <p:nvPr/>
        </p:nvSpPr>
        <p:spPr>
          <a:xfrm>
            <a:off x="628650" y="2241868"/>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6" name="コンテンツ プレースホルダー 2"/>
          <p:cNvSpPr txBox="1">
            <a:spLocks/>
          </p:cNvSpPr>
          <p:nvPr/>
        </p:nvSpPr>
        <p:spPr>
          <a:xfrm>
            <a:off x="628650" y="2300170"/>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100" dirty="0"/>
          </a:p>
        </p:txBody>
      </p:sp>
      <p:graphicFrame>
        <p:nvGraphicFramePr>
          <p:cNvPr id="8" name="表 7"/>
          <p:cNvGraphicFramePr>
            <a:graphicFrameLocks noGrp="1"/>
          </p:cNvGraphicFramePr>
          <p:nvPr>
            <p:extLst/>
          </p:nvPr>
        </p:nvGraphicFramePr>
        <p:xfrm>
          <a:off x="628650" y="2490635"/>
          <a:ext cx="7229475" cy="1803873"/>
        </p:xfrm>
        <a:graphic>
          <a:graphicData uri="http://schemas.openxmlformats.org/drawingml/2006/table">
            <a:tbl>
              <a:tblPr firstRow="1" bandRow="1">
                <a:tableStyleId>{2D5ABB26-0587-4C30-8999-92F81FD0307C}</a:tableStyleId>
              </a:tblPr>
              <a:tblGrid>
                <a:gridCol w="657225"/>
                <a:gridCol w="657225"/>
                <a:gridCol w="657225"/>
                <a:gridCol w="657225"/>
                <a:gridCol w="657225"/>
                <a:gridCol w="657225"/>
                <a:gridCol w="657225"/>
                <a:gridCol w="657225"/>
                <a:gridCol w="657225"/>
                <a:gridCol w="657225"/>
                <a:gridCol w="657225"/>
              </a:tblGrid>
              <a:tr h="60129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smtClean="0"/>
                        <a:t>角コマと残コマのペア集合</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kumimoji="1" lang="ja-JP" altLang="en-US" sz="2400" dirty="0" smtClean="0"/>
                        <a:t>端コマ群</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291">
                <a:tc>
                  <a:txBody>
                    <a:bodyPr/>
                    <a:lstStyle/>
                    <a:p>
                      <a:pPr algn="ctr"/>
                      <a:r>
                        <a:rPr kumimoji="1" lang="ja-JP" altLang="en-US" sz="2400" dirty="0" smtClean="0"/>
                        <a:t>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４</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６</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１０</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400" dirty="0" smtClean="0"/>
                        <a:t>１４</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291">
                <a:tc>
                  <a:txBody>
                    <a:bodyPr/>
                    <a:lstStyle/>
                    <a:p>
                      <a:pPr algn="ctr"/>
                      <a:r>
                        <a:rPr kumimoji="1" lang="ja-JP" altLang="en-US" sz="2400" dirty="0" smtClean="0"/>
                        <a:t>１９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１８</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１６</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r>
            </a:tbl>
          </a:graphicData>
        </a:graphic>
      </p:graphicFrame>
    </p:spTree>
    <p:extLst>
      <p:ext uri="{BB962C8B-B14F-4D97-AF65-F5344CB8AC3E}">
        <p14:creationId xmlns:p14="http://schemas.microsoft.com/office/powerpoint/2010/main" val="2237403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トリオの和３０、中心コマ８（端和５０）のとき</a:t>
            </a:r>
            <a:endParaRPr kumimoji="1" lang="ja-JP" altLang="en-US" dirty="0"/>
          </a:p>
        </p:txBody>
      </p:sp>
      <p:sp>
        <p:nvSpPr>
          <p:cNvPr id="3" name="コンテンツ プレースホルダー 2"/>
          <p:cNvSpPr>
            <a:spLocks noGrp="1"/>
          </p:cNvSpPr>
          <p:nvPr>
            <p:ph idx="1"/>
          </p:nvPr>
        </p:nvSpPr>
        <p:spPr>
          <a:xfrm>
            <a:off x="628650" y="2226469"/>
            <a:ext cx="7886700" cy="3412063"/>
          </a:xfrm>
        </p:spPr>
        <p:txBody>
          <a:bodyPr>
            <a:normAutofit fontScale="77500" lnSpcReduction="20000"/>
          </a:bodyPr>
          <a:lstStyle/>
          <a:p>
            <a:pPr marL="0" indent="0">
              <a:buNone/>
            </a:pPr>
            <a:r>
              <a:rPr kumimoji="1" lang="ja-JP" altLang="en-US" dirty="0" smtClean="0"/>
              <a:t>端コマの法則より２と１４と９の両隣の角コマは被らないことを利用</a:t>
            </a:r>
            <a:endParaRPr kumimoji="1" lang="en-US" altLang="ja-JP" dirty="0" smtClean="0"/>
          </a:p>
          <a:p>
            <a:pPr marL="0" indent="0">
              <a:buNone/>
            </a:pPr>
            <a:endParaRPr lang="en-US" altLang="ja-JP" dirty="0"/>
          </a:p>
          <a:p>
            <a:pPr marL="0" indent="0">
              <a:buNone/>
            </a:pPr>
            <a:r>
              <a:rPr kumimoji="1" lang="ja-JP" altLang="en-US" dirty="0" smtClean="0"/>
              <a:t>　　　　　　　　　　　　　　　　　　　　　　　</a:t>
            </a:r>
            <a:r>
              <a:rPr kumimoji="1" lang="ja-JP" altLang="en-US" dirty="0" smtClean="0"/>
              <a:t>は</a:t>
            </a:r>
            <a:r>
              <a:rPr kumimoji="1" lang="ja-JP" altLang="en-US" dirty="0" smtClean="0"/>
              <a:t>端コマで使うので不可</a:t>
            </a:r>
            <a:endParaRPr kumimoji="1" lang="en-US" altLang="ja-JP" dirty="0" smtClean="0"/>
          </a:p>
          <a:p>
            <a:pPr marL="0" indent="0">
              <a:buNone/>
            </a:pPr>
            <a:endParaRPr lang="en-US" altLang="ja-JP" dirty="0"/>
          </a:p>
          <a:p>
            <a:pPr marL="0" indent="0">
              <a:buNone/>
            </a:pPr>
            <a:r>
              <a:rPr kumimoji="1" lang="ja-JP" altLang="en-US" dirty="0" smtClean="0"/>
              <a:t>　　　　　　　　　　　　　　　　　　　</a:t>
            </a:r>
            <a:r>
              <a:rPr kumimoji="1" lang="ja-JP" altLang="en-US" dirty="0" smtClean="0"/>
              <a:t>２</a:t>
            </a:r>
            <a:r>
              <a:rPr kumimoji="1" lang="ja-JP" altLang="en-US" dirty="0" smtClean="0"/>
              <a:t>または１４の両隣の角コマは必ず</a:t>
            </a:r>
            <a:endParaRPr kumimoji="1" lang="en-US" altLang="ja-JP" dirty="0" smtClean="0"/>
          </a:p>
          <a:p>
            <a:pPr marL="0" indent="0">
              <a:buNone/>
            </a:pPr>
            <a:r>
              <a:rPr lang="ja-JP" altLang="en-US" dirty="0" smtClean="0"/>
              <a:t>　　　　　　　　　　　　　　　　　　　</a:t>
            </a:r>
            <a:r>
              <a:rPr lang="ja-JP" altLang="en-US" dirty="0" smtClean="0"/>
              <a:t>奇数</a:t>
            </a:r>
            <a:r>
              <a:rPr lang="ja-JP" altLang="en-US" dirty="0" smtClean="0"/>
              <a:t>コマのペアであるので不可</a:t>
            </a:r>
            <a:endParaRPr lang="en-US" altLang="ja-JP" dirty="0"/>
          </a:p>
          <a:p>
            <a:pPr marL="0" indent="0">
              <a:buNone/>
            </a:pPr>
            <a:r>
              <a:rPr kumimoji="1" lang="ja-JP" altLang="en-US" dirty="0" smtClean="0"/>
              <a:t>　　　　　　　　　　　　　　　　　　　　（パターン②の表参照）</a:t>
            </a:r>
            <a:endParaRPr kumimoji="1" lang="en-US" altLang="ja-JP" dirty="0" smtClean="0"/>
          </a:p>
          <a:p>
            <a:pPr marL="0" indent="0">
              <a:buNone/>
            </a:pPr>
            <a:endParaRPr lang="en-US" altLang="ja-JP" dirty="0"/>
          </a:p>
          <a:p>
            <a:pPr marL="0" indent="0">
              <a:buNone/>
            </a:pPr>
            <a:endParaRPr kumimoji="1" lang="en-US" altLang="ja-JP" dirty="0" smtClean="0"/>
          </a:p>
        </p:txBody>
      </p:sp>
      <p:graphicFrame>
        <p:nvGraphicFramePr>
          <p:cNvPr id="4" name="表 3"/>
          <p:cNvGraphicFramePr>
            <a:graphicFrameLocks noGrp="1"/>
          </p:cNvGraphicFramePr>
          <p:nvPr>
            <p:extLst>
              <p:ext uri="{D42A27DB-BD31-4B8C-83A1-F6EECF244321}">
                <p14:modId xmlns:p14="http://schemas.microsoft.com/office/powerpoint/2010/main" val="2442299911"/>
              </p:ext>
            </p:extLst>
          </p:nvPr>
        </p:nvGraphicFramePr>
        <p:xfrm>
          <a:off x="628650" y="2639145"/>
          <a:ext cx="948746" cy="2057400"/>
        </p:xfrm>
        <a:graphic>
          <a:graphicData uri="http://schemas.openxmlformats.org/drawingml/2006/table">
            <a:tbl>
              <a:tblPr firstRow="1" bandRow="1">
                <a:tableStyleId>{2D5ABB26-0587-4C30-8999-92F81FD0307C}</a:tableStyleId>
              </a:tblPr>
              <a:tblGrid>
                <a:gridCol w="474373"/>
                <a:gridCol w="474373"/>
              </a:tblGrid>
              <a:tr h="342900">
                <a:tc gridSpan="2">
                  <a:txBody>
                    <a:bodyPr/>
                    <a:lstStyle/>
                    <a:p>
                      <a:pPr algn="ctr"/>
                      <a:r>
                        <a:rPr kumimoji="1" lang="ja-JP" altLang="en-US" sz="1800" dirty="0" smtClean="0"/>
                        <a:t>２</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42900">
                <a:tc>
                  <a:txBody>
                    <a:bodyPr/>
                    <a:lstStyle/>
                    <a:p>
                      <a:pPr algn="ctr"/>
                      <a:r>
                        <a:rPr kumimoji="1" lang="ja-JP" altLang="en-US" sz="1800" dirty="0" smtClean="0"/>
                        <a:t>１９</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９</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42900">
                <a:tc>
                  <a:txBody>
                    <a:bodyPr/>
                    <a:lstStyle/>
                    <a:p>
                      <a:pPr algn="ctr"/>
                      <a:r>
                        <a:rPr kumimoji="1" lang="ja-JP" altLang="en-US" sz="1800" dirty="0" smtClean="0"/>
                        <a:t>１８</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１０</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algn="ctr"/>
                      <a:r>
                        <a:rPr kumimoji="1" lang="ja-JP" altLang="en-US" sz="1800" dirty="0" smtClean="0"/>
                        <a:t>１７</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１１</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42900">
                <a:tc>
                  <a:txBody>
                    <a:bodyPr/>
                    <a:lstStyle/>
                    <a:p>
                      <a:pPr algn="ctr"/>
                      <a:r>
                        <a:rPr kumimoji="1" lang="ja-JP" altLang="en-US" sz="1800" dirty="0" smtClean="0"/>
                        <a:t>１６</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１２</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algn="ctr"/>
                      <a:r>
                        <a:rPr kumimoji="1" lang="ja-JP" altLang="en-US" sz="1800" dirty="0" smtClean="0"/>
                        <a:t>１５</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１３</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51892502"/>
              </p:ext>
            </p:extLst>
          </p:nvPr>
        </p:nvGraphicFramePr>
        <p:xfrm>
          <a:off x="1746159" y="2616607"/>
          <a:ext cx="941404" cy="2743200"/>
        </p:xfrm>
        <a:graphic>
          <a:graphicData uri="http://schemas.openxmlformats.org/drawingml/2006/table">
            <a:tbl>
              <a:tblPr firstRow="1" bandRow="1">
                <a:tableStyleId>{2D5ABB26-0587-4C30-8999-92F81FD0307C}</a:tableStyleId>
              </a:tblPr>
              <a:tblGrid>
                <a:gridCol w="470702"/>
                <a:gridCol w="470702"/>
              </a:tblGrid>
              <a:tr h="342900">
                <a:tc gridSpan="2">
                  <a:txBody>
                    <a:bodyPr/>
                    <a:lstStyle/>
                    <a:p>
                      <a:pPr algn="ctr"/>
                      <a:r>
                        <a:rPr kumimoji="1" lang="ja-JP" altLang="en-US" sz="1800" dirty="0" smtClean="0"/>
                        <a:t>１４</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42900">
                <a:tc>
                  <a:txBody>
                    <a:bodyPr/>
                    <a:lstStyle/>
                    <a:p>
                      <a:pPr algn="ctr"/>
                      <a:r>
                        <a:rPr kumimoji="1" lang="ja-JP" altLang="en-US" sz="1800" dirty="0" smtClean="0"/>
                        <a:t>１５</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１</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42900">
                <a:tc>
                  <a:txBody>
                    <a:bodyPr/>
                    <a:lstStyle/>
                    <a:p>
                      <a:pPr algn="ctr"/>
                      <a:r>
                        <a:rPr kumimoji="1" lang="ja-JP" altLang="en-US" sz="1800" dirty="0" smtClean="0"/>
                        <a:t>１４</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800" dirty="0" smtClean="0"/>
                        <a:t>２</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42900">
                <a:tc>
                  <a:txBody>
                    <a:bodyPr/>
                    <a:lstStyle/>
                    <a:p>
                      <a:pPr algn="ctr"/>
                      <a:r>
                        <a:rPr kumimoji="1" lang="ja-JP" altLang="en-US" sz="1800" dirty="0" smtClean="0"/>
                        <a:t>１３</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800" dirty="0" smtClean="0"/>
                        <a:t>３</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algn="ctr"/>
                      <a:r>
                        <a:rPr kumimoji="1" lang="ja-JP" altLang="en-US" sz="1800" dirty="0" smtClean="0"/>
                        <a:t>１２</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４</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algn="ctr"/>
                      <a:r>
                        <a:rPr kumimoji="1" lang="ja-JP" altLang="en-US" sz="1800" dirty="0" smtClean="0"/>
                        <a:t>１１</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800" dirty="0" smtClean="0"/>
                        <a:t>５</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algn="ctr"/>
                      <a:r>
                        <a:rPr kumimoji="1" lang="ja-JP" altLang="en-US" sz="1800" dirty="0" smtClean="0"/>
                        <a:t>１０</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800" dirty="0" smtClean="0"/>
                        <a:t>６</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900">
                <a:tc>
                  <a:txBody>
                    <a:bodyPr/>
                    <a:lstStyle/>
                    <a:p>
                      <a:pPr algn="ctr"/>
                      <a:r>
                        <a:rPr kumimoji="1" lang="ja-JP" altLang="en-US" sz="1800" dirty="0" smtClean="0"/>
                        <a:t>９</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800" dirty="0" smtClean="0"/>
                        <a:t>７</a:t>
                      </a:r>
                      <a:endParaRPr kumimoji="1" lang="ja-JP" altLang="en-US" sz="18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2018569985"/>
              </p:ext>
            </p:extLst>
          </p:nvPr>
        </p:nvGraphicFramePr>
        <p:xfrm>
          <a:off x="2863402" y="2628095"/>
          <a:ext cx="948744" cy="3276600"/>
        </p:xfrm>
        <a:graphic>
          <a:graphicData uri="http://schemas.openxmlformats.org/drawingml/2006/table">
            <a:tbl>
              <a:tblPr firstRow="1" bandRow="1">
                <a:tableStyleId>{2D5ABB26-0587-4C30-8999-92F81FD0307C}</a:tableStyleId>
              </a:tblPr>
              <a:tblGrid>
                <a:gridCol w="474372"/>
                <a:gridCol w="474372"/>
              </a:tblGrid>
              <a:tr h="320040">
                <a:tc gridSpan="2">
                  <a:txBody>
                    <a:bodyPr/>
                    <a:lstStyle/>
                    <a:p>
                      <a:pPr algn="ctr"/>
                      <a:r>
                        <a:rPr kumimoji="1" lang="ja-JP" altLang="en-US" sz="1700" b="1" dirty="0" smtClean="0"/>
                        <a:t>９</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r>
              <a:tr h="320040">
                <a:tc>
                  <a:txBody>
                    <a:bodyPr/>
                    <a:lstStyle/>
                    <a:p>
                      <a:pPr algn="ctr"/>
                      <a:r>
                        <a:rPr kumimoji="1" lang="ja-JP" altLang="en-US" sz="1700" b="1" dirty="0" smtClean="0"/>
                        <a:t>１９</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b="1" dirty="0" smtClean="0"/>
                        <a:t>２</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20040">
                <a:tc>
                  <a:txBody>
                    <a:bodyPr/>
                    <a:lstStyle/>
                    <a:p>
                      <a:pPr algn="ctr"/>
                      <a:r>
                        <a:rPr kumimoji="1" lang="ja-JP" altLang="en-US" sz="1700" b="1" dirty="0" smtClean="0"/>
                        <a:t>１８</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b="1" dirty="0" smtClean="0"/>
                        <a:t>３</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kumimoji="1" lang="ja-JP" altLang="en-US" sz="1700" b="1" dirty="0" smtClean="0"/>
                        <a:t>１７</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b="1" dirty="0" smtClean="0"/>
                        <a:t>４</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kumimoji="1" lang="ja-JP" altLang="en-US" sz="1700" b="1" dirty="0" smtClean="0"/>
                        <a:t>１６</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b="1" dirty="0" smtClean="0"/>
                        <a:t>５</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kumimoji="1" lang="ja-JP" altLang="en-US" sz="1700" b="1" dirty="0" smtClean="0"/>
                        <a:t>１５</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b="1" dirty="0" smtClean="0"/>
                        <a:t>６</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kumimoji="1" lang="ja-JP" altLang="en-US" sz="1700" b="1" dirty="0" smtClean="0"/>
                        <a:t>１４</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700" b="1" dirty="0" smtClean="0"/>
                        <a:t>７</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kumimoji="1" lang="ja-JP" altLang="en-US" sz="1700" b="1" dirty="0" smtClean="0"/>
                        <a:t>１３</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700" b="1" dirty="0" smtClean="0"/>
                        <a:t>８</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040">
                <a:tc>
                  <a:txBody>
                    <a:bodyPr/>
                    <a:lstStyle/>
                    <a:p>
                      <a:pPr algn="ctr"/>
                      <a:r>
                        <a:rPr kumimoji="1" lang="ja-JP" altLang="en-US" sz="1700" b="1" dirty="0" smtClean="0"/>
                        <a:t>１２</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700" b="1" dirty="0" smtClean="0"/>
                        <a:t>９</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20040">
                <a:tc>
                  <a:txBody>
                    <a:bodyPr/>
                    <a:lstStyle/>
                    <a:p>
                      <a:pPr algn="ctr"/>
                      <a:r>
                        <a:rPr kumimoji="1" lang="ja-JP" altLang="en-US" sz="1700" b="1" dirty="0" smtClean="0"/>
                        <a:t>１１</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kumimoji="1" lang="ja-JP" altLang="en-US" sz="1700" b="1" dirty="0" smtClean="0"/>
                        <a:t>１０</a:t>
                      </a:r>
                      <a:endParaRPr kumimoji="1" lang="ja-JP" altLang="en-US" sz="17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43544132"/>
              </p:ext>
            </p:extLst>
          </p:nvPr>
        </p:nvGraphicFramePr>
        <p:xfrm>
          <a:off x="4325156" y="2955344"/>
          <a:ext cx="533400" cy="281940"/>
        </p:xfrm>
        <a:graphic>
          <a:graphicData uri="http://schemas.openxmlformats.org/drawingml/2006/table">
            <a:tbl>
              <a:tblPr firstRow="1" bandRow="1">
                <a:tableStyleId>{5C22544A-7EE6-4342-B048-85BDC9FD1C3A}</a:tableStyleId>
              </a:tblPr>
              <a:tblGrid>
                <a:gridCol w="533400"/>
              </a:tblGrid>
              <a:tr h="278130">
                <a:tc>
                  <a:txBody>
                    <a:bodyPr/>
                    <a:lstStyle/>
                    <a:p>
                      <a:endParaRPr kumimoji="1" lang="ja-JP" altLang="en-US" sz="1400" dirty="0"/>
                    </a:p>
                  </a:txBody>
                  <a:tcPr marL="68580" marR="68580" marT="34290" marB="34290">
                    <a:solidFill>
                      <a:srgbClr val="FF0000"/>
                    </a:solidFill>
                  </a:tcPr>
                </a:tc>
              </a:tr>
            </a:tbl>
          </a:graphicData>
        </a:graphic>
      </p:graphicFrame>
    </p:spTree>
    <p:extLst>
      <p:ext uri="{BB962C8B-B14F-4D97-AF65-F5344CB8AC3E}">
        <p14:creationId xmlns:p14="http://schemas.microsoft.com/office/powerpoint/2010/main" val="3988862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トリオの</a:t>
            </a:r>
            <a:r>
              <a:rPr lang="ja-JP" altLang="en-US" dirty="0" smtClean="0"/>
              <a:t>和３０、中心コマ１０（端和６０）のとき</a:t>
            </a:r>
            <a:endParaRPr kumimoji="1" lang="ja-JP" altLang="en-US" dirty="0"/>
          </a:p>
        </p:txBody>
      </p:sp>
      <p:sp>
        <p:nvSpPr>
          <p:cNvPr id="3" name="コンテンツ プレースホルダー 2"/>
          <p:cNvSpPr>
            <a:spLocks noGrp="1"/>
          </p:cNvSpPr>
          <p:nvPr>
            <p:ph idx="1"/>
          </p:nvPr>
        </p:nvSpPr>
        <p:spPr>
          <a:xfrm>
            <a:off x="628650" y="4276591"/>
            <a:ext cx="7886700" cy="1213381"/>
          </a:xfrm>
        </p:spPr>
        <p:txBody>
          <a:bodyPr>
            <a:normAutofit fontScale="85000" lnSpcReduction="20000"/>
          </a:bodyPr>
          <a:lstStyle/>
          <a:p>
            <a:pPr marL="0" indent="0">
              <a:buNone/>
            </a:pPr>
            <a:r>
              <a:rPr lang="ja-JP" altLang="en-US" dirty="0"/>
              <a:t>端</a:t>
            </a:r>
            <a:r>
              <a:rPr lang="ja-JP" altLang="en-US" dirty="0" smtClean="0"/>
              <a:t>コマになる奇数コマの数は２つであり、端コマの法則より</a:t>
            </a:r>
            <a:endParaRPr lang="en-US" altLang="ja-JP" dirty="0" smtClean="0"/>
          </a:p>
          <a:p>
            <a:pPr marL="0" indent="0">
              <a:buNone/>
            </a:pPr>
            <a:r>
              <a:rPr kumimoji="1" lang="ja-JP" altLang="en-US" dirty="0" smtClean="0"/>
              <a:t>３０＝２０（＝奇数コマ</a:t>
            </a:r>
            <a:r>
              <a:rPr lang="ja-JP" altLang="en-US" dirty="0"/>
              <a:t>同士</a:t>
            </a:r>
            <a:r>
              <a:rPr lang="ja-JP" altLang="en-US" dirty="0" smtClean="0"/>
              <a:t>のペア</a:t>
            </a:r>
            <a:r>
              <a:rPr kumimoji="1" lang="ja-JP" altLang="en-US" dirty="0" smtClean="0"/>
              <a:t>の和）＋１０</a:t>
            </a:r>
            <a:endParaRPr kumimoji="1" lang="en-US" altLang="ja-JP" dirty="0" smtClean="0"/>
          </a:p>
          <a:p>
            <a:pPr marL="0" indent="0">
              <a:buNone/>
            </a:pPr>
            <a:r>
              <a:rPr kumimoji="1" lang="ja-JP" altLang="en-US" dirty="0" smtClean="0"/>
              <a:t>となるが１０は中心コマで使うので不可</a:t>
            </a:r>
            <a:endParaRPr kumimoji="1" lang="en-US" altLang="ja-JP" dirty="0" smtClean="0"/>
          </a:p>
        </p:txBody>
      </p:sp>
      <p:sp>
        <p:nvSpPr>
          <p:cNvPr id="4" name="コンテンツ プレースホルダー 2"/>
          <p:cNvSpPr txBox="1">
            <a:spLocks/>
          </p:cNvSpPr>
          <p:nvPr/>
        </p:nvSpPr>
        <p:spPr>
          <a:xfrm>
            <a:off x="628650" y="2183567"/>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5" name="コンテンツ プレースホルダー 2"/>
          <p:cNvSpPr txBox="1">
            <a:spLocks/>
          </p:cNvSpPr>
          <p:nvPr/>
        </p:nvSpPr>
        <p:spPr>
          <a:xfrm>
            <a:off x="628650" y="2241868"/>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sz="2100" dirty="0"/>
          </a:p>
        </p:txBody>
      </p:sp>
      <p:sp>
        <p:nvSpPr>
          <p:cNvPr id="6" name="コンテンツ プレースホルダー 2"/>
          <p:cNvSpPr txBox="1">
            <a:spLocks/>
          </p:cNvSpPr>
          <p:nvPr/>
        </p:nvSpPr>
        <p:spPr>
          <a:xfrm>
            <a:off x="628650" y="2300170"/>
            <a:ext cx="7886700" cy="162405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2100" dirty="0"/>
          </a:p>
        </p:txBody>
      </p:sp>
      <p:graphicFrame>
        <p:nvGraphicFramePr>
          <p:cNvPr id="8" name="表 7"/>
          <p:cNvGraphicFramePr>
            <a:graphicFrameLocks noGrp="1"/>
          </p:cNvGraphicFramePr>
          <p:nvPr>
            <p:extLst/>
          </p:nvPr>
        </p:nvGraphicFramePr>
        <p:xfrm>
          <a:off x="628650" y="2300170"/>
          <a:ext cx="5915025" cy="1803873"/>
        </p:xfrm>
        <a:graphic>
          <a:graphicData uri="http://schemas.openxmlformats.org/drawingml/2006/table">
            <a:tbl>
              <a:tblPr firstRow="1" bandRow="1">
                <a:tableStyleId>{2D5ABB26-0587-4C30-8999-92F81FD0307C}</a:tableStyleId>
              </a:tblPr>
              <a:tblGrid>
                <a:gridCol w="657225"/>
                <a:gridCol w="657225"/>
                <a:gridCol w="657225"/>
                <a:gridCol w="657225"/>
                <a:gridCol w="657225"/>
                <a:gridCol w="657225"/>
                <a:gridCol w="657225"/>
                <a:gridCol w="657225"/>
                <a:gridCol w="657225"/>
              </a:tblGrid>
              <a:tr h="601291">
                <a:tc gridSpan="9">
                  <a:txBody>
                    <a:bodyPr/>
                    <a:lstStyle/>
                    <a:p>
                      <a:pPr algn="ctr"/>
                      <a:r>
                        <a:rPr kumimoji="1" lang="ja-JP" altLang="en-US" sz="2400" dirty="0" smtClean="0"/>
                        <a:t>角コマと残コマのペア集合</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291">
                <a:tc>
                  <a:txBody>
                    <a:bodyPr/>
                    <a:lstStyle/>
                    <a:p>
                      <a:pPr algn="ctr"/>
                      <a:r>
                        <a:rPr kumimoji="1" lang="ja-JP" altLang="en-US" sz="2400" dirty="0" smtClean="0"/>
                        <a:t>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４</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６</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８</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291">
                <a:tc>
                  <a:txBody>
                    <a:bodyPr/>
                    <a:lstStyle/>
                    <a:p>
                      <a:pPr algn="ctr"/>
                      <a:r>
                        <a:rPr kumimoji="1" lang="ja-JP" altLang="en-US" sz="2400" dirty="0" smtClean="0"/>
                        <a:t>１９</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１８</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１７</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１６</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１５</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１４</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１３</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１２</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１１</a:t>
                      </a:r>
                      <a:endParaRPr kumimoji="1" lang="ja-JP" altLang="en-US" sz="2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0418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まとめ</a:t>
            </a:r>
            <a:endParaRPr kumimoji="1" lang="ja-JP" altLang="en-US" dirty="0"/>
          </a:p>
        </p:txBody>
      </p:sp>
      <p:sp>
        <p:nvSpPr>
          <p:cNvPr id="6" name="コンテンツ プレースホルダー 5"/>
          <p:cNvSpPr>
            <a:spLocks noGrp="1"/>
          </p:cNvSpPr>
          <p:nvPr>
            <p:ph idx="1"/>
          </p:nvPr>
        </p:nvSpPr>
        <p:spPr/>
        <p:txBody>
          <a:bodyPr>
            <a:normAutofit lnSpcReduction="10000"/>
          </a:bodyPr>
          <a:lstStyle/>
          <a:p>
            <a:pPr marL="0" indent="0">
              <a:buNone/>
            </a:pPr>
            <a:r>
              <a:rPr lang="ja-JP" altLang="en-US" dirty="0" smtClean="0"/>
              <a:t>パズルコレクションの問題であるトリオの和が　　　　３８の場合上原法</a:t>
            </a:r>
            <a:r>
              <a:rPr lang="en-US" altLang="ja-JP" dirty="0" smtClean="0"/>
              <a:t>+α</a:t>
            </a:r>
            <a:r>
              <a:rPr lang="ja-JP" altLang="en-US" dirty="0" smtClean="0"/>
              <a:t>によって手計算で　　　　　　　　４つの解全てを見つけることができた</a:t>
            </a:r>
          </a:p>
          <a:p>
            <a:pPr marL="0" indent="0">
              <a:buNone/>
            </a:pPr>
            <a:endParaRPr kumimoji="1" lang="ja-JP" altLang="en-US" dirty="0"/>
          </a:p>
          <a:p>
            <a:pPr marL="0" indent="0">
              <a:buNone/>
            </a:pPr>
            <a:r>
              <a:rPr lang="ja-JP" altLang="en-US" dirty="0" smtClean="0"/>
              <a:t>トリオの和を一般化した場合，角コマに注目する　上原法は機能せず別のアプローチが必要</a:t>
            </a:r>
          </a:p>
          <a:p>
            <a:pPr marL="0" indent="0">
              <a:buNone/>
            </a:pPr>
            <a:endParaRPr kumimoji="1" lang="ja-JP" altLang="en-US" dirty="0"/>
          </a:p>
          <a:p>
            <a:pPr marL="0" indent="0">
              <a:buNone/>
            </a:pPr>
            <a:r>
              <a:rPr kumimoji="1" lang="ja-JP" altLang="en-US" dirty="0" smtClean="0"/>
              <a:t>端コマやコマの偶奇性に着目することにより　　　　　トリオの和が２２から３８の六角パズルの全ての解を見つけた（３０には解が存在しない）</a:t>
            </a:r>
            <a:endParaRPr kumimoji="1" lang="en-US" altLang="ja-JP" dirty="0" smtClean="0"/>
          </a:p>
        </p:txBody>
      </p:sp>
      <p:sp>
        <p:nvSpPr>
          <p:cNvPr id="2" name="スライド番号プレースホルダー 1"/>
          <p:cNvSpPr>
            <a:spLocks noGrp="1"/>
          </p:cNvSpPr>
          <p:nvPr>
            <p:ph type="sldNum" sz="quarter" idx="12"/>
          </p:nvPr>
        </p:nvSpPr>
        <p:spPr/>
        <p:txBody>
          <a:bodyPr/>
          <a:lstStyle/>
          <a:p>
            <a:fld id="{A7384298-873D-4CAE-BE75-9257D1438414}" type="slidenum">
              <a:rPr kumimoji="1" lang="ja-JP" altLang="en-US" smtClean="0"/>
              <a:t>44</a:t>
            </a:fld>
            <a:endParaRPr kumimoji="1" lang="ja-JP" altLang="en-US" dirty="0"/>
          </a:p>
        </p:txBody>
      </p:sp>
    </p:spTree>
    <p:extLst>
      <p:ext uri="{BB962C8B-B14F-4D97-AF65-F5344CB8AC3E}">
        <p14:creationId xmlns:p14="http://schemas.microsoft.com/office/powerpoint/2010/main" val="2026495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感想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パズルコレクションでは上原法のような絞り込みができるので問題の作り手は手計算で解くことを前提としてトリオの和が３８という問題設定にしたと推測される</a:t>
            </a:r>
          </a:p>
          <a:p>
            <a:pPr marL="0" indent="0">
              <a:buNone/>
            </a:pPr>
            <a:endParaRPr kumimoji="1" lang="ja-JP" altLang="en-US" dirty="0" smtClean="0"/>
          </a:p>
          <a:p>
            <a:pPr marL="0" indent="0">
              <a:buNone/>
            </a:pPr>
            <a:r>
              <a:rPr lang="ja-JP" altLang="en-US" dirty="0" smtClean="0"/>
              <a:t>これが仮にトリオの和が３１とかだったとしたら難易度は相当なものになっているだろう</a:t>
            </a:r>
            <a:endParaRPr kumimoji="1" lang="ja-JP" altLang="en-US" dirty="0"/>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45</a:t>
            </a:fld>
            <a:endParaRPr kumimoji="1" lang="ja-JP" altLang="en-US" dirty="0"/>
          </a:p>
        </p:txBody>
      </p:sp>
    </p:spTree>
    <p:extLst>
      <p:ext uri="{BB962C8B-B14F-4D97-AF65-F5344CB8AC3E}">
        <p14:creationId xmlns:p14="http://schemas.microsoft.com/office/powerpoint/2010/main" val="2068881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mbria Math" panose="02040503050406030204" pitchFamily="18" charset="0"/>
              </a:rPr>
              <a:t>答え（の例）</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a:xfrm>
            <a:off x="5446057" y="365126"/>
            <a:ext cx="3130311" cy="6156697"/>
          </a:xfrm>
        </p:spPr>
        <p:txBody>
          <a:bodyPr>
            <a:normAutofit/>
          </a:bodyPr>
          <a:lstStyle/>
          <a:p>
            <a:r>
              <a:rPr lang="en-US" altLang="ja-JP" dirty="0" smtClean="0">
                <a:latin typeface="Cambria Math" panose="02040503050406030204" pitchFamily="18" charset="0"/>
                <a:ea typeface="Cambria Math" panose="02040503050406030204" pitchFamily="18" charset="0"/>
              </a:rPr>
              <a:t>19+1+18=38</a:t>
            </a:r>
            <a:endParaRPr lang="en-US" altLang="ja-JP" dirty="0">
              <a:latin typeface="Cambria Math" panose="02040503050406030204" pitchFamily="18" charset="0"/>
              <a:ea typeface="Cambria Math" panose="02040503050406030204" pitchFamily="18" charset="0"/>
            </a:endParaRPr>
          </a:p>
          <a:p>
            <a:r>
              <a:rPr lang="en-US" altLang="ja-JP" dirty="0">
                <a:latin typeface="Cambria Math" panose="02040503050406030204" pitchFamily="18" charset="0"/>
                <a:ea typeface="Cambria Math" panose="02040503050406030204" pitchFamily="18" charset="0"/>
              </a:rPr>
              <a:t>18+6+14=38</a:t>
            </a:r>
          </a:p>
          <a:p>
            <a:r>
              <a:rPr lang="en-US" altLang="ja-JP" dirty="0">
                <a:latin typeface="Cambria Math" panose="02040503050406030204" pitchFamily="18" charset="0"/>
                <a:ea typeface="Cambria Math" panose="02040503050406030204" pitchFamily="18" charset="0"/>
              </a:rPr>
              <a:t>14+9+15=38</a:t>
            </a:r>
          </a:p>
          <a:p>
            <a:r>
              <a:rPr lang="en-US" altLang="ja-JP" dirty="0">
                <a:latin typeface="Cambria Math" panose="02040503050406030204" pitchFamily="18" charset="0"/>
                <a:ea typeface="Cambria Math" panose="02040503050406030204" pitchFamily="18" charset="0"/>
              </a:rPr>
              <a:t>15+13+10=38</a:t>
            </a:r>
          </a:p>
          <a:p>
            <a:r>
              <a:rPr lang="en-US" altLang="ja-JP" dirty="0">
                <a:latin typeface="Cambria Math" panose="02040503050406030204" pitchFamily="18" charset="0"/>
                <a:ea typeface="Cambria Math" panose="02040503050406030204" pitchFamily="18" charset="0"/>
              </a:rPr>
              <a:t>10+11+17=38</a:t>
            </a:r>
          </a:p>
          <a:p>
            <a:r>
              <a:rPr lang="en-US" altLang="ja-JP" dirty="0">
                <a:latin typeface="Cambria Math" panose="02040503050406030204" pitchFamily="18" charset="0"/>
                <a:ea typeface="Cambria Math" panose="02040503050406030204" pitchFamily="18" charset="0"/>
              </a:rPr>
              <a:t>17+2+19=38</a:t>
            </a:r>
          </a:p>
          <a:p>
            <a:r>
              <a:rPr lang="en-US" altLang="ja-JP" dirty="0" smtClean="0">
                <a:latin typeface="Cambria Math" panose="02040503050406030204" pitchFamily="18" charset="0"/>
                <a:ea typeface="Cambria Math" panose="02040503050406030204" pitchFamily="18" charset="0"/>
              </a:rPr>
              <a:t>16+3+19=38</a:t>
            </a:r>
            <a:endParaRPr lang="en-US" altLang="ja-JP" dirty="0">
              <a:latin typeface="Cambria Math" panose="02040503050406030204" pitchFamily="18" charset="0"/>
              <a:ea typeface="Cambria Math" panose="02040503050406030204" pitchFamily="18" charset="0"/>
            </a:endParaRPr>
          </a:p>
          <a:p>
            <a:r>
              <a:rPr lang="en-US" altLang="ja-JP" dirty="0" smtClean="0">
                <a:latin typeface="Cambria Math" panose="02040503050406030204" pitchFamily="18" charset="0"/>
                <a:ea typeface="Cambria Math" panose="02040503050406030204" pitchFamily="18" charset="0"/>
              </a:rPr>
              <a:t>16+4+18=38</a:t>
            </a:r>
            <a:endParaRPr lang="en-US" altLang="ja-JP" dirty="0">
              <a:latin typeface="Cambria Math" panose="02040503050406030204" pitchFamily="18" charset="0"/>
              <a:ea typeface="Cambria Math" panose="02040503050406030204" pitchFamily="18" charset="0"/>
            </a:endParaRPr>
          </a:p>
          <a:p>
            <a:r>
              <a:rPr lang="en-US" altLang="ja-JP" dirty="0" smtClean="0">
                <a:latin typeface="Cambria Math" panose="02040503050406030204" pitchFamily="18" charset="0"/>
                <a:ea typeface="Cambria Math" panose="02040503050406030204" pitchFamily="18" charset="0"/>
              </a:rPr>
              <a:t>16+8+14=38</a:t>
            </a:r>
          </a:p>
          <a:p>
            <a:r>
              <a:rPr lang="en-US" altLang="ja-JP" dirty="0" smtClean="0">
                <a:latin typeface="Cambria Math" panose="02040503050406030204" pitchFamily="18" charset="0"/>
                <a:ea typeface="Cambria Math" panose="02040503050406030204" pitchFamily="18" charset="0"/>
              </a:rPr>
              <a:t>16+7+15=38</a:t>
            </a:r>
            <a:endParaRPr lang="en-US" altLang="ja-JP" dirty="0">
              <a:latin typeface="Cambria Math" panose="02040503050406030204" pitchFamily="18" charset="0"/>
              <a:ea typeface="Cambria Math" panose="02040503050406030204" pitchFamily="18" charset="0"/>
            </a:endParaRPr>
          </a:p>
          <a:p>
            <a:r>
              <a:rPr lang="en-US" altLang="ja-JP" dirty="0" smtClean="0">
                <a:latin typeface="Cambria Math" panose="02040503050406030204" pitchFamily="18" charset="0"/>
                <a:ea typeface="Cambria Math" panose="02040503050406030204" pitchFamily="18" charset="0"/>
              </a:rPr>
              <a:t>16+12+10=38</a:t>
            </a:r>
            <a:endParaRPr lang="en-US" altLang="ja-JP" dirty="0">
              <a:latin typeface="Cambria Math" panose="02040503050406030204" pitchFamily="18" charset="0"/>
              <a:ea typeface="Cambria Math" panose="02040503050406030204" pitchFamily="18" charset="0"/>
            </a:endParaRPr>
          </a:p>
          <a:p>
            <a:r>
              <a:rPr lang="en-US" altLang="ja-JP" dirty="0" smtClean="0">
                <a:latin typeface="Cambria Math" panose="02040503050406030204" pitchFamily="18" charset="0"/>
                <a:ea typeface="Cambria Math" panose="02040503050406030204" pitchFamily="18" charset="0"/>
              </a:rPr>
              <a:t>16+5+17=38</a:t>
            </a:r>
            <a:endParaRPr lang="en-US" altLang="ja-JP" dirty="0">
              <a:latin typeface="Cambria Math" panose="02040503050406030204" pitchFamily="18" charset="0"/>
              <a:ea typeface="Cambria Math" panose="02040503050406030204" pitchFamily="18" charset="0"/>
            </a:endParaRPr>
          </a:p>
          <a:p>
            <a:pPr marL="0" indent="0">
              <a:buNone/>
            </a:pPr>
            <a:endParaRPr lang="en-US" altLang="ja-JP" dirty="0" smtClean="0">
              <a:latin typeface="Cambria Math" panose="02040503050406030204" pitchFamily="18" charset="0"/>
              <a:ea typeface="Cambria Math" panose="02040503050406030204" pitchFamily="18" charset="0"/>
            </a:endParaRPr>
          </a:p>
          <a:p>
            <a:endParaRPr lang="en-US" altLang="ja-JP" dirty="0">
              <a:latin typeface="Cambria Math" panose="02040503050406030204" pitchFamily="18" charset="0"/>
              <a:ea typeface="Cambria Math" panose="02040503050406030204" pitchFamily="18" charset="0"/>
            </a:endParaRPr>
          </a:p>
          <a:p>
            <a:pPr marL="0" indent="0">
              <a:buNone/>
            </a:pPr>
            <a:endParaRPr lang="en-US" altLang="ja-JP" dirty="0">
              <a:latin typeface="Cambria Math" panose="02040503050406030204" pitchFamily="18" charset="0"/>
              <a:ea typeface="Cambria Math" panose="02040503050406030204" pitchFamily="18" charset="0"/>
            </a:endParaRPr>
          </a:p>
          <a:p>
            <a:endParaRPr kumimoji="1" lang="en-US" altLang="ja-JP" dirty="0" smtClean="0">
              <a:latin typeface="Cambria Math" panose="02040503050406030204" pitchFamily="18" charset="0"/>
              <a:ea typeface="Cambria Math" panose="02040503050406030204" pitchFamily="18" charset="0"/>
            </a:endParaRPr>
          </a:p>
          <a:p>
            <a:endParaRPr lang="en-US" altLang="ja-JP" dirty="0">
              <a:latin typeface="Cambria Math" panose="02040503050406030204" pitchFamily="18" charset="0"/>
              <a:ea typeface="Cambria Math" panose="02040503050406030204" pitchFamily="18" charset="0"/>
            </a:endParaRPr>
          </a:p>
          <a:p>
            <a:endParaRPr kumimoji="1" lang="en-US" altLang="ja-JP" dirty="0" smtClean="0">
              <a:latin typeface="Cambria Math" panose="02040503050406030204" pitchFamily="18" charset="0"/>
              <a:ea typeface="Cambria Math" panose="02040503050406030204" pitchFamily="18" charset="0"/>
            </a:endParaRPr>
          </a:p>
          <a:p>
            <a:endParaRPr lang="en-US" altLang="ja-JP" dirty="0">
              <a:latin typeface="Cambria Math" panose="02040503050406030204" pitchFamily="18" charset="0"/>
              <a:ea typeface="Cambria Math" panose="02040503050406030204" pitchFamily="18" charset="0"/>
            </a:endParaRPr>
          </a:p>
        </p:txBody>
      </p:sp>
      <p:grpSp>
        <p:nvGrpSpPr>
          <p:cNvPr id="45" name="グループ化 44"/>
          <p:cNvGrpSpPr/>
          <p:nvPr/>
        </p:nvGrpSpPr>
        <p:grpSpPr>
          <a:xfrm>
            <a:off x="628650" y="1690688"/>
            <a:ext cx="4445626" cy="4618579"/>
            <a:chOff x="-51514" y="1068945"/>
            <a:chExt cx="5022758" cy="5218164"/>
          </a:xfrm>
          <a:solidFill>
            <a:schemeClr val="accent1"/>
          </a:solidFill>
        </p:grpSpPr>
        <p:sp>
          <p:nvSpPr>
            <p:cNvPr id="46" name="六角形 45"/>
            <p:cNvSpPr/>
            <p:nvPr/>
          </p:nvSpPr>
          <p:spPr>
            <a:xfrm>
              <a:off x="1854558" y="106894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4000" dirty="0" smtClean="0">
                  <a:solidFill>
                    <a:schemeClr val="tx1"/>
                  </a:solidFill>
                </a:rPr>
                <a:t>19</a:t>
              </a:r>
            </a:p>
          </p:txBody>
        </p:sp>
        <p:sp>
          <p:nvSpPr>
            <p:cNvPr id="47" name="六角形 46"/>
            <p:cNvSpPr/>
            <p:nvPr/>
          </p:nvSpPr>
          <p:spPr>
            <a:xfrm>
              <a:off x="1854558"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3</a:t>
              </a:r>
              <a:endParaRPr kumimoji="1" lang="ja-JP" altLang="en-US" sz="4000" dirty="0">
                <a:solidFill>
                  <a:schemeClr val="tx1"/>
                </a:solidFill>
              </a:endParaRPr>
            </a:p>
          </p:txBody>
        </p:sp>
        <p:sp>
          <p:nvSpPr>
            <p:cNvPr id="48" name="六角形 47"/>
            <p:cNvSpPr/>
            <p:nvPr/>
          </p:nvSpPr>
          <p:spPr>
            <a:xfrm>
              <a:off x="1854558" y="315620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4000" dirty="0" smtClean="0">
                  <a:solidFill>
                    <a:schemeClr val="tx1"/>
                  </a:solidFill>
                </a:rPr>
                <a:t>16</a:t>
              </a:r>
              <a:endParaRPr kumimoji="1" lang="ja-JP" altLang="en-US" sz="4000" dirty="0">
                <a:solidFill>
                  <a:schemeClr val="tx1"/>
                </a:solidFill>
              </a:endParaRPr>
            </a:p>
          </p:txBody>
        </p:sp>
        <p:sp>
          <p:nvSpPr>
            <p:cNvPr id="49" name="六角形 48"/>
            <p:cNvSpPr/>
            <p:nvPr/>
          </p:nvSpPr>
          <p:spPr>
            <a:xfrm>
              <a:off x="1854558"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7</a:t>
              </a:r>
              <a:endParaRPr kumimoji="1" lang="ja-JP" altLang="en-US" sz="4000" dirty="0">
                <a:solidFill>
                  <a:schemeClr val="tx1"/>
                </a:solidFill>
              </a:endParaRPr>
            </a:p>
          </p:txBody>
        </p:sp>
        <p:sp>
          <p:nvSpPr>
            <p:cNvPr id="50" name="六角形 49"/>
            <p:cNvSpPr/>
            <p:nvPr/>
          </p:nvSpPr>
          <p:spPr>
            <a:xfrm>
              <a:off x="1854558" y="5243476"/>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15</a:t>
              </a:r>
              <a:endParaRPr kumimoji="1" lang="ja-JP" altLang="en-US" sz="4000" dirty="0">
                <a:solidFill>
                  <a:schemeClr val="tx1"/>
                </a:solidFill>
              </a:endParaRPr>
            </a:p>
          </p:txBody>
        </p:sp>
        <p:sp>
          <p:nvSpPr>
            <p:cNvPr id="51" name="六角形 50"/>
            <p:cNvSpPr/>
            <p:nvPr/>
          </p:nvSpPr>
          <p:spPr>
            <a:xfrm>
              <a:off x="2807594"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a:t>
              </a:r>
              <a:endParaRPr kumimoji="1" lang="ja-JP" altLang="en-US" sz="4000" dirty="0">
                <a:solidFill>
                  <a:schemeClr val="tx1"/>
                </a:solidFill>
              </a:endParaRPr>
            </a:p>
          </p:txBody>
        </p:sp>
        <p:sp>
          <p:nvSpPr>
            <p:cNvPr id="52" name="六角形 51"/>
            <p:cNvSpPr/>
            <p:nvPr/>
          </p:nvSpPr>
          <p:spPr>
            <a:xfrm>
              <a:off x="2807594"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4</a:t>
              </a:r>
              <a:endParaRPr kumimoji="1" lang="ja-JP" altLang="en-US" sz="4000" dirty="0">
                <a:solidFill>
                  <a:schemeClr val="tx1"/>
                </a:solidFill>
              </a:endParaRPr>
            </a:p>
          </p:txBody>
        </p:sp>
        <p:sp>
          <p:nvSpPr>
            <p:cNvPr id="53" name="六角形 52"/>
            <p:cNvSpPr/>
            <p:nvPr/>
          </p:nvSpPr>
          <p:spPr>
            <a:xfrm>
              <a:off x="2807594"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8</a:t>
              </a:r>
              <a:endParaRPr kumimoji="1" lang="ja-JP" altLang="en-US" sz="4000" dirty="0">
                <a:solidFill>
                  <a:schemeClr val="tx1"/>
                </a:solidFill>
              </a:endParaRPr>
            </a:p>
          </p:txBody>
        </p:sp>
        <p:sp>
          <p:nvSpPr>
            <p:cNvPr id="54" name="六角形 53"/>
            <p:cNvSpPr/>
            <p:nvPr/>
          </p:nvSpPr>
          <p:spPr>
            <a:xfrm>
              <a:off x="2807594"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9</a:t>
              </a:r>
              <a:endParaRPr kumimoji="1" lang="ja-JP" altLang="en-US" sz="4000" dirty="0">
                <a:solidFill>
                  <a:schemeClr val="tx1"/>
                </a:solidFill>
              </a:endParaRPr>
            </a:p>
          </p:txBody>
        </p:sp>
        <p:sp>
          <p:nvSpPr>
            <p:cNvPr id="55" name="六角形 54"/>
            <p:cNvSpPr/>
            <p:nvPr/>
          </p:nvSpPr>
          <p:spPr>
            <a:xfrm>
              <a:off x="3760630" y="2112578"/>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18</a:t>
              </a:r>
              <a:endParaRPr kumimoji="1" lang="ja-JP" altLang="en-US" sz="4000" dirty="0">
                <a:solidFill>
                  <a:schemeClr val="tx1"/>
                </a:solidFill>
              </a:endParaRPr>
            </a:p>
          </p:txBody>
        </p:sp>
        <p:sp>
          <p:nvSpPr>
            <p:cNvPr id="56" name="六角形 55"/>
            <p:cNvSpPr/>
            <p:nvPr/>
          </p:nvSpPr>
          <p:spPr>
            <a:xfrm>
              <a:off x="3760630"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6</a:t>
              </a:r>
              <a:endParaRPr kumimoji="1" lang="ja-JP" altLang="en-US" sz="4000" dirty="0">
                <a:solidFill>
                  <a:schemeClr val="tx1"/>
                </a:solidFill>
              </a:endParaRPr>
            </a:p>
          </p:txBody>
        </p:sp>
        <p:sp>
          <p:nvSpPr>
            <p:cNvPr id="57" name="六角形 56"/>
            <p:cNvSpPr/>
            <p:nvPr/>
          </p:nvSpPr>
          <p:spPr>
            <a:xfrm>
              <a:off x="3760630" y="4199843"/>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14</a:t>
              </a:r>
              <a:endParaRPr kumimoji="1" lang="ja-JP" altLang="en-US" sz="4000" dirty="0">
                <a:solidFill>
                  <a:schemeClr val="tx1"/>
                </a:solidFill>
              </a:endParaRPr>
            </a:p>
          </p:txBody>
        </p:sp>
        <p:sp>
          <p:nvSpPr>
            <p:cNvPr id="58" name="六角形 57"/>
            <p:cNvSpPr/>
            <p:nvPr/>
          </p:nvSpPr>
          <p:spPr>
            <a:xfrm>
              <a:off x="-51514" y="2112579"/>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17</a:t>
              </a:r>
              <a:endParaRPr kumimoji="1" lang="ja-JP" altLang="en-US" sz="4000" dirty="0">
                <a:solidFill>
                  <a:schemeClr val="tx1"/>
                </a:solidFill>
              </a:endParaRPr>
            </a:p>
          </p:txBody>
        </p:sp>
        <p:sp>
          <p:nvSpPr>
            <p:cNvPr id="59" name="六角形 58"/>
            <p:cNvSpPr/>
            <p:nvPr/>
          </p:nvSpPr>
          <p:spPr>
            <a:xfrm>
              <a:off x="-51514" y="3156211"/>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11</a:t>
              </a:r>
              <a:endParaRPr kumimoji="1" lang="ja-JP" altLang="en-US" sz="4000" dirty="0">
                <a:solidFill>
                  <a:schemeClr val="tx1"/>
                </a:solidFill>
              </a:endParaRPr>
            </a:p>
          </p:txBody>
        </p:sp>
        <p:sp>
          <p:nvSpPr>
            <p:cNvPr id="60" name="六角形 59"/>
            <p:cNvSpPr/>
            <p:nvPr/>
          </p:nvSpPr>
          <p:spPr>
            <a:xfrm>
              <a:off x="-51514" y="4199844"/>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10</a:t>
              </a:r>
              <a:endParaRPr kumimoji="1" lang="ja-JP" altLang="en-US" sz="4000" dirty="0">
                <a:solidFill>
                  <a:schemeClr val="tx1"/>
                </a:solidFill>
              </a:endParaRPr>
            </a:p>
          </p:txBody>
        </p:sp>
        <p:sp>
          <p:nvSpPr>
            <p:cNvPr id="61" name="六角形 60"/>
            <p:cNvSpPr/>
            <p:nvPr/>
          </p:nvSpPr>
          <p:spPr>
            <a:xfrm>
              <a:off x="901522" y="1590762"/>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2</a:t>
              </a:r>
              <a:endParaRPr kumimoji="1" lang="ja-JP" altLang="en-US" sz="4000" dirty="0">
                <a:solidFill>
                  <a:schemeClr val="tx1"/>
                </a:solidFill>
              </a:endParaRPr>
            </a:p>
          </p:txBody>
        </p:sp>
        <p:sp>
          <p:nvSpPr>
            <p:cNvPr id="62" name="六角形 61"/>
            <p:cNvSpPr/>
            <p:nvPr/>
          </p:nvSpPr>
          <p:spPr>
            <a:xfrm>
              <a:off x="901522" y="2634395"/>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5</a:t>
              </a:r>
              <a:endParaRPr kumimoji="1" lang="ja-JP" altLang="en-US" sz="4000" dirty="0">
                <a:solidFill>
                  <a:schemeClr val="tx1"/>
                </a:solidFill>
              </a:endParaRPr>
            </a:p>
          </p:txBody>
        </p:sp>
        <p:sp>
          <p:nvSpPr>
            <p:cNvPr id="63" name="六角形 62"/>
            <p:cNvSpPr/>
            <p:nvPr/>
          </p:nvSpPr>
          <p:spPr>
            <a:xfrm>
              <a:off x="901522" y="3678027"/>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12</a:t>
              </a:r>
              <a:endParaRPr kumimoji="1" lang="ja-JP" altLang="en-US" sz="4000" dirty="0">
                <a:solidFill>
                  <a:schemeClr val="tx1"/>
                </a:solidFill>
              </a:endParaRPr>
            </a:p>
          </p:txBody>
        </p:sp>
        <p:sp>
          <p:nvSpPr>
            <p:cNvPr id="64" name="六角形 63"/>
            <p:cNvSpPr/>
            <p:nvPr/>
          </p:nvSpPr>
          <p:spPr>
            <a:xfrm>
              <a:off x="901522" y="4721660"/>
              <a:ext cx="1210614" cy="104363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13</a:t>
              </a:r>
              <a:endParaRPr kumimoji="1" lang="ja-JP" altLang="en-US" sz="4000" dirty="0">
                <a:solidFill>
                  <a:schemeClr val="tx1"/>
                </a:solidFill>
              </a:endParaRPr>
            </a:p>
          </p:txBody>
        </p:sp>
      </p:grpSp>
      <p:sp>
        <p:nvSpPr>
          <p:cNvPr id="25" name="六角形 24"/>
          <p:cNvSpPr/>
          <p:nvPr/>
        </p:nvSpPr>
        <p:spPr>
          <a:xfrm>
            <a:off x="2315708" y="1690688"/>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4000" dirty="0" smtClean="0">
                <a:solidFill>
                  <a:schemeClr val="tx1"/>
                </a:solidFill>
              </a:rPr>
              <a:t>19</a:t>
            </a:r>
          </a:p>
        </p:txBody>
      </p:sp>
      <p:sp>
        <p:nvSpPr>
          <p:cNvPr id="26" name="六角形 25"/>
          <p:cNvSpPr/>
          <p:nvPr/>
        </p:nvSpPr>
        <p:spPr>
          <a:xfrm>
            <a:off x="2315708" y="2614404"/>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3</a:t>
            </a:r>
            <a:endParaRPr kumimoji="1" lang="ja-JP" altLang="en-US" sz="4000" dirty="0">
              <a:solidFill>
                <a:schemeClr val="tx1"/>
              </a:solidFill>
            </a:endParaRPr>
          </a:p>
        </p:txBody>
      </p:sp>
      <p:sp>
        <p:nvSpPr>
          <p:cNvPr id="27" name="六角形 26"/>
          <p:cNvSpPr/>
          <p:nvPr/>
        </p:nvSpPr>
        <p:spPr>
          <a:xfrm>
            <a:off x="2315708" y="3538118"/>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4000" dirty="0" smtClean="0">
                <a:solidFill>
                  <a:schemeClr val="tx1"/>
                </a:solidFill>
              </a:rPr>
              <a:t>16</a:t>
            </a:r>
            <a:endParaRPr kumimoji="1" lang="ja-JP" altLang="en-US" sz="4000" dirty="0">
              <a:solidFill>
                <a:schemeClr val="tx1"/>
              </a:solidFill>
            </a:endParaRPr>
          </a:p>
        </p:txBody>
      </p:sp>
      <p:sp>
        <p:nvSpPr>
          <p:cNvPr id="28" name="六角形 27"/>
          <p:cNvSpPr/>
          <p:nvPr/>
        </p:nvSpPr>
        <p:spPr>
          <a:xfrm>
            <a:off x="2315708" y="4461835"/>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7</a:t>
            </a:r>
            <a:endParaRPr kumimoji="1" lang="ja-JP" altLang="en-US" sz="4000" dirty="0">
              <a:solidFill>
                <a:schemeClr val="tx1"/>
              </a:solidFill>
            </a:endParaRPr>
          </a:p>
        </p:txBody>
      </p:sp>
      <p:sp>
        <p:nvSpPr>
          <p:cNvPr id="29" name="六角形 28"/>
          <p:cNvSpPr/>
          <p:nvPr/>
        </p:nvSpPr>
        <p:spPr>
          <a:xfrm>
            <a:off x="2315708" y="5385551"/>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15</a:t>
            </a:r>
            <a:endParaRPr kumimoji="1" lang="ja-JP" altLang="en-US" sz="4000" dirty="0">
              <a:solidFill>
                <a:schemeClr val="tx1"/>
              </a:solidFill>
            </a:endParaRPr>
          </a:p>
        </p:txBody>
      </p:sp>
      <p:sp>
        <p:nvSpPr>
          <p:cNvPr id="30" name="六角形 29"/>
          <p:cNvSpPr/>
          <p:nvPr/>
        </p:nvSpPr>
        <p:spPr>
          <a:xfrm>
            <a:off x="3159237" y="2152546"/>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a:t>
            </a:r>
            <a:endParaRPr kumimoji="1" lang="ja-JP" altLang="en-US" sz="4000" dirty="0">
              <a:solidFill>
                <a:schemeClr val="tx1"/>
              </a:solidFill>
            </a:endParaRPr>
          </a:p>
        </p:txBody>
      </p:sp>
      <p:sp>
        <p:nvSpPr>
          <p:cNvPr id="31" name="六角形 30"/>
          <p:cNvSpPr/>
          <p:nvPr/>
        </p:nvSpPr>
        <p:spPr>
          <a:xfrm>
            <a:off x="3159237" y="3076262"/>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4</a:t>
            </a:r>
            <a:endParaRPr kumimoji="1" lang="ja-JP" altLang="en-US" sz="4000" dirty="0">
              <a:solidFill>
                <a:schemeClr val="tx1"/>
              </a:solidFill>
            </a:endParaRPr>
          </a:p>
        </p:txBody>
      </p:sp>
      <p:sp>
        <p:nvSpPr>
          <p:cNvPr id="32" name="六角形 31"/>
          <p:cNvSpPr/>
          <p:nvPr/>
        </p:nvSpPr>
        <p:spPr>
          <a:xfrm>
            <a:off x="3159237" y="3999978"/>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8</a:t>
            </a:r>
            <a:endParaRPr kumimoji="1" lang="ja-JP" altLang="en-US" sz="4000" dirty="0">
              <a:solidFill>
                <a:schemeClr val="tx1"/>
              </a:solidFill>
            </a:endParaRPr>
          </a:p>
        </p:txBody>
      </p:sp>
      <p:sp>
        <p:nvSpPr>
          <p:cNvPr id="33" name="六角形 32"/>
          <p:cNvSpPr/>
          <p:nvPr/>
        </p:nvSpPr>
        <p:spPr>
          <a:xfrm>
            <a:off x="3159237" y="4923693"/>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9</a:t>
            </a:r>
            <a:endParaRPr kumimoji="1" lang="ja-JP" altLang="en-US" sz="4000" dirty="0">
              <a:solidFill>
                <a:schemeClr val="tx1"/>
              </a:solidFill>
            </a:endParaRPr>
          </a:p>
        </p:txBody>
      </p:sp>
      <p:sp>
        <p:nvSpPr>
          <p:cNvPr id="34" name="六角形 33"/>
          <p:cNvSpPr/>
          <p:nvPr/>
        </p:nvSpPr>
        <p:spPr>
          <a:xfrm>
            <a:off x="4002766" y="2614404"/>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18</a:t>
            </a:r>
            <a:endParaRPr kumimoji="1" lang="ja-JP" altLang="en-US" sz="4000" dirty="0">
              <a:solidFill>
                <a:schemeClr val="tx1"/>
              </a:solidFill>
            </a:endParaRPr>
          </a:p>
        </p:txBody>
      </p:sp>
      <p:sp>
        <p:nvSpPr>
          <p:cNvPr id="35" name="六角形 34"/>
          <p:cNvSpPr/>
          <p:nvPr/>
        </p:nvSpPr>
        <p:spPr>
          <a:xfrm>
            <a:off x="4002766" y="3538120"/>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6</a:t>
            </a:r>
            <a:endParaRPr kumimoji="1" lang="ja-JP" altLang="en-US" sz="4000" dirty="0">
              <a:solidFill>
                <a:schemeClr val="tx1"/>
              </a:solidFill>
            </a:endParaRPr>
          </a:p>
        </p:txBody>
      </p:sp>
      <p:sp>
        <p:nvSpPr>
          <p:cNvPr id="36" name="六角形 35"/>
          <p:cNvSpPr/>
          <p:nvPr/>
        </p:nvSpPr>
        <p:spPr>
          <a:xfrm>
            <a:off x="4002766" y="4461835"/>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14</a:t>
            </a:r>
            <a:endParaRPr kumimoji="1" lang="ja-JP" altLang="en-US" sz="4000" dirty="0">
              <a:solidFill>
                <a:schemeClr val="tx1"/>
              </a:solidFill>
            </a:endParaRPr>
          </a:p>
        </p:txBody>
      </p:sp>
      <p:sp>
        <p:nvSpPr>
          <p:cNvPr id="37" name="六角形 36"/>
          <p:cNvSpPr/>
          <p:nvPr/>
        </p:nvSpPr>
        <p:spPr>
          <a:xfrm>
            <a:off x="628650" y="2614405"/>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17</a:t>
            </a:r>
            <a:endParaRPr kumimoji="1" lang="ja-JP" altLang="en-US" sz="4000" dirty="0">
              <a:solidFill>
                <a:schemeClr val="tx1"/>
              </a:solidFill>
            </a:endParaRPr>
          </a:p>
        </p:txBody>
      </p:sp>
      <p:sp>
        <p:nvSpPr>
          <p:cNvPr id="38" name="六角形 37"/>
          <p:cNvSpPr/>
          <p:nvPr/>
        </p:nvSpPr>
        <p:spPr>
          <a:xfrm>
            <a:off x="628650" y="3538120"/>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11</a:t>
            </a:r>
            <a:endParaRPr kumimoji="1" lang="ja-JP" altLang="en-US" sz="4000" dirty="0">
              <a:solidFill>
                <a:schemeClr val="tx1"/>
              </a:solidFill>
            </a:endParaRPr>
          </a:p>
        </p:txBody>
      </p:sp>
      <p:sp>
        <p:nvSpPr>
          <p:cNvPr id="39" name="六角形 38"/>
          <p:cNvSpPr/>
          <p:nvPr/>
        </p:nvSpPr>
        <p:spPr>
          <a:xfrm>
            <a:off x="628650" y="4461836"/>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10</a:t>
            </a:r>
            <a:endParaRPr kumimoji="1" lang="ja-JP" altLang="en-US" sz="4000" dirty="0">
              <a:solidFill>
                <a:schemeClr val="tx1"/>
              </a:solidFill>
            </a:endParaRPr>
          </a:p>
        </p:txBody>
      </p:sp>
      <p:sp>
        <p:nvSpPr>
          <p:cNvPr id="40" name="六角形 39"/>
          <p:cNvSpPr/>
          <p:nvPr/>
        </p:nvSpPr>
        <p:spPr>
          <a:xfrm>
            <a:off x="1472179" y="2152546"/>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2</a:t>
            </a:r>
            <a:endParaRPr kumimoji="1" lang="ja-JP" altLang="en-US" sz="4000" dirty="0">
              <a:solidFill>
                <a:schemeClr val="tx1"/>
              </a:solidFill>
            </a:endParaRPr>
          </a:p>
        </p:txBody>
      </p:sp>
      <p:sp>
        <p:nvSpPr>
          <p:cNvPr id="41" name="六角形 40"/>
          <p:cNvSpPr/>
          <p:nvPr/>
        </p:nvSpPr>
        <p:spPr>
          <a:xfrm>
            <a:off x="1472179" y="3076262"/>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5</a:t>
            </a:r>
            <a:endParaRPr kumimoji="1" lang="ja-JP" altLang="en-US" sz="4000" dirty="0">
              <a:solidFill>
                <a:schemeClr val="tx1"/>
              </a:solidFill>
            </a:endParaRPr>
          </a:p>
        </p:txBody>
      </p:sp>
      <p:sp>
        <p:nvSpPr>
          <p:cNvPr id="42" name="六角形 41"/>
          <p:cNvSpPr/>
          <p:nvPr/>
        </p:nvSpPr>
        <p:spPr>
          <a:xfrm>
            <a:off x="1472179" y="3999978"/>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12</a:t>
            </a:r>
            <a:endParaRPr kumimoji="1" lang="ja-JP" altLang="en-US" sz="4000" dirty="0">
              <a:solidFill>
                <a:schemeClr val="tx1"/>
              </a:solidFill>
            </a:endParaRPr>
          </a:p>
        </p:txBody>
      </p:sp>
      <p:sp>
        <p:nvSpPr>
          <p:cNvPr id="43" name="六角形 42"/>
          <p:cNvSpPr/>
          <p:nvPr/>
        </p:nvSpPr>
        <p:spPr>
          <a:xfrm>
            <a:off x="1472179" y="4923693"/>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13</a:t>
            </a:r>
            <a:endParaRPr kumimoji="1" lang="ja-JP" altLang="en-US" sz="4000" dirty="0">
              <a:solidFill>
                <a:schemeClr val="tx1"/>
              </a:solidFill>
            </a:endParaRPr>
          </a:p>
        </p:txBody>
      </p:sp>
      <p:sp>
        <p:nvSpPr>
          <p:cNvPr id="44" name="六角形 43"/>
          <p:cNvSpPr/>
          <p:nvPr/>
        </p:nvSpPr>
        <p:spPr>
          <a:xfrm>
            <a:off x="4002766" y="2614403"/>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18</a:t>
            </a:r>
            <a:endParaRPr kumimoji="1" lang="ja-JP" altLang="en-US" sz="4000" dirty="0">
              <a:solidFill>
                <a:schemeClr val="tx1"/>
              </a:solidFill>
            </a:endParaRPr>
          </a:p>
        </p:txBody>
      </p:sp>
      <p:sp>
        <p:nvSpPr>
          <p:cNvPr id="65" name="六角形 64"/>
          <p:cNvSpPr/>
          <p:nvPr/>
        </p:nvSpPr>
        <p:spPr>
          <a:xfrm>
            <a:off x="4002766" y="4461835"/>
            <a:ext cx="1071510" cy="923716"/>
          </a:xfrm>
          <a:prstGeom prst="hexag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solidFill>
                  <a:schemeClr val="tx1"/>
                </a:solidFill>
              </a:rPr>
              <a:t>14</a:t>
            </a:r>
            <a:endParaRPr kumimoji="1" lang="ja-JP" altLang="en-US" sz="4000" dirty="0">
              <a:solidFill>
                <a:schemeClr val="tx1"/>
              </a:solidFill>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5</a:t>
            </a:fld>
            <a:endParaRPr kumimoji="1" lang="ja-JP" altLang="en-US" dirty="0"/>
          </a:p>
        </p:txBody>
      </p:sp>
    </p:spTree>
    <p:extLst>
      <p:ext uri="{BB962C8B-B14F-4D97-AF65-F5344CB8AC3E}">
        <p14:creationId xmlns:p14="http://schemas.microsoft.com/office/powerpoint/2010/main" val="40044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まとめると</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pPr>
                  <a:lnSpc>
                    <a:spcPct val="150000"/>
                  </a:lnSpc>
                </a:pPr>
                <a:r>
                  <a:rPr lang="ja-JP" altLang="en-US" dirty="0" smtClean="0">
                    <a:latin typeface="Cambria Math" panose="02040503050406030204" pitchFamily="18" charset="0"/>
                  </a:rPr>
                  <a:t>頑張ってしらみつぶしすれば解ける</a:t>
                </a:r>
                <a:endParaRPr lang="en-US" altLang="ja-JP" dirty="0" smtClean="0">
                  <a:latin typeface="Cambria Math" panose="02040503050406030204" pitchFamily="18" charset="0"/>
                  <a:ea typeface="Cambria Math" panose="02040503050406030204" pitchFamily="18" charset="0"/>
                </a:endParaRPr>
              </a:p>
              <a:p>
                <a:pPr>
                  <a:lnSpc>
                    <a:spcPct val="150000"/>
                  </a:lnSpc>
                </a:pP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が，それはあまりに大変．なぜなら</a:t>
                </a:r>
                <a:endParaRPr lang="en-US" altLang="ja-JP" dirty="0" smtClean="0">
                  <a:latin typeface="Cambria Math" panose="02040503050406030204" pitchFamily="18" charset="0"/>
                  <a:ea typeface="Cambria Math" panose="02040503050406030204" pitchFamily="18" charset="0"/>
                </a:endParaRPr>
              </a:p>
              <a:p>
                <a:pPr lvl="1">
                  <a:lnSpc>
                    <a:spcPct val="150000"/>
                  </a:lnSpc>
                </a:pPr>
                <a:r>
                  <a:rPr lang="ja-JP" altLang="en-US" dirty="0" smtClean="0">
                    <a:latin typeface="Cambria Math" panose="02040503050406030204" pitchFamily="18" charset="0"/>
                  </a:rPr>
                  <a:t>コマ</a:t>
                </a:r>
                <a:r>
                  <a:rPr lang="ja-JP" altLang="en-US" dirty="0">
                    <a:latin typeface="Cambria Math" panose="02040503050406030204" pitchFamily="18" charset="0"/>
                  </a:rPr>
                  <a:t>が１９個あるので</a:t>
                </a:r>
                <a:r>
                  <a:rPr lang="en-US" altLang="ja-JP" dirty="0">
                    <a:latin typeface="Cambria Math" panose="02040503050406030204" pitchFamily="18" charset="0"/>
                    <a:ea typeface="Cambria Math" panose="02040503050406030204" pitchFamily="18" charset="0"/>
                  </a:rPr>
                  <a:t>19!</a:t>
                </a:r>
                <a:r>
                  <a:rPr lang="ja-JP" altLang="en-US" dirty="0">
                    <a:latin typeface="Cambria Math" panose="02040503050406030204" pitchFamily="18" charset="0"/>
                  </a:rPr>
                  <a:t>通り</a:t>
                </a:r>
                <a:r>
                  <a:rPr lang="ja-JP" altLang="en-US" dirty="0" smtClean="0">
                    <a:latin typeface="Cambria Math" panose="02040503050406030204" pitchFamily="18" charset="0"/>
                  </a:rPr>
                  <a:t>ある</a:t>
                </a:r>
                <a:endParaRPr lang="en-US" altLang="ja-JP" dirty="0">
                  <a:latin typeface="Cambria Math" panose="02040503050406030204" pitchFamily="18" charset="0"/>
                  <a:ea typeface="Cambria Math" panose="02040503050406030204" pitchFamily="18" charset="0"/>
                </a:endParaRPr>
              </a:p>
              <a:p>
                <a:pPr lvl="1">
                  <a:lnSpc>
                    <a:spcPct val="150000"/>
                  </a:lnSpc>
                </a:pPr>
                <a:r>
                  <a:rPr lang="ja-JP" altLang="en-US" dirty="0" smtClean="0">
                    <a:latin typeface="Cambria Math" panose="02040503050406030204" pitchFamily="18" charset="0"/>
                  </a:rPr>
                  <a:t>円順列・反転を考慮しても</a:t>
                </a:r>
                <a:endParaRPr lang="en-US" altLang="ja-JP" dirty="0">
                  <a:latin typeface="Cambria Math" panose="02040503050406030204" pitchFamily="18" charset="0"/>
                  <a:ea typeface="Cambria Math" panose="02040503050406030204" pitchFamily="18" charset="0"/>
                </a:endParaRPr>
              </a:p>
              <a:p>
                <a:pPr marL="0" indent="0" algn="ctr">
                  <a:lnSpc>
                    <a:spcPct val="150000"/>
                  </a:lnSpc>
                  <a:buNone/>
                </a:pPr>
                <a14:m>
                  <m:oMath xmlns:m="http://schemas.openxmlformats.org/officeDocument/2006/math">
                    <m:f>
                      <m:fPr>
                        <m:ctrlPr>
                          <a:rPr lang="en-US" altLang="ja-JP" i="1">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ea typeface="Cambria Math" panose="02040503050406030204" pitchFamily="18" charset="0"/>
                          </a:rPr>
                          <m:t>19!</m:t>
                        </m:r>
                      </m:num>
                      <m:den>
                        <m:r>
                          <a:rPr lang="en-US" altLang="ja-JP" i="1">
                            <a:latin typeface="Cambria Math" panose="02040503050406030204" pitchFamily="18" charset="0"/>
                            <a:ea typeface="Cambria Math" panose="02040503050406030204" pitchFamily="18" charset="0"/>
                          </a:rPr>
                          <m:t>2×6</m:t>
                        </m:r>
                      </m:den>
                    </m:f>
                  </m:oMath>
                </a14:m>
                <a:r>
                  <a:rPr lang="en-US" altLang="ja-JP" dirty="0">
                    <a:latin typeface="Cambria Math" panose="02040503050406030204" pitchFamily="18" charset="0"/>
                    <a:ea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10,137,091,700,736,000</a:t>
                </a:r>
              </a:p>
              <a:p>
                <a:pPr marL="0" indent="0" algn="ctr">
                  <a:lnSpc>
                    <a:spcPct val="150000"/>
                  </a:lnSpc>
                  <a:buNone/>
                </a:pPr>
                <a:r>
                  <a:rPr lang="en-US" altLang="ja-JP" sz="4000" dirty="0" smtClean="0">
                    <a:solidFill>
                      <a:srgbClr val="FF0000"/>
                    </a:solidFill>
                    <a:latin typeface="Cambria Math" panose="02040503050406030204" pitchFamily="18" charset="0"/>
                    <a:ea typeface="Cambria Math" panose="02040503050406030204" pitchFamily="18" charset="0"/>
                  </a:rPr>
                  <a:t>1</a:t>
                </a:r>
                <a:r>
                  <a:rPr lang="ja-JP" altLang="en-US" sz="4000" dirty="0">
                    <a:solidFill>
                      <a:srgbClr val="FF0000"/>
                    </a:solidFill>
                    <a:latin typeface="Cambria Math" panose="02040503050406030204" pitchFamily="18" charset="0"/>
                  </a:rPr>
                  <a:t>京</a:t>
                </a:r>
                <a:r>
                  <a:rPr lang="en-US" altLang="ja-JP" sz="4000" dirty="0">
                    <a:solidFill>
                      <a:srgbClr val="FF0000"/>
                    </a:solidFill>
                    <a:latin typeface="Cambria Math" panose="02040503050406030204" pitchFamily="18" charset="0"/>
                    <a:ea typeface="Cambria Math" panose="02040503050406030204" pitchFamily="18" charset="0"/>
                  </a:rPr>
                  <a:t>137</a:t>
                </a:r>
                <a:r>
                  <a:rPr lang="ja-JP" altLang="en-US" sz="4000" dirty="0">
                    <a:solidFill>
                      <a:srgbClr val="FF0000"/>
                    </a:solidFill>
                    <a:latin typeface="Cambria Math" panose="02040503050406030204" pitchFamily="18" charset="0"/>
                  </a:rPr>
                  <a:t>兆</a:t>
                </a:r>
                <a:r>
                  <a:rPr lang="en-US" altLang="ja-JP" sz="4000" dirty="0">
                    <a:solidFill>
                      <a:srgbClr val="FF0000"/>
                    </a:solidFill>
                    <a:latin typeface="Cambria Math" panose="02040503050406030204" pitchFamily="18" charset="0"/>
                    <a:ea typeface="Cambria Math" panose="02040503050406030204" pitchFamily="18" charset="0"/>
                  </a:rPr>
                  <a:t>917</a:t>
                </a:r>
                <a:r>
                  <a:rPr lang="ja-JP" altLang="en-US" sz="4000" dirty="0">
                    <a:solidFill>
                      <a:srgbClr val="FF0000"/>
                    </a:solidFill>
                    <a:latin typeface="Cambria Math" panose="02040503050406030204" pitchFamily="18" charset="0"/>
                  </a:rPr>
                  <a:t>億</a:t>
                </a:r>
                <a:r>
                  <a:rPr lang="en-US" altLang="ja-JP" sz="4000" dirty="0">
                    <a:solidFill>
                      <a:srgbClr val="FF0000"/>
                    </a:solidFill>
                    <a:latin typeface="Cambria Math" panose="02040503050406030204" pitchFamily="18" charset="0"/>
                    <a:ea typeface="Cambria Math" panose="02040503050406030204" pitchFamily="18" charset="0"/>
                  </a:rPr>
                  <a:t>73</a:t>
                </a:r>
                <a:r>
                  <a:rPr lang="ja-JP" altLang="en-US" sz="4000" dirty="0">
                    <a:solidFill>
                      <a:srgbClr val="FF0000"/>
                    </a:solidFill>
                    <a:latin typeface="Cambria Math" panose="02040503050406030204" pitchFamily="18" charset="0"/>
                  </a:rPr>
                  <a:t>万</a:t>
                </a:r>
                <a:r>
                  <a:rPr lang="en-US" altLang="ja-JP" sz="4000" dirty="0">
                    <a:solidFill>
                      <a:srgbClr val="FF0000"/>
                    </a:solidFill>
                    <a:latin typeface="Cambria Math" panose="02040503050406030204" pitchFamily="18" charset="0"/>
                    <a:ea typeface="Cambria Math" panose="02040503050406030204" pitchFamily="18" charset="0"/>
                  </a:rPr>
                  <a:t>6000</a:t>
                </a:r>
                <a:r>
                  <a:rPr lang="ja-JP" altLang="en-US" sz="4000" dirty="0" smtClean="0">
                    <a:solidFill>
                      <a:srgbClr val="FF0000"/>
                    </a:solidFill>
                    <a:latin typeface="Cambria Math" panose="02040503050406030204" pitchFamily="18" charset="0"/>
                  </a:rPr>
                  <a:t>通り</a:t>
                </a:r>
                <a:endParaRPr lang="en-US" altLang="ja-JP" sz="4000" dirty="0">
                  <a:solidFill>
                    <a:srgbClr val="FF0000"/>
                  </a:solidFill>
                  <a:latin typeface="Cambria Math" panose="02040503050406030204" pitchFamily="18" charset="0"/>
                  <a:ea typeface="Cambria Math" panose="02040503050406030204" pitchFamily="18" charset="0"/>
                </a:endParaRPr>
              </a:p>
              <a:p>
                <a:pPr>
                  <a:lnSpc>
                    <a:spcPct val="150000"/>
                  </a:lnSpc>
                </a:pPr>
                <a:endParaRPr lang="en-US" altLang="ja-JP" dirty="0">
                  <a:latin typeface="Cambria Math" panose="02040503050406030204" pitchFamily="18" charset="0"/>
                  <a:ea typeface="Cambria Math" panose="02040503050406030204" pitchFamily="18" charset="0"/>
                </a:endParaRPr>
              </a:p>
              <a:p>
                <a:pPr>
                  <a:lnSpc>
                    <a:spcPct val="150000"/>
                  </a:lnSpc>
                </a:pPr>
                <a:endParaRPr kumimoji="1" lang="en-US" altLang="ja-JP" dirty="0" smtClean="0">
                  <a:latin typeface="Cambria Math" panose="02040503050406030204" pitchFamily="18" charset="0"/>
                  <a:ea typeface="Cambria Math" panose="02040503050406030204" pitchFamily="18" charset="0"/>
                </a:endParaRPr>
              </a:p>
              <a:p>
                <a:pPr>
                  <a:lnSpc>
                    <a:spcPct val="150000"/>
                  </a:lnSpc>
                </a:pPr>
                <a:endParaRPr kumimoji="1" lang="ja-JP" altLang="en-US" dirty="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159" b="-70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6</a:t>
            </a:fld>
            <a:endParaRPr kumimoji="1" lang="ja-JP" altLang="en-US" dirty="0"/>
          </a:p>
        </p:txBody>
      </p:sp>
    </p:spTree>
    <p:extLst>
      <p:ext uri="{BB962C8B-B14F-4D97-AF65-F5344CB8AC3E}">
        <p14:creationId xmlns:p14="http://schemas.microsoft.com/office/powerpoint/2010/main" val="39998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「離散数学のすすめ」</a:t>
            </a:r>
            <a:r>
              <a:rPr kumimoji="1" lang="en-US" altLang="ja-JP" dirty="0" smtClean="0">
                <a:latin typeface="Cambria Math" panose="02040503050406030204" pitchFamily="18" charset="0"/>
                <a:ea typeface="Cambria Math" panose="02040503050406030204" pitchFamily="18" charset="0"/>
              </a:rPr>
              <a:t/>
            </a:r>
            <a:br>
              <a:rPr kumimoji="1" lang="en-US" altLang="ja-JP" dirty="0" smtClean="0">
                <a:latin typeface="Cambria Math" panose="02040503050406030204" pitchFamily="18" charset="0"/>
                <a:ea typeface="Cambria Math" panose="02040503050406030204" pitchFamily="18" charset="0"/>
              </a:rPr>
            </a:br>
            <a:r>
              <a:rPr kumimoji="1" lang="ja-JP" altLang="en-US" sz="3600" dirty="0" smtClean="0">
                <a:latin typeface="Cambria Math" panose="02040503050406030204" pitchFamily="18" charset="0"/>
              </a:rPr>
              <a:t>（伊藤・宇野編著）</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a:bodyPr>
          <a:lstStyle/>
          <a:p>
            <a:r>
              <a:rPr lang="ja-JP" altLang="en-US" dirty="0" smtClean="0">
                <a:latin typeface="Cambria Math" panose="02040503050406030204" pitchFamily="18" charset="0"/>
              </a:rPr>
              <a:t>第</a:t>
            </a:r>
            <a:r>
              <a:rPr lang="ja-JP" altLang="en-US" dirty="0">
                <a:latin typeface="Cambria Math" panose="02040503050406030204" pitchFamily="18" charset="0"/>
              </a:rPr>
              <a:t>８</a:t>
            </a:r>
            <a:r>
              <a:rPr lang="ja-JP" altLang="en-US" dirty="0" smtClean="0">
                <a:latin typeface="Cambria Math" panose="02040503050406030204" pitchFamily="18" charset="0"/>
              </a:rPr>
              <a:t>章  頭</a:t>
            </a:r>
            <a:r>
              <a:rPr lang="ja-JP" altLang="en-US" dirty="0">
                <a:latin typeface="Cambria Math" panose="02040503050406030204" pitchFamily="18" charset="0"/>
              </a:rPr>
              <a:t>と</a:t>
            </a:r>
            <a:r>
              <a:rPr lang="ja-JP" altLang="en-US" b="1" dirty="0">
                <a:solidFill>
                  <a:srgbClr val="FF0000"/>
                </a:solidFill>
                <a:latin typeface="Cambria Math" panose="02040503050406030204" pitchFamily="18" charset="0"/>
              </a:rPr>
              <a:t>パソコン</a:t>
            </a:r>
            <a:r>
              <a:rPr lang="ja-JP" altLang="en-US" dirty="0">
                <a:latin typeface="Cambria Math" panose="02040503050406030204" pitchFamily="18" charset="0"/>
              </a:rPr>
              <a:t>を使ってパズルを</a:t>
            </a:r>
            <a:r>
              <a:rPr lang="ja-JP" altLang="en-US" dirty="0" smtClean="0">
                <a:latin typeface="Cambria Math" panose="02040503050406030204" pitchFamily="18" charset="0"/>
              </a:rPr>
              <a:t>解こう</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err="1">
                <a:latin typeface="Cambria Math" panose="02040503050406030204" pitchFamily="18" charset="0"/>
              </a:rPr>
              <a:t>ー</a:t>
            </a:r>
            <a:r>
              <a:rPr lang="en-US" altLang="ja-JP" dirty="0" smtClean="0">
                <a:latin typeface="Cambria Math" panose="02040503050406030204" pitchFamily="18" charset="0"/>
                <a:ea typeface="Cambria Math" panose="02040503050406030204" pitchFamily="18" charset="0"/>
              </a:rPr>
              <a:t>『</a:t>
            </a:r>
            <a:r>
              <a:rPr lang="ja-JP" altLang="en-US" b="1" dirty="0">
                <a:latin typeface="Cambria Math" panose="02040503050406030204" pitchFamily="18" charset="0"/>
              </a:rPr>
              <a:t>数の六角パズル</a:t>
            </a:r>
            <a:r>
              <a:rPr lang="en-US" altLang="ja-JP" dirty="0">
                <a:latin typeface="Cambria Math" panose="02040503050406030204" pitchFamily="18" charset="0"/>
                <a:ea typeface="Cambria Math" panose="02040503050406030204" pitchFamily="18" charset="0"/>
              </a:rPr>
              <a:t>』</a:t>
            </a:r>
            <a:r>
              <a:rPr lang="ja-JP" altLang="en-US" dirty="0">
                <a:latin typeface="Cambria Math" panose="02040503050406030204" pitchFamily="18" charset="0"/>
              </a:rPr>
              <a:t>を題材にして</a:t>
            </a:r>
            <a:r>
              <a:rPr lang="ja-JP" altLang="en-US" dirty="0" smtClean="0">
                <a:latin typeface="Cambria Math" panose="02040503050406030204" pitchFamily="18" charset="0"/>
              </a:rPr>
              <a:t>ー</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（上原隆平）</a:t>
            </a:r>
            <a:endParaRPr lang="en-US" altLang="ja-JP" dirty="0">
              <a:latin typeface="Cambria Math" panose="02040503050406030204" pitchFamily="18" charset="0"/>
              <a:ea typeface="Cambria Math" panose="02040503050406030204" pitchFamily="18" charset="0"/>
            </a:endParaRPr>
          </a:p>
          <a:p>
            <a:endParaRPr lang="en-US" altLang="ja-JP" dirty="0" smtClean="0">
              <a:latin typeface="Cambria Math" panose="02040503050406030204" pitchFamily="18" charset="0"/>
              <a:ea typeface="Cambria Math" panose="02040503050406030204" pitchFamily="18" charset="0"/>
            </a:endParaRPr>
          </a:p>
          <a:p>
            <a:r>
              <a:rPr lang="ja-JP" altLang="en-US" dirty="0" smtClean="0">
                <a:latin typeface="Cambria Math" panose="02040503050406030204" pitchFamily="18" charset="0"/>
              </a:rPr>
              <a:t>内容：数の六角パズルをどう</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　　　解くか紹介</a:t>
            </a:r>
            <a:endParaRPr lang="en-US" altLang="ja-JP" dirty="0" smtClean="0">
              <a:latin typeface="Cambria Math" panose="02040503050406030204" pitchFamily="18" charset="0"/>
              <a:ea typeface="Cambria Math" panose="02040503050406030204" pitchFamily="18" charset="0"/>
            </a:endParaRPr>
          </a:p>
          <a:p>
            <a:pPr marL="0" indent="0">
              <a:buNone/>
            </a:pPr>
            <a:r>
              <a:rPr lang="en-US" altLang="ja-JP" dirty="0" smtClean="0">
                <a:latin typeface="Cambria Math" panose="02040503050406030204" pitchFamily="18" charset="0"/>
                <a:ea typeface="Cambria Math" panose="02040503050406030204" pitchFamily="18" charset="0"/>
              </a:rPr>
              <a:t>	</a:t>
            </a:r>
            <a:r>
              <a:rPr lang="ja-JP" altLang="en-US" dirty="0" smtClean="0">
                <a:latin typeface="Cambria Math" panose="02040503050406030204" pitchFamily="18" charset="0"/>
              </a:rPr>
              <a:t>　</a:t>
            </a:r>
            <a:endParaRPr lang="en-US" altLang="ja-JP" dirty="0" smtClean="0">
              <a:latin typeface="Cambria Math" panose="02040503050406030204" pitchFamily="18" charset="0"/>
              <a:ea typeface="Cambria Math" panose="02040503050406030204" pitchFamily="18" charset="0"/>
            </a:endParaRPr>
          </a:p>
          <a:p>
            <a:pPr marL="0" indent="0">
              <a:buNone/>
            </a:pPr>
            <a:r>
              <a:rPr lang="ja-JP" altLang="en-US" sz="2400" dirty="0" smtClean="0">
                <a:latin typeface="Cambria Math" panose="02040503050406030204" pitchFamily="18" charset="0"/>
              </a:rPr>
              <a:t>以下，この本の解法を</a:t>
            </a:r>
            <a:r>
              <a:rPr lang="ja-JP" altLang="en-US" sz="2400" b="1" dirty="0" smtClean="0">
                <a:solidFill>
                  <a:srgbClr val="000090"/>
                </a:solidFill>
                <a:latin typeface="Cambria Math" panose="02040503050406030204" pitchFamily="18" charset="0"/>
              </a:rPr>
              <a:t>上原法</a:t>
            </a:r>
            <a:r>
              <a:rPr lang="ja-JP" altLang="en-US" sz="2400" dirty="0" smtClean="0">
                <a:latin typeface="Cambria Math" panose="02040503050406030204" pitchFamily="18" charset="0"/>
              </a:rPr>
              <a:t>と呼ぶ</a:t>
            </a:r>
            <a:endParaRPr kumimoji="1" lang="ja-JP" altLang="en-US" sz="2400" dirty="0">
              <a:latin typeface="Cambria Math" panose="02040503050406030204" pitchFamily="18" charset="0"/>
            </a:endParaRPr>
          </a:p>
        </p:txBody>
      </p:sp>
      <p:pic>
        <p:nvPicPr>
          <p:cNvPr id="1026" name="Picture 2" descr="http://ecx.images-amazon.com/images/I/51YjwWMBPML._SX298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597" y="2698936"/>
            <a:ext cx="2748991" cy="390356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7</a:t>
            </a:fld>
            <a:endParaRPr kumimoji="1" lang="ja-JP" altLang="en-US" dirty="0"/>
          </a:p>
        </p:txBody>
      </p:sp>
    </p:spTree>
    <p:extLst>
      <p:ext uri="{BB962C8B-B14F-4D97-AF65-F5344CB8AC3E}">
        <p14:creationId xmlns:p14="http://schemas.microsoft.com/office/powerpoint/2010/main" val="32945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Cambria Math" panose="02040503050406030204" pitchFamily="18" charset="0"/>
              </a:rPr>
              <a:t>上原法の大方針</a:t>
            </a:r>
            <a:endParaRPr kumimoji="1" lang="ja-JP" altLang="en-US" dirty="0">
              <a:latin typeface="Cambria Math" panose="02040503050406030204" pitchFamily="18" charset="0"/>
            </a:endParaRPr>
          </a:p>
        </p:txBody>
      </p:sp>
      <p:sp>
        <p:nvSpPr>
          <p:cNvPr id="3" name="コンテンツ プレースホルダー 2"/>
          <p:cNvSpPr>
            <a:spLocks noGrp="1"/>
          </p:cNvSpPr>
          <p:nvPr>
            <p:ph idx="1"/>
          </p:nvPr>
        </p:nvSpPr>
        <p:spPr/>
        <p:txBody>
          <a:bodyPr>
            <a:normAutofit/>
          </a:bodyPr>
          <a:lstStyle/>
          <a:p>
            <a:r>
              <a:rPr lang="ja-JP" altLang="en-US" dirty="0" smtClean="0">
                <a:latin typeface="Cambria Math" panose="02040503050406030204" pitchFamily="18" charset="0"/>
              </a:rPr>
              <a:t>「</a:t>
            </a:r>
            <a:r>
              <a:rPr lang="ja-JP" altLang="en-US" dirty="0">
                <a:latin typeface="Cambria Math" panose="02040503050406030204" pitchFamily="18" charset="0"/>
              </a:rPr>
              <a:t>しらみつぶし」を</a:t>
            </a:r>
            <a:r>
              <a:rPr lang="ja-JP" altLang="en-US" dirty="0" smtClean="0">
                <a:latin typeface="Cambria Math" panose="02040503050406030204" pitchFamily="18" charset="0"/>
              </a:rPr>
              <a:t>全て行う</a:t>
            </a:r>
            <a:r>
              <a:rPr lang="ja-JP" altLang="en-US" dirty="0">
                <a:latin typeface="Cambria Math" panose="02040503050406030204" pitchFamily="18" charset="0"/>
              </a:rPr>
              <a:t>のでは</a:t>
            </a:r>
            <a:r>
              <a:rPr lang="ja-JP" altLang="en-US" dirty="0" smtClean="0">
                <a:latin typeface="Cambria Math" panose="02040503050406030204" pitchFamily="18" charset="0"/>
              </a:rPr>
              <a:t>なく、　　　　　　　条件を絞ったうえでしらみ</a:t>
            </a:r>
            <a:r>
              <a:rPr lang="ja-JP" altLang="en-US" dirty="0">
                <a:latin typeface="Cambria Math" panose="02040503050406030204" pitchFamily="18" charset="0"/>
              </a:rPr>
              <a:t>つぶしを行う</a:t>
            </a:r>
            <a:endParaRPr lang="en-US" altLang="ja-JP" dirty="0">
              <a:latin typeface="Cambria Math" panose="02040503050406030204" pitchFamily="18" charset="0"/>
              <a:ea typeface="Cambria Math" panose="02040503050406030204" pitchFamily="18" charset="0"/>
            </a:endParaRPr>
          </a:p>
          <a:p>
            <a:r>
              <a:rPr lang="ja-JP" altLang="en-US" dirty="0" smtClean="0">
                <a:latin typeface="Cambria Math" panose="02040503050406030204" pitchFamily="18" charset="0"/>
              </a:rPr>
              <a:t>絞った</a:t>
            </a:r>
            <a:r>
              <a:rPr lang="ja-JP" altLang="en-US" dirty="0">
                <a:latin typeface="Cambria Math" panose="02040503050406030204" pitchFamily="18" charset="0"/>
              </a:rPr>
              <a:t>し</a:t>
            </a:r>
            <a:r>
              <a:rPr lang="ja-JP" altLang="en-US" dirty="0" smtClean="0">
                <a:latin typeface="Cambria Math" panose="02040503050406030204" pitchFamily="18" charset="0"/>
              </a:rPr>
              <a:t>らみつぶし自体は　　　　　　　　　　　　　　</a:t>
            </a:r>
            <a:r>
              <a:rPr lang="ja-JP" altLang="en-US" dirty="0">
                <a:latin typeface="Cambria Math" panose="02040503050406030204" pitchFamily="18" charset="0"/>
              </a:rPr>
              <a:t>パソコン</a:t>
            </a:r>
            <a:r>
              <a:rPr lang="ja-JP" altLang="en-US" dirty="0" smtClean="0">
                <a:latin typeface="Cambria Math" panose="02040503050406030204" pitchFamily="18" charset="0"/>
              </a:rPr>
              <a:t>（＝プログラム）を</a:t>
            </a:r>
            <a:r>
              <a:rPr lang="ja-JP" altLang="en-US" dirty="0">
                <a:latin typeface="Cambria Math" panose="02040503050406030204" pitchFamily="18" charset="0"/>
              </a:rPr>
              <a:t>用いて</a:t>
            </a:r>
            <a:r>
              <a:rPr lang="ja-JP" altLang="en-US" dirty="0" smtClean="0">
                <a:latin typeface="Cambria Math" panose="02040503050406030204" pitchFamily="18" charset="0"/>
              </a:rPr>
              <a:t>行う</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endParaRPr lang="en-US" altLang="ja-JP" dirty="0">
              <a:latin typeface="Cambria Math" panose="02040503050406030204" pitchFamily="18" charset="0"/>
              <a:ea typeface="Cambria Math" panose="02040503050406030204" pitchFamily="18" charset="0"/>
            </a:endParaRPr>
          </a:p>
          <a:p>
            <a:r>
              <a:rPr lang="ja-JP" altLang="en-US" dirty="0">
                <a:latin typeface="Cambria Math" panose="02040503050406030204" pitchFamily="18" charset="0"/>
              </a:rPr>
              <a:t>絞</a:t>
            </a:r>
            <a:r>
              <a:rPr lang="ja-JP" altLang="en-US" dirty="0" smtClean="0">
                <a:latin typeface="Cambria Math" panose="02040503050406030204" pitchFamily="18" charset="0"/>
              </a:rPr>
              <a:t>らず</a:t>
            </a:r>
            <a:r>
              <a:rPr kumimoji="1" lang="ja-JP" altLang="en-US" dirty="0" smtClean="0">
                <a:latin typeface="Cambria Math" panose="02040503050406030204" pitchFamily="18" charset="0"/>
              </a:rPr>
              <a:t>に</a:t>
            </a:r>
            <a:r>
              <a:rPr lang="ja-JP" altLang="en-US" dirty="0">
                <a:latin typeface="Cambria Math" panose="02040503050406030204" pitchFamily="18" charset="0"/>
              </a:rPr>
              <a:t>パソコン</a:t>
            </a:r>
            <a:r>
              <a:rPr kumimoji="1" lang="ja-JP" altLang="en-US" dirty="0" smtClean="0">
                <a:latin typeface="Cambria Math" panose="02040503050406030204" pitchFamily="18" charset="0"/>
              </a:rPr>
              <a:t>を使ってしらみつぶし</a:t>
            </a:r>
            <a:r>
              <a:rPr lang="ja-JP" altLang="en-US" dirty="0" smtClean="0">
                <a:latin typeface="Cambria Math" panose="02040503050406030204" pitchFamily="18" charset="0"/>
              </a:rPr>
              <a:t>すると？</a:t>
            </a:r>
            <a:endParaRPr kumimoji="1" lang="en-US" altLang="ja-JP" dirty="0" smtClean="0">
              <a:latin typeface="Cambria Math" panose="02040503050406030204" pitchFamily="18" charset="0"/>
              <a:ea typeface="Cambria Math" panose="02040503050406030204" pitchFamily="18" charset="0"/>
            </a:endParaRPr>
          </a:p>
          <a:p>
            <a:pPr lvl="1"/>
            <a:r>
              <a:rPr lang="en-US" altLang="ja-JP" dirty="0" smtClean="0">
                <a:latin typeface="Cambria Math" panose="02040503050406030204" pitchFamily="18" charset="0"/>
                <a:ea typeface="Cambria Math" panose="02040503050406030204" pitchFamily="18" charset="0"/>
              </a:rPr>
              <a:t>1.5 GHz </a:t>
            </a:r>
            <a:r>
              <a:rPr lang="ja-JP" altLang="en-US" dirty="0" smtClean="0">
                <a:latin typeface="Cambria Math" panose="02040503050406030204" pitchFamily="18" charset="0"/>
              </a:rPr>
              <a:t>の</a:t>
            </a:r>
            <a:r>
              <a:rPr lang="en-US" altLang="ja-JP" dirty="0" smtClean="0">
                <a:latin typeface="Cambria Math" panose="02040503050406030204" pitchFamily="18" charset="0"/>
                <a:ea typeface="Cambria Math" panose="02040503050406030204" pitchFamily="18" charset="0"/>
              </a:rPr>
              <a:t>PC</a:t>
            </a:r>
            <a:r>
              <a:rPr lang="ja-JP" altLang="en-US" dirty="0" smtClean="0">
                <a:latin typeface="Cambria Math" panose="02040503050406030204" pitchFamily="18" charset="0"/>
              </a:rPr>
              <a:t>で</a:t>
            </a:r>
            <a:r>
              <a:rPr lang="en-US" altLang="ja-JP" dirty="0" smtClean="0">
                <a:latin typeface="Cambria Math" panose="02040503050406030204" pitchFamily="18" charset="0"/>
                <a:ea typeface="Cambria Math" panose="02040503050406030204" pitchFamily="18" charset="0"/>
              </a:rPr>
              <a:t>, </a:t>
            </a:r>
            <a:r>
              <a:rPr lang="ja-JP" altLang="en-US" dirty="0" smtClean="0">
                <a:latin typeface="Cambria Math" panose="02040503050406030204" pitchFamily="18" charset="0"/>
              </a:rPr>
              <a:t>１秒間に</a:t>
            </a:r>
            <a:r>
              <a:rPr lang="en-US" altLang="ja-JP" dirty="0" smtClean="0">
                <a:latin typeface="Cambria Math" panose="02040503050406030204" pitchFamily="18" charset="0"/>
                <a:ea typeface="Cambria Math" panose="02040503050406030204" pitchFamily="18" charset="0"/>
              </a:rPr>
              <a:t>1.5×10</a:t>
            </a:r>
            <a:r>
              <a:rPr lang="en-US" altLang="ja-JP" baseline="30000" dirty="0" smtClean="0">
                <a:latin typeface="Cambria Math" panose="02040503050406030204" pitchFamily="18" charset="0"/>
                <a:ea typeface="Cambria Math" panose="02040503050406030204" pitchFamily="18" charset="0"/>
              </a:rPr>
              <a:t>9</a:t>
            </a:r>
            <a:r>
              <a:rPr lang="ja-JP" altLang="en-US" dirty="0" smtClean="0">
                <a:latin typeface="Cambria Math" panose="02040503050406030204" pitchFamily="18" charset="0"/>
              </a:rPr>
              <a:t>個の組合せを</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チェックできると仮定</a:t>
            </a:r>
            <a:endParaRPr lang="en-US" altLang="ja-JP" dirty="0" smtClean="0">
              <a:latin typeface="Cambria Math" panose="02040503050406030204" pitchFamily="18" charset="0"/>
              <a:ea typeface="Cambria Math" panose="02040503050406030204" pitchFamily="18" charset="0"/>
            </a:endParaRPr>
          </a:p>
          <a:p>
            <a:pPr lvl="1"/>
            <a:r>
              <a:rPr lang="en-US" altLang="ja-JP" dirty="0" smtClean="0">
                <a:latin typeface="Cambria Math" panose="02040503050406030204" pitchFamily="18" charset="0"/>
                <a:ea typeface="Cambria Math" panose="02040503050406030204" pitchFamily="18" charset="0"/>
              </a:rPr>
              <a:t>10,137,091,700,736,000÷(1.5×10</a:t>
            </a:r>
            <a:r>
              <a:rPr lang="en-US" altLang="ja-JP" baseline="30000" dirty="0" smtClean="0">
                <a:latin typeface="Cambria Math" panose="02040503050406030204" pitchFamily="18" charset="0"/>
                <a:ea typeface="Cambria Math" panose="02040503050406030204" pitchFamily="18" charset="0"/>
              </a:rPr>
              <a:t>9</a:t>
            </a:r>
            <a:r>
              <a:rPr lang="en-US" altLang="ja-JP" dirty="0" smtClean="0">
                <a:latin typeface="Cambria Math" panose="02040503050406030204" pitchFamily="18" charset="0"/>
                <a:ea typeface="Cambria Math" panose="02040503050406030204" pitchFamily="18" charset="0"/>
              </a:rPr>
              <a:t>)</a:t>
            </a:r>
            <a:r>
              <a:rPr lang="ja-JP" altLang="en-US" dirty="0" smtClean="0">
                <a:latin typeface="Cambria Math" panose="02040503050406030204" pitchFamily="18" charset="0"/>
              </a:rPr>
              <a:t>≒</a:t>
            </a:r>
            <a:r>
              <a:rPr lang="en-US" altLang="ja-JP" dirty="0" smtClean="0">
                <a:latin typeface="Cambria Math" panose="02040503050406030204" pitchFamily="18" charset="0"/>
                <a:ea typeface="Cambria Math" panose="02040503050406030204" pitchFamily="18" charset="0"/>
              </a:rPr>
              <a:t>6758060</a:t>
            </a:r>
            <a:r>
              <a:rPr lang="ja-JP" altLang="en-US" dirty="0" smtClean="0">
                <a:latin typeface="Cambria Math" panose="02040503050406030204" pitchFamily="18" charset="0"/>
              </a:rPr>
              <a:t>秒</a:t>
            </a:r>
            <a:endParaRPr lang="en-US" altLang="ja-JP" dirty="0" smtClean="0">
              <a:latin typeface="Cambria Math" panose="02040503050406030204" pitchFamily="18" charset="0"/>
              <a:ea typeface="Cambria Math" panose="02040503050406030204" pitchFamily="18" charset="0"/>
            </a:endParaRPr>
          </a:p>
          <a:p>
            <a:pPr lvl="1"/>
            <a:r>
              <a:rPr lang="ja-JP" altLang="en-US" dirty="0">
                <a:latin typeface="Cambria Math" panose="02040503050406030204" pitchFamily="18" charset="0"/>
              </a:rPr>
              <a:t>これ</a:t>
            </a:r>
            <a:r>
              <a:rPr lang="ja-JP" altLang="en-US" dirty="0" smtClean="0">
                <a:latin typeface="Cambria Math" panose="02040503050406030204" pitchFamily="18" charset="0"/>
              </a:rPr>
              <a:t>は</a:t>
            </a:r>
            <a:r>
              <a:rPr lang="ja-JP" altLang="en-US" dirty="0" smtClean="0">
                <a:solidFill>
                  <a:srgbClr val="FF0000"/>
                </a:solidFill>
                <a:latin typeface="Cambria Math" panose="02040503050406030204" pitchFamily="18" charset="0"/>
              </a:rPr>
              <a:t>約</a:t>
            </a:r>
            <a:r>
              <a:rPr lang="en-US" altLang="ja-JP" dirty="0" smtClean="0">
                <a:solidFill>
                  <a:srgbClr val="FF0000"/>
                </a:solidFill>
                <a:latin typeface="Cambria Math" panose="02040503050406030204" pitchFamily="18" charset="0"/>
                <a:ea typeface="Cambria Math" panose="02040503050406030204" pitchFamily="18" charset="0"/>
              </a:rPr>
              <a:t>78</a:t>
            </a:r>
            <a:r>
              <a:rPr lang="ja-JP" altLang="en-US" dirty="0" smtClean="0">
                <a:solidFill>
                  <a:srgbClr val="FF0000"/>
                </a:solidFill>
                <a:latin typeface="Cambria Math" panose="02040503050406030204" pitchFamily="18" charset="0"/>
              </a:rPr>
              <a:t>日</a:t>
            </a:r>
            <a:endParaRPr lang="en-US" altLang="ja-JP" dirty="0" smtClean="0">
              <a:latin typeface="Cambria Math" panose="02040503050406030204" pitchFamily="18" charset="0"/>
              <a:ea typeface="Cambria Math" panose="02040503050406030204" pitchFamily="18" charset="0"/>
            </a:endParaRPr>
          </a:p>
        </p:txBody>
      </p:sp>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8</a:t>
            </a:fld>
            <a:endParaRPr kumimoji="1" lang="ja-JP" altLang="en-US" dirty="0"/>
          </a:p>
        </p:txBody>
      </p:sp>
    </p:spTree>
    <p:extLst>
      <p:ext uri="{BB962C8B-B14F-4D97-AF65-F5344CB8AC3E}">
        <p14:creationId xmlns:p14="http://schemas.microsoft.com/office/powerpoint/2010/main" val="17366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Cambria Math" panose="02040503050406030204" pitchFamily="18" charset="0"/>
              </a:rPr>
              <a:t>上原法</a:t>
            </a:r>
            <a:endParaRPr kumimoji="1" lang="ja-JP"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dirty="0" smtClean="0">
                    <a:latin typeface="Cambria Math" panose="02040503050406030204" pitchFamily="18" charset="0"/>
                  </a:rPr>
                  <a:t>以下のように</a:t>
                </a:r>
                <a:r>
                  <a:rPr lang="ja-JP" altLang="en-US" dirty="0">
                    <a:latin typeface="Cambria Math" panose="02040503050406030204" pitchFamily="18" charset="0"/>
                  </a:rPr>
                  <a:t>名前を</a:t>
                </a:r>
                <a:r>
                  <a:rPr lang="ja-JP" altLang="en-US" dirty="0" smtClean="0">
                    <a:latin typeface="Cambria Math" panose="02040503050406030204" pitchFamily="18" charset="0"/>
                  </a:rPr>
                  <a:t>付け，これらが満たすべき</a:t>
                </a:r>
                <a:r>
                  <a:rPr lang="en-US" altLang="ja-JP" dirty="0" smtClean="0">
                    <a:latin typeface="Cambria Math" panose="02040503050406030204" pitchFamily="18" charset="0"/>
                    <a:ea typeface="Cambria Math" panose="02040503050406030204" pitchFamily="18" charset="0"/>
                  </a:rPr>
                  <a:t/>
                </a:r>
                <a:br>
                  <a:rPr lang="en-US" altLang="ja-JP" dirty="0" smtClean="0">
                    <a:latin typeface="Cambria Math" panose="02040503050406030204" pitchFamily="18" charset="0"/>
                    <a:ea typeface="Cambria Math" panose="02040503050406030204" pitchFamily="18" charset="0"/>
                  </a:rPr>
                </a:br>
                <a:r>
                  <a:rPr lang="ja-JP" altLang="en-US" dirty="0" smtClean="0">
                    <a:latin typeface="Cambria Math" panose="02040503050406030204" pitchFamily="18" charset="0"/>
                  </a:rPr>
                  <a:t>式を求める</a:t>
                </a:r>
                <a:endParaRPr lang="en-US" altLang="ja-JP" dirty="0" smtClean="0">
                  <a:latin typeface="Cambria Math" panose="02040503050406030204" pitchFamily="18" charset="0"/>
                  <a:ea typeface="Cambria Math" panose="02040503050406030204" pitchFamily="18" charset="0"/>
                </a:endParaRPr>
              </a:p>
              <a:p>
                <a:pPr marL="0" indent="0">
                  <a:lnSpc>
                    <a:spcPct val="150000"/>
                  </a:lnSpc>
                  <a:buNone/>
                </a:pPr>
                <a:r>
                  <a:rPr lang="en-US" altLang="ja-JP" sz="3200" dirty="0" smtClean="0">
                    <a:latin typeface="Cambria Math" panose="02040503050406030204" pitchFamily="18" charset="0"/>
                    <a:ea typeface="Cambria Math" panose="02040503050406030204" pitchFamily="18" charset="0"/>
                  </a:rPr>
                  <a:t>					c …</a:t>
                </a:r>
                <a:r>
                  <a:rPr lang="ja-JP" altLang="en-US" sz="3200" dirty="0" smtClean="0">
                    <a:latin typeface="Cambria Math" panose="02040503050406030204" pitchFamily="18" charset="0"/>
                  </a:rPr>
                  <a:t>中心コマ</a:t>
                </a:r>
                <a:endParaRPr lang="en-US" altLang="ja-JP" sz="3200" dirty="0" smtClean="0">
                  <a:latin typeface="Cambria Math" panose="02040503050406030204" pitchFamily="18" charset="0"/>
                  <a:ea typeface="Cambria Math" panose="02040503050406030204" pitchFamily="18" charset="0"/>
                </a:endParaRPr>
              </a:p>
              <a:p>
                <a:pPr marL="0" indent="0">
                  <a:lnSpc>
                    <a:spcPct val="150000"/>
                  </a:lnSpc>
                  <a:buNone/>
                </a:pPr>
                <a:r>
                  <a:rPr lang="ja-JP" altLang="en-US" sz="3200" dirty="0">
                    <a:latin typeface="Cambria Math" panose="02040503050406030204" pitchFamily="18" charset="0"/>
                  </a:rPr>
                  <a:t>　</a:t>
                </a:r>
                <a:r>
                  <a:rPr lang="ja-JP" altLang="en-US" sz="3200" dirty="0" smtClean="0">
                    <a:latin typeface="Cambria Math" panose="02040503050406030204" pitchFamily="18" charset="0"/>
                  </a:rPr>
                  <a:t>　　　　　　</a:t>
                </a:r>
                <a:r>
                  <a:rPr lang="en-US" altLang="ja-JP" sz="3200" dirty="0" smtClean="0">
                    <a:latin typeface="Cambria Math" panose="02040503050406030204" pitchFamily="18" charset="0"/>
                  </a:rPr>
                  <a:t>	</a:t>
                </a:r>
                <a:r>
                  <a:rPr lang="ja-JP" altLang="en-US" sz="3200" dirty="0" smtClean="0">
                    <a:latin typeface="Cambria Math" panose="02040503050406030204" pitchFamily="18" charset="0"/>
                  </a:rPr>
                  <a:t>　</a:t>
                </a:r>
                <a:r>
                  <a:rPr lang="en-US" altLang="ja-JP" sz="3200"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3200" i="1" smtClean="0">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𝑥</m:t>
                        </m:r>
                      </m:e>
                      <m:sub>
                        <m:r>
                          <a:rPr lang="en-US" altLang="ja-JP" sz="3200" b="0" i="1" smtClean="0">
                            <a:latin typeface="Cambria Math" panose="02040503050406030204" pitchFamily="18" charset="0"/>
                            <a:ea typeface="Cambria Math" panose="02040503050406030204" pitchFamily="18" charset="0"/>
                          </a:rPr>
                          <m:t>𝑖</m:t>
                        </m:r>
                      </m:sub>
                    </m:sSub>
                  </m:oMath>
                </a14:m>
                <a:r>
                  <a:rPr lang="en-US" altLang="ja-JP" sz="3200" dirty="0" smtClean="0">
                    <a:latin typeface="Cambria Math" panose="02040503050406030204" pitchFamily="18" charset="0"/>
                    <a:ea typeface="Cambria Math" panose="02040503050406030204" pitchFamily="18" charset="0"/>
                  </a:rPr>
                  <a:t>…</a:t>
                </a:r>
                <a:r>
                  <a:rPr lang="ja-JP" altLang="en-US" sz="3200" dirty="0" smtClean="0">
                    <a:latin typeface="Cambria Math" panose="02040503050406030204" pitchFamily="18" charset="0"/>
                  </a:rPr>
                  <a:t>角コマ</a:t>
                </a:r>
                <a:endParaRPr lang="en-US" altLang="ja-JP" sz="3200" dirty="0" smtClean="0">
                  <a:latin typeface="Cambria Math" panose="02040503050406030204" pitchFamily="18" charset="0"/>
                  <a:ea typeface="Cambria Math" panose="02040503050406030204" pitchFamily="18" charset="0"/>
                </a:endParaRPr>
              </a:p>
              <a:p>
                <a:pPr marL="0" indent="0">
                  <a:lnSpc>
                    <a:spcPct val="150000"/>
                  </a:lnSpc>
                  <a:buNone/>
                </a:pPr>
                <a:r>
                  <a:rPr kumimoji="1" lang="ja-JP" altLang="en-US" sz="3200" dirty="0" smtClean="0">
                    <a:latin typeface="Cambria Math" panose="02040503050406030204" pitchFamily="18" charset="0"/>
                  </a:rPr>
                  <a:t>　　　　</a:t>
                </a:r>
                <a:r>
                  <a:rPr kumimoji="1" lang="en-US" altLang="ja-JP" sz="3200" dirty="0" smtClean="0">
                    <a:latin typeface="Cambria Math" panose="02040503050406030204" pitchFamily="18" charset="0"/>
                  </a:rPr>
                  <a:t>		</a:t>
                </a:r>
                <a:r>
                  <a:rPr kumimoji="1" lang="ja-JP" altLang="en-US" sz="3200" dirty="0" smtClean="0">
                    <a:latin typeface="Cambria Math" panose="02040503050406030204" pitchFamily="18" charset="0"/>
                  </a:rPr>
                  <a:t>　　　　　</a:t>
                </a:r>
                <a:r>
                  <a:rPr kumimoji="1" lang="en-US" altLang="ja-JP" sz="3200"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kumimoji="1" lang="en-US" altLang="ja-JP" sz="3200" i="1" smtClean="0">
                            <a:latin typeface="Cambria Math" panose="02040503050406030204" pitchFamily="18" charset="0"/>
                            <a:ea typeface="Cambria Math" panose="02040503050406030204" pitchFamily="18" charset="0"/>
                          </a:rPr>
                        </m:ctrlPr>
                      </m:sSubPr>
                      <m:e>
                        <m:r>
                          <a:rPr kumimoji="1" lang="en-US" altLang="ja-JP" sz="3200" b="0" i="1" smtClean="0">
                            <a:latin typeface="Cambria Math" panose="02040503050406030204" pitchFamily="18" charset="0"/>
                            <a:ea typeface="Cambria Math" panose="02040503050406030204" pitchFamily="18" charset="0"/>
                          </a:rPr>
                          <m:t>𝑦</m:t>
                        </m:r>
                      </m:e>
                      <m:sub>
                        <m:r>
                          <a:rPr kumimoji="1" lang="en-US" altLang="ja-JP" sz="3200" b="0" i="1" smtClean="0">
                            <a:latin typeface="Cambria Math" panose="02040503050406030204" pitchFamily="18" charset="0"/>
                            <a:ea typeface="Cambria Math" panose="02040503050406030204" pitchFamily="18" charset="0"/>
                          </a:rPr>
                          <m:t>𝑖</m:t>
                        </m:r>
                      </m:sub>
                    </m:sSub>
                  </m:oMath>
                </a14:m>
                <a:r>
                  <a:rPr kumimoji="1" lang="en-US" altLang="ja-JP" sz="3200" dirty="0" smtClean="0">
                    <a:latin typeface="Cambria Math" panose="02040503050406030204" pitchFamily="18" charset="0"/>
                    <a:ea typeface="Cambria Math" panose="02040503050406030204" pitchFamily="18" charset="0"/>
                  </a:rPr>
                  <a:t>…</a:t>
                </a:r>
                <a:r>
                  <a:rPr kumimoji="1" lang="ja-JP" altLang="en-US" sz="3200" dirty="0" smtClean="0">
                    <a:latin typeface="Cambria Math" panose="02040503050406030204" pitchFamily="18" charset="0"/>
                  </a:rPr>
                  <a:t>端コマ</a:t>
                </a:r>
                <a:endParaRPr kumimoji="1" lang="en-US" altLang="ja-JP" sz="3200" dirty="0" smtClean="0">
                  <a:latin typeface="Cambria Math" panose="02040503050406030204" pitchFamily="18" charset="0"/>
                  <a:ea typeface="Cambria Math" panose="02040503050406030204" pitchFamily="18" charset="0"/>
                </a:endParaRPr>
              </a:p>
              <a:p>
                <a:pPr marL="0" indent="0">
                  <a:lnSpc>
                    <a:spcPct val="150000"/>
                  </a:lnSpc>
                  <a:buNone/>
                </a:pPr>
                <a:r>
                  <a:rPr lang="en-US" altLang="ja-JP" sz="3200" dirty="0">
                    <a:latin typeface="Cambria Math" panose="02040503050406030204" pitchFamily="18" charset="0"/>
                    <a:ea typeface="Cambria Math" panose="02040503050406030204" pitchFamily="18" charset="0"/>
                  </a:rPr>
                  <a:t>	</a:t>
                </a:r>
                <a:r>
                  <a:rPr lang="en-US" altLang="ja-JP" sz="3200"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ja-JP" sz="3200" i="1" smtClean="0">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𝑧</m:t>
                        </m:r>
                      </m:e>
                      <m:sub>
                        <m:r>
                          <a:rPr lang="en-US" altLang="ja-JP" sz="3200" b="0" i="1" smtClean="0">
                            <a:latin typeface="Cambria Math" panose="02040503050406030204" pitchFamily="18" charset="0"/>
                            <a:ea typeface="Cambria Math" panose="02040503050406030204" pitchFamily="18" charset="0"/>
                          </a:rPr>
                          <m:t>𝑖</m:t>
                        </m:r>
                      </m:sub>
                    </m:sSub>
                    <m:r>
                      <a:rPr lang="en-US" altLang="ja-JP" sz="3200" i="1">
                        <a:latin typeface="Cambria Math" panose="02040503050406030204" pitchFamily="18" charset="0"/>
                        <a:ea typeface="Cambria Math" panose="02040503050406030204" pitchFamily="18" charset="0"/>
                      </a:rPr>
                      <m:t>…</m:t>
                    </m:r>
                  </m:oMath>
                </a14:m>
                <a:r>
                  <a:rPr kumimoji="1" lang="ja-JP" altLang="en-US" sz="3200" dirty="0" smtClean="0">
                    <a:latin typeface="Cambria Math" panose="02040503050406030204" pitchFamily="18" charset="0"/>
                  </a:rPr>
                  <a:t>残コマ</a:t>
                </a:r>
                <a:endParaRPr kumimoji="1" lang="ja-JP" altLang="en-US" sz="3200" dirty="0">
                  <a:latin typeface="Cambria Math" panose="02040503050406030204" pitchFamily="18" charset="0"/>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391" t="-2801" b="-560"/>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A7384298-873D-4CAE-BE75-9257D1438414}" type="slidenum">
              <a:rPr kumimoji="1" lang="ja-JP" altLang="en-US" smtClean="0"/>
              <a:t>9</a:t>
            </a:fld>
            <a:endParaRPr kumimoji="1" lang="ja-JP" altLang="en-US" dirty="0"/>
          </a:p>
        </p:txBody>
      </p:sp>
      <mc:AlternateContent xmlns:mc="http://schemas.openxmlformats.org/markup-compatibility/2006" xmlns:a14="http://schemas.microsoft.com/office/drawing/2010/main">
        <mc:Choice Requires="a14">
          <p:sp>
            <p:nvSpPr>
              <p:cNvPr id="7" name="六角形 6"/>
              <p:cNvSpPr/>
              <p:nvPr/>
            </p:nvSpPr>
            <p:spPr>
              <a:xfrm>
                <a:off x="2383182" y="2691685"/>
                <a:ext cx="850202" cy="73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𝑥</m:t>
                          </m:r>
                        </m:e>
                        <m:sub>
                          <m:r>
                            <a:rPr kumimoji="1" lang="en-US" altLang="ja-JP" sz="4000" b="0" i="1" smtClean="0">
                              <a:latin typeface="Cambria Math" panose="02040503050406030204" pitchFamily="18" charset="0"/>
                              <a:ea typeface="Cambria Math" panose="02040503050406030204" pitchFamily="18" charset="0"/>
                            </a:rPr>
                            <m:t>1</m:t>
                          </m:r>
                        </m:sub>
                      </m:sSub>
                    </m:oMath>
                  </m:oMathPara>
                </a14:m>
                <a:endParaRPr kumimoji="1" lang="ja-JP" altLang="en-US" sz="1600" dirty="0">
                  <a:latin typeface="Cambria Math" panose="02040503050406030204" pitchFamily="18" charset="0"/>
                </a:endParaRPr>
              </a:p>
            </p:txBody>
          </p:sp>
        </mc:Choice>
        <mc:Fallback xmlns="">
          <p:sp>
            <p:nvSpPr>
              <p:cNvPr id="7" name="六角形 6"/>
              <p:cNvSpPr>
                <a:spLocks noRot="1" noChangeAspect="1" noMove="1" noResize="1" noEditPoints="1" noAdjustHandles="1" noChangeArrowheads="1" noChangeShapeType="1" noTextEdit="1"/>
              </p:cNvSpPr>
              <p:nvPr/>
            </p:nvSpPr>
            <p:spPr>
              <a:xfrm>
                <a:off x="2383182" y="2691685"/>
                <a:ext cx="850202" cy="732933"/>
              </a:xfrm>
              <a:prstGeom prst="hexagon">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六角形 7"/>
              <p:cNvSpPr/>
              <p:nvPr/>
            </p:nvSpPr>
            <p:spPr>
              <a:xfrm>
                <a:off x="2383182" y="3424618"/>
                <a:ext cx="850202" cy="7329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𝑧</m:t>
                          </m:r>
                        </m:e>
                        <m:sub>
                          <m:r>
                            <a:rPr kumimoji="1" lang="en-US" altLang="ja-JP" sz="4000" b="0" i="1" smtClean="0">
                              <a:latin typeface="Cambria Math" panose="02040503050406030204" pitchFamily="18" charset="0"/>
                              <a:ea typeface="Cambria Math" panose="02040503050406030204" pitchFamily="18" charset="0"/>
                            </a:rPr>
                            <m:t>1</m:t>
                          </m:r>
                        </m:sub>
                      </m:sSub>
                    </m:oMath>
                  </m:oMathPara>
                </a14:m>
                <a:endParaRPr kumimoji="1" lang="ja-JP" altLang="en-US" sz="1600" dirty="0">
                  <a:latin typeface="Cambria Math" panose="02040503050406030204" pitchFamily="18" charset="0"/>
                </a:endParaRPr>
              </a:p>
            </p:txBody>
          </p:sp>
        </mc:Choice>
        <mc:Fallback xmlns="">
          <p:sp>
            <p:nvSpPr>
              <p:cNvPr id="8" name="六角形 7"/>
              <p:cNvSpPr>
                <a:spLocks noRot="1" noChangeAspect="1" noMove="1" noResize="1" noEditPoints="1" noAdjustHandles="1" noChangeArrowheads="1" noChangeShapeType="1" noTextEdit="1"/>
              </p:cNvSpPr>
              <p:nvPr/>
            </p:nvSpPr>
            <p:spPr>
              <a:xfrm>
                <a:off x="2383182" y="3424618"/>
                <a:ext cx="850202" cy="732933"/>
              </a:xfrm>
              <a:prstGeom prst="hexagon">
                <a:avLst/>
              </a:prstGeom>
              <a:blipFill rotWithShape="0">
                <a:blip r:embed="rId4"/>
                <a:stretch>
                  <a:fillRect/>
                </a:stretch>
              </a:blipFill>
            </p:spPr>
            <p:txBody>
              <a:bodyPr/>
              <a:lstStyle/>
              <a:p>
                <a:r>
                  <a:rPr lang="ja-JP" altLang="en-US">
                    <a:noFill/>
                  </a:rPr>
                  <a:t> </a:t>
                </a:r>
              </a:p>
            </p:txBody>
          </p:sp>
        </mc:Fallback>
      </mc:AlternateContent>
      <p:sp>
        <p:nvSpPr>
          <p:cNvPr id="9" name="六角形 8"/>
          <p:cNvSpPr/>
          <p:nvPr/>
        </p:nvSpPr>
        <p:spPr>
          <a:xfrm>
            <a:off x="2383182" y="4157550"/>
            <a:ext cx="850202" cy="732933"/>
          </a:xfrm>
          <a:prstGeom prst="hex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000" dirty="0" smtClean="0">
                <a:latin typeface="Cambria Math" panose="02040503050406030204" pitchFamily="18" charset="0"/>
                <a:ea typeface="Cambria Math" panose="02040503050406030204" pitchFamily="18" charset="0"/>
              </a:rPr>
              <a:t>c</a:t>
            </a:r>
            <a:endParaRPr kumimoji="1" lang="ja-JP" altLang="en-US" sz="40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0" name="六角形 9"/>
              <p:cNvSpPr/>
              <p:nvPr/>
            </p:nvSpPr>
            <p:spPr>
              <a:xfrm>
                <a:off x="2383182" y="4890484"/>
                <a:ext cx="850202" cy="7329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𝑧</m:t>
                          </m:r>
                        </m:e>
                        <m:sub>
                          <m:r>
                            <a:rPr kumimoji="1" lang="en-US" altLang="ja-JP" sz="4000" b="0" i="1" smtClean="0">
                              <a:latin typeface="Cambria Math" panose="02040503050406030204" pitchFamily="18" charset="0"/>
                              <a:ea typeface="Cambria Math" panose="02040503050406030204" pitchFamily="18" charset="0"/>
                            </a:rPr>
                            <m:t>4</m:t>
                          </m:r>
                        </m:sub>
                      </m:sSub>
                    </m:oMath>
                  </m:oMathPara>
                </a14:m>
                <a:endParaRPr kumimoji="1" lang="ja-JP" altLang="en-US" sz="1600" dirty="0">
                  <a:latin typeface="Cambria Math" panose="02040503050406030204" pitchFamily="18" charset="0"/>
                </a:endParaRPr>
              </a:p>
            </p:txBody>
          </p:sp>
        </mc:Choice>
        <mc:Fallback xmlns="">
          <p:sp>
            <p:nvSpPr>
              <p:cNvPr id="10" name="六角形 9"/>
              <p:cNvSpPr>
                <a:spLocks noRot="1" noChangeAspect="1" noMove="1" noResize="1" noEditPoints="1" noAdjustHandles="1" noChangeArrowheads="1" noChangeShapeType="1" noTextEdit="1"/>
              </p:cNvSpPr>
              <p:nvPr/>
            </p:nvSpPr>
            <p:spPr>
              <a:xfrm>
                <a:off x="2383182" y="4890484"/>
                <a:ext cx="850202" cy="732933"/>
              </a:xfrm>
              <a:prstGeom prst="hexagon">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六角形 10"/>
              <p:cNvSpPr/>
              <p:nvPr/>
            </p:nvSpPr>
            <p:spPr>
              <a:xfrm>
                <a:off x="2383182" y="5623417"/>
                <a:ext cx="850202" cy="73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𝑥</m:t>
                          </m:r>
                        </m:e>
                        <m:sub>
                          <m:r>
                            <a:rPr kumimoji="1" lang="en-US" altLang="ja-JP" sz="4000" b="0" i="1" smtClean="0">
                              <a:latin typeface="Cambria Math" panose="02040503050406030204" pitchFamily="18" charset="0"/>
                              <a:ea typeface="Cambria Math" panose="02040503050406030204" pitchFamily="18" charset="0"/>
                            </a:rPr>
                            <m:t>4</m:t>
                          </m:r>
                        </m:sub>
                      </m:sSub>
                    </m:oMath>
                  </m:oMathPara>
                </a14:m>
                <a:endParaRPr kumimoji="1" lang="ja-JP" altLang="en-US" sz="1600" dirty="0">
                  <a:latin typeface="Cambria Math" panose="02040503050406030204" pitchFamily="18" charset="0"/>
                </a:endParaRPr>
              </a:p>
            </p:txBody>
          </p:sp>
        </mc:Choice>
        <mc:Fallback xmlns="">
          <p:sp>
            <p:nvSpPr>
              <p:cNvPr id="11" name="六角形 10"/>
              <p:cNvSpPr>
                <a:spLocks noRot="1" noChangeAspect="1" noMove="1" noResize="1" noEditPoints="1" noAdjustHandles="1" noChangeArrowheads="1" noChangeShapeType="1" noTextEdit="1"/>
              </p:cNvSpPr>
              <p:nvPr/>
            </p:nvSpPr>
            <p:spPr>
              <a:xfrm>
                <a:off x="2383182" y="5623417"/>
                <a:ext cx="850202" cy="732933"/>
              </a:xfrm>
              <a:prstGeom prst="hexagon">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六角形 11"/>
              <p:cNvSpPr/>
              <p:nvPr/>
            </p:nvSpPr>
            <p:spPr>
              <a:xfrm>
                <a:off x="3052490" y="3058152"/>
                <a:ext cx="850202" cy="7329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𝑦</m:t>
                          </m:r>
                        </m:e>
                        <m:sub>
                          <m:r>
                            <a:rPr kumimoji="1" lang="en-US" altLang="ja-JP" sz="4000" b="0" i="1" smtClean="0">
                              <a:latin typeface="Cambria Math" panose="02040503050406030204" pitchFamily="18" charset="0"/>
                              <a:ea typeface="Cambria Math" panose="02040503050406030204" pitchFamily="18" charset="0"/>
                            </a:rPr>
                            <m:t>1</m:t>
                          </m:r>
                        </m:sub>
                      </m:sSub>
                    </m:oMath>
                  </m:oMathPara>
                </a14:m>
                <a:endParaRPr kumimoji="1" lang="ja-JP" altLang="en-US" sz="1600" dirty="0">
                  <a:latin typeface="Cambria Math" panose="02040503050406030204" pitchFamily="18" charset="0"/>
                </a:endParaRPr>
              </a:p>
            </p:txBody>
          </p:sp>
        </mc:Choice>
        <mc:Fallback xmlns="">
          <p:sp>
            <p:nvSpPr>
              <p:cNvPr id="12" name="六角形 11"/>
              <p:cNvSpPr>
                <a:spLocks noRot="1" noChangeAspect="1" noMove="1" noResize="1" noEditPoints="1" noAdjustHandles="1" noChangeArrowheads="1" noChangeShapeType="1" noTextEdit="1"/>
              </p:cNvSpPr>
              <p:nvPr/>
            </p:nvSpPr>
            <p:spPr>
              <a:xfrm>
                <a:off x="3052490" y="3058152"/>
                <a:ext cx="850202" cy="732933"/>
              </a:xfrm>
              <a:prstGeom prst="hexagon">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六角形 12"/>
              <p:cNvSpPr/>
              <p:nvPr/>
            </p:nvSpPr>
            <p:spPr>
              <a:xfrm>
                <a:off x="3052490" y="3791085"/>
                <a:ext cx="850202" cy="7329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𝑧</m:t>
                          </m:r>
                        </m:e>
                        <m:sub>
                          <m:r>
                            <a:rPr kumimoji="1" lang="en-US" altLang="ja-JP" sz="4000" b="0" i="1" smtClean="0">
                              <a:latin typeface="Cambria Math" panose="02040503050406030204" pitchFamily="18" charset="0"/>
                              <a:ea typeface="Cambria Math" panose="02040503050406030204" pitchFamily="18" charset="0"/>
                            </a:rPr>
                            <m:t>2</m:t>
                          </m:r>
                        </m:sub>
                      </m:sSub>
                    </m:oMath>
                  </m:oMathPara>
                </a14:m>
                <a:endParaRPr kumimoji="1" lang="ja-JP" altLang="en-US" sz="1600" dirty="0">
                  <a:latin typeface="Cambria Math" panose="02040503050406030204" pitchFamily="18" charset="0"/>
                </a:endParaRPr>
              </a:p>
            </p:txBody>
          </p:sp>
        </mc:Choice>
        <mc:Fallback xmlns="">
          <p:sp>
            <p:nvSpPr>
              <p:cNvPr id="13" name="六角形 12"/>
              <p:cNvSpPr>
                <a:spLocks noRot="1" noChangeAspect="1" noMove="1" noResize="1" noEditPoints="1" noAdjustHandles="1" noChangeArrowheads="1" noChangeShapeType="1" noTextEdit="1"/>
              </p:cNvSpPr>
              <p:nvPr/>
            </p:nvSpPr>
            <p:spPr>
              <a:xfrm>
                <a:off x="3052490" y="3791085"/>
                <a:ext cx="850202" cy="732933"/>
              </a:xfrm>
              <a:prstGeom prst="hexagon">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六角形 13"/>
              <p:cNvSpPr/>
              <p:nvPr/>
            </p:nvSpPr>
            <p:spPr>
              <a:xfrm>
                <a:off x="3052490" y="4524018"/>
                <a:ext cx="850202" cy="7329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𝑧</m:t>
                          </m:r>
                        </m:e>
                        <m:sub>
                          <m:r>
                            <a:rPr kumimoji="1" lang="en-US" altLang="ja-JP" sz="4000" b="0" i="1" smtClean="0">
                              <a:latin typeface="Cambria Math" panose="02040503050406030204" pitchFamily="18" charset="0"/>
                              <a:ea typeface="Cambria Math" panose="02040503050406030204" pitchFamily="18" charset="0"/>
                            </a:rPr>
                            <m:t>3</m:t>
                          </m:r>
                        </m:sub>
                      </m:sSub>
                    </m:oMath>
                  </m:oMathPara>
                </a14:m>
                <a:endParaRPr kumimoji="1" lang="ja-JP" altLang="en-US" sz="1600" dirty="0">
                  <a:latin typeface="Cambria Math" panose="02040503050406030204" pitchFamily="18" charset="0"/>
                </a:endParaRPr>
              </a:p>
            </p:txBody>
          </p:sp>
        </mc:Choice>
        <mc:Fallback xmlns="">
          <p:sp>
            <p:nvSpPr>
              <p:cNvPr id="14" name="六角形 13"/>
              <p:cNvSpPr>
                <a:spLocks noRot="1" noChangeAspect="1" noMove="1" noResize="1" noEditPoints="1" noAdjustHandles="1" noChangeArrowheads="1" noChangeShapeType="1" noTextEdit="1"/>
              </p:cNvSpPr>
              <p:nvPr/>
            </p:nvSpPr>
            <p:spPr>
              <a:xfrm>
                <a:off x="3052490" y="4524018"/>
                <a:ext cx="850202" cy="732933"/>
              </a:xfrm>
              <a:prstGeom prst="hexagon">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六角形 14"/>
              <p:cNvSpPr/>
              <p:nvPr/>
            </p:nvSpPr>
            <p:spPr>
              <a:xfrm>
                <a:off x="3052490" y="5256951"/>
                <a:ext cx="850202" cy="7329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𝑦</m:t>
                          </m:r>
                        </m:e>
                        <m:sub>
                          <m:r>
                            <a:rPr kumimoji="1" lang="en-US" altLang="ja-JP" sz="4000" b="0" i="1" smtClean="0">
                              <a:latin typeface="Cambria Math" panose="02040503050406030204" pitchFamily="18" charset="0"/>
                              <a:ea typeface="Cambria Math" panose="02040503050406030204" pitchFamily="18" charset="0"/>
                            </a:rPr>
                            <m:t>3</m:t>
                          </m:r>
                        </m:sub>
                      </m:sSub>
                    </m:oMath>
                  </m:oMathPara>
                </a14:m>
                <a:endParaRPr kumimoji="1" lang="ja-JP" altLang="en-US" sz="1600" dirty="0">
                  <a:latin typeface="Cambria Math" panose="02040503050406030204" pitchFamily="18" charset="0"/>
                </a:endParaRPr>
              </a:p>
            </p:txBody>
          </p:sp>
        </mc:Choice>
        <mc:Fallback xmlns="">
          <p:sp>
            <p:nvSpPr>
              <p:cNvPr id="15" name="六角形 14"/>
              <p:cNvSpPr>
                <a:spLocks noRot="1" noChangeAspect="1" noMove="1" noResize="1" noEditPoints="1" noAdjustHandles="1" noChangeArrowheads="1" noChangeShapeType="1" noTextEdit="1"/>
              </p:cNvSpPr>
              <p:nvPr/>
            </p:nvSpPr>
            <p:spPr>
              <a:xfrm>
                <a:off x="3052490" y="5256951"/>
                <a:ext cx="850202" cy="732933"/>
              </a:xfrm>
              <a:prstGeom prst="hexagon">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六角形 15"/>
              <p:cNvSpPr/>
              <p:nvPr/>
            </p:nvSpPr>
            <p:spPr>
              <a:xfrm>
                <a:off x="3721798" y="3424618"/>
                <a:ext cx="850202" cy="73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𝑥</m:t>
                          </m:r>
                        </m:e>
                        <m:sub>
                          <m:r>
                            <a:rPr kumimoji="1" lang="en-US" altLang="ja-JP" sz="4000" b="0" i="1" smtClean="0">
                              <a:latin typeface="Cambria Math" panose="02040503050406030204" pitchFamily="18" charset="0"/>
                              <a:ea typeface="Cambria Math" panose="02040503050406030204" pitchFamily="18" charset="0"/>
                            </a:rPr>
                            <m:t>2</m:t>
                          </m:r>
                        </m:sub>
                      </m:sSub>
                    </m:oMath>
                  </m:oMathPara>
                </a14:m>
                <a:endParaRPr kumimoji="1" lang="ja-JP" altLang="en-US" sz="1600" dirty="0">
                  <a:latin typeface="Cambria Math" panose="02040503050406030204" pitchFamily="18" charset="0"/>
                </a:endParaRPr>
              </a:p>
            </p:txBody>
          </p:sp>
        </mc:Choice>
        <mc:Fallback xmlns="">
          <p:sp>
            <p:nvSpPr>
              <p:cNvPr id="16" name="六角形 15"/>
              <p:cNvSpPr>
                <a:spLocks noRot="1" noChangeAspect="1" noMove="1" noResize="1" noEditPoints="1" noAdjustHandles="1" noChangeArrowheads="1" noChangeShapeType="1" noTextEdit="1"/>
              </p:cNvSpPr>
              <p:nvPr/>
            </p:nvSpPr>
            <p:spPr>
              <a:xfrm>
                <a:off x="3721798" y="3424618"/>
                <a:ext cx="850202" cy="732933"/>
              </a:xfrm>
              <a:prstGeom prst="hexagon">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六角形 16"/>
              <p:cNvSpPr/>
              <p:nvPr/>
            </p:nvSpPr>
            <p:spPr>
              <a:xfrm>
                <a:off x="3721798" y="4157551"/>
                <a:ext cx="850202" cy="7329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𝑦</m:t>
                          </m:r>
                        </m:e>
                        <m:sub>
                          <m:r>
                            <a:rPr kumimoji="1" lang="en-US" altLang="ja-JP" sz="4000" b="0" i="1" smtClean="0">
                              <a:latin typeface="Cambria Math" panose="02040503050406030204" pitchFamily="18" charset="0"/>
                              <a:ea typeface="Cambria Math" panose="02040503050406030204" pitchFamily="18" charset="0"/>
                            </a:rPr>
                            <m:t>2</m:t>
                          </m:r>
                        </m:sub>
                      </m:sSub>
                    </m:oMath>
                  </m:oMathPara>
                </a14:m>
                <a:endParaRPr kumimoji="1" lang="ja-JP" altLang="en-US" sz="1600" dirty="0">
                  <a:latin typeface="Cambria Math" panose="02040503050406030204" pitchFamily="18" charset="0"/>
                </a:endParaRPr>
              </a:p>
            </p:txBody>
          </p:sp>
        </mc:Choice>
        <mc:Fallback xmlns="">
          <p:sp>
            <p:nvSpPr>
              <p:cNvPr id="17" name="六角形 16"/>
              <p:cNvSpPr>
                <a:spLocks noRot="1" noChangeAspect="1" noMove="1" noResize="1" noEditPoints="1" noAdjustHandles="1" noChangeArrowheads="1" noChangeShapeType="1" noTextEdit="1"/>
              </p:cNvSpPr>
              <p:nvPr/>
            </p:nvSpPr>
            <p:spPr>
              <a:xfrm>
                <a:off x="3721798" y="4157551"/>
                <a:ext cx="850202" cy="732933"/>
              </a:xfrm>
              <a:prstGeom prst="hexagon">
                <a:avLst/>
              </a:prstGeom>
              <a:blipFill rotWithShape="0">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六角形 17"/>
              <p:cNvSpPr/>
              <p:nvPr/>
            </p:nvSpPr>
            <p:spPr>
              <a:xfrm>
                <a:off x="3721798" y="4890484"/>
                <a:ext cx="850202" cy="73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𝑥</m:t>
                          </m:r>
                        </m:e>
                        <m:sub>
                          <m:r>
                            <a:rPr kumimoji="1" lang="en-US" altLang="ja-JP" sz="4000" b="0" i="1" smtClean="0">
                              <a:latin typeface="Cambria Math" panose="02040503050406030204" pitchFamily="18" charset="0"/>
                              <a:ea typeface="Cambria Math" panose="02040503050406030204" pitchFamily="18" charset="0"/>
                            </a:rPr>
                            <m:t>3</m:t>
                          </m:r>
                        </m:sub>
                      </m:sSub>
                    </m:oMath>
                  </m:oMathPara>
                </a14:m>
                <a:endParaRPr kumimoji="1" lang="ja-JP" altLang="en-US" sz="1600" dirty="0">
                  <a:latin typeface="Cambria Math" panose="02040503050406030204" pitchFamily="18" charset="0"/>
                </a:endParaRPr>
              </a:p>
            </p:txBody>
          </p:sp>
        </mc:Choice>
        <mc:Fallback xmlns="">
          <p:sp>
            <p:nvSpPr>
              <p:cNvPr id="18" name="六角形 17"/>
              <p:cNvSpPr>
                <a:spLocks noRot="1" noChangeAspect="1" noMove="1" noResize="1" noEditPoints="1" noAdjustHandles="1" noChangeArrowheads="1" noChangeShapeType="1" noTextEdit="1"/>
              </p:cNvSpPr>
              <p:nvPr/>
            </p:nvSpPr>
            <p:spPr>
              <a:xfrm>
                <a:off x="3721798" y="4890484"/>
                <a:ext cx="850202" cy="732933"/>
              </a:xfrm>
              <a:prstGeom prst="hexagon">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六角形 18"/>
              <p:cNvSpPr/>
              <p:nvPr/>
            </p:nvSpPr>
            <p:spPr>
              <a:xfrm>
                <a:off x="1044567" y="3424619"/>
                <a:ext cx="850202" cy="73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𝑥</m:t>
                          </m:r>
                        </m:e>
                        <m:sub>
                          <m:r>
                            <a:rPr kumimoji="1" lang="en-US" altLang="ja-JP" sz="4000" b="0" i="1" smtClean="0">
                              <a:latin typeface="Cambria Math" panose="02040503050406030204" pitchFamily="18" charset="0"/>
                              <a:ea typeface="Cambria Math" panose="02040503050406030204" pitchFamily="18" charset="0"/>
                            </a:rPr>
                            <m:t>6</m:t>
                          </m:r>
                        </m:sub>
                      </m:sSub>
                    </m:oMath>
                  </m:oMathPara>
                </a14:m>
                <a:endParaRPr kumimoji="1" lang="ja-JP" altLang="en-US" sz="1600" dirty="0">
                  <a:latin typeface="Cambria Math" panose="02040503050406030204" pitchFamily="18" charset="0"/>
                </a:endParaRPr>
              </a:p>
            </p:txBody>
          </p:sp>
        </mc:Choice>
        <mc:Fallback xmlns="">
          <p:sp>
            <p:nvSpPr>
              <p:cNvPr id="19" name="六角形 18"/>
              <p:cNvSpPr>
                <a:spLocks noRot="1" noChangeAspect="1" noMove="1" noResize="1" noEditPoints="1" noAdjustHandles="1" noChangeArrowheads="1" noChangeShapeType="1" noTextEdit="1"/>
              </p:cNvSpPr>
              <p:nvPr/>
            </p:nvSpPr>
            <p:spPr>
              <a:xfrm>
                <a:off x="1044567" y="3424619"/>
                <a:ext cx="850202" cy="732933"/>
              </a:xfrm>
              <a:prstGeom prst="hexagon">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六角形 19"/>
              <p:cNvSpPr/>
              <p:nvPr/>
            </p:nvSpPr>
            <p:spPr>
              <a:xfrm>
                <a:off x="1044567" y="4157551"/>
                <a:ext cx="850202" cy="7329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𝑦</m:t>
                          </m:r>
                        </m:e>
                        <m:sub>
                          <m:r>
                            <a:rPr kumimoji="1" lang="en-US" altLang="ja-JP" sz="4000" b="0" i="1" smtClean="0">
                              <a:latin typeface="Cambria Math" panose="02040503050406030204" pitchFamily="18" charset="0"/>
                              <a:ea typeface="Cambria Math" panose="02040503050406030204" pitchFamily="18" charset="0"/>
                            </a:rPr>
                            <m:t>5</m:t>
                          </m:r>
                        </m:sub>
                      </m:sSub>
                    </m:oMath>
                  </m:oMathPara>
                </a14:m>
                <a:endParaRPr kumimoji="1" lang="ja-JP" altLang="en-US" sz="1600" dirty="0">
                  <a:latin typeface="Cambria Math" panose="02040503050406030204" pitchFamily="18" charset="0"/>
                </a:endParaRPr>
              </a:p>
            </p:txBody>
          </p:sp>
        </mc:Choice>
        <mc:Fallback xmlns="">
          <p:sp>
            <p:nvSpPr>
              <p:cNvPr id="20" name="六角形 19"/>
              <p:cNvSpPr>
                <a:spLocks noRot="1" noChangeAspect="1" noMove="1" noResize="1" noEditPoints="1" noAdjustHandles="1" noChangeArrowheads="1" noChangeShapeType="1" noTextEdit="1"/>
              </p:cNvSpPr>
              <p:nvPr/>
            </p:nvSpPr>
            <p:spPr>
              <a:xfrm>
                <a:off x="1044567" y="4157551"/>
                <a:ext cx="850202" cy="732933"/>
              </a:xfrm>
              <a:prstGeom prst="hexagon">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六角形 20"/>
              <p:cNvSpPr/>
              <p:nvPr/>
            </p:nvSpPr>
            <p:spPr>
              <a:xfrm>
                <a:off x="1044567" y="4890484"/>
                <a:ext cx="850202" cy="7329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𝑥</m:t>
                          </m:r>
                        </m:e>
                        <m:sub>
                          <m:r>
                            <a:rPr kumimoji="1" lang="en-US" altLang="ja-JP" sz="4000" b="0" i="1" smtClean="0">
                              <a:latin typeface="Cambria Math" panose="02040503050406030204" pitchFamily="18" charset="0"/>
                              <a:ea typeface="Cambria Math" panose="02040503050406030204" pitchFamily="18" charset="0"/>
                            </a:rPr>
                            <m:t>5</m:t>
                          </m:r>
                        </m:sub>
                      </m:sSub>
                    </m:oMath>
                  </m:oMathPara>
                </a14:m>
                <a:endParaRPr kumimoji="1" lang="ja-JP" altLang="en-US" sz="1600" dirty="0">
                  <a:latin typeface="Cambria Math" panose="02040503050406030204" pitchFamily="18" charset="0"/>
                </a:endParaRPr>
              </a:p>
            </p:txBody>
          </p:sp>
        </mc:Choice>
        <mc:Fallback xmlns="">
          <p:sp>
            <p:nvSpPr>
              <p:cNvPr id="21" name="六角形 20"/>
              <p:cNvSpPr>
                <a:spLocks noRot="1" noChangeAspect="1" noMove="1" noResize="1" noEditPoints="1" noAdjustHandles="1" noChangeArrowheads="1" noChangeShapeType="1" noTextEdit="1"/>
              </p:cNvSpPr>
              <p:nvPr/>
            </p:nvSpPr>
            <p:spPr>
              <a:xfrm>
                <a:off x="1044567" y="4890484"/>
                <a:ext cx="850202" cy="732933"/>
              </a:xfrm>
              <a:prstGeom prst="hexagon">
                <a:avLst/>
              </a:prstGeom>
              <a:blipFill rotWithShape="0">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六角形 21"/>
              <p:cNvSpPr/>
              <p:nvPr/>
            </p:nvSpPr>
            <p:spPr>
              <a:xfrm>
                <a:off x="1713875" y="3058152"/>
                <a:ext cx="850202" cy="7329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𝑦</m:t>
                          </m:r>
                        </m:e>
                        <m:sub>
                          <m:r>
                            <a:rPr kumimoji="1" lang="en-US" altLang="ja-JP" sz="4000" b="0" i="1" smtClean="0">
                              <a:latin typeface="Cambria Math" panose="02040503050406030204" pitchFamily="18" charset="0"/>
                              <a:ea typeface="Cambria Math" panose="02040503050406030204" pitchFamily="18" charset="0"/>
                            </a:rPr>
                            <m:t>6</m:t>
                          </m:r>
                        </m:sub>
                      </m:sSub>
                    </m:oMath>
                  </m:oMathPara>
                </a14:m>
                <a:endParaRPr kumimoji="1" lang="ja-JP" altLang="en-US" sz="1600" dirty="0">
                  <a:latin typeface="Cambria Math" panose="02040503050406030204" pitchFamily="18" charset="0"/>
                </a:endParaRPr>
              </a:p>
            </p:txBody>
          </p:sp>
        </mc:Choice>
        <mc:Fallback xmlns="">
          <p:sp>
            <p:nvSpPr>
              <p:cNvPr id="22" name="六角形 21"/>
              <p:cNvSpPr>
                <a:spLocks noRot="1" noChangeAspect="1" noMove="1" noResize="1" noEditPoints="1" noAdjustHandles="1" noChangeArrowheads="1" noChangeShapeType="1" noTextEdit="1"/>
              </p:cNvSpPr>
              <p:nvPr/>
            </p:nvSpPr>
            <p:spPr>
              <a:xfrm>
                <a:off x="1713875" y="3058152"/>
                <a:ext cx="850202" cy="732933"/>
              </a:xfrm>
              <a:prstGeom prst="hexagon">
                <a:avLst/>
              </a:prstGeom>
              <a:blipFill rotWithShape="0">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六角形 22"/>
              <p:cNvSpPr/>
              <p:nvPr/>
            </p:nvSpPr>
            <p:spPr>
              <a:xfrm>
                <a:off x="1713875" y="3791085"/>
                <a:ext cx="850202" cy="7329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𝑧</m:t>
                          </m:r>
                        </m:e>
                        <m:sub>
                          <m:r>
                            <a:rPr kumimoji="1" lang="en-US" altLang="ja-JP" sz="4000" b="0" i="1" smtClean="0">
                              <a:latin typeface="Cambria Math" panose="02040503050406030204" pitchFamily="18" charset="0"/>
                              <a:ea typeface="Cambria Math" panose="02040503050406030204" pitchFamily="18" charset="0"/>
                            </a:rPr>
                            <m:t>6</m:t>
                          </m:r>
                        </m:sub>
                      </m:sSub>
                    </m:oMath>
                  </m:oMathPara>
                </a14:m>
                <a:endParaRPr kumimoji="1" lang="ja-JP" altLang="en-US" sz="1600" dirty="0">
                  <a:latin typeface="Cambria Math" panose="02040503050406030204" pitchFamily="18" charset="0"/>
                </a:endParaRPr>
              </a:p>
            </p:txBody>
          </p:sp>
        </mc:Choice>
        <mc:Fallback xmlns="">
          <p:sp>
            <p:nvSpPr>
              <p:cNvPr id="23" name="六角形 22"/>
              <p:cNvSpPr>
                <a:spLocks noRot="1" noChangeAspect="1" noMove="1" noResize="1" noEditPoints="1" noAdjustHandles="1" noChangeArrowheads="1" noChangeShapeType="1" noTextEdit="1"/>
              </p:cNvSpPr>
              <p:nvPr/>
            </p:nvSpPr>
            <p:spPr>
              <a:xfrm>
                <a:off x="1713875" y="3791085"/>
                <a:ext cx="850202" cy="732933"/>
              </a:xfrm>
              <a:prstGeom prst="hexagon">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六角形 23"/>
              <p:cNvSpPr/>
              <p:nvPr/>
            </p:nvSpPr>
            <p:spPr>
              <a:xfrm>
                <a:off x="1713875" y="4524018"/>
                <a:ext cx="850202" cy="7329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𝑧</m:t>
                          </m:r>
                        </m:e>
                        <m:sub>
                          <m:r>
                            <a:rPr kumimoji="1" lang="en-US" altLang="ja-JP" sz="4000" b="0" i="1" smtClean="0">
                              <a:latin typeface="Cambria Math" panose="02040503050406030204" pitchFamily="18" charset="0"/>
                              <a:ea typeface="Cambria Math" panose="02040503050406030204" pitchFamily="18" charset="0"/>
                            </a:rPr>
                            <m:t>5</m:t>
                          </m:r>
                        </m:sub>
                      </m:sSub>
                    </m:oMath>
                  </m:oMathPara>
                </a14:m>
                <a:endParaRPr kumimoji="1" lang="ja-JP" altLang="en-US" sz="1600" dirty="0">
                  <a:latin typeface="Cambria Math" panose="02040503050406030204" pitchFamily="18" charset="0"/>
                </a:endParaRPr>
              </a:p>
            </p:txBody>
          </p:sp>
        </mc:Choice>
        <mc:Fallback xmlns="">
          <p:sp>
            <p:nvSpPr>
              <p:cNvPr id="24" name="六角形 23"/>
              <p:cNvSpPr>
                <a:spLocks noRot="1" noChangeAspect="1" noMove="1" noResize="1" noEditPoints="1" noAdjustHandles="1" noChangeArrowheads="1" noChangeShapeType="1" noTextEdit="1"/>
              </p:cNvSpPr>
              <p:nvPr/>
            </p:nvSpPr>
            <p:spPr>
              <a:xfrm>
                <a:off x="1713875" y="4524018"/>
                <a:ext cx="850202" cy="732933"/>
              </a:xfrm>
              <a:prstGeom prst="hexagon">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六角形 24"/>
              <p:cNvSpPr/>
              <p:nvPr/>
            </p:nvSpPr>
            <p:spPr>
              <a:xfrm>
                <a:off x="1713875" y="5256951"/>
                <a:ext cx="850202" cy="7329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000" i="1" smtClean="0">
                              <a:latin typeface="Cambria Math" panose="02040503050406030204" pitchFamily="18"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𝑦</m:t>
                          </m:r>
                        </m:e>
                        <m:sub>
                          <m:r>
                            <a:rPr kumimoji="1" lang="en-US" altLang="ja-JP" sz="4000" b="0" i="1" smtClean="0">
                              <a:latin typeface="Cambria Math" panose="02040503050406030204" pitchFamily="18" charset="0"/>
                              <a:ea typeface="Cambria Math" panose="02040503050406030204" pitchFamily="18" charset="0"/>
                            </a:rPr>
                            <m:t>4</m:t>
                          </m:r>
                        </m:sub>
                      </m:sSub>
                    </m:oMath>
                  </m:oMathPara>
                </a14:m>
                <a:endParaRPr kumimoji="1" lang="ja-JP" altLang="en-US" sz="1600" dirty="0">
                  <a:latin typeface="Cambria Math" panose="02040503050406030204" pitchFamily="18" charset="0"/>
                </a:endParaRPr>
              </a:p>
            </p:txBody>
          </p:sp>
        </mc:Choice>
        <mc:Fallback xmlns="">
          <p:sp>
            <p:nvSpPr>
              <p:cNvPr id="25" name="六角形 24"/>
              <p:cNvSpPr>
                <a:spLocks noRot="1" noChangeAspect="1" noMove="1" noResize="1" noEditPoints="1" noAdjustHandles="1" noChangeArrowheads="1" noChangeShapeType="1" noTextEdit="1"/>
              </p:cNvSpPr>
              <p:nvPr/>
            </p:nvSpPr>
            <p:spPr>
              <a:xfrm>
                <a:off x="1713875" y="5256951"/>
                <a:ext cx="850202" cy="732933"/>
              </a:xfrm>
              <a:prstGeom prst="hexagon">
                <a:avLst/>
              </a:prstGeom>
              <a:blipFill rotWithShape="0">
                <a:blip r:embed="rId20"/>
                <a:stretch>
                  <a:fillRect/>
                </a:stretch>
              </a:blipFill>
            </p:spPr>
            <p:txBody>
              <a:bodyPr/>
              <a:lstStyle/>
              <a:p>
                <a:r>
                  <a:rPr lang="ja-JP" altLang="en-US">
                    <a:noFill/>
                  </a:rPr>
                  <a:t> </a:t>
                </a:r>
              </a:p>
            </p:txBody>
          </p:sp>
        </mc:Fallback>
      </mc:AlternateContent>
      <p:grpSp>
        <p:nvGrpSpPr>
          <p:cNvPr id="26" name="グループ化 25"/>
          <p:cNvGrpSpPr/>
          <p:nvPr/>
        </p:nvGrpSpPr>
        <p:grpSpPr>
          <a:xfrm>
            <a:off x="1011281" y="2671231"/>
            <a:ext cx="3560719" cy="3685119"/>
            <a:chOff x="-51514" y="1068945"/>
            <a:chExt cx="5022758" cy="5218164"/>
          </a:xfrm>
        </p:grpSpPr>
        <mc:AlternateContent xmlns:mc="http://schemas.openxmlformats.org/markup-compatibility/2006" xmlns:a14="http://schemas.microsoft.com/office/drawing/2010/main">
          <mc:Choice Requires="a14">
            <p:sp>
              <p:nvSpPr>
                <p:cNvPr id="27" name="六角形 26"/>
                <p:cNvSpPr/>
                <p:nvPr/>
              </p:nvSpPr>
              <p:spPr>
                <a:xfrm>
                  <a:off x="1854558" y="1068945"/>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1</m:t>
                            </m:r>
                          </m:sub>
                        </m:sSub>
                      </m:oMath>
                    </m:oMathPara>
                  </a14:m>
                  <a:endParaRPr kumimoji="1" lang="ja-JP" altLang="en-US" dirty="0"/>
                </a:p>
              </p:txBody>
            </p:sp>
          </mc:Choice>
          <mc:Fallback xmlns="">
            <p:sp>
              <p:nvSpPr>
                <p:cNvPr id="25" name="六角形 24"/>
                <p:cNvSpPr>
                  <a:spLocks noRot="1" noChangeAspect="1" noMove="1" noResize="1" noEditPoints="1" noAdjustHandles="1" noChangeArrowheads="1" noChangeShapeType="1" noTextEdit="1"/>
                </p:cNvSpPr>
                <p:nvPr/>
              </p:nvSpPr>
              <p:spPr>
                <a:xfrm>
                  <a:off x="1854558" y="1068945"/>
                  <a:ext cx="1210614" cy="1043633"/>
                </a:xfrm>
                <a:prstGeom prst="hexagon">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六角形 27"/>
                <p:cNvSpPr/>
                <p:nvPr/>
              </p:nvSpPr>
              <p:spPr>
                <a:xfrm>
                  <a:off x="1854558" y="2112578"/>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𝑧</m:t>
                            </m:r>
                          </m:e>
                          <m:sub>
                            <m:r>
                              <a:rPr kumimoji="1" lang="en-US" altLang="ja-JP" sz="4400" b="0" i="1" smtClean="0">
                                <a:latin typeface="Cambria Math" panose="02040503050406030204" pitchFamily="18" charset="0"/>
                              </a:rPr>
                              <m:t>1</m:t>
                            </m:r>
                          </m:sub>
                        </m:sSub>
                      </m:oMath>
                    </m:oMathPara>
                  </a14:m>
                  <a:endParaRPr kumimoji="1" lang="ja-JP" altLang="en-US" dirty="0"/>
                </a:p>
              </p:txBody>
            </p:sp>
          </mc:Choice>
          <mc:Fallback xmlns="">
            <p:sp>
              <p:nvSpPr>
                <p:cNvPr id="26" name="六角形 25"/>
                <p:cNvSpPr>
                  <a:spLocks noRot="1" noChangeAspect="1" noMove="1" noResize="1" noEditPoints="1" noAdjustHandles="1" noChangeArrowheads="1" noChangeShapeType="1" noTextEdit="1"/>
                </p:cNvSpPr>
                <p:nvPr/>
              </p:nvSpPr>
              <p:spPr>
                <a:xfrm>
                  <a:off x="1854558" y="2112578"/>
                  <a:ext cx="1210614" cy="1043633"/>
                </a:xfrm>
                <a:prstGeom prst="hexagon">
                  <a:avLst/>
                </a:prstGeom>
                <a:blipFill rotWithShape="0">
                  <a:blip r:embed="rId22"/>
                  <a:stretch>
                    <a:fillRect/>
                  </a:stretch>
                </a:blipFill>
              </p:spPr>
              <p:txBody>
                <a:bodyPr/>
                <a:lstStyle/>
                <a:p>
                  <a:r>
                    <a:rPr lang="ja-JP" altLang="en-US">
                      <a:noFill/>
                    </a:rPr>
                    <a:t> </a:t>
                  </a:r>
                </a:p>
              </p:txBody>
            </p:sp>
          </mc:Fallback>
        </mc:AlternateContent>
        <p:sp>
          <p:nvSpPr>
            <p:cNvPr id="29" name="六角形 28"/>
            <p:cNvSpPr/>
            <p:nvPr/>
          </p:nvSpPr>
          <p:spPr>
            <a:xfrm>
              <a:off x="1854558" y="3156209"/>
              <a:ext cx="1210614" cy="1043633"/>
            </a:xfrm>
            <a:prstGeom prst="hexago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en-US" altLang="ja-JP" sz="4400" dirty="0" smtClean="0"/>
                <a:t>c</a:t>
              </a:r>
              <a:endParaRPr kumimoji="1" lang="ja-JP" altLang="en-US" sz="4400" dirty="0"/>
            </a:p>
          </p:txBody>
        </p:sp>
        <mc:AlternateContent xmlns:mc="http://schemas.openxmlformats.org/markup-compatibility/2006" xmlns:a14="http://schemas.microsoft.com/office/drawing/2010/main">
          <mc:Choice Requires="a14">
            <p:sp>
              <p:nvSpPr>
                <p:cNvPr id="30" name="六角形 29"/>
                <p:cNvSpPr/>
                <p:nvPr/>
              </p:nvSpPr>
              <p:spPr>
                <a:xfrm>
                  <a:off x="1854558" y="4199843"/>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𝑧</m:t>
                            </m:r>
                          </m:e>
                          <m:sub>
                            <m:r>
                              <a:rPr kumimoji="1" lang="en-US" altLang="ja-JP" sz="4400" b="0" i="1" smtClean="0">
                                <a:latin typeface="Cambria Math" panose="02040503050406030204" pitchFamily="18" charset="0"/>
                              </a:rPr>
                              <m:t>4</m:t>
                            </m:r>
                          </m:sub>
                        </m:sSub>
                      </m:oMath>
                    </m:oMathPara>
                  </a14:m>
                  <a:endParaRPr kumimoji="1" lang="ja-JP" altLang="en-US" dirty="0"/>
                </a:p>
              </p:txBody>
            </p:sp>
          </mc:Choice>
          <mc:Fallback xmlns="">
            <p:sp>
              <p:nvSpPr>
                <p:cNvPr id="28" name="六角形 27"/>
                <p:cNvSpPr>
                  <a:spLocks noRot="1" noChangeAspect="1" noMove="1" noResize="1" noEditPoints="1" noAdjustHandles="1" noChangeArrowheads="1" noChangeShapeType="1" noTextEdit="1"/>
                </p:cNvSpPr>
                <p:nvPr/>
              </p:nvSpPr>
              <p:spPr>
                <a:xfrm>
                  <a:off x="1854558" y="4199843"/>
                  <a:ext cx="1210614" cy="1043633"/>
                </a:xfrm>
                <a:prstGeom prst="hexagon">
                  <a:avLst/>
                </a:prstGeom>
                <a:blipFill rotWithShape="0">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六角形 30"/>
                <p:cNvSpPr/>
                <p:nvPr/>
              </p:nvSpPr>
              <p:spPr>
                <a:xfrm>
                  <a:off x="1854558" y="5243476"/>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4</m:t>
                            </m:r>
                          </m:sub>
                        </m:sSub>
                      </m:oMath>
                    </m:oMathPara>
                  </a14:m>
                  <a:endParaRPr kumimoji="1" lang="ja-JP" altLang="en-US" dirty="0"/>
                </a:p>
              </p:txBody>
            </p:sp>
          </mc:Choice>
          <mc:Fallback xmlns="">
            <p:sp>
              <p:nvSpPr>
                <p:cNvPr id="29" name="六角形 28"/>
                <p:cNvSpPr>
                  <a:spLocks noRot="1" noChangeAspect="1" noMove="1" noResize="1" noEditPoints="1" noAdjustHandles="1" noChangeArrowheads="1" noChangeShapeType="1" noTextEdit="1"/>
                </p:cNvSpPr>
                <p:nvPr/>
              </p:nvSpPr>
              <p:spPr>
                <a:xfrm>
                  <a:off x="1854558" y="5243476"/>
                  <a:ext cx="1210614" cy="1043633"/>
                </a:xfrm>
                <a:prstGeom prst="hexagon">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六角形 31"/>
                <p:cNvSpPr/>
                <p:nvPr/>
              </p:nvSpPr>
              <p:spPr>
                <a:xfrm>
                  <a:off x="2807594"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𝑦</m:t>
                            </m:r>
                          </m:e>
                          <m:sub>
                            <m:r>
                              <a:rPr kumimoji="1" lang="en-US" altLang="ja-JP" sz="4400" b="0" i="1" smtClean="0">
                                <a:latin typeface="Cambria Math" panose="02040503050406030204" pitchFamily="18" charset="0"/>
                              </a:rPr>
                              <m:t>1</m:t>
                            </m:r>
                          </m:sub>
                        </m:sSub>
                      </m:oMath>
                    </m:oMathPara>
                  </a14:m>
                  <a:endParaRPr kumimoji="1" lang="ja-JP" altLang="en-US" dirty="0"/>
                </a:p>
              </p:txBody>
            </p:sp>
          </mc:Choice>
          <mc:Fallback xmlns="">
            <p:sp>
              <p:nvSpPr>
                <p:cNvPr id="30" name="六角形 29"/>
                <p:cNvSpPr>
                  <a:spLocks noRot="1" noChangeAspect="1" noMove="1" noResize="1" noEditPoints="1" noAdjustHandles="1" noChangeArrowheads="1" noChangeShapeType="1" noTextEdit="1"/>
                </p:cNvSpPr>
                <p:nvPr/>
              </p:nvSpPr>
              <p:spPr>
                <a:xfrm>
                  <a:off x="2807594" y="1590762"/>
                  <a:ext cx="1210614" cy="1043633"/>
                </a:xfrm>
                <a:prstGeom prst="hexagon">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六角形 32"/>
                <p:cNvSpPr/>
                <p:nvPr/>
              </p:nvSpPr>
              <p:spPr>
                <a:xfrm>
                  <a:off x="2807594" y="2634395"/>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𝑧</m:t>
                            </m:r>
                          </m:e>
                          <m:sub>
                            <m:r>
                              <a:rPr kumimoji="1" lang="en-US" altLang="ja-JP" sz="4400" b="0" i="1" smtClean="0">
                                <a:latin typeface="Cambria Math" panose="02040503050406030204" pitchFamily="18" charset="0"/>
                              </a:rPr>
                              <m:t>2</m:t>
                            </m:r>
                          </m:sub>
                        </m:sSub>
                      </m:oMath>
                    </m:oMathPara>
                  </a14:m>
                  <a:endParaRPr kumimoji="1" lang="ja-JP" altLang="en-US" dirty="0"/>
                </a:p>
              </p:txBody>
            </p:sp>
          </mc:Choice>
          <mc:Fallback xmlns="">
            <p:sp>
              <p:nvSpPr>
                <p:cNvPr id="31" name="六角形 30"/>
                <p:cNvSpPr>
                  <a:spLocks noRot="1" noChangeAspect="1" noMove="1" noResize="1" noEditPoints="1" noAdjustHandles="1" noChangeArrowheads="1" noChangeShapeType="1" noTextEdit="1"/>
                </p:cNvSpPr>
                <p:nvPr/>
              </p:nvSpPr>
              <p:spPr>
                <a:xfrm>
                  <a:off x="2807594" y="2634395"/>
                  <a:ext cx="1210614" cy="1043633"/>
                </a:xfrm>
                <a:prstGeom prst="hexagon">
                  <a:avLst/>
                </a:prstGeom>
                <a:blipFill rotWithShape="0">
                  <a:blip r:embed="rId2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六角形 33"/>
                <p:cNvSpPr/>
                <p:nvPr/>
              </p:nvSpPr>
              <p:spPr>
                <a:xfrm>
                  <a:off x="2807594" y="3678027"/>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𝑧</m:t>
                            </m:r>
                          </m:e>
                          <m:sub>
                            <m:r>
                              <a:rPr kumimoji="1" lang="en-US" altLang="ja-JP" sz="4400" b="0" i="1" smtClean="0">
                                <a:latin typeface="Cambria Math" panose="02040503050406030204" pitchFamily="18" charset="0"/>
                              </a:rPr>
                              <m:t>3</m:t>
                            </m:r>
                          </m:sub>
                        </m:sSub>
                      </m:oMath>
                    </m:oMathPara>
                  </a14:m>
                  <a:endParaRPr kumimoji="1" lang="ja-JP" altLang="en-US" dirty="0"/>
                </a:p>
              </p:txBody>
            </p:sp>
          </mc:Choice>
          <mc:Fallback xmlns="">
            <p:sp>
              <p:nvSpPr>
                <p:cNvPr id="32" name="六角形 31"/>
                <p:cNvSpPr>
                  <a:spLocks noRot="1" noChangeAspect="1" noMove="1" noResize="1" noEditPoints="1" noAdjustHandles="1" noChangeArrowheads="1" noChangeShapeType="1" noTextEdit="1"/>
                </p:cNvSpPr>
                <p:nvPr/>
              </p:nvSpPr>
              <p:spPr>
                <a:xfrm>
                  <a:off x="2807594" y="3678027"/>
                  <a:ext cx="1210614" cy="1043633"/>
                </a:xfrm>
                <a:prstGeom prst="hexagon">
                  <a:avLst/>
                </a:prstGeom>
                <a:blipFill rotWithShape="0">
                  <a:blip r:embed="rId2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六角形 34"/>
                <p:cNvSpPr/>
                <p:nvPr/>
              </p:nvSpPr>
              <p:spPr>
                <a:xfrm>
                  <a:off x="2807594"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𝑦</m:t>
                            </m:r>
                          </m:e>
                          <m:sub>
                            <m:r>
                              <a:rPr kumimoji="1" lang="en-US" altLang="ja-JP" sz="4400" b="0" i="1" smtClean="0">
                                <a:latin typeface="Cambria Math" panose="02040503050406030204" pitchFamily="18" charset="0"/>
                              </a:rPr>
                              <m:t>3</m:t>
                            </m:r>
                          </m:sub>
                        </m:sSub>
                      </m:oMath>
                    </m:oMathPara>
                  </a14:m>
                  <a:endParaRPr kumimoji="1" lang="ja-JP" altLang="en-US" dirty="0"/>
                </a:p>
              </p:txBody>
            </p:sp>
          </mc:Choice>
          <mc:Fallback xmlns="">
            <p:sp>
              <p:nvSpPr>
                <p:cNvPr id="33" name="六角形 32"/>
                <p:cNvSpPr>
                  <a:spLocks noRot="1" noChangeAspect="1" noMove="1" noResize="1" noEditPoints="1" noAdjustHandles="1" noChangeArrowheads="1" noChangeShapeType="1" noTextEdit="1"/>
                </p:cNvSpPr>
                <p:nvPr/>
              </p:nvSpPr>
              <p:spPr>
                <a:xfrm>
                  <a:off x="2807594" y="4721660"/>
                  <a:ext cx="1210614" cy="1043633"/>
                </a:xfrm>
                <a:prstGeom prst="hexagon">
                  <a:avLst/>
                </a:prstGeom>
                <a:blipFill rotWithShape="0">
                  <a:blip r:embed="rId2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6" name="六角形 35"/>
                <p:cNvSpPr/>
                <p:nvPr/>
              </p:nvSpPr>
              <p:spPr>
                <a:xfrm>
                  <a:off x="3760630" y="2112578"/>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2</m:t>
                            </m:r>
                          </m:sub>
                        </m:sSub>
                      </m:oMath>
                    </m:oMathPara>
                  </a14:m>
                  <a:endParaRPr kumimoji="1" lang="ja-JP" altLang="en-US" dirty="0"/>
                </a:p>
              </p:txBody>
            </p:sp>
          </mc:Choice>
          <mc:Fallback xmlns="">
            <p:sp>
              <p:nvSpPr>
                <p:cNvPr id="34" name="六角形 33"/>
                <p:cNvSpPr>
                  <a:spLocks noRot="1" noChangeAspect="1" noMove="1" noResize="1" noEditPoints="1" noAdjustHandles="1" noChangeArrowheads="1" noChangeShapeType="1" noTextEdit="1"/>
                </p:cNvSpPr>
                <p:nvPr/>
              </p:nvSpPr>
              <p:spPr>
                <a:xfrm>
                  <a:off x="3760630" y="2112578"/>
                  <a:ext cx="1210614" cy="1043633"/>
                </a:xfrm>
                <a:prstGeom prst="hexagon">
                  <a:avLst/>
                </a:prstGeom>
                <a:blipFill rotWithShape="0">
                  <a:blip r:embed="rId2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7" name="六角形 36"/>
                <p:cNvSpPr/>
                <p:nvPr/>
              </p:nvSpPr>
              <p:spPr>
                <a:xfrm>
                  <a:off x="3760630"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𝑦</m:t>
                            </m:r>
                          </m:e>
                          <m:sub>
                            <m:r>
                              <a:rPr kumimoji="1" lang="en-US" altLang="ja-JP" sz="4400" b="0" i="1" smtClean="0">
                                <a:latin typeface="Cambria Math" panose="02040503050406030204" pitchFamily="18" charset="0"/>
                              </a:rPr>
                              <m:t>2</m:t>
                            </m:r>
                          </m:sub>
                        </m:sSub>
                      </m:oMath>
                    </m:oMathPara>
                  </a14:m>
                  <a:endParaRPr kumimoji="1" lang="ja-JP" altLang="en-US" dirty="0"/>
                </a:p>
              </p:txBody>
            </p:sp>
          </mc:Choice>
          <mc:Fallback xmlns="">
            <p:sp>
              <p:nvSpPr>
                <p:cNvPr id="35" name="六角形 34"/>
                <p:cNvSpPr>
                  <a:spLocks noRot="1" noChangeAspect="1" noMove="1" noResize="1" noEditPoints="1" noAdjustHandles="1" noChangeArrowheads="1" noChangeShapeType="1" noTextEdit="1"/>
                </p:cNvSpPr>
                <p:nvPr/>
              </p:nvSpPr>
              <p:spPr>
                <a:xfrm>
                  <a:off x="3760630" y="3156211"/>
                  <a:ext cx="1210614" cy="1043633"/>
                </a:xfrm>
                <a:prstGeom prst="hexagon">
                  <a:avLst/>
                </a:prstGeom>
                <a:blipFill rotWithShape="0">
                  <a:blip r:embed="rId3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8" name="六角形 37"/>
                <p:cNvSpPr/>
                <p:nvPr/>
              </p:nvSpPr>
              <p:spPr>
                <a:xfrm>
                  <a:off x="3760630" y="4199843"/>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3</m:t>
                            </m:r>
                          </m:sub>
                        </m:sSub>
                      </m:oMath>
                    </m:oMathPara>
                  </a14:m>
                  <a:endParaRPr kumimoji="1" lang="ja-JP" altLang="en-US" dirty="0"/>
                </a:p>
              </p:txBody>
            </p:sp>
          </mc:Choice>
          <mc:Fallback xmlns="">
            <p:sp>
              <p:nvSpPr>
                <p:cNvPr id="36" name="六角形 35"/>
                <p:cNvSpPr>
                  <a:spLocks noRot="1" noChangeAspect="1" noMove="1" noResize="1" noEditPoints="1" noAdjustHandles="1" noChangeArrowheads="1" noChangeShapeType="1" noTextEdit="1"/>
                </p:cNvSpPr>
                <p:nvPr/>
              </p:nvSpPr>
              <p:spPr>
                <a:xfrm>
                  <a:off x="3760630" y="4199843"/>
                  <a:ext cx="1210614" cy="1043633"/>
                </a:xfrm>
                <a:prstGeom prst="hexagon">
                  <a:avLst/>
                </a:prstGeom>
                <a:blipFill rotWithShape="0">
                  <a:blip r:embed="rId3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六角形 38"/>
                <p:cNvSpPr/>
                <p:nvPr/>
              </p:nvSpPr>
              <p:spPr>
                <a:xfrm>
                  <a:off x="-51514" y="2112579"/>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6</m:t>
                            </m:r>
                          </m:sub>
                        </m:sSub>
                      </m:oMath>
                    </m:oMathPara>
                  </a14:m>
                  <a:endParaRPr kumimoji="1" lang="ja-JP" altLang="en-US" dirty="0"/>
                </a:p>
              </p:txBody>
            </p:sp>
          </mc:Choice>
          <mc:Fallback xmlns="">
            <p:sp>
              <p:nvSpPr>
                <p:cNvPr id="39" name="六角形 38"/>
                <p:cNvSpPr>
                  <a:spLocks noRot="1" noChangeAspect="1" noMove="1" noResize="1" noEditPoints="1" noAdjustHandles="1" noChangeArrowheads="1" noChangeShapeType="1" noTextEdit="1"/>
                </p:cNvSpPr>
                <p:nvPr/>
              </p:nvSpPr>
              <p:spPr>
                <a:xfrm>
                  <a:off x="-51514" y="2112579"/>
                  <a:ext cx="1210614" cy="1043633"/>
                </a:xfrm>
                <a:prstGeom prst="hexagon">
                  <a:avLst/>
                </a:prstGeom>
                <a:blipFill rotWithShape="0">
                  <a:blip r:embed="rId3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六角形 39"/>
                <p:cNvSpPr/>
                <p:nvPr/>
              </p:nvSpPr>
              <p:spPr>
                <a:xfrm>
                  <a:off x="-51514" y="3156211"/>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𝑦</m:t>
                            </m:r>
                          </m:e>
                          <m:sub>
                            <m:r>
                              <a:rPr kumimoji="1" lang="en-US" altLang="ja-JP" sz="4400" b="0" i="1" smtClean="0">
                                <a:latin typeface="Cambria Math" panose="02040503050406030204" pitchFamily="18" charset="0"/>
                              </a:rPr>
                              <m:t>5</m:t>
                            </m:r>
                          </m:sub>
                        </m:sSub>
                      </m:oMath>
                    </m:oMathPara>
                  </a14:m>
                  <a:endParaRPr kumimoji="1" lang="ja-JP" altLang="en-US" dirty="0"/>
                </a:p>
              </p:txBody>
            </p:sp>
          </mc:Choice>
          <mc:Fallback xmlns="">
            <p:sp>
              <p:nvSpPr>
                <p:cNvPr id="40" name="六角形 39"/>
                <p:cNvSpPr>
                  <a:spLocks noRot="1" noChangeAspect="1" noMove="1" noResize="1" noEditPoints="1" noAdjustHandles="1" noChangeArrowheads="1" noChangeShapeType="1" noTextEdit="1"/>
                </p:cNvSpPr>
                <p:nvPr/>
              </p:nvSpPr>
              <p:spPr>
                <a:xfrm>
                  <a:off x="-51514" y="3156211"/>
                  <a:ext cx="1210614" cy="1043633"/>
                </a:xfrm>
                <a:prstGeom prst="hexagon">
                  <a:avLst/>
                </a:prstGeom>
                <a:blipFill rotWithShape="0">
                  <a:blip r:embed="rId3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六角形 40"/>
                <p:cNvSpPr/>
                <p:nvPr/>
              </p:nvSpPr>
              <p:spPr>
                <a:xfrm>
                  <a:off x="-51514" y="4199844"/>
                  <a:ext cx="1210614" cy="104363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𝑥</m:t>
                            </m:r>
                          </m:e>
                          <m:sub>
                            <m:r>
                              <a:rPr kumimoji="1" lang="en-US" altLang="ja-JP" sz="4400" b="0" i="1" smtClean="0">
                                <a:latin typeface="Cambria Math" panose="02040503050406030204" pitchFamily="18" charset="0"/>
                              </a:rPr>
                              <m:t>5</m:t>
                            </m:r>
                          </m:sub>
                        </m:sSub>
                      </m:oMath>
                    </m:oMathPara>
                  </a14:m>
                  <a:endParaRPr kumimoji="1" lang="ja-JP" altLang="en-US" dirty="0"/>
                </a:p>
              </p:txBody>
            </p:sp>
          </mc:Choice>
          <mc:Fallback xmlns="">
            <p:sp>
              <p:nvSpPr>
                <p:cNvPr id="41" name="六角形 40"/>
                <p:cNvSpPr>
                  <a:spLocks noRot="1" noChangeAspect="1" noMove="1" noResize="1" noEditPoints="1" noAdjustHandles="1" noChangeArrowheads="1" noChangeShapeType="1" noTextEdit="1"/>
                </p:cNvSpPr>
                <p:nvPr/>
              </p:nvSpPr>
              <p:spPr>
                <a:xfrm>
                  <a:off x="-51514" y="4199844"/>
                  <a:ext cx="1210614" cy="1043633"/>
                </a:xfrm>
                <a:prstGeom prst="hexagon">
                  <a:avLst/>
                </a:prstGeom>
                <a:blipFill rotWithShape="0">
                  <a:blip r:embed="rId3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六角形 41"/>
                <p:cNvSpPr/>
                <p:nvPr/>
              </p:nvSpPr>
              <p:spPr>
                <a:xfrm>
                  <a:off x="901522" y="1590762"/>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𝑦</m:t>
                            </m:r>
                          </m:e>
                          <m:sub>
                            <m:r>
                              <a:rPr kumimoji="1" lang="en-US" altLang="ja-JP" sz="4400" b="0" i="1" smtClean="0">
                                <a:latin typeface="Cambria Math" panose="02040503050406030204" pitchFamily="18" charset="0"/>
                              </a:rPr>
                              <m:t>6</m:t>
                            </m:r>
                          </m:sub>
                        </m:sSub>
                      </m:oMath>
                    </m:oMathPara>
                  </a14:m>
                  <a:endParaRPr kumimoji="1" lang="ja-JP" altLang="en-US" dirty="0"/>
                </a:p>
              </p:txBody>
            </p:sp>
          </mc:Choice>
          <mc:Fallback xmlns="">
            <p:sp>
              <p:nvSpPr>
                <p:cNvPr id="42" name="六角形 41"/>
                <p:cNvSpPr>
                  <a:spLocks noRot="1" noChangeAspect="1" noMove="1" noResize="1" noEditPoints="1" noAdjustHandles="1" noChangeArrowheads="1" noChangeShapeType="1" noTextEdit="1"/>
                </p:cNvSpPr>
                <p:nvPr/>
              </p:nvSpPr>
              <p:spPr>
                <a:xfrm>
                  <a:off x="901522" y="1590762"/>
                  <a:ext cx="1210614" cy="1043633"/>
                </a:xfrm>
                <a:prstGeom prst="hexagon">
                  <a:avLst/>
                </a:prstGeom>
                <a:blipFill rotWithShape="0">
                  <a:blip r:embed="rId3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3" name="六角形 42"/>
                <p:cNvSpPr/>
                <p:nvPr/>
              </p:nvSpPr>
              <p:spPr>
                <a:xfrm>
                  <a:off x="901522" y="2634395"/>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𝑧</m:t>
                            </m:r>
                          </m:e>
                          <m:sub>
                            <m:r>
                              <a:rPr kumimoji="1" lang="en-US" altLang="ja-JP" sz="4400" b="0" i="1" smtClean="0">
                                <a:latin typeface="Cambria Math" panose="02040503050406030204" pitchFamily="18" charset="0"/>
                              </a:rPr>
                              <m:t>6</m:t>
                            </m:r>
                          </m:sub>
                        </m:sSub>
                      </m:oMath>
                    </m:oMathPara>
                  </a14:m>
                  <a:endParaRPr kumimoji="1" lang="ja-JP" altLang="en-US" dirty="0"/>
                </a:p>
              </p:txBody>
            </p:sp>
          </mc:Choice>
          <mc:Fallback xmlns="">
            <p:sp>
              <p:nvSpPr>
                <p:cNvPr id="43" name="六角形 42"/>
                <p:cNvSpPr>
                  <a:spLocks noRot="1" noChangeAspect="1" noMove="1" noResize="1" noEditPoints="1" noAdjustHandles="1" noChangeArrowheads="1" noChangeShapeType="1" noTextEdit="1"/>
                </p:cNvSpPr>
                <p:nvPr/>
              </p:nvSpPr>
              <p:spPr>
                <a:xfrm>
                  <a:off x="901522" y="2634395"/>
                  <a:ext cx="1210614" cy="1043633"/>
                </a:xfrm>
                <a:prstGeom prst="hexagon">
                  <a:avLst/>
                </a:prstGeom>
                <a:blipFill rotWithShape="0">
                  <a:blip r:embed="rId3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六角形 43"/>
                <p:cNvSpPr/>
                <p:nvPr/>
              </p:nvSpPr>
              <p:spPr>
                <a:xfrm>
                  <a:off x="901522" y="3678027"/>
                  <a:ext cx="1210614" cy="1043633"/>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𝑧</m:t>
                            </m:r>
                          </m:e>
                          <m:sub>
                            <m:r>
                              <a:rPr kumimoji="1" lang="en-US" altLang="ja-JP" sz="4400" b="0" i="1" smtClean="0">
                                <a:latin typeface="Cambria Math" panose="02040503050406030204" pitchFamily="18" charset="0"/>
                              </a:rPr>
                              <m:t>5</m:t>
                            </m:r>
                          </m:sub>
                        </m:sSub>
                      </m:oMath>
                    </m:oMathPara>
                  </a14:m>
                  <a:endParaRPr kumimoji="1" lang="ja-JP" altLang="en-US" dirty="0"/>
                </a:p>
              </p:txBody>
            </p:sp>
          </mc:Choice>
          <mc:Fallback xmlns="">
            <p:sp>
              <p:nvSpPr>
                <p:cNvPr id="44" name="六角形 43"/>
                <p:cNvSpPr>
                  <a:spLocks noRot="1" noChangeAspect="1" noMove="1" noResize="1" noEditPoints="1" noAdjustHandles="1" noChangeArrowheads="1" noChangeShapeType="1" noTextEdit="1"/>
                </p:cNvSpPr>
                <p:nvPr/>
              </p:nvSpPr>
              <p:spPr>
                <a:xfrm>
                  <a:off x="901522" y="3678027"/>
                  <a:ext cx="1210614" cy="1043633"/>
                </a:xfrm>
                <a:prstGeom prst="hexagon">
                  <a:avLst/>
                </a:prstGeom>
                <a:blipFill rotWithShape="0">
                  <a:blip r:embed="rId3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六角形 44"/>
                <p:cNvSpPr/>
                <p:nvPr/>
              </p:nvSpPr>
              <p:spPr>
                <a:xfrm>
                  <a:off x="901522" y="4721660"/>
                  <a:ext cx="1210614" cy="1043633"/>
                </a:xfrm>
                <a:prstGeom prst="hexag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14:m>
                    <m:oMathPara xmlns:m="http://schemas.openxmlformats.org/officeDocument/2006/math">
                      <m:oMathParaPr>
                        <m:jc m:val="center"/>
                      </m:oMathParaPr>
                      <m:oMath xmlns:m="http://schemas.openxmlformats.org/officeDocument/2006/math">
                        <m:sSub>
                          <m:sSubPr>
                            <m:ctrlPr>
                              <a:rPr kumimoji="1" lang="en-US" altLang="ja-JP" sz="4400" i="1" smtClean="0">
                                <a:latin typeface="Cambria Math" panose="02040503050406030204" pitchFamily="18" charset="0"/>
                              </a:rPr>
                            </m:ctrlPr>
                          </m:sSubPr>
                          <m:e>
                            <m:r>
                              <a:rPr kumimoji="1" lang="en-US" altLang="ja-JP" sz="4400" b="0" i="1" smtClean="0">
                                <a:latin typeface="Cambria Math" panose="02040503050406030204" pitchFamily="18" charset="0"/>
                              </a:rPr>
                              <m:t>𝑦</m:t>
                            </m:r>
                          </m:e>
                          <m:sub>
                            <m:r>
                              <a:rPr kumimoji="1" lang="en-US" altLang="ja-JP" sz="4400" b="0" i="1" smtClean="0">
                                <a:latin typeface="Cambria Math" panose="02040503050406030204" pitchFamily="18" charset="0"/>
                              </a:rPr>
                              <m:t>4</m:t>
                            </m:r>
                          </m:sub>
                        </m:sSub>
                      </m:oMath>
                    </m:oMathPara>
                  </a14:m>
                  <a:endParaRPr kumimoji="1" lang="ja-JP" altLang="en-US" dirty="0"/>
                </a:p>
              </p:txBody>
            </p:sp>
          </mc:Choice>
          <mc:Fallback xmlns="">
            <p:sp>
              <p:nvSpPr>
                <p:cNvPr id="45" name="六角形 44"/>
                <p:cNvSpPr>
                  <a:spLocks noRot="1" noChangeAspect="1" noMove="1" noResize="1" noEditPoints="1" noAdjustHandles="1" noChangeArrowheads="1" noChangeShapeType="1" noTextEdit="1"/>
                </p:cNvSpPr>
                <p:nvPr/>
              </p:nvSpPr>
              <p:spPr>
                <a:xfrm>
                  <a:off x="901522" y="4721660"/>
                  <a:ext cx="1210614" cy="1043633"/>
                </a:xfrm>
                <a:prstGeom prst="hexagon">
                  <a:avLst/>
                </a:prstGeom>
                <a:blipFill rotWithShape="0">
                  <a:blip r:embed="rId38"/>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0663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8" grpId="0" animBg="1"/>
      <p:bldP spid="9" grpId="0" animBg="1"/>
      <p:bldP spid="9" grpId="1" animBg="1"/>
      <p:bldP spid="10" grpId="0" animBg="1"/>
      <p:bldP spid="11" grpId="0" animBg="1"/>
      <p:bldP spid="11" grpId="1" animBg="1"/>
      <p:bldP spid="12" grpId="0" animBg="1"/>
      <p:bldP spid="12" grpId="1" animBg="1"/>
      <p:bldP spid="13" grpId="0" animBg="1"/>
      <p:bldP spid="14"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4" grpId="0" animBg="1"/>
      <p:bldP spid="25" grpId="0" animBg="1"/>
      <p:bldP spid="25" grpId="1" animBg="1"/>
    </p:bldLst>
  </p:timing>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1865</TotalTime>
  <Words>1470</Words>
  <Application>Microsoft Office PowerPoint</Application>
  <PresentationFormat>画面に合わせる (4:3)</PresentationFormat>
  <Paragraphs>716</Paragraphs>
  <Slides>45</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45</vt:i4>
      </vt:variant>
    </vt:vector>
  </HeadingPairs>
  <TitlesOfParts>
    <vt:vector size="51" baseType="lpstr">
      <vt:lpstr>ＭＳ Ｐゴシック</vt:lpstr>
      <vt:lpstr>Arial</vt:lpstr>
      <vt:lpstr>Calibri</vt:lpstr>
      <vt:lpstr>Calibri Light</vt:lpstr>
      <vt:lpstr>Cambria Math</vt:lpstr>
      <vt:lpstr>1_デザインの設定</vt:lpstr>
      <vt:lpstr>「数の六角パズル」を 頭だけ使って解こう</vt:lpstr>
      <vt:lpstr>数の六角パズルとは</vt:lpstr>
      <vt:lpstr>数の六角パズルとは</vt:lpstr>
      <vt:lpstr>このパズルの目的</vt:lpstr>
      <vt:lpstr>答え（の例）</vt:lpstr>
      <vt:lpstr>まとめると</vt:lpstr>
      <vt:lpstr>「離散数学のすすめ」 （伊藤・宇野編著）</vt:lpstr>
      <vt:lpstr>上原法の大方針</vt:lpstr>
      <vt:lpstr>上原法</vt:lpstr>
      <vt:lpstr>上原法</vt:lpstr>
      <vt:lpstr>上原法：大域性からの条件(1)</vt:lpstr>
      <vt:lpstr>上原法：大域性からの条件(2)</vt:lpstr>
      <vt:lpstr>上原法：局所性からの条件</vt:lpstr>
      <vt:lpstr>数の六角パズルの特徴から</vt:lpstr>
      <vt:lpstr>数の六角パズルの特徴から</vt:lpstr>
      <vt:lpstr>上原法のまとめ</vt:lpstr>
      <vt:lpstr>本研究</vt:lpstr>
      <vt:lpstr>上原法＋α</vt:lpstr>
      <vt:lpstr>図１のとき</vt:lpstr>
      <vt:lpstr>図２のとき</vt:lpstr>
      <vt:lpstr>図３のとき</vt:lpstr>
      <vt:lpstr>上原法＋αのまとめ</vt:lpstr>
      <vt:lpstr>PowerPoint プレゼンテーション</vt:lpstr>
      <vt:lpstr>本研究</vt:lpstr>
      <vt:lpstr>トリオの和３８を一般化</vt:lpstr>
      <vt:lpstr>拡張したときの上原法での問題点</vt:lpstr>
      <vt:lpstr>本研究の方針</vt:lpstr>
      <vt:lpstr>中心コマの制約の再定義</vt:lpstr>
      <vt:lpstr>各和の特徴</vt:lpstr>
      <vt:lpstr>PowerPoint プレゼンテーション</vt:lpstr>
      <vt:lpstr>端コマに注目！端コマの法則！</vt:lpstr>
      <vt:lpstr>端コマに注目！端コマの法則！</vt:lpstr>
      <vt:lpstr>コマの偶奇性に注目！</vt:lpstr>
      <vt:lpstr>トリオの和が偶数のとき</vt:lpstr>
      <vt:lpstr>トリオの和が奇数のとき</vt:lpstr>
      <vt:lpstr>おおまかに４種類に分類可能！</vt:lpstr>
      <vt:lpstr>探索結果</vt:lpstr>
      <vt:lpstr>３０でできないことの証明</vt:lpstr>
      <vt:lpstr>トリオの和３０、中心コマ４（端和３０）のとき</vt:lpstr>
      <vt:lpstr>トリオの和３０、中心コマ６（端和４０）のとき</vt:lpstr>
      <vt:lpstr>トリオの和３０、中心コマ８（端和５０）のとき</vt:lpstr>
      <vt:lpstr>トリオの和３０、中心コマ８（端和５０）のとき</vt:lpstr>
      <vt:lpstr>トリオの和３０、中心コマ１０（端和６０）のとき</vt:lpstr>
      <vt:lpstr>まとめ</vt:lpstr>
      <vt:lpstr>感想</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第８章 頭とパソコンを使ってパズルを解こう ～「数の六角パズル」を題材にして～</dc:title>
  <dc:creator>santyu</dc:creator>
  <cp:lastModifiedBy>santyu</cp:lastModifiedBy>
  <cp:revision>211</cp:revision>
  <dcterms:created xsi:type="dcterms:W3CDTF">2015-09-18T07:37:52Z</dcterms:created>
  <dcterms:modified xsi:type="dcterms:W3CDTF">2016-03-10T05:22:07Z</dcterms:modified>
</cp:coreProperties>
</file>