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372" r:id="rId3"/>
    <p:sldId id="373" r:id="rId4"/>
    <p:sldId id="329" r:id="rId5"/>
    <p:sldId id="339" r:id="rId6"/>
    <p:sldId id="340" r:id="rId7"/>
    <p:sldId id="341" r:id="rId8"/>
    <p:sldId id="342" r:id="rId9"/>
    <p:sldId id="343" r:id="rId10"/>
    <p:sldId id="344" r:id="rId11"/>
    <p:sldId id="396" r:id="rId12"/>
    <p:sldId id="397" r:id="rId13"/>
    <p:sldId id="352" r:id="rId14"/>
    <p:sldId id="365" r:id="rId15"/>
    <p:sldId id="265" r:id="rId16"/>
    <p:sldId id="366" r:id="rId17"/>
    <p:sldId id="266" r:id="rId18"/>
    <p:sldId id="367" r:id="rId19"/>
    <p:sldId id="398" r:id="rId20"/>
    <p:sldId id="301" r:id="rId21"/>
    <p:sldId id="283" r:id="rId22"/>
    <p:sldId id="382" r:id="rId23"/>
    <p:sldId id="383" r:id="rId24"/>
    <p:sldId id="399" r:id="rId25"/>
    <p:sldId id="385" r:id="rId26"/>
    <p:sldId id="400" r:id="rId27"/>
    <p:sldId id="387" r:id="rId28"/>
    <p:sldId id="392" r:id="rId29"/>
    <p:sldId id="391" r:id="rId30"/>
    <p:sldId id="321" r:id="rId31"/>
    <p:sldId id="331" r:id="rId32"/>
    <p:sldId id="361" r:id="rId33"/>
    <p:sldId id="369" r:id="rId34"/>
    <p:sldId id="374" r:id="rId35"/>
    <p:sldId id="395" r:id="rId36"/>
    <p:sldId id="375" r:id="rId37"/>
    <p:sldId id="376" r:id="rId38"/>
    <p:sldId id="377" r:id="rId39"/>
    <p:sldId id="379" r:id="rId40"/>
    <p:sldId id="380" r:id="rId41"/>
    <p:sldId id="381" r:id="rId42"/>
    <p:sldId id="327" r:id="rId43"/>
    <p:sldId id="370" r:id="rId44"/>
    <p:sldId id="320" r:id="rId45"/>
    <p:sldId id="355" r:id="rId46"/>
    <p:sldId id="336" r:id="rId47"/>
    <p:sldId id="337" r:id="rId48"/>
    <p:sldId id="277" r:id="rId49"/>
    <p:sldId id="371" r:id="rId5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1295" autoAdjust="0"/>
  </p:normalViewPr>
  <p:slideViewPr>
    <p:cSldViewPr>
      <p:cViewPr varScale="1">
        <p:scale>
          <a:sx n="87" d="100"/>
          <a:sy n="87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841B-8F87-49AD-8358-711805858228}" type="datetimeFigureOut">
              <a:rPr kumimoji="1" lang="ja-JP" altLang="en-US" smtClean="0"/>
              <a:t>2016/3/9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254EF-CA5D-41D5-8658-0FD8F48FEA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248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7E0EE-1283-42AB-9018-C2D6F254B2B3}" type="datetimeFigureOut">
              <a:rPr kumimoji="1" lang="ja-JP" altLang="en-US" smtClean="0"/>
              <a:t>2016/3/9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0B6D1-ADBE-467D-B4C9-8E4B29FAE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72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Thank you, Mr. Chairman.</a:t>
            </a:r>
          </a:p>
          <a:p>
            <a:r>
              <a:rPr kumimoji="1" lang="en-US" altLang="ja-JP" dirty="0" smtClean="0"/>
              <a:t>Hello,</a:t>
            </a:r>
            <a:r>
              <a:rPr kumimoji="1" lang="en-US" altLang="ja-JP" baseline="0" dirty="0" smtClean="0"/>
              <a:t> everyone.</a:t>
            </a:r>
          </a:p>
          <a:p>
            <a:r>
              <a:rPr kumimoji="1" lang="en-US" altLang="ja-JP" baseline="0" dirty="0" smtClean="0"/>
              <a:t>I’m Kazuyuki Takahashi.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I’d like to talk about “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Improved Crossover Method for Assembling Jigsaw Puzzles Using a Genetic Algorithm</a:t>
            </a:r>
            <a:r>
              <a:rPr kumimoji="1" lang="en-US" altLang="ja-JP" baseline="0" dirty="0" smtClean="0"/>
              <a:t>”.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0B6D1-ADBE-467D-B4C9-8E4B29FAE1B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82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ピースとピースの差が小さいほどピース間距離 小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0B6D1-ADBE-467D-B4C9-8E4B29FAE1B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8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観点から派生した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適応度を用いて評価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それぞれの評価値において適応度の高い個体を次世代に残す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集団の多様性を保持し効率よく正しいピース配置を探索するため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0B6D1-ADBE-467D-B4C9-8E4B29FAE1B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11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式で表される</a:t>
            </a:r>
            <a:r>
              <a:rPr kumimoji="1" lang="en-US" altLang="ja-JP" dirty="0" smtClean="0"/>
              <a:t>F</a:t>
            </a:r>
            <a:r>
              <a:rPr kumimoji="1" lang="ja-JP" altLang="en-US" dirty="0" smtClean="0"/>
              <a:t>の値</a:t>
            </a:r>
            <a:endParaRPr kumimoji="1" lang="en-US" altLang="ja-JP" dirty="0" smtClean="0"/>
          </a:p>
          <a:p>
            <a:r>
              <a:rPr kumimoji="1" lang="ja-JP" altLang="en-US" dirty="0" smtClean="0"/>
              <a:t>ピース間距離を</a:t>
            </a:r>
            <a:r>
              <a:rPr kumimoji="1" lang="en-US" altLang="ja-JP" dirty="0" smtClean="0"/>
              <a:t>0~1</a:t>
            </a:r>
            <a:r>
              <a:rPr kumimoji="1" lang="ja-JP" altLang="en-US" dirty="0" smtClean="0"/>
              <a:t>としたとき</a:t>
            </a:r>
            <a:endParaRPr kumimoji="1" lang="en-US" altLang="ja-JP" dirty="0" smtClean="0"/>
          </a:p>
          <a:p>
            <a:r>
              <a:rPr kumimoji="1" lang="ja-JP" altLang="en-US" dirty="0" smtClean="0"/>
              <a:t>上下に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左右に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総和の平均を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から引いた値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ピースとピースの差が小さいほどピース間距離 小</a:t>
            </a:r>
            <a:endParaRPr kumimoji="1" lang="en-US" altLang="ja-JP" dirty="0" smtClean="0"/>
          </a:p>
          <a:p>
            <a:r>
              <a:rPr kumimoji="1" lang="ja-JP" altLang="en-US" dirty="0" smtClean="0"/>
              <a:t>→ ピース間距離適応度</a:t>
            </a:r>
            <a:r>
              <a:rPr kumimoji="1" lang="en-US" altLang="ja-JP" dirty="0" smtClean="0"/>
              <a:t>F</a:t>
            </a:r>
            <a:r>
              <a:rPr kumimoji="1" lang="ja-JP" altLang="en-US" baseline="0" dirty="0" smtClean="0"/>
              <a:t> 大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1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観点から派生した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適応度を用いて評価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それぞれの評価値において適応度の高い個体を次世代に残す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集団の多様性を保持し効率よく正しいピース配置を探索するため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0B6D1-ADBE-467D-B4C9-8E4B29FAE1B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930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観点から派生した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適応度を用いて評価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それぞれの評価値において適応度の高い個体を次世代に残す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集団の多様性を保持し効率よく正しいピース配置を探索するため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0B6D1-ADBE-467D-B4C9-8E4B29FAE1B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8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式で表される</a:t>
            </a:r>
            <a:r>
              <a:rPr kumimoji="1" lang="en-US" altLang="ja-JP" dirty="0" smtClean="0"/>
              <a:t>R</a:t>
            </a:r>
            <a:r>
              <a:rPr kumimoji="1" lang="ja-JP" altLang="en-US" dirty="0" smtClean="0"/>
              <a:t>の値</a:t>
            </a:r>
            <a:endParaRPr kumimoji="1" lang="en-US" altLang="ja-JP" dirty="0" smtClean="0"/>
          </a:p>
          <a:p>
            <a:r>
              <a:rPr kumimoji="1" lang="en-US" altLang="ja-JP" dirty="0" smtClean="0"/>
              <a:t>p,q0</a:t>
            </a:r>
            <a:r>
              <a:rPr kumimoji="1" lang="ja-JP" altLang="en-US" dirty="0" smtClean="0"/>
              <a:t>の並びを基準</a:t>
            </a:r>
            <a:endParaRPr kumimoji="1" lang="en-US" altLang="ja-JP" dirty="0" smtClean="0"/>
          </a:p>
          <a:p>
            <a:r>
              <a:rPr kumimoji="1" lang="ja-JP" altLang="en-US" dirty="0" smtClean="0"/>
              <a:t>他のピース間距離と比較し</a:t>
            </a:r>
            <a:r>
              <a:rPr kumimoji="1" lang="en-US" altLang="ja-JP" dirty="0" smtClean="0"/>
              <a:t>,</a:t>
            </a:r>
            <a:r>
              <a:rPr kumimoji="1" lang="ja-JP" altLang="en-US" dirty="0" smtClean="0"/>
              <a:t>どの程度小さい値か順位づけ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この点数を返すのが</a:t>
            </a:r>
            <a:r>
              <a:rPr kumimoji="1" lang="en-US" altLang="ja-JP" dirty="0" err="1" smtClean="0"/>
              <a:t>ru,rd</a:t>
            </a:r>
            <a:r>
              <a:rPr kumimoji="1" lang="en-US" altLang="ja-JP" dirty="0" smtClean="0"/>
              <a:t>,…</a:t>
            </a:r>
          </a:p>
          <a:p>
            <a:r>
              <a:rPr kumimoji="1" lang="ja-JP" altLang="en-US" dirty="0" smtClean="0"/>
              <a:t>総和の平均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1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観点から派生した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適応度を用いて評価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それぞれの評価値において適応度の高い個体を次世代に残す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集団の多様性を保持し効率よく正しいピース配置を探索するため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0B6D1-ADBE-467D-B4C9-8E4B29FAE1B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61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ユークリッド距離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0B6D1-ADBE-467D-B4C9-8E4B29FAE1B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2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周囲のピースとの連続を崩さない交叉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周囲のピースとの連続の判断はピース間距離のみでは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値に大きな違いが見られない場合があるために困難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0B6D1-ADBE-467D-B4C9-8E4B29FAE1B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647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今回はピース間の連続の判断に使用した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ピース間の連続を判断した際の交叉について説明する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0B6D1-ADBE-467D-B4C9-8E4B29FAE1B6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74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985-F477-4869-9CDC-7BE93431EC58}" type="datetimeFigureOut">
              <a:rPr kumimoji="1" lang="ja-JP" altLang="en-US" smtClean="0"/>
              <a:t>2016/3/9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1FA02F-5178-4B4D-93A9-68ADD9D32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985-F477-4869-9CDC-7BE93431EC58}" type="datetimeFigureOut">
              <a:rPr kumimoji="1" lang="ja-JP" altLang="en-US" smtClean="0"/>
              <a:t>2016/3/9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A02F-5178-4B4D-93A9-68ADD9D32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985-F477-4869-9CDC-7BE93431EC58}" type="datetimeFigureOut">
              <a:rPr kumimoji="1" lang="ja-JP" altLang="en-US" smtClean="0"/>
              <a:t>2016/3/9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A02F-5178-4B4D-93A9-68ADD9D32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985-F477-4869-9CDC-7BE93431EC58}" type="datetimeFigureOut">
              <a:rPr kumimoji="1" lang="ja-JP" altLang="en-US" smtClean="0"/>
              <a:t>2016/3/9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A02F-5178-4B4D-93A9-68ADD9D32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985-F477-4869-9CDC-7BE93431EC58}" type="datetimeFigureOut">
              <a:rPr kumimoji="1" lang="ja-JP" altLang="en-US" smtClean="0"/>
              <a:t>2016/3/9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FA02F-5178-4B4D-93A9-68ADD9D32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985-F477-4869-9CDC-7BE93431EC58}" type="datetimeFigureOut">
              <a:rPr kumimoji="1" lang="ja-JP" altLang="en-US" smtClean="0"/>
              <a:t>2016/3/9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A02F-5178-4B4D-93A9-68ADD9D32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985-F477-4869-9CDC-7BE93431EC58}" type="datetimeFigureOut">
              <a:rPr kumimoji="1" lang="ja-JP" altLang="en-US" smtClean="0"/>
              <a:t>2016/3/9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A02F-5178-4B4D-93A9-68ADD9D32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985-F477-4869-9CDC-7BE93431EC58}" type="datetimeFigureOut">
              <a:rPr kumimoji="1" lang="ja-JP" altLang="en-US" smtClean="0"/>
              <a:t>2016/3/9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A02F-5178-4B4D-93A9-68ADD9D32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985-F477-4869-9CDC-7BE93431EC58}" type="datetimeFigureOut">
              <a:rPr kumimoji="1" lang="ja-JP" altLang="en-US" smtClean="0"/>
              <a:t>2016/3/9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A02F-5178-4B4D-93A9-68ADD9D32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985-F477-4869-9CDC-7BE93431EC58}" type="datetimeFigureOut">
              <a:rPr kumimoji="1" lang="ja-JP" altLang="en-US" smtClean="0"/>
              <a:t>2016/3/9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A02F-5178-4B4D-93A9-68ADD9D32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1985-F477-4869-9CDC-7BE93431EC58}" type="datetimeFigureOut">
              <a:rPr kumimoji="1" lang="ja-JP" altLang="en-US" smtClean="0"/>
              <a:t>2016/3/9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1FA02F-5178-4B4D-93A9-68ADD9D32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8191985-F477-4869-9CDC-7BE93431EC58}" type="datetimeFigureOut">
              <a:rPr kumimoji="1" lang="ja-JP" altLang="en-US" smtClean="0"/>
              <a:t>2016/3/9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A1FA02F-5178-4B4D-93A9-68ADD9D32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emf"/><Relationship Id="rId5" Type="http://schemas.openxmlformats.org/officeDocument/2006/relationships/package" Target="../embeddings/Microsoft_Excel_Worksheet4.xlsx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35280" cy="3675855"/>
          </a:xfrm>
        </p:spPr>
        <p:txBody>
          <a:bodyPr/>
          <a:lstStyle/>
          <a:p>
            <a:r>
              <a:rPr lang="en-US" altLang="ja-JP" sz="4400" cap="none" dirty="0" err="1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iGA</a:t>
            </a:r>
            <a:r>
              <a:rPr lang="ja-JP" altLang="en-US" sz="4400" cap="none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を用いた方形ピース</a:t>
            </a:r>
            <a:r>
              <a:rPr lang="en-US" altLang="ja-JP" sz="4400" cap="none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4400" cap="none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4400" cap="none" dirty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z="4400" cap="none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ja-JP" altLang="en-US" sz="4400" cap="none" dirty="0" smtClean="0"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ジグソーパズルの組立て</a:t>
            </a:r>
            <a:endParaRPr lang="ja-JP" altLang="en-US" sz="4400" cap="none" dirty="0"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07704" y="4797152"/>
            <a:ext cx="6858000" cy="1512168"/>
          </a:xfrm>
        </p:spPr>
        <p:txBody>
          <a:bodyPr>
            <a:normAutofit/>
          </a:bodyPr>
          <a:lstStyle/>
          <a:p>
            <a:pPr algn="r"/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一関工業高等専門学校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○高橋 一幸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小保方 幸次</a:t>
            </a:r>
          </a:p>
        </p:txBody>
      </p:sp>
    </p:spTree>
    <p:extLst>
      <p:ext uri="{BB962C8B-B14F-4D97-AF65-F5344CB8AC3E}">
        <p14:creationId xmlns:p14="http://schemas.microsoft.com/office/powerpoint/2010/main" val="20961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遺伝的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アルゴリズム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(GA)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303976" y="3476299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303975" y="5492523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296397" y="4484411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突然変異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331836" y="4484411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選択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>
            <a:stCxn id="5" idx="5"/>
            <a:endCxn id="8" idx="1"/>
          </p:cNvCxnSpPr>
          <p:nvPr/>
        </p:nvCxnSpPr>
        <p:spPr>
          <a:xfrm>
            <a:off x="5987304" y="4459702"/>
            <a:ext cx="597906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7" idx="1"/>
            <a:endCxn id="9" idx="5"/>
          </p:cNvCxnSpPr>
          <p:nvPr/>
        </p:nvCxnSpPr>
        <p:spPr>
          <a:xfrm flipH="1" flipV="1">
            <a:off x="4015164" y="5467814"/>
            <a:ext cx="577624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9" idx="7"/>
            <a:endCxn id="5" idx="3"/>
          </p:cNvCxnSpPr>
          <p:nvPr/>
        </p:nvCxnSpPr>
        <p:spPr>
          <a:xfrm flipV="1">
            <a:off x="4015164" y="4459702"/>
            <a:ext cx="577625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8" idx="3"/>
            <a:endCxn id="7" idx="7"/>
          </p:cNvCxnSpPr>
          <p:nvPr/>
        </p:nvCxnSpPr>
        <p:spPr>
          <a:xfrm flipH="1">
            <a:off x="5987303" y="5467814"/>
            <a:ext cx="597907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1164600" y="3332283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初期生成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7" name="直線矢印コネクタ 26"/>
          <p:cNvCxnSpPr>
            <a:stCxn id="24" idx="6"/>
            <a:endCxn id="5" idx="2"/>
          </p:cNvCxnSpPr>
          <p:nvPr/>
        </p:nvCxnSpPr>
        <p:spPr>
          <a:xfrm>
            <a:off x="3136741" y="3908347"/>
            <a:ext cx="1167235" cy="14401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1164600" y="5705872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解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3" name="直線矢印コネクタ 42"/>
          <p:cNvCxnSpPr>
            <a:stCxn id="7" idx="2"/>
            <a:endCxn id="42" idx="6"/>
          </p:cNvCxnSpPr>
          <p:nvPr/>
        </p:nvCxnSpPr>
        <p:spPr>
          <a:xfrm flipH="1">
            <a:off x="3136741" y="6068587"/>
            <a:ext cx="1167234" cy="21334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角丸四角形吹き出し 2"/>
          <p:cNvSpPr/>
          <p:nvPr/>
        </p:nvSpPr>
        <p:spPr>
          <a:xfrm>
            <a:off x="825550" y="4995033"/>
            <a:ext cx="4464496" cy="569498"/>
          </a:xfrm>
          <a:prstGeom prst="wedgeRoundRectCallout">
            <a:avLst>
              <a:gd name="adj1" fmla="val -20206"/>
              <a:gd name="adj2" fmla="val 7355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最も適応度の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高いピース配置</a:t>
            </a:r>
            <a:endParaRPr kumimoji="1" lang="ja-JP" altLang="en-US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7369" y="1628797"/>
            <a:ext cx="7656043" cy="1447883"/>
          </a:xfrm>
          <a:prstGeom prst="rect">
            <a:avLst/>
          </a:prstGeom>
          <a:noFill/>
          <a:ln>
            <a:noFill/>
          </a:ln>
        </p:spPr>
        <p:txBody>
          <a:bodyPr wrap="none" lIns="108000" tIns="108000" rIns="108000" bIns="36000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生物が環境に適応して進化する過程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			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模倣</a:t>
            </a: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した学習的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アルゴリズム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1975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John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H. Holland</a:t>
            </a: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により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構築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左中かっこ 19"/>
          <p:cNvSpPr/>
          <p:nvPr/>
        </p:nvSpPr>
        <p:spPr>
          <a:xfrm>
            <a:off x="269337" y="1683649"/>
            <a:ext cx="288032" cy="127529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9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11144" cy="13716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親個体による交叉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5256584" cy="518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右矢印 80"/>
          <p:cNvSpPr/>
          <p:nvPr/>
        </p:nvSpPr>
        <p:spPr>
          <a:xfrm>
            <a:off x="2772228" y="3933056"/>
            <a:ext cx="1152128" cy="90419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</a:p>
        </p:txBody>
      </p:sp>
    </p:spTree>
    <p:extLst>
      <p:ext uri="{BB962C8B-B14F-4D97-AF65-F5344CB8AC3E}">
        <p14:creationId xmlns:p14="http://schemas.microsoft.com/office/powerpoint/2010/main" val="39576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79096" cy="13716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親個体による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379463" y="2575266"/>
            <a:ext cx="1144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重複：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</a:p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消失：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6379463" y="5317757"/>
            <a:ext cx="1144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重複：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</a:p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消失：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5256365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右矢印 80"/>
          <p:cNvSpPr/>
          <p:nvPr/>
        </p:nvSpPr>
        <p:spPr>
          <a:xfrm>
            <a:off x="2772228" y="3933056"/>
            <a:ext cx="1152128" cy="90419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</a:p>
        </p:txBody>
      </p:sp>
    </p:spTree>
    <p:extLst>
      <p:ext uri="{BB962C8B-B14F-4D97-AF65-F5344CB8AC3E}">
        <p14:creationId xmlns:p14="http://schemas.microsoft.com/office/powerpoint/2010/main" val="4085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79096" cy="13716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遺伝的アルゴリズム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(GA)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の適用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893401" y="1666255"/>
            <a:ext cx="77380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外山 史</a:t>
            </a:r>
            <a:endParaRPr kumimoji="1"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『GA</a:t>
            </a:r>
            <a:r>
              <a:rPr kumimoji="1"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を用いたジグソーパズルの組立て</a:t>
            </a:r>
            <a:r>
              <a:rPr kumimoji="1"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』</a:t>
            </a:r>
          </a:p>
        </p:txBody>
      </p:sp>
      <p:sp>
        <p:nvSpPr>
          <p:cNvPr id="90" name="正方形/長方形 89"/>
          <p:cNvSpPr/>
          <p:nvPr/>
        </p:nvSpPr>
        <p:spPr>
          <a:xfrm>
            <a:off x="444209" y="3982276"/>
            <a:ext cx="8208912" cy="172316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トライプ矢印 9"/>
          <p:cNvSpPr/>
          <p:nvPr/>
        </p:nvSpPr>
        <p:spPr>
          <a:xfrm rot="5400000">
            <a:off x="3505889" y="2833133"/>
            <a:ext cx="828088" cy="976018"/>
          </a:xfrm>
          <a:prstGeom prst="stripedRightArrow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0226" y="4582246"/>
            <a:ext cx="328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親個体に対して、</a:t>
            </a:r>
            <a:endParaRPr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40890" y="458224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のどちらかを</a:t>
            </a: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適用</a:t>
            </a:r>
          </a:p>
        </p:txBody>
      </p:sp>
      <p:sp>
        <p:nvSpPr>
          <p:cNvPr id="13" name="左中かっこ 12"/>
          <p:cNvSpPr/>
          <p:nvPr/>
        </p:nvSpPr>
        <p:spPr>
          <a:xfrm>
            <a:off x="3631901" y="4261064"/>
            <a:ext cx="288032" cy="1165583"/>
          </a:xfrm>
          <a:prstGeom prst="lef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19933" y="4151356"/>
            <a:ext cx="1620957" cy="1331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lang="en-US" altLang="ja-JP" sz="2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突然変異</a:t>
            </a:r>
          </a:p>
        </p:txBody>
      </p:sp>
    </p:spTree>
    <p:extLst>
      <p:ext uri="{BB962C8B-B14F-4D97-AF65-F5344CB8AC3E}">
        <p14:creationId xmlns:p14="http://schemas.microsoft.com/office/powerpoint/2010/main" val="21015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従来手法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167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適応度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表現の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800" dirty="0" smtClean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800" dirty="0" smtClean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種類の適応度表現</a:t>
            </a:r>
            <a:endParaRPr lang="en-US" altLang="ja-JP" sz="2800" dirty="0">
              <a:solidFill>
                <a:schemeClr val="bg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14400" lvl="1" indent="-457200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ja-JP" altLang="en-US" sz="2800" dirty="0" smtClean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ピース間</a:t>
            </a:r>
            <a:r>
              <a:rPr lang="ja-JP" altLang="en-US" sz="2800" dirty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距離</a:t>
            </a:r>
            <a:r>
              <a:rPr lang="ja-JP" altLang="en-US" sz="2800" dirty="0" smtClean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適応度</a:t>
            </a:r>
            <a:endParaRPr lang="en-US" altLang="ja-JP" sz="2800" dirty="0" smtClean="0">
              <a:solidFill>
                <a:schemeClr val="bg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14400" lvl="1" indent="-457200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ja-JP" altLang="en-US" sz="2800" dirty="0" smtClean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ランキング</a:t>
            </a:r>
            <a:r>
              <a:rPr lang="ja-JP" altLang="en-US" sz="2800" dirty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適応度</a:t>
            </a:r>
            <a:endParaRPr lang="en-US" altLang="ja-JP" sz="2800" dirty="0">
              <a:solidFill>
                <a:schemeClr val="bg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04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適応度計算の基礎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83568" y="4149080"/>
                <a:ext cx="3968651" cy="91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r</m:t>
                          </m:r>
                        </m:sub>
                      </m:sSub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𝑝</m:t>
                          </m:r>
                          <m:r>
                            <a:rPr lang="ja-JP" altLang="ja-JP" i="1">
                              <a:latin typeface="Cambria Math"/>
                            </a:rPr>
                            <m:t>，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altLang="ja-JP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H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ja-JP" altLang="ja-JP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ja-JP" i="1">
                              <a:latin typeface="Cambria Math"/>
                            </a:rPr>
                            <m:t>𝑦</m:t>
                          </m:r>
                          <m:r>
                            <a:rPr lang="en-US" altLang="ja-JP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ja-JP" i="1">
                              <a:latin typeface="Cambria Math"/>
                            </a:rPr>
                            <m:t>𝐻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𝑊</m:t>
                                  </m:r>
                                  <m:r>
                                    <a:rPr lang="ja-JP" altLang="ja-JP" i="1">
                                      <a:latin typeface="Cambria Math"/>
                                    </a:rPr>
                                    <m:t>，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ja-JP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ja-JP" altLang="ja-JP" i="1">
                                      <a:latin typeface="Cambria Math"/>
                                    </a:rPr>
                                    <m:t>，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149080"/>
                <a:ext cx="3968651" cy="9112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73950" y="5237348"/>
                <a:ext cx="3978269" cy="87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d</m:t>
                          </m:r>
                        </m:sub>
                      </m:sSub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</a:rPr>
                            <m:t>𝑝</m:t>
                          </m:r>
                          <m:r>
                            <a:rPr lang="ja-JP" altLang="ja-JP" i="1">
                              <a:latin typeface="Cambria Math"/>
                            </a:rPr>
                            <m:t>，</m:t>
                          </m:r>
                          <m:r>
                            <a:rPr lang="en-US" altLang="ja-JP" i="1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altLang="ja-JP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W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ja-JP" altLang="ja-JP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ja-JP" i="1">
                              <a:latin typeface="Cambria Math"/>
                            </a:rPr>
                            <m:t>𝑥</m:t>
                          </m:r>
                          <m:r>
                            <a:rPr lang="en-US" altLang="ja-JP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ja-JP" i="1">
                              <a:latin typeface="Cambria Math"/>
                            </a:rPr>
                            <m:t>𝑊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ja-JP" altLang="ja-JP" i="1">
                                      <a:latin typeface="Cambria Math"/>
                                    </a:rPr>
                                    <m:t>，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altLang="ja-JP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ja-JP" altLang="ja-JP" i="1">
                                      <a:latin typeface="Cambria Math"/>
                                    </a:rPr>
                                    <m:t>，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50" y="5237348"/>
                <a:ext cx="3978269" cy="8766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5371307" y="4756851"/>
            <a:ext cx="923410" cy="923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i="1" dirty="0" smtClean="0">
                <a:solidFill>
                  <a:schemeClr val="tx1"/>
                </a:solidFill>
              </a:rPr>
              <a:t>p</a:t>
            </a:r>
            <a:endParaRPr kumimoji="1"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294717" y="4756851"/>
            <a:ext cx="922864" cy="922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i="1" dirty="0">
                <a:solidFill>
                  <a:schemeClr val="tx1"/>
                </a:solidFill>
              </a:rPr>
              <a:t>q</a:t>
            </a:r>
            <a:endParaRPr kumimoji="1"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596336" y="4275115"/>
            <a:ext cx="923410" cy="923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i="1" dirty="0" smtClean="0">
                <a:solidFill>
                  <a:schemeClr val="tx1"/>
                </a:solidFill>
              </a:rPr>
              <a:t>p</a:t>
            </a:r>
            <a:endParaRPr kumimoji="1"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596336" y="5191134"/>
            <a:ext cx="922864" cy="922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i="1" dirty="0" smtClean="0">
                <a:solidFill>
                  <a:schemeClr val="tx1"/>
                </a:solidFill>
              </a:rPr>
              <a:t>q</a:t>
            </a:r>
            <a:endParaRPr kumimoji="1" lang="ja-JP" altLang="en-US" sz="2400" i="1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248998" y="4756851"/>
            <a:ext cx="45719" cy="923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305121" y="4756851"/>
            <a:ext cx="45719" cy="9234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 flipV="1">
            <a:off x="7595790" y="5145415"/>
            <a:ext cx="92341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 flipV="1">
            <a:off x="7595790" y="5217386"/>
            <a:ext cx="923410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27584" y="2420888"/>
            <a:ext cx="7344816" cy="129614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ピース</a:t>
            </a:r>
            <a:r>
              <a:rPr lang="en-US" altLang="ja-JP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の右隣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下隣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にピース</a:t>
            </a:r>
            <a:r>
              <a:rPr lang="en-US" altLang="ja-JP" sz="24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を配置したときの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ピース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の接合辺上の画素値の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差分の平均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11559" y="2102087"/>
            <a:ext cx="2590995" cy="63760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ピース間距離</a:t>
            </a:r>
          </a:p>
        </p:txBody>
      </p:sp>
    </p:spTree>
    <p:extLst>
      <p:ext uri="{BB962C8B-B14F-4D97-AF65-F5344CB8AC3E}">
        <p14:creationId xmlns:p14="http://schemas.microsoft.com/office/powerpoint/2010/main" val="42162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従来手法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167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800" dirty="0" smtClean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適応度</a:t>
            </a:r>
            <a:r>
              <a:rPr lang="ja-JP" altLang="en-US" sz="2800" dirty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表現</a:t>
            </a:r>
            <a:r>
              <a:rPr lang="ja-JP" altLang="en-US" sz="2800" dirty="0" smtClean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の基礎</a:t>
            </a:r>
            <a:endParaRPr lang="en-US" altLang="ja-JP" sz="2800" dirty="0" smtClean="0">
              <a:solidFill>
                <a:schemeClr val="bg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種類の適応度表現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ピース間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距離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適応度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14400" lvl="1" indent="-457200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ja-JP" altLang="en-US" sz="2800" dirty="0" smtClean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ランキング</a:t>
            </a:r>
            <a:r>
              <a:rPr lang="ja-JP" altLang="en-US" sz="2800" dirty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適応度</a:t>
            </a:r>
            <a:endParaRPr lang="en-US" altLang="ja-JP" sz="2800" dirty="0">
              <a:solidFill>
                <a:schemeClr val="bg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04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ピース間距離適応度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56188" y="2132856"/>
                <a:ext cx="7959615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F</m:t>
                      </m:r>
                      <m:r>
                        <a:rPr lang="en-US" altLang="ja-JP">
                          <a:latin typeface="Cambria Math"/>
                        </a:rPr>
                        <m:t>=1</m:t>
                      </m:r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NM</m:t>
                          </m:r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N</m:t>
                          </m:r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M</m:t>
                          </m:r>
                        </m:den>
                      </m:f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ja-JP" altLang="ja-JP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ja-JP" altLang="ja-JP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ja-JP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ja-JP" altLang="ja-JP" i="1">
                                              <a:latin typeface="Cambria Math"/>
                                            </a:rPr>
                                            <m:t>，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ja-JP" altLang="ja-JP" i="1">
                                          <a:latin typeface="Cambria Math"/>
                                        </a:rPr>
                                        <m:t>，</m:t>
                                      </m:r>
                                      <m:sSub>
                                        <m:sSubPr>
                                          <m:ctrlPr>
                                            <a:rPr lang="ja-JP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ja-JP" altLang="ja-JP" i="1">
                                              <a:latin typeface="Cambria Math"/>
                                            </a:rPr>
                                            <m:t>，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  <m:r>
                            <a:rPr lang="en-US" altLang="ja-JP" i="1">
                              <a:latin typeface="Cambria Math"/>
                            </a:rPr>
                            <m:t>+ 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ja-JP" altLang="ja-JP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ja-JP" altLang="ja-JP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ja-JP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ja-JP" altLang="ja-JP" i="1">
                                              <a:latin typeface="Cambria Math"/>
                                            </a:rPr>
                                            <m:t>，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ja-JP" altLang="ja-JP" i="1">
                                          <a:latin typeface="Cambria Math"/>
                                        </a:rPr>
                                        <m:t>，</m:t>
                                      </m:r>
                                      <m:sSub>
                                        <m:sSubPr>
                                          <m:ctrlPr>
                                            <a:rPr lang="ja-JP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  <m:r>
                                            <a:rPr lang="ja-JP" altLang="ja-JP" i="1">
                                              <a:latin typeface="Cambria Math"/>
                                            </a:rPr>
                                            <m:t>，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ja-JP" altLang="ja-JP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88" y="2132856"/>
                <a:ext cx="7959615" cy="9840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角丸四角形吹き出し 26"/>
          <p:cNvSpPr/>
          <p:nvPr/>
        </p:nvSpPr>
        <p:spPr>
          <a:xfrm>
            <a:off x="2889098" y="3653660"/>
            <a:ext cx="2763022" cy="1270523"/>
          </a:xfrm>
          <a:prstGeom prst="wedgeRoundRectCallout">
            <a:avLst>
              <a:gd name="adj1" fmla="val -20833"/>
              <a:gd name="adj2" fmla="val -80115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108000" rIns="108000" bIns="36000"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上下に隣接するピース間の計算</a:t>
            </a:r>
            <a:endParaRPr kumimoji="1" lang="en-US" altLang="ja-JP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5784732" y="3653660"/>
            <a:ext cx="2763022" cy="1270523"/>
          </a:xfrm>
          <a:prstGeom prst="wedgeRoundRectCallout">
            <a:avLst>
              <a:gd name="adj1" fmla="val -20833"/>
              <a:gd name="adj2" fmla="val -80115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08000" tIns="108000" rIns="108000" bIns="36000"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左右に隣接するピース</a:t>
            </a: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間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の計算</a:t>
            </a:r>
            <a:endParaRPr kumimoji="1" lang="en-US" altLang="ja-JP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79912" y="5439343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分割数</a:t>
            </a:r>
            <a:r>
              <a:rPr kumimoji="1" lang="en-US" altLang="ja-JP" sz="2400" dirty="0" smtClean="0"/>
              <a:t>4×4</a:t>
            </a:r>
            <a:r>
              <a:rPr kumimoji="1" lang="ja-JP" altLang="en-US" sz="2400" dirty="0" smtClean="0"/>
              <a:t>のピース間</a:t>
            </a:r>
            <a:endParaRPr kumimoji="1" lang="en-US" altLang="ja-JP" sz="2400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535995" y="5942246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2×4×4 – 4 – 4 = 24</a:t>
            </a:r>
          </a:p>
        </p:txBody>
      </p:sp>
      <p:sp>
        <p:nvSpPr>
          <p:cNvPr id="31" name="V 字形矢印 30"/>
          <p:cNvSpPr/>
          <p:nvPr/>
        </p:nvSpPr>
        <p:spPr>
          <a:xfrm rot="10800000">
            <a:off x="2889098" y="5713011"/>
            <a:ext cx="688234" cy="458470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9" y="4509120"/>
            <a:ext cx="2035696" cy="203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9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従来手法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167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ja-JP" altLang="en-US" sz="2800" dirty="0" smtClean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適応度表現の基礎</a:t>
            </a:r>
            <a:endParaRPr lang="en-US" altLang="ja-JP" sz="2800" dirty="0" smtClean="0">
              <a:solidFill>
                <a:schemeClr val="bg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種類の適応度表現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14400" lvl="1" indent="-457200">
              <a:lnSpc>
                <a:spcPct val="150000"/>
              </a:lnSpc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ja-JP" altLang="en-US" sz="2800" dirty="0" smtClean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ピース間</a:t>
            </a:r>
            <a:r>
              <a:rPr lang="ja-JP" altLang="en-US" sz="2800" dirty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距離</a:t>
            </a:r>
            <a:r>
              <a:rPr lang="ja-JP" altLang="en-US" sz="2800" dirty="0" smtClean="0">
                <a:solidFill>
                  <a:schemeClr val="bg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適応度</a:t>
            </a:r>
            <a:endParaRPr lang="en-US" altLang="ja-JP" sz="2800" dirty="0" smtClean="0">
              <a:solidFill>
                <a:schemeClr val="bg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ランキング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適応度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04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911150" cy="13716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ランキング適応度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667192" y="1797433"/>
                <a:ext cx="8081272" cy="1875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𝑅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𝑁𝑀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ja-JP" altLang="ja-JP" i="1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ja-JP" altLang="ja-JP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ja-JP" altLang="ja-JP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ja-JP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ja-JP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−1,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  <m:r>
                            <m:rPr>
                              <m:brk/>
                            </m:rPr>
                            <a:rPr lang="en-US" altLang="ja-JP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ja-JP" altLang="ja-JP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ja-JP" altLang="ja-JP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ja-JP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ja-JP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+1,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  <m:r>
                            <a:rPr lang="en-US" altLang="ja-JP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=2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ja-JP" altLang="ja-JP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ja-JP" altLang="ja-JP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ja-JP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ja-JP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  <m:r>
                            <a:rPr lang="en-US" altLang="ja-JP" i="1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ja-JP" altLang="ja-JP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ja-JP" altLang="ja-JP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ja-JP" altLang="ja-JP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ja-JP" altLang="ja-JP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ja-JP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ja-JP" altLang="ja-JP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ja-JP" altLang="ja-JP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92" y="1797433"/>
                <a:ext cx="8081272" cy="18757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角丸四角形吹き出し 54"/>
          <p:cNvSpPr/>
          <p:nvPr/>
        </p:nvSpPr>
        <p:spPr>
          <a:xfrm>
            <a:off x="4256848" y="1196752"/>
            <a:ext cx="1283770" cy="600681"/>
          </a:xfrm>
          <a:prstGeom prst="wedgeRoundRect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上方向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角丸四角形吹き出し 55"/>
          <p:cNvSpPr/>
          <p:nvPr/>
        </p:nvSpPr>
        <p:spPr>
          <a:xfrm>
            <a:off x="2304700" y="3673201"/>
            <a:ext cx="1283770" cy="600681"/>
          </a:xfrm>
          <a:prstGeom prst="wedgeRoundRectCallout">
            <a:avLst>
              <a:gd name="adj1" fmla="val -23025"/>
              <a:gd name="adj2" fmla="val -7333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方向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角丸四角形吹き出し 58"/>
          <p:cNvSpPr/>
          <p:nvPr/>
        </p:nvSpPr>
        <p:spPr>
          <a:xfrm>
            <a:off x="4590190" y="3673202"/>
            <a:ext cx="1283770" cy="600681"/>
          </a:xfrm>
          <a:prstGeom prst="wedgeRoundRectCallout">
            <a:avLst>
              <a:gd name="adj1" fmla="val -20833"/>
              <a:gd name="adj2" fmla="val -70992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左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方向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角丸四角形吹き出し 59"/>
          <p:cNvSpPr/>
          <p:nvPr/>
        </p:nvSpPr>
        <p:spPr>
          <a:xfrm>
            <a:off x="7026144" y="3673203"/>
            <a:ext cx="1283770" cy="600681"/>
          </a:xfrm>
          <a:prstGeom prst="wedgeRoundRectCallout">
            <a:avLst>
              <a:gd name="adj1" fmla="val -20833"/>
              <a:gd name="adj2" fmla="val -70992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右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方向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右矢印 60"/>
          <p:cNvSpPr/>
          <p:nvPr/>
        </p:nvSpPr>
        <p:spPr>
          <a:xfrm>
            <a:off x="2610228" y="4869160"/>
            <a:ext cx="6089240" cy="115212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2" y="4365223"/>
            <a:ext cx="213909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30" y="4365223"/>
            <a:ext cx="213909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32" y="4364748"/>
            <a:ext cx="213909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2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はじめに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6092" y="2237506"/>
            <a:ext cx="7322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一枚の画像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写真をピースに分割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柄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形状をもとに復元するパズル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同じピースは複数回使用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できない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左中かっこ 7"/>
          <p:cNvSpPr/>
          <p:nvPr/>
        </p:nvSpPr>
        <p:spPr>
          <a:xfrm>
            <a:off x="764332" y="2338798"/>
            <a:ext cx="288032" cy="182566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5619" y="170080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ジグソーパズルとは</a:t>
            </a:r>
            <a: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6" y="4426460"/>
            <a:ext cx="2476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矢印 6"/>
          <p:cNvSpPr/>
          <p:nvPr/>
        </p:nvSpPr>
        <p:spPr>
          <a:xfrm>
            <a:off x="3392488" y="5294933"/>
            <a:ext cx="720080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50546" y="6027003"/>
            <a:ext cx="1335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重複：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</a:p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消失：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21" y="4695999"/>
            <a:ext cx="32861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9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従来手法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4405" y="1705862"/>
            <a:ext cx="3911428" cy="6476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lIns="108000" tIns="108000" rIns="108000" bIns="36000" rtlCol="0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致死遺伝子発生</a:t>
            </a:r>
            <a:r>
              <a:rPr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防止</a:t>
            </a:r>
            <a:endParaRPr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左中かっこ 10"/>
          <p:cNvSpPr/>
          <p:nvPr/>
        </p:nvSpPr>
        <p:spPr>
          <a:xfrm>
            <a:off x="1834525" y="5445224"/>
            <a:ext cx="288032" cy="116558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39752" y="5335517"/>
            <a:ext cx="5289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子個体の多様性の低下</a:t>
            </a:r>
            <a:r>
              <a:rPr lang="en-US" altLang="ja-JP" sz="28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最適解への到達速度の低下</a:t>
            </a:r>
            <a:r>
              <a:rPr lang="en-US" altLang="ja-JP" sz="28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...</a:t>
            </a:r>
            <a:endParaRPr lang="ja-JP" altLang="en-US" sz="28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5569" y="2953496"/>
            <a:ext cx="328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親個体に対して、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36233" y="295349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のどちらかを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適用</a:t>
            </a:r>
          </a:p>
        </p:txBody>
      </p:sp>
      <p:sp>
        <p:nvSpPr>
          <p:cNvPr id="20" name="左中かっこ 19"/>
          <p:cNvSpPr/>
          <p:nvPr/>
        </p:nvSpPr>
        <p:spPr>
          <a:xfrm>
            <a:off x="3727244" y="2632314"/>
            <a:ext cx="288032" cy="116558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15276" y="2522606"/>
            <a:ext cx="16209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突然変異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539552" y="2353526"/>
            <a:ext cx="8208912" cy="1723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トライプ矢印 12"/>
          <p:cNvSpPr/>
          <p:nvPr/>
        </p:nvSpPr>
        <p:spPr>
          <a:xfrm rot="5400000">
            <a:off x="3416159" y="4219131"/>
            <a:ext cx="828088" cy="976018"/>
          </a:xfrm>
          <a:prstGeom prst="stripedRightArrow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71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改良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手法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左中かっこ 7"/>
          <p:cNvSpPr/>
          <p:nvPr/>
        </p:nvSpPr>
        <p:spPr>
          <a:xfrm>
            <a:off x="3564545" y="3147581"/>
            <a:ext cx="288032" cy="116558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3588" y="346876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ピースの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2253" y="3079714"/>
            <a:ext cx="9028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重複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消失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61108" y="3510601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による致死遺伝子の発生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3647381" y="4392006"/>
            <a:ext cx="1249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647381" y="4464709"/>
            <a:ext cx="1249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>
            <a:off x="5652120" y="5737161"/>
            <a:ext cx="2329680" cy="70570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36000" rtlCol="0" anchor="ctr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ピース交換</a:t>
            </a:r>
            <a:endParaRPr lang="en-US" altLang="ja-JP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09254" y="1894520"/>
            <a:ext cx="6192688" cy="86409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親個体より子個体を</a:t>
            </a: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生成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V 字形矢印 16"/>
          <p:cNvSpPr/>
          <p:nvPr/>
        </p:nvSpPr>
        <p:spPr>
          <a:xfrm>
            <a:off x="1151500" y="3444285"/>
            <a:ext cx="688234" cy="458470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ストライプ矢印 17"/>
          <p:cNvSpPr/>
          <p:nvPr/>
        </p:nvSpPr>
        <p:spPr>
          <a:xfrm rot="5400000">
            <a:off x="3947957" y="4601226"/>
            <a:ext cx="648072" cy="751892"/>
          </a:xfrm>
          <a:prstGeom prst="stripedRightArrow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3676" y="5612959"/>
            <a:ext cx="5211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移動距離が最も小さくなるよう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対応するピースの探索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88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23112" cy="1371600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改良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手法 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5365873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右矢印 84"/>
          <p:cNvSpPr/>
          <p:nvPr/>
        </p:nvSpPr>
        <p:spPr>
          <a:xfrm>
            <a:off x="2826872" y="4005064"/>
            <a:ext cx="1152128" cy="90419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</a:p>
        </p:txBody>
      </p:sp>
    </p:spTree>
    <p:extLst>
      <p:ext uri="{BB962C8B-B14F-4D97-AF65-F5344CB8AC3E}">
        <p14:creationId xmlns:p14="http://schemas.microsoft.com/office/powerpoint/2010/main" val="214569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23112" cy="13716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改良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手法 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8152904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右矢印 99"/>
          <p:cNvSpPr/>
          <p:nvPr/>
        </p:nvSpPr>
        <p:spPr>
          <a:xfrm>
            <a:off x="2826872" y="4005064"/>
            <a:ext cx="1152128" cy="90419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</a:p>
        </p:txBody>
      </p:sp>
    </p:spTree>
    <p:extLst>
      <p:ext uri="{BB962C8B-B14F-4D97-AF65-F5344CB8AC3E}">
        <p14:creationId xmlns:p14="http://schemas.microsoft.com/office/powerpoint/2010/main" val="21506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23112" cy="13716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改良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手法 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8152904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右矢印 99"/>
          <p:cNvSpPr/>
          <p:nvPr/>
        </p:nvSpPr>
        <p:spPr>
          <a:xfrm>
            <a:off x="2826872" y="4005064"/>
            <a:ext cx="1152128" cy="90419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</a:p>
        </p:txBody>
      </p:sp>
      <p:sp>
        <p:nvSpPr>
          <p:cNvPr id="6" name="乗算記号 5"/>
          <p:cNvSpPr/>
          <p:nvPr/>
        </p:nvSpPr>
        <p:spPr>
          <a:xfrm>
            <a:off x="3821304" y="1801847"/>
            <a:ext cx="2454575" cy="2454575"/>
          </a:xfrm>
          <a:prstGeom prst="mathMultiply">
            <a:avLst/>
          </a:prstGeom>
          <a:solidFill>
            <a:srgbClr val="FF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乗算記号 6"/>
          <p:cNvSpPr/>
          <p:nvPr/>
        </p:nvSpPr>
        <p:spPr>
          <a:xfrm>
            <a:off x="3831770" y="4591454"/>
            <a:ext cx="2454575" cy="2454575"/>
          </a:xfrm>
          <a:prstGeom prst="mathMultiply">
            <a:avLst/>
          </a:prstGeom>
          <a:solidFill>
            <a:srgbClr val="FF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915000" cy="13716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改良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手法 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4855477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6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915000" cy="13716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改良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手法 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7649223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左右矢印 5"/>
          <p:cNvSpPr/>
          <p:nvPr/>
        </p:nvSpPr>
        <p:spPr>
          <a:xfrm>
            <a:off x="1016015" y="2609326"/>
            <a:ext cx="495868" cy="248968"/>
          </a:xfrm>
          <a:prstGeom prst="leftRightArrow">
            <a:avLst/>
          </a:prstGeom>
          <a:solidFill>
            <a:srgbClr val="FF0000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上下矢印 6"/>
          <p:cNvSpPr/>
          <p:nvPr/>
        </p:nvSpPr>
        <p:spPr>
          <a:xfrm>
            <a:off x="1855315" y="3211139"/>
            <a:ext cx="300280" cy="522657"/>
          </a:xfrm>
          <a:prstGeom prst="upDownArrow">
            <a:avLst/>
          </a:prstGeom>
          <a:solidFill>
            <a:srgbClr val="00B0F0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20091" y="4077072"/>
            <a:ext cx="2249039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最小コストマッチング</a:t>
            </a:r>
          </a:p>
        </p:txBody>
      </p:sp>
      <p:sp>
        <p:nvSpPr>
          <p:cNvPr id="9" name="円/楕円 8"/>
          <p:cNvSpPr/>
          <p:nvPr/>
        </p:nvSpPr>
        <p:spPr>
          <a:xfrm>
            <a:off x="3749283" y="272568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768079" y="3264644"/>
            <a:ext cx="504056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788024" y="272568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806820" y="3264644"/>
            <a:ext cx="504056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5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23112" cy="13716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改良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手法 </a:t>
            </a:r>
            <a:r>
              <a:rPr kumimoji="1"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5365873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右矢印 84"/>
          <p:cNvSpPr/>
          <p:nvPr/>
        </p:nvSpPr>
        <p:spPr>
          <a:xfrm>
            <a:off x="2826872" y="4005064"/>
            <a:ext cx="1152128" cy="90419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</a:p>
        </p:txBody>
      </p:sp>
    </p:spTree>
    <p:extLst>
      <p:ext uri="{BB962C8B-B14F-4D97-AF65-F5344CB8AC3E}">
        <p14:creationId xmlns:p14="http://schemas.microsoft.com/office/powerpoint/2010/main" val="10010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実験 </a:t>
            </a:r>
            <a:r>
              <a:rPr lang="en-US" altLang="ja-JP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従来手法</a:t>
            </a:r>
            <a:r>
              <a:rPr lang="en-US" altLang="ja-JP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en-US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改良</a:t>
            </a:r>
            <a:r>
              <a:rPr lang="ja-JP" altLang="en-US" cap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手法</a:t>
            </a:r>
            <a:endParaRPr kumimoji="1" lang="ja-JP" altLang="en-US" cap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99592" y="1476670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入力画像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(256×256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分割数：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6×6(1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ピースあたり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42×42)</a:t>
            </a: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最適解の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適応度：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0.967871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4" y="3861048"/>
            <a:ext cx="2438741" cy="244826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740280"/>
              </p:ext>
            </p:extLst>
          </p:nvPr>
        </p:nvGraphicFramePr>
        <p:xfrm>
          <a:off x="323528" y="3689648"/>
          <a:ext cx="5314008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ワークシート" r:id="rId5" imgW="2724049" imgH="1666758" progId="Excel.Sheet.12">
                  <p:embed/>
                </p:oleObj>
              </mc:Choice>
              <mc:Fallback>
                <p:oleObj name="ワークシート" r:id="rId5" imgW="2724049" imgH="166675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689648"/>
                        <a:ext cx="5314008" cy="3168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3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結果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66000"/>
            <a:ext cx="7585304" cy="457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はじめに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6092" y="2237506"/>
            <a:ext cx="7322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一枚の画像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写真をピースに分割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柄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形状をもとに復元するパズル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同じピースは複数回使用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できない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左中かっこ 7"/>
          <p:cNvSpPr/>
          <p:nvPr/>
        </p:nvSpPr>
        <p:spPr>
          <a:xfrm>
            <a:off x="764332" y="2338798"/>
            <a:ext cx="288032" cy="182566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5619" y="170080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ジグソーパズルとは</a:t>
            </a:r>
            <a:r>
              <a:rPr kumimoji="1"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6" y="4426460"/>
            <a:ext cx="2476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矢印 6"/>
          <p:cNvSpPr/>
          <p:nvPr/>
        </p:nvSpPr>
        <p:spPr>
          <a:xfrm>
            <a:off x="3392488" y="5294933"/>
            <a:ext cx="720080" cy="2880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50546" y="6027003"/>
            <a:ext cx="1335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重複：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</a:p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消失： 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00" y="4695999"/>
            <a:ext cx="32861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乗算記号 12"/>
          <p:cNvSpPr/>
          <p:nvPr/>
        </p:nvSpPr>
        <p:spPr>
          <a:xfrm>
            <a:off x="5706481" y="4211661"/>
            <a:ext cx="2454575" cy="2454575"/>
          </a:xfrm>
          <a:prstGeom prst="mathMultiply">
            <a:avLst/>
          </a:prstGeom>
          <a:solidFill>
            <a:srgbClr val="FF000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3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問題点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1417" y="4078813"/>
            <a:ext cx="621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周囲の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ピースのとの連続を崩さない交叉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17" y="1343649"/>
            <a:ext cx="2429214" cy="2419688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1054567" y="3193839"/>
            <a:ext cx="3975450" cy="569498"/>
          </a:xfrm>
          <a:prstGeom prst="wedgeRoundRectCallout">
            <a:avLst>
              <a:gd name="adj1" fmla="val 59962"/>
              <a:gd name="adj2" fmla="val -134856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数個単位でのピースの連続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2020" y="1861421"/>
            <a:ext cx="4198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分割数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6×6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において最適解に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至ら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なかった場合の画像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899592" y="4582869"/>
            <a:ext cx="34563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99592" y="4651715"/>
            <a:ext cx="345638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601112" y="4654877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ピース間距離のみで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は困難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07705" y="5545685"/>
            <a:ext cx="3092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人間に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よる判断：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860032" y="5630268"/>
            <a:ext cx="1800200" cy="56949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36000" rtlCol="0" anchor="ctr">
            <a:spAutoFit/>
          </a:bodyPr>
          <a:lstStyle/>
          <a:p>
            <a:pPr algn="ctr"/>
            <a:r>
              <a:rPr lang="en-US" altLang="ja-JP" sz="2400" b="1" dirty="0" err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iGA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の適用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V 字形矢印 12"/>
          <p:cNvSpPr/>
          <p:nvPr/>
        </p:nvSpPr>
        <p:spPr>
          <a:xfrm>
            <a:off x="1219471" y="5685782"/>
            <a:ext cx="688234" cy="458470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2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</p:spPr>
        <p:txBody>
          <a:bodyPr/>
          <a:lstStyle/>
          <a:p>
            <a:r>
              <a:rPr lang="ja-JP" altLang="en-US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対話型遺伝的アルゴリズム</a:t>
            </a:r>
            <a:r>
              <a:rPr lang="en-US" altLang="ja-JP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cap="none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iGA</a:t>
            </a:r>
            <a:r>
              <a:rPr lang="en-US" altLang="ja-JP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cap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303976" y="3476299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303975" y="5492523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296397" y="4484411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突然変異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331836" y="4484411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選択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>
            <a:stCxn id="5" idx="5"/>
            <a:endCxn id="8" idx="1"/>
          </p:cNvCxnSpPr>
          <p:nvPr/>
        </p:nvCxnSpPr>
        <p:spPr>
          <a:xfrm>
            <a:off x="5987304" y="4459702"/>
            <a:ext cx="597906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7" idx="1"/>
            <a:endCxn id="9" idx="5"/>
          </p:cNvCxnSpPr>
          <p:nvPr/>
        </p:nvCxnSpPr>
        <p:spPr>
          <a:xfrm flipH="1" flipV="1">
            <a:off x="4015164" y="5467814"/>
            <a:ext cx="577624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9" idx="7"/>
            <a:endCxn id="5" idx="3"/>
          </p:cNvCxnSpPr>
          <p:nvPr/>
        </p:nvCxnSpPr>
        <p:spPr>
          <a:xfrm flipV="1">
            <a:off x="4015164" y="4459702"/>
            <a:ext cx="577625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8" idx="3"/>
            <a:endCxn id="7" idx="7"/>
          </p:cNvCxnSpPr>
          <p:nvPr/>
        </p:nvCxnSpPr>
        <p:spPr>
          <a:xfrm flipH="1">
            <a:off x="5987303" y="5467814"/>
            <a:ext cx="597907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1164600" y="3332283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初期生成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7" name="直線矢印コネクタ 26"/>
          <p:cNvCxnSpPr>
            <a:stCxn id="24" idx="6"/>
            <a:endCxn id="5" idx="2"/>
          </p:cNvCxnSpPr>
          <p:nvPr/>
        </p:nvCxnSpPr>
        <p:spPr>
          <a:xfrm>
            <a:off x="3136741" y="3908347"/>
            <a:ext cx="1167235" cy="14401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1164600" y="5705872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解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3" name="直線矢印コネクタ 42"/>
          <p:cNvCxnSpPr>
            <a:stCxn id="7" idx="2"/>
            <a:endCxn id="42" idx="6"/>
          </p:cNvCxnSpPr>
          <p:nvPr/>
        </p:nvCxnSpPr>
        <p:spPr>
          <a:xfrm flipH="1">
            <a:off x="3136741" y="6068587"/>
            <a:ext cx="1167234" cy="21334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角丸四角形吹き出し 2"/>
          <p:cNvSpPr/>
          <p:nvPr/>
        </p:nvSpPr>
        <p:spPr>
          <a:xfrm>
            <a:off x="3968075" y="4365104"/>
            <a:ext cx="4616081" cy="978120"/>
          </a:xfrm>
          <a:prstGeom prst="wedgeRoundRectCallout">
            <a:avLst>
              <a:gd name="adj1" fmla="val -20833"/>
              <a:gd name="adj2" fmla="val 65362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108000" rIns="108000" bIns="36000" rtlCol="0" anchor="ctr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提示された個体に対する</a:t>
            </a:r>
            <a:endParaRPr kumimoji="1" lang="en-US" altLang="ja-JP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人間の評価</a:t>
            </a:r>
            <a:endParaRPr kumimoji="1" lang="ja-JP" altLang="en-US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48940" y="1556792"/>
            <a:ext cx="5245127" cy="1438068"/>
          </a:xfrm>
          <a:prstGeom prst="rect">
            <a:avLst/>
          </a:prstGeom>
          <a:noFill/>
          <a:ln>
            <a:noFill/>
          </a:ln>
        </p:spPr>
        <p:txBody>
          <a:bodyPr wrap="none" lIns="108000" tIns="108000" rIns="108000" b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GA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の遺伝的操作を基に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評価部分を人間に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より評価する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46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/>
          <a:lstStyle/>
          <a:p>
            <a:r>
              <a:rPr lang="ja-JP" altLang="en-US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対話型遺伝的アルゴリズム</a:t>
            </a:r>
            <a:r>
              <a:rPr lang="en-US" altLang="ja-JP" cap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cap="none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iGA</a:t>
            </a:r>
            <a:r>
              <a:rPr lang="en-US" altLang="ja-JP" cap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cap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48940" y="1556792"/>
            <a:ext cx="5245127" cy="1438068"/>
          </a:xfrm>
          <a:prstGeom prst="rect">
            <a:avLst/>
          </a:prstGeom>
          <a:noFill/>
          <a:ln>
            <a:noFill/>
          </a:ln>
        </p:spPr>
        <p:txBody>
          <a:bodyPr wrap="none" lIns="108000" tIns="108000" rIns="108000" b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GA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の遺伝的操作を基に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評価部分を人間に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より評価する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411760" y="3140968"/>
            <a:ext cx="4560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ピース間の連続の判断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7072"/>
            <a:ext cx="2448267" cy="2467320"/>
          </a:xfrm>
          <a:prstGeom prst="rect">
            <a:avLst/>
          </a:prstGeom>
        </p:spPr>
      </p:pic>
      <p:sp>
        <p:nvSpPr>
          <p:cNvPr id="20" name="右矢印 19"/>
          <p:cNvSpPr/>
          <p:nvPr/>
        </p:nvSpPr>
        <p:spPr>
          <a:xfrm>
            <a:off x="5364088" y="4898765"/>
            <a:ext cx="1101987" cy="83617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485495" y="4149080"/>
            <a:ext cx="1368152" cy="12885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領域</a:t>
            </a:r>
          </a:p>
        </p:txBody>
      </p:sp>
      <p:sp>
        <p:nvSpPr>
          <p:cNvPr id="14" name="V 字形矢印 13"/>
          <p:cNvSpPr/>
          <p:nvPr/>
        </p:nvSpPr>
        <p:spPr>
          <a:xfrm>
            <a:off x="1597530" y="3281065"/>
            <a:ext cx="688234" cy="458470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59632" y="4055516"/>
            <a:ext cx="1368152" cy="12885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Picture 2" descr="F:\RESEARCH\専攻科\2年\最終\キャプ\キャプチャ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30" y="4077964"/>
            <a:ext cx="1285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6981330" y="4077072"/>
            <a:ext cx="1273569" cy="1233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26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/>
          <a:lstStyle/>
          <a:p>
            <a:r>
              <a:rPr lang="ja-JP" altLang="en-US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対話型遺伝的アルゴリズム</a:t>
            </a:r>
            <a:r>
              <a:rPr lang="en-US" altLang="ja-JP" cap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cap="none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iGA</a:t>
            </a:r>
            <a:r>
              <a:rPr lang="en-US" altLang="ja-JP" cap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cap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48940" y="1556792"/>
            <a:ext cx="5245127" cy="1438068"/>
          </a:xfrm>
          <a:prstGeom prst="rect">
            <a:avLst/>
          </a:prstGeom>
          <a:noFill/>
          <a:ln>
            <a:noFill/>
          </a:ln>
        </p:spPr>
        <p:txBody>
          <a:bodyPr wrap="none" lIns="108000" tIns="108000" rIns="108000" b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GA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の遺伝的操作を基に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評価部分を人間に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より評価する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411760" y="3140968"/>
            <a:ext cx="4560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ピース間の連続の判断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7072"/>
            <a:ext cx="2448267" cy="2467320"/>
          </a:xfrm>
          <a:prstGeom prst="rect">
            <a:avLst/>
          </a:prstGeom>
        </p:spPr>
      </p:pic>
      <p:sp>
        <p:nvSpPr>
          <p:cNvPr id="20" name="右矢印 19"/>
          <p:cNvSpPr/>
          <p:nvPr/>
        </p:nvSpPr>
        <p:spPr>
          <a:xfrm>
            <a:off x="5364088" y="4898765"/>
            <a:ext cx="1101987" cy="83617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485495" y="4149080"/>
            <a:ext cx="1368152" cy="12885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領域</a:t>
            </a:r>
          </a:p>
        </p:txBody>
      </p:sp>
      <p:sp>
        <p:nvSpPr>
          <p:cNvPr id="14" name="V 字形矢印 13"/>
          <p:cNvSpPr/>
          <p:nvPr/>
        </p:nvSpPr>
        <p:spPr>
          <a:xfrm>
            <a:off x="1597530" y="3281065"/>
            <a:ext cx="688234" cy="458470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59632" y="4055516"/>
            <a:ext cx="1368152" cy="12885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Picture 2" descr="F:\RESEARCH\専攻科\2年\最終\キャプ\キャプチャ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30" y="4077964"/>
            <a:ext cx="1285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3517294" y="5742247"/>
            <a:ext cx="1304553" cy="66372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連続</a:t>
            </a:r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943745" y="4653136"/>
            <a:ext cx="684039" cy="132743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L 字 15"/>
          <p:cNvSpPr/>
          <p:nvPr/>
        </p:nvSpPr>
        <p:spPr>
          <a:xfrm rot="10800000">
            <a:off x="6998445" y="4055512"/>
            <a:ext cx="1268760" cy="1898875"/>
          </a:xfrm>
          <a:prstGeom prst="corner">
            <a:avLst>
              <a:gd name="adj1" fmla="val 99685"/>
              <a:gd name="adj2" fmla="val 4914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077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23112" cy="13716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領域の</a:t>
            </a: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拡張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4897742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6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23112" cy="13716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交叉領域の拡張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4897742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7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交叉領域の拡張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7649223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1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交叉領域の拡張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7649223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0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交叉領域の拡張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7649223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2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交叉領域の拡張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4897742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7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はじめに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721938" y="1988840"/>
                <a:ext cx="31558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ピース数 </a:t>
                </a:r>
                <a:r>
                  <a:rPr lang="en-US" altLang="ja-JP" sz="28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𝑁</m:t>
                    </m:r>
                    <m:r>
                      <a:rPr lang="en-US" altLang="ja-JP" sz="2800" i="1">
                        <a:latin typeface="Cambria Math"/>
                      </a:rPr>
                      <m:t>×</m:t>
                    </m:r>
                    <m:r>
                      <a:rPr lang="en-US" altLang="ja-JP" sz="2800" i="1">
                        <a:latin typeface="Cambria Math"/>
                      </a:rPr>
                      <m:t>𝑀</m:t>
                    </m:r>
                  </m:oMath>
                </a14:m>
                <a:endParaRPr kumimoji="1"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38" y="1988840"/>
                <a:ext cx="31558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3861" t="-9302" b="-337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187624" y="2525133"/>
                <a:ext cx="5300490" cy="52322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組み合わせ総数：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𝑁</m:t>
                        </m:r>
                        <m:r>
                          <a:rPr lang="en-US" altLang="ja-JP" sz="2800" i="1">
                            <a:latin typeface="Cambria Math"/>
                          </a:rPr>
                          <m:t>×</m:t>
                        </m:r>
                        <m:r>
                          <a:rPr lang="en-US" altLang="ja-JP" sz="2800" i="1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lang="en-US" altLang="ja-JP" sz="2800" i="1">
                        <a:latin typeface="Cambria Math"/>
                      </a:rPr>
                      <m:t>!</m:t>
                    </m:r>
                  </m:oMath>
                </a14:m>
                <a:r>
                  <a:rPr lang="en-US" altLang="ja-JP" sz="28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lang="ja-JP" altLang="ja-JP" sz="28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通り</a:t>
                </a:r>
                <a:endParaRPr kumimoji="1" lang="ja-JP" altLang="en-US" sz="2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525133"/>
                <a:ext cx="530049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417" t="-9302" r="-1266" b="-3372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/>
          <p:cNvCxnSpPr/>
          <p:nvPr/>
        </p:nvCxnSpPr>
        <p:spPr>
          <a:xfrm>
            <a:off x="4139952" y="2976295"/>
            <a:ext cx="21645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139952" y="3048353"/>
            <a:ext cx="21645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04" y="1026314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6586360" y="2360743"/>
                <a:ext cx="60984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360" y="2360743"/>
                <a:ext cx="60984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6536055" y="2329964"/>
                <a:ext cx="66242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055" y="2329964"/>
                <a:ext cx="662425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7749479" y="1134123"/>
                <a:ext cx="716927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479" y="1134123"/>
                <a:ext cx="716927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749321" y="4437112"/>
            <a:ext cx="5334847" cy="576293"/>
          </a:xfrm>
          <a:prstGeom prst="rect">
            <a:avLst/>
          </a:prstGeom>
          <a:noFill/>
          <a:ln w="28575">
            <a:noFill/>
          </a:ln>
        </p:spPr>
        <p:txBody>
          <a:bodyPr wrap="square" lIns="108000" tIns="108000" rIns="108000" bIns="36000" rtlCol="0">
            <a:spAutoFit/>
          </a:bodyPr>
          <a:lstStyle/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隣接するピースとピースの差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07704" y="5130814"/>
            <a:ext cx="4834630" cy="586108"/>
          </a:xfrm>
          <a:prstGeom prst="rect">
            <a:avLst/>
          </a:prstGeom>
          <a:noFill/>
          <a:ln w="28575">
            <a:noFill/>
          </a:ln>
        </p:spPr>
        <p:txBody>
          <a:bodyPr wrap="none" lIns="108000" tIns="108000" rIns="108000" bIns="36000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総距離を最小と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TSP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問題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2483768" y="5813226"/>
            <a:ext cx="4968552" cy="637601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8000" tIns="108000" rIns="108000" bIns="36000" rtlCol="0" anchor="ctr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遺伝的アルゴリズムの適用</a:t>
            </a:r>
            <a:endParaRPr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19986" y="4375556"/>
            <a:ext cx="1141439" cy="699404"/>
          </a:xfrm>
          <a:prstGeom prst="rect">
            <a:avLst/>
          </a:prstGeom>
        </p:spPr>
        <p:txBody>
          <a:bodyPr wrap="none" lIns="108000" tIns="108000" rIns="108000" bIns="3600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距離</a:t>
            </a:r>
          </a:p>
        </p:txBody>
      </p:sp>
      <p:sp>
        <p:nvSpPr>
          <p:cNvPr id="7" name="ストライプ矢印 6"/>
          <p:cNvSpPr/>
          <p:nvPr/>
        </p:nvSpPr>
        <p:spPr>
          <a:xfrm rot="5400000">
            <a:off x="3422966" y="3283029"/>
            <a:ext cx="828088" cy="976018"/>
          </a:xfrm>
          <a:prstGeom prst="stripedRightArrow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V 字形矢印 7"/>
          <p:cNvSpPr/>
          <p:nvPr/>
        </p:nvSpPr>
        <p:spPr>
          <a:xfrm>
            <a:off x="1124580" y="5194633"/>
            <a:ext cx="688234" cy="458470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38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交叉領域の拡張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7715806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左右矢印 22"/>
          <p:cNvSpPr/>
          <p:nvPr/>
        </p:nvSpPr>
        <p:spPr>
          <a:xfrm>
            <a:off x="952898" y="2132856"/>
            <a:ext cx="1617579" cy="349516"/>
          </a:xfrm>
          <a:prstGeom prst="leftRightArrow">
            <a:avLst/>
          </a:prstGeom>
          <a:solidFill>
            <a:srgbClr val="00B0F0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左右矢印 23"/>
          <p:cNvSpPr/>
          <p:nvPr/>
        </p:nvSpPr>
        <p:spPr>
          <a:xfrm rot="8100000">
            <a:off x="1380963" y="2837858"/>
            <a:ext cx="761448" cy="349516"/>
          </a:xfrm>
          <a:prstGeom prst="leftRightArrow">
            <a:avLst/>
          </a:prstGeom>
          <a:solidFill>
            <a:srgbClr val="FF0000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749283" y="272568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4860032" y="276058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768079" y="3264644"/>
            <a:ext cx="504056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860032" y="3296389"/>
            <a:ext cx="504056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1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交叉領域の拡張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66000"/>
            <a:ext cx="7649223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左右矢印 27"/>
          <p:cNvSpPr/>
          <p:nvPr/>
        </p:nvSpPr>
        <p:spPr>
          <a:xfrm>
            <a:off x="952898" y="2132856"/>
            <a:ext cx="1617579" cy="349516"/>
          </a:xfrm>
          <a:prstGeom prst="leftRightArrow">
            <a:avLst/>
          </a:prstGeom>
          <a:solidFill>
            <a:srgbClr val="00B0F0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左右矢印 28"/>
          <p:cNvSpPr/>
          <p:nvPr/>
        </p:nvSpPr>
        <p:spPr>
          <a:xfrm rot="8100000">
            <a:off x="1380963" y="2837858"/>
            <a:ext cx="761448" cy="349516"/>
          </a:xfrm>
          <a:prstGeom prst="leftRightArrow">
            <a:avLst/>
          </a:prstGeom>
          <a:solidFill>
            <a:srgbClr val="FF0000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3749283" y="272568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4860032" y="276058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3768079" y="3264644"/>
            <a:ext cx="504056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4860032" y="3296389"/>
            <a:ext cx="504056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9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実験① </a:t>
            </a:r>
            <a:r>
              <a:rPr lang="en-US" altLang="ja-JP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en-US" altLang="ja-JP" cap="none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iGA</a:t>
            </a:r>
            <a:endParaRPr kumimoji="1" lang="ja-JP" altLang="en-US" cap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99592" y="1476670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入力画像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(256×256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分割数：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6×6(1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ピースあたり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42×42)</a:t>
            </a: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最適解の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適応度：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0.967871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4" y="3861048"/>
            <a:ext cx="2438741" cy="244826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913716"/>
              </p:ext>
            </p:extLst>
          </p:nvPr>
        </p:nvGraphicFramePr>
        <p:xfrm>
          <a:off x="323528" y="3689648"/>
          <a:ext cx="5314008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name="ワークシート" r:id="rId5" imgW="2724049" imgH="1666758" progId="Excel.Sheet.12">
                  <p:embed/>
                </p:oleObj>
              </mc:Choice>
              <mc:Fallback>
                <p:oleObj name="ワークシート" r:id="rId5" imgW="2724049" imgH="166675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689648"/>
                        <a:ext cx="5314008" cy="3168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4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実験① </a:t>
            </a:r>
            <a:r>
              <a:rPr lang="en-US" altLang="ja-JP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en-US" altLang="ja-JP" cap="none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iGA</a:t>
            </a:r>
            <a:endParaRPr kumimoji="1" lang="ja-JP" altLang="en-US" cap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99592" y="1476670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入力画像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(256×256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分割数：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6×6(1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ピースあたり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42×42)</a:t>
            </a: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最適解の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適応度：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0.967871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4365104"/>
            <a:ext cx="7848872" cy="1447883"/>
          </a:xfrm>
          <a:prstGeom prst="rect">
            <a:avLst/>
          </a:prstGeom>
          <a:noFill/>
        </p:spPr>
        <p:txBody>
          <a:bodyPr wrap="square" lIns="108000" tIns="108000" rIns="108000" b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世代ごとに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ランダムな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個体を選択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連続しているピースを選択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56176" y="5132047"/>
            <a:ext cx="2731618" cy="586108"/>
          </a:xfrm>
          <a:prstGeom prst="rect">
            <a:avLst/>
          </a:prstGeom>
        </p:spPr>
        <p:txBody>
          <a:bodyPr wrap="none" lIns="108000" tIns="108000" rIns="108000" bIns="3600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連続情報の収集</a:t>
            </a:r>
            <a:endParaRPr lang="ja-JP" altLang="en-US" sz="2800" dirty="0"/>
          </a:p>
        </p:txBody>
      </p:sp>
      <p:sp>
        <p:nvSpPr>
          <p:cNvPr id="10" name="V 字形矢印 9"/>
          <p:cNvSpPr/>
          <p:nvPr/>
        </p:nvSpPr>
        <p:spPr>
          <a:xfrm>
            <a:off x="5434169" y="5195866"/>
            <a:ext cx="688234" cy="458470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7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結果</a:t>
            </a:r>
            <a:r>
              <a:rPr lang="ja-JP" altLang="en-US" cap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</a:t>
            </a:r>
            <a:r>
              <a:rPr kumimoji="1" lang="en-US" altLang="ja-JP" cap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en-US" altLang="ja-JP" cap="none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iGA</a:t>
            </a:r>
            <a:endParaRPr kumimoji="1" lang="ja-JP" altLang="en-US" cap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66000"/>
            <a:ext cx="7656803" cy="46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提案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手法の流れ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691680" y="1700808"/>
            <a:ext cx="6912768" cy="69888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改良</a:t>
            </a: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手法</a:t>
            </a:r>
            <a:endParaRPr kumimoji="1" lang="ja-JP" altLang="en-US" sz="2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691680" y="2550095"/>
            <a:ext cx="6912768" cy="131095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step1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で求められたピース配置を基にピース間の連続情報の取得・収集</a:t>
            </a:r>
            <a:endParaRPr kumimoji="1" lang="en-US" altLang="ja-JP" sz="2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710139" y="4074894"/>
            <a:ext cx="6912768" cy="138296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r>
              <a:rPr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評価方法を変更</a:t>
            </a:r>
            <a:endParaRPr lang="en-US" altLang="ja-JP" sz="2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819417"/>
            <a:ext cx="924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step1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2974738"/>
            <a:ext cx="924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step2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4535541"/>
            <a:ext cx="924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step3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4907248" y="4217443"/>
            <a:ext cx="3384376" cy="10688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個体をピース間の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連続情報で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67744" y="5589240"/>
            <a:ext cx="52790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ピース間の連続が多い → 適応度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74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実験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提案手法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99592" y="147667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入力画像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(256×256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分割数：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7×7,8×8</a:t>
            </a: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4" y="3861048"/>
            <a:ext cx="2438741" cy="244826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356661"/>
              </p:ext>
            </p:extLst>
          </p:nvPr>
        </p:nvGraphicFramePr>
        <p:xfrm>
          <a:off x="323528" y="3689648"/>
          <a:ext cx="5314008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name="ワークシート" r:id="rId5" imgW="2724049" imgH="1666758" progId="Excel.Sheet.12">
                  <p:embed/>
                </p:oleObj>
              </mc:Choice>
              <mc:Fallback>
                <p:oleObj name="ワークシート" r:id="rId5" imgW="2724049" imgH="166675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689648"/>
                        <a:ext cx="5314008" cy="3168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実験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提案手法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99592" y="1476670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入力画像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(256×256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分割数：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7×7,8×8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4" y="3861048"/>
            <a:ext cx="2438741" cy="244826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994255"/>
              </p:ext>
            </p:extLst>
          </p:nvPr>
        </p:nvGraphicFramePr>
        <p:xfrm>
          <a:off x="323528" y="3689648"/>
          <a:ext cx="5314008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" name="ワークシート" r:id="rId5" imgW="2724049" imgH="1666758" progId="Excel.Sheet.12">
                  <p:embed/>
                </p:oleObj>
              </mc:Choice>
              <mc:Fallback>
                <p:oleObj name="ワークシート" r:id="rId5" imgW="2724049" imgH="166675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689648"/>
                        <a:ext cx="5314008" cy="3168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763178" y="2764222"/>
            <a:ext cx="4612366" cy="893885"/>
          </a:xfrm>
          <a:prstGeom prst="rect">
            <a:avLst/>
          </a:prstGeom>
          <a:noFill/>
        </p:spPr>
        <p:txBody>
          <a:bodyPr wrap="square" lIns="108000" tIns="108000" rIns="108000" bIns="36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組立てることができた</a:t>
            </a:r>
            <a:endParaRPr lang="en-US" altLang="ja-JP" sz="32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V 字形矢印 9"/>
          <p:cNvSpPr/>
          <p:nvPr/>
        </p:nvSpPr>
        <p:spPr>
          <a:xfrm>
            <a:off x="1691680" y="2920893"/>
            <a:ext cx="936104" cy="58054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05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おわりに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5536" y="1484784"/>
            <a:ext cx="8424936" cy="504056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最小コストマッチングによるピース交換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9339" y="2090891"/>
            <a:ext cx="4886054" cy="586108"/>
          </a:xfrm>
          <a:prstGeom prst="rect">
            <a:avLst/>
          </a:prstGeom>
          <a:noFill/>
        </p:spPr>
        <p:txBody>
          <a:bodyPr wrap="none" lIns="108000" tIns="108000" rIns="108000" bIns="36000" rtlCol="0">
            <a:spAutoFit/>
          </a:bodyPr>
          <a:lstStyle/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致死遺伝子が発生しない交叉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4318" y="3767748"/>
            <a:ext cx="3449763" cy="576293"/>
          </a:xfrm>
          <a:prstGeom prst="rect">
            <a:avLst/>
          </a:prstGeom>
          <a:noFill/>
        </p:spPr>
        <p:txBody>
          <a:bodyPr wrap="none" lIns="108000" tIns="108000" rIns="108000" bIns="36000" rtlCol="0">
            <a:spAutoFit/>
          </a:bodyPr>
          <a:lstStyle/>
          <a:p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従来手法と比較して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左中かっこ 7"/>
          <p:cNvSpPr/>
          <p:nvPr/>
        </p:nvSpPr>
        <p:spPr>
          <a:xfrm>
            <a:off x="726366" y="4447262"/>
            <a:ext cx="288032" cy="115212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6260" y="4299386"/>
            <a:ext cx="4456449" cy="1447883"/>
          </a:xfrm>
          <a:prstGeom prst="rect">
            <a:avLst/>
          </a:prstGeom>
          <a:noFill/>
        </p:spPr>
        <p:txBody>
          <a:bodyPr wrap="none" lIns="108000" tIns="108000" rIns="108000" bIns="36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早期の解の適応度の高さ</a:t>
            </a:r>
            <a:endParaRPr kumimoji="1" lang="en-US" altLang="ja-JP" sz="28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最適解到達世代の速さ</a:t>
            </a:r>
            <a:endParaRPr kumimoji="1"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95536" y="2597342"/>
            <a:ext cx="8424936" cy="47161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en-US" altLang="ja-JP" sz="2400" b="1" dirty="0" err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iGA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によるピースの連続情報の取得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38476" y="3197260"/>
            <a:ext cx="6485365" cy="586108"/>
          </a:xfrm>
          <a:prstGeom prst="rect">
            <a:avLst/>
          </a:prstGeom>
          <a:noFill/>
        </p:spPr>
        <p:txBody>
          <a:bodyPr wrap="square" lIns="108000" tIns="108000" rIns="108000" bIns="36000" rtlCol="0">
            <a:spAutoFit/>
          </a:bodyPr>
          <a:lstStyle/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連続したピース間を分割しない交叉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53075" y="5877272"/>
            <a:ext cx="3282821" cy="720080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提案手法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(3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段階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76056" y="5944258"/>
            <a:ext cx="3247785" cy="586108"/>
          </a:xfrm>
          <a:prstGeom prst="rect">
            <a:avLst/>
          </a:prstGeom>
          <a:noFill/>
        </p:spPr>
        <p:txBody>
          <a:bodyPr wrap="none" lIns="108000" tIns="108000" rIns="108000" bIns="36000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7×7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</a:t>
            </a:r>
            <a:r>
              <a:rPr lang="en-US" altLang="ja-JP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8×8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の組立て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V 字形矢印 15"/>
          <p:cNvSpPr/>
          <p:nvPr/>
        </p:nvSpPr>
        <p:spPr>
          <a:xfrm>
            <a:off x="710392" y="2046228"/>
            <a:ext cx="688234" cy="458470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V 字形矢印 16"/>
          <p:cNvSpPr/>
          <p:nvPr/>
        </p:nvSpPr>
        <p:spPr>
          <a:xfrm>
            <a:off x="710392" y="3197260"/>
            <a:ext cx="688234" cy="458470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V 字形矢印 17"/>
          <p:cNvSpPr/>
          <p:nvPr/>
        </p:nvSpPr>
        <p:spPr>
          <a:xfrm>
            <a:off x="4116922" y="6008077"/>
            <a:ext cx="688234" cy="458470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1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5576" y="2996952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/>
              <a:t>ご清聴</a:t>
            </a:r>
            <a:r>
              <a:rPr kumimoji="1" lang="ja-JP" altLang="en-US" sz="4000" dirty="0" smtClean="0"/>
              <a:t>ありがとうございました。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540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347048" cy="13716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遺伝的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アルゴリズム</a:t>
            </a:r>
            <a:r>
              <a:rPr lang="en-US" altLang="ja-JP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(GA)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7369" y="1628797"/>
            <a:ext cx="7656043" cy="1447883"/>
          </a:xfrm>
          <a:prstGeom prst="rect">
            <a:avLst/>
          </a:prstGeom>
          <a:noFill/>
          <a:ln>
            <a:noFill/>
          </a:ln>
        </p:spPr>
        <p:txBody>
          <a:bodyPr wrap="none" lIns="108000" tIns="108000" rIns="108000" bIns="36000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生物が環境に適応して進化する過程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			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模倣</a:t>
            </a: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した学習的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アルゴリズム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1975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John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H. Holland</a:t>
            </a: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により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構築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303976" y="3476299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303975" y="5492523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296397" y="4484411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突然変異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331836" y="4484411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選択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>
            <a:stCxn id="5" idx="5"/>
            <a:endCxn id="8" idx="1"/>
          </p:cNvCxnSpPr>
          <p:nvPr/>
        </p:nvCxnSpPr>
        <p:spPr>
          <a:xfrm>
            <a:off x="5987304" y="4459702"/>
            <a:ext cx="597906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7" idx="1"/>
            <a:endCxn id="9" idx="5"/>
          </p:cNvCxnSpPr>
          <p:nvPr/>
        </p:nvCxnSpPr>
        <p:spPr>
          <a:xfrm flipH="1" flipV="1">
            <a:off x="4015164" y="5467814"/>
            <a:ext cx="577624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9" idx="7"/>
            <a:endCxn id="5" idx="3"/>
          </p:cNvCxnSpPr>
          <p:nvPr/>
        </p:nvCxnSpPr>
        <p:spPr>
          <a:xfrm flipV="1">
            <a:off x="4015164" y="4459702"/>
            <a:ext cx="577625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8" idx="3"/>
            <a:endCxn id="7" idx="7"/>
          </p:cNvCxnSpPr>
          <p:nvPr/>
        </p:nvCxnSpPr>
        <p:spPr>
          <a:xfrm flipH="1">
            <a:off x="5987303" y="5467814"/>
            <a:ext cx="597907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1164600" y="3332283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初期生成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7" name="直線矢印コネクタ 26"/>
          <p:cNvCxnSpPr>
            <a:stCxn id="24" idx="6"/>
            <a:endCxn id="5" idx="2"/>
          </p:cNvCxnSpPr>
          <p:nvPr/>
        </p:nvCxnSpPr>
        <p:spPr>
          <a:xfrm>
            <a:off x="3136741" y="3908347"/>
            <a:ext cx="1167235" cy="14401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左中かっこ 37"/>
          <p:cNvSpPr/>
          <p:nvPr/>
        </p:nvSpPr>
        <p:spPr>
          <a:xfrm>
            <a:off x="269337" y="1683649"/>
            <a:ext cx="288032" cy="127529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1164600" y="5705872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解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3" name="直線矢印コネクタ 42"/>
          <p:cNvCxnSpPr>
            <a:stCxn id="7" idx="2"/>
            <a:endCxn id="42" idx="6"/>
          </p:cNvCxnSpPr>
          <p:nvPr/>
        </p:nvCxnSpPr>
        <p:spPr>
          <a:xfrm flipH="1">
            <a:off x="3136741" y="6068587"/>
            <a:ext cx="1167234" cy="21334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7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遺伝的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アルゴリズム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(GA)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303976" y="3476299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303975" y="5492523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296397" y="4484411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突然変異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331836" y="4484411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選択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>
            <a:stCxn id="5" idx="5"/>
            <a:endCxn id="8" idx="1"/>
          </p:cNvCxnSpPr>
          <p:nvPr/>
        </p:nvCxnSpPr>
        <p:spPr>
          <a:xfrm>
            <a:off x="5987304" y="4459702"/>
            <a:ext cx="597906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7" idx="1"/>
            <a:endCxn id="9" idx="5"/>
          </p:cNvCxnSpPr>
          <p:nvPr/>
        </p:nvCxnSpPr>
        <p:spPr>
          <a:xfrm flipH="1" flipV="1">
            <a:off x="4015164" y="5467814"/>
            <a:ext cx="577624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9" idx="7"/>
            <a:endCxn id="5" idx="3"/>
          </p:cNvCxnSpPr>
          <p:nvPr/>
        </p:nvCxnSpPr>
        <p:spPr>
          <a:xfrm flipV="1">
            <a:off x="4015164" y="4459702"/>
            <a:ext cx="577625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8" idx="3"/>
            <a:endCxn id="7" idx="7"/>
          </p:cNvCxnSpPr>
          <p:nvPr/>
        </p:nvCxnSpPr>
        <p:spPr>
          <a:xfrm flipH="1">
            <a:off x="5987303" y="5467814"/>
            <a:ext cx="597907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1164600" y="3332283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初期生成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7" name="直線矢印コネクタ 26"/>
          <p:cNvCxnSpPr>
            <a:stCxn id="24" idx="6"/>
            <a:endCxn id="5" idx="2"/>
          </p:cNvCxnSpPr>
          <p:nvPr/>
        </p:nvCxnSpPr>
        <p:spPr>
          <a:xfrm>
            <a:off x="3136741" y="3908347"/>
            <a:ext cx="1167235" cy="14401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1164600" y="5705872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解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3" name="直線矢印コネクタ 42"/>
          <p:cNvCxnSpPr>
            <a:stCxn id="7" idx="2"/>
            <a:endCxn id="42" idx="6"/>
          </p:cNvCxnSpPr>
          <p:nvPr/>
        </p:nvCxnSpPr>
        <p:spPr>
          <a:xfrm flipH="1">
            <a:off x="3136741" y="6068587"/>
            <a:ext cx="1167234" cy="21334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57369" y="1628797"/>
            <a:ext cx="7656043" cy="1447883"/>
          </a:xfrm>
          <a:prstGeom prst="rect">
            <a:avLst/>
          </a:prstGeom>
          <a:noFill/>
          <a:ln>
            <a:noFill/>
          </a:ln>
        </p:spPr>
        <p:txBody>
          <a:bodyPr wrap="none" lIns="108000" tIns="108000" rIns="108000" bIns="36000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生物が環境に適応して進化する過程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			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模倣</a:t>
            </a: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した学習的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アルゴリズム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1975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John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H. Holland</a:t>
            </a: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により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構築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左中かっこ 22"/>
          <p:cNvSpPr/>
          <p:nvPr/>
        </p:nvSpPr>
        <p:spPr>
          <a:xfrm>
            <a:off x="269337" y="1683649"/>
            <a:ext cx="288032" cy="127529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吹き出し 24"/>
          <p:cNvSpPr/>
          <p:nvPr/>
        </p:nvSpPr>
        <p:spPr>
          <a:xfrm>
            <a:off x="971600" y="2204864"/>
            <a:ext cx="4081072" cy="978120"/>
          </a:xfrm>
          <a:prstGeom prst="wedgeRoundRectCallout">
            <a:avLst>
              <a:gd name="adj1" fmla="val -20376"/>
              <a:gd name="adj2" fmla="val 65362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ランダムなピース配置を</a:t>
            </a:r>
            <a:endParaRPr lang="en-US" altLang="ja-JP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複数個生成</a:t>
            </a:r>
            <a:endParaRPr kumimoji="1" lang="ja-JP" altLang="en-US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8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遺伝的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アルゴリズム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(GA)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303976" y="3476299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303975" y="5492523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296397" y="4484411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突然変異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331836" y="4484411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選択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>
            <a:stCxn id="5" idx="5"/>
            <a:endCxn id="8" idx="1"/>
          </p:cNvCxnSpPr>
          <p:nvPr/>
        </p:nvCxnSpPr>
        <p:spPr>
          <a:xfrm>
            <a:off x="5987304" y="4459702"/>
            <a:ext cx="597906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7" idx="1"/>
            <a:endCxn id="9" idx="5"/>
          </p:cNvCxnSpPr>
          <p:nvPr/>
        </p:nvCxnSpPr>
        <p:spPr>
          <a:xfrm flipH="1" flipV="1">
            <a:off x="4015164" y="5467814"/>
            <a:ext cx="577624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9" idx="7"/>
            <a:endCxn id="5" idx="3"/>
          </p:cNvCxnSpPr>
          <p:nvPr/>
        </p:nvCxnSpPr>
        <p:spPr>
          <a:xfrm flipV="1">
            <a:off x="4015164" y="4459702"/>
            <a:ext cx="577625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8" idx="3"/>
            <a:endCxn id="7" idx="7"/>
          </p:cNvCxnSpPr>
          <p:nvPr/>
        </p:nvCxnSpPr>
        <p:spPr>
          <a:xfrm flipH="1">
            <a:off x="5987303" y="5467814"/>
            <a:ext cx="597907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1164600" y="3332283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初期生成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7" name="直線矢印コネクタ 26"/>
          <p:cNvCxnSpPr>
            <a:stCxn id="24" idx="6"/>
            <a:endCxn id="5" idx="2"/>
          </p:cNvCxnSpPr>
          <p:nvPr/>
        </p:nvCxnSpPr>
        <p:spPr>
          <a:xfrm>
            <a:off x="3136741" y="3908347"/>
            <a:ext cx="1167235" cy="14401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1164600" y="5705872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解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3" name="直線矢印コネクタ 42"/>
          <p:cNvCxnSpPr>
            <a:stCxn id="7" idx="2"/>
            <a:endCxn id="42" idx="6"/>
          </p:cNvCxnSpPr>
          <p:nvPr/>
        </p:nvCxnSpPr>
        <p:spPr>
          <a:xfrm flipH="1">
            <a:off x="3136741" y="6068587"/>
            <a:ext cx="1167234" cy="21334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二等辺三角形 5"/>
          <p:cNvSpPr/>
          <p:nvPr/>
        </p:nvSpPr>
        <p:spPr>
          <a:xfrm>
            <a:off x="5182034" y="3332283"/>
            <a:ext cx="216024" cy="144016"/>
          </a:xfrm>
          <a:prstGeom prst="triangle">
            <a:avLst/>
          </a:prstGeom>
          <a:solidFill>
            <a:srgbClr val="0070C0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/>
          <a:lstStyle/>
          <a:p>
            <a:pPr algn="ctr"/>
            <a:endParaRPr kumimoji="1" lang="ja-JP" altLang="en-US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7369" y="1628797"/>
            <a:ext cx="7656043" cy="1447883"/>
          </a:xfrm>
          <a:prstGeom prst="rect">
            <a:avLst/>
          </a:prstGeom>
          <a:noFill/>
          <a:ln>
            <a:noFill/>
          </a:ln>
        </p:spPr>
        <p:txBody>
          <a:bodyPr wrap="none" lIns="108000" tIns="108000" rIns="108000" bIns="36000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生物が環境に適応して進化する過程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			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模倣</a:t>
            </a: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した学習的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アルゴリズム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1975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John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H. Holland</a:t>
            </a: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により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構築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左中かっこ 22"/>
          <p:cNvSpPr/>
          <p:nvPr/>
        </p:nvSpPr>
        <p:spPr>
          <a:xfrm>
            <a:off x="269337" y="1683649"/>
            <a:ext cx="288032" cy="127529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吹き出し 24"/>
          <p:cNvSpPr/>
          <p:nvPr/>
        </p:nvSpPr>
        <p:spPr>
          <a:xfrm>
            <a:off x="4090581" y="2813465"/>
            <a:ext cx="4081072" cy="569498"/>
          </a:xfrm>
          <a:prstGeom prst="wedgeRoundRectCallout">
            <a:avLst>
              <a:gd name="adj1" fmla="val 28551"/>
              <a:gd name="adj2" fmla="val 242723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新たな</a:t>
            </a:r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ピース配置の生成</a:t>
            </a:r>
            <a:endParaRPr kumimoji="1" lang="ja-JP" altLang="en-US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82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遺伝的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アルゴリズム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(GA)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303976" y="3476299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303975" y="5492523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296397" y="4484411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突然変異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331836" y="4484411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選択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>
            <a:stCxn id="5" idx="5"/>
            <a:endCxn id="8" idx="1"/>
          </p:cNvCxnSpPr>
          <p:nvPr/>
        </p:nvCxnSpPr>
        <p:spPr>
          <a:xfrm>
            <a:off x="5987304" y="4459702"/>
            <a:ext cx="597906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7" idx="1"/>
            <a:endCxn id="9" idx="5"/>
          </p:cNvCxnSpPr>
          <p:nvPr/>
        </p:nvCxnSpPr>
        <p:spPr>
          <a:xfrm flipH="1" flipV="1">
            <a:off x="4015164" y="5467814"/>
            <a:ext cx="577624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9" idx="7"/>
            <a:endCxn id="5" idx="3"/>
          </p:cNvCxnSpPr>
          <p:nvPr/>
        </p:nvCxnSpPr>
        <p:spPr>
          <a:xfrm flipV="1">
            <a:off x="4015164" y="4459702"/>
            <a:ext cx="577625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8" idx="3"/>
            <a:endCxn id="7" idx="7"/>
          </p:cNvCxnSpPr>
          <p:nvPr/>
        </p:nvCxnSpPr>
        <p:spPr>
          <a:xfrm flipH="1">
            <a:off x="5987303" y="5467814"/>
            <a:ext cx="597907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1164600" y="3332283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初期生成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7" name="直線矢印コネクタ 26"/>
          <p:cNvCxnSpPr>
            <a:stCxn id="24" idx="6"/>
            <a:endCxn id="5" idx="2"/>
          </p:cNvCxnSpPr>
          <p:nvPr/>
        </p:nvCxnSpPr>
        <p:spPr>
          <a:xfrm>
            <a:off x="3136741" y="3908347"/>
            <a:ext cx="1167235" cy="14401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1164600" y="5705872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解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3" name="直線矢印コネクタ 42"/>
          <p:cNvCxnSpPr>
            <a:stCxn id="7" idx="2"/>
            <a:endCxn id="42" idx="6"/>
          </p:cNvCxnSpPr>
          <p:nvPr/>
        </p:nvCxnSpPr>
        <p:spPr>
          <a:xfrm flipH="1">
            <a:off x="3136741" y="6068587"/>
            <a:ext cx="1167234" cy="21334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角丸四角形吹き出し 2"/>
          <p:cNvSpPr/>
          <p:nvPr/>
        </p:nvSpPr>
        <p:spPr>
          <a:xfrm>
            <a:off x="4098897" y="4775726"/>
            <a:ext cx="4081072" cy="569498"/>
          </a:xfrm>
          <a:prstGeom prst="wedgeRoundRectCallout">
            <a:avLst>
              <a:gd name="adj1" fmla="val -20833"/>
              <a:gd name="adj2" fmla="val 65362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ピース配置の適応度の計算</a:t>
            </a:r>
            <a:endParaRPr kumimoji="1" lang="ja-JP" altLang="en-US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7369" y="1628797"/>
            <a:ext cx="7656043" cy="1447883"/>
          </a:xfrm>
          <a:prstGeom prst="rect">
            <a:avLst/>
          </a:prstGeom>
          <a:noFill/>
          <a:ln>
            <a:noFill/>
          </a:ln>
        </p:spPr>
        <p:txBody>
          <a:bodyPr wrap="none" lIns="108000" tIns="108000" rIns="108000" bIns="36000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生物が環境に適応して進化する過程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			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模倣</a:t>
            </a: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した学習的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アルゴリズム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1975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John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H. Holland</a:t>
            </a: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により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構築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左中かっこ 19"/>
          <p:cNvSpPr/>
          <p:nvPr/>
        </p:nvSpPr>
        <p:spPr>
          <a:xfrm>
            <a:off x="269337" y="1683649"/>
            <a:ext cx="288032" cy="127529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1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698976" cy="13716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遺伝的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アルゴリズム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(GA)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303976" y="3476299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交叉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303975" y="5492523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評価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296397" y="4484411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突然変異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331836" y="4484411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選択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>
            <a:stCxn id="5" idx="5"/>
            <a:endCxn id="8" idx="1"/>
          </p:cNvCxnSpPr>
          <p:nvPr/>
        </p:nvCxnSpPr>
        <p:spPr>
          <a:xfrm>
            <a:off x="5987304" y="4459702"/>
            <a:ext cx="597906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7" idx="1"/>
            <a:endCxn id="9" idx="5"/>
          </p:cNvCxnSpPr>
          <p:nvPr/>
        </p:nvCxnSpPr>
        <p:spPr>
          <a:xfrm flipH="1" flipV="1">
            <a:off x="4015164" y="5467814"/>
            <a:ext cx="577624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9" idx="7"/>
            <a:endCxn id="5" idx="3"/>
          </p:cNvCxnSpPr>
          <p:nvPr/>
        </p:nvCxnSpPr>
        <p:spPr>
          <a:xfrm flipV="1">
            <a:off x="4015164" y="4459702"/>
            <a:ext cx="577625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8" idx="3"/>
            <a:endCxn id="7" idx="7"/>
          </p:cNvCxnSpPr>
          <p:nvPr/>
        </p:nvCxnSpPr>
        <p:spPr>
          <a:xfrm flipH="1">
            <a:off x="5987303" y="5467814"/>
            <a:ext cx="597907" cy="1934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1164600" y="3332283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初期生成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7" name="直線矢印コネクタ 26"/>
          <p:cNvCxnSpPr>
            <a:stCxn id="24" idx="6"/>
            <a:endCxn id="5" idx="2"/>
          </p:cNvCxnSpPr>
          <p:nvPr/>
        </p:nvCxnSpPr>
        <p:spPr>
          <a:xfrm>
            <a:off x="3136741" y="3908347"/>
            <a:ext cx="1167235" cy="14401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1164600" y="5705872"/>
            <a:ext cx="1972141" cy="11521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3600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解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3" name="直線矢印コネクタ 42"/>
          <p:cNvCxnSpPr>
            <a:stCxn id="7" idx="2"/>
            <a:endCxn id="42" idx="6"/>
          </p:cNvCxnSpPr>
          <p:nvPr/>
        </p:nvCxnSpPr>
        <p:spPr>
          <a:xfrm flipH="1">
            <a:off x="3136741" y="6068587"/>
            <a:ext cx="1167234" cy="21334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角丸四角形吹き出し 2"/>
          <p:cNvSpPr/>
          <p:nvPr/>
        </p:nvSpPr>
        <p:spPr>
          <a:xfrm>
            <a:off x="2297704" y="3332283"/>
            <a:ext cx="3434919" cy="978120"/>
          </a:xfrm>
          <a:prstGeom prst="wedgeRoundRectCallout">
            <a:avLst>
              <a:gd name="adj1" fmla="val -20376"/>
              <a:gd name="adj2" fmla="val 6727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108000" rIns="108000" bIns="36000" rtlCol="0" anchor="ctr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次世代へと残す</a:t>
            </a:r>
            <a:endParaRPr kumimoji="1" lang="en-US" altLang="ja-JP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ピース配置の選択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7369" y="1628797"/>
            <a:ext cx="7656043" cy="1447883"/>
          </a:xfrm>
          <a:prstGeom prst="rect">
            <a:avLst/>
          </a:prstGeom>
          <a:noFill/>
          <a:ln>
            <a:noFill/>
          </a:ln>
        </p:spPr>
        <p:txBody>
          <a:bodyPr wrap="none" lIns="108000" tIns="108000" rIns="108000" bIns="36000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生物が環境に適応して進化する過程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			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模倣</a:t>
            </a: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した学習的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アルゴリズム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1975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John 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H. Holland</a:t>
            </a:r>
            <a:r>
              <a:rPr lang="ja-JP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により</a:t>
            </a:r>
            <a:r>
              <a:rPr lang="ja-JP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構築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左中かっこ 19"/>
          <p:cNvSpPr/>
          <p:nvPr/>
        </p:nvSpPr>
        <p:spPr>
          <a:xfrm>
            <a:off x="269337" y="1683649"/>
            <a:ext cx="288032" cy="127529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7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lIns="108000" tIns="108000" rIns="108000" bIns="36000" rtlCol="0" anchor="ctr"/>
      <a:lstStyle>
        <a:defPPr>
          <a:defRPr sz="2400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4272</TotalTime>
  <Words>1557</Words>
  <Application>Microsoft Office PowerPoint</Application>
  <PresentationFormat>画面に合わせる (4:3)</PresentationFormat>
  <Paragraphs>310</Paragraphs>
  <Slides>49</Slides>
  <Notes>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1" baseType="lpstr">
      <vt:lpstr>エッセンシャル</vt:lpstr>
      <vt:lpstr>ワークシート</vt:lpstr>
      <vt:lpstr>iGAを用いた方形ピース   ジグソーパズルの組立て</vt:lpstr>
      <vt:lpstr>はじめに</vt:lpstr>
      <vt:lpstr>はじめに</vt:lpstr>
      <vt:lpstr>はじめに</vt:lpstr>
      <vt:lpstr>遺伝的アルゴリズム(GA)</vt:lpstr>
      <vt:lpstr>遺伝的アルゴリズム(GA)</vt:lpstr>
      <vt:lpstr>遺伝的アルゴリズム(GA)</vt:lpstr>
      <vt:lpstr>遺伝的アルゴリズム(GA)</vt:lpstr>
      <vt:lpstr>遺伝的アルゴリズム(GA)</vt:lpstr>
      <vt:lpstr>遺伝的アルゴリズム(GA)</vt:lpstr>
      <vt:lpstr>2親個体による交叉</vt:lpstr>
      <vt:lpstr>2親個体による交叉</vt:lpstr>
      <vt:lpstr>遺伝的アルゴリズム(GA)の適用</vt:lpstr>
      <vt:lpstr>従来手法</vt:lpstr>
      <vt:lpstr>適応度計算の基礎</vt:lpstr>
      <vt:lpstr>従来手法</vt:lpstr>
      <vt:lpstr>ピース間距離適応度</vt:lpstr>
      <vt:lpstr>従来手法</vt:lpstr>
      <vt:lpstr>ランキング適応度</vt:lpstr>
      <vt:lpstr>従来手法</vt:lpstr>
      <vt:lpstr>改良手法</vt:lpstr>
      <vt:lpstr>改良手法 - 交叉</vt:lpstr>
      <vt:lpstr>改良手法 - 交叉</vt:lpstr>
      <vt:lpstr>改良手法 - 交叉</vt:lpstr>
      <vt:lpstr>改良手法 - 交叉</vt:lpstr>
      <vt:lpstr>改良手法 - 交叉</vt:lpstr>
      <vt:lpstr>改良手法 - 交叉</vt:lpstr>
      <vt:lpstr>実験 - 従来手法,改良手法</vt:lpstr>
      <vt:lpstr>結果</vt:lpstr>
      <vt:lpstr>問題点</vt:lpstr>
      <vt:lpstr>対話型遺伝的アルゴリズム(iGA)</vt:lpstr>
      <vt:lpstr>対話型遺伝的アルゴリズム(iGA)</vt:lpstr>
      <vt:lpstr>対話型遺伝的アルゴリズム(iGA)</vt:lpstr>
      <vt:lpstr>交叉領域の拡張</vt:lpstr>
      <vt:lpstr>交叉領域の拡張</vt:lpstr>
      <vt:lpstr>交叉領域の拡張</vt:lpstr>
      <vt:lpstr>交叉領域の拡張</vt:lpstr>
      <vt:lpstr>交叉領域の拡張</vt:lpstr>
      <vt:lpstr>交叉領域の拡張</vt:lpstr>
      <vt:lpstr>交叉領域の拡張</vt:lpstr>
      <vt:lpstr>交叉領域の拡張</vt:lpstr>
      <vt:lpstr>実験① - iGA</vt:lpstr>
      <vt:lpstr>実験① - iGA</vt:lpstr>
      <vt:lpstr>結果① - iGA</vt:lpstr>
      <vt:lpstr>提案手法の流れ</vt:lpstr>
      <vt:lpstr>実験② - 提案手法</vt:lpstr>
      <vt:lpstr>実験② - 提案手法</vt:lpstr>
      <vt:lpstr>おわりに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研究室打ち合わせ</dc:title>
  <dc:creator>so2</dc:creator>
  <cp:lastModifiedBy>so2</cp:lastModifiedBy>
  <cp:revision>303</cp:revision>
  <cp:lastPrinted>2015-09-28T23:34:49Z</cp:lastPrinted>
  <dcterms:created xsi:type="dcterms:W3CDTF">2015-05-27T01:57:48Z</dcterms:created>
  <dcterms:modified xsi:type="dcterms:W3CDTF">2016-03-09T01:31:16Z</dcterms:modified>
</cp:coreProperties>
</file>