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45"/>
  </p:notesMasterIdLst>
  <p:handoutMasterIdLst>
    <p:handoutMasterId r:id="rId46"/>
  </p:handoutMasterIdLst>
  <p:sldIdLst>
    <p:sldId id="256" r:id="rId2"/>
    <p:sldId id="299" r:id="rId3"/>
    <p:sldId id="260" r:id="rId4"/>
    <p:sldId id="309" r:id="rId5"/>
    <p:sldId id="319" r:id="rId6"/>
    <p:sldId id="321" r:id="rId7"/>
    <p:sldId id="310" r:id="rId8"/>
    <p:sldId id="320" r:id="rId9"/>
    <p:sldId id="322" r:id="rId10"/>
    <p:sldId id="270" r:id="rId11"/>
    <p:sldId id="258" r:id="rId12"/>
    <p:sldId id="278" r:id="rId13"/>
    <p:sldId id="323" r:id="rId14"/>
    <p:sldId id="272" r:id="rId15"/>
    <p:sldId id="266" r:id="rId16"/>
    <p:sldId id="289" r:id="rId17"/>
    <p:sldId id="288" r:id="rId18"/>
    <p:sldId id="296" r:id="rId19"/>
    <p:sldId id="317" r:id="rId20"/>
    <p:sldId id="316" r:id="rId21"/>
    <p:sldId id="292" r:id="rId22"/>
    <p:sldId id="324" r:id="rId23"/>
    <p:sldId id="308" r:id="rId24"/>
    <p:sldId id="294" r:id="rId25"/>
    <p:sldId id="295" r:id="rId26"/>
    <p:sldId id="297" r:id="rId27"/>
    <p:sldId id="318" r:id="rId28"/>
    <p:sldId id="283" r:id="rId29"/>
    <p:sldId id="284" r:id="rId30"/>
    <p:sldId id="285" r:id="rId31"/>
    <p:sldId id="277" r:id="rId32"/>
    <p:sldId id="286" r:id="rId33"/>
    <p:sldId id="298" r:id="rId34"/>
    <p:sldId id="275" r:id="rId35"/>
    <p:sldId id="264" r:id="rId36"/>
    <p:sldId id="300" r:id="rId37"/>
    <p:sldId id="301" r:id="rId38"/>
    <p:sldId id="302" r:id="rId39"/>
    <p:sldId id="303" r:id="rId40"/>
    <p:sldId id="304" r:id="rId41"/>
    <p:sldId id="305" r:id="rId42"/>
    <p:sldId id="306" r:id="rId43"/>
    <p:sldId id="307" r:id="rId44"/>
  </p:sldIdLst>
  <p:sldSz cx="12192000" cy="6858000"/>
  <p:notesSz cx="6797675" cy="99266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109" autoAdjust="0"/>
    <p:restoredTop sz="94660"/>
  </p:normalViewPr>
  <p:slideViewPr>
    <p:cSldViewPr snapToGrid="0">
      <p:cViewPr varScale="1">
        <p:scale>
          <a:sx n="103" d="100"/>
          <a:sy n="103" d="100"/>
        </p:scale>
        <p:origin x="144" y="2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lbert\Desktop\&#27491;&#31572;&#29575;.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414035633869675E-2"/>
          <c:y val="5.8254690395073375E-2"/>
          <c:w val="0.89235412539690673"/>
          <c:h val="0.7096606324194592"/>
        </c:manualLayout>
      </c:layout>
      <c:barChart>
        <c:barDir val="col"/>
        <c:grouping val="clustered"/>
        <c:varyColors val="0"/>
        <c:ser>
          <c:idx val="0"/>
          <c:order val="0"/>
          <c:tx>
            <c:strRef>
              <c:f>Sheet1!$R$52</c:f>
              <c:strCache>
                <c:ptCount val="1"/>
                <c:pt idx="0">
                  <c:v>将棋部</c:v>
                </c:pt>
              </c:strCache>
            </c:strRef>
          </c:tx>
          <c:spPr>
            <a:solidFill>
              <a:schemeClr val="accent1"/>
            </a:solidFill>
            <a:ln>
              <a:noFill/>
            </a:ln>
            <a:effectLst/>
          </c:spPr>
          <c:invertIfNegative val="0"/>
          <c:cat>
            <c:strRef>
              <c:f>Sheet1!$Q$53:$Q$59</c:f>
              <c:strCache>
                <c:ptCount val="7"/>
                <c:pt idx="0">
                  <c:v>初級1</c:v>
                </c:pt>
                <c:pt idx="1">
                  <c:v>初級2</c:v>
                </c:pt>
                <c:pt idx="2">
                  <c:v>上級1</c:v>
                </c:pt>
                <c:pt idx="3">
                  <c:v>中級1</c:v>
                </c:pt>
                <c:pt idx="4">
                  <c:v>中級2</c:v>
                </c:pt>
                <c:pt idx="5">
                  <c:v>初級3</c:v>
                </c:pt>
                <c:pt idx="6">
                  <c:v>上級2</c:v>
                </c:pt>
              </c:strCache>
            </c:strRef>
          </c:cat>
          <c:val>
            <c:numRef>
              <c:f>Sheet1!$R$53:$R$59</c:f>
              <c:numCache>
                <c:formatCode>General</c:formatCode>
                <c:ptCount val="7"/>
                <c:pt idx="0">
                  <c:v>1</c:v>
                </c:pt>
                <c:pt idx="1">
                  <c:v>1</c:v>
                </c:pt>
                <c:pt idx="2">
                  <c:v>0.75</c:v>
                </c:pt>
                <c:pt idx="3">
                  <c:v>1</c:v>
                </c:pt>
                <c:pt idx="4">
                  <c:v>1</c:v>
                </c:pt>
                <c:pt idx="5">
                  <c:v>1</c:v>
                </c:pt>
                <c:pt idx="6">
                  <c:v>0.125</c:v>
                </c:pt>
              </c:numCache>
            </c:numRef>
          </c:val>
          <c:extLst>
            <c:ext xmlns:c16="http://schemas.microsoft.com/office/drawing/2014/chart" uri="{C3380CC4-5D6E-409C-BE32-E72D297353CC}">
              <c16:uniqueId val="{00000000-D83A-468A-A482-C90B15C1BB84}"/>
            </c:ext>
          </c:extLst>
        </c:ser>
        <c:ser>
          <c:idx val="1"/>
          <c:order val="1"/>
          <c:tx>
            <c:strRef>
              <c:f>Sheet1!$S$52</c:f>
              <c:strCache>
                <c:ptCount val="1"/>
                <c:pt idx="0">
                  <c:v>一般</c:v>
                </c:pt>
              </c:strCache>
            </c:strRef>
          </c:tx>
          <c:spPr>
            <a:solidFill>
              <a:schemeClr val="accent2"/>
            </a:solidFill>
            <a:ln>
              <a:noFill/>
            </a:ln>
            <a:effectLst/>
          </c:spPr>
          <c:invertIfNegative val="0"/>
          <c:cat>
            <c:strRef>
              <c:f>Sheet1!$Q$53:$Q$59</c:f>
              <c:strCache>
                <c:ptCount val="7"/>
                <c:pt idx="0">
                  <c:v>初級1</c:v>
                </c:pt>
                <c:pt idx="1">
                  <c:v>初級2</c:v>
                </c:pt>
                <c:pt idx="2">
                  <c:v>上級1</c:v>
                </c:pt>
                <c:pt idx="3">
                  <c:v>中級1</c:v>
                </c:pt>
                <c:pt idx="4">
                  <c:v>中級2</c:v>
                </c:pt>
                <c:pt idx="5">
                  <c:v>初級3</c:v>
                </c:pt>
                <c:pt idx="6">
                  <c:v>上級2</c:v>
                </c:pt>
              </c:strCache>
            </c:strRef>
          </c:cat>
          <c:val>
            <c:numRef>
              <c:f>Sheet1!$S$53:$S$59</c:f>
              <c:numCache>
                <c:formatCode>General</c:formatCode>
                <c:ptCount val="7"/>
                <c:pt idx="0">
                  <c:v>0.5714285714285714</c:v>
                </c:pt>
                <c:pt idx="1">
                  <c:v>0.7142857142857143</c:v>
                </c:pt>
                <c:pt idx="2">
                  <c:v>0.14285714285714285</c:v>
                </c:pt>
                <c:pt idx="3">
                  <c:v>0.5714285714285714</c:v>
                </c:pt>
                <c:pt idx="4">
                  <c:v>0.2857142857142857</c:v>
                </c:pt>
                <c:pt idx="5">
                  <c:v>0.42857142857142855</c:v>
                </c:pt>
                <c:pt idx="6">
                  <c:v>0.2857142857142857</c:v>
                </c:pt>
              </c:numCache>
            </c:numRef>
          </c:val>
          <c:extLst>
            <c:ext xmlns:c16="http://schemas.microsoft.com/office/drawing/2014/chart" uri="{C3380CC4-5D6E-409C-BE32-E72D297353CC}">
              <c16:uniqueId val="{00000001-D83A-468A-A482-C90B15C1BB84}"/>
            </c:ext>
          </c:extLst>
        </c:ser>
        <c:dLbls>
          <c:showLegendKey val="0"/>
          <c:showVal val="0"/>
          <c:showCatName val="0"/>
          <c:showSerName val="0"/>
          <c:showPercent val="0"/>
          <c:showBubbleSize val="0"/>
        </c:dLbls>
        <c:gapWidth val="219"/>
        <c:overlap val="-27"/>
        <c:axId val="158171960"/>
        <c:axId val="158174392"/>
      </c:barChart>
      <c:catAx>
        <c:axId val="1581719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ja-JP"/>
          </a:p>
        </c:txPr>
        <c:crossAx val="158174392"/>
        <c:crosses val="autoZero"/>
        <c:auto val="1"/>
        <c:lblAlgn val="ctr"/>
        <c:lblOffset val="100"/>
        <c:noMultiLvlLbl val="0"/>
      </c:catAx>
      <c:valAx>
        <c:axId val="15817439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ja-JP"/>
          </a:p>
        </c:txPr>
        <c:crossAx val="158171960"/>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45659" cy="49805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0444" y="0"/>
            <a:ext cx="2945659" cy="498055"/>
          </a:xfrm>
          <a:prstGeom prst="rect">
            <a:avLst/>
          </a:prstGeom>
        </p:spPr>
        <p:txBody>
          <a:bodyPr vert="horz" lIns="91440" tIns="45720" rIns="91440" bIns="45720" rtlCol="0"/>
          <a:lstStyle>
            <a:lvl1pPr algn="r">
              <a:defRPr sz="1200"/>
            </a:lvl1pPr>
          </a:lstStyle>
          <a:p>
            <a:fld id="{2163C569-6098-41E8-9827-E00AB34214E0}" type="datetimeFigureOut">
              <a:rPr kumimoji="1" lang="ja-JP" altLang="en-US" smtClean="0"/>
              <a:t>2016/2/24</a:t>
            </a:fld>
            <a:endParaRPr kumimoji="1" lang="ja-JP" altLang="en-US"/>
          </a:p>
        </p:txBody>
      </p:sp>
      <p:sp>
        <p:nvSpPr>
          <p:cNvPr id="4" name="フッター プレースホルダー 3"/>
          <p:cNvSpPr>
            <a:spLocks noGrp="1"/>
          </p:cNvSpPr>
          <p:nvPr>
            <p:ph type="ftr" sz="quarter" idx="2"/>
          </p:nvPr>
        </p:nvSpPr>
        <p:spPr>
          <a:xfrm>
            <a:off x="1" y="9428584"/>
            <a:ext cx="2945659" cy="498055"/>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0444" y="9428584"/>
            <a:ext cx="2945659" cy="498055"/>
          </a:xfrm>
          <a:prstGeom prst="rect">
            <a:avLst/>
          </a:prstGeom>
        </p:spPr>
        <p:txBody>
          <a:bodyPr vert="horz" lIns="91440" tIns="45720" rIns="91440" bIns="45720" rtlCol="0" anchor="b"/>
          <a:lstStyle>
            <a:lvl1pPr algn="r">
              <a:defRPr sz="1200"/>
            </a:lvl1pPr>
          </a:lstStyle>
          <a:p>
            <a:fld id="{E466243C-197F-43FA-9FAA-E23AB2DED283}" type="slidenum">
              <a:rPr kumimoji="1" lang="ja-JP" altLang="en-US" smtClean="0"/>
              <a:t>‹#›</a:t>
            </a:fld>
            <a:endParaRPr kumimoji="1" lang="ja-JP" altLang="en-US"/>
          </a:p>
        </p:txBody>
      </p:sp>
    </p:spTree>
    <p:extLst>
      <p:ext uri="{BB962C8B-B14F-4D97-AF65-F5344CB8AC3E}">
        <p14:creationId xmlns:p14="http://schemas.microsoft.com/office/powerpoint/2010/main" val="95865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2946400" cy="496889"/>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49689" y="1"/>
            <a:ext cx="2946400" cy="496889"/>
          </a:xfrm>
          <a:prstGeom prst="rect">
            <a:avLst/>
          </a:prstGeom>
        </p:spPr>
        <p:txBody>
          <a:bodyPr vert="horz" lIns="91440" tIns="45720" rIns="91440" bIns="45720" rtlCol="0"/>
          <a:lstStyle>
            <a:lvl1pPr algn="r">
              <a:defRPr sz="1200"/>
            </a:lvl1pPr>
          </a:lstStyle>
          <a:p>
            <a:fld id="{C4510BE6-F008-43EE-8259-C3A0DE87E77D}" type="datetimeFigureOut">
              <a:rPr kumimoji="1" lang="ja-JP" altLang="en-US" smtClean="0"/>
              <a:t>2016/2/24</a:t>
            </a:fld>
            <a:endParaRPr kumimoji="1" lang="ja-JP" altLang="en-US"/>
          </a:p>
        </p:txBody>
      </p:sp>
      <p:sp>
        <p:nvSpPr>
          <p:cNvPr id="4" name="スライド イメージ プレースホルダー 3"/>
          <p:cNvSpPr>
            <a:spLocks noGrp="1" noRot="1" noChangeAspect="1"/>
          </p:cNvSpPr>
          <p:nvPr>
            <p:ph type="sldImg" idx="2"/>
          </p:nvPr>
        </p:nvSpPr>
        <p:spPr>
          <a:xfrm>
            <a:off x="425450" y="1243013"/>
            <a:ext cx="5946775" cy="334645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451" y="4776789"/>
            <a:ext cx="5438775" cy="3908425"/>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29750"/>
            <a:ext cx="2946400" cy="496889"/>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49689" y="9429750"/>
            <a:ext cx="2946400" cy="496889"/>
          </a:xfrm>
          <a:prstGeom prst="rect">
            <a:avLst/>
          </a:prstGeom>
        </p:spPr>
        <p:txBody>
          <a:bodyPr vert="horz" lIns="91440" tIns="45720" rIns="91440" bIns="45720" rtlCol="0" anchor="b"/>
          <a:lstStyle>
            <a:lvl1pPr algn="r">
              <a:defRPr sz="1200"/>
            </a:lvl1pPr>
          </a:lstStyle>
          <a:p>
            <a:fld id="{2F6E4C3D-A378-4364-9D5B-C5290F09AEE0}" type="slidenum">
              <a:rPr kumimoji="1" lang="ja-JP" altLang="en-US" smtClean="0"/>
              <a:t>‹#›</a:t>
            </a:fld>
            <a:endParaRPr kumimoji="1" lang="ja-JP" altLang="en-US"/>
          </a:p>
        </p:txBody>
      </p:sp>
    </p:spTree>
    <p:extLst>
      <p:ext uri="{BB962C8B-B14F-4D97-AF65-F5344CB8AC3E}">
        <p14:creationId xmlns:p14="http://schemas.microsoft.com/office/powerpoint/2010/main" val="82124812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2F6E4C3D-A378-4364-9D5B-C5290F09AEE0}" type="slidenum">
              <a:rPr kumimoji="1" lang="ja-JP" altLang="en-US" smtClean="0"/>
              <a:t>14</a:t>
            </a:fld>
            <a:endParaRPr kumimoji="1" lang="ja-JP" altLang="en-US"/>
          </a:p>
        </p:txBody>
      </p:sp>
    </p:spTree>
    <p:extLst>
      <p:ext uri="{BB962C8B-B14F-4D97-AF65-F5344CB8AC3E}">
        <p14:creationId xmlns:p14="http://schemas.microsoft.com/office/powerpoint/2010/main" val="35458076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06F263BD-5FB8-417F-80E0-3917BD6F0DB4}" type="datetime1">
              <a:rPr kumimoji="1" lang="ja-JP" altLang="en-US" smtClean="0"/>
              <a:t>2016/2/24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lvl1pPr>
              <a:defRPr sz="2400">
                <a:solidFill>
                  <a:schemeClr val="tx1"/>
                </a:solidFill>
              </a:defRPr>
            </a:lvl1pPr>
          </a:lstStyle>
          <a:p>
            <a:fld id="{4E639991-389A-4D70-A29F-06E0D000A014}" type="slidenum">
              <a:rPr lang="ja-JP" altLang="en-US" smtClean="0"/>
              <a:pPr/>
              <a:t>‹#›</a:t>
            </a:fld>
            <a:endParaRPr lang="ja-JP" altLang="en-US" dirty="0"/>
          </a:p>
        </p:txBody>
      </p:sp>
    </p:spTree>
    <p:extLst>
      <p:ext uri="{BB962C8B-B14F-4D97-AF65-F5344CB8AC3E}">
        <p14:creationId xmlns:p14="http://schemas.microsoft.com/office/powerpoint/2010/main" val="42908081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2040A47B-B9C6-4388-9EDC-C4D71B071772}" type="datetime1">
              <a:rPr kumimoji="1" lang="ja-JP" altLang="en-US" smtClean="0"/>
              <a:t>2016/2/24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E639991-389A-4D70-A29F-06E0D000A014}" type="slidenum">
              <a:rPr kumimoji="1" lang="ja-JP" altLang="en-US" smtClean="0"/>
              <a:t>‹#›</a:t>
            </a:fld>
            <a:endParaRPr kumimoji="1" lang="ja-JP" altLang="en-US"/>
          </a:p>
        </p:txBody>
      </p:sp>
    </p:spTree>
    <p:extLst>
      <p:ext uri="{BB962C8B-B14F-4D97-AF65-F5344CB8AC3E}">
        <p14:creationId xmlns:p14="http://schemas.microsoft.com/office/powerpoint/2010/main" val="3502546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A5F29E4F-2991-44DB-84CC-E7E2E6494F9D}" type="datetime1">
              <a:rPr kumimoji="1" lang="ja-JP" altLang="en-US" smtClean="0"/>
              <a:t>2016/2/24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E639991-389A-4D70-A29F-06E0D000A014}" type="slidenum">
              <a:rPr kumimoji="1" lang="ja-JP" altLang="en-US" smtClean="0"/>
              <a:t>‹#›</a:t>
            </a:fld>
            <a:endParaRPr kumimoji="1" lang="ja-JP" altLang="en-US"/>
          </a:p>
        </p:txBody>
      </p:sp>
    </p:spTree>
    <p:extLst>
      <p:ext uri="{BB962C8B-B14F-4D97-AF65-F5344CB8AC3E}">
        <p14:creationId xmlns:p14="http://schemas.microsoft.com/office/powerpoint/2010/main" val="2576866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EB9EF895-609F-4BC8-8353-7892AA3E1564}" type="datetime1">
              <a:rPr kumimoji="1" lang="ja-JP" altLang="en-US" smtClean="0"/>
              <a:t>2016/2/24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lvl1pPr>
              <a:defRPr sz="2400">
                <a:solidFill>
                  <a:schemeClr val="tx1"/>
                </a:solidFill>
              </a:defRPr>
            </a:lvl1pPr>
          </a:lstStyle>
          <a:p>
            <a:fld id="{4E639991-389A-4D70-A29F-06E0D000A014}" type="slidenum">
              <a:rPr lang="ja-JP" altLang="en-US" smtClean="0"/>
              <a:pPr/>
              <a:t>‹#›</a:t>
            </a:fld>
            <a:endParaRPr lang="ja-JP" altLang="en-US" dirty="0"/>
          </a:p>
        </p:txBody>
      </p:sp>
    </p:spTree>
    <p:extLst>
      <p:ext uri="{BB962C8B-B14F-4D97-AF65-F5344CB8AC3E}">
        <p14:creationId xmlns:p14="http://schemas.microsoft.com/office/powerpoint/2010/main" val="1383073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817D4366-2C27-4FD9-B254-51A72048EF98}" type="datetime1">
              <a:rPr kumimoji="1" lang="ja-JP" altLang="en-US" smtClean="0"/>
              <a:t>2016/2/24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E639991-389A-4D70-A29F-06E0D000A014}" type="slidenum">
              <a:rPr kumimoji="1" lang="ja-JP" altLang="en-US" smtClean="0"/>
              <a:t>‹#›</a:t>
            </a:fld>
            <a:endParaRPr kumimoji="1" lang="ja-JP" altLang="en-US"/>
          </a:p>
        </p:txBody>
      </p:sp>
    </p:spTree>
    <p:extLst>
      <p:ext uri="{BB962C8B-B14F-4D97-AF65-F5344CB8AC3E}">
        <p14:creationId xmlns:p14="http://schemas.microsoft.com/office/powerpoint/2010/main" val="3805480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F47E1BB0-312D-46E4-AEAC-DD4C69E3C7AF}" type="datetime1">
              <a:rPr kumimoji="1" lang="ja-JP" altLang="en-US" smtClean="0"/>
              <a:t>2016/2/24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E639991-389A-4D70-A29F-06E0D000A014}" type="slidenum">
              <a:rPr kumimoji="1" lang="ja-JP" altLang="en-US" smtClean="0"/>
              <a:t>‹#›</a:t>
            </a:fld>
            <a:endParaRPr kumimoji="1" lang="ja-JP" altLang="en-US"/>
          </a:p>
        </p:txBody>
      </p:sp>
    </p:spTree>
    <p:extLst>
      <p:ext uri="{BB962C8B-B14F-4D97-AF65-F5344CB8AC3E}">
        <p14:creationId xmlns:p14="http://schemas.microsoft.com/office/powerpoint/2010/main" val="2187997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4C64801B-E8ED-4B12-B903-17D7DB6598CC}" type="datetime1">
              <a:rPr kumimoji="1" lang="ja-JP" altLang="en-US" smtClean="0"/>
              <a:t>2016/2/24</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4E639991-389A-4D70-A29F-06E0D000A014}" type="slidenum">
              <a:rPr kumimoji="1" lang="ja-JP" altLang="en-US" smtClean="0"/>
              <a:t>‹#›</a:t>
            </a:fld>
            <a:endParaRPr kumimoji="1" lang="ja-JP" altLang="en-US"/>
          </a:p>
        </p:txBody>
      </p:sp>
    </p:spTree>
    <p:extLst>
      <p:ext uri="{BB962C8B-B14F-4D97-AF65-F5344CB8AC3E}">
        <p14:creationId xmlns:p14="http://schemas.microsoft.com/office/powerpoint/2010/main" val="3885185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C4CCA09E-8E20-4DBC-9B93-597AD1E9B9B5}" type="datetime1">
              <a:rPr kumimoji="1" lang="ja-JP" altLang="en-US" smtClean="0"/>
              <a:t>2016/2/24</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4E639991-389A-4D70-A29F-06E0D000A014}" type="slidenum">
              <a:rPr kumimoji="1" lang="ja-JP" altLang="en-US" smtClean="0"/>
              <a:t>‹#›</a:t>
            </a:fld>
            <a:endParaRPr kumimoji="1" lang="ja-JP" altLang="en-US"/>
          </a:p>
        </p:txBody>
      </p:sp>
    </p:spTree>
    <p:extLst>
      <p:ext uri="{BB962C8B-B14F-4D97-AF65-F5344CB8AC3E}">
        <p14:creationId xmlns:p14="http://schemas.microsoft.com/office/powerpoint/2010/main" val="369585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139D3B19-8B8C-4210-9139-458331D6C974}" type="datetime1">
              <a:rPr kumimoji="1" lang="ja-JP" altLang="en-US" smtClean="0"/>
              <a:t>2016/2/24</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4E639991-389A-4D70-A29F-06E0D000A014}" type="slidenum">
              <a:rPr kumimoji="1" lang="ja-JP" altLang="en-US" smtClean="0"/>
              <a:t>‹#›</a:t>
            </a:fld>
            <a:endParaRPr kumimoji="1" lang="ja-JP" altLang="en-US"/>
          </a:p>
        </p:txBody>
      </p:sp>
    </p:spTree>
    <p:extLst>
      <p:ext uri="{BB962C8B-B14F-4D97-AF65-F5344CB8AC3E}">
        <p14:creationId xmlns:p14="http://schemas.microsoft.com/office/powerpoint/2010/main" val="25925269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5CAA983D-F3D1-4EFA-B553-83CE64BA8955}" type="datetime1">
              <a:rPr kumimoji="1" lang="ja-JP" altLang="en-US" smtClean="0"/>
              <a:t>2016/2/24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E639991-389A-4D70-A29F-06E0D000A014}" type="slidenum">
              <a:rPr kumimoji="1" lang="ja-JP" altLang="en-US" smtClean="0"/>
              <a:t>‹#›</a:t>
            </a:fld>
            <a:endParaRPr kumimoji="1" lang="ja-JP" altLang="en-US"/>
          </a:p>
        </p:txBody>
      </p:sp>
    </p:spTree>
    <p:extLst>
      <p:ext uri="{BB962C8B-B14F-4D97-AF65-F5344CB8AC3E}">
        <p14:creationId xmlns:p14="http://schemas.microsoft.com/office/powerpoint/2010/main" val="10938919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FB3CDA45-23B6-4A60-BED4-08257ADCBF86}" type="datetime1">
              <a:rPr kumimoji="1" lang="ja-JP" altLang="en-US" smtClean="0"/>
              <a:t>2016/2/24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E639991-389A-4D70-A29F-06E0D000A014}" type="slidenum">
              <a:rPr kumimoji="1" lang="ja-JP" altLang="en-US" smtClean="0"/>
              <a:t>‹#›</a:t>
            </a:fld>
            <a:endParaRPr kumimoji="1" lang="ja-JP" altLang="en-US"/>
          </a:p>
        </p:txBody>
      </p:sp>
    </p:spTree>
    <p:extLst>
      <p:ext uri="{BB962C8B-B14F-4D97-AF65-F5344CB8AC3E}">
        <p14:creationId xmlns:p14="http://schemas.microsoft.com/office/powerpoint/2010/main" val="13971601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07B500-D708-4900-BEEE-B60CA9C2074D}" type="datetime1">
              <a:rPr kumimoji="1" lang="ja-JP" altLang="en-US" smtClean="0"/>
              <a:t>2016/2/24</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639991-389A-4D70-A29F-06E0D000A014}" type="slidenum">
              <a:rPr kumimoji="1" lang="ja-JP" altLang="en-US" smtClean="0"/>
              <a:t>‹#›</a:t>
            </a:fld>
            <a:endParaRPr kumimoji="1" lang="ja-JP" altLang="en-US"/>
          </a:p>
        </p:txBody>
      </p:sp>
    </p:spTree>
    <p:extLst>
      <p:ext uri="{BB962C8B-B14F-4D97-AF65-F5344CB8AC3E}">
        <p14:creationId xmlns:p14="http://schemas.microsoft.com/office/powerpoint/2010/main" val="37127094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a:bodyPr>
          <a:lstStyle/>
          <a:p>
            <a:r>
              <a:rPr kumimoji="1" lang="ja-JP" altLang="en-US" sz="4400" dirty="0" smtClean="0"/>
              <a:t>「どうぶつしょうぎ」における意思決定：</a:t>
            </a:r>
            <a:r>
              <a:rPr kumimoji="1" lang="en-US" altLang="ja-JP" sz="4400" dirty="0" smtClean="0"/>
              <a:t/>
            </a:r>
            <a:br>
              <a:rPr kumimoji="1" lang="en-US" altLang="ja-JP" sz="4400" dirty="0" smtClean="0"/>
            </a:br>
            <a:r>
              <a:rPr lang="ja-JP" altLang="en-US" sz="4400" dirty="0"/>
              <a:t>視線計測装置を用いた分析</a:t>
            </a:r>
            <a:endParaRPr kumimoji="1" lang="ja-JP" altLang="en-US" sz="4400" dirty="0"/>
          </a:p>
        </p:txBody>
      </p:sp>
      <p:sp>
        <p:nvSpPr>
          <p:cNvPr id="3" name="サブタイトル 2"/>
          <p:cNvSpPr>
            <a:spLocks noGrp="1"/>
          </p:cNvSpPr>
          <p:nvPr>
            <p:ph type="subTitle" idx="1"/>
          </p:nvPr>
        </p:nvSpPr>
        <p:spPr/>
        <p:txBody>
          <a:bodyPr/>
          <a:lstStyle/>
          <a:p>
            <a:r>
              <a:rPr lang="ja-JP" altLang="en-US" dirty="0" smtClean="0"/>
              <a:t>東京工業大学　社会工学専攻</a:t>
            </a:r>
            <a:endParaRPr lang="en-US" altLang="ja-JP" dirty="0"/>
          </a:p>
          <a:p>
            <a:r>
              <a:rPr kumimoji="1" lang="ja-JP" altLang="en-US" dirty="0" smtClean="0"/>
              <a:t>島　直之</a:t>
            </a:r>
            <a:r>
              <a:rPr kumimoji="1" lang="en-US" altLang="ja-JP" dirty="0" smtClean="0"/>
              <a:t>, </a:t>
            </a:r>
            <a:r>
              <a:rPr kumimoji="1" lang="ja-JP" altLang="en-US" dirty="0" smtClean="0"/>
              <a:t>山邑　紘史</a:t>
            </a:r>
            <a:r>
              <a:rPr kumimoji="1" lang="en-US" altLang="ja-JP" dirty="0" smtClean="0"/>
              <a:t>,</a:t>
            </a:r>
            <a:r>
              <a:rPr lang="ja-JP" altLang="en-US" dirty="0"/>
              <a:t> </a:t>
            </a:r>
            <a:r>
              <a:rPr lang="ja-JP" altLang="en-US" dirty="0" smtClean="0"/>
              <a:t>大和　毅彦</a:t>
            </a:r>
            <a:endParaRPr kumimoji="1" lang="ja-JP" altLang="en-US" dirty="0"/>
          </a:p>
        </p:txBody>
      </p:sp>
      <p:sp>
        <p:nvSpPr>
          <p:cNvPr id="4" name="スライド番号プレースホルダー 3"/>
          <p:cNvSpPr>
            <a:spLocks noGrp="1"/>
          </p:cNvSpPr>
          <p:nvPr>
            <p:ph type="sldNum" sz="quarter" idx="12"/>
          </p:nvPr>
        </p:nvSpPr>
        <p:spPr/>
        <p:txBody>
          <a:bodyPr/>
          <a:lstStyle/>
          <a:p>
            <a:r>
              <a:rPr kumimoji="1" lang="en-US" altLang="ja-JP" dirty="0" smtClean="0">
                <a:solidFill>
                  <a:schemeClr val="tx1"/>
                </a:solidFill>
              </a:rPr>
              <a:t>1</a:t>
            </a:r>
            <a:endParaRPr kumimoji="1" lang="ja-JP" altLang="en-US" dirty="0">
              <a:solidFill>
                <a:schemeClr val="tx1"/>
              </a:solidFill>
            </a:endParaRPr>
          </a:p>
        </p:txBody>
      </p:sp>
    </p:spTree>
    <p:extLst>
      <p:ext uri="{BB962C8B-B14F-4D97-AF65-F5344CB8AC3E}">
        <p14:creationId xmlns:p14="http://schemas.microsoft.com/office/powerpoint/2010/main" val="7612998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先行研究の問題点</a:t>
            </a:r>
            <a:endParaRPr kumimoji="1" lang="ja-JP" altLang="en-US" dirty="0"/>
          </a:p>
        </p:txBody>
      </p:sp>
      <p:sp>
        <p:nvSpPr>
          <p:cNvPr id="3" name="コンテンツ プレースホルダー 2"/>
          <p:cNvSpPr>
            <a:spLocks noGrp="1"/>
          </p:cNvSpPr>
          <p:nvPr>
            <p:ph idx="1"/>
          </p:nvPr>
        </p:nvSpPr>
        <p:spPr/>
        <p:txBody>
          <a:bodyPr>
            <a:normAutofit lnSpcReduction="10000"/>
          </a:bodyPr>
          <a:lstStyle/>
          <a:p>
            <a:r>
              <a:rPr lang="ja-JP" altLang="en-US" dirty="0" smtClean="0"/>
              <a:t>将棋や囲碁ではマスの数が多く、どこのマスを見ているのかを正確に把握することができなかった。</a:t>
            </a:r>
            <a:endParaRPr lang="en-US" altLang="ja-JP" dirty="0" smtClean="0"/>
          </a:p>
          <a:p>
            <a:r>
              <a:rPr lang="ja-JP" altLang="en-US" dirty="0" smtClean="0"/>
              <a:t>視線の動いている範囲の</a:t>
            </a:r>
            <a:r>
              <a:rPr lang="ja-JP" altLang="en-US" dirty="0"/>
              <a:t>広さ</a:t>
            </a:r>
            <a:r>
              <a:rPr lang="ja-JP" altLang="en-US" dirty="0" smtClean="0"/>
              <a:t>を分析するのに留まり、マスごとの注視回数や注視時間、マス間の移動を分析することは行われてこなかった。</a:t>
            </a:r>
            <a:endParaRPr lang="en-US" altLang="ja-JP" dirty="0" smtClean="0"/>
          </a:p>
          <a:p>
            <a:endParaRPr lang="en-US" altLang="ja-JP" dirty="0" smtClean="0"/>
          </a:p>
          <a:p>
            <a:r>
              <a:rPr kumimoji="1" lang="ja-JP" altLang="en-US" dirty="0" smtClean="0"/>
              <a:t>マスの数が少なければ面積は大きくなり、これらの分析も行えるのではないか。</a:t>
            </a:r>
            <a:endParaRPr kumimoji="1" lang="en-US" altLang="ja-JP" dirty="0" smtClean="0"/>
          </a:p>
          <a:p>
            <a:r>
              <a:rPr kumimoji="1" lang="ja-JP" altLang="en-US" dirty="0" smtClean="0"/>
              <a:t>本実験では、マスの数が少ない「どうぶつしょうぎ」と呼ばれるボードゲームを用いる。</a:t>
            </a:r>
            <a:endParaRPr kumimoji="1" lang="en-US" altLang="ja-JP" dirty="0" smtClean="0"/>
          </a:p>
        </p:txBody>
      </p:sp>
      <p:sp>
        <p:nvSpPr>
          <p:cNvPr id="4" name="スライド番号プレースホルダー 3"/>
          <p:cNvSpPr>
            <a:spLocks noGrp="1"/>
          </p:cNvSpPr>
          <p:nvPr>
            <p:ph type="sldNum" sz="quarter" idx="12"/>
          </p:nvPr>
        </p:nvSpPr>
        <p:spPr/>
        <p:txBody>
          <a:bodyPr/>
          <a:lstStyle/>
          <a:p>
            <a:fld id="{4E639991-389A-4D70-A29F-06E0D000A014}" type="slidenum">
              <a:rPr kumimoji="1" lang="ja-JP" altLang="en-US" smtClean="0"/>
              <a:t>10</a:t>
            </a:fld>
            <a:endParaRPr kumimoji="1" lang="ja-JP" altLang="en-US"/>
          </a:p>
        </p:txBody>
      </p:sp>
      <p:sp>
        <p:nvSpPr>
          <p:cNvPr id="5" name="下矢印 4"/>
          <p:cNvSpPr/>
          <p:nvPr/>
        </p:nvSpPr>
        <p:spPr>
          <a:xfrm>
            <a:off x="5324560" y="3479574"/>
            <a:ext cx="833479" cy="72019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638187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「どうぶつしょうぎ」とは</a:t>
            </a:r>
            <a:endParaRPr kumimoji="1" lang="ja-JP" altLang="en-US" dirty="0"/>
          </a:p>
        </p:txBody>
      </p:sp>
      <p:sp>
        <p:nvSpPr>
          <p:cNvPr id="3" name="コンテンツ プレースホルダー 2"/>
          <p:cNvSpPr>
            <a:spLocks noGrp="1"/>
          </p:cNvSpPr>
          <p:nvPr>
            <p:ph idx="1"/>
          </p:nvPr>
        </p:nvSpPr>
        <p:spPr/>
        <p:txBody>
          <a:bodyPr>
            <a:normAutofit/>
          </a:bodyPr>
          <a:lstStyle/>
          <a:p>
            <a:r>
              <a:rPr kumimoji="1" lang="ja-JP" altLang="en-US" dirty="0" smtClean="0"/>
              <a:t>女流棋士の北尾まどか二段によって考案</a:t>
            </a:r>
            <a:r>
              <a:rPr lang="ja-JP" altLang="en-US" dirty="0" smtClean="0"/>
              <a:t>され</a:t>
            </a:r>
            <a:r>
              <a:rPr kumimoji="1" lang="ja-JP" altLang="en-US" dirty="0" smtClean="0"/>
              <a:t>たボードゲーム。</a:t>
            </a:r>
            <a:endParaRPr kumimoji="1" lang="en-US" altLang="ja-JP" dirty="0" smtClean="0"/>
          </a:p>
          <a:p>
            <a:r>
              <a:rPr lang="ja-JP" altLang="en-US" dirty="0" smtClean="0"/>
              <a:t>右図</a:t>
            </a:r>
            <a:r>
              <a:rPr lang="ja-JP" altLang="en-US" dirty="0"/>
              <a:t>のよう</a:t>
            </a:r>
            <a:r>
              <a:rPr lang="ja-JP" altLang="en-US" dirty="0" smtClean="0"/>
              <a:t>な</a:t>
            </a:r>
            <a:r>
              <a:rPr lang="en-US" altLang="ja-JP" dirty="0" smtClean="0"/>
              <a:t>3×4</a:t>
            </a:r>
            <a:r>
              <a:rPr lang="ja-JP" altLang="en-US" dirty="0" smtClean="0"/>
              <a:t>の</a:t>
            </a:r>
            <a:r>
              <a:rPr lang="ja-JP" altLang="en-US" dirty="0"/>
              <a:t>ボードを用いる</a:t>
            </a:r>
            <a:r>
              <a:rPr lang="ja-JP" altLang="en-US" dirty="0" smtClean="0"/>
              <a:t>。</a:t>
            </a:r>
            <a:endParaRPr lang="en-US" altLang="ja-JP" dirty="0" smtClean="0"/>
          </a:p>
          <a:p>
            <a:r>
              <a:rPr lang="ja-JP" altLang="en-US" dirty="0"/>
              <a:t>それぞれ</a:t>
            </a:r>
            <a:r>
              <a:rPr lang="ja-JP" altLang="en-US" dirty="0" smtClean="0"/>
              <a:t>のコマは赤い点がついている</a:t>
            </a:r>
            <a:endParaRPr lang="en-US" altLang="ja-JP" dirty="0" smtClean="0"/>
          </a:p>
          <a:p>
            <a:pPr marL="0" indent="0">
              <a:buNone/>
            </a:pPr>
            <a:r>
              <a:rPr lang="ja-JP" altLang="en-US" dirty="0"/>
              <a:t>　</a:t>
            </a:r>
            <a:r>
              <a:rPr lang="ja-JP" altLang="en-US" dirty="0" smtClean="0"/>
              <a:t>方向に進める。</a:t>
            </a:r>
            <a:endParaRPr lang="en-US" altLang="ja-JP" dirty="0"/>
          </a:p>
          <a:p>
            <a:r>
              <a:rPr lang="ja-JP" altLang="en-US" dirty="0" smtClean="0"/>
              <a:t>田中（</a:t>
            </a:r>
            <a:r>
              <a:rPr lang="en-US" altLang="ja-JP" dirty="0" smtClean="0"/>
              <a:t>2009</a:t>
            </a:r>
            <a:r>
              <a:rPr lang="ja-JP" altLang="en-US" dirty="0" smtClean="0"/>
              <a:t>）が完全解析を行い、初期局</a:t>
            </a:r>
            <a:endParaRPr lang="en-US" altLang="ja-JP" dirty="0" smtClean="0"/>
          </a:p>
          <a:p>
            <a:pPr marL="0" indent="0">
              <a:buNone/>
            </a:pPr>
            <a:r>
              <a:rPr lang="ja-JP" altLang="en-US" dirty="0"/>
              <a:t>　</a:t>
            </a:r>
            <a:r>
              <a:rPr lang="ja-JP" altLang="en-US" dirty="0" smtClean="0"/>
              <a:t>面においては後手必勝が示されている。</a:t>
            </a:r>
            <a:endParaRPr lang="en-US" altLang="ja-JP" dirty="0" smtClean="0"/>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9808" y="2372089"/>
            <a:ext cx="3090991" cy="3939811"/>
          </a:xfrm>
          <a:prstGeom prst="rect">
            <a:avLst/>
          </a:prstGeom>
        </p:spPr>
      </p:pic>
      <p:sp>
        <p:nvSpPr>
          <p:cNvPr id="5" name="テキスト ボックス 4"/>
          <p:cNvSpPr txBox="1"/>
          <p:nvPr/>
        </p:nvSpPr>
        <p:spPr>
          <a:xfrm>
            <a:off x="7119808" y="6311900"/>
            <a:ext cx="2824292" cy="369332"/>
          </a:xfrm>
          <a:prstGeom prst="rect">
            <a:avLst/>
          </a:prstGeom>
          <a:noFill/>
        </p:spPr>
        <p:txBody>
          <a:bodyPr wrap="square" rtlCol="0">
            <a:spAutoFit/>
          </a:bodyPr>
          <a:lstStyle/>
          <a:p>
            <a:r>
              <a:rPr kumimoji="1" lang="ja-JP" altLang="en-US" dirty="0" smtClean="0"/>
              <a:t>図：どうぶつしょう</a:t>
            </a:r>
            <a:r>
              <a:rPr kumimoji="1" lang="ja-JP" altLang="en-US" dirty="0" err="1" smtClean="0"/>
              <a:t>ぎの</a:t>
            </a:r>
            <a:r>
              <a:rPr kumimoji="1" lang="ja-JP" altLang="en-US" dirty="0" smtClean="0"/>
              <a:t>盤面</a:t>
            </a:r>
            <a:endParaRPr kumimoji="1" lang="ja-JP" altLang="en-US" dirty="0"/>
          </a:p>
        </p:txBody>
      </p:sp>
      <p:sp>
        <p:nvSpPr>
          <p:cNvPr id="6" name="スライド番号プレースホルダー 5"/>
          <p:cNvSpPr>
            <a:spLocks noGrp="1"/>
          </p:cNvSpPr>
          <p:nvPr>
            <p:ph type="sldNum" sz="quarter" idx="12"/>
          </p:nvPr>
        </p:nvSpPr>
        <p:spPr/>
        <p:txBody>
          <a:bodyPr/>
          <a:lstStyle/>
          <a:p>
            <a:fld id="{4E639991-389A-4D70-A29F-06E0D000A014}" type="slidenum">
              <a:rPr kumimoji="1" lang="ja-JP" altLang="en-US" smtClean="0"/>
              <a:t>11</a:t>
            </a:fld>
            <a:endParaRPr kumimoji="1" lang="ja-JP" altLang="en-US"/>
          </a:p>
        </p:txBody>
      </p:sp>
    </p:spTree>
    <p:extLst>
      <p:ext uri="{BB962C8B-B14F-4D97-AF65-F5344CB8AC3E}">
        <p14:creationId xmlns:p14="http://schemas.microsoft.com/office/powerpoint/2010/main" val="37449390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実験デザイン</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smtClean="0"/>
              <a:t>今回は伊藤</a:t>
            </a:r>
            <a:r>
              <a:rPr lang="ja-JP" altLang="en-US" dirty="0" smtClean="0"/>
              <a:t>他（</a:t>
            </a:r>
            <a:r>
              <a:rPr lang="en-US" altLang="ja-JP" dirty="0" smtClean="0"/>
              <a:t>2004</a:t>
            </a:r>
            <a:r>
              <a:rPr lang="ja-JP" altLang="en-US" dirty="0" smtClean="0"/>
              <a:t>）</a:t>
            </a:r>
            <a:r>
              <a:rPr kumimoji="1" lang="ja-JP" altLang="en-US" dirty="0" smtClean="0"/>
              <a:t>や高橋他（</a:t>
            </a:r>
            <a:r>
              <a:rPr kumimoji="1" lang="en-US" altLang="ja-JP" dirty="0" smtClean="0"/>
              <a:t>2012</a:t>
            </a:r>
            <a:r>
              <a:rPr kumimoji="1" lang="ja-JP" altLang="en-US" dirty="0" smtClean="0"/>
              <a:t>）と同様に、次の一手問題を出題した。</a:t>
            </a:r>
            <a:endParaRPr lang="en-US" altLang="ja-JP" dirty="0" smtClean="0"/>
          </a:p>
          <a:p>
            <a:r>
              <a:rPr lang="ja-JP" altLang="en-US" dirty="0"/>
              <a:t>被験者は東京工業大学の学生</a:t>
            </a:r>
            <a:r>
              <a:rPr lang="en-US" altLang="ja-JP" dirty="0"/>
              <a:t>15</a:t>
            </a:r>
            <a:r>
              <a:rPr lang="ja-JP" altLang="en-US" dirty="0"/>
              <a:t>人で</a:t>
            </a:r>
            <a:r>
              <a:rPr lang="ja-JP" altLang="en-US" dirty="0" smtClean="0"/>
              <a:t>あった。</a:t>
            </a:r>
            <a:endParaRPr lang="en-US" altLang="ja-JP" dirty="0"/>
          </a:p>
          <a:p>
            <a:r>
              <a:rPr lang="en-US" altLang="ja-JP" dirty="0"/>
              <a:t>8</a:t>
            </a:r>
            <a:r>
              <a:rPr lang="ja-JP" altLang="en-US" dirty="0"/>
              <a:t>人が東京工業大学の将棋部に所属している学生（以下「将棋部」）、</a:t>
            </a:r>
            <a:r>
              <a:rPr lang="en-US" altLang="ja-JP" dirty="0"/>
              <a:t>7</a:t>
            </a:r>
            <a:r>
              <a:rPr lang="ja-JP" altLang="en-US" dirty="0"/>
              <a:t>人がそれ以外の学生（以下「一般」）である</a:t>
            </a:r>
            <a:r>
              <a:rPr lang="ja-JP" altLang="en-US" dirty="0" smtClean="0"/>
              <a:t>。</a:t>
            </a:r>
            <a:endParaRPr lang="en-US" altLang="ja-JP" dirty="0" smtClean="0"/>
          </a:p>
          <a:p>
            <a:r>
              <a:rPr lang="ja-JP" altLang="en-US" dirty="0" smtClean="0"/>
              <a:t>「将棋部」は全員が将棋の有段者、「一般」は将棋の段級位を持っていない。</a:t>
            </a:r>
            <a:endParaRPr lang="en-US" altLang="ja-JP" dirty="0" smtClean="0"/>
          </a:p>
          <a:p>
            <a:endParaRPr lang="en-US" altLang="ja-JP" dirty="0"/>
          </a:p>
          <a:p>
            <a:pPr marL="0" indent="0">
              <a:buNone/>
            </a:pPr>
            <a:endParaRPr kumimoji="1" lang="en-US" altLang="ja-JP" dirty="0" smtClean="0"/>
          </a:p>
        </p:txBody>
      </p:sp>
      <p:sp>
        <p:nvSpPr>
          <p:cNvPr id="4" name="スライド番号プレースホルダー 3"/>
          <p:cNvSpPr>
            <a:spLocks noGrp="1"/>
          </p:cNvSpPr>
          <p:nvPr>
            <p:ph type="sldNum" sz="quarter" idx="12"/>
          </p:nvPr>
        </p:nvSpPr>
        <p:spPr/>
        <p:txBody>
          <a:bodyPr/>
          <a:lstStyle/>
          <a:p>
            <a:fld id="{4E639991-389A-4D70-A29F-06E0D000A014}" type="slidenum">
              <a:rPr kumimoji="1" lang="ja-JP" altLang="en-US" smtClean="0"/>
              <a:t>12</a:t>
            </a:fld>
            <a:endParaRPr kumimoji="1" lang="ja-JP" altLang="en-US"/>
          </a:p>
        </p:txBody>
      </p:sp>
    </p:spTree>
    <p:extLst>
      <p:ext uri="{BB962C8B-B14F-4D97-AF65-F5344CB8AC3E}">
        <p14:creationId xmlns:p14="http://schemas.microsoft.com/office/powerpoint/2010/main" val="25511201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「どうぶつしょうぎ」を扱う意義</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smtClean="0"/>
              <a:t>「どうぶつしょうぎ」</a:t>
            </a:r>
            <a:r>
              <a:rPr lang="ja-JP" altLang="en-US" dirty="0" smtClean="0"/>
              <a:t>はマスの数が</a:t>
            </a:r>
            <a:r>
              <a:rPr lang="en-US" altLang="ja-JP" dirty="0" smtClean="0"/>
              <a:t>3×4</a:t>
            </a:r>
            <a:r>
              <a:rPr lang="ja-JP" altLang="en-US" dirty="0" smtClean="0"/>
              <a:t>＝</a:t>
            </a:r>
            <a:r>
              <a:rPr lang="en-US" altLang="ja-JP" dirty="0" smtClean="0"/>
              <a:t>12</a:t>
            </a:r>
            <a:r>
              <a:rPr lang="ja-JP" altLang="en-US" dirty="0"/>
              <a:t>マス</a:t>
            </a:r>
            <a:r>
              <a:rPr lang="ja-JP" altLang="en-US" dirty="0" smtClean="0"/>
              <a:t>と将棋や囲碁と比較して少ない。</a:t>
            </a:r>
            <a:endParaRPr lang="en-US" altLang="ja-JP" dirty="0" smtClean="0"/>
          </a:p>
          <a:p>
            <a:r>
              <a:rPr lang="ja-JP" altLang="en-US" dirty="0" smtClean="0"/>
              <a:t>どこ</a:t>
            </a:r>
            <a:r>
              <a:rPr lang="ja-JP" altLang="en-US" dirty="0"/>
              <a:t>のマス</a:t>
            </a:r>
            <a:r>
              <a:rPr lang="ja-JP" altLang="en-US" dirty="0" smtClean="0"/>
              <a:t>を見ているのかを正確に計測することが出来るため、</a:t>
            </a:r>
            <a:r>
              <a:rPr lang="ja-JP" altLang="en-US" dirty="0"/>
              <a:t>注視して</a:t>
            </a:r>
            <a:r>
              <a:rPr lang="ja-JP" altLang="en-US" dirty="0" smtClean="0"/>
              <a:t>いる度合いをより客観的に把握することができる。</a:t>
            </a:r>
            <a:endParaRPr lang="en-US" altLang="ja-JP" dirty="0" smtClean="0"/>
          </a:p>
          <a:p>
            <a:r>
              <a:rPr lang="ja-JP" altLang="en-US" dirty="0"/>
              <a:t>それぞれ</a:t>
            </a:r>
            <a:r>
              <a:rPr lang="ja-JP" altLang="en-US" dirty="0" smtClean="0"/>
              <a:t>のマスの注視時間や、マスの間の視線移動の</a:t>
            </a:r>
            <a:r>
              <a:rPr lang="ja-JP" altLang="en-US" dirty="0" smtClean="0"/>
              <a:t>回数などを数量データ化して分析</a:t>
            </a:r>
            <a:r>
              <a:rPr lang="ja-JP" altLang="en-US" dirty="0" smtClean="0"/>
              <a:t>することができる</a:t>
            </a:r>
            <a:r>
              <a:rPr lang="ja-JP" altLang="en-US" dirty="0" smtClean="0"/>
              <a:t>。</a:t>
            </a:r>
            <a:endParaRPr lang="en-US" altLang="ja-JP" dirty="0" smtClean="0"/>
          </a:p>
          <a:p>
            <a:r>
              <a:rPr lang="ja-JP" altLang="en-US"/>
              <a:t>それ</a:t>
            </a:r>
            <a:r>
              <a:rPr lang="ja-JP" altLang="en-US"/>
              <a:t>に</a:t>
            </a:r>
            <a:r>
              <a:rPr lang="ja-JP" altLang="en-US" smtClean="0"/>
              <a:t>よって統計的な仮説検定も行うことができる。</a:t>
            </a:r>
            <a:endParaRPr lang="en-US" altLang="ja-JP" dirty="0"/>
          </a:p>
        </p:txBody>
      </p:sp>
      <p:sp>
        <p:nvSpPr>
          <p:cNvPr id="4" name="スライド番号プレースホルダー 3"/>
          <p:cNvSpPr>
            <a:spLocks noGrp="1"/>
          </p:cNvSpPr>
          <p:nvPr>
            <p:ph type="sldNum" sz="quarter" idx="12"/>
          </p:nvPr>
        </p:nvSpPr>
        <p:spPr/>
        <p:txBody>
          <a:bodyPr/>
          <a:lstStyle/>
          <a:p>
            <a:fld id="{4E639991-389A-4D70-A29F-06E0D000A014}" type="slidenum">
              <a:rPr lang="ja-JP" altLang="en-US" smtClean="0"/>
              <a:pPr/>
              <a:t>13</a:t>
            </a:fld>
            <a:endParaRPr lang="ja-JP" altLang="en-US" dirty="0"/>
          </a:p>
        </p:txBody>
      </p:sp>
    </p:spTree>
    <p:extLst>
      <p:ext uri="{BB962C8B-B14F-4D97-AF65-F5344CB8AC3E}">
        <p14:creationId xmlns:p14="http://schemas.microsoft.com/office/powerpoint/2010/main" val="33583465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実験デザインー実験の流れ</a:t>
            </a:r>
            <a:endParaRPr kumimoji="1" lang="ja-JP" altLang="en-US" dirty="0"/>
          </a:p>
        </p:txBody>
      </p:sp>
      <p:sp>
        <p:nvSpPr>
          <p:cNvPr id="3" name="コンテンツ プレースホルダー 2"/>
          <p:cNvSpPr>
            <a:spLocks noGrp="1"/>
          </p:cNvSpPr>
          <p:nvPr>
            <p:ph idx="1"/>
          </p:nvPr>
        </p:nvSpPr>
        <p:spPr/>
        <p:txBody>
          <a:bodyPr>
            <a:normAutofit/>
          </a:bodyPr>
          <a:lstStyle/>
          <a:p>
            <a:pPr marL="0" indent="0">
              <a:buNone/>
            </a:pPr>
            <a:r>
              <a:rPr lang="ja-JP" altLang="en-US" dirty="0" smtClean="0"/>
              <a:t>コンピュータ対局と次の一手問題の</a:t>
            </a:r>
            <a:r>
              <a:rPr lang="en-US" altLang="ja-JP" dirty="0" smtClean="0"/>
              <a:t>2</a:t>
            </a:r>
            <a:r>
              <a:rPr lang="ja-JP" altLang="en-US" dirty="0" smtClean="0"/>
              <a:t>部構成である。</a:t>
            </a:r>
            <a:endParaRPr lang="en-US" altLang="ja-JP" dirty="0" smtClean="0"/>
          </a:p>
          <a:p>
            <a:pPr marL="0" indent="0">
              <a:buNone/>
            </a:pPr>
            <a:endParaRPr lang="en-US" altLang="ja-JP" dirty="0" smtClean="0"/>
          </a:p>
          <a:p>
            <a:pPr marL="0" indent="0">
              <a:buNone/>
            </a:pPr>
            <a:r>
              <a:rPr lang="ja-JP" altLang="en-US" dirty="0" smtClean="0"/>
              <a:t>＜</a:t>
            </a:r>
            <a:r>
              <a:rPr lang="ja-JP" altLang="en-US" dirty="0"/>
              <a:t>コンピュータ</a:t>
            </a:r>
            <a:r>
              <a:rPr lang="ja-JP" altLang="en-US" dirty="0" smtClean="0"/>
              <a:t>対局＞</a:t>
            </a:r>
            <a:endParaRPr lang="en-US" altLang="ja-JP" dirty="0" smtClean="0"/>
          </a:p>
          <a:p>
            <a:pPr marL="0" indent="0">
              <a:buNone/>
            </a:pPr>
            <a:r>
              <a:rPr lang="ja-JP" altLang="en-US" dirty="0" smtClean="0"/>
              <a:t>①　</a:t>
            </a:r>
            <a:r>
              <a:rPr lang="en-US" altLang="ja-JP" dirty="0" smtClean="0"/>
              <a:t>iPad</a:t>
            </a:r>
            <a:r>
              <a:rPr lang="ja-JP" altLang="en-US" dirty="0" smtClean="0"/>
              <a:t>のアプリを用いて、コンピュータと対局してもらう。</a:t>
            </a:r>
            <a:endParaRPr lang="en-US" altLang="ja-JP" dirty="0" smtClean="0"/>
          </a:p>
          <a:p>
            <a:pPr marL="0" indent="0">
              <a:buNone/>
            </a:pPr>
            <a:r>
              <a:rPr lang="ja-JP" altLang="en-US" dirty="0"/>
              <a:t>　</a:t>
            </a:r>
            <a:r>
              <a:rPr lang="ja-JP" altLang="en-US" dirty="0" smtClean="0"/>
              <a:t>　ルールを知らない被験者は、対局の前にルール説明を行った。</a:t>
            </a:r>
            <a:endParaRPr lang="en-US" altLang="ja-JP" dirty="0" smtClean="0"/>
          </a:p>
          <a:p>
            <a:pPr marL="0" indent="0">
              <a:buNone/>
            </a:pPr>
            <a:r>
              <a:rPr lang="ja-JP" altLang="en-US" dirty="0" smtClean="0"/>
              <a:t>＜次の一手問題＞</a:t>
            </a:r>
            <a:endParaRPr lang="en-US" altLang="ja-JP" dirty="0" smtClean="0"/>
          </a:p>
          <a:p>
            <a:pPr marL="0" indent="0">
              <a:buNone/>
            </a:pPr>
            <a:r>
              <a:rPr lang="ja-JP" altLang="en-US" dirty="0" smtClean="0"/>
              <a:t>②　</a:t>
            </a:r>
            <a:r>
              <a:rPr lang="ja-JP" altLang="en-US" dirty="0"/>
              <a:t>次の一手問題</a:t>
            </a:r>
            <a:r>
              <a:rPr lang="ja-JP" altLang="en-US" dirty="0" smtClean="0"/>
              <a:t>を解いてもらう。</a:t>
            </a:r>
            <a:endParaRPr lang="en-US" altLang="ja-JP" dirty="0" smtClean="0"/>
          </a:p>
          <a:p>
            <a:pPr marL="0" indent="0">
              <a:buNone/>
            </a:pPr>
            <a:r>
              <a:rPr lang="ja-JP" altLang="en-US" dirty="0" smtClean="0"/>
              <a:t>③　回答は口頭で行い、その手を指した理由も尋ねる。</a:t>
            </a:r>
            <a:endParaRPr lang="en-US" altLang="ja-JP" dirty="0" smtClean="0"/>
          </a:p>
        </p:txBody>
      </p:sp>
      <p:sp>
        <p:nvSpPr>
          <p:cNvPr id="4" name="右中かっこ 3"/>
          <p:cNvSpPr/>
          <p:nvPr/>
        </p:nvSpPr>
        <p:spPr>
          <a:xfrm>
            <a:off x="9265297" y="4883887"/>
            <a:ext cx="177282" cy="1073021"/>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 name="テキスト ボックス 4"/>
          <p:cNvSpPr txBox="1"/>
          <p:nvPr/>
        </p:nvSpPr>
        <p:spPr>
          <a:xfrm>
            <a:off x="9731829" y="4460033"/>
            <a:ext cx="184731" cy="369332"/>
          </a:xfrm>
          <a:prstGeom prst="rect">
            <a:avLst/>
          </a:prstGeom>
          <a:noFill/>
        </p:spPr>
        <p:txBody>
          <a:bodyPr wrap="none" rtlCol="0">
            <a:spAutoFit/>
          </a:bodyPr>
          <a:lstStyle/>
          <a:p>
            <a:endParaRPr kumimoji="1" lang="ja-JP" altLang="en-US" dirty="0"/>
          </a:p>
        </p:txBody>
      </p:sp>
      <p:sp>
        <p:nvSpPr>
          <p:cNvPr id="6" name="テキスト ボックス 5"/>
          <p:cNvSpPr txBox="1"/>
          <p:nvPr/>
        </p:nvSpPr>
        <p:spPr>
          <a:xfrm>
            <a:off x="9605865" y="4964302"/>
            <a:ext cx="1911221" cy="830997"/>
          </a:xfrm>
          <a:prstGeom prst="rect">
            <a:avLst/>
          </a:prstGeom>
          <a:noFill/>
        </p:spPr>
        <p:txBody>
          <a:bodyPr wrap="square" rtlCol="0">
            <a:spAutoFit/>
          </a:bodyPr>
          <a:lstStyle/>
          <a:p>
            <a:r>
              <a:rPr kumimoji="1" lang="ja-JP" altLang="en-US" sz="2400" dirty="0" smtClean="0"/>
              <a:t>視線計測</a:t>
            </a:r>
            <a:endParaRPr kumimoji="1" lang="en-US" altLang="ja-JP" sz="2400" dirty="0" smtClean="0"/>
          </a:p>
          <a:p>
            <a:r>
              <a:rPr lang="ja-JP" altLang="en-US" sz="2400" dirty="0" smtClean="0"/>
              <a:t>を行う。</a:t>
            </a:r>
            <a:endParaRPr kumimoji="1" lang="en-US" altLang="ja-JP" sz="2400" dirty="0" smtClean="0"/>
          </a:p>
        </p:txBody>
      </p:sp>
      <p:sp>
        <p:nvSpPr>
          <p:cNvPr id="7" name="スライド番号プレースホルダー 6"/>
          <p:cNvSpPr>
            <a:spLocks noGrp="1"/>
          </p:cNvSpPr>
          <p:nvPr>
            <p:ph type="sldNum" sz="quarter" idx="12"/>
          </p:nvPr>
        </p:nvSpPr>
        <p:spPr/>
        <p:txBody>
          <a:bodyPr/>
          <a:lstStyle/>
          <a:p>
            <a:fld id="{4E639991-389A-4D70-A29F-06E0D000A014}" type="slidenum">
              <a:rPr kumimoji="1" lang="ja-JP" altLang="en-US" smtClean="0"/>
              <a:t>14</a:t>
            </a:fld>
            <a:endParaRPr kumimoji="1" lang="ja-JP" altLang="en-US"/>
          </a:p>
        </p:txBody>
      </p:sp>
    </p:spTree>
    <p:extLst>
      <p:ext uri="{BB962C8B-B14F-4D97-AF65-F5344CB8AC3E}">
        <p14:creationId xmlns:p14="http://schemas.microsoft.com/office/powerpoint/2010/main" val="40217778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19150" y="250825"/>
            <a:ext cx="10515600" cy="1325563"/>
          </a:xfrm>
        </p:spPr>
        <p:txBody>
          <a:bodyPr/>
          <a:lstStyle/>
          <a:p>
            <a:r>
              <a:rPr kumimoji="1" lang="ja-JP" altLang="en-US" dirty="0" smtClean="0"/>
              <a:t>実験結果</a:t>
            </a:r>
            <a:r>
              <a:rPr kumimoji="1" lang="ja-JP" altLang="en-US" dirty="0" err="1" smtClean="0"/>
              <a:t>ー</a:t>
            </a:r>
            <a:r>
              <a:rPr kumimoji="1" lang="ja-JP" altLang="en-US" dirty="0" smtClean="0"/>
              <a:t>「将棋部」と「一般」の比較</a:t>
            </a:r>
            <a:endParaRPr kumimoji="1" lang="ja-JP" altLang="en-US" dirty="0"/>
          </a:p>
        </p:txBody>
      </p:sp>
      <p:sp>
        <p:nvSpPr>
          <p:cNvPr id="6" name="テキスト ボックス 5"/>
          <p:cNvSpPr txBox="1"/>
          <p:nvPr/>
        </p:nvSpPr>
        <p:spPr>
          <a:xfrm>
            <a:off x="819150" y="1576388"/>
            <a:ext cx="10515600" cy="954107"/>
          </a:xfrm>
          <a:prstGeom prst="rect">
            <a:avLst/>
          </a:prstGeom>
          <a:noFill/>
        </p:spPr>
        <p:txBody>
          <a:bodyPr wrap="square" rtlCol="0">
            <a:spAutoFit/>
          </a:bodyPr>
          <a:lstStyle/>
          <a:p>
            <a:pPr marL="457200" indent="-457200">
              <a:buFont typeface="Arial" panose="020B0604020202020204" pitchFamily="34" charset="0"/>
              <a:buChar char="•"/>
            </a:pPr>
            <a:r>
              <a:rPr lang="ja-JP" altLang="en-US" sz="2800" dirty="0" smtClean="0"/>
              <a:t>横軸に問題、縦軸に正答率を示す。</a:t>
            </a:r>
            <a:endParaRPr lang="en-US" altLang="ja-JP" sz="2800" dirty="0" smtClean="0"/>
          </a:p>
          <a:p>
            <a:pPr marL="457200" indent="-457200">
              <a:buFont typeface="Arial" panose="020B0604020202020204" pitchFamily="34" charset="0"/>
              <a:buChar char="•"/>
            </a:pPr>
            <a:r>
              <a:rPr lang="ja-JP" altLang="en-US" sz="2800" dirty="0" smtClean="0"/>
              <a:t>青が「将棋部」、赤が「一般」の正解率である。</a:t>
            </a:r>
            <a:endParaRPr kumimoji="1" lang="ja-JP" altLang="en-US" sz="2800" dirty="0"/>
          </a:p>
        </p:txBody>
      </p:sp>
      <p:sp>
        <p:nvSpPr>
          <p:cNvPr id="7" name="テキスト ボックス 6"/>
          <p:cNvSpPr txBox="1"/>
          <p:nvPr/>
        </p:nvSpPr>
        <p:spPr>
          <a:xfrm>
            <a:off x="5011216" y="6303491"/>
            <a:ext cx="4028103" cy="369332"/>
          </a:xfrm>
          <a:prstGeom prst="rect">
            <a:avLst/>
          </a:prstGeom>
          <a:noFill/>
        </p:spPr>
        <p:txBody>
          <a:bodyPr wrap="square" rtlCol="0">
            <a:spAutoFit/>
          </a:bodyPr>
          <a:lstStyle/>
          <a:p>
            <a:r>
              <a:rPr kumimoji="1" lang="ja-JP" altLang="en-US" dirty="0" smtClean="0"/>
              <a:t>図：「将棋部」と「一般」の正答率</a:t>
            </a:r>
            <a:endParaRPr kumimoji="1" lang="ja-JP" altLang="en-US" dirty="0"/>
          </a:p>
        </p:txBody>
      </p:sp>
      <p:sp>
        <p:nvSpPr>
          <p:cNvPr id="3" name="スライド番号プレースホルダー 2"/>
          <p:cNvSpPr>
            <a:spLocks noGrp="1"/>
          </p:cNvSpPr>
          <p:nvPr>
            <p:ph type="sldNum" sz="quarter" idx="12"/>
          </p:nvPr>
        </p:nvSpPr>
        <p:spPr/>
        <p:txBody>
          <a:bodyPr/>
          <a:lstStyle/>
          <a:p>
            <a:fld id="{4E639991-389A-4D70-A29F-06E0D000A014}" type="slidenum">
              <a:rPr kumimoji="1" lang="ja-JP" altLang="en-US" smtClean="0"/>
              <a:t>15</a:t>
            </a:fld>
            <a:endParaRPr kumimoji="1" lang="ja-JP" altLang="en-US"/>
          </a:p>
        </p:txBody>
      </p:sp>
      <p:graphicFrame>
        <p:nvGraphicFramePr>
          <p:cNvPr id="9" name="グラフ 8"/>
          <p:cNvGraphicFramePr>
            <a:graphicFrameLocks/>
          </p:cNvGraphicFramePr>
          <p:nvPr>
            <p:extLst>
              <p:ext uri="{D42A27DB-BD31-4B8C-83A1-F6EECF244321}">
                <p14:modId xmlns:p14="http://schemas.microsoft.com/office/powerpoint/2010/main" val="941543151"/>
              </p:ext>
            </p:extLst>
          </p:nvPr>
        </p:nvGraphicFramePr>
        <p:xfrm>
          <a:off x="819150" y="2681868"/>
          <a:ext cx="6206118" cy="365491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582869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関心領域（</a:t>
            </a:r>
            <a:r>
              <a:rPr kumimoji="1" lang="en-US" altLang="ja-JP" dirty="0" smtClean="0"/>
              <a:t>Area Of Interest - AOI</a:t>
            </a:r>
            <a:r>
              <a:rPr kumimoji="1" lang="ja-JP" altLang="en-US" dirty="0" smtClean="0"/>
              <a:t>）</a:t>
            </a:r>
            <a:endParaRPr kumimoji="1" lang="ja-JP" altLang="en-US" dirty="0"/>
          </a:p>
        </p:txBody>
      </p:sp>
      <p:pic>
        <p:nvPicPr>
          <p:cNvPr id="5" name="コンテンツ プレースホルダー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62723" y="1526080"/>
            <a:ext cx="5625919" cy="4351338"/>
          </a:xfrm>
        </p:spPr>
      </p:pic>
      <p:sp>
        <p:nvSpPr>
          <p:cNvPr id="4" name="スライド番号プレースホルダー 3"/>
          <p:cNvSpPr>
            <a:spLocks noGrp="1"/>
          </p:cNvSpPr>
          <p:nvPr>
            <p:ph type="sldNum" sz="quarter" idx="12"/>
          </p:nvPr>
        </p:nvSpPr>
        <p:spPr/>
        <p:txBody>
          <a:bodyPr/>
          <a:lstStyle/>
          <a:p>
            <a:fld id="{4E639991-389A-4D70-A29F-06E0D000A014}" type="slidenum">
              <a:rPr lang="ja-JP" altLang="en-US" smtClean="0"/>
              <a:pPr/>
              <a:t>16</a:t>
            </a:fld>
            <a:endParaRPr lang="ja-JP" altLang="en-US" dirty="0"/>
          </a:p>
        </p:txBody>
      </p:sp>
      <p:sp>
        <p:nvSpPr>
          <p:cNvPr id="6" name="テキスト ボックス 5"/>
          <p:cNvSpPr txBox="1"/>
          <p:nvPr/>
        </p:nvSpPr>
        <p:spPr>
          <a:xfrm>
            <a:off x="6262723" y="6037161"/>
            <a:ext cx="4457829" cy="369332"/>
          </a:xfrm>
          <a:prstGeom prst="rect">
            <a:avLst/>
          </a:prstGeom>
          <a:noFill/>
        </p:spPr>
        <p:txBody>
          <a:bodyPr wrap="square" rtlCol="0">
            <a:spAutoFit/>
          </a:bodyPr>
          <a:lstStyle/>
          <a:p>
            <a:r>
              <a:rPr kumimoji="1" lang="ja-JP" altLang="en-US" dirty="0" smtClean="0"/>
              <a:t>図：元の盤面（左）と</a:t>
            </a:r>
            <a:r>
              <a:rPr kumimoji="1" lang="en-US" altLang="ja-JP" dirty="0" smtClean="0"/>
              <a:t>AOI</a:t>
            </a:r>
            <a:r>
              <a:rPr kumimoji="1" lang="ja-JP" altLang="en-US" dirty="0" smtClean="0"/>
              <a:t>を設定した盤面（右）</a:t>
            </a:r>
            <a:endParaRPr kumimoji="1" lang="ja-JP" altLang="en-US" dirty="0"/>
          </a:p>
        </p:txBody>
      </p:sp>
      <p:sp>
        <p:nvSpPr>
          <p:cNvPr id="7" name="コンテンツ プレースホルダー 2"/>
          <p:cNvSpPr txBox="1">
            <a:spLocks/>
          </p:cNvSpPr>
          <p:nvPr/>
        </p:nvSpPr>
        <p:spPr>
          <a:xfrm>
            <a:off x="838200" y="1845269"/>
            <a:ext cx="5058103"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dirty="0" smtClean="0"/>
              <a:t>盤面上に</a:t>
            </a:r>
            <a:r>
              <a:rPr lang="en-US" altLang="ja-JP" dirty="0" smtClean="0"/>
              <a:t>AOI</a:t>
            </a:r>
            <a:r>
              <a:rPr lang="ja-JP" altLang="en-US" dirty="0" smtClean="0"/>
              <a:t>（関心領域）の設定を行う。</a:t>
            </a:r>
            <a:endParaRPr lang="en-US" altLang="ja-JP" dirty="0" smtClean="0"/>
          </a:p>
          <a:p>
            <a:r>
              <a:rPr lang="en-US" altLang="ja-JP" dirty="0" smtClean="0"/>
              <a:t>AOI</a:t>
            </a:r>
            <a:r>
              <a:rPr lang="ja-JP" altLang="en-US" dirty="0" smtClean="0"/>
              <a:t>を設定することで、マスごとの注視回数・注視時間・視線移動がわかる。</a:t>
            </a:r>
            <a:endParaRPr lang="en-US" altLang="ja-JP" dirty="0" smtClean="0"/>
          </a:p>
          <a:p>
            <a:r>
              <a:rPr lang="en-US" altLang="ja-JP" dirty="0" smtClean="0"/>
              <a:t>AOI</a:t>
            </a:r>
            <a:r>
              <a:rPr lang="ja-JP" altLang="en-US" dirty="0" smtClean="0"/>
              <a:t>は</a:t>
            </a:r>
            <a:r>
              <a:rPr lang="en-US" altLang="ja-JP" dirty="0" smtClean="0"/>
              <a:t>12</a:t>
            </a:r>
            <a:r>
              <a:rPr lang="ja-JP" altLang="en-US" dirty="0"/>
              <a:t>個</a:t>
            </a:r>
            <a:r>
              <a:rPr lang="ja-JP" altLang="en-US" dirty="0" smtClean="0"/>
              <a:t>のマスと自分の持ち駒、相手の持ち駒の計</a:t>
            </a:r>
            <a:r>
              <a:rPr lang="en-US" altLang="ja-JP" dirty="0" smtClean="0"/>
              <a:t>14</a:t>
            </a:r>
            <a:r>
              <a:rPr lang="ja-JP" altLang="en-US" dirty="0" smtClean="0"/>
              <a:t>個を設定している。</a:t>
            </a:r>
            <a:endParaRPr lang="ja-JP" altLang="en-US" dirty="0"/>
          </a:p>
        </p:txBody>
      </p:sp>
    </p:spTree>
    <p:extLst>
      <p:ext uri="{BB962C8B-B14F-4D97-AF65-F5344CB8AC3E}">
        <p14:creationId xmlns:p14="http://schemas.microsoft.com/office/powerpoint/2010/main" val="6769355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実験結果　「将棋部」</a:t>
            </a:r>
            <a:r>
              <a:rPr kumimoji="1" lang="en-US" altLang="ja-JP" dirty="0" smtClean="0"/>
              <a:t>vs</a:t>
            </a:r>
            <a:r>
              <a:rPr kumimoji="1" lang="ja-JP" altLang="en-US" dirty="0" smtClean="0"/>
              <a:t>「一般」の比較</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smtClean="0"/>
              <a:t>「将棋部」と「一般」のグループに分けて分析を行う。</a:t>
            </a:r>
            <a:endParaRPr kumimoji="1" lang="en-US" altLang="ja-JP" dirty="0" smtClean="0"/>
          </a:p>
          <a:p>
            <a:r>
              <a:rPr lang="ja-JP" altLang="en-US" dirty="0"/>
              <a:t>それぞれ</a:t>
            </a:r>
            <a:r>
              <a:rPr lang="ja-JP" altLang="en-US" dirty="0" smtClean="0"/>
              <a:t>のグループにおいて、以下の仮説をたてる。</a:t>
            </a:r>
            <a:endParaRPr lang="en-US" altLang="ja-JP" dirty="0" smtClean="0"/>
          </a:p>
          <a:p>
            <a:endParaRPr kumimoji="1" lang="en-US" altLang="ja-JP" dirty="0"/>
          </a:p>
          <a:p>
            <a:r>
              <a:rPr kumimoji="1" lang="ja-JP" altLang="en-US" dirty="0" smtClean="0"/>
              <a:t>仮説</a:t>
            </a:r>
            <a:r>
              <a:rPr lang="ja-JP" altLang="en-US" dirty="0"/>
              <a:t>：</a:t>
            </a:r>
            <a:r>
              <a:rPr kumimoji="1" lang="ja-JP" altLang="en-US" dirty="0" smtClean="0"/>
              <a:t>次の一手問題の中で、「将棋部」の</a:t>
            </a:r>
            <a:r>
              <a:rPr lang="ja-JP" altLang="en-US" dirty="0"/>
              <a:t>方</a:t>
            </a:r>
            <a:r>
              <a:rPr lang="ja-JP" altLang="en-US" dirty="0" smtClean="0"/>
              <a:t>が「一般」よりも特定の箇所に注視している。</a:t>
            </a:r>
            <a:endParaRPr lang="en-US" altLang="ja-JP" dirty="0" smtClean="0"/>
          </a:p>
          <a:p>
            <a:endParaRPr lang="en-US" altLang="ja-JP" dirty="0"/>
          </a:p>
          <a:p>
            <a:r>
              <a:rPr lang="ja-JP" altLang="en-US" dirty="0" smtClean="0"/>
              <a:t>分析の前に、ヒートマップと視線の動きの動画を紹介する。</a:t>
            </a:r>
            <a:endParaRPr lang="en-US" altLang="ja-JP" dirty="0" smtClean="0"/>
          </a:p>
        </p:txBody>
      </p:sp>
      <p:sp>
        <p:nvSpPr>
          <p:cNvPr id="4" name="スライド番号プレースホルダー 3"/>
          <p:cNvSpPr>
            <a:spLocks noGrp="1"/>
          </p:cNvSpPr>
          <p:nvPr>
            <p:ph type="sldNum" sz="quarter" idx="12"/>
          </p:nvPr>
        </p:nvSpPr>
        <p:spPr/>
        <p:txBody>
          <a:bodyPr/>
          <a:lstStyle/>
          <a:p>
            <a:fld id="{4E639991-389A-4D70-A29F-06E0D000A014}" type="slidenum">
              <a:rPr lang="ja-JP" altLang="en-US" smtClean="0"/>
              <a:pPr/>
              <a:t>17</a:t>
            </a:fld>
            <a:endParaRPr lang="ja-JP" altLang="en-US" dirty="0"/>
          </a:p>
        </p:txBody>
      </p:sp>
    </p:spTree>
    <p:extLst>
      <p:ext uri="{BB962C8B-B14F-4D97-AF65-F5344CB8AC3E}">
        <p14:creationId xmlns:p14="http://schemas.microsoft.com/office/powerpoint/2010/main" val="30527469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ヒートマップー問題</a:t>
            </a:r>
            <a:r>
              <a:rPr kumimoji="1" lang="en-US" altLang="ja-JP" dirty="0" smtClean="0"/>
              <a:t>2</a:t>
            </a:r>
            <a:endParaRPr kumimoji="1" lang="ja-JP" altLang="en-US" dirty="0"/>
          </a:p>
        </p:txBody>
      </p:sp>
      <p:sp>
        <p:nvSpPr>
          <p:cNvPr id="3" name="コンテンツ プレースホルダー 2"/>
          <p:cNvSpPr>
            <a:spLocks noGrp="1"/>
          </p:cNvSpPr>
          <p:nvPr>
            <p:ph idx="1"/>
          </p:nvPr>
        </p:nvSpPr>
        <p:spPr/>
        <p:txBody>
          <a:bodyPr/>
          <a:lstStyle/>
          <a:p>
            <a:r>
              <a:rPr lang="ja-JP" altLang="en-US" dirty="0" smtClean="0"/>
              <a:t>赤く</a:t>
            </a:r>
            <a:r>
              <a:rPr lang="ja-JP" altLang="en-US" dirty="0"/>
              <a:t>表示されている方が注視時間が長かったことを示している。</a:t>
            </a:r>
            <a:endParaRPr lang="en-US" altLang="ja-JP" dirty="0"/>
          </a:p>
          <a:p>
            <a:endParaRPr kumimoji="1" lang="ja-JP" altLang="en-US" dirty="0"/>
          </a:p>
        </p:txBody>
      </p:sp>
      <p:sp>
        <p:nvSpPr>
          <p:cNvPr id="4" name="スライド番号プレースホルダー 3"/>
          <p:cNvSpPr>
            <a:spLocks noGrp="1"/>
          </p:cNvSpPr>
          <p:nvPr>
            <p:ph type="sldNum" sz="quarter" idx="12"/>
          </p:nvPr>
        </p:nvSpPr>
        <p:spPr/>
        <p:txBody>
          <a:bodyPr/>
          <a:lstStyle/>
          <a:p>
            <a:fld id="{4E639991-389A-4D70-A29F-06E0D000A014}" type="slidenum">
              <a:rPr lang="ja-JP" altLang="en-US" smtClean="0"/>
              <a:pPr/>
              <a:t>18</a:t>
            </a:fld>
            <a:endParaRPr lang="ja-JP" altLang="en-US" dirty="0"/>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4076" y="2386361"/>
            <a:ext cx="2361130" cy="4201299"/>
          </a:xfrm>
          <a:prstGeom prst="rect">
            <a:avLst/>
          </a:prstGeom>
        </p:spPr>
      </p:pic>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2224" y="2386361"/>
            <a:ext cx="2361130" cy="4201300"/>
          </a:xfrm>
          <a:prstGeom prst="rect">
            <a:avLst/>
          </a:prstGeom>
        </p:spPr>
      </p:pic>
      <p:sp>
        <p:nvSpPr>
          <p:cNvPr id="7" name="テキスト ボックス 6"/>
          <p:cNvSpPr txBox="1"/>
          <p:nvPr/>
        </p:nvSpPr>
        <p:spPr>
          <a:xfrm>
            <a:off x="10023354" y="5633306"/>
            <a:ext cx="1610114" cy="646331"/>
          </a:xfrm>
          <a:prstGeom prst="rect">
            <a:avLst/>
          </a:prstGeom>
          <a:noFill/>
        </p:spPr>
        <p:txBody>
          <a:bodyPr wrap="square" rtlCol="0">
            <a:spAutoFit/>
          </a:bodyPr>
          <a:lstStyle/>
          <a:p>
            <a:r>
              <a:rPr kumimoji="1" lang="ja-JP" altLang="en-US" dirty="0" smtClean="0"/>
              <a:t>図：「将棋部」ヒートマップ</a:t>
            </a:r>
            <a:endParaRPr kumimoji="1" lang="ja-JP" altLang="en-US" dirty="0"/>
          </a:p>
        </p:txBody>
      </p:sp>
      <p:sp>
        <p:nvSpPr>
          <p:cNvPr id="8" name="テキスト ボックス 7"/>
          <p:cNvSpPr txBox="1"/>
          <p:nvPr/>
        </p:nvSpPr>
        <p:spPr>
          <a:xfrm>
            <a:off x="125227" y="5735980"/>
            <a:ext cx="1404960" cy="646331"/>
          </a:xfrm>
          <a:prstGeom prst="rect">
            <a:avLst/>
          </a:prstGeom>
          <a:noFill/>
        </p:spPr>
        <p:txBody>
          <a:bodyPr wrap="square" rtlCol="0">
            <a:spAutoFit/>
          </a:bodyPr>
          <a:lstStyle/>
          <a:p>
            <a:r>
              <a:rPr kumimoji="1" lang="ja-JP" altLang="en-US" dirty="0" smtClean="0"/>
              <a:t>図：「一般」</a:t>
            </a:r>
            <a:endParaRPr kumimoji="1" lang="en-US" altLang="ja-JP" dirty="0" smtClean="0"/>
          </a:p>
          <a:p>
            <a:r>
              <a:rPr kumimoji="1" lang="ja-JP" altLang="en-US" dirty="0" smtClean="0"/>
              <a:t>ヒートマップ</a:t>
            </a:r>
            <a:endParaRPr kumimoji="1" lang="ja-JP" altLang="en-US" dirty="0"/>
          </a:p>
        </p:txBody>
      </p:sp>
      <p:sp>
        <p:nvSpPr>
          <p:cNvPr id="10" name="右矢印 9"/>
          <p:cNvSpPr/>
          <p:nvPr/>
        </p:nvSpPr>
        <p:spPr>
          <a:xfrm>
            <a:off x="3626096" y="4264586"/>
            <a:ext cx="1124986" cy="3762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右矢印 10"/>
          <p:cNvSpPr/>
          <p:nvPr/>
        </p:nvSpPr>
        <p:spPr>
          <a:xfrm flipH="1">
            <a:off x="6568068" y="4264586"/>
            <a:ext cx="1330446" cy="3762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4816823" y="3864633"/>
            <a:ext cx="1751245" cy="124262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dirty="0" smtClean="0"/>
              <a:t>将棋部の方が広く盤面を見ている。</a:t>
            </a:r>
            <a:endParaRPr kumimoji="1" lang="ja-JP" altLang="en-US" dirty="0"/>
          </a:p>
        </p:txBody>
      </p:sp>
    </p:spTree>
    <p:extLst>
      <p:ext uri="{BB962C8B-B14F-4D97-AF65-F5344CB8AC3E}">
        <p14:creationId xmlns:p14="http://schemas.microsoft.com/office/powerpoint/2010/main" val="14441335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視線</a:t>
            </a:r>
            <a:r>
              <a:rPr lang="ja-JP" altLang="en-US" dirty="0" smtClean="0"/>
              <a:t>の動き</a:t>
            </a:r>
            <a:r>
              <a:rPr kumimoji="1" lang="ja-JP" altLang="en-US" dirty="0" smtClean="0"/>
              <a:t>（一般）</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smtClean="0"/>
              <a:t>ある一般の被験者の視線の動きの動画を示す。</a:t>
            </a:r>
            <a:endParaRPr kumimoji="1" lang="ja-JP" altLang="en-US" dirty="0"/>
          </a:p>
        </p:txBody>
      </p:sp>
      <p:sp>
        <p:nvSpPr>
          <p:cNvPr id="4" name="スライド番号プレースホルダー 3"/>
          <p:cNvSpPr>
            <a:spLocks noGrp="1"/>
          </p:cNvSpPr>
          <p:nvPr>
            <p:ph type="sldNum" sz="quarter" idx="12"/>
          </p:nvPr>
        </p:nvSpPr>
        <p:spPr/>
        <p:txBody>
          <a:bodyPr/>
          <a:lstStyle/>
          <a:p>
            <a:fld id="{4E639991-389A-4D70-A29F-06E0D000A014}" type="slidenum">
              <a:rPr lang="ja-JP" altLang="en-US" smtClean="0"/>
              <a:pPr/>
              <a:t>19</a:t>
            </a:fld>
            <a:endParaRPr lang="ja-JP" altLang="en-US" dirty="0"/>
          </a:p>
        </p:txBody>
      </p:sp>
      <p:pic>
        <p:nvPicPr>
          <p:cNvPr id="7" name="11b">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84988" y="2442741"/>
            <a:ext cx="7235602" cy="4070026"/>
          </a:xfrm>
          <a:prstGeom prst="rect">
            <a:avLst/>
          </a:prstGeom>
        </p:spPr>
      </p:pic>
      <p:sp>
        <p:nvSpPr>
          <p:cNvPr id="8" name="円形吹き出し 7"/>
          <p:cNvSpPr/>
          <p:nvPr/>
        </p:nvSpPr>
        <p:spPr>
          <a:xfrm>
            <a:off x="8489300" y="3303036"/>
            <a:ext cx="3702700" cy="1548882"/>
          </a:xfrm>
          <a:prstGeom prst="wedgeEllipseCallout">
            <a:avLst>
              <a:gd name="adj1" fmla="val -64124"/>
              <a:gd name="adj2" fmla="val 7816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smtClean="0"/>
              <a:t>盤面左下</a:t>
            </a:r>
            <a:r>
              <a:rPr kumimoji="1" lang="ja-JP" altLang="en-US" sz="2800" dirty="0" smtClean="0"/>
              <a:t>を</a:t>
            </a:r>
            <a:endParaRPr kumimoji="1" lang="en-US" altLang="ja-JP" sz="2800" dirty="0" smtClean="0"/>
          </a:p>
          <a:p>
            <a:pPr algn="ctr"/>
            <a:r>
              <a:rPr kumimoji="1" lang="ja-JP" altLang="en-US" sz="2800" dirty="0" smtClean="0"/>
              <a:t>中心に見ていた。</a:t>
            </a:r>
            <a:endParaRPr kumimoji="1" lang="ja-JP" altLang="en-US" sz="2800" dirty="0"/>
          </a:p>
        </p:txBody>
      </p:sp>
    </p:spTree>
    <p:extLst>
      <p:ext uri="{BB962C8B-B14F-4D97-AF65-F5344CB8AC3E}">
        <p14:creationId xmlns:p14="http://schemas.microsoft.com/office/powerpoint/2010/main" val="36742923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イントロダクション</a:t>
            </a:r>
            <a:endParaRPr kumimoji="1" lang="ja-JP" altLang="en-US" dirty="0"/>
          </a:p>
        </p:txBody>
      </p:sp>
      <p:sp>
        <p:nvSpPr>
          <p:cNvPr id="3" name="コンテンツ プレースホルダー 2"/>
          <p:cNvSpPr>
            <a:spLocks noGrp="1"/>
          </p:cNvSpPr>
          <p:nvPr>
            <p:ph idx="1"/>
          </p:nvPr>
        </p:nvSpPr>
        <p:spPr/>
        <p:txBody>
          <a:bodyPr/>
          <a:lstStyle/>
          <a:p>
            <a:r>
              <a:rPr lang="ja-JP" altLang="ja-JP" dirty="0"/>
              <a:t>将棋や囲碁のようなボードゲームは二人零和有限確定完全情報ゲームと</a:t>
            </a:r>
            <a:r>
              <a:rPr lang="ja-JP" altLang="ja-JP" dirty="0" smtClean="0"/>
              <a:t>呼ばれ</a:t>
            </a:r>
            <a:r>
              <a:rPr lang="ja-JP" altLang="en-US" dirty="0" smtClean="0"/>
              <a:t>る。</a:t>
            </a:r>
            <a:endParaRPr lang="en-US" altLang="ja-JP" dirty="0" smtClean="0"/>
          </a:p>
          <a:p>
            <a:r>
              <a:rPr lang="ja-JP" altLang="en-US" dirty="0"/>
              <a:t>部分</a:t>
            </a:r>
            <a:r>
              <a:rPr lang="ja-JP" altLang="en-US" dirty="0" smtClean="0"/>
              <a:t>ゲーム完全均衡を求めることで、その帰結を求めることができるが、将棋や囲碁のゲームの木は膨大であるため、後ろ向き帰納法により求めることは困難である。</a:t>
            </a:r>
            <a:endParaRPr lang="en-US" altLang="ja-JP" dirty="0" smtClean="0"/>
          </a:p>
        </p:txBody>
      </p:sp>
      <p:sp>
        <p:nvSpPr>
          <p:cNvPr id="4" name="スライド番号プレースホルダー 3"/>
          <p:cNvSpPr>
            <a:spLocks noGrp="1"/>
          </p:cNvSpPr>
          <p:nvPr>
            <p:ph type="sldNum" sz="quarter" idx="12"/>
          </p:nvPr>
        </p:nvSpPr>
        <p:spPr/>
        <p:txBody>
          <a:bodyPr/>
          <a:lstStyle/>
          <a:p>
            <a:fld id="{4E639991-389A-4D70-A29F-06E0D000A014}" type="slidenum">
              <a:rPr lang="ja-JP" altLang="en-US" smtClean="0"/>
              <a:pPr/>
              <a:t>2</a:t>
            </a:fld>
            <a:endParaRPr lang="ja-JP" altLang="en-US" dirty="0"/>
          </a:p>
        </p:txBody>
      </p:sp>
    </p:spTree>
    <p:extLst>
      <p:ext uri="{BB962C8B-B14F-4D97-AF65-F5344CB8AC3E}">
        <p14:creationId xmlns:p14="http://schemas.microsoft.com/office/powerpoint/2010/main" val="30537432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視線の動き（将棋部）</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smtClean="0"/>
              <a:t>ある将棋部の被験者の視線の動きの動画を示す。</a:t>
            </a:r>
            <a:endParaRPr kumimoji="1" lang="ja-JP" altLang="en-US" dirty="0"/>
          </a:p>
        </p:txBody>
      </p:sp>
      <p:sp>
        <p:nvSpPr>
          <p:cNvPr id="4" name="スライド番号プレースホルダー 3"/>
          <p:cNvSpPr>
            <a:spLocks noGrp="1"/>
          </p:cNvSpPr>
          <p:nvPr>
            <p:ph type="sldNum" sz="quarter" idx="12"/>
          </p:nvPr>
        </p:nvSpPr>
        <p:spPr/>
        <p:txBody>
          <a:bodyPr/>
          <a:lstStyle/>
          <a:p>
            <a:fld id="{4E639991-389A-4D70-A29F-06E0D000A014}" type="slidenum">
              <a:rPr lang="ja-JP" altLang="en-US" smtClean="0"/>
              <a:pPr/>
              <a:t>20</a:t>
            </a:fld>
            <a:endParaRPr lang="ja-JP" altLang="en-US" dirty="0"/>
          </a:p>
        </p:txBody>
      </p:sp>
      <p:pic>
        <p:nvPicPr>
          <p:cNvPr id="5" name="0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64252" y="2461434"/>
            <a:ext cx="7248850" cy="4077478"/>
          </a:xfrm>
          <a:prstGeom prst="rect">
            <a:avLst/>
          </a:prstGeom>
        </p:spPr>
      </p:pic>
      <p:sp>
        <p:nvSpPr>
          <p:cNvPr id="6" name="円形吹き出し 5"/>
          <p:cNvSpPr/>
          <p:nvPr/>
        </p:nvSpPr>
        <p:spPr>
          <a:xfrm>
            <a:off x="8489300" y="3303036"/>
            <a:ext cx="3537860" cy="1548882"/>
          </a:xfrm>
          <a:prstGeom prst="wedgeEllipseCallout">
            <a:avLst>
              <a:gd name="adj1" fmla="val -64124"/>
              <a:gd name="adj2" fmla="val 7816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smtClean="0"/>
              <a:t>盤面全体を</a:t>
            </a:r>
            <a:endParaRPr kumimoji="1" lang="en-US" altLang="ja-JP" sz="2800" dirty="0" smtClean="0"/>
          </a:p>
          <a:p>
            <a:pPr algn="ctr"/>
            <a:r>
              <a:rPr kumimoji="1" lang="ja-JP" altLang="en-US" sz="2800" dirty="0" smtClean="0"/>
              <a:t>広く見ていた。</a:t>
            </a:r>
            <a:endParaRPr kumimoji="1" lang="ja-JP" altLang="en-US" sz="2800" dirty="0"/>
          </a:p>
        </p:txBody>
      </p:sp>
    </p:spTree>
    <p:extLst>
      <p:ext uri="{BB962C8B-B14F-4D97-AF65-F5344CB8AC3E}">
        <p14:creationId xmlns:p14="http://schemas.microsoft.com/office/powerpoint/2010/main" val="17865382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指標</a:t>
            </a:r>
            <a:r>
              <a:rPr lang="en-US" altLang="ja-JP" dirty="0" smtClean="0"/>
              <a:t>V</a:t>
            </a:r>
            <a:r>
              <a:rPr kumimoji="1" lang="ja-JP" altLang="en-US" dirty="0" smtClean="0"/>
              <a:t>の定義</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a:xfrm>
                <a:off x="838200" y="1531088"/>
                <a:ext cx="10515600" cy="4825261"/>
              </a:xfrm>
            </p:spPr>
            <p:txBody>
              <a:bodyPr>
                <a:normAutofit/>
              </a:bodyPr>
              <a:lstStyle/>
              <a:p>
                <a:r>
                  <a:rPr kumimoji="1" lang="ja-JP" altLang="en-US" dirty="0" smtClean="0"/>
                  <a:t>特定の箇所に注視しているかどうかの指標として以下の</a:t>
                </a:r>
                <a14:m>
                  <m:oMath xmlns:m="http://schemas.openxmlformats.org/officeDocument/2006/math">
                    <m:r>
                      <m:rPr>
                        <m:sty m:val="p"/>
                      </m:rPr>
                      <a:rPr lang="en-US" altLang="ja-JP" i="1" dirty="0">
                        <a:latin typeface="Cambria Math" panose="02040503050406030204" pitchFamily="18" charset="0"/>
                      </a:rPr>
                      <m:t>V</m:t>
                    </m:r>
                  </m:oMath>
                </a14:m>
                <a:r>
                  <a:rPr kumimoji="1" lang="ja-JP" altLang="en-US" dirty="0" smtClean="0"/>
                  <a:t>を定義する。</a:t>
                </a:r>
                <a:endParaRPr kumimoji="1" lang="en-US" altLang="ja-JP" dirty="0" smtClean="0"/>
              </a:p>
              <a:p>
                <a:r>
                  <a:rPr lang="en-US" altLang="ja-JP" dirty="0" smtClean="0"/>
                  <a:t>14</a:t>
                </a:r>
                <a:r>
                  <a:rPr lang="ja-JP" altLang="ja-JP" dirty="0"/>
                  <a:t>個の</a:t>
                </a:r>
                <a:r>
                  <a:rPr lang="en-US" altLang="ja-JP" dirty="0"/>
                  <a:t>AOI</a:t>
                </a:r>
                <a:r>
                  <a:rPr lang="ja-JP" altLang="ja-JP" dirty="0"/>
                  <a:t>の注視割合を</a:t>
                </a:r>
                <a14:m>
                  <m:oMath xmlns:m="http://schemas.openxmlformats.org/officeDocument/2006/math">
                    <m:sSub>
                      <m:sSubPr>
                        <m:ctrlPr>
                          <a:rPr lang="ja-JP" altLang="ja-JP" i="1">
                            <a:latin typeface="Cambria Math" panose="02040503050406030204" pitchFamily="18" charset="0"/>
                          </a:rPr>
                        </m:ctrlPr>
                      </m:sSubPr>
                      <m:e>
                        <m:r>
                          <a:rPr lang="en-US" altLang="ja-JP" i="1">
                            <a:latin typeface="Cambria Math" panose="02040503050406030204" pitchFamily="18" charset="0"/>
                          </a:rPr>
                          <m:t>𝑋</m:t>
                        </m:r>
                      </m:e>
                      <m:sub>
                        <m:r>
                          <a:rPr lang="en-US" altLang="ja-JP" i="1">
                            <a:latin typeface="Cambria Math" panose="02040503050406030204" pitchFamily="18" charset="0"/>
                          </a:rPr>
                          <m:t>1</m:t>
                        </m:r>
                      </m:sub>
                    </m:sSub>
                    <m:r>
                      <a:rPr lang="en-US" altLang="ja-JP">
                        <a:latin typeface="Cambria Math" panose="02040503050406030204" pitchFamily="18" charset="0"/>
                      </a:rPr>
                      <m:t>,</m:t>
                    </m:r>
                    <m:sSub>
                      <m:sSubPr>
                        <m:ctrlPr>
                          <a:rPr lang="ja-JP" altLang="ja-JP" i="1">
                            <a:latin typeface="Cambria Math" panose="02040503050406030204" pitchFamily="18" charset="0"/>
                          </a:rPr>
                        </m:ctrlPr>
                      </m:sSubPr>
                      <m:e>
                        <m:r>
                          <a:rPr lang="en-US" altLang="ja-JP" i="1">
                            <a:latin typeface="Cambria Math" panose="02040503050406030204" pitchFamily="18" charset="0"/>
                          </a:rPr>
                          <m:t>𝑋</m:t>
                        </m:r>
                      </m:e>
                      <m:sub>
                        <m:r>
                          <a:rPr lang="en-US" altLang="ja-JP" i="1">
                            <a:latin typeface="Cambria Math" panose="02040503050406030204" pitchFamily="18" charset="0"/>
                          </a:rPr>
                          <m:t>2</m:t>
                        </m:r>
                      </m:sub>
                    </m:sSub>
                    <m:r>
                      <a:rPr lang="en-US" altLang="ja-JP" i="1">
                        <a:latin typeface="Cambria Math" panose="02040503050406030204" pitchFamily="18" charset="0"/>
                      </a:rPr>
                      <m:t>,  …</m:t>
                    </m:r>
                    <m:r>
                      <a:rPr lang="en-US" altLang="ja-JP">
                        <a:latin typeface="Cambria Math" panose="02040503050406030204" pitchFamily="18" charset="0"/>
                      </a:rPr>
                      <m:t> </m:t>
                    </m:r>
                    <m:r>
                      <a:rPr lang="en-US" altLang="ja-JP" i="1">
                        <a:latin typeface="Cambria Math" panose="02040503050406030204" pitchFamily="18" charset="0"/>
                      </a:rPr>
                      <m:t>,</m:t>
                    </m:r>
                    <m:r>
                      <a:rPr lang="en-US" altLang="ja-JP">
                        <a:latin typeface="Cambria Math" panose="02040503050406030204" pitchFamily="18" charset="0"/>
                      </a:rPr>
                      <m:t> </m:t>
                    </m:r>
                    <m:sSub>
                      <m:sSubPr>
                        <m:ctrlPr>
                          <a:rPr lang="ja-JP" altLang="ja-JP" i="1">
                            <a:latin typeface="Cambria Math" panose="02040503050406030204" pitchFamily="18" charset="0"/>
                          </a:rPr>
                        </m:ctrlPr>
                      </m:sSubPr>
                      <m:e>
                        <m:r>
                          <a:rPr lang="en-US" altLang="ja-JP" i="1">
                            <a:latin typeface="Cambria Math" panose="02040503050406030204" pitchFamily="18" charset="0"/>
                          </a:rPr>
                          <m:t>𝑋</m:t>
                        </m:r>
                      </m:e>
                      <m:sub>
                        <m:r>
                          <a:rPr lang="en-US" altLang="ja-JP" i="1">
                            <a:latin typeface="Cambria Math" panose="02040503050406030204" pitchFamily="18" charset="0"/>
                          </a:rPr>
                          <m:t>14</m:t>
                        </m:r>
                      </m:sub>
                    </m:sSub>
                  </m:oMath>
                </a14:m>
                <a:r>
                  <a:rPr lang="ja-JP" altLang="ja-JP" dirty="0"/>
                  <a:t>と置く</a:t>
                </a:r>
                <a:r>
                  <a:rPr lang="ja-JP" altLang="ja-JP" dirty="0" smtClean="0"/>
                  <a:t>とき</a:t>
                </a:r>
                <a:endParaRPr lang="en-US" altLang="ja-JP" dirty="0" smtClean="0"/>
              </a:p>
              <a:p>
                <a:endParaRPr lang="ja-JP" altLang="ja-JP" dirty="0"/>
              </a:p>
              <a:p>
                <a:pPr marL="0" indent="0">
                  <a:buNone/>
                </a:pPr>
                <a:r>
                  <a:rPr lang="ja-JP" altLang="en-US" sz="2600" dirty="0" smtClean="0"/>
                  <a:t>　</a:t>
                </a:r>
                <a14:m>
                  <m:oMath xmlns:m="http://schemas.openxmlformats.org/officeDocument/2006/math">
                    <m:r>
                      <m:rPr>
                        <m:sty m:val="p"/>
                      </m:rPr>
                      <a:rPr lang="en-US" altLang="ja-JP" sz="3000" i="1" smtClean="0">
                        <a:latin typeface="Cambria Math" panose="02040503050406030204" pitchFamily="18" charset="0"/>
                      </a:rPr>
                      <m:t>V</m:t>
                    </m:r>
                    <m:r>
                      <a:rPr lang="en-US" altLang="ja-JP" sz="3000">
                        <a:latin typeface="Cambria Math" panose="02040503050406030204" pitchFamily="18" charset="0"/>
                      </a:rPr>
                      <m:t>=</m:t>
                    </m:r>
                    <m:f>
                      <m:fPr>
                        <m:ctrlPr>
                          <a:rPr lang="ja-JP" altLang="ja-JP" sz="3000" i="1">
                            <a:latin typeface="Cambria Math" panose="02040503050406030204" pitchFamily="18" charset="0"/>
                          </a:rPr>
                        </m:ctrlPr>
                      </m:fPr>
                      <m:num>
                        <m:r>
                          <a:rPr lang="en-US" altLang="ja-JP" sz="3000" i="1">
                            <a:latin typeface="Cambria Math" panose="02040503050406030204" pitchFamily="18" charset="0"/>
                          </a:rPr>
                          <m:t>1</m:t>
                        </m:r>
                      </m:num>
                      <m:den>
                        <m:r>
                          <a:rPr lang="en-US" altLang="ja-JP" sz="3000" i="1">
                            <a:latin typeface="Cambria Math" panose="02040503050406030204" pitchFamily="18" charset="0"/>
                          </a:rPr>
                          <m:t>14</m:t>
                        </m:r>
                      </m:den>
                    </m:f>
                  </m:oMath>
                </a14:m>
                <a:r>
                  <a:rPr lang="en-US" altLang="ja-JP" sz="3000" dirty="0"/>
                  <a:t> </a:t>
                </a:r>
                <a14:m>
                  <m:oMath xmlns:m="http://schemas.openxmlformats.org/officeDocument/2006/math">
                    <m:nary>
                      <m:naryPr>
                        <m:chr m:val="∑"/>
                        <m:limLoc m:val="undOvr"/>
                        <m:ctrlPr>
                          <a:rPr lang="ja-JP" altLang="ja-JP" sz="3000" i="1">
                            <a:latin typeface="Cambria Math" panose="02040503050406030204" pitchFamily="18" charset="0"/>
                          </a:rPr>
                        </m:ctrlPr>
                      </m:naryPr>
                      <m:sub>
                        <m:r>
                          <m:rPr>
                            <m:sty m:val="p"/>
                          </m:rPr>
                          <a:rPr lang="en-US" altLang="ja-JP" sz="3000">
                            <a:latin typeface="Cambria Math" panose="02040503050406030204" pitchFamily="18" charset="0"/>
                          </a:rPr>
                          <m:t>i</m:t>
                        </m:r>
                        <m:r>
                          <a:rPr lang="en-US" altLang="ja-JP" sz="3000">
                            <a:latin typeface="Cambria Math" panose="02040503050406030204" pitchFamily="18" charset="0"/>
                          </a:rPr>
                          <m:t>=1</m:t>
                        </m:r>
                      </m:sub>
                      <m:sup>
                        <m:r>
                          <a:rPr lang="en-US" altLang="ja-JP" sz="3000" i="1">
                            <a:latin typeface="Cambria Math" panose="02040503050406030204" pitchFamily="18" charset="0"/>
                          </a:rPr>
                          <m:t>14</m:t>
                        </m:r>
                      </m:sup>
                      <m:e>
                        <m:sSup>
                          <m:sSupPr>
                            <m:ctrlPr>
                              <a:rPr lang="ja-JP" altLang="ja-JP" sz="3000" i="1">
                                <a:latin typeface="Cambria Math" panose="02040503050406030204" pitchFamily="18" charset="0"/>
                              </a:rPr>
                            </m:ctrlPr>
                          </m:sSupPr>
                          <m:e>
                            <m:r>
                              <a:rPr lang="en-US" altLang="ja-JP" sz="3000" i="1">
                                <a:latin typeface="Cambria Math" panose="02040503050406030204" pitchFamily="18" charset="0"/>
                              </a:rPr>
                              <m:t>(</m:t>
                            </m:r>
                            <m:sSub>
                              <m:sSubPr>
                                <m:ctrlPr>
                                  <a:rPr lang="ja-JP" altLang="ja-JP" sz="3000" i="1">
                                    <a:latin typeface="Cambria Math" panose="02040503050406030204" pitchFamily="18" charset="0"/>
                                  </a:rPr>
                                </m:ctrlPr>
                              </m:sSubPr>
                              <m:e>
                                <m:acc>
                                  <m:accPr>
                                    <m:chr m:val="̅"/>
                                    <m:ctrlPr>
                                      <a:rPr lang="ja-JP" altLang="ja-JP" sz="3000" i="1">
                                        <a:latin typeface="Cambria Math" panose="02040503050406030204" pitchFamily="18" charset="0"/>
                                      </a:rPr>
                                    </m:ctrlPr>
                                  </m:accPr>
                                  <m:e>
                                    <m:r>
                                      <a:rPr lang="en-US" altLang="ja-JP" sz="3000" i="1">
                                        <a:latin typeface="Cambria Math" panose="02040503050406030204" pitchFamily="18" charset="0"/>
                                      </a:rPr>
                                      <m:t>𝑋</m:t>
                                    </m:r>
                                  </m:e>
                                </m:acc>
                                <m:r>
                                  <a:rPr lang="en-US" altLang="ja-JP" sz="3000" i="1">
                                    <a:latin typeface="Cambria Math" panose="02040503050406030204" pitchFamily="18" charset="0"/>
                                  </a:rPr>
                                  <m:t>−</m:t>
                                </m:r>
                                <m:r>
                                  <a:rPr lang="en-US" altLang="ja-JP" sz="3000" i="1">
                                    <a:latin typeface="Cambria Math" panose="02040503050406030204" pitchFamily="18" charset="0"/>
                                  </a:rPr>
                                  <m:t>𝑋</m:t>
                                </m:r>
                              </m:e>
                              <m:sub>
                                <m:r>
                                  <a:rPr lang="en-US" altLang="ja-JP" sz="3000" i="1">
                                    <a:latin typeface="Cambria Math" panose="02040503050406030204" pitchFamily="18" charset="0"/>
                                  </a:rPr>
                                  <m:t>𝑖</m:t>
                                </m:r>
                              </m:sub>
                            </m:sSub>
                            <m:r>
                              <a:rPr lang="en-US" altLang="ja-JP" sz="3000" i="1">
                                <a:latin typeface="Cambria Math" panose="02040503050406030204" pitchFamily="18" charset="0"/>
                              </a:rPr>
                              <m:t>)</m:t>
                            </m:r>
                          </m:e>
                          <m:sup>
                            <m:r>
                              <a:rPr lang="en-US" altLang="ja-JP" sz="3000" i="1">
                                <a:latin typeface="Cambria Math" panose="02040503050406030204" pitchFamily="18" charset="0"/>
                              </a:rPr>
                              <m:t>2</m:t>
                            </m:r>
                          </m:sup>
                        </m:sSup>
                      </m:e>
                    </m:nary>
                  </m:oMath>
                </a14:m>
                <a:endParaRPr lang="ja-JP" altLang="ja-JP" sz="3000" dirty="0"/>
              </a:p>
              <a:p>
                <a:pPr marL="0" indent="0">
                  <a:buNone/>
                </a:pPr>
                <a:r>
                  <a:rPr lang="ja-JP" altLang="en-US" sz="2200" dirty="0" smtClean="0"/>
                  <a:t>　</a:t>
                </a:r>
                <a:r>
                  <a:rPr lang="en-US" altLang="ja-JP" sz="2200" dirty="0"/>
                  <a:t>	</a:t>
                </a:r>
                <a:r>
                  <a:rPr lang="en-US" altLang="ja-JP" sz="2200" dirty="0" smtClean="0"/>
                  <a:t>(</a:t>
                </a:r>
                <a:r>
                  <a:rPr lang="ja-JP" altLang="ja-JP" sz="2200" dirty="0"/>
                  <a:t>但し、</a:t>
                </a:r>
                <a14:m>
                  <m:oMath xmlns:m="http://schemas.openxmlformats.org/officeDocument/2006/math">
                    <m:acc>
                      <m:accPr>
                        <m:chr m:val="̅"/>
                        <m:ctrlPr>
                          <a:rPr lang="ja-JP" altLang="ja-JP" sz="2200" i="1">
                            <a:latin typeface="Cambria Math" panose="02040503050406030204" pitchFamily="18" charset="0"/>
                          </a:rPr>
                        </m:ctrlPr>
                      </m:accPr>
                      <m:e>
                        <m:r>
                          <a:rPr lang="en-US" altLang="ja-JP" sz="2200" i="1">
                            <a:latin typeface="Cambria Math" panose="02040503050406030204" pitchFamily="18" charset="0"/>
                          </a:rPr>
                          <m:t>𝑋</m:t>
                        </m:r>
                      </m:e>
                    </m:acc>
                    <m:r>
                      <a:rPr lang="ja-JP" altLang="ja-JP" sz="2200">
                        <a:latin typeface="Cambria Math" panose="02040503050406030204" pitchFamily="18" charset="0"/>
                      </a:rPr>
                      <m:t>＝</m:t>
                    </m:r>
                    <m:f>
                      <m:fPr>
                        <m:ctrlPr>
                          <a:rPr lang="ja-JP" altLang="ja-JP" sz="2200" i="1">
                            <a:latin typeface="Cambria Math" panose="02040503050406030204" pitchFamily="18" charset="0"/>
                          </a:rPr>
                        </m:ctrlPr>
                      </m:fPr>
                      <m:num>
                        <m:r>
                          <a:rPr lang="en-US" altLang="ja-JP" sz="2200">
                            <a:latin typeface="Cambria Math" panose="02040503050406030204" pitchFamily="18" charset="0"/>
                          </a:rPr>
                          <m:t>1</m:t>
                        </m:r>
                      </m:num>
                      <m:den>
                        <m:r>
                          <a:rPr lang="en-US" altLang="ja-JP" sz="2200" i="1">
                            <a:latin typeface="Cambria Math" panose="02040503050406030204" pitchFamily="18" charset="0"/>
                          </a:rPr>
                          <m:t>14</m:t>
                        </m:r>
                      </m:den>
                    </m:f>
                    <m:nary>
                      <m:naryPr>
                        <m:chr m:val="∑"/>
                        <m:limLoc m:val="undOvr"/>
                        <m:ctrlPr>
                          <a:rPr lang="ja-JP" altLang="ja-JP" sz="2200" i="1">
                            <a:latin typeface="Cambria Math" panose="02040503050406030204" pitchFamily="18" charset="0"/>
                          </a:rPr>
                        </m:ctrlPr>
                      </m:naryPr>
                      <m:sub>
                        <m:r>
                          <a:rPr lang="en-US" altLang="ja-JP" sz="2200" i="1">
                            <a:latin typeface="Cambria Math" panose="02040503050406030204" pitchFamily="18" charset="0"/>
                          </a:rPr>
                          <m:t>𝑖</m:t>
                        </m:r>
                        <m:r>
                          <a:rPr lang="en-US" altLang="ja-JP" sz="2200" i="1">
                            <a:latin typeface="Cambria Math" panose="02040503050406030204" pitchFamily="18" charset="0"/>
                          </a:rPr>
                          <m:t>=1</m:t>
                        </m:r>
                      </m:sub>
                      <m:sup>
                        <m:r>
                          <a:rPr lang="en-US" altLang="ja-JP" sz="2200" i="1">
                            <a:latin typeface="Cambria Math" panose="02040503050406030204" pitchFamily="18" charset="0"/>
                          </a:rPr>
                          <m:t>14</m:t>
                        </m:r>
                      </m:sup>
                      <m:e>
                        <m:sSub>
                          <m:sSubPr>
                            <m:ctrlPr>
                              <a:rPr lang="ja-JP" altLang="ja-JP" sz="2200" i="1">
                                <a:latin typeface="Cambria Math" panose="02040503050406030204" pitchFamily="18" charset="0"/>
                              </a:rPr>
                            </m:ctrlPr>
                          </m:sSubPr>
                          <m:e>
                            <m:r>
                              <a:rPr lang="en-US" altLang="ja-JP" sz="2200" i="1">
                                <a:latin typeface="Cambria Math" panose="02040503050406030204" pitchFamily="18" charset="0"/>
                              </a:rPr>
                              <m:t>𝑋</m:t>
                            </m:r>
                          </m:e>
                          <m:sub>
                            <m:r>
                              <a:rPr lang="en-US" altLang="ja-JP" sz="2200" i="1">
                                <a:latin typeface="Cambria Math" panose="02040503050406030204" pitchFamily="18" charset="0"/>
                              </a:rPr>
                              <m:t>𝑖</m:t>
                            </m:r>
                          </m:sub>
                        </m:sSub>
                      </m:e>
                    </m:nary>
                    <m:r>
                      <a:rPr lang="en-US" altLang="ja-JP" sz="2200" i="1">
                        <a:latin typeface="Cambria Math" panose="02040503050406030204" pitchFamily="18" charset="0"/>
                      </a:rPr>
                      <m:t>=</m:t>
                    </m:r>
                    <m:f>
                      <m:fPr>
                        <m:ctrlPr>
                          <a:rPr lang="ja-JP" altLang="ja-JP" sz="2200" i="1">
                            <a:latin typeface="Cambria Math" panose="02040503050406030204" pitchFamily="18" charset="0"/>
                          </a:rPr>
                        </m:ctrlPr>
                      </m:fPr>
                      <m:num>
                        <m:r>
                          <a:rPr lang="en-US" altLang="ja-JP" sz="2200" i="1">
                            <a:latin typeface="Cambria Math" panose="02040503050406030204" pitchFamily="18" charset="0"/>
                          </a:rPr>
                          <m:t>1</m:t>
                        </m:r>
                      </m:num>
                      <m:den>
                        <m:r>
                          <a:rPr lang="en-US" altLang="ja-JP" sz="2200" i="1">
                            <a:latin typeface="Cambria Math" panose="02040503050406030204" pitchFamily="18" charset="0"/>
                          </a:rPr>
                          <m:t>14</m:t>
                        </m:r>
                      </m:den>
                    </m:f>
                  </m:oMath>
                </a14:m>
                <a:r>
                  <a:rPr lang="ja-JP" altLang="en-US" sz="2200" dirty="0" smtClean="0"/>
                  <a:t>　</a:t>
                </a:r>
                <a:r>
                  <a:rPr lang="en-US" altLang="ja-JP" sz="2200" dirty="0" smtClean="0"/>
                  <a:t>)</a:t>
                </a:r>
              </a:p>
              <a:p>
                <a:endParaRPr lang="en-US" altLang="ja-JP" dirty="0"/>
              </a:p>
              <a:p>
                <a:r>
                  <a:rPr lang="ja-JP" altLang="en-US" dirty="0" smtClean="0"/>
                  <a:t>すなわち、</a:t>
                </a:r>
                <a14:m>
                  <m:oMath xmlns:m="http://schemas.openxmlformats.org/officeDocument/2006/math">
                    <m:r>
                      <m:rPr>
                        <m:sty m:val="p"/>
                      </m:rPr>
                      <a:rPr lang="en-US" altLang="ja-JP" i="1" dirty="0">
                        <a:latin typeface="Cambria Math" panose="02040503050406030204" pitchFamily="18" charset="0"/>
                      </a:rPr>
                      <m:t>V</m:t>
                    </m:r>
                  </m:oMath>
                </a14:m>
                <a:r>
                  <a:rPr lang="ja-JP" altLang="en-US" dirty="0" smtClean="0"/>
                  <a:t>は</a:t>
                </a:r>
                <a14:m>
                  <m:oMath xmlns:m="http://schemas.openxmlformats.org/officeDocument/2006/math">
                    <m:sSub>
                      <m:sSubPr>
                        <m:ctrlPr>
                          <a:rPr lang="ja-JP" altLang="ja-JP" i="1">
                            <a:latin typeface="Cambria Math" panose="02040503050406030204" pitchFamily="18" charset="0"/>
                          </a:rPr>
                        </m:ctrlPr>
                      </m:sSubPr>
                      <m:e>
                        <m:r>
                          <a:rPr lang="en-US" altLang="ja-JP" i="1">
                            <a:latin typeface="Cambria Math" panose="02040503050406030204" pitchFamily="18" charset="0"/>
                          </a:rPr>
                          <m:t>𝑋</m:t>
                        </m:r>
                      </m:e>
                      <m:sub>
                        <m:r>
                          <a:rPr lang="en-US" altLang="ja-JP" i="1">
                            <a:latin typeface="Cambria Math" panose="02040503050406030204" pitchFamily="18" charset="0"/>
                          </a:rPr>
                          <m:t>1</m:t>
                        </m:r>
                      </m:sub>
                    </m:sSub>
                    <m:r>
                      <a:rPr lang="en-US" altLang="ja-JP">
                        <a:latin typeface="Cambria Math" panose="02040503050406030204" pitchFamily="18" charset="0"/>
                      </a:rPr>
                      <m:t>,</m:t>
                    </m:r>
                    <m:sSub>
                      <m:sSubPr>
                        <m:ctrlPr>
                          <a:rPr lang="ja-JP" altLang="ja-JP" i="1">
                            <a:latin typeface="Cambria Math" panose="02040503050406030204" pitchFamily="18" charset="0"/>
                          </a:rPr>
                        </m:ctrlPr>
                      </m:sSubPr>
                      <m:e>
                        <m:r>
                          <a:rPr lang="en-US" altLang="ja-JP" i="1">
                            <a:latin typeface="Cambria Math" panose="02040503050406030204" pitchFamily="18" charset="0"/>
                          </a:rPr>
                          <m:t>𝑋</m:t>
                        </m:r>
                      </m:e>
                      <m:sub>
                        <m:r>
                          <a:rPr lang="en-US" altLang="ja-JP" i="1">
                            <a:latin typeface="Cambria Math" panose="02040503050406030204" pitchFamily="18" charset="0"/>
                          </a:rPr>
                          <m:t>2</m:t>
                        </m:r>
                      </m:sub>
                    </m:sSub>
                    <m:r>
                      <a:rPr lang="en-US" altLang="ja-JP" i="1">
                        <a:latin typeface="Cambria Math" panose="02040503050406030204" pitchFamily="18" charset="0"/>
                      </a:rPr>
                      <m:t>,  …</m:t>
                    </m:r>
                    <m:r>
                      <a:rPr lang="en-US" altLang="ja-JP">
                        <a:latin typeface="Cambria Math" panose="02040503050406030204" pitchFamily="18" charset="0"/>
                      </a:rPr>
                      <m:t> </m:t>
                    </m:r>
                    <m:r>
                      <a:rPr lang="en-US" altLang="ja-JP" i="1">
                        <a:latin typeface="Cambria Math" panose="02040503050406030204" pitchFamily="18" charset="0"/>
                      </a:rPr>
                      <m:t>,</m:t>
                    </m:r>
                    <m:r>
                      <a:rPr lang="en-US" altLang="ja-JP">
                        <a:latin typeface="Cambria Math" panose="02040503050406030204" pitchFamily="18" charset="0"/>
                      </a:rPr>
                      <m:t> </m:t>
                    </m:r>
                    <m:sSub>
                      <m:sSubPr>
                        <m:ctrlPr>
                          <a:rPr lang="ja-JP" altLang="ja-JP" i="1">
                            <a:latin typeface="Cambria Math" panose="02040503050406030204" pitchFamily="18" charset="0"/>
                          </a:rPr>
                        </m:ctrlPr>
                      </m:sSubPr>
                      <m:e>
                        <m:r>
                          <a:rPr lang="en-US" altLang="ja-JP" i="1">
                            <a:latin typeface="Cambria Math" panose="02040503050406030204" pitchFamily="18" charset="0"/>
                          </a:rPr>
                          <m:t>𝑋</m:t>
                        </m:r>
                      </m:e>
                      <m:sub>
                        <m:r>
                          <a:rPr lang="en-US" altLang="ja-JP" i="1">
                            <a:latin typeface="Cambria Math" panose="02040503050406030204" pitchFamily="18" charset="0"/>
                          </a:rPr>
                          <m:t>14</m:t>
                        </m:r>
                      </m:sub>
                    </m:sSub>
                  </m:oMath>
                </a14:m>
                <a:r>
                  <a:rPr lang="ja-JP" altLang="en-US" dirty="0" smtClean="0"/>
                  <a:t>の分散である。</a:t>
                </a:r>
                <a:endParaRPr lang="en-US" altLang="ja-JP" dirty="0" smtClean="0"/>
              </a:p>
              <a:p>
                <a:endParaRPr kumimoji="1" lang="ja-JP" altLang="en-US"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xfrm>
                <a:off x="838200" y="1531088"/>
                <a:ext cx="10515600" cy="4825261"/>
              </a:xfrm>
              <a:blipFill>
                <a:blip r:embed="rId2"/>
                <a:stretch>
                  <a:fillRect l="-1043" t="-2399"/>
                </a:stretch>
              </a:blipFill>
            </p:spPr>
            <p:txBody>
              <a:bodyPr/>
              <a:lstStyle/>
              <a:p>
                <a:r>
                  <a:rPr lang="ja-JP" altLang="en-US">
                    <a:noFill/>
                  </a:rPr>
                  <a:t> </a:t>
                </a:r>
              </a:p>
            </p:txBody>
          </p:sp>
        </mc:Fallback>
      </mc:AlternateContent>
      <p:sp>
        <p:nvSpPr>
          <p:cNvPr id="4" name="スライド番号プレースホルダー 3"/>
          <p:cNvSpPr>
            <a:spLocks noGrp="1"/>
          </p:cNvSpPr>
          <p:nvPr>
            <p:ph type="sldNum" sz="quarter" idx="12"/>
          </p:nvPr>
        </p:nvSpPr>
        <p:spPr/>
        <p:txBody>
          <a:bodyPr/>
          <a:lstStyle/>
          <a:p>
            <a:fld id="{4E639991-389A-4D70-A29F-06E0D000A014}" type="slidenum">
              <a:rPr lang="ja-JP" altLang="en-US" smtClean="0"/>
              <a:pPr/>
              <a:t>21</a:t>
            </a:fld>
            <a:endParaRPr lang="ja-JP" altLang="en-US" dirty="0"/>
          </a:p>
        </p:txBody>
      </p:sp>
    </p:spTree>
    <p:extLst>
      <p:ext uri="{BB962C8B-B14F-4D97-AF65-F5344CB8AC3E}">
        <p14:creationId xmlns:p14="http://schemas.microsoft.com/office/powerpoint/2010/main" val="17458833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指標</a:t>
            </a:r>
            <a:r>
              <a:rPr kumimoji="1" lang="en-US" altLang="ja-JP" dirty="0" smtClean="0"/>
              <a:t>V</a:t>
            </a:r>
            <a:r>
              <a:rPr kumimoji="1" lang="ja-JP" altLang="en-US" dirty="0" smtClean="0"/>
              <a:t>の意味</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r>
                  <a:rPr lang="ja-JP" altLang="en-US" dirty="0" smtClean="0"/>
                  <a:t>全て</a:t>
                </a:r>
                <a:r>
                  <a:rPr lang="ja-JP" altLang="en-US" dirty="0"/>
                  <a:t>の注視割合が</a:t>
                </a:r>
                <a:r>
                  <a:rPr lang="ja-JP" altLang="en-US" dirty="0" smtClean="0"/>
                  <a:t>等しいときは</a:t>
                </a:r>
                <a14:m>
                  <m:oMath xmlns:m="http://schemas.openxmlformats.org/officeDocument/2006/math">
                    <m:r>
                      <a:rPr lang="en-US" altLang="ja-JP" i="1" dirty="0" smtClean="0">
                        <a:latin typeface="Cambria Math" panose="02040503050406030204" pitchFamily="18" charset="0"/>
                      </a:rPr>
                      <m:t>𝑉</m:t>
                    </m:r>
                    <m:r>
                      <a:rPr lang="en-US" altLang="ja-JP" i="1" dirty="0" smtClean="0">
                        <a:latin typeface="Cambria Math" panose="02040503050406030204" pitchFamily="18" charset="0"/>
                      </a:rPr>
                      <m:t>=0</m:t>
                    </m:r>
                  </m:oMath>
                </a14:m>
                <a:r>
                  <a:rPr lang="ja-JP" altLang="en-US" dirty="0" smtClean="0"/>
                  <a:t>となり、</a:t>
                </a:r>
                <a:r>
                  <a:rPr lang="ja-JP" altLang="en-US" dirty="0"/>
                  <a:t>注視して</a:t>
                </a:r>
                <a:r>
                  <a:rPr lang="ja-JP" altLang="en-US" dirty="0" smtClean="0"/>
                  <a:t>いる</a:t>
                </a:r>
                <a:r>
                  <a:rPr lang="en-US" altLang="ja-JP" dirty="0" smtClean="0"/>
                  <a:t>AOI</a:t>
                </a:r>
                <a:r>
                  <a:rPr lang="ja-JP" altLang="en-US" dirty="0" smtClean="0"/>
                  <a:t>が</a:t>
                </a:r>
                <a:r>
                  <a:rPr lang="en-US" altLang="ja-JP" dirty="0" smtClean="0"/>
                  <a:t>1</a:t>
                </a:r>
                <a:r>
                  <a:rPr lang="ja-JP" altLang="en-US" dirty="0" smtClean="0"/>
                  <a:t>個だけのとき（</a:t>
                </a:r>
                <a14:m>
                  <m:oMath xmlns:m="http://schemas.openxmlformats.org/officeDocument/2006/math">
                    <m:sSub>
                      <m:sSubPr>
                        <m:ctrlPr>
                          <a:rPr lang="en-US" altLang="ja-JP" i="1" smtClean="0">
                            <a:latin typeface="Cambria Math" panose="02040503050406030204" pitchFamily="18" charset="0"/>
                          </a:rPr>
                        </m:ctrlPr>
                      </m:sSubPr>
                      <m:e>
                        <m:r>
                          <a:rPr lang="en-US" altLang="ja-JP" b="0" i="1" smtClean="0">
                            <a:latin typeface="Cambria Math" panose="02040503050406030204" pitchFamily="18" charset="0"/>
                          </a:rPr>
                          <m:t>𝑋</m:t>
                        </m:r>
                      </m:e>
                      <m:sub>
                        <m:r>
                          <a:rPr lang="en-US" altLang="ja-JP" b="0" i="1" smtClean="0">
                            <a:latin typeface="Cambria Math" panose="02040503050406030204" pitchFamily="18" charset="0"/>
                          </a:rPr>
                          <m:t>1</m:t>
                        </m:r>
                      </m:sub>
                    </m:sSub>
                    <m:r>
                      <a:rPr lang="en-US" altLang="ja-JP" b="0" i="1" smtClean="0">
                        <a:latin typeface="Cambria Math" panose="02040503050406030204" pitchFamily="18" charset="0"/>
                      </a:rPr>
                      <m:t>=1,</m:t>
                    </m:r>
                  </m:oMath>
                </a14:m>
                <a:r>
                  <a:rPr lang="en-US" altLang="ja-JP" dirty="0" smtClean="0"/>
                  <a:t>  </a:t>
                </a:r>
                <a14:m>
                  <m:oMath xmlns:m="http://schemas.openxmlformats.org/officeDocument/2006/math">
                    <m:sSub>
                      <m:sSubPr>
                        <m:ctrlPr>
                          <a:rPr lang="en-US" altLang="ja-JP" i="1">
                            <a:latin typeface="Cambria Math" panose="02040503050406030204" pitchFamily="18" charset="0"/>
                          </a:rPr>
                        </m:ctrlPr>
                      </m:sSubPr>
                      <m:e>
                        <m:r>
                          <a:rPr lang="en-US" altLang="ja-JP" i="1">
                            <a:latin typeface="Cambria Math" panose="02040503050406030204" pitchFamily="18" charset="0"/>
                          </a:rPr>
                          <m:t>𝑋</m:t>
                        </m:r>
                      </m:e>
                      <m:sub>
                        <m:r>
                          <a:rPr lang="en-US" altLang="ja-JP" i="1">
                            <a:latin typeface="Cambria Math" panose="02040503050406030204" pitchFamily="18" charset="0"/>
                          </a:rPr>
                          <m:t>𝑖</m:t>
                        </m:r>
                      </m:sub>
                    </m:sSub>
                    <m:r>
                      <m:rPr>
                        <m:nor/>
                      </m:rPr>
                      <a:rPr lang="en-US" altLang="ja-JP" dirty="0"/>
                      <m:t> =</m:t>
                    </m:r>
                    <m:r>
                      <m:rPr>
                        <m:nor/>
                      </m:rPr>
                      <a:rPr lang="en-US" altLang="ja-JP" b="0" i="0" dirty="0" smtClean="0"/>
                      <m:t> 0, </m:t>
                    </m:r>
                    <m:r>
                      <m:rPr>
                        <m:nor/>
                      </m:rPr>
                      <a:rPr lang="en-US" altLang="ja-JP" b="0" i="0" dirty="0" smtClean="0"/>
                      <m:t>i</m:t>
                    </m:r>
                    <m:r>
                      <m:rPr>
                        <m:nor/>
                      </m:rPr>
                      <a:rPr lang="en-US" altLang="ja-JP" b="0" i="0" dirty="0" smtClean="0"/>
                      <m:t> = 2,</m:t>
                    </m:r>
                    <m:r>
                      <a:rPr lang="en-US" altLang="ja-JP" b="0" i="1" dirty="0" smtClean="0">
                        <a:latin typeface="Cambria Math" panose="02040503050406030204" pitchFamily="18" charset="0"/>
                      </a:rPr>
                      <m:t>…, 14</m:t>
                    </m:r>
                  </m:oMath>
                </a14:m>
                <a:r>
                  <a:rPr lang="ja-JP" altLang="en-US" dirty="0" smtClean="0"/>
                  <a:t>）は、</a:t>
                </a:r>
                <a:r>
                  <a:rPr lang="en-US" altLang="ja-JP" dirty="0" smtClean="0"/>
                  <a:t>V</a:t>
                </a:r>
                <a:r>
                  <a:rPr lang="en-US" altLang="ja-JP" dirty="0"/>
                  <a:t>=</a:t>
                </a:r>
                <a14:m>
                  <m:oMath xmlns:m="http://schemas.openxmlformats.org/officeDocument/2006/math">
                    <m:r>
                      <a:rPr lang="en-US" altLang="ja-JP">
                        <a:latin typeface="Cambria Math" panose="02040503050406030204" pitchFamily="18" charset="0"/>
                      </a:rPr>
                      <m:t> </m:t>
                    </m:r>
                    <m:f>
                      <m:fPr>
                        <m:ctrlPr>
                          <a:rPr lang="en-US" altLang="ja-JP" i="1">
                            <a:latin typeface="Cambria Math" panose="02040503050406030204" pitchFamily="18" charset="0"/>
                          </a:rPr>
                        </m:ctrlPr>
                      </m:fPr>
                      <m:num>
                        <m:r>
                          <a:rPr lang="en-US" altLang="ja-JP" i="1">
                            <a:latin typeface="Cambria Math" panose="02040503050406030204" pitchFamily="18" charset="0"/>
                          </a:rPr>
                          <m:t>1</m:t>
                        </m:r>
                      </m:num>
                      <m:den>
                        <m:r>
                          <a:rPr lang="en-US" altLang="ja-JP" i="1">
                            <a:latin typeface="Cambria Math" panose="02040503050406030204" pitchFamily="18" charset="0"/>
                          </a:rPr>
                          <m:t>14</m:t>
                        </m:r>
                      </m:den>
                    </m:f>
                    <m:r>
                      <a:rPr lang="en-US" altLang="ja-JP" i="1">
                        <a:latin typeface="Cambria Math" panose="02040503050406030204" pitchFamily="18" charset="0"/>
                      </a:rPr>
                      <m:t> </m:t>
                    </m:r>
                    <m:r>
                      <a:rPr lang="ja-JP" altLang="en-US" i="1">
                        <a:latin typeface="Cambria Math" panose="02040503050406030204" pitchFamily="18" charset="0"/>
                      </a:rPr>
                      <m:t>となる。</m:t>
                    </m:r>
                  </m:oMath>
                </a14:m>
                <a:endParaRPr lang="en-US" altLang="ja-JP" dirty="0" smtClean="0"/>
              </a:p>
              <a:p>
                <a:r>
                  <a:rPr lang="ja-JP" altLang="en-US" b="1" dirty="0" smtClean="0"/>
                  <a:t>つまり、</a:t>
                </a:r>
                <a14:m>
                  <m:oMath xmlns:m="http://schemas.openxmlformats.org/officeDocument/2006/math">
                    <m:r>
                      <m:rPr>
                        <m:sty m:val="p"/>
                      </m:rPr>
                      <a:rPr lang="en-US" altLang="ja-JP" b="1" i="1" dirty="0">
                        <a:latin typeface="Cambria Math" panose="02040503050406030204" pitchFamily="18" charset="0"/>
                      </a:rPr>
                      <m:t>V</m:t>
                    </m:r>
                  </m:oMath>
                </a14:m>
                <a:r>
                  <a:rPr lang="ja-JP" altLang="en-US" dirty="0"/>
                  <a:t>が大きいほど、特定の箇所を絞って見ており、</a:t>
                </a:r>
                <a:r>
                  <a:rPr lang="en-US" altLang="ja-JP" b="1" dirty="0"/>
                  <a:t> </a:t>
                </a:r>
                <a14:m>
                  <m:oMath xmlns:m="http://schemas.openxmlformats.org/officeDocument/2006/math">
                    <m:r>
                      <m:rPr>
                        <m:sty m:val="p"/>
                      </m:rPr>
                      <a:rPr lang="en-US" altLang="ja-JP" b="1" i="1" dirty="0">
                        <a:latin typeface="Cambria Math" panose="02040503050406030204" pitchFamily="18" charset="0"/>
                      </a:rPr>
                      <m:t>V</m:t>
                    </m:r>
                  </m:oMath>
                </a14:m>
                <a:r>
                  <a:rPr lang="ja-JP" altLang="en-US" dirty="0"/>
                  <a:t>が小さい</a:t>
                </a:r>
                <a:r>
                  <a:rPr lang="ja-JP" altLang="en-US" dirty="0" smtClean="0"/>
                  <a:t>ほど盤面を広く見て</a:t>
                </a:r>
                <a:r>
                  <a:rPr lang="ja-JP" altLang="en-US" dirty="0"/>
                  <a:t>いる。</a:t>
                </a:r>
                <a:endParaRPr lang="en-US" altLang="ja-JP" dirty="0"/>
              </a:p>
              <a:p>
                <a:endParaRPr lang="ja-JP" altLang="ja-JP" dirty="0"/>
              </a:p>
              <a:p>
                <a:endParaRPr kumimoji="1" lang="ja-JP" altLang="en-US"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a:blip r:embed="rId2"/>
                <a:stretch>
                  <a:fillRect l="-1043" t="-2941" r="-522"/>
                </a:stretch>
              </a:blipFill>
            </p:spPr>
            <p:txBody>
              <a:bodyPr/>
              <a:lstStyle/>
              <a:p>
                <a:r>
                  <a:rPr lang="ja-JP" altLang="en-US">
                    <a:noFill/>
                  </a:rPr>
                  <a:t> </a:t>
                </a:r>
              </a:p>
            </p:txBody>
          </p:sp>
        </mc:Fallback>
      </mc:AlternateContent>
      <p:sp>
        <p:nvSpPr>
          <p:cNvPr id="4" name="スライド番号プレースホルダー 3"/>
          <p:cNvSpPr>
            <a:spLocks noGrp="1"/>
          </p:cNvSpPr>
          <p:nvPr>
            <p:ph type="sldNum" sz="quarter" idx="12"/>
          </p:nvPr>
        </p:nvSpPr>
        <p:spPr/>
        <p:txBody>
          <a:bodyPr/>
          <a:lstStyle/>
          <a:p>
            <a:fld id="{4E639991-389A-4D70-A29F-06E0D000A014}" type="slidenum">
              <a:rPr lang="ja-JP" altLang="en-US" smtClean="0"/>
              <a:pPr/>
              <a:t>22</a:t>
            </a:fld>
            <a:endParaRPr lang="ja-JP" altLang="en-US" dirty="0"/>
          </a:p>
        </p:txBody>
      </p:sp>
    </p:spTree>
    <p:extLst>
      <p:ext uri="{BB962C8B-B14F-4D97-AF65-F5344CB8AC3E}">
        <p14:creationId xmlns:p14="http://schemas.microsoft.com/office/powerpoint/2010/main" val="10914733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V</a:t>
            </a:r>
            <a:r>
              <a:rPr kumimoji="1" lang="ja-JP" altLang="en-US" dirty="0" smtClean="0"/>
              <a:t>の統計値</a:t>
            </a:r>
            <a:endParaRPr kumimoji="1" lang="ja-JP" altLang="en-US" dirty="0"/>
          </a:p>
        </p:txBody>
      </p:sp>
      <p:sp>
        <p:nvSpPr>
          <p:cNvPr id="3" name="コンテンツ プレースホルダー 2"/>
          <p:cNvSpPr>
            <a:spLocks noGrp="1"/>
          </p:cNvSpPr>
          <p:nvPr>
            <p:ph idx="1"/>
          </p:nvPr>
        </p:nvSpPr>
        <p:spPr>
          <a:xfrm>
            <a:off x="838200" y="1690688"/>
            <a:ext cx="10515600" cy="4665662"/>
          </a:xfrm>
        </p:spPr>
        <p:txBody>
          <a:bodyPr>
            <a:normAutofit lnSpcReduction="10000"/>
          </a:bodyPr>
          <a:lstStyle/>
          <a:p>
            <a:r>
              <a:rPr kumimoji="1" lang="ja-JP" altLang="en-US" dirty="0" smtClean="0"/>
              <a:t>問題別に「将棋部」と「一般」の</a:t>
            </a:r>
            <a:r>
              <a:rPr kumimoji="1" lang="en-US" altLang="ja-JP" dirty="0" smtClean="0"/>
              <a:t>V</a:t>
            </a:r>
            <a:r>
              <a:rPr kumimoji="1" lang="ja-JP" altLang="en-US" dirty="0" smtClean="0"/>
              <a:t>の平均値と中央値を示す。</a:t>
            </a:r>
            <a:endParaRPr kumimoji="1" lang="en-US" altLang="ja-JP" dirty="0" smtClean="0"/>
          </a:p>
          <a:p>
            <a:endParaRPr lang="en-US" altLang="ja-JP" dirty="0"/>
          </a:p>
          <a:p>
            <a:endParaRPr kumimoji="1" lang="en-US" altLang="ja-JP" dirty="0" smtClean="0"/>
          </a:p>
          <a:p>
            <a:endParaRPr lang="en-US" altLang="ja-JP" dirty="0"/>
          </a:p>
          <a:p>
            <a:endParaRPr kumimoji="1" lang="en-US" altLang="ja-JP" dirty="0" smtClean="0"/>
          </a:p>
          <a:p>
            <a:endParaRPr lang="en-US" altLang="ja-JP" dirty="0"/>
          </a:p>
          <a:p>
            <a:endParaRPr kumimoji="1" lang="en-US" altLang="ja-JP" dirty="0" smtClean="0"/>
          </a:p>
          <a:p>
            <a:endParaRPr lang="en-US" altLang="ja-JP" dirty="0"/>
          </a:p>
          <a:p>
            <a:r>
              <a:rPr kumimoji="1" lang="ja-JP" altLang="en-US" dirty="0" smtClean="0"/>
              <a:t>概ね「一般」の方が</a:t>
            </a:r>
            <a:r>
              <a:rPr kumimoji="1" lang="en-US" altLang="ja-JP" dirty="0" smtClean="0"/>
              <a:t>V</a:t>
            </a:r>
            <a:r>
              <a:rPr kumimoji="1" lang="ja-JP" altLang="en-US" dirty="0" smtClean="0"/>
              <a:t>が大きい傾向が見られた。</a:t>
            </a:r>
            <a:r>
              <a:rPr lang="ja-JP" altLang="en-US" dirty="0"/>
              <a:t>つまり</a:t>
            </a:r>
            <a:r>
              <a:rPr lang="ja-JP" altLang="en-US" dirty="0" smtClean="0"/>
              <a:t>、将棋部の方</a:t>
            </a:r>
            <a:endParaRPr lang="en-US" altLang="ja-JP" dirty="0" smtClean="0"/>
          </a:p>
          <a:p>
            <a:pPr marL="0" indent="0">
              <a:buNone/>
            </a:pPr>
            <a:r>
              <a:rPr lang="ja-JP" altLang="en-US" dirty="0"/>
              <a:t>　</a:t>
            </a:r>
            <a:r>
              <a:rPr lang="ja-JP" altLang="en-US" dirty="0" smtClean="0"/>
              <a:t>が盤面を広く見ている傾向がある。</a:t>
            </a:r>
            <a:endParaRPr kumimoji="1" lang="en-US" altLang="ja-JP" dirty="0" smtClean="0"/>
          </a:p>
        </p:txBody>
      </p:sp>
      <p:sp>
        <p:nvSpPr>
          <p:cNvPr id="4" name="スライド番号プレースホルダー 3"/>
          <p:cNvSpPr>
            <a:spLocks noGrp="1"/>
          </p:cNvSpPr>
          <p:nvPr>
            <p:ph type="sldNum" sz="quarter" idx="12"/>
          </p:nvPr>
        </p:nvSpPr>
        <p:spPr/>
        <p:txBody>
          <a:bodyPr/>
          <a:lstStyle/>
          <a:p>
            <a:fld id="{4E639991-389A-4D70-A29F-06E0D000A014}" type="slidenum">
              <a:rPr lang="ja-JP" altLang="en-US" smtClean="0"/>
              <a:pPr/>
              <a:t>23</a:t>
            </a:fld>
            <a:endParaRPr lang="ja-JP" altLang="en-US" dirty="0"/>
          </a:p>
        </p:txBody>
      </p:sp>
      <p:graphicFrame>
        <p:nvGraphicFramePr>
          <p:cNvPr id="6" name="表 5"/>
          <p:cNvGraphicFramePr>
            <a:graphicFrameLocks noGrp="1"/>
          </p:cNvGraphicFramePr>
          <p:nvPr>
            <p:extLst>
              <p:ext uri="{D42A27DB-BD31-4B8C-83A1-F6EECF244321}">
                <p14:modId xmlns:p14="http://schemas.microsoft.com/office/powerpoint/2010/main" val="954591393"/>
              </p:ext>
            </p:extLst>
          </p:nvPr>
        </p:nvGraphicFramePr>
        <p:xfrm>
          <a:off x="1405820" y="2439046"/>
          <a:ext cx="2996618" cy="2510432"/>
        </p:xfrm>
        <a:graphic>
          <a:graphicData uri="http://schemas.openxmlformats.org/drawingml/2006/table">
            <a:tbl>
              <a:tblPr/>
              <a:tblGrid>
                <a:gridCol w="819150">
                  <a:extLst>
                    <a:ext uri="{9D8B030D-6E8A-4147-A177-3AD203B41FA5}">
                      <a16:colId xmlns:a16="http://schemas.microsoft.com/office/drawing/2014/main" val="2499478275"/>
                    </a:ext>
                  </a:extLst>
                </a:gridCol>
                <a:gridCol w="1088734">
                  <a:extLst>
                    <a:ext uri="{9D8B030D-6E8A-4147-A177-3AD203B41FA5}">
                      <a16:colId xmlns:a16="http://schemas.microsoft.com/office/drawing/2014/main" val="1839022878"/>
                    </a:ext>
                  </a:extLst>
                </a:gridCol>
                <a:gridCol w="1088734">
                  <a:extLst>
                    <a:ext uri="{9D8B030D-6E8A-4147-A177-3AD203B41FA5}">
                      <a16:colId xmlns:a16="http://schemas.microsoft.com/office/drawing/2014/main" val="3665900209"/>
                    </a:ext>
                  </a:extLst>
                </a:gridCol>
              </a:tblGrid>
              <a:tr h="313804">
                <a:tc>
                  <a:txBody>
                    <a:bodyPr/>
                    <a:lstStyle/>
                    <a:p>
                      <a:pPr algn="l" fontAlgn="ctr"/>
                      <a:r>
                        <a:rPr lang="ja-JP" altLang="en-US" sz="1400" b="0" i="0" u="none" strike="noStrike" dirty="0">
                          <a:solidFill>
                            <a:srgbClr val="000000"/>
                          </a:solidFill>
                          <a:effectLst/>
                          <a:latin typeface="ＭＳ 明朝" panose="02020609040205080304" pitchFamily="17" charset="-128"/>
                          <a:ea typeface="ＭＳ 明朝" panose="02020609040205080304" pitchFamily="17" charset="-128"/>
                        </a:rPr>
                        <a:t>問題番号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400" b="0" i="0" u="none" strike="noStrike" dirty="0" smtClean="0">
                          <a:solidFill>
                            <a:srgbClr val="000000"/>
                          </a:solidFill>
                          <a:effectLst/>
                          <a:latin typeface="ＭＳ 明朝" panose="02020609040205080304" pitchFamily="17" charset="-128"/>
                          <a:ea typeface="ＭＳ 明朝" panose="02020609040205080304" pitchFamily="17" charset="-128"/>
                        </a:rPr>
                        <a:t>「将棋部」</a:t>
                      </a:r>
                      <a:endParaRPr lang="ja-JP" altLang="en-US" sz="1400" b="0" i="0" u="none" strike="noStrike" dirty="0">
                        <a:solidFill>
                          <a:srgbClr val="000000"/>
                        </a:solidFill>
                        <a:effectLst/>
                        <a:latin typeface="ＭＳ 明朝" panose="02020609040205080304" pitchFamily="17" charset="-128"/>
                        <a:ea typeface="ＭＳ 明朝" panose="02020609040205080304" pitchFamily="17"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400" b="0" i="0" u="none" strike="noStrike" dirty="0" smtClean="0">
                          <a:solidFill>
                            <a:srgbClr val="000000"/>
                          </a:solidFill>
                          <a:effectLst/>
                          <a:latin typeface="ＭＳ 明朝" panose="02020609040205080304" pitchFamily="17" charset="-128"/>
                          <a:ea typeface="ＭＳ 明朝" panose="02020609040205080304" pitchFamily="17" charset="-128"/>
                        </a:rPr>
                        <a:t>「一般」</a:t>
                      </a:r>
                      <a:endParaRPr lang="ja-JP" altLang="en-US" sz="1400" b="0" i="0" u="none" strike="noStrike" dirty="0">
                        <a:solidFill>
                          <a:srgbClr val="000000"/>
                        </a:solidFill>
                        <a:effectLst/>
                        <a:latin typeface="ＭＳ 明朝" panose="02020609040205080304" pitchFamily="17" charset="-128"/>
                        <a:ea typeface="ＭＳ 明朝" panose="02020609040205080304" pitchFamily="17"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93127186"/>
                  </a:ext>
                </a:extLst>
              </a:tr>
              <a:tr h="313804">
                <a:tc>
                  <a:txBody>
                    <a:bodyPr/>
                    <a:lstStyle/>
                    <a:p>
                      <a:pPr algn="r" fontAlgn="ctr"/>
                      <a:r>
                        <a:rPr lang="en-US" altLang="ja-JP" sz="1400" b="0" i="0" u="none" strike="noStrike" dirty="0">
                          <a:solidFill>
                            <a:srgbClr val="000000"/>
                          </a:solidFill>
                          <a:effectLst/>
                          <a:latin typeface="ＭＳ 明朝" panose="02020609040205080304" pitchFamily="17" charset="-128"/>
                          <a:ea typeface="ＭＳ 明朝" panose="02020609040205080304" pitchFamily="17" charset="-128"/>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400" b="1" i="0" u="none" strike="noStrike" dirty="0">
                          <a:solidFill>
                            <a:srgbClr val="000000"/>
                          </a:solidFill>
                          <a:effectLst/>
                          <a:latin typeface="ＭＳ 明朝" panose="02020609040205080304" pitchFamily="17" charset="-128"/>
                          <a:ea typeface="ＭＳ 明朝" panose="02020609040205080304" pitchFamily="17" charset="-128"/>
                        </a:rPr>
                        <a:t>0.749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400" b="1" i="0" u="none" strike="noStrike">
                          <a:solidFill>
                            <a:srgbClr val="FF0000"/>
                          </a:solidFill>
                          <a:effectLst/>
                          <a:latin typeface="ＭＳ 明朝" panose="02020609040205080304" pitchFamily="17" charset="-128"/>
                          <a:ea typeface="ＭＳ 明朝" panose="02020609040205080304" pitchFamily="17" charset="-128"/>
                        </a:rPr>
                        <a:t>0.814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2329997"/>
                  </a:ext>
                </a:extLst>
              </a:tr>
              <a:tr h="313804">
                <a:tc>
                  <a:txBody>
                    <a:bodyPr/>
                    <a:lstStyle/>
                    <a:p>
                      <a:pPr algn="r" fontAlgn="ctr"/>
                      <a:r>
                        <a:rPr lang="en-US" altLang="ja-JP" sz="1400" b="0" i="0" u="none" strike="noStrike">
                          <a:solidFill>
                            <a:srgbClr val="000000"/>
                          </a:solidFill>
                          <a:effectLst/>
                          <a:latin typeface="ＭＳ 明朝" panose="02020609040205080304" pitchFamily="17" charset="-128"/>
                          <a:ea typeface="ＭＳ 明朝" panose="02020609040205080304" pitchFamily="17" charset="-128"/>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400" b="1" i="0" u="none" strike="noStrike" dirty="0">
                          <a:solidFill>
                            <a:srgbClr val="000000"/>
                          </a:solidFill>
                          <a:effectLst/>
                          <a:latin typeface="ＭＳ 明朝" panose="02020609040205080304" pitchFamily="17" charset="-128"/>
                          <a:ea typeface="ＭＳ 明朝" panose="02020609040205080304" pitchFamily="17" charset="-128"/>
                        </a:rPr>
                        <a:t>0.771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400" b="1" i="0" u="none" strike="noStrike">
                          <a:solidFill>
                            <a:srgbClr val="FF0000"/>
                          </a:solidFill>
                          <a:effectLst/>
                          <a:latin typeface="ＭＳ 明朝" panose="02020609040205080304" pitchFamily="17" charset="-128"/>
                          <a:ea typeface="ＭＳ 明朝" panose="02020609040205080304" pitchFamily="17" charset="-128"/>
                        </a:rPr>
                        <a:t>1.197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38953455"/>
                  </a:ext>
                </a:extLst>
              </a:tr>
              <a:tr h="313804">
                <a:tc>
                  <a:txBody>
                    <a:bodyPr/>
                    <a:lstStyle/>
                    <a:p>
                      <a:pPr algn="r" fontAlgn="ctr"/>
                      <a:r>
                        <a:rPr lang="en-US" altLang="ja-JP" sz="1400" b="0" i="0" u="none" strike="noStrike">
                          <a:solidFill>
                            <a:srgbClr val="000000"/>
                          </a:solidFill>
                          <a:effectLst/>
                          <a:latin typeface="ＭＳ 明朝" panose="02020609040205080304" pitchFamily="17" charset="-128"/>
                          <a:ea typeface="ＭＳ 明朝" panose="02020609040205080304" pitchFamily="17" charset="-128"/>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400" b="1" i="0" u="none" strike="noStrike" dirty="0">
                          <a:solidFill>
                            <a:srgbClr val="000000"/>
                          </a:solidFill>
                          <a:effectLst/>
                          <a:latin typeface="ＭＳ 明朝" panose="02020609040205080304" pitchFamily="17" charset="-128"/>
                          <a:ea typeface="ＭＳ 明朝" panose="02020609040205080304" pitchFamily="17" charset="-128"/>
                        </a:rPr>
                        <a:t>0.399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400" b="1" i="0" u="none" strike="noStrike">
                          <a:solidFill>
                            <a:srgbClr val="FF0000"/>
                          </a:solidFill>
                          <a:effectLst/>
                          <a:latin typeface="ＭＳ 明朝" panose="02020609040205080304" pitchFamily="17" charset="-128"/>
                          <a:ea typeface="ＭＳ 明朝" panose="02020609040205080304" pitchFamily="17" charset="-128"/>
                        </a:rPr>
                        <a:t>0.718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206632"/>
                  </a:ext>
                </a:extLst>
              </a:tr>
              <a:tr h="313804">
                <a:tc>
                  <a:txBody>
                    <a:bodyPr/>
                    <a:lstStyle/>
                    <a:p>
                      <a:pPr algn="r" fontAlgn="ctr"/>
                      <a:r>
                        <a:rPr lang="en-US" altLang="ja-JP" sz="1400" b="0" i="0" u="none" strike="noStrike">
                          <a:solidFill>
                            <a:srgbClr val="000000"/>
                          </a:solidFill>
                          <a:effectLst/>
                          <a:latin typeface="ＭＳ 明朝" panose="02020609040205080304" pitchFamily="17" charset="-128"/>
                          <a:ea typeface="ＭＳ 明朝" panose="02020609040205080304" pitchFamily="17" charset="-128"/>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400" b="1" i="0" u="none" strike="noStrike" dirty="0">
                          <a:solidFill>
                            <a:srgbClr val="000000"/>
                          </a:solidFill>
                          <a:effectLst/>
                          <a:latin typeface="ＭＳ 明朝" panose="02020609040205080304" pitchFamily="17" charset="-128"/>
                          <a:ea typeface="ＭＳ 明朝" panose="02020609040205080304" pitchFamily="17" charset="-128"/>
                        </a:rPr>
                        <a:t>0.886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400" b="1" i="0" u="none" strike="noStrike" dirty="0">
                          <a:solidFill>
                            <a:srgbClr val="FF0000"/>
                          </a:solidFill>
                          <a:effectLst/>
                          <a:latin typeface="ＭＳ 明朝" panose="02020609040205080304" pitchFamily="17" charset="-128"/>
                          <a:ea typeface="ＭＳ 明朝" panose="02020609040205080304" pitchFamily="17" charset="-128"/>
                        </a:rPr>
                        <a:t>0.835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57483375"/>
                  </a:ext>
                </a:extLst>
              </a:tr>
              <a:tr h="313804">
                <a:tc>
                  <a:txBody>
                    <a:bodyPr/>
                    <a:lstStyle/>
                    <a:p>
                      <a:pPr algn="r" fontAlgn="ctr"/>
                      <a:r>
                        <a:rPr lang="en-US" altLang="ja-JP" sz="1400" b="0" i="0" u="none" strike="noStrike">
                          <a:solidFill>
                            <a:srgbClr val="000000"/>
                          </a:solidFill>
                          <a:effectLst/>
                          <a:latin typeface="ＭＳ 明朝" panose="02020609040205080304" pitchFamily="17" charset="-128"/>
                          <a:ea typeface="ＭＳ 明朝" panose="02020609040205080304" pitchFamily="17" charset="-128"/>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400" b="1" i="0" u="none" strike="noStrike">
                          <a:solidFill>
                            <a:srgbClr val="000000"/>
                          </a:solidFill>
                          <a:effectLst/>
                          <a:latin typeface="ＭＳ 明朝" panose="02020609040205080304" pitchFamily="17" charset="-128"/>
                          <a:ea typeface="ＭＳ 明朝" panose="02020609040205080304" pitchFamily="17" charset="-128"/>
                        </a:rPr>
                        <a:t>0.844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400" b="1" i="0" u="none" strike="noStrike" dirty="0">
                          <a:solidFill>
                            <a:srgbClr val="FF0000"/>
                          </a:solidFill>
                          <a:effectLst/>
                          <a:latin typeface="ＭＳ 明朝" panose="02020609040205080304" pitchFamily="17" charset="-128"/>
                          <a:ea typeface="ＭＳ 明朝" panose="02020609040205080304" pitchFamily="17" charset="-128"/>
                        </a:rPr>
                        <a:t>0.934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00390776"/>
                  </a:ext>
                </a:extLst>
              </a:tr>
              <a:tr h="313804">
                <a:tc>
                  <a:txBody>
                    <a:bodyPr/>
                    <a:lstStyle/>
                    <a:p>
                      <a:pPr algn="r" fontAlgn="ctr"/>
                      <a:r>
                        <a:rPr lang="en-US" altLang="ja-JP" sz="1400" b="0" i="0" u="none" strike="noStrike">
                          <a:solidFill>
                            <a:srgbClr val="000000"/>
                          </a:solidFill>
                          <a:effectLst/>
                          <a:latin typeface="ＭＳ 明朝" panose="02020609040205080304" pitchFamily="17" charset="-128"/>
                          <a:ea typeface="ＭＳ 明朝" panose="02020609040205080304" pitchFamily="17" charset="-128"/>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400" b="1" i="0" u="none" strike="noStrike">
                          <a:solidFill>
                            <a:srgbClr val="000000"/>
                          </a:solidFill>
                          <a:effectLst/>
                          <a:latin typeface="ＭＳ 明朝" panose="02020609040205080304" pitchFamily="17" charset="-128"/>
                          <a:ea typeface="ＭＳ 明朝" panose="02020609040205080304" pitchFamily="17" charset="-128"/>
                        </a:rPr>
                        <a:t>0.510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400" b="1" i="0" u="none" strike="noStrike" dirty="0">
                          <a:solidFill>
                            <a:srgbClr val="FF0000"/>
                          </a:solidFill>
                          <a:effectLst/>
                          <a:latin typeface="ＭＳ 明朝" panose="02020609040205080304" pitchFamily="17" charset="-128"/>
                          <a:ea typeface="ＭＳ 明朝" panose="02020609040205080304" pitchFamily="17" charset="-128"/>
                        </a:rPr>
                        <a:t>0.635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9518409"/>
                  </a:ext>
                </a:extLst>
              </a:tr>
              <a:tr h="313804">
                <a:tc>
                  <a:txBody>
                    <a:bodyPr/>
                    <a:lstStyle/>
                    <a:p>
                      <a:pPr algn="r" fontAlgn="ctr"/>
                      <a:r>
                        <a:rPr lang="en-US" altLang="ja-JP" sz="1400" b="0" i="0" u="none" strike="noStrike">
                          <a:solidFill>
                            <a:srgbClr val="000000"/>
                          </a:solidFill>
                          <a:effectLst/>
                          <a:latin typeface="ＭＳ 明朝" panose="02020609040205080304" pitchFamily="17" charset="-128"/>
                          <a:ea typeface="ＭＳ 明朝" panose="02020609040205080304" pitchFamily="17" charset="-128"/>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400" b="1" i="0" u="none" strike="noStrike">
                          <a:solidFill>
                            <a:srgbClr val="000000"/>
                          </a:solidFill>
                          <a:effectLst/>
                          <a:latin typeface="ＭＳ 明朝" panose="02020609040205080304" pitchFamily="17" charset="-128"/>
                          <a:ea typeface="ＭＳ 明朝" panose="02020609040205080304" pitchFamily="17" charset="-128"/>
                        </a:rPr>
                        <a:t>0.919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400" b="1" i="0" u="none" strike="noStrike" dirty="0">
                          <a:solidFill>
                            <a:srgbClr val="FF0000"/>
                          </a:solidFill>
                          <a:effectLst/>
                          <a:latin typeface="ＭＳ 明朝" panose="02020609040205080304" pitchFamily="17" charset="-128"/>
                          <a:ea typeface="ＭＳ 明朝" panose="02020609040205080304" pitchFamily="17" charset="-128"/>
                        </a:rPr>
                        <a:t>1.101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8875093"/>
                  </a:ext>
                </a:extLst>
              </a:tr>
            </a:tbl>
          </a:graphicData>
        </a:graphic>
      </p:graphicFrame>
      <mc:AlternateContent xmlns:mc="http://schemas.openxmlformats.org/markup-compatibility/2006" xmlns:a14="http://schemas.microsoft.com/office/drawing/2010/main">
        <mc:Choice Requires="a14">
          <p:sp>
            <p:nvSpPr>
              <p:cNvPr id="7" name="テキスト ボックス 6"/>
              <p:cNvSpPr txBox="1"/>
              <p:nvPr/>
            </p:nvSpPr>
            <p:spPr>
              <a:xfrm>
                <a:off x="838200" y="5052749"/>
                <a:ext cx="4487227" cy="369332"/>
              </a:xfrm>
              <a:prstGeom prst="rect">
                <a:avLst/>
              </a:prstGeom>
              <a:noFill/>
            </p:spPr>
            <p:txBody>
              <a:bodyPr wrap="square" rtlCol="0">
                <a:spAutoFit/>
              </a:bodyPr>
              <a:lstStyle/>
              <a:p>
                <a:r>
                  <a:rPr kumimoji="1" lang="ja-JP" altLang="en-US" dirty="0" smtClean="0"/>
                  <a:t>表：「将棋部</a:t>
                </a:r>
                <a:r>
                  <a:rPr lang="ja-JP" altLang="en-US" dirty="0" smtClean="0"/>
                  <a:t>」と「一般」の</a:t>
                </a:r>
                <a:r>
                  <a:rPr lang="en-US" altLang="ja-JP" dirty="0" smtClean="0"/>
                  <a:t>V</a:t>
                </a:r>
                <a:r>
                  <a:rPr lang="ja-JP" altLang="en-US" dirty="0" smtClean="0"/>
                  <a:t>の平均値</a:t>
                </a:r>
                <a:r>
                  <a:rPr lang="en-US" altLang="ja-JP" dirty="0" smtClean="0"/>
                  <a:t>(×</a:t>
                </a:r>
                <a14:m>
                  <m:oMath xmlns:m="http://schemas.openxmlformats.org/officeDocument/2006/math">
                    <m:sSup>
                      <m:sSupPr>
                        <m:ctrlPr>
                          <a:rPr lang="en-US" altLang="ja-JP" i="1" smtClean="0">
                            <a:latin typeface="Cambria Math" panose="02040503050406030204" pitchFamily="18" charset="0"/>
                          </a:rPr>
                        </m:ctrlPr>
                      </m:sSupPr>
                      <m:e>
                        <m:r>
                          <a:rPr lang="en-US" altLang="ja-JP" i="1">
                            <a:latin typeface="Cambria Math" panose="02040503050406030204" pitchFamily="18" charset="0"/>
                          </a:rPr>
                          <m:t>10</m:t>
                        </m:r>
                      </m:e>
                      <m:sup>
                        <m:r>
                          <a:rPr lang="en-US" altLang="ja-JP" i="1">
                            <a:latin typeface="Cambria Math" panose="02040503050406030204" pitchFamily="18" charset="0"/>
                          </a:rPr>
                          <m:t>−2</m:t>
                        </m:r>
                      </m:sup>
                    </m:sSup>
                  </m:oMath>
                </a14:m>
                <a:r>
                  <a:rPr lang="en-US" altLang="ja-JP" dirty="0" smtClean="0"/>
                  <a:t>)</a:t>
                </a:r>
                <a:endParaRPr kumimoji="1" lang="en-US" altLang="ja-JP" dirty="0" smtClean="0"/>
              </a:p>
            </p:txBody>
          </p:sp>
        </mc:Choice>
        <mc:Fallback xmlns="">
          <p:sp>
            <p:nvSpPr>
              <p:cNvPr id="7" name="テキスト ボックス 6"/>
              <p:cNvSpPr txBox="1">
                <a:spLocks noRot="1" noChangeAspect="1" noMove="1" noResize="1" noEditPoints="1" noAdjustHandles="1" noChangeArrowheads="1" noChangeShapeType="1" noTextEdit="1"/>
              </p:cNvSpPr>
              <p:nvPr/>
            </p:nvSpPr>
            <p:spPr>
              <a:xfrm>
                <a:off x="838200" y="5052749"/>
                <a:ext cx="4487227" cy="369332"/>
              </a:xfrm>
              <a:prstGeom prst="rect">
                <a:avLst/>
              </a:prstGeom>
              <a:blipFill>
                <a:blip r:embed="rId2"/>
                <a:stretch>
                  <a:fillRect l="-1223" t="-15000" b="-28333"/>
                </a:stretch>
              </a:blipFill>
            </p:spPr>
            <p:txBody>
              <a:bodyPr/>
              <a:lstStyle/>
              <a:p>
                <a:r>
                  <a:rPr lang="ja-JP" altLang="en-US">
                    <a:noFill/>
                  </a:rPr>
                  <a:t> </a:t>
                </a:r>
              </a:p>
            </p:txBody>
          </p:sp>
        </mc:Fallback>
      </mc:AlternateContent>
      <p:graphicFrame>
        <p:nvGraphicFramePr>
          <p:cNvPr id="8" name="表 7"/>
          <p:cNvGraphicFramePr>
            <a:graphicFrameLocks noGrp="1"/>
          </p:cNvGraphicFramePr>
          <p:nvPr>
            <p:extLst>
              <p:ext uri="{D42A27DB-BD31-4B8C-83A1-F6EECF244321}">
                <p14:modId xmlns:p14="http://schemas.microsoft.com/office/powerpoint/2010/main" val="2396081261"/>
              </p:ext>
            </p:extLst>
          </p:nvPr>
        </p:nvGraphicFramePr>
        <p:xfrm>
          <a:off x="6096000" y="2441100"/>
          <a:ext cx="3008686" cy="2510432"/>
        </p:xfrm>
        <a:graphic>
          <a:graphicData uri="http://schemas.openxmlformats.org/drawingml/2006/table">
            <a:tbl>
              <a:tblPr/>
              <a:tblGrid>
                <a:gridCol w="808956">
                  <a:extLst>
                    <a:ext uri="{9D8B030D-6E8A-4147-A177-3AD203B41FA5}">
                      <a16:colId xmlns:a16="http://schemas.microsoft.com/office/drawing/2014/main" val="37296595"/>
                    </a:ext>
                  </a:extLst>
                </a:gridCol>
                <a:gridCol w="1128557">
                  <a:extLst>
                    <a:ext uri="{9D8B030D-6E8A-4147-A177-3AD203B41FA5}">
                      <a16:colId xmlns:a16="http://schemas.microsoft.com/office/drawing/2014/main" val="909994023"/>
                    </a:ext>
                  </a:extLst>
                </a:gridCol>
                <a:gridCol w="1071173">
                  <a:extLst>
                    <a:ext uri="{9D8B030D-6E8A-4147-A177-3AD203B41FA5}">
                      <a16:colId xmlns:a16="http://schemas.microsoft.com/office/drawing/2014/main" val="857032225"/>
                    </a:ext>
                  </a:extLst>
                </a:gridCol>
              </a:tblGrid>
              <a:tr h="313804">
                <a:tc>
                  <a:txBody>
                    <a:bodyPr/>
                    <a:lstStyle/>
                    <a:p>
                      <a:pPr algn="l" fontAlgn="ctr"/>
                      <a:r>
                        <a:rPr lang="ja-JP" altLang="en-US" sz="1400" b="0" i="0" u="none" strike="noStrike">
                          <a:solidFill>
                            <a:srgbClr val="000000"/>
                          </a:solidFill>
                          <a:effectLst/>
                          <a:latin typeface="ＭＳ 明朝" panose="02020609040205080304" pitchFamily="17" charset="-128"/>
                          <a:ea typeface="ＭＳ 明朝" panose="02020609040205080304" pitchFamily="17" charset="-128"/>
                        </a:rPr>
                        <a:t>問題番号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400" b="0" i="0" u="none" strike="noStrike" dirty="0" smtClean="0">
                          <a:solidFill>
                            <a:srgbClr val="000000"/>
                          </a:solidFill>
                          <a:effectLst/>
                          <a:latin typeface="ＭＳ 明朝" panose="02020609040205080304" pitchFamily="17" charset="-128"/>
                          <a:ea typeface="ＭＳ 明朝" panose="02020609040205080304" pitchFamily="17" charset="-128"/>
                        </a:rPr>
                        <a:t>「将棋部」</a:t>
                      </a:r>
                      <a:endParaRPr lang="ja-JP" altLang="en-US" sz="1400" b="0" i="0" u="none" strike="noStrike" dirty="0">
                        <a:solidFill>
                          <a:srgbClr val="000000"/>
                        </a:solidFill>
                        <a:effectLst/>
                        <a:latin typeface="ＭＳ 明朝" panose="02020609040205080304" pitchFamily="17" charset="-128"/>
                        <a:ea typeface="ＭＳ 明朝" panose="02020609040205080304" pitchFamily="17"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400" b="0" i="0" u="none" strike="noStrike" dirty="0" smtClean="0">
                          <a:solidFill>
                            <a:srgbClr val="000000"/>
                          </a:solidFill>
                          <a:effectLst/>
                          <a:latin typeface="ＭＳ 明朝" panose="02020609040205080304" pitchFamily="17" charset="-128"/>
                          <a:ea typeface="ＭＳ 明朝" panose="02020609040205080304" pitchFamily="17" charset="-128"/>
                        </a:rPr>
                        <a:t>「一般」</a:t>
                      </a:r>
                      <a:endParaRPr lang="ja-JP" altLang="en-US" sz="1400" b="0" i="0" u="none" strike="noStrike" dirty="0">
                        <a:solidFill>
                          <a:srgbClr val="000000"/>
                        </a:solidFill>
                        <a:effectLst/>
                        <a:latin typeface="ＭＳ 明朝" panose="02020609040205080304" pitchFamily="17" charset="-128"/>
                        <a:ea typeface="ＭＳ 明朝" panose="02020609040205080304" pitchFamily="17"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73348290"/>
                  </a:ext>
                </a:extLst>
              </a:tr>
              <a:tr h="313804">
                <a:tc>
                  <a:txBody>
                    <a:bodyPr/>
                    <a:lstStyle/>
                    <a:p>
                      <a:pPr algn="r" fontAlgn="ctr"/>
                      <a:r>
                        <a:rPr lang="en-US" altLang="ja-JP" sz="1400" b="0" i="0" u="none" strike="noStrike">
                          <a:solidFill>
                            <a:srgbClr val="000000"/>
                          </a:solidFill>
                          <a:effectLst/>
                          <a:latin typeface="ＭＳ 明朝" panose="02020609040205080304" pitchFamily="17" charset="-128"/>
                          <a:ea typeface="ＭＳ 明朝" panose="02020609040205080304" pitchFamily="17" charset="-128"/>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400" b="1" i="0" u="none" strike="noStrike" dirty="0">
                          <a:solidFill>
                            <a:srgbClr val="000000"/>
                          </a:solidFill>
                          <a:effectLst/>
                          <a:latin typeface="ＭＳ 明朝" panose="02020609040205080304" pitchFamily="17" charset="-128"/>
                          <a:ea typeface="ＭＳ 明朝" panose="02020609040205080304" pitchFamily="17" charset="-128"/>
                        </a:rPr>
                        <a:t>0.828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400" b="1" i="0" u="none" strike="noStrike">
                          <a:solidFill>
                            <a:srgbClr val="FF0000"/>
                          </a:solidFill>
                          <a:effectLst/>
                          <a:latin typeface="ＭＳ 明朝" panose="02020609040205080304" pitchFamily="17" charset="-128"/>
                          <a:ea typeface="ＭＳ 明朝" panose="02020609040205080304" pitchFamily="17" charset="-128"/>
                        </a:rPr>
                        <a:t>0.890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46928344"/>
                  </a:ext>
                </a:extLst>
              </a:tr>
              <a:tr h="313804">
                <a:tc>
                  <a:txBody>
                    <a:bodyPr/>
                    <a:lstStyle/>
                    <a:p>
                      <a:pPr algn="r" fontAlgn="ctr"/>
                      <a:r>
                        <a:rPr lang="en-US" altLang="ja-JP" sz="1400" b="0" i="0" u="none" strike="noStrike">
                          <a:solidFill>
                            <a:srgbClr val="000000"/>
                          </a:solidFill>
                          <a:effectLst/>
                          <a:latin typeface="ＭＳ 明朝" panose="02020609040205080304" pitchFamily="17" charset="-128"/>
                          <a:ea typeface="ＭＳ 明朝" panose="02020609040205080304" pitchFamily="17" charset="-128"/>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400" b="1" i="0" u="none" strike="noStrike" dirty="0">
                          <a:solidFill>
                            <a:srgbClr val="000000"/>
                          </a:solidFill>
                          <a:effectLst/>
                          <a:latin typeface="ＭＳ 明朝" panose="02020609040205080304" pitchFamily="17" charset="-128"/>
                          <a:ea typeface="ＭＳ 明朝" panose="02020609040205080304" pitchFamily="17" charset="-128"/>
                        </a:rPr>
                        <a:t>0.805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400" b="1" i="0" u="none" strike="noStrike">
                          <a:solidFill>
                            <a:srgbClr val="FF0000"/>
                          </a:solidFill>
                          <a:effectLst/>
                          <a:latin typeface="ＭＳ 明朝" panose="02020609040205080304" pitchFamily="17" charset="-128"/>
                          <a:ea typeface="ＭＳ 明朝" panose="02020609040205080304" pitchFamily="17" charset="-128"/>
                        </a:rPr>
                        <a:t>1.386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95556802"/>
                  </a:ext>
                </a:extLst>
              </a:tr>
              <a:tr h="313804">
                <a:tc>
                  <a:txBody>
                    <a:bodyPr/>
                    <a:lstStyle/>
                    <a:p>
                      <a:pPr algn="r" fontAlgn="ctr"/>
                      <a:r>
                        <a:rPr lang="en-US" altLang="ja-JP" sz="1400" b="0" i="0" u="none" strike="noStrike">
                          <a:solidFill>
                            <a:srgbClr val="000000"/>
                          </a:solidFill>
                          <a:effectLst/>
                          <a:latin typeface="ＭＳ 明朝" panose="02020609040205080304" pitchFamily="17" charset="-128"/>
                          <a:ea typeface="ＭＳ 明朝" panose="02020609040205080304" pitchFamily="17" charset="-128"/>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400" b="1" i="0" u="none" strike="noStrike" dirty="0">
                          <a:solidFill>
                            <a:srgbClr val="000000"/>
                          </a:solidFill>
                          <a:effectLst/>
                          <a:latin typeface="ＭＳ 明朝" panose="02020609040205080304" pitchFamily="17" charset="-128"/>
                          <a:ea typeface="ＭＳ 明朝" panose="02020609040205080304" pitchFamily="17" charset="-128"/>
                        </a:rPr>
                        <a:t>0.652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400" b="1" i="0" u="none" strike="noStrike">
                          <a:solidFill>
                            <a:srgbClr val="FF0000"/>
                          </a:solidFill>
                          <a:effectLst/>
                          <a:latin typeface="ＭＳ 明朝" panose="02020609040205080304" pitchFamily="17" charset="-128"/>
                          <a:ea typeface="ＭＳ 明朝" panose="02020609040205080304" pitchFamily="17" charset="-128"/>
                        </a:rPr>
                        <a:t>0.698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37081175"/>
                  </a:ext>
                </a:extLst>
              </a:tr>
              <a:tr h="313804">
                <a:tc>
                  <a:txBody>
                    <a:bodyPr/>
                    <a:lstStyle/>
                    <a:p>
                      <a:pPr algn="r" fontAlgn="ctr"/>
                      <a:r>
                        <a:rPr lang="en-US" altLang="ja-JP" sz="1400" b="0" i="0" u="none" strike="noStrike">
                          <a:solidFill>
                            <a:srgbClr val="000000"/>
                          </a:solidFill>
                          <a:effectLst/>
                          <a:latin typeface="ＭＳ 明朝" panose="02020609040205080304" pitchFamily="17" charset="-128"/>
                          <a:ea typeface="ＭＳ 明朝" panose="02020609040205080304" pitchFamily="17" charset="-128"/>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400" b="1" i="0" u="none" strike="noStrike" dirty="0">
                          <a:solidFill>
                            <a:srgbClr val="000000"/>
                          </a:solidFill>
                          <a:effectLst/>
                          <a:latin typeface="ＭＳ 明朝" panose="02020609040205080304" pitchFamily="17" charset="-128"/>
                          <a:ea typeface="ＭＳ 明朝" panose="02020609040205080304" pitchFamily="17" charset="-128"/>
                        </a:rPr>
                        <a:t>0.774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400" b="1" i="0" u="none" strike="noStrike" dirty="0">
                          <a:solidFill>
                            <a:srgbClr val="FF0000"/>
                          </a:solidFill>
                          <a:effectLst/>
                          <a:latin typeface="ＭＳ 明朝" panose="02020609040205080304" pitchFamily="17" charset="-128"/>
                          <a:ea typeface="ＭＳ 明朝" panose="02020609040205080304" pitchFamily="17" charset="-128"/>
                        </a:rPr>
                        <a:t>0.848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449540"/>
                  </a:ext>
                </a:extLst>
              </a:tr>
              <a:tr h="313804">
                <a:tc>
                  <a:txBody>
                    <a:bodyPr/>
                    <a:lstStyle/>
                    <a:p>
                      <a:pPr algn="r" fontAlgn="ctr"/>
                      <a:r>
                        <a:rPr lang="en-US" altLang="ja-JP" sz="1400" b="0" i="0" u="none" strike="noStrike">
                          <a:solidFill>
                            <a:srgbClr val="000000"/>
                          </a:solidFill>
                          <a:effectLst/>
                          <a:latin typeface="ＭＳ 明朝" panose="02020609040205080304" pitchFamily="17" charset="-128"/>
                          <a:ea typeface="ＭＳ 明朝" panose="02020609040205080304" pitchFamily="17" charset="-128"/>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400" b="1" i="0" u="none" strike="noStrike">
                          <a:solidFill>
                            <a:srgbClr val="FF0000"/>
                          </a:solidFill>
                          <a:effectLst/>
                          <a:latin typeface="ＭＳ 明朝" panose="02020609040205080304" pitchFamily="17" charset="-128"/>
                          <a:ea typeface="ＭＳ 明朝" panose="02020609040205080304" pitchFamily="17" charset="-128"/>
                        </a:rPr>
                        <a:t>0.907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400" b="1" i="0" u="none" strike="noStrike" dirty="0">
                          <a:solidFill>
                            <a:srgbClr val="000000"/>
                          </a:solidFill>
                          <a:effectLst/>
                          <a:latin typeface="ＭＳ 明朝" panose="02020609040205080304" pitchFamily="17" charset="-128"/>
                          <a:ea typeface="ＭＳ 明朝" panose="02020609040205080304" pitchFamily="17" charset="-128"/>
                        </a:rPr>
                        <a:t>0.867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20791386"/>
                  </a:ext>
                </a:extLst>
              </a:tr>
              <a:tr h="313804">
                <a:tc>
                  <a:txBody>
                    <a:bodyPr/>
                    <a:lstStyle/>
                    <a:p>
                      <a:pPr algn="r" fontAlgn="ctr"/>
                      <a:r>
                        <a:rPr lang="en-US" altLang="ja-JP" sz="1400" b="0" i="0" u="none" strike="noStrike">
                          <a:solidFill>
                            <a:srgbClr val="000000"/>
                          </a:solidFill>
                          <a:effectLst/>
                          <a:latin typeface="ＭＳ 明朝" panose="02020609040205080304" pitchFamily="17" charset="-128"/>
                          <a:ea typeface="ＭＳ 明朝" panose="02020609040205080304" pitchFamily="17" charset="-128"/>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400" b="1" i="0" u="none" strike="noStrike">
                          <a:solidFill>
                            <a:srgbClr val="000000"/>
                          </a:solidFill>
                          <a:effectLst/>
                          <a:latin typeface="ＭＳ 明朝" panose="02020609040205080304" pitchFamily="17" charset="-128"/>
                          <a:ea typeface="ＭＳ 明朝" panose="02020609040205080304" pitchFamily="17" charset="-128"/>
                        </a:rPr>
                        <a:t>0.496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400" b="1" i="0" u="none" strike="noStrike" dirty="0">
                          <a:solidFill>
                            <a:srgbClr val="FF0000"/>
                          </a:solidFill>
                          <a:effectLst/>
                          <a:latin typeface="ＭＳ 明朝" panose="02020609040205080304" pitchFamily="17" charset="-128"/>
                          <a:ea typeface="ＭＳ 明朝" panose="02020609040205080304" pitchFamily="17" charset="-128"/>
                        </a:rPr>
                        <a:t>0.652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96671715"/>
                  </a:ext>
                </a:extLst>
              </a:tr>
              <a:tr h="313804">
                <a:tc>
                  <a:txBody>
                    <a:bodyPr/>
                    <a:lstStyle/>
                    <a:p>
                      <a:pPr algn="r" fontAlgn="ctr"/>
                      <a:r>
                        <a:rPr lang="en-US" altLang="ja-JP" sz="1400" b="0" i="0" u="none" strike="noStrike">
                          <a:solidFill>
                            <a:srgbClr val="000000"/>
                          </a:solidFill>
                          <a:effectLst/>
                          <a:latin typeface="ＭＳ 明朝" panose="02020609040205080304" pitchFamily="17" charset="-128"/>
                          <a:ea typeface="ＭＳ 明朝" panose="02020609040205080304" pitchFamily="17" charset="-128"/>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400" b="1" i="0" u="none" strike="noStrike">
                          <a:solidFill>
                            <a:srgbClr val="FF0000"/>
                          </a:solidFill>
                          <a:effectLst/>
                          <a:latin typeface="ＭＳ 明朝" panose="02020609040205080304" pitchFamily="17" charset="-128"/>
                          <a:ea typeface="ＭＳ 明朝" panose="02020609040205080304" pitchFamily="17" charset="-128"/>
                        </a:rPr>
                        <a:t>1.152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400" b="1" i="0" u="none" strike="noStrike" dirty="0">
                          <a:solidFill>
                            <a:srgbClr val="000000"/>
                          </a:solidFill>
                          <a:effectLst/>
                          <a:latin typeface="ＭＳ 明朝" panose="02020609040205080304" pitchFamily="17" charset="-128"/>
                          <a:ea typeface="ＭＳ 明朝" panose="02020609040205080304" pitchFamily="17" charset="-128"/>
                        </a:rPr>
                        <a:t>0.909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653563"/>
                  </a:ext>
                </a:extLst>
              </a:tr>
            </a:tbl>
          </a:graphicData>
        </a:graphic>
      </p:graphicFrame>
      <mc:AlternateContent xmlns:mc="http://schemas.openxmlformats.org/markup-compatibility/2006" xmlns:a14="http://schemas.microsoft.com/office/drawing/2010/main">
        <mc:Choice Requires="a14">
          <p:sp>
            <p:nvSpPr>
              <p:cNvPr id="9" name="テキスト ボックス 8"/>
              <p:cNvSpPr txBox="1"/>
              <p:nvPr/>
            </p:nvSpPr>
            <p:spPr>
              <a:xfrm>
                <a:off x="5837054" y="5052749"/>
                <a:ext cx="4585239" cy="369332"/>
              </a:xfrm>
              <a:prstGeom prst="rect">
                <a:avLst/>
              </a:prstGeom>
              <a:noFill/>
            </p:spPr>
            <p:txBody>
              <a:bodyPr wrap="square" rtlCol="0">
                <a:spAutoFit/>
              </a:bodyPr>
              <a:lstStyle/>
              <a:p>
                <a:r>
                  <a:rPr kumimoji="1" lang="ja-JP" altLang="en-US" dirty="0" smtClean="0"/>
                  <a:t>表：「将棋部</a:t>
                </a:r>
                <a:r>
                  <a:rPr lang="ja-JP" altLang="en-US" dirty="0" smtClean="0"/>
                  <a:t>」と「一般」の</a:t>
                </a:r>
                <a:r>
                  <a:rPr lang="en-US" altLang="ja-JP" dirty="0" smtClean="0"/>
                  <a:t>V</a:t>
                </a:r>
                <a:r>
                  <a:rPr lang="ja-JP" altLang="en-US" dirty="0" smtClean="0"/>
                  <a:t>の中央値</a:t>
                </a:r>
                <a:r>
                  <a:rPr lang="en-US" altLang="ja-JP" dirty="0"/>
                  <a:t>(×</a:t>
                </a:r>
                <a14:m>
                  <m:oMath xmlns:m="http://schemas.openxmlformats.org/officeDocument/2006/math">
                    <m:sSup>
                      <m:sSupPr>
                        <m:ctrlPr>
                          <a:rPr lang="en-US" altLang="ja-JP" i="1">
                            <a:latin typeface="Cambria Math" panose="02040503050406030204" pitchFamily="18" charset="0"/>
                          </a:rPr>
                        </m:ctrlPr>
                      </m:sSupPr>
                      <m:e>
                        <m:r>
                          <a:rPr lang="en-US" altLang="ja-JP" i="1">
                            <a:latin typeface="Cambria Math" panose="02040503050406030204" pitchFamily="18" charset="0"/>
                          </a:rPr>
                          <m:t>10</m:t>
                        </m:r>
                      </m:e>
                      <m:sup>
                        <m:r>
                          <a:rPr lang="en-US" altLang="ja-JP" i="1">
                            <a:latin typeface="Cambria Math" panose="02040503050406030204" pitchFamily="18" charset="0"/>
                          </a:rPr>
                          <m:t>−2</m:t>
                        </m:r>
                      </m:sup>
                    </m:sSup>
                  </m:oMath>
                </a14:m>
                <a:r>
                  <a:rPr lang="en-US" altLang="ja-JP" dirty="0"/>
                  <a:t>)</a:t>
                </a:r>
              </a:p>
            </p:txBody>
          </p:sp>
        </mc:Choice>
        <mc:Fallback xmlns="">
          <p:sp>
            <p:nvSpPr>
              <p:cNvPr id="9" name="テキスト ボックス 8"/>
              <p:cNvSpPr txBox="1">
                <a:spLocks noRot="1" noChangeAspect="1" noMove="1" noResize="1" noEditPoints="1" noAdjustHandles="1" noChangeArrowheads="1" noChangeShapeType="1" noTextEdit="1"/>
              </p:cNvSpPr>
              <p:nvPr/>
            </p:nvSpPr>
            <p:spPr>
              <a:xfrm>
                <a:off x="5837054" y="5052749"/>
                <a:ext cx="4585239" cy="369332"/>
              </a:xfrm>
              <a:prstGeom prst="rect">
                <a:avLst/>
              </a:prstGeom>
              <a:blipFill>
                <a:blip r:embed="rId3"/>
                <a:stretch>
                  <a:fillRect l="-1197" t="-15000" b="-28333"/>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38371302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仮説の検定</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r>
                  <a:rPr lang="en-US" altLang="ja-JP" dirty="0" smtClean="0"/>
                  <a:t>V</a:t>
                </a:r>
                <a:r>
                  <a:rPr lang="ja-JP" altLang="ja-JP" dirty="0" smtClean="0"/>
                  <a:t>を</a:t>
                </a:r>
                <a:r>
                  <a:rPr lang="ja-JP" altLang="ja-JP" dirty="0"/>
                  <a:t>被験者ごとに求め</a:t>
                </a:r>
                <a:r>
                  <a:rPr lang="ja-JP" altLang="ja-JP" dirty="0" smtClean="0"/>
                  <a:t>、</a:t>
                </a:r>
                <a:r>
                  <a:rPr lang="ja-JP" altLang="en-US" dirty="0" smtClean="0"/>
                  <a:t>「将棋部」</a:t>
                </a:r>
                <a:r>
                  <a:rPr lang="ja-JP" altLang="ja-JP" dirty="0" smtClean="0"/>
                  <a:t>と</a:t>
                </a:r>
                <a:r>
                  <a:rPr lang="ja-JP" altLang="en-US" dirty="0" smtClean="0"/>
                  <a:t>「一般」</a:t>
                </a:r>
                <a:r>
                  <a:rPr lang="ja-JP" altLang="ja-JP" dirty="0" smtClean="0"/>
                  <a:t>に</a:t>
                </a:r>
                <a:r>
                  <a:rPr lang="ja-JP" altLang="ja-JP" dirty="0"/>
                  <a:t>分けてウィルコクソンの順位和検定</a:t>
                </a:r>
                <a:r>
                  <a:rPr lang="ja-JP" altLang="ja-JP" dirty="0" smtClean="0"/>
                  <a:t>（</a:t>
                </a:r>
                <a:r>
                  <a:rPr lang="ja-JP" altLang="en-US" dirty="0" smtClean="0"/>
                  <a:t>片側</a:t>
                </a:r>
                <a:r>
                  <a:rPr lang="ja-JP" altLang="ja-JP" dirty="0" smtClean="0"/>
                  <a:t>検定</a:t>
                </a:r>
                <a:r>
                  <a:rPr lang="ja-JP" altLang="ja-JP" dirty="0"/>
                  <a:t>）を行う。</a:t>
                </a:r>
              </a:p>
              <a:p>
                <a:pPr marL="0" indent="0">
                  <a:buNone/>
                </a:pPr>
                <a:endParaRPr lang="ja-JP" altLang="ja-JP" dirty="0"/>
              </a:p>
              <a:p>
                <a:r>
                  <a:rPr lang="ja-JP" altLang="ja-JP" dirty="0"/>
                  <a:t>帰無仮説</a:t>
                </a:r>
                <a14:m>
                  <m:oMath xmlns:m="http://schemas.openxmlformats.org/officeDocument/2006/math">
                    <m:sSub>
                      <m:sSubPr>
                        <m:ctrlPr>
                          <a:rPr lang="ja-JP" altLang="ja-JP" i="1">
                            <a:latin typeface="Cambria Math" panose="02040503050406030204" pitchFamily="18" charset="0"/>
                          </a:rPr>
                        </m:ctrlPr>
                      </m:sSubPr>
                      <m:e>
                        <m:r>
                          <a:rPr lang="en-US" altLang="ja-JP" i="1">
                            <a:latin typeface="Cambria Math" panose="02040503050406030204" pitchFamily="18" charset="0"/>
                          </a:rPr>
                          <m:t>𝐻</m:t>
                        </m:r>
                      </m:e>
                      <m:sub>
                        <m:r>
                          <a:rPr lang="en-US" altLang="ja-JP">
                            <a:latin typeface="Cambria Math" panose="02040503050406030204" pitchFamily="18" charset="0"/>
                          </a:rPr>
                          <m:t>0</m:t>
                        </m:r>
                      </m:sub>
                    </m:sSub>
                  </m:oMath>
                </a14:m>
                <a:r>
                  <a:rPr lang="ja-JP" altLang="ja-JP" dirty="0" smtClean="0"/>
                  <a:t>：</a:t>
                </a:r>
                <a:r>
                  <a:rPr lang="ja-JP" altLang="en-US" dirty="0" smtClean="0"/>
                  <a:t>「</a:t>
                </a:r>
                <a:r>
                  <a:rPr lang="ja-JP" altLang="ja-JP" dirty="0" smtClean="0"/>
                  <a:t>一般</a:t>
                </a:r>
                <a:r>
                  <a:rPr lang="ja-JP" altLang="en-US" dirty="0" smtClean="0"/>
                  <a:t>」</a:t>
                </a:r>
                <a:r>
                  <a:rPr lang="ja-JP" altLang="ja-JP" dirty="0" smtClean="0"/>
                  <a:t>の</a:t>
                </a:r>
                <a:r>
                  <a:rPr lang="en-US" altLang="ja-JP" dirty="0" smtClean="0"/>
                  <a:t>V</a:t>
                </a:r>
                <a:r>
                  <a:rPr lang="ja-JP" altLang="ja-JP" dirty="0" smtClean="0"/>
                  <a:t>の</a:t>
                </a:r>
                <a:r>
                  <a:rPr lang="ja-JP" altLang="en-US" dirty="0" smtClean="0"/>
                  <a:t>中央値</a:t>
                </a:r>
                <a:r>
                  <a:rPr lang="ja-JP" altLang="ja-JP" dirty="0" smtClean="0"/>
                  <a:t>＝</a:t>
                </a:r>
                <a:r>
                  <a:rPr lang="ja-JP" altLang="en-US" dirty="0" smtClean="0"/>
                  <a:t>「将棋部」</a:t>
                </a:r>
                <a:r>
                  <a:rPr lang="ja-JP" altLang="ja-JP" dirty="0" smtClean="0"/>
                  <a:t>の</a:t>
                </a:r>
                <a:r>
                  <a:rPr lang="en-US" altLang="ja-JP" dirty="0" smtClean="0"/>
                  <a:t>V</a:t>
                </a:r>
                <a:r>
                  <a:rPr lang="ja-JP" altLang="ja-JP" dirty="0" smtClean="0"/>
                  <a:t>の</a:t>
                </a:r>
                <a:r>
                  <a:rPr lang="ja-JP" altLang="en-US" dirty="0" smtClean="0"/>
                  <a:t>中央値</a:t>
                </a:r>
                <a:endParaRPr lang="ja-JP" altLang="ja-JP" dirty="0"/>
              </a:p>
              <a:p>
                <a:r>
                  <a:rPr lang="ja-JP" altLang="ja-JP" dirty="0"/>
                  <a:t>対立仮説</a:t>
                </a:r>
                <a14:m>
                  <m:oMath xmlns:m="http://schemas.openxmlformats.org/officeDocument/2006/math">
                    <m:sSub>
                      <m:sSubPr>
                        <m:ctrlPr>
                          <a:rPr lang="ja-JP" altLang="ja-JP" i="1">
                            <a:latin typeface="Cambria Math" panose="02040503050406030204" pitchFamily="18" charset="0"/>
                          </a:rPr>
                        </m:ctrlPr>
                      </m:sSubPr>
                      <m:e>
                        <m:r>
                          <a:rPr lang="en-US" altLang="ja-JP" i="1">
                            <a:latin typeface="Cambria Math" panose="02040503050406030204" pitchFamily="18" charset="0"/>
                          </a:rPr>
                          <m:t>𝐻</m:t>
                        </m:r>
                      </m:e>
                      <m:sub>
                        <m:r>
                          <a:rPr lang="en-US" altLang="ja-JP">
                            <a:latin typeface="Cambria Math" panose="02040503050406030204" pitchFamily="18" charset="0"/>
                          </a:rPr>
                          <m:t>1</m:t>
                        </m:r>
                      </m:sub>
                    </m:sSub>
                  </m:oMath>
                </a14:m>
                <a:r>
                  <a:rPr lang="ja-JP" altLang="ja-JP" dirty="0" smtClean="0"/>
                  <a:t>：</a:t>
                </a:r>
                <a:r>
                  <a:rPr lang="ja-JP" altLang="en-US" dirty="0" smtClean="0"/>
                  <a:t>「一般」</a:t>
                </a:r>
                <a:r>
                  <a:rPr lang="ja-JP" altLang="ja-JP" dirty="0" smtClean="0"/>
                  <a:t>の</a:t>
                </a:r>
                <a:r>
                  <a:rPr lang="en-US" altLang="ja-JP" dirty="0" smtClean="0"/>
                  <a:t>V</a:t>
                </a:r>
                <a:r>
                  <a:rPr lang="ja-JP" altLang="ja-JP" dirty="0" smtClean="0"/>
                  <a:t>の</a:t>
                </a:r>
                <a:r>
                  <a:rPr lang="ja-JP" altLang="en-US" dirty="0" smtClean="0"/>
                  <a:t>中央値</a:t>
                </a:r>
                <a:r>
                  <a:rPr lang="ja-JP" altLang="ja-JP" dirty="0" smtClean="0"/>
                  <a:t>＜</a:t>
                </a:r>
                <a:r>
                  <a:rPr lang="ja-JP" altLang="en-US" dirty="0" smtClean="0"/>
                  <a:t>「将棋部」</a:t>
                </a:r>
                <a:r>
                  <a:rPr lang="ja-JP" altLang="ja-JP" dirty="0" smtClean="0"/>
                  <a:t>の</a:t>
                </a:r>
                <a:r>
                  <a:rPr lang="en-US" altLang="ja-JP" dirty="0" smtClean="0"/>
                  <a:t>V</a:t>
                </a:r>
                <a:r>
                  <a:rPr lang="ja-JP" altLang="ja-JP" dirty="0" smtClean="0"/>
                  <a:t>の</a:t>
                </a:r>
                <a:r>
                  <a:rPr lang="ja-JP" altLang="en-US" dirty="0" smtClean="0"/>
                  <a:t>中央値</a:t>
                </a:r>
                <a:endParaRPr lang="ja-JP" altLang="ja-JP" dirty="0"/>
              </a:p>
              <a:p>
                <a:r>
                  <a:rPr lang="ja-JP" altLang="ja-JP" dirty="0"/>
                  <a:t>対立仮説</a:t>
                </a:r>
                <a14:m>
                  <m:oMath xmlns:m="http://schemas.openxmlformats.org/officeDocument/2006/math">
                    <m:sSub>
                      <m:sSubPr>
                        <m:ctrlPr>
                          <a:rPr lang="ja-JP" altLang="ja-JP" i="1">
                            <a:latin typeface="Cambria Math" panose="02040503050406030204" pitchFamily="18" charset="0"/>
                          </a:rPr>
                        </m:ctrlPr>
                      </m:sSubPr>
                      <m:e>
                        <m:r>
                          <a:rPr lang="en-US" altLang="ja-JP" i="1">
                            <a:latin typeface="Cambria Math" panose="02040503050406030204" pitchFamily="18" charset="0"/>
                          </a:rPr>
                          <m:t>𝐻</m:t>
                        </m:r>
                      </m:e>
                      <m:sub>
                        <m:r>
                          <a:rPr lang="en-US" altLang="ja-JP">
                            <a:latin typeface="Cambria Math" panose="02040503050406030204" pitchFamily="18" charset="0"/>
                          </a:rPr>
                          <m:t>2</m:t>
                        </m:r>
                      </m:sub>
                    </m:sSub>
                  </m:oMath>
                </a14:m>
                <a:r>
                  <a:rPr lang="ja-JP" altLang="ja-JP" dirty="0" smtClean="0"/>
                  <a:t>：</a:t>
                </a:r>
                <a:r>
                  <a:rPr lang="ja-JP" altLang="en-US" dirty="0" smtClean="0"/>
                  <a:t>「一般」</a:t>
                </a:r>
                <a:r>
                  <a:rPr lang="ja-JP" altLang="ja-JP" dirty="0" smtClean="0"/>
                  <a:t>の</a:t>
                </a:r>
                <a:r>
                  <a:rPr lang="en-US" altLang="ja-JP" dirty="0" smtClean="0"/>
                  <a:t>V</a:t>
                </a:r>
                <a:r>
                  <a:rPr lang="ja-JP" altLang="ja-JP" dirty="0" smtClean="0"/>
                  <a:t>の</a:t>
                </a:r>
                <a:r>
                  <a:rPr lang="ja-JP" altLang="en-US" dirty="0" smtClean="0"/>
                  <a:t>中央値</a:t>
                </a:r>
                <a:r>
                  <a:rPr lang="ja-JP" altLang="ja-JP" dirty="0" smtClean="0"/>
                  <a:t>＞</a:t>
                </a:r>
                <a:r>
                  <a:rPr lang="ja-JP" altLang="en-US" dirty="0" smtClean="0"/>
                  <a:t>「将棋部」</a:t>
                </a:r>
                <a:r>
                  <a:rPr lang="ja-JP" altLang="ja-JP" dirty="0" smtClean="0"/>
                  <a:t>の</a:t>
                </a:r>
                <a:r>
                  <a:rPr lang="en-US" altLang="ja-JP" dirty="0" smtClean="0"/>
                  <a:t>V</a:t>
                </a:r>
                <a:r>
                  <a:rPr lang="ja-JP" altLang="ja-JP" dirty="0" smtClean="0"/>
                  <a:t>の</a:t>
                </a:r>
                <a:r>
                  <a:rPr lang="ja-JP" altLang="en-US" dirty="0" smtClean="0"/>
                  <a:t>中央値</a:t>
                </a:r>
                <a:endParaRPr lang="ja-JP" altLang="ja-JP"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a:blip r:embed="rId2"/>
                <a:stretch>
                  <a:fillRect l="-1043" t="-2941"/>
                </a:stretch>
              </a:blipFill>
            </p:spPr>
            <p:txBody>
              <a:bodyPr/>
              <a:lstStyle/>
              <a:p>
                <a:r>
                  <a:rPr lang="ja-JP" altLang="en-US">
                    <a:noFill/>
                  </a:rPr>
                  <a:t> </a:t>
                </a:r>
              </a:p>
            </p:txBody>
          </p:sp>
        </mc:Fallback>
      </mc:AlternateContent>
      <p:sp>
        <p:nvSpPr>
          <p:cNvPr id="4" name="スライド番号プレースホルダー 3"/>
          <p:cNvSpPr>
            <a:spLocks noGrp="1"/>
          </p:cNvSpPr>
          <p:nvPr>
            <p:ph type="sldNum" sz="quarter" idx="12"/>
          </p:nvPr>
        </p:nvSpPr>
        <p:spPr/>
        <p:txBody>
          <a:bodyPr/>
          <a:lstStyle/>
          <a:p>
            <a:fld id="{4E639991-389A-4D70-A29F-06E0D000A014}" type="slidenum">
              <a:rPr lang="ja-JP" altLang="en-US" smtClean="0"/>
              <a:pPr/>
              <a:t>24</a:t>
            </a:fld>
            <a:endParaRPr lang="ja-JP" altLang="en-US" dirty="0"/>
          </a:p>
        </p:txBody>
      </p:sp>
      <p:sp>
        <p:nvSpPr>
          <p:cNvPr id="5" name="円形吹き出し 4"/>
          <p:cNvSpPr/>
          <p:nvPr/>
        </p:nvSpPr>
        <p:spPr>
          <a:xfrm>
            <a:off x="9982200" y="2267337"/>
            <a:ext cx="2240904" cy="989045"/>
          </a:xfrm>
          <a:prstGeom prst="wedgeEllipseCallout">
            <a:avLst>
              <a:gd name="adj1" fmla="val -51633"/>
              <a:gd name="adj2" fmla="val 1215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smtClean="0"/>
              <a:t>「一般」広い</a:t>
            </a:r>
            <a:endParaRPr kumimoji="1" lang="ja-JP" altLang="en-US" sz="2800" dirty="0"/>
          </a:p>
        </p:txBody>
      </p:sp>
      <p:sp>
        <p:nvSpPr>
          <p:cNvPr id="6" name="円形吹き出し 5"/>
          <p:cNvSpPr/>
          <p:nvPr/>
        </p:nvSpPr>
        <p:spPr>
          <a:xfrm>
            <a:off x="8091196" y="5088292"/>
            <a:ext cx="2452396" cy="989045"/>
          </a:xfrm>
          <a:prstGeom prst="wedgeEllipseCallout">
            <a:avLst>
              <a:gd name="adj1" fmla="val -67455"/>
              <a:gd name="adj2" fmla="val -907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smtClean="0"/>
              <a:t>「将棋部」広い</a:t>
            </a:r>
            <a:endParaRPr kumimoji="1" lang="ja-JP" altLang="en-US" sz="2800" dirty="0"/>
          </a:p>
        </p:txBody>
      </p:sp>
    </p:spTree>
    <p:extLst>
      <p:ext uri="{BB962C8B-B14F-4D97-AF65-F5344CB8AC3E}">
        <p14:creationId xmlns:p14="http://schemas.microsoft.com/office/powerpoint/2010/main" val="30822169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検定結果</a:t>
            </a:r>
            <a:endParaRPr kumimoji="1" lang="ja-JP" altLang="en-US" dirty="0"/>
          </a:p>
        </p:txBody>
      </p:sp>
      <p:sp>
        <p:nvSpPr>
          <p:cNvPr id="3" name="コンテンツ プレースホルダー 2"/>
          <p:cNvSpPr>
            <a:spLocks noGrp="1"/>
          </p:cNvSpPr>
          <p:nvPr>
            <p:ph idx="1"/>
          </p:nvPr>
        </p:nvSpPr>
        <p:spPr>
          <a:xfrm>
            <a:off x="838200" y="1690688"/>
            <a:ext cx="10515600" cy="4351338"/>
          </a:xfrm>
        </p:spPr>
        <p:txBody>
          <a:bodyPr/>
          <a:lstStyle/>
          <a:p>
            <a:r>
              <a:rPr kumimoji="1" lang="ja-JP" altLang="en-US" dirty="0" smtClean="0"/>
              <a:t>左側検定と右側検定の結果を載せる。</a:t>
            </a:r>
            <a:endParaRPr kumimoji="1" lang="ja-JP" altLang="en-US" dirty="0"/>
          </a:p>
        </p:txBody>
      </p:sp>
      <p:sp>
        <p:nvSpPr>
          <p:cNvPr id="4" name="スライド番号プレースホルダー 3"/>
          <p:cNvSpPr>
            <a:spLocks noGrp="1"/>
          </p:cNvSpPr>
          <p:nvPr>
            <p:ph type="sldNum" sz="quarter" idx="12"/>
          </p:nvPr>
        </p:nvSpPr>
        <p:spPr/>
        <p:txBody>
          <a:bodyPr/>
          <a:lstStyle/>
          <a:p>
            <a:fld id="{4E639991-389A-4D70-A29F-06E0D000A014}" type="slidenum">
              <a:rPr lang="ja-JP" altLang="en-US" smtClean="0"/>
              <a:pPr/>
              <a:t>25</a:t>
            </a:fld>
            <a:endParaRPr lang="ja-JP" altLang="en-US" dirty="0"/>
          </a:p>
        </p:txBody>
      </p:sp>
      <p:graphicFrame>
        <p:nvGraphicFramePr>
          <p:cNvPr id="7" name="表 6"/>
          <p:cNvGraphicFramePr>
            <a:graphicFrameLocks noGrp="1"/>
          </p:cNvGraphicFramePr>
          <p:nvPr>
            <p:extLst>
              <p:ext uri="{D42A27DB-BD31-4B8C-83A1-F6EECF244321}">
                <p14:modId xmlns:p14="http://schemas.microsoft.com/office/powerpoint/2010/main" val="2866655915"/>
              </p:ext>
            </p:extLst>
          </p:nvPr>
        </p:nvGraphicFramePr>
        <p:xfrm>
          <a:off x="1217341" y="2289825"/>
          <a:ext cx="2254142" cy="2437079"/>
        </p:xfrm>
        <a:graphic>
          <a:graphicData uri="http://schemas.openxmlformats.org/drawingml/2006/table">
            <a:tbl>
              <a:tblPr firstRow="1" firstCol="1" bandRow="1"/>
              <a:tblGrid>
                <a:gridCol w="1127071">
                  <a:extLst>
                    <a:ext uri="{9D8B030D-6E8A-4147-A177-3AD203B41FA5}">
                      <a16:colId xmlns:a16="http://schemas.microsoft.com/office/drawing/2014/main" val="322201757"/>
                    </a:ext>
                  </a:extLst>
                </a:gridCol>
                <a:gridCol w="1127071">
                  <a:extLst>
                    <a:ext uri="{9D8B030D-6E8A-4147-A177-3AD203B41FA5}">
                      <a16:colId xmlns:a16="http://schemas.microsoft.com/office/drawing/2014/main" val="4226805119"/>
                    </a:ext>
                  </a:extLst>
                </a:gridCol>
              </a:tblGrid>
              <a:tr h="303479">
                <a:tc>
                  <a:txBody>
                    <a:bodyPr/>
                    <a:lstStyle/>
                    <a:p>
                      <a:pPr algn="just">
                        <a:spcAft>
                          <a:spcPts val="0"/>
                        </a:spcAft>
                      </a:pPr>
                      <a:r>
                        <a:rPr lang="ja-JP" sz="1800" kern="100" dirty="0">
                          <a:effectLst/>
                          <a:latin typeface="游明朝" panose="02020400000000000000" pitchFamily="18" charset="-128"/>
                          <a:ea typeface="ＭＳ 明朝" panose="02020609040205080304" pitchFamily="17" charset="-128"/>
                          <a:cs typeface="Times New Roman" panose="02020603050405020304" pitchFamily="18" charset="0"/>
                        </a:rPr>
                        <a:t>問題番号</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800" kern="100" dirty="0">
                          <a:effectLst/>
                          <a:latin typeface="ＭＳ 明朝" panose="02020609040205080304" pitchFamily="17" charset="-128"/>
                          <a:ea typeface="游明朝" panose="02020400000000000000" pitchFamily="18" charset="-128"/>
                          <a:cs typeface="Times New Roman" panose="02020603050405020304" pitchFamily="18" charset="0"/>
                        </a:rPr>
                        <a:t>p</a:t>
                      </a:r>
                      <a:r>
                        <a:rPr lang="ja-JP" sz="1800" kern="100" dirty="0">
                          <a:effectLst/>
                          <a:latin typeface="游明朝" panose="02020400000000000000" pitchFamily="18" charset="-128"/>
                          <a:ea typeface="ＭＳ 明朝" panose="02020609040205080304" pitchFamily="17" charset="-128"/>
                          <a:cs typeface="Times New Roman" panose="02020603050405020304" pitchFamily="18" charset="0"/>
                        </a:rPr>
                        <a:t>値</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4278425"/>
                  </a:ext>
                </a:extLst>
              </a:tr>
              <a:tr h="303479">
                <a:tc>
                  <a:txBody>
                    <a:bodyPr/>
                    <a:lstStyle/>
                    <a:p>
                      <a:pPr algn="just">
                        <a:spcAft>
                          <a:spcPts val="0"/>
                        </a:spcAft>
                      </a:pPr>
                      <a:r>
                        <a:rPr lang="en-US" sz="2000" kern="100" dirty="0">
                          <a:solidFill>
                            <a:srgbClr val="000000"/>
                          </a:solidFill>
                          <a:effectLst/>
                          <a:latin typeface="ＭＳ 明朝" panose="02020609040205080304" pitchFamily="17" charset="-128"/>
                          <a:ea typeface="游明朝" panose="02020400000000000000" pitchFamily="18" charset="-128"/>
                          <a:cs typeface="Times New Roman" panose="02020603050405020304" pitchFamily="18" charset="0"/>
                        </a:rPr>
                        <a:t>1</a:t>
                      </a:r>
                      <a:endParaRPr 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000" b="1" kern="100" dirty="0" smtClean="0">
                          <a:solidFill>
                            <a:srgbClr val="000000"/>
                          </a:solidFill>
                          <a:effectLst/>
                          <a:latin typeface="ＭＳ 明朝" panose="02020609040205080304" pitchFamily="17" charset="-128"/>
                          <a:ea typeface="游明朝" panose="02020400000000000000" pitchFamily="18" charset="-128"/>
                          <a:cs typeface="Times New Roman" panose="02020603050405020304" pitchFamily="18" charset="0"/>
                        </a:rPr>
                        <a:t>0.784</a:t>
                      </a:r>
                      <a:endParaRPr lang="ja-JP" sz="2000" b="1"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6049452"/>
                  </a:ext>
                </a:extLst>
              </a:tr>
              <a:tr h="303479">
                <a:tc>
                  <a:txBody>
                    <a:bodyPr/>
                    <a:lstStyle/>
                    <a:p>
                      <a:pPr algn="just">
                        <a:spcAft>
                          <a:spcPts val="0"/>
                        </a:spcAft>
                      </a:pPr>
                      <a:r>
                        <a:rPr lang="en-US" sz="2000" kern="100">
                          <a:solidFill>
                            <a:srgbClr val="000000"/>
                          </a:solidFill>
                          <a:effectLst/>
                          <a:latin typeface="ＭＳ 明朝" panose="02020609040205080304" pitchFamily="17" charset="-128"/>
                          <a:ea typeface="游明朝" panose="02020400000000000000" pitchFamily="18" charset="-128"/>
                          <a:cs typeface="Times New Roman" panose="02020603050405020304" pitchFamily="18" charset="0"/>
                        </a:rPr>
                        <a:t>2</a:t>
                      </a:r>
                      <a:endParaRPr lang="ja-JP" sz="2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000" b="1" kern="100" dirty="0" smtClean="0">
                          <a:solidFill>
                            <a:srgbClr val="000000"/>
                          </a:solidFill>
                          <a:effectLst/>
                          <a:latin typeface="ＭＳ 明朝" panose="02020609040205080304" pitchFamily="17" charset="-128"/>
                          <a:ea typeface="游明朝" panose="02020400000000000000" pitchFamily="18" charset="-128"/>
                          <a:cs typeface="Times New Roman" panose="02020603050405020304" pitchFamily="18" charset="0"/>
                        </a:rPr>
                        <a:t>0.963</a:t>
                      </a:r>
                      <a:endParaRPr lang="ja-JP" sz="2000" b="1"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129899"/>
                  </a:ext>
                </a:extLst>
              </a:tr>
              <a:tr h="303479">
                <a:tc>
                  <a:txBody>
                    <a:bodyPr/>
                    <a:lstStyle/>
                    <a:p>
                      <a:pPr algn="just">
                        <a:spcAft>
                          <a:spcPts val="0"/>
                        </a:spcAft>
                      </a:pPr>
                      <a:r>
                        <a:rPr lang="en-US" sz="2000" kern="100">
                          <a:solidFill>
                            <a:srgbClr val="000000"/>
                          </a:solidFill>
                          <a:effectLst/>
                          <a:latin typeface="ＭＳ 明朝" panose="02020609040205080304" pitchFamily="17" charset="-128"/>
                          <a:ea typeface="游明朝" panose="02020400000000000000" pitchFamily="18" charset="-128"/>
                          <a:cs typeface="Times New Roman" panose="02020603050405020304" pitchFamily="18" charset="0"/>
                        </a:rPr>
                        <a:t>3</a:t>
                      </a:r>
                      <a:endParaRPr lang="ja-JP" sz="2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000" b="1" kern="100" dirty="0" smtClean="0">
                          <a:solidFill>
                            <a:srgbClr val="000000"/>
                          </a:solidFill>
                          <a:effectLst/>
                          <a:latin typeface="ＭＳ 明朝" panose="02020609040205080304" pitchFamily="17" charset="-128"/>
                          <a:ea typeface="游明朝" panose="02020400000000000000" pitchFamily="18" charset="-128"/>
                          <a:cs typeface="Times New Roman" panose="02020603050405020304" pitchFamily="18" charset="0"/>
                        </a:rPr>
                        <a:t>0.73</a:t>
                      </a:r>
                      <a:r>
                        <a:rPr lang="en-US" altLang="ja-JP" sz="2000" b="1" kern="100" dirty="0" smtClean="0">
                          <a:solidFill>
                            <a:srgbClr val="000000"/>
                          </a:solidFill>
                          <a:effectLst/>
                          <a:latin typeface="ＭＳ 明朝" panose="02020609040205080304" pitchFamily="17" charset="-128"/>
                          <a:ea typeface="游明朝" panose="02020400000000000000" pitchFamily="18" charset="-128"/>
                          <a:cs typeface="Times New Roman" panose="02020603050405020304" pitchFamily="18" charset="0"/>
                        </a:rPr>
                        <a:t>5</a:t>
                      </a:r>
                      <a:endParaRPr lang="ja-JP" sz="2000" b="1"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6414342"/>
                  </a:ext>
                </a:extLst>
              </a:tr>
              <a:tr h="303479">
                <a:tc>
                  <a:txBody>
                    <a:bodyPr/>
                    <a:lstStyle/>
                    <a:p>
                      <a:pPr algn="just">
                        <a:spcAft>
                          <a:spcPts val="0"/>
                        </a:spcAft>
                      </a:pPr>
                      <a:r>
                        <a:rPr lang="en-US" sz="2000" kern="100">
                          <a:solidFill>
                            <a:srgbClr val="000000"/>
                          </a:solidFill>
                          <a:effectLst/>
                          <a:latin typeface="ＭＳ 明朝" panose="02020609040205080304" pitchFamily="17" charset="-128"/>
                          <a:ea typeface="游明朝" panose="02020400000000000000" pitchFamily="18" charset="-128"/>
                          <a:cs typeface="Times New Roman" panose="02020603050405020304" pitchFamily="18" charset="0"/>
                        </a:rPr>
                        <a:t>4</a:t>
                      </a:r>
                      <a:endParaRPr lang="ja-JP" sz="2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000" b="1" kern="100" dirty="0" smtClean="0">
                          <a:solidFill>
                            <a:srgbClr val="000000"/>
                          </a:solidFill>
                          <a:effectLst/>
                          <a:latin typeface="ＭＳ 明朝" panose="02020609040205080304" pitchFamily="17" charset="-128"/>
                          <a:ea typeface="游明朝" panose="02020400000000000000" pitchFamily="18" charset="-128"/>
                          <a:cs typeface="Times New Roman" panose="02020603050405020304" pitchFamily="18" charset="0"/>
                        </a:rPr>
                        <a:t>0.56</a:t>
                      </a:r>
                      <a:r>
                        <a:rPr lang="en-US" altLang="ja-JP" sz="2000" b="1" kern="100" dirty="0" smtClean="0">
                          <a:solidFill>
                            <a:srgbClr val="000000"/>
                          </a:solidFill>
                          <a:effectLst/>
                          <a:latin typeface="ＭＳ 明朝" panose="02020609040205080304" pitchFamily="17" charset="-128"/>
                          <a:ea typeface="游明朝" panose="02020400000000000000" pitchFamily="18" charset="-128"/>
                          <a:cs typeface="Times New Roman" panose="02020603050405020304" pitchFamily="18" charset="0"/>
                        </a:rPr>
                        <a:t>2</a:t>
                      </a:r>
                      <a:endParaRPr lang="ja-JP" sz="2000" b="1"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49039342"/>
                  </a:ext>
                </a:extLst>
              </a:tr>
              <a:tr h="303479">
                <a:tc>
                  <a:txBody>
                    <a:bodyPr/>
                    <a:lstStyle/>
                    <a:p>
                      <a:pPr algn="just">
                        <a:spcAft>
                          <a:spcPts val="0"/>
                        </a:spcAft>
                      </a:pPr>
                      <a:r>
                        <a:rPr lang="en-US" sz="2000" kern="100">
                          <a:solidFill>
                            <a:srgbClr val="000000"/>
                          </a:solidFill>
                          <a:effectLst/>
                          <a:latin typeface="ＭＳ 明朝" panose="02020609040205080304" pitchFamily="17" charset="-128"/>
                          <a:ea typeface="游明朝" panose="02020400000000000000" pitchFamily="18" charset="-128"/>
                          <a:cs typeface="Times New Roman" panose="02020603050405020304" pitchFamily="18" charset="0"/>
                        </a:rPr>
                        <a:t>5</a:t>
                      </a:r>
                      <a:endParaRPr lang="ja-JP" sz="2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000" b="1" kern="100" dirty="0" smtClean="0">
                          <a:solidFill>
                            <a:srgbClr val="000000"/>
                          </a:solidFill>
                          <a:effectLst/>
                          <a:latin typeface="ＭＳ 明朝" panose="02020609040205080304" pitchFamily="17" charset="-128"/>
                          <a:ea typeface="游明朝" panose="02020400000000000000" pitchFamily="18" charset="-128"/>
                          <a:cs typeface="Times New Roman" panose="02020603050405020304" pitchFamily="18" charset="0"/>
                        </a:rPr>
                        <a:t>0.56</a:t>
                      </a:r>
                      <a:r>
                        <a:rPr lang="en-US" altLang="ja-JP" sz="2000" b="1" kern="100" dirty="0" smtClean="0">
                          <a:solidFill>
                            <a:srgbClr val="000000"/>
                          </a:solidFill>
                          <a:effectLst/>
                          <a:latin typeface="ＭＳ 明朝" panose="02020609040205080304" pitchFamily="17" charset="-128"/>
                          <a:ea typeface="游明朝" panose="02020400000000000000" pitchFamily="18" charset="-128"/>
                          <a:cs typeface="Times New Roman" panose="02020603050405020304" pitchFamily="18" charset="0"/>
                        </a:rPr>
                        <a:t>2</a:t>
                      </a:r>
                      <a:endParaRPr lang="ja-JP" sz="2000" b="1"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53122299"/>
                  </a:ext>
                </a:extLst>
              </a:tr>
              <a:tr h="303479">
                <a:tc>
                  <a:txBody>
                    <a:bodyPr/>
                    <a:lstStyle/>
                    <a:p>
                      <a:pPr algn="just">
                        <a:spcAft>
                          <a:spcPts val="0"/>
                        </a:spcAft>
                      </a:pPr>
                      <a:r>
                        <a:rPr lang="en-US" sz="2000" kern="100">
                          <a:solidFill>
                            <a:srgbClr val="000000"/>
                          </a:solidFill>
                          <a:effectLst/>
                          <a:latin typeface="ＭＳ 明朝" panose="02020609040205080304" pitchFamily="17" charset="-128"/>
                          <a:ea typeface="游明朝" panose="02020400000000000000" pitchFamily="18" charset="-128"/>
                          <a:cs typeface="Times New Roman" panose="02020603050405020304" pitchFamily="18" charset="0"/>
                        </a:rPr>
                        <a:t>6</a:t>
                      </a:r>
                      <a:endParaRPr lang="ja-JP" sz="2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000" b="1" kern="100" dirty="0" smtClean="0">
                          <a:solidFill>
                            <a:srgbClr val="000000"/>
                          </a:solidFill>
                          <a:effectLst/>
                          <a:latin typeface="ＭＳ 明朝" panose="02020609040205080304" pitchFamily="17" charset="-128"/>
                          <a:ea typeface="游明朝" panose="02020400000000000000" pitchFamily="18" charset="-128"/>
                          <a:cs typeface="Times New Roman" panose="02020603050405020304" pitchFamily="18" charset="0"/>
                        </a:rPr>
                        <a:t>0.963</a:t>
                      </a:r>
                      <a:endParaRPr lang="ja-JP" sz="2000" b="1"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8477615"/>
                  </a:ext>
                </a:extLst>
              </a:tr>
              <a:tr h="303479">
                <a:tc>
                  <a:txBody>
                    <a:bodyPr/>
                    <a:lstStyle/>
                    <a:p>
                      <a:pPr algn="just">
                        <a:spcAft>
                          <a:spcPts val="0"/>
                        </a:spcAft>
                      </a:pPr>
                      <a:r>
                        <a:rPr lang="en-US" sz="2000" kern="100" dirty="0">
                          <a:solidFill>
                            <a:srgbClr val="000000"/>
                          </a:solidFill>
                          <a:effectLst/>
                          <a:latin typeface="ＭＳ 明朝" panose="02020609040205080304" pitchFamily="17" charset="-128"/>
                          <a:ea typeface="游明朝" panose="02020400000000000000" pitchFamily="18" charset="-128"/>
                          <a:cs typeface="Times New Roman" panose="02020603050405020304" pitchFamily="18" charset="0"/>
                        </a:rPr>
                        <a:t>7</a:t>
                      </a:r>
                      <a:endParaRPr 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000" b="1" kern="100" dirty="0">
                          <a:solidFill>
                            <a:srgbClr val="000000"/>
                          </a:solidFill>
                          <a:effectLst/>
                          <a:latin typeface="ＭＳ 明朝" panose="02020609040205080304" pitchFamily="17" charset="-128"/>
                          <a:ea typeface="游明朝" panose="02020400000000000000" pitchFamily="18" charset="-128"/>
                          <a:cs typeface="Times New Roman" panose="02020603050405020304" pitchFamily="18" charset="0"/>
                        </a:rPr>
                        <a:t>0.899</a:t>
                      </a:r>
                      <a:endParaRPr lang="ja-JP" sz="2000" b="1"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6086665"/>
                  </a:ext>
                </a:extLst>
              </a:tr>
            </a:tbl>
          </a:graphicData>
        </a:graphic>
      </p:graphicFrame>
      <p:sp>
        <p:nvSpPr>
          <p:cNvPr id="8" name="テキスト ボックス 7"/>
          <p:cNvSpPr txBox="1"/>
          <p:nvPr/>
        </p:nvSpPr>
        <p:spPr>
          <a:xfrm>
            <a:off x="1613851" y="4752126"/>
            <a:ext cx="2598234" cy="369332"/>
          </a:xfrm>
          <a:prstGeom prst="rect">
            <a:avLst/>
          </a:prstGeom>
          <a:noFill/>
        </p:spPr>
        <p:txBody>
          <a:bodyPr wrap="square" rtlCol="0">
            <a:spAutoFit/>
          </a:bodyPr>
          <a:lstStyle/>
          <a:p>
            <a:r>
              <a:rPr kumimoji="1" lang="ja-JP" altLang="en-US" dirty="0" smtClean="0"/>
              <a:t>表：左側検定</a:t>
            </a:r>
            <a:r>
              <a:rPr lang="en-US" altLang="ja-JP" dirty="0" err="1"/>
              <a:t>p</a:t>
            </a:r>
            <a:r>
              <a:rPr kumimoji="1" lang="ja-JP" altLang="en-US" dirty="0" smtClean="0"/>
              <a:t>値</a:t>
            </a:r>
            <a:endParaRPr kumimoji="1" lang="ja-JP" altLang="en-US" dirty="0"/>
          </a:p>
        </p:txBody>
      </p:sp>
      <p:sp>
        <p:nvSpPr>
          <p:cNvPr id="10" name="テキスト ボックス 9"/>
          <p:cNvSpPr txBox="1"/>
          <p:nvPr/>
        </p:nvSpPr>
        <p:spPr>
          <a:xfrm>
            <a:off x="6012366" y="4752126"/>
            <a:ext cx="2598234" cy="369332"/>
          </a:xfrm>
          <a:prstGeom prst="rect">
            <a:avLst/>
          </a:prstGeom>
          <a:noFill/>
        </p:spPr>
        <p:txBody>
          <a:bodyPr wrap="square" rtlCol="0">
            <a:spAutoFit/>
          </a:bodyPr>
          <a:lstStyle/>
          <a:p>
            <a:r>
              <a:rPr kumimoji="1" lang="ja-JP" altLang="en-US" dirty="0" smtClean="0"/>
              <a:t>表：右側検定</a:t>
            </a:r>
            <a:r>
              <a:rPr lang="en-US" altLang="ja-JP" dirty="0" smtClean="0"/>
              <a:t>p</a:t>
            </a:r>
            <a:r>
              <a:rPr kumimoji="1" lang="ja-JP" altLang="en-US" dirty="0" smtClean="0"/>
              <a:t>値</a:t>
            </a:r>
            <a:endParaRPr kumimoji="1" lang="ja-JP" altLang="en-US" dirty="0"/>
          </a:p>
        </p:txBody>
      </p:sp>
      <p:graphicFrame>
        <p:nvGraphicFramePr>
          <p:cNvPr id="13" name="表 12"/>
          <p:cNvGraphicFramePr>
            <a:graphicFrameLocks noGrp="1"/>
          </p:cNvGraphicFramePr>
          <p:nvPr>
            <p:extLst>
              <p:ext uri="{D42A27DB-BD31-4B8C-83A1-F6EECF244321}">
                <p14:modId xmlns:p14="http://schemas.microsoft.com/office/powerpoint/2010/main" val="4270701805"/>
              </p:ext>
            </p:extLst>
          </p:nvPr>
        </p:nvGraphicFramePr>
        <p:xfrm>
          <a:off x="5612916" y="2289825"/>
          <a:ext cx="2479120" cy="2437079"/>
        </p:xfrm>
        <a:graphic>
          <a:graphicData uri="http://schemas.openxmlformats.org/drawingml/2006/table">
            <a:tbl>
              <a:tblPr firstRow="1" firstCol="1" bandRow="1"/>
              <a:tblGrid>
                <a:gridCol w="1183142">
                  <a:extLst>
                    <a:ext uri="{9D8B030D-6E8A-4147-A177-3AD203B41FA5}">
                      <a16:colId xmlns:a16="http://schemas.microsoft.com/office/drawing/2014/main" val="3247637161"/>
                    </a:ext>
                  </a:extLst>
                </a:gridCol>
                <a:gridCol w="1295978">
                  <a:extLst>
                    <a:ext uri="{9D8B030D-6E8A-4147-A177-3AD203B41FA5}">
                      <a16:colId xmlns:a16="http://schemas.microsoft.com/office/drawing/2014/main" val="3084105603"/>
                    </a:ext>
                  </a:extLst>
                </a:gridCol>
              </a:tblGrid>
              <a:tr h="303479">
                <a:tc>
                  <a:txBody>
                    <a:bodyPr/>
                    <a:lstStyle/>
                    <a:p>
                      <a:pPr algn="just">
                        <a:spcAft>
                          <a:spcPts val="0"/>
                        </a:spcAft>
                      </a:pPr>
                      <a:r>
                        <a:rPr lang="ja-JP" sz="1800" kern="100" dirty="0">
                          <a:effectLst/>
                          <a:latin typeface="游明朝" panose="02020400000000000000" pitchFamily="18" charset="-128"/>
                          <a:ea typeface="ＭＳ 明朝" panose="02020609040205080304" pitchFamily="17" charset="-128"/>
                          <a:cs typeface="Times New Roman" panose="02020603050405020304" pitchFamily="18" charset="0"/>
                        </a:rPr>
                        <a:t>問題番号</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800" kern="100">
                          <a:effectLst/>
                          <a:latin typeface="ＭＳ 明朝" panose="02020609040205080304" pitchFamily="17" charset="-128"/>
                          <a:ea typeface="游明朝" panose="02020400000000000000" pitchFamily="18" charset="-128"/>
                          <a:cs typeface="Times New Roman" panose="02020603050405020304" pitchFamily="18" charset="0"/>
                        </a:rPr>
                        <a:t>p</a:t>
                      </a:r>
                      <a:r>
                        <a:rPr lang="ja-JP" sz="1800" kern="100">
                          <a:effectLst/>
                          <a:latin typeface="游明朝" panose="02020400000000000000" pitchFamily="18" charset="-128"/>
                          <a:ea typeface="ＭＳ 明朝" panose="02020609040205080304" pitchFamily="17" charset="-128"/>
                          <a:cs typeface="Times New Roman" panose="02020603050405020304" pitchFamily="18" charset="0"/>
                        </a:rPr>
                        <a:t>値</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00279476"/>
                  </a:ext>
                </a:extLst>
              </a:tr>
              <a:tr h="303479">
                <a:tc>
                  <a:txBody>
                    <a:bodyPr/>
                    <a:lstStyle/>
                    <a:p>
                      <a:pPr algn="just">
                        <a:spcAft>
                          <a:spcPts val="0"/>
                        </a:spcAft>
                      </a:pPr>
                      <a:r>
                        <a:rPr lang="en-US" sz="2000" kern="100">
                          <a:effectLst/>
                          <a:latin typeface="ＭＳ 明朝" panose="02020609040205080304" pitchFamily="17" charset="-128"/>
                          <a:ea typeface="游明朝" panose="02020400000000000000" pitchFamily="18" charset="-128"/>
                          <a:cs typeface="Times New Roman" panose="02020603050405020304" pitchFamily="18" charset="0"/>
                        </a:rPr>
                        <a:t>1</a:t>
                      </a:r>
                      <a:endParaRPr lang="ja-JP" sz="2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000" b="1" kern="100" dirty="0" smtClean="0">
                          <a:effectLst/>
                          <a:latin typeface="ＭＳ 明朝" panose="02020609040205080304" pitchFamily="17" charset="-128"/>
                          <a:ea typeface="游明朝" panose="02020400000000000000" pitchFamily="18" charset="-128"/>
                          <a:cs typeface="Times New Roman" panose="02020603050405020304" pitchFamily="18" charset="0"/>
                        </a:rPr>
                        <a:t>0.530</a:t>
                      </a:r>
                      <a:endParaRPr lang="ja-JP" sz="2000" b="1"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29165856"/>
                  </a:ext>
                </a:extLst>
              </a:tr>
              <a:tr h="303479">
                <a:tc>
                  <a:txBody>
                    <a:bodyPr/>
                    <a:lstStyle/>
                    <a:p>
                      <a:pPr algn="just">
                        <a:spcAft>
                          <a:spcPts val="0"/>
                        </a:spcAft>
                      </a:pPr>
                      <a:r>
                        <a:rPr lang="en-US" sz="2000" kern="100">
                          <a:effectLst/>
                          <a:latin typeface="ＭＳ 明朝" panose="02020609040205080304" pitchFamily="17" charset="-128"/>
                          <a:ea typeface="游明朝" panose="02020400000000000000" pitchFamily="18" charset="-128"/>
                          <a:cs typeface="Times New Roman" panose="02020603050405020304" pitchFamily="18" charset="0"/>
                        </a:rPr>
                        <a:t>2</a:t>
                      </a:r>
                      <a:endParaRPr lang="ja-JP" sz="2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000" b="1" kern="100" dirty="0" smtClean="0">
                          <a:solidFill>
                            <a:srgbClr val="FF0000"/>
                          </a:solidFill>
                          <a:effectLst/>
                          <a:latin typeface="ＭＳ 明朝" panose="02020609040205080304" pitchFamily="17" charset="-128"/>
                          <a:ea typeface="游明朝" panose="02020400000000000000" pitchFamily="18" charset="-128"/>
                          <a:cs typeface="Times New Roman" panose="02020603050405020304" pitchFamily="18" charset="0"/>
                        </a:rPr>
                        <a:t>0.053</a:t>
                      </a:r>
                      <a:endParaRPr lang="ja-JP" sz="2000" b="1"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9289821"/>
                  </a:ext>
                </a:extLst>
              </a:tr>
              <a:tr h="303479">
                <a:tc>
                  <a:txBody>
                    <a:bodyPr/>
                    <a:lstStyle/>
                    <a:p>
                      <a:pPr algn="just">
                        <a:spcAft>
                          <a:spcPts val="0"/>
                        </a:spcAft>
                      </a:pPr>
                      <a:r>
                        <a:rPr lang="en-US" sz="2000" kern="100">
                          <a:effectLst/>
                          <a:latin typeface="ＭＳ 明朝" panose="02020609040205080304" pitchFamily="17" charset="-128"/>
                          <a:ea typeface="游明朝" panose="02020400000000000000" pitchFamily="18" charset="-128"/>
                          <a:cs typeface="Times New Roman" panose="02020603050405020304" pitchFamily="18" charset="0"/>
                        </a:rPr>
                        <a:t>3</a:t>
                      </a:r>
                      <a:endParaRPr lang="ja-JP" sz="2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000" b="1" kern="100" dirty="0" smtClean="0">
                          <a:solidFill>
                            <a:srgbClr val="000000"/>
                          </a:solidFill>
                          <a:effectLst/>
                          <a:latin typeface="ＭＳ 明朝" panose="02020609040205080304" pitchFamily="17" charset="-128"/>
                          <a:ea typeface="游明朝" panose="02020400000000000000" pitchFamily="18" charset="-128"/>
                          <a:cs typeface="Times New Roman" panose="02020603050405020304" pitchFamily="18" charset="0"/>
                        </a:rPr>
                        <a:t>0.3</a:t>
                      </a:r>
                      <a:r>
                        <a:rPr lang="en-US" altLang="ja-JP" sz="2000" b="1" kern="100" dirty="0" smtClean="0">
                          <a:solidFill>
                            <a:srgbClr val="000000"/>
                          </a:solidFill>
                          <a:effectLst/>
                          <a:latin typeface="ＭＳ 明朝" panose="02020609040205080304" pitchFamily="17" charset="-128"/>
                          <a:ea typeface="游明朝" panose="02020400000000000000" pitchFamily="18" charset="-128"/>
                          <a:cs typeface="Times New Roman" panose="02020603050405020304" pitchFamily="18" charset="0"/>
                        </a:rPr>
                        <a:t>20</a:t>
                      </a:r>
                      <a:endParaRPr lang="ja-JP" sz="2000" b="1"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445333"/>
                  </a:ext>
                </a:extLst>
              </a:tr>
              <a:tr h="303479">
                <a:tc>
                  <a:txBody>
                    <a:bodyPr/>
                    <a:lstStyle/>
                    <a:p>
                      <a:pPr algn="just">
                        <a:spcAft>
                          <a:spcPts val="0"/>
                        </a:spcAft>
                      </a:pPr>
                      <a:r>
                        <a:rPr lang="en-US" sz="2000" kern="100">
                          <a:effectLst/>
                          <a:latin typeface="ＭＳ 明朝" panose="02020609040205080304" pitchFamily="17" charset="-128"/>
                          <a:ea typeface="游明朝" panose="02020400000000000000" pitchFamily="18" charset="-128"/>
                          <a:cs typeface="Times New Roman" panose="02020603050405020304" pitchFamily="18" charset="0"/>
                        </a:rPr>
                        <a:t>4</a:t>
                      </a:r>
                      <a:endParaRPr lang="ja-JP" sz="2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000" b="1" kern="100" dirty="0" smtClean="0">
                          <a:solidFill>
                            <a:srgbClr val="000000"/>
                          </a:solidFill>
                          <a:effectLst/>
                          <a:latin typeface="ＭＳ 明朝" panose="02020609040205080304" pitchFamily="17" charset="-128"/>
                          <a:ea typeface="游明朝" panose="02020400000000000000" pitchFamily="18" charset="-128"/>
                          <a:cs typeface="Times New Roman" panose="02020603050405020304" pitchFamily="18" charset="0"/>
                        </a:rPr>
                        <a:t>0.5</a:t>
                      </a:r>
                      <a:r>
                        <a:rPr lang="en-US" altLang="ja-JP" sz="2000" b="1" kern="100" dirty="0" smtClean="0">
                          <a:solidFill>
                            <a:srgbClr val="000000"/>
                          </a:solidFill>
                          <a:effectLst/>
                          <a:latin typeface="ＭＳ 明朝" panose="02020609040205080304" pitchFamily="17" charset="-128"/>
                          <a:ea typeface="游明朝" panose="02020400000000000000" pitchFamily="18" charset="-128"/>
                          <a:cs typeface="Times New Roman" panose="02020603050405020304" pitchFamily="18" charset="0"/>
                        </a:rPr>
                        <a:t>00</a:t>
                      </a:r>
                      <a:endParaRPr lang="ja-JP" sz="2000" b="1"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16333614"/>
                  </a:ext>
                </a:extLst>
              </a:tr>
              <a:tr h="303479">
                <a:tc>
                  <a:txBody>
                    <a:bodyPr/>
                    <a:lstStyle/>
                    <a:p>
                      <a:pPr algn="just">
                        <a:spcAft>
                          <a:spcPts val="0"/>
                        </a:spcAft>
                      </a:pPr>
                      <a:r>
                        <a:rPr lang="en-US" sz="2000" kern="100">
                          <a:effectLst/>
                          <a:latin typeface="ＭＳ 明朝" panose="02020609040205080304" pitchFamily="17" charset="-128"/>
                          <a:ea typeface="游明朝" panose="02020400000000000000" pitchFamily="18" charset="-128"/>
                          <a:cs typeface="Times New Roman" panose="02020603050405020304" pitchFamily="18" charset="0"/>
                        </a:rPr>
                        <a:t>5</a:t>
                      </a:r>
                      <a:endParaRPr lang="ja-JP" sz="2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000" b="1" kern="100" dirty="0" smtClean="0">
                          <a:solidFill>
                            <a:srgbClr val="000000"/>
                          </a:solidFill>
                          <a:effectLst/>
                          <a:latin typeface="ＭＳ 明朝" panose="02020609040205080304" pitchFamily="17" charset="-128"/>
                          <a:ea typeface="游明朝" panose="02020400000000000000" pitchFamily="18" charset="-128"/>
                          <a:cs typeface="Times New Roman" panose="02020603050405020304" pitchFamily="18" charset="0"/>
                        </a:rPr>
                        <a:t>0.5</a:t>
                      </a:r>
                      <a:r>
                        <a:rPr lang="en-US" altLang="ja-JP" sz="2000" b="1" kern="100" dirty="0" smtClean="0">
                          <a:solidFill>
                            <a:srgbClr val="000000"/>
                          </a:solidFill>
                          <a:effectLst/>
                          <a:latin typeface="ＭＳ 明朝" panose="02020609040205080304" pitchFamily="17" charset="-128"/>
                          <a:ea typeface="游明朝" panose="02020400000000000000" pitchFamily="18" charset="-128"/>
                          <a:cs typeface="Times New Roman" panose="02020603050405020304" pitchFamily="18" charset="0"/>
                        </a:rPr>
                        <a:t>00</a:t>
                      </a:r>
                      <a:endParaRPr lang="ja-JP" sz="2000" b="1"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22587992"/>
                  </a:ext>
                </a:extLst>
              </a:tr>
              <a:tr h="303479">
                <a:tc>
                  <a:txBody>
                    <a:bodyPr/>
                    <a:lstStyle/>
                    <a:p>
                      <a:pPr algn="just">
                        <a:spcAft>
                          <a:spcPts val="0"/>
                        </a:spcAft>
                      </a:pPr>
                      <a:r>
                        <a:rPr lang="en-US" sz="2000" kern="100">
                          <a:effectLst/>
                          <a:latin typeface="ＭＳ 明朝" panose="02020609040205080304" pitchFamily="17" charset="-128"/>
                          <a:ea typeface="游明朝" panose="02020400000000000000" pitchFamily="18" charset="-128"/>
                          <a:cs typeface="Times New Roman" panose="02020603050405020304" pitchFamily="18" charset="0"/>
                        </a:rPr>
                        <a:t>6</a:t>
                      </a:r>
                      <a:endParaRPr lang="ja-JP" sz="20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000" b="1" kern="100" dirty="0" smtClean="0">
                          <a:solidFill>
                            <a:srgbClr val="FF0000"/>
                          </a:solidFill>
                          <a:effectLst/>
                          <a:latin typeface="ＭＳ 明朝" panose="02020609040205080304" pitchFamily="17" charset="-128"/>
                          <a:ea typeface="游明朝" panose="02020400000000000000" pitchFamily="18" charset="-128"/>
                          <a:cs typeface="Times New Roman" panose="02020603050405020304" pitchFamily="18" charset="0"/>
                        </a:rPr>
                        <a:t>0.053</a:t>
                      </a:r>
                      <a:endParaRPr lang="ja-JP" sz="2000" b="1"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3203042"/>
                  </a:ext>
                </a:extLst>
              </a:tr>
              <a:tr h="303479">
                <a:tc>
                  <a:txBody>
                    <a:bodyPr/>
                    <a:lstStyle/>
                    <a:p>
                      <a:pPr algn="just">
                        <a:spcAft>
                          <a:spcPts val="0"/>
                        </a:spcAft>
                      </a:pPr>
                      <a:r>
                        <a:rPr lang="en-US" sz="2000" kern="100" dirty="0">
                          <a:effectLst/>
                          <a:latin typeface="ＭＳ 明朝" panose="02020609040205080304" pitchFamily="17" charset="-128"/>
                          <a:ea typeface="游明朝" panose="02020400000000000000" pitchFamily="18" charset="-128"/>
                          <a:cs typeface="Times New Roman" panose="02020603050405020304" pitchFamily="18" charset="0"/>
                        </a:rPr>
                        <a:t>7</a:t>
                      </a:r>
                      <a:endParaRPr 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000" b="1" kern="100" dirty="0" smtClean="0">
                          <a:effectLst/>
                          <a:latin typeface="ＭＳ 明朝" panose="02020609040205080304" pitchFamily="17" charset="-128"/>
                          <a:ea typeface="游明朝" panose="02020400000000000000" pitchFamily="18" charset="-128"/>
                          <a:cs typeface="Times New Roman" panose="02020603050405020304" pitchFamily="18" charset="0"/>
                        </a:rPr>
                        <a:t>0.13</a:t>
                      </a:r>
                      <a:r>
                        <a:rPr lang="en-US" altLang="ja-JP" sz="2000" b="1" kern="100" dirty="0" smtClean="0">
                          <a:effectLst/>
                          <a:latin typeface="ＭＳ 明朝" panose="02020609040205080304" pitchFamily="17" charset="-128"/>
                          <a:ea typeface="游明朝" panose="02020400000000000000" pitchFamily="18" charset="-128"/>
                          <a:cs typeface="Times New Roman" panose="02020603050405020304" pitchFamily="18" charset="0"/>
                        </a:rPr>
                        <a:t>4</a:t>
                      </a:r>
                      <a:endParaRPr lang="ja-JP" sz="2000" b="1"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88746155"/>
                  </a:ext>
                </a:extLst>
              </a:tr>
            </a:tbl>
          </a:graphicData>
        </a:graphic>
      </p:graphicFrame>
      <mc:AlternateContent xmlns:mc="http://schemas.openxmlformats.org/markup-compatibility/2006" xmlns:a14="http://schemas.microsoft.com/office/drawing/2010/main">
        <mc:Choice Requires="a14">
          <p:sp>
            <p:nvSpPr>
              <p:cNvPr id="15" name="テキスト ボックス 14"/>
              <p:cNvSpPr txBox="1"/>
              <p:nvPr/>
            </p:nvSpPr>
            <p:spPr>
              <a:xfrm>
                <a:off x="700635" y="5155927"/>
                <a:ext cx="8874512" cy="1384995"/>
              </a:xfrm>
              <a:prstGeom prst="rect">
                <a:avLst/>
              </a:prstGeom>
              <a:noFill/>
            </p:spPr>
            <p:txBody>
              <a:bodyPr wrap="square" rtlCol="0">
                <a:spAutoFit/>
              </a:bodyPr>
              <a:lstStyle/>
              <a:p>
                <a:pPr marL="457200" indent="-457200">
                  <a:buFont typeface="Arial" panose="020B0604020202020204" pitchFamily="34" charset="0"/>
                  <a:buChar char="•"/>
                </a:pPr>
                <a:r>
                  <a:rPr lang="ja-JP" altLang="en-US" sz="2800" dirty="0" smtClean="0"/>
                  <a:t>問題</a:t>
                </a:r>
                <a:r>
                  <a:rPr lang="en-US" altLang="ja-JP" sz="2800" dirty="0"/>
                  <a:t>2</a:t>
                </a:r>
                <a:r>
                  <a:rPr lang="ja-JP" altLang="en-US" sz="2800" dirty="0"/>
                  <a:t>と問題</a:t>
                </a:r>
                <a:r>
                  <a:rPr lang="en-US" altLang="ja-JP" sz="2800" dirty="0" smtClean="0"/>
                  <a:t>6</a:t>
                </a:r>
                <a:r>
                  <a:rPr lang="ja-JP" altLang="en-US" sz="2800" dirty="0" smtClean="0"/>
                  <a:t>は有意水準</a:t>
                </a:r>
                <a:r>
                  <a:rPr lang="en-US" altLang="ja-JP" sz="2800" dirty="0" smtClean="0"/>
                  <a:t>10</a:t>
                </a:r>
                <a:r>
                  <a:rPr lang="ja-JP" altLang="en-US" sz="2800" dirty="0" smtClean="0"/>
                  <a:t>％において、対立仮説</a:t>
                </a:r>
                <a14:m>
                  <m:oMath xmlns:m="http://schemas.openxmlformats.org/officeDocument/2006/math">
                    <m:sSub>
                      <m:sSubPr>
                        <m:ctrlPr>
                          <a:rPr lang="en-US" altLang="ja-JP" sz="2800" i="1" smtClean="0">
                            <a:latin typeface="Cambria Math" panose="02040503050406030204" pitchFamily="18" charset="0"/>
                          </a:rPr>
                        </m:ctrlPr>
                      </m:sSubPr>
                      <m:e>
                        <m:r>
                          <a:rPr lang="en-US" altLang="ja-JP" sz="2800" b="0" i="1" smtClean="0">
                            <a:latin typeface="Cambria Math" panose="02040503050406030204" pitchFamily="18" charset="0"/>
                          </a:rPr>
                          <m:t>𝐻</m:t>
                        </m:r>
                      </m:e>
                      <m:sub>
                        <m:r>
                          <a:rPr lang="en-US" altLang="ja-JP" sz="2800" b="0" i="1" smtClean="0">
                            <a:latin typeface="Cambria Math" panose="02040503050406030204" pitchFamily="18" charset="0"/>
                          </a:rPr>
                          <m:t>2</m:t>
                        </m:r>
                      </m:sub>
                    </m:sSub>
                  </m:oMath>
                </a14:m>
                <a:r>
                  <a:rPr lang="ja-JP" altLang="en-US" sz="2800" dirty="0" smtClean="0"/>
                  <a:t>が採択された。「将棋部」の方が盤面を広く見ている傾向があった。</a:t>
                </a:r>
                <a:endParaRPr kumimoji="1" lang="ja-JP" altLang="en-US" sz="2800" dirty="0"/>
              </a:p>
            </p:txBody>
          </p:sp>
        </mc:Choice>
        <mc:Fallback xmlns="">
          <p:sp>
            <p:nvSpPr>
              <p:cNvPr id="15" name="テキスト ボックス 14"/>
              <p:cNvSpPr txBox="1">
                <a:spLocks noRot="1" noChangeAspect="1" noMove="1" noResize="1" noEditPoints="1" noAdjustHandles="1" noChangeArrowheads="1" noChangeShapeType="1" noTextEdit="1"/>
              </p:cNvSpPr>
              <p:nvPr/>
            </p:nvSpPr>
            <p:spPr>
              <a:xfrm>
                <a:off x="700635" y="5155927"/>
                <a:ext cx="8874512" cy="1384995"/>
              </a:xfrm>
              <a:prstGeom prst="rect">
                <a:avLst/>
              </a:prstGeom>
              <a:blipFill>
                <a:blip r:embed="rId2"/>
                <a:stretch>
                  <a:fillRect l="-1236" t="-6608" b="-9692"/>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40572566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検定結果まとめ</a:t>
            </a:r>
            <a:endParaRPr kumimoji="1" lang="ja-JP" altLang="en-US" dirty="0"/>
          </a:p>
        </p:txBody>
      </p:sp>
      <p:sp>
        <p:nvSpPr>
          <p:cNvPr id="3" name="コンテンツ プレースホルダー 2"/>
          <p:cNvSpPr>
            <a:spLocks noGrp="1"/>
          </p:cNvSpPr>
          <p:nvPr>
            <p:ph idx="1"/>
          </p:nvPr>
        </p:nvSpPr>
        <p:spPr>
          <a:xfrm>
            <a:off x="838200" y="1803105"/>
            <a:ext cx="10515600" cy="4351338"/>
          </a:xfrm>
        </p:spPr>
        <p:txBody>
          <a:bodyPr>
            <a:normAutofit/>
          </a:bodyPr>
          <a:lstStyle/>
          <a:p>
            <a:r>
              <a:rPr kumimoji="1" lang="ja-JP" altLang="en-US" dirty="0" smtClean="0"/>
              <a:t>「一般」は盤面の特定の箇所を絞って見ており、「将棋部」は盤面を広く見ていた。</a:t>
            </a:r>
            <a:endParaRPr kumimoji="1" lang="en-US" altLang="ja-JP" dirty="0" smtClean="0"/>
          </a:p>
          <a:p>
            <a:r>
              <a:rPr lang="ja-JP" altLang="en-US" dirty="0"/>
              <a:t>他</a:t>
            </a:r>
            <a:r>
              <a:rPr lang="ja-JP" altLang="en-US" dirty="0" smtClean="0"/>
              <a:t>の比較基準においても熟達者の方が初級者よりも広く盤面を見る傾向があった。</a:t>
            </a:r>
            <a:endParaRPr lang="en-US" altLang="ja-JP" dirty="0" smtClean="0"/>
          </a:p>
          <a:p>
            <a:r>
              <a:rPr lang="ja-JP" altLang="en-US" dirty="0" smtClean="0"/>
              <a:t>「どう</a:t>
            </a:r>
            <a:r>
              <a:rPr lang="ja-JP" altLang="en-US" dirty="0"/>
              <a:t>ぶつしょう</a:t>
            </a:r>
            <a:r>
              <a:rPr lang="ja-JP" altLang="en-US" dirty="0" smtClean="0"/>
              <a:t>ぎ」経験者の方が未経験者よりも広く見ていた。</a:t>
            </a:r>
            <a:endParaRPr lang="en-US" altLang="ja-JP" dirty="0" smtClean="0"/>
          </a:p>
          <a:p>
            <a:r>
              <a:rPr lang="ja-JP" altLang="en-US" dirty="0"/>
              <a:t>コンピュータ</a:t>
            </a:r>
            <a:r>
              <a:rPr lang="ja-JP" altLang="en-US" dirty="0" smtClean="0"/>
              <a:t>対局に勝った被験者の方が負けた被験者よりも広く見ていた。</a:t>
            </a:r>
            <a:endParaRPr lang="en-US" altLang="ja-JP" dirty="0" smtClean="0"/>
          </a:p>
          <a:p>
            <a:r>
              <a:rPr lang="ja-JP" altLang="en-US" dirty="0" smtClean="0"/>
              <a:t>伊藤他（</a:t>
            </a:r>
            <a:r>
              <a:rPr lang="en-US" altLang="ja-JP" dirty="0" smtClean="0"/>
              <a:t>2004</a:t>
            </a:r>
            <a:r>
              <a:rPr lang="ja-JP" altLang="en-US" dirty="0" smtClean="0"/>
              <a:t>）とは異なる傾向が見られた。</a:t>
            </a:r>
            <a:endParaRPr lang="en-US" altLang="ja-JP" dirty="0" smtClean="0"/>
          </a:p>
        </p:txBody>
      </p:sp>
      <p:sp>
        <p:nvSpPr>
          <p:cNvPr id="4" name="スライド番号プレースホルダー 3"/>
          <p:cNvSpPr>
            <a:spLocks noGrp="1"/>
          </p:cNvSpPr>
          <p:nvPr>
            <p:ph type="sldNum" sz="quarter" idx="12"/>
          </p:nvPr>
        </p:nvSpPr>
        <p:spPr/>
        <p:txBody>
          <a:bodyPr/>
          <a:lstStyle/>
          <a:p>
            <a:fld id="{4E639991-389A-4D70-A29F-06E0D000A014}" type="slidenum">
              <a:rPr lang="ja-JP" altLang="en-US" smtClean="0"/>
              <a:pPr/>
              <a:t>26</a:t>
            </a:fld>
            <a:endParaRPr lang="ja-JP" altLang="en-US" dirty="0"/>
          </a:p>
        </p:txBody>
      </p:sp>
    </p:spTree>
    <p:extLst>
      <p:ext uri="{BB962C8B-B14F-4D97-AF65-F5344CB8AC3E}">
        <p14:creationId xmlns:p14="http://schemas.microsoft.com/office/powerpoint/2010/main" val="21847070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考察</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smtClean="0"/>
              <a:t>なぜ伊藤他（</a:t>
            </a:r>
            <a:r>
              <a:rPr kumimoji="1" lang="en-US" altLang="ja-JP" dirty="0" smtClean="0"/>
              <a:t>2004</a:t>
            </a:r>
            <a:r>
              <a:rPr kumimoji="1" lang="ja-JP" altLang="en-US" dirty="0" smtClean="0"/>
              <a:t>）と異なる</a:t>
            </a:r>
            <a:r>
              <a:rPr lang="ja-JP" altLang="en-US" dirty="0"/>
              <a:t>傾向</a:t>
            </a:r>
            <a:r>
              <a:rPr kumimoji="1" lang="ja-JP" altLang="en-US" dirty="0" smtClean="0"/>
              <a:t>が得られたのだろうか。</a:t>
            </a:r>
            <a:endParaRPr kumimoji="1" lang="en-US" altLang="ja-JP" dirty="0" smtClean="0"/>
          </a:p>
          <a:p>
            <a:r>
              <a:rPr lang="ja-JP" altLang="en-US" dirty="0"/>
              <a:t>理由</a:t>
            </a:r>
            <a:r>
              <a:rPr lang="ja-JP" altLang="en-US" dirty="0" smtClean="0"/>
              <a:t>は</a:t>
            </a:r>
            <a:r>
              <a:rPr lang="en-US" altLang="ja-JP" dirty="0" smtClean="0"/>
              <a:t>2</a:t>
            </a:r>
            <a:r>
              <a:rPr lang="ja-JP" altLang="en-US" dirty="0" smtClean="0"/>
              <a:t>点あると考えている。</a:t>
            </a:r>
            <a:endParaRPr lang="en-US" altLang="ja-JP" dirty="0" smtClean="0"/>
          </a:p>
          <a:p>
            <a:r>
              <a:rPr kumimoji="1" lang="en-US" altLang="ja-JP" dirty="0"/>
              <a:t>1</a:t>
            </a:r>
            <a:r>
              <a:rPr kumimoji="1" lang="ja-JP" altLang="en-US" dirty="0"/>
              <a:t>点目</a:t>
            </a:r>
            <a:r>
              <a:rPr kumimoji="1" lang="ja-JP" altLang="en-US" dirty="0" smtClean="0"/>
              <a:t>は、本実験では、将棋部におけるプロ棋士に相当するような非常に熟達しているプレイヤーがいなかったことである。トッププレイヤーを入れることで違う結果が出てくる可能性がある。</a:t>
            </a:r>
            <a:endParaRPr kumimoji="1" lang="en-US" altLang="ja-JP" dirty="0" smtClean="0"/>
          </a:p>
          <a:p>
            <a:r>
              <a:rPr lang="en-US" altLang="ja-JP" dirty="0"/>
              <a:t>2</a:t>
            </a:r>
            <a:r>
              <a:rPr lang="ja-JP" altLang="en-US" dirty="0"/>
              <a:t>点目</a:t>
            </a:r>
            <a:r>
              <a:rPr lang="ja-JP" altLang="en-US" dirty="0" smtClean="0"/>
              <a:t>は、初級者は自分の手を中心に考えていたが、熟達者は相手の手と自分の手を両方考えたため見ている範囲が広くなった可能性があることである。この可能性を説明するために、問題</a:t>
            </a:r>
            <a:r>
              <a:rPr lang="en-US" altLang="ja-JP" dirty="0" smtClean="0"/>
              <a:t>3</a:t>
            </a:r>
            <a:r>
              <a:rPr lang="ja-JP" altLang="en-US" dirty="0" smtClean="0"/>
              <a:t>を取り上げる。</a:t>
            </a:r>
            <a:endParaRPr kumimoji="1" lang="ja-JP" altLang="en-US" dirty="0"/>
          </a:p>
        </p:txBody>
      </p:sp>
      <p:sp>
        <p:nvSpPr>
          <p:cNvPr id="4" name="スライド番号プレースホルダー 3"/>
          <p:cNvSpPr>
            <a:spLocks noGrp="1"/>
          </p:cNvSpPr>
          <p:nvPr>
            <p:ph type="sldNum" sz="quarter" idx="12"/>
          </p:nvPr>
        </p:nvSpPr>
        <p:spPr/>
        <p:txBody>
          <a:bodyPr/>
          <a:lstStyle/>
          <a:p>
            <a:fld id="{4E639991-389A-4D70-A29F-06E0D000A014}" type="slidenum">
              <a:rPr lang="ja-JP" altLang="en-US" smtClean="0"/>
              <a:pPr/>
              <a:t>27</a:t>
            </a:fld>
            <a:endParaRPr lang="ja-JP" altLang="en-US" dirty="0"/>
          </a:p>
        </p:txBody>
      </p:sp>
    </p:spTree>
    <p:extLst>
      <p:ext uri="{BB962C8B-B14F-4D97-AF65-F5344CB8AC3E}">
        <p14:creationId xmlns:p14="http://schemas.microsoft.com/office/powerpoint/2010/main" val="36042990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問題</a:t>
            </a:r>
            <a:r>
              <a:rPr kumimoji="1" lang="en-US" altLang="ja-JP" dirty="0" smtClean="0"/>
              <a:t>3</a:t>
            </a:r>
            <a:r>
              <a:rPr lang="ja-JP" altLang="en-US" dirty="0"/>
              <a:t>の説明</a:t>
            </a:r>
            <a:endParaRPr kumimoji="1" lang="ja-JP" altLang="en-US" dirty="0"/>
          </a:p>
        </p:txBody>
      </p:sp>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9604" y="0"/>
            <a:ext cx="3854196" cy="6858000"/>
          </a:xfrm>
          <a:prstGeom prst="rect">
            <a:avLst/>
          </a:prstGeom>
        </p:spPr>
      </p:pic>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3057" y="2215662"/>
            <a:ext cx="967290" cy="981727"/>
          </a:xfrm>
          <a:prstGeom prst="rect">
            <a:avLst/>
          </a:prstGeom>
        </p:spPr>
      </p:pic>
      <p:sp>
        <p:nvSpPr>
          <p:cNvPr id="13" name="テキスト ボックス 12"/>
          <p:cNvSpPr txBox="1"/>
          <p:nvPr/>
        </p:nvSpPr>
        <p:spPr>
          <a:xfrm>
            <a:off x="838200" y="1936996"/>
            <a:ext cx="6330461" cy="3539430"/>
          </a:xfrm>
          <a:prstGeom prst="rect">
            <a:avLst/>
          </a:prstGeom>
          <a:noFill/>
        </p:spPr>
        <p:txBody>
          <a:bodyPr wrap="square" rtlCol="0">
            <a:spAutoFit/>
          </a:bodyPr>
          <a:lstStyle/>
          <a:p>
            <a:pPr marL="457200" indent="-457200">
              <a:buFont typeface="Arial" panose="020B0604020202020204" pitchFamily="34" charset="0"/>
              <a:buChar char="•"/>
            </a:pPr>
            <a:r>
              <a:rPr lang="ja-JP" altLang="en-US" sz="2800" dirty="0" smtClean="0"/>
              <a:t>問題</a:t>
            </a:r>
            <a:r>
              <a:rPr lang="en-US" altLang="ja-JP" sz="2800" dirty="0"/>
              <a:t>3</a:t>
            </a:r>
            <a:r>
              <a:rPr lang="ja-JP" altLang="en-US" sz="2800" dirty="0" smtClean="0"/>
              <a:t>を右図に示す。</a:t>
            </a:r>
            <a:endParaRPr lang="en-US" altLang="ja-JP" sz="2800" dirty="0" smtClean="0"/>
          </a:p>
          <a:p>
            <a:pPr marL="457200" indent="-457200">
              <a:buFont typeface="Arial" panose="020B0604020202020204" pitchFamily="34" charset="0"/>
              <a:buChar char="•"/>
            </a:pPr>
            <a:endParaRPr lang="en-US" altLang="ja-JP" sz="2800" dirty="0" smtClean="0"/>
          </a:p>
          <a:p>
            <a:pPr marL="457200" indent="-457200">
              <a:buFont typeface="Arial" panose="020B0604020202020204" pitchFamily="34" charset="0"/>
              <a:buChar char="•"/>
            </a:pPr>
            <a:r>
              <a:rPr lang="ja-JP" altLang="en-US" sz="2800" dirty="0" smtClean="0"/>
              <a:t>最善手を選んだ被験者（以下「正解者」）と選ばなかった被験者（以下「不正解者」）に分けて説明を行う。</a:t>
            </a:r>
            <a:endParaRPr lang="en-US" altLang="ja-JP" sz="2800" dirty="0" smtClean="0"/>
          </a:p>
          <a:p>
            <a:pPr marL="457200" indent="-457200">
              <a:buFont typeface="Arial" panose="020B0604020202020204" pitchFamily="34" charset="0"/>
              <a:buChar char="•"/>
            </a:pPr>
            <a:r>
              <a:rPr lang="ja-JP" altLang="en-US" sz="2800" dirty="0" smtClean="0"/>
              <a:t>この問題は、「将棋部」</a:t>
            </a:r>
            <a:r>
              <a:rPr lang="ja-JP" altLang="en-US" sz="2800" dirty="0"/>
              <a:t>は</a:t>
            </a:r>
            <a:r>
              <a:rPr lang="en-US" altLang="ja-JP" sz="2800" dirty="0" smtClean="0"/>
              <a:t>8</a:t>
            </a:r>
            <a:r>
              <a:rPr lang="ja-JP" altLang="en-US" sz="2800" dirty="0" smtClean="0"/>
              <a:t>人中</a:t>
            </a:r>
            <a:r>
              <a:rPr lang="en-US" altLang="ja-JP" sz="2800" dirty="0" smtClean="0"/>
              <a:t>6</a:t>
            </a:r>
            <a:r>
              <a:rPr lang="ja-JP" altLang="en-US" sz="2800" dirty="0" smtClean="0"/>
              <a:t>人が正解したのに対し、「一般」は</a:t>
            </a:r>
            <a:r>
              <a:rPr lang="en-US" altLang="ja-JP" sz="2800" dirty="0" smtClean="0"/>
              <a:t>7</a:t>
            </a:r>
            <a:r>
              <a:rPr lang="ja-JP" altLang="en-US" sz="2800" dirty="0" smtClean="0"/>
              <a:t>人中</a:t>
            </a:r>
            <a:r>
              <a:rPr lang="en-US" altLang="ja-JP" sz="2800" dirty="0" smtClean="0"/>
              <a:t>1</a:t>
            </a:r>
            <a:r>
              <a:rPr lang="ja-JP" altLang="en-US" sz="2800" dirty="0" smtClean="0"/>
              <a:t>人の正解に留まった。</a:t>
            </a:r>
            <a:endParaRPr lang="en-US" altLang="ja-JP" sz="2800" dirty="0" smtClean="0"/>
          </a:p>
        </p:txBody>
      </p:sp>
      <p:sp>
        <p:nvSpPr>
          <p:cNvPr id="3" name="スライド番号プレースホルダー 2"/>
          <p:cNvSpPr>
            <a:spLocks noGrp="1"/>
          </p:cNvSpPr>
          <p:nvPr>
            <p:ph type="sldNum" sz="quarter" idx="12"/>
          </p:nvPr>
        </p:nvSpPr>
        <p:spPr/>
        <p:txBody>
          <a:bodyPr/>
          <a:lstStyle/>
          <a:p>
            <a:fld id="{4E639991-389A-4D70-A29F-06E0D000A014}" type="slidenum">
              <a:rPr kumimoji="1" lang="ja-JP" altLang="en-US" smtClean="0"/>
              <a:t>28</a:t>
            </a:fld>
            <a:endParaRPr kumimoji="1" lang="ja-JP" altLang="en-US"/>
          </a:p>
        </p:txBody>
      </p:sp>
      <p:sp>
        <p:nvSpPr>
          <p:cNvPr id="16" name="テキスト ボックス 15"/>
          <p:cNvSpPr txBox="1"/>
          <p:nvPr/>
        </p:nvSpPr>
        <p:spPr>
          <a:xfrm>
            <a:off x="6021107" y="6352143"/>
            <a:ext cx="1247440" cy="369332"/>
          </a:xfrm>
          <a:prstGeom prst="rect">
            <a:avLst/>
          </a:prstGeom>
          <a:noFill/>
        </p:spPr>
        <p:txBody>
          <a:bodyPr wrap="square" rtlCol="0">
            <a:spAutoFit/>
          </a:bodyPr>
          <a:lstStyle/>
          <a:p>
            <a:r>
              <a:rPr kumimoji="1" lang="ja-JP" altLang="en-US" dirty="0" smtClean="0"/>
              <a:t>図：問題</a:t>
            </a:r>
            <a:r>
              <a:rPr kumimoji="1" lang="en-US" altLang="ja-JP" dirty="0" smtClean="0"/>
              <a:t>3</a:t>
            </a:r>
            <a:endParaRPr kumimoji="1" lang="ja-JP" altLang="en-US" dirty="0"/>
          </a:p>
        </p:txBody>
      </p:sp>
    </p:spTree>
    <p:extLst>
      <p:ext uri="{BB962C8B-B14F-4D97-AF65-F5344CB8AC3E}">
        <p14:creationId xmlns:p14="http://schemas.microsoft.com/office/powerpoint/2010/main" val="6621281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問題</a:t>
            </a:r>
            <a:r>
              <a:rPr lang="en-US" altLang="ja-JP" dirty="0"/>
              <a:t>3</a:t>
            </a:r>
            <a:r>
              <a:rPr kumimoji="1" lang="ja-JP" altLang="en-US" dirty="0" smtClean="0"/>
              <a:t>　「不正解者」の手</a:t>
            </a:r>
            <a:endParaRPr kumimoji="1" lang="ja-JP" altLang="en-US" dirty="0"/>
          </a:p>
        </p:txBody>
      </p:sp>
      <p:sp>
        <p:nvSpPr>
          <p:cNvPr id="6" name="テキスト ボックス 5"/>
          <p:cNvSpPr txBox="1"/>
          <p:nvPr/>
        </p:nvSpPr>
        <p:spPr>
          <a:xfrm>
            <a:off x="621323" y="1857510"/>
            <a:ext cx="6729046" cy="1384995"/>
          </a:xfrm>
          <a:prstGeom prst="rect">
            <a:avLst/>
          </a:prstGeom>
          <a:noFill/>
        </p:spPr>
        <p:txBody>
          <a:bodyPr wrap="square" rtlCol="0">
            <a:spAutoFit/>
          </a:bodyPr>
          <a:lstStyle/>
          <a:p>
            <a:pPr marL="457200" indent="-457200">
              <a:buFont typeface="Arial" panose="020B0604020202020204" pitchFamily="34" charset="0"/>
              <a:buChar char="•"/>
            </a:pPr>
            <a:r>
              <a:rPr lang="ja-JP" altLang="en-US" sz="2800" dirty="0" smtClean="0"/>
              <a:t>「不正解者」のうち、</a:t>
            </a:r>
            <a:r>
              <a:rPr lang="en-US" altLang="ja-JP" sz="2800" dirty="0" smtClean="0"/>
              <a:t>8</a:t>
            </a:r>
            <a:r>
              <a:rPr lang="ja-JP" altLang="en-US" sz="2800" dirty="0" smtClean="0"/>
              <a:t>人中</a:t>
            </a:r>
            <a:r>
              <a:rPr lang="en-US" altLang="ja-JP" sz="2800" dirty="0" smtClean="0"/>
              <a:t>5</a:t>
            </a:r>
            <a:r>
              <a:rPr lang="ja-JP" altLang="en-US" sz="2800" dirty="0" smtClean="0"/>
              <a:t>人が指したのは図の位置に持ち駒のキリンを打った手である。</a:t>
            </a:r>
            <a:endParaRPr lang="en-US" altLang="ja-JP" sz="2800" dirty="0" smtClean="0"/>
          </a:p>
        </p:txBody>
      </p:sp>
      <p:pic>
        <p:nvPicPr>
          <p:cNvPr id="13" name="コンテンツ プレースホルダー 1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079033" y="425685"/>
            <a:ext cx="3501106" cy="6229726"/>
          </a:xfrm>
        </p:spPr>
      </p:pic>
      <p:sp>
        <p:nvSpPr>
          <p:cNvPr id="5" name="正方形/長方形 4"/>
          <p:cNvSpPr/>
          <p:nvPr/>
        </p:nvSpPr>
        <p:spPr>
          <a:xfrm>
            <a:off x="9372386" y="3332226"/>
            <a:ext cx="914400" cy="91152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8468456" y="5242998"/>
            <a:ext cx="410308" cy="42203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 name="直線矢印コネクタ 8"/>
          <p:cNvCxnSpPr/>
          <p:nvPr/>
        </p:nvCxnSpPr>
        <p:spPr>
          <a:xfrm flipV="1">
            <a:off x="8630208" y="4027033"/>
            <a:ext cx="900654" cy="149139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4" name="図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92208" y="2414954"/>
            <a:ext cx="874757" cy="887813"/>
          </a:xfrm>
          <a:prstGeom prst="rect">
            <a:avLst/>
          </a:prstGeom>
        </p:spPr>
      </p:pic>
      <p:sp>
        <p:nvSpPr>
          <p:cNvPr id="18" name="テキスト ボックス 17"/>
          <p:cNvSpPr txBox="1"/>
          <p:nvPr/>
        </p:nvSpPr>
        <p:spPr>
          <a:xfrm>
            <a:off x="5868954" y="6286079"/>
            <a:ext cx="2135433" cy="369332"/>
          </a:xfrm>
          <a:prstGeom prst="rect">
            <a:avLst/>
          </a:prstGeom>
          <a:noFill/>
        </p:spPr>
        <p:txBody>
          <a:bodyPr wrap="square" rtlCol="0">
            <a:spAutoFit/>
          </a:bodyPr>
          <a:lstStyle/>
          <a:p>
            <a:r>
              <a:rPr kumimoji="1" lang="ja-JP" altLang="en-US" dirty="0" smtClean="0"/>
              <a:t>図</a:t>
            </a:r>
            <a:r>
              <a:rPr lang="ja-JP" altLang="en-US" dirty="0"/>
              <a:t>：「</a:t>
            </a:r>
            <a:r>
              <a:rPr lang="ja-JP" altLang="en-US" dirty="0" smtClean="0"/>
              <a:t>不正解者」</a:t>
            </a:r>
            <a:r>
              <a:rPr kumimoji="1" lang="ja-JP" altLang="en-US" dirty="0" smtClean="0"/>
              <a:t>の手</a:t>
            </a:r>
            <a:endParaRPr kumimoji="1" lang="ja-JP" altLang="en-US" dirty="0"/>
          </a:p>
        </p:txBody>
      </p:sp>
      <p:sp>
        <p:nvSpPr>
          <p:cNvPr id="3" name="スライド番号プレースホルダー 2"/>
          <p:cNvSpPr>
            <a:spLocks noGrp="1"/>
          </p:cNvSpPr>
          <p:nvPr>
            <p:ph type="sldNum" sz="quarter" idx="12"/>
          </p:nvPr>
        </p:nvSpPr>
        <p:spPr/>
        <p:txBody>
          <a:bodyPr/>
          <a:lstStyle/>
          <a:p>
            <a:fld id="{4E639991-389A-4D70-A29F-06E0D000A014}" type="slidenum">
              <a:rPr kumimoji="1" lang="ja-JP" altLang="en-US" smtClean="0"/>
              <a:t>29</a:t>
            </a:fld>
            <a:endParaRPr kumimoji="1" lang="ja-JP" altLang="en-US"/>
          </a:p>
        </p:txBody>
      </p:sp>
    </p:spTree>
    <p:extLst>
      <p:ext uri="{BB962C8B-B14F-4D97-AF65-F5344CB8AC3E}">
        <p14:creationId xmlns:p14="http://schemas.microsoft.com/office/powerpoint/2010/main" val="55478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307975"/>
            <a:ext cx="10515600" cy="1325563"/>
          </a:xfrm>
        </p:spPr>
        <p:txBody>
          <a:bodyPr/>
          <a:lstStyle/>
          <a:p>
            <a:r>
              <a:rPr kumimoji="1" lang="ja-JP" altLang="en-US" dirty="0" smtClean="0"/>
              <a:t>先行研究</a:t>
            </a:r>
            <a:endParaRPr kumimoji="1" lang="ja-JP" altLang="en-US" dirty="0"/>
          </a:p>
        </p:txBody>
      </p:sp>
      <p:sp>
        <p:nvSpPr>
          <p:cNvPr id="3" name="コンテンツ プレースホルダー 2"/>
          <p:cNvSpPr>
            <a:spLocks noGrp="1"/>
          </p:cNvSpPr>
          <p:nvPr>
            <p:ph idx="1"/>
          </p:nvPr>
        </p:nvSpPr>
        <p:spPr/>
        <p:txBody>
          <a:bodyPr>
            <a:normAutofit/>
          </a:bodyPr>
          <a:lstStyle/>
          <a:p>
            <a:r>
              <a:rPr lang="ja-JP" altLang="en-US" dirty="0" smtClean="0"/>
              <a:t>そのため、ボードゲームの意思決定行動を研究するために視線計測装置を用いた認知科学的な手法が用いられてきた。</a:t>
            </a:r>
            <a:endParaRPr lang="en-US" altLang="ja-JP" dirty="0" smtClean="0"/>
          </a:p>
          <a:p>
            <a:r>
              <a:rPr lang="ja-JP" altLang="en-US" dirty="0"/>
              <a:t>ここでは</a:t>
            </a:r>
            <a:r>
              <a:rPr lang="ja-JP" altLang="en-US" dirty="0" smtClean="0"/>
              <a:t>、伊藤他（</a:t>
            </a:r>
            <a:r>
              <a:rPr lang="en-US" altLang="ja-JP" dirty="0" smtClean="0"/>
              <a:t>2004</a:t>
            </a:r>
            <a:r>
              <a:rPr lang="ja-JP" altLang="en-US" dirty="0" smtClean="0"/>
              <a:t>）が行った将棋の実験と高橋他（</a:t>
            </a:r>
            <a:r>
              <a:rPr lang="en-US" altLang="ja-JP" dirty="0" smtClean="0"/>
              <a:t>2012</a:t>
            </a:r>
            <a:r>
              <a:rPr lang="ja-JP" altLang="en-US" dirty="0" smtClean="0"/>
              <a:t>）が行った囲碁の実験について説明する。</a:t>
            </a:r>
            <a:endParaRPr lang="en-US" altLang="ja-JP" dirty="0" smtClean="0"/>
          </a:p>
        </p:txBody>
      </p:sp>
      <p:sp>
        <p:nvSpPr>
          <p:cNvPr id="4" name="スライド番号プレースホルダー 3"/>
          <p:cNvSpPr>
            <a:spLocks noGrp="1"/>
          </p:cNvSpPr>
          <p:nvPr>
            <p:ph type="sldNum" sz="quarter" idx="12"/>
          </p:nvPr>
        </p:nvSpPr>
        <p:spPr/>
        <p:txBody>
          <a:bodyPr/>
          <a:lstStyle/>
          <a:p>
            <a:fld id="{4E639991-389A-4D70-A29F-06E0D000A014}" type="slidenum">
              <a:rPr kumimoji="1" lang="ja-JP" altLang="en-US" smtClean="0"/>
              <a:t>3</a:t>
            </a:fld>
            <a:endParaRPr kumimoji="1" lang="ja-JP" altLang="en-US"/>
          </a:p>
        </p:txBody>
      </p:sp>
    </p:spTree>
    <p:extLst>
      <p:ext uri="{BB962C8B-B14F-4D97-AF65-F5344CB8AC3E}">
        <p14:creationId xmlns:p14="http://schemas.microsoft.com/office/powerpoint/2010/main" val="13817310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問題</a:t>
            </a:r>
            <a:r>
              <a:rPr kumimoji="1" lang="en-US" altLang="ja-JP" dirty="0" smtClean="0"/>
              <a:t>3</a:t>
            </a:r>
            <a:r>
              <a:rPr kumimoji="1" lang="ja-JP" altLang="en-US" dirty="0" smtClean="0"/>
              <a:t>　「</a:t>
            </a:r>
            <a:r>
              <a:rPr lang="ja-JP" altLang="en-US" dirty="0" smtClean="0"/>
              <a:t>正解者</a:t>
            </a:r>
            <a:r>
              <a:rPr kumimoji="1" lang="ja-JP" altLang="en-US" dirty="0" smtClean="0"/>
              <a:t>」の手</a:t>
            </a:r>
            <a:endParaRPr kumimoji="1" lang="ja-JP" altLang="en-US" dirty="0"/>
          </a:p>
        </p:txBody>
      </p:sp>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63998" y="663575"/>
            <a:ext cx="3118201" cy="5548400"/>
          </a:xfrm>
        </p:spPr>
      </p:pic>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0324" y="4981574"/>
            <a:ext cx="555358" cy="547645"/>
          </a:xfrm>
          <a:prstGeom prst="rect">
            <a:avLst/>
          </a:prstGeom>
        </p:spPr>
      </p:pic>
      <p:sp>
        <p:nvSpPr>
          <p:cNvPr id="6" name="テキスト ボックス 5"/>
          <p:cNvSpPr txBox="1"/>
          <p:nvPr/>
        </p:nvSpPr>
        <p:spPr>
          <a:xfrm>
            <a:off x="621323" y="1863969"/>
            <a:ext cx="5789002" cy="954107"/>
          </a:xfrm>
          <a:prstGeom prst="rect">
            <a:avLst/>
          </a:prstGeom>
          <a:noFill/>
        </p:spPr>
        <p:txBody>
          <a:bodyPr wrap="square" rtlCol="0">
            <a:spAutoFit/>
          </a:bodyPr>
          <a:lstStyle/>
          <a:p>
            <a:pPr marL="457200" indent="-457200">
              <a:buFont typeface="Arial" panose="020B0604020202020204" pitchFamily="34" charset="0"/>
              <a:buChar char="•"/>
            </a:pPr>
            <a:r>
              <a:rPr lang="ja-JP" altLang="en-US" sz="2800" dirty="0"/>
              <a:t>「</a:t>
            </a:r>
            <a:r>
              <a:rPr lang="ja-JP" altLang="en-US" sz="2800" dirty="0" smtClean="0"/>
              <a:t>正解者」が指したのは自分のライオンを右に移動させる手である。</a:t>
            </a:r>
            <a:endParaRPr lang="en-US" altLang="ja-JP" sz="2800" dirty="0" smtClean="0"/>
          </a:p>
        </p:txBody>
      </p:sp>
      <p:sp>
        <p:nvSpPr>
          <p:cNvPr id="17" name="テキスト ボックス 16"/>
          <p:cNvSpPr txBox="1"/>
          <p:nvPr/>
        </p:nvSpPr>
        <p:spPr>
          <a:xfrm>
            <a:off x="4767943" y="5842643"/>
            <a:ext cx="2096055" cy="369332"/>
          </a:xfrm>
          <a:prstGeom prst="rect">
            <a:avLst/>
          </a:prstGeom>
          <a:noFill/>
        </p:spPr>
        <p:txBody>
          <a:bodyPr wrap="square" rtlCol="0">
            <a:spAutoFit/>
          </a:bodyPr>
          <a:lstStyle/>
          <a:p>
            <a:r>
              <a:rPr kumimoji="1" lang="ja-JP" altLang="en-US" dirty="0" smtClean="0"/>
              <a:t>図：「</a:t>
            </a:r>
            <a:r>
              <a:rPr lang="ja-JP" altLang="en-US" dirty="0" smtClean="0"/>
              <a:t>正解者」</a:t>
            </a:r>
            <a:r>
              <a:rPr kumimoji="1" lang="ja-JP" altLang="en-US" dirty="0" smtClean="0"/>
              <a:t>の手</a:t>
            </a:r>
            <a:endParaRPr kumimoji="1" lang="ja-JP" altLang="en-US" dirty="0"/>
          </a:p>
        </p:txBody>
      </p:sp>
      <p:sp>
        <p:nvSpPr>
          <p:cNvPr id="3" name="スライド番号プレースホルダー 2"/>
          <p:cNvSpPr>
            <a:spLocks noGrp="1"/>
          </p:cNvSpPr>
          <p:nvPr>
            <p:ph type="sldNum" sz="quarter" idx="12"/>
          </p:nvPr>
        </p:nvSpPr>
        <p:spPr/>
        <p:txBody>
          <a:bodyPr/>
          <a:lstStyle/>
          <a:p>
            <a:fld id="{4E639991-389A-4D70-A29F-06E0D000A014}" type="slidenum">
              <a:rPr kumimoji="1" lang="ja-JP" altLang="en-US" smtClean="0"/>
              <a:t>30</a:t>
            </a:fld>
            <a:endParaRPr kumimoji="1" lang="ja-JP" altLang="en-US"/>
          </a:p>
        </p:txBody>
      </p:sp>
      <p:cxnSp>
        <p:nvCxnSpPr>
          <p:cNvPr id="12" name="直線矢印コネクタ 11"/>
          <p:cNvCxnSpPr/>
          <p:nvPr/>
        </p:nvCxnSpPr>
        <p:spPr>
          <a:xfrm>
            <a:off x="7552396" y="4471202"/>
            <a:ext cx="75869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10541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ヒートマップ（</a:t>
            </a:r>
            <a:r>
              <a:rPr lang="ja-JP" altLang="en-US" dirty="0" smtClean="0"/>
              <a:t>「不正解者」</a:t>
            </a:r>
            <a:r>
              <a:rPr lang="en-US" altLang="ja-JP" dirty="0" smtClean="0"/>
              <a:t>vs</a:t>
            </a:r>
            <a:r>
              <a:rPr lang="ja-JP" altLang="en-US" dirty="0" smtClean="0"/>
              <a:t> </a:t>
            </a:r>
            <a:r>
              <a:rPr lang="ja-JP" altLang="en-US" dirty="0"/>
              <a:t>「正解者」 ）</a:t>
            </a:r>
            <a:endParaRPr kumimoji="1" lang="ja-JP" altLang="en-US" dirty="0"/>
          </a:p>
        </p:txBody>
      </p:sp>
      <p:sp>
        <p:nvSpPr>
          <p:cNvPr id="7" name="テキスト ボックス 6"/>
          <p:cNvSpPr txBox="1"/>
          <p:nvPr/>
        </p:nvSpPr>
        <p:spPr>
          <a:xfrm>
            <a:off x="981269" y="1690688"/>
            <a:ext cx="10737953" cy="523220"/>
          </a:xfrm>
          <a:prstGeom prst="rect">
            <a:avLst/>
          </a:prstGeom>
          <a:noFill/>
        </p:spPr>
        <p:txBody>
          <a:bodyPr wrap="square" rtlCol="0">
            <a:spAutoFit/>
          </a:bodyPr>
          <a:lstStyle/>
          <a:p>
            <a:pPr marL="457200" indent="-457200">
              <a:buFont typeface="Arial" panose="020B0604020202020204" pitchFamily="34" charset="0"/>
              <a:buChar char="•"/>
            </a:pPr>
            <a:r>
              <a:rPr lang="ja-JP" altLang="en-US" sz="2800" dirty="0"/>
              <a:t>赤く表示されている方</a:t>
            </a:r>
            <a:r>
              <a:rPr lang="ja-JP" altLang="en-US" sz="2800" dirty="0" smtClean="0"/>
              <a:t>が注視時間が長かったことを示して</a:t>
            </a:r>
            <a:r>
              <a:rPr lang="ja-JP" altLang="en-US" sz="2800" dirty="0"/>
              <a:t>いる</a:t>
            </a:r>
            <a:r>
              <a:rPr lang="ja-JP" altLang="en-US" sz="2800" dirty="0" smtClean="0"/>
              <a:t>。</a:t>
            </a:r>
            <a:endParaRPr kumimoji="1" lang="en-US" altLang="ja-JP" sz="2800" dirty="0" smtClean="0"/>
          </a:p>
        </p:txBody>
      </p:sp>
      <p:sp>
        <p:nvSpPr>
          <p:cNvPr id="12" name="テキスト ボックス 11"/>
          <p:cNvSpPr txBox="1"/>
          <p:nvPr/>
        </p:nvSpPr>
        <p:spPr>
          <a:xfrm>
            <a:off x="9883236" y="5775436"/>
            <a:ext cx="1669022" cy="646331"/>
          </a:xfrm>
          <a:prstGeom prst="rect">
            <a:avLst/>
          </a:prstGeom>
          <a:noFill/>
        </p:spPr>
        <p:txBody>
          <a:bodyPr wrap="square" rtlCol="0">
            <a:spAutoFit/>
          </a:bodyPr>
          <a:lstStyle/>
          <a:p>
            <a:r>
              <a:rPr kumimoji="1" lang="ja-JP" altLang="en-US" dirty="0" smtClean="0"/>
              <a:t>図：「</a:t>
            </a:r>
            <a:r>
              <a:rPr lang="ja-JP" altLang="en-US" dirty="0"/>
              <a:t>正解者</a:t>
            </a:r>
            <a:r>
              <a:rPr kumimoji="1" lang="ja-JP" altLang="en-US" dirty="0" smtClean="0"/>
              <a:t>」ヒートマップ</a:t>
            </a:r>
            <a:endParaRPr kumimoji="1" lang="ja-JP" altLang="en-US" dirty="0"/>
          </a:p>
        </p:txBody>
      </p:sp>
      <p:sp>
        <p:nvSpPr>
          <p:cNvPr id="9" name="テキスト ボックス 8"/>
          <p:cNvSpPr txBox="1"/>
          <p:nvPr/>
        </p:nvSpPr>
        <p:spPr>
          <a:xfrm>
            <a:off x="9233" y="5775436"/>
            <a:ext cx="1779372" cy="646331"/>
          </a:xfrm>
          <a:prstGeom prst="rect">
            <a:avLst/>
          </a:prstGeom>
          <a:noFill/>
        </p:spPr>
        <p:txBody>
          <a:bodyPr wrap="square" rtlCol="0">
            <a:spAutoFit/>
          </a:bodyPr>
          <a:lstStyle/>
          <a:p>
            <a:r>
              <a:rPr kumimoji="1" lang="ja-JP" altLang="en-US" dirty="0" smtClean="0"/>
              <a:t>図：「</a:t>
            </a:r>
            <a:r>
              <a:rPr lang="ja-JP" altLang="en-US" dirty="0"/>
              <a:t>不正解者</a:t>
            </a:r>
            <a:r>
              <a:rPr kumimoji="1" lang="ja-JP" altLang="en-US" dirty="0" smtClean="0"/>
              <a:t>」ヒートマップ</a:t>
            </a:r>
            <a:endParaRPr kumimoji="1" lang="ja-JP" altLang="en-US" dirty="0"/>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9611" y="2234173"/>
            <a:ext cx="2513625" cy="4472642"/>
          </a:xfrm>
          <a:prstGeom prst="rect">
            <a:avLst/>
          </a:prstGeom>
        </p:spPr>
      </p:pic>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9784" y="2234173"/>
            <a:ext cx="2513625" cy="4472642"/>
          </a:xfrm>
          <a:prstGeom prst="rect">
            <a:avLst/>
          </a:prstGeom>
        </p:spPr>
      </p:pic>
      <p:sp>
        <p:nvSpPr>
          <p:cNvPr id="16" name="正方形/長方形 15"/>
          <p:cNvSpPr/>
          <p:nvPr/>
        </p:nvSpPr>
        <p:spPr>
          <a:xfrm>
            <a:off x="2627035" y="4374672"/>
            <a:ext cx="619125" cy="6191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8986450" y="4354620"/>
            <a:ext cx="619125" cy="6191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p:cNvSpPr>
            <a:spLocks noGrp="1"/>
          </p:cNvSpPr>
          <p:nvPr>
            <p:ph type="sldNum" sz="quarter" idx="12"/>
          </p:nvPr>
        </p:nvSpPr>
        <p:spPr/>
        <p:txBody>
          <a:bodyPr/>
          <a:lstStyle/>
          <a:p>
            <a:fld id="{4E639991-389A-4D70-A29F-06E0D000A014}" type="slidenum">
              <a:rPr kumimoji="1" lang="ja-JP" altLang="en-US" smtClean="0"/>
              <a:t>31</a:t>
            </a:fld>
            <a:endParaRPr kumimoji="1" lang="ja-JP" altLang="en-US"/>
          </a:p>
        </p:txBody>
      </p:sp>
      <p:sp>
        <p:nvSpPr>
          <p:cNvPr id="14" name="正方形/長方形 13"/>
          <p:cNvSpPr/>
          <p:nvPr/>
        </p:nvSpPr>
        <p:spPr>
          <a:xfrm>
            <a:off x="2627033" y="3716987"/>
            <a:ext cx="619125" cy="6191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8367325" y="4354620"/>
            <a:ext cx="619125" cy="6191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 name="直線矢印コネクタ 10"/>
          <p:cNvCxnSpPr/>
          <p:nvPr/>
        </p:nvCxnSpPr>
        <p:spPr>
          <a:xfrm flipV="1">
            <a:off x="2936595" y="4026549"/>
            <a:ext cx="0" cy="65768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2" name="直線矢印コネクタ 21"/>
          <p:cNvCxnSpPr/>
          <p:nvPr/>
        </p:nvCxnSpPr>
        <p:spPr>
          <a:xfrm>
            <a:off x="8882743" y="4105469"/>
            <a:ext cx="408255" cy="57876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3" name="円形吹き出し 22"/>
          <p:cNvSpPr/>
          <p:nvPr/>
        </p:nvSpPr>
        <p:spPr>
          <a:xfrm>
            <a:off x="9465905" y="2184443"/>
            <a:ext cx="2726095" cy="1355028"/>
          </a:xfrm>
          <a:prstGeom prst="wedgeEllipseCallout">
            <a:avLst>
              <a:gd name="adj1" fmla="val -51633"/>
              <a:gd name="adj2" fmla="val 1215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smtClean="0"/>
              <a:t>相手が</a:t>
            </a:r>
            <a:endParaRPr kumimoji="1" lang="en-US" altLang="ja-JP" sz="2800" dirty="0" smtClean="0"/>
          </a:p>
          <a:p>
            <a:pPr algn="ctr"/>
            <a:r>
              <a:rPr kumimoji="1" lang="ja-JP" altLang="en-US" sz="2800" dirty="0" smtClean="0"/>
              <a:t>進むマスの確認</a:t>
            </a:r>
            <a:endParaRPr kumimoji="1" lang="ja-JP" altLang="en-US" sz="2800" dirty="0"/>
          </a:p>
        </p:txBody>
      </p:sp>
      <p:cxnSp>
        <p:nvCxnSpPr>
          <p:cNvPr id="25" name="直線矢印コネクタ 24"/>
          <p:cNvCxnSpPr/>
          <p:nvPr/>
        </p:nvCxnSpPr>
        <p:spPr>
          <a:xfrm>
            <a:off x="8730469" y="4112928"/>
            <a:ext cx="0" cy="59157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7" name="円形吹き出し 26"/>
          <p:cNvSpPr/>
          <p:nvPr/>
        </p:nvSpPr>
        <p:spPr>
          <a:xfrm>
            <a:off x="4097693" y="2485052"/>
            <a:ext cx="2726095" cy="1206819"/>
          </a:xfrm>
          <a:prstGeom prst="wedgeEllipseCallout">
            <a:avLst>
              <a:gd name="adj1" fmla="val -51633"/>
              <a:gd name="adj2" fmla="val 1215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smtClean="0"/>
              <a:t>キリン打の</a:t>
            </a:r>
            <a:endParaRPr kumimoji="1" lang="en-US" altLang="ja-JP" sz="2800" dirty="0" smtClean="0"/>
          </a:p>
          <a:p>
            <a:pPr algn="ctr"/>
            <a:r>
              <a:rPr kumimoji="1" lang="ja-JP" altLang="en-US" sz="2800" dirty="0" smtClean="0"/>
              <a:t>効果を確認</a:t>
            </a:r>
            <a:endParaRPr kumimoji="1" lang="ja-JP" altLang="en-US" sz="2800" dirty="0"/>
          </a:p>
        </p:txBody>
      </p:sp>
    </p:spTree>
    <p:extLst>
      <p:ext uri="{BB962C8B-B14F-4D97-AF65-F5344CB8AC3E}">
        <p14:creationId xmlns:p14="http://schemas.microsoft.com/office/powerpoint/2010/main" val="1505654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考察</a:t>
            </a:r>
            <a:r>
              <a:rPr lang="en-US" altLang="ja-JP" dirty="0"/>
              <a:t>2</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smtClean="0"/>
              <a:t>「</a:t>
            </a:r>
            <a:r>
              <a:rPr lang="ja-JP" altLang="en-US" dirty="0"/>
              <a:t>正解者</a:t>
            </a:r>
            <a:r>
              <a:rPr kumimoji="1" lang="ja-JP" altLang="en-US" dirty="0" smtClean="0"/>
              <a:t>」の多くは、自分の動いたマスではなく、相手に動かれたくないマスを注視していた。相手の次の動きを読みながら指手を考えていたことが推測できる。</a:t>
            </a:r>
            <a:endParaRPr kumimoji="1" lang="en-US" altLang="ja-JP" dirty="0" smtClean="0"/>
          </a:p>
          <a:p>
            <a:r>
              <a:rPr lang="ja-JP" altLang="en-US" dirty="0" smtClean="0"/>
              <a:t>「不正解者」の多くは、</a:t>
            </a:r>
            <a:r>
              <a:rPr lang="ja-JP" altLang="en-US" dirty="0"/>
              <a:t>持ち</a:t>
            </a:r>
            <a:r>
              <a:rPr lang="ja-JP" altLang="en-US" dirty="0" smtClean="0"/>
              <a:t>駒を打ったマスを中心に考えていた。自分の動きを中心に考えていたことが推測できる。</a:t>
            </a:r>
            <a:endParaRPr lang="en-US" altLang="ja-JP" dirty="0" smtClean="0"/>
          </a:p>
          <a:p>
            <a:r>
              <a:rPr lang="ja-JP" altLang="en-US" dirty="0" smtClean="0"/>
              <a:t>「</a:t>
            </a:r>
            <a:r>
              <a:rPr lang="ja-JP" altLang="en-US" dirty="0"/>
              <a:t>正解者</a:t>
            </a:r>
            <a:r>
              <a:rPr lang="ja-JP" altLang="en-US" dirty="0" smtClean="0"/>
              <a:t>」の多くは相手の動きを、「不正解者」の多くは自分の動きを中心に考えていたことが推測できる。</a:t>
            </a:r>
          </a:p>
        </p:txBody>
      </p:sp>
      <p:sp>
        <p:nvSpPr>
          <p:cNvPr id="4" name="スライド番号プレースホルダー 3"/>
          <p:cNvSpPr>
            <a:spLocks noGrp="1"/>
          </p:cNvSpPr>
          <p:nvPr>
            <p:ph type="sldNum" sz="quarter" idx="12"/>
          </p:nvPr>
        </p:nvSpPr>
        <p:spPr/>
        <p:txBody>
          <a:bodyPr/>
          <a:lstStyle/>
          <a:p>
            <a:fld id="{4E639991-389A-4D70-A29F-06E0D000A014}" type="slidenum">
              <a:rPr kumimoji="1" lang="ja-JP" altLang="en-US" smtClean="0"/>
              <a:t>32</a:t>
            </a:fld>
            <a:endParaRPr kumimoji="1" lang="ja-JP" altLang="en-US"/>
          </a:p>
        </p:txBody>
      </p:sp>
    </p:spTree>
    <p:extLst>
      <p:ext uri="{BB962C8B-B14F-4D97-AF65-F5344CB8AC3E}">
        <p14:creationId xmlns:p14="http://schemas.microsoft.com/office/powerpoint/2010/main" val="4156388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まとめ</a:t>
            </a:r>
            <a:endParaRPr kumimoji="1" lang="ja-JP" altLang="en-US" dirty="0"/>
          </a:p>
        </p:txBody>
      </p:sp>
      <p:sp>
        <p:nvSpPr>
          <p:cNvPr id="3" name="コンテンツ プレースホルダー 2"/>
          <p:cNvSpPr>
            <a:spLocks noGrp="1"/>
          </p:cNvSpPr>
          <p:nvPr>
            <p:ph idx="1"/>
          </p:nvPr>
        </p:nvSpPr>
        <p:spPr/>
        <p:txBody>
          <a:bodyPr/>
          <a:lstStyle/>
          <a:p>
            <a:r>
              <a:rPr lang="ja-JP" altLang="en-US" dirty="0" smtClean="0"/>
              <a:t>「一般」の方が盤面を絞って見ており、「将棋部」が盤面を広く見ていた。</a:t>
            </a:r>
            <a:endParaRPr lang="en-US" altLang="ja-JP" dirty="0"/>
          </a:p>
          <a:p>
            <a:r>
              <a:rPr lang="ja-JP" altLang="en-US" dirty="0" smtClean="0"/>
              <a:t>伊藤他（</a:t>
            </a:r>
            <a:r>
              <a:rPr lang="en-US" altLang="ja-JP" dirty="0" smtClean="0"/>
              <a:t>2004</a:t>
            </a:r>
            <a:r>
              <a:rPr lang="ja-JP" altLang="en-US" dirty="0" smtClean="0"/>
              <a:t>）と結果が異なる要因として、本実験では「どうぶつしょうぎ」のトッププレイヤーは参加していないことが挙げられる。</a:t>
            </a:r>
            <a:endParaRPr lang="en-US" altLang="ja-JP" dirty="0" smtClean="0"/>
          </a:p>
          <a:p>
            <a:r>
              <a:rPr lang="ja-JP" altLang="en-US" dirty="0"/>
              <a:t>その他</a:t>
            </a:r>
            <a:r>
              <a:rPr lang="ja-JP" altLang="en-US" dirty="0" smtClean="0"/>
              <a:t>の要因を分析するために、問題ごとに調べたところ、問題の「正解者」と「不正解者」の間で視線運動の傾向の違いが存在した。</a:t>
            </a:r>
            <a:endParaRPr lang="en-US" altLang="ja-JP" dirty="0" smtClean="0"/>
          </a:p>
          <a:p>
            <a:r>
              <a:rPr lang="ja-JP" altLang="en-US" dirty="0" smtClean="0"/>
              <a:t>「正解者」の多くは相手の動きを考慮に入れていたのに対し、「不正解者」の多くは自分の動きを中心に考えていた可能性がある。</a:t>
            </a:r>
            <a:endParaRPr lang="en-US" altLang="ja-JP" dirty="0" smtClean="0"/>
          </a:p>
        </p:txBody>
      </p:sp>
      <p:sp>
        <p:nvSpPr>
          <p:cNvPr id="4" name="スライド番号プレースホルダー 3"/>
          <p:cNvSpPr>
            <a:spLocks noGrp="1"/>
          </p:cNvSpPr>
          <p:nvPr>
            <p:ph type="sldNum" sz="quarter" idx="12"/>
          </p:nvPr>
        </p:nvSpPr>
        <p:spPr/>
        <p:txBody>
          <a:bodyPr/>
          <a:lstStyle/>
          <a:p>
            <a:fld id="{4E639991-389A-4D70-A29F-06E0D000A014}" type="slidenum">
              <a:rPr lang="ja-JP" altLang="en-US" smtClean="0"/>
              <a:pPr/>
              <a:t>33</a:t>
            </a:fld>
            <a:endParaRPr lang="ja-JP" altLang="en-US" dirty="0"/>
          </a:p>
        </p:txBody>
      </p:sp>
    </p:spTree>
    <p:extLst>
      <p:ext uri="{BB962C8B-B14F-4D97-AF65-F5344CB8AC3E}">
        <p14:creationId xmlns:p14="http://schemas.microsoft.com/office/powerpoint/2010/main" val="4021501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今後の課題</a:t>
            </a:r>
            <a:endParaRPr kumimoji="1" lang="ja-JP" altLang="en-US" dirty="0"/>
          </a:p>
        </p:txBody>
      </p:sp>
      <p:sp>
        <p:nvSpPr>
          <p:cNvPr id="3" name="コンテンツ プレースホルダー 2"/>
          <p:cNvSpPr>
            <a:spLocks noGrp="1"/>
          </p:cNvSpPr>
          <p:nvPr>
            <p:ph idx="1"/>
          </p:nvPr>
        </p:nvSpPr>
        <p:spPr/>
        <p:txBody>
          <a:bodyPr/>
          <a:lstStyle/>
          <a:p>
            <a:r>
              <a:rPr lang="ja-JP" altLang="en-US" dirty="0"/>
              <a:t>サンプル数が</a:t>
            </a:r>
            <a:r>
              <a:rPr lang="en-US" altLang="ja-JP" dirty="0"/>
              <a:t>15</a:t>
            </a:r>
            <a:r>
              <a:rPr lang="ja-JP" altLang="en-US" dirty="0"/>
              <a:t>人と少なかったため、更に人数を増やす。</a:t>
            </a:r>
            <a:endParaRPr lang="en-US" altLang="ja-JP" dirty="0"/>
          </a:p>
          <a:p>
            <a:r>
              <a:rPr lang="ja-JP" altLang="en-US" dirty="0"/>
              <a:t>被験者に「どうぶつしょうぎ」</a:t>
            </a:r>
            <a:r>
              <a:rPr lang="ja-JP" altLang="en-US" dirty="0" smtClean="0"/>
              <a:t>のトッププレイヤーを加える。</a:t>
            </a:r>
            <a:endParaRPr lang="en-US" altLang="ja-JP" dirty="0" smtClean="0"/>
          </a:p>
          <a:p>
            <a:r>
              <a:rPr lang="ja-JP" altLang="ja-JP" dirty="0" smtClean="0"/>
              <a:t>実験</a:t>
            </a:r>
            <a:r>
              <a:rPr lang="ja-JP" altLang="ja-JP" dirty="0"/>
              <a:t>時間が</a:t>
            </a:r>
            <a:r>
              <a:rPr lang="ja-JP" altLang="ja-JP" dirty="0" smtClean="0"/>
              <a:t>被験者</a:t>
            </a:r>
            <a:r>
              <a:rPr lang="ja-JP" altLang="en-US" dirty="0" smtClean="0"/>
              <a:t>ごとに大幅</a:t>
            </a:r>
            <a:r>
              <a:rPr lang="ja-JP" altLang="en-US" dirty="0"/>
              <a:t>に</a:t>
            </a:r>
            <a:r>
              <a:rPr lang="ja-JP" altLang="en-US" dirty="0" smtClean="0"/>
              <a:t>異なった。時間制限を設け、被験者ごとの問題を解く時間を平準化する。</a:t>
            </a:r>
            <a:endParaRPr lang="en-US" altLang="ja-JP" dirty="0" smtClean="0"/>
          </a:p>
        </p:txBody>
      </p:sp>
      <p:sp>
        <p:nvSpPr>
          <p:cNvPr id="4" name="スライド番号プレースホルダー 3"/>
          <p:cNvSpPr>
            <a:spLocks noGrp="1"/>
          </p:cNvSpPr>
          <p:nvPr>
            <p:ph type="sldNum" sz="quarter" idx="12"/>
          </p:nvPr>
        </p:nvSpPr>
        <p:spPr/>
        <p:txBody>
          <a:bodyPr/>
          <a:lstStyle/>
          <a:p>
            <a:fld id="{4E639991-389A-4D70-A29F-06E0D000A014}" type="slidenum">
              <a:rPr kumimoji="1" lang="ja-JP" altLang="en-US" smtClean="0"/>
              <a:t>34</a:t>
            </a:fld>
            <a:endParaRPr kumimoji="1" lang="ja-JP" altLang="en-US"/>
          </a:p>
        </p:txBody>
      </p:sp>
    </p:spTree>
    <p:extLst>
      <p:ext uri="{BB962C8B-B14F-4D97-AF65-F5344CB8AC3E}">
        <p14:creationId xmlns:p14="http://schemas.microsoft.com/office/powerpoint/2010/main" val="25630317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参考文献</a:t>
            </a:r>
            <a:endParaRPr kumimoji="1" lang="ja-JP" altLang="en-US" dirty="0"/>
          </a:p>
        </p:txBody>
      </p:sp>
      <p:sp>
        <p:nvSpPr>
          <p:cNvPr id="3" name="コンテンツ プレースホルダー 2"/>
          <p:cNvSpPr>
            <a:spLocks noGrp="1"/>
          </p:cNvSpPr>
          <p:nvPr>
            <p:ph idx="1"/>
          </p:nvPr>
        </p:nvSpPr>
        <p:spPr>
          <a:xfrm>
            <a:off x="838200" y="1825624"/>
            <a:ext cx="10515600" cy="4613275"/>
          </a:xfrm>
        </p:spPr>
        <p:txBody>
          <a:bodyPr>
            <a:normAutofit/>
          </a:bodyPr>
          <a:lstStyle/>
          <a:p>
            <a:r>
              <a:rPr lang="ja-JP" altLang="ja-JP" dirty="0" smtClean="0"/>
              <a:t>伊藤</a:t>
            </a:r>
            <a:r>
              <a:rPr lang="ja-JP" altLang="ja-JP" dirty="0"/>
              <a:t>毅志</a:t>
            </a:r>
            <a:r>
              <a:rPr lang="en-US" altLang="ja-JP" dirty="0"/>
              <a:t>, </a:t>
            </a:r>
            <a:r>
              <a:rPr lang="ja-JP" altLang="ja-JP" dirty="0"/>
              <a:t>松原仁</a:t>
            </a:r>
            <a:r>
              <a:rPr lang="en-US" altLang="ja-JP" dirty="0"/>
              <a:t>, </a:t>
            </a:r>
            <a:r>
              <a:rPr lang="ja-JP" altLang="ja-JP" dirty="0"/>
              <a:t>グリンベルゲンライエル</a:t>
            </a:r>
            <a:r>
              <a:rPr lang="en-US" altLang="ja-JP" dirty="0"/>
              <a:t>, </a:t>
            </a:r>
            <a:r>
              <a:rPr lang="ja-JP" altLang="ja-JP" dirty="0"/>
              <a:t>「将棋の認知科学的研究</a:t>
            </a:r>
            <a:r>
              <a:rPr lang="en-US" altLang="ja-JP" dirty="0"/>
              <a:t> (2): </a:t>
            </a:r>
            <a:r>
              <a:rPr lang="ja-JP" altLang="ja-JP" dirty="0"/>
              <a:t>次の一手実験からの考察</a:t>
            </a:r>
            <a:r>
              <a:rPr lang="en-US" altLang="ja-JP" dirty="0"/>
              <a:t> (</a:t>
            </a:r>
            <a:r>
              <a:rPr lang="ja-JP" altLang="ja-JP" dirty="0"/>
              <a:t>応用分野・領域</a:t>
            </a:r>
            <a:r>
              <a:rPr lang="en-US" altLang="ja-JP" dirty="0"/>
              <a:t>)</a:t>
            </a:r>
            <a:r>
              <a:rPr lang="ja-JP" altLang="ja-JP" dirty="0"/>
              <a:t>」</a:t>
            </a:r>
            <a:r>
              <a:rPr lang="en-US" altLang="ja-JP" dirty="0"/>
              <a:t>, </a:t>
            </a:r>
            <a:r>
              <a:rPr lang="ja-JP" altLang="ja-JP" dirty="0"/>
              <a:t>情報処理学会論文誌</a:t>
            </a:r>
            <a:r>
              <a:rPr lang="en-US" altLang="ja-JP" dirty="0"/>
              <a:t> 45.5, pp1481-1492, (2004)</a:t>
            </a:r>
            <a:endParaRPr lang="ja-JP" altLang="ja-JP" dirty="0"/>
          </a:p>
          <a:p>
            <a:r>
              <a:rPr lang="ja-JP" altLang="ja-JP" dirty="0" smtClean="0"/>
              <a:t>高橋</a:t>
            </a:r>
            <a:r>
              <a:rPr lang="ja-JP" altLang="ja-JP" dirty="0"/>
              <a:t>克吉</a:t>
            </a:r>
            <a:r>
              <a:rPr lang="en-US" altLang="ja-JP" dirty="0"/>
              <a:t>,</a:t>
            </a:r>
            <a:r>
              <a:rPr lang="ja-JP" altLang="ja-JP" dirty="0"/>
              <a:t>猪爪歩</a:t>
            </a:r>
            <a:r>
              <a:rPr lang="en-US" altLang="ja-JP" dirty="0"/>
              <a:t>,</a:t>
            </a:r>
            <a:r>
              <a:rPr lang="ja-JP" altLang="ja-JP" dirty="0"/>
              <a:t>伊藤毅志</a:t>
            </a:r>
            <a:r>
              <a:rPr lang="en-US" altLang="ja-JP" dirty="0"/>
              <a:t>,</a:t>
            </a:r>
            <a:r>
              <a:rPr lang="ja-JP" altLang="ja-JP" dirty="0"/>
              <a:t>村松正和</a:t>
            </a:r>
            <a:r>
              <a:rPr lang="en-US" altLang="ja-JP" dirty="0"/>
              <a:t>,</a:t>
            </a:r>
            <a:r>
              <a:rPr lang="ja-JP" altLang="ja-JP" dirty="0"/>
              <a:t>松原仁</a:t>
            </a:r>
            <a:r>
              <a:rPr lang="en-US" altLang="ja-JP" dirty="0"/>
              <a:t>,</a:t>
            </a:r>
            <a:r>
              <a:rPr lang="ja-JP" altLang="ja-JP" dirty="0"/>
              <a:t>「次の一手課題に基づく囲碁と将棋の特徴比較」</a:t>
            </a:r>
            <a:r>
              <a:rPr lang="en-US" altLang="ja-JP" dirty="0"/>
              <a:t>, </a:t>
            </a:r>
            <a:r>
              <a:rPr lang="ja-JP" altLang="ja-JP" dirty="0"/>
              <a:t>ゲームプログラミングワークショップ</a:t>
            </a:r>
            <a:r>
              <a:rPr lang="en-US" altLang="ja-JP" dirty="0"/>
              <a:t> 2012 </a:t>
            </a:r>
            <a:r>
              <a:rPr lang="ja-JP" altLang="ja-JP" dirty="0"/>
              <a:t>論文集</a:t>
            </a:r>
            <a:r>
              <a:rPr lang="en-US" altLang="ja-JP" dirty="0"/>
              <a:t> 2012.6, pp1-8, (2012)</a:t>
            </a:r>
            <a:endParaRPr lang="ja-JP" altLang="ja-JP" dirty="0"/>
          </a:p>
          <a:p>
            <a:r>
              <a:rPr lang="en-US" altLang="ja-JP" dirty="0" smtClean="0"/>
              <a:t> </a:t>
            </a:r>
            <a:r>
              <a:rPr lang="ja-JP" altLang="ja-JP" dirty="0"/>
              <a:t>田中哲朗</a:t>
            </a:r>
            <a:r>
              <a:rPr lang="en-US" altLang="ja-JP" dirty="0"/>
              <a:t>,</a:t>
            </a:r>
            <a:r>
              <a:rPr lang="ja-JP" altLang="ja-JP" dirty="0"/>
              <a:t>「『どうぶつしょうぎ』の完全解析」</a:t>
            </a:r>
            <a:r>
              <a:rPr lang="en-US" altLang="ja-JP" dirty="0" smtClean="0"/>
              <a:t>,http</a:t>
            </a:r>
            <a:r>
              <a:rPr lang="en-US" altLang="ja-JP" dirty="0"/>
              <a:t>://media.itc.u-tokyo.ac.jp/ktanaka/dobutsushogi/animalprivate.pdf, (2009)</a:t>
            </a:r>
            <a:endParaRPr lang="ja-JP" altLang="ja-JP" dirty="0"/>
          </a:p>
          <a:p>
            <a:endParaRPr kumimoji="1" lang="ja-JP" altLang="en-US" dirty="0">
              <a:latin typeface="+mj-ea"/>
              <a:ea typeface="+mj-ea"/>
            </a:endParaRPr>
          </a:p>
        </p:txBody>
      </p:sp>
      <p:sp>
        <p:nvSpPr>
          <p:cNvPr id="4" name="スライド番号プレースホルダー 3"/>
          <p:cNvSpPr>
            <a:spLocks noGrp="1"/>
          </p:cNvSpPr>
          <p:nvPr>
            <p:ph type="sldNum" sz="quarter" idx="12"/>
          </p:nvPr>
        </p:nvSpPr>
        <p:spPr/>
        <p:txBody>
          <a:bodyPr/>
          <a:lstStyle/>
          <a:p>
            <a:fld id="{4E639991-389A-4D70-A29F-06E0D000A014}" type="slidenum">
              <a:rPr kumimoji="1" lang="ja-JP" altLang="en-US" smtClean="0"/>
              <a:t>35</a:t>
            </a:fld>
            <a:endParaRPr kumimoji="1" lang="ja-JP" altLang="en-US"/>
          </a:p>
        </p:txBody>
      </p:sp>
    </p:spTree>
    <p:extLst>
      <p:ext uri="{BB962C8B-B14F-4D97-AF65-F5344CB8AC3E}">
        <p14:creationId xmlns:p14="http://schemas.microsoft.com/office/powerpoint/2010/main" val="33860053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379099" y="2201033"/>
            <a:ext cx="6493184" cy="2807936"/>
          </a:xfrm>
        </p:spPr>
        <p:txBody>
          <a:bodyPr>
            <a:normAutofit fontScale="90000"/>
          </a:bodyPr>
          <a:lstStyle/>
          <a:p>
            <a:r>
              <a:rPr kumimoji="1" lang="ja-JP" altLang="en-US" dirty="0" smtClean="0"/>
              <a:t>付録</a:t>
            </a:r>
            <a:r>
              <a:rPr kumimoji="1" lang="ja-JP" altLang="en-US" dirty="0" err="1" smtClean="0"/>
              <a:t>ー</a:t>
            </a:r>
            <a:r>
              <a:rPr kumimoji="1" lang="ja-JP" altLang="en-US" dirty="0" smtClean="0"/>
              <a:t>出題した問題</a:t>
            </a:r>
            <a:r>
              <a:rPr kumimoji="1" lang="en-US" altLang="ja-JP" dirty="0" smtClean="0"/>
              <a:t/>
            </a:r>
            <a:br>
              <a:rPr kumimoji="1" lang="en-US" altLang="ja-JP" dirty="0" smtClean="0"/>
            </a:br>
            <a:r>
              <a:rPr kumimoji="1" lang="en-US" altLang="ja-JP" dirty="0" smtClean="0"/>
              <a:t/>
            </a:r>
            <a:br>
              <a:rPr kumimoji="1" lang="en-US" altLang="ja-JP" dirty="0" smtClean="0"/>
            </a:br>
            <a:r>
              <a:rPr kumimoji="1" lang="ja-JP" altLang="en-US" dirty="0" smtClean="0"/>
              <a:t>左図：指手</a:t>
            </a:r>
            <a:r>
              <a:rPr kumimoji="1" lang="en-US" altLang="ja-JP" dirty="0" smtClean="0"/>
              <a:t/>
            </a:r>
            <a:br>
              <a:rPr kumimoji="1" lang="en-US" altLang="ja-JP" dirty="0" smtClean="0"/>
            </a:br>
            <a:r>
              <a:rPr lang="ja-JP" altLang="en-US" dirty="0" smtClean="0"/>
              <a:t>右図：最善手</a:t>
            </a:r>
            <a:r>
              <a:rPr kumimoji="1" lang="en-US" altLang="ja-JP" dirty="0" smtClean="0"/>
              <a:t/>
            </a:r>
            <a:br>
              <a:rPr kumimoji="1" lang="en-US" altLang="ja-JP" dirty="0" smtClean="0"/>
            </a:br>
            <a:endParaRPr kumimoji="1" lang="ja-JP" altLang="en-US" dirty="0"/>
          </a:p>
        </p:txBody>
      </p:sp>
      <p:sp>
        <p:nvSpPr>
          <p:cNvPr id="4" name="スライド番号プレースホルダー 3"/>
          <p:cNvSpPr>
            <a:spLocks noGrp="1"/>
          </p:cNvSpPr>
          <p:nvPr>
            <p:ph type="sldNum" sz="quarter" idx="12"/>
          </p:nvPr>
        </p:nvSpPr>
        <p:spPr/>
        <p:txBody>
          <a:bodyPr/>
          <a:lstStyle/>
          <a:p>
            <a:fld id="{4E639991-389A-4D70-A29F-06E0D000A014}" type="slidenum">
              <a:rPr lang="ja-JP" altLang="en-US" smtClean="0"/>
              <a:pPr/>
              <a:t>36</a:t>
            </a:fld>
            <a:endParaRPr lang="ja-JP" altLang="en-US" dirty="0"/>
          </a:p>
        </p:txBody>
      </p:sp>
    </p:spTree>
    <p:extLst>
      <p:ext uri="{BB962C8B-B14F-4D97-AF65-F5344CB8AC3E}">
        <p14:creationId xmlns:p14="http://schemas.microsoft.com/office/powerpoint/2010/main" val="1207941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問題</a:t>
            </a:r>
            <a:r>
              <a:rPr kumimoji="1" lang="en-US" altLang="ja-JP" dirty="0" smtClean="0"/>
              <a:t>1</a:t>
            </a:r>
            <a:r>
              <a:rPr kumimoji="1" lang="ja-JP" altLang="en-US" dirty="0" smtClean="0"/>
              <a:t>（初級</a:t>
            </a:r>
            <a:r>
              <a:rPr kumimoji="1" lang="en-US" altLang="ja-JP" dirty="0" smtClean="0"/>
              <a:t>1</a:t>
            </a:r>
            <a:r>
              <a:rPr kumimoji="1" lang="ja-JP" altLang="en-US" dirty="0" smtClean="0"/>
              <a:t>）</a:t>
            </a:r>
            <a:endParaRPr kumimoji="1" lang="ja-JP" altLang="en-US" dirty="0"/>
          </a:p>
        </p:txBody>
      </p:sp>
      <p:sp>
        <p:nvSpPr>
          <p:cNvPr id="4" name="スライド番号プレースホルダー 3"/>
          <p:cNvSpPr>
            <a:spLocks noGrp="1"/>
          </p:cNvSpPr>
          <p:nvPr>
            <p:ph type="sldNum" sz="quarter" idx="12"/>
          </p:nvPr>
        </p:nvSpPr>
        <p:spPr/>
        <p:txBody>
          <a:bodyPr/>
          <a:lstStyle/>
          <a:p>
            <a:fld id="{4E639991-389A-4D70-A29F-06E0D000A014}" type="slidenum">
              <a:rPr lang="ja-JP" altLang="en-US" smtClean="0"/>
              <a:pPr/>
              <a:t>37</a:t>
            </a:fld>
            <a:endParaRPr lang="ja-JP" altLang="en-US" dirty="0"/>
          </a:p>
        </p:txBody>
      </p:sp>
      <p:pic>
        <p:nvPicPr>
          <p:cNvPr id="9" name="コンテンツ プレースホルダー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84264" y="1825625"/>
            <a:ext cx="5223471" cy="4351338"/>
          </a:xfrm>
        </p:spPr>
      </p:pic>
      <p:sp>
        <p:nvSpPr>
          <p:cNvPr id="10" name="右矢印 9"/>
          <p:cNvSpPr/>
          <p:nvPr/>
        </p:nvSpPr>
        <p:spPr>
          <a:xfrm>
            <a:off x="5788501" y="3706152"/>
            <a:ext cx="614995" cy="4612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294463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問題</a:t>
            </a:r>
            <a:r>
              <a:rPr lang="en-US" altLang="ja-JP" dirty="0" smtClean="0"/>
              <a:t>2</a:t>
            </a:r>
            <a:r>
              <a:rPr lang="ja-JP" altLang="en-US" dirty="0" smtClean="0"/>
              <a:t>（初級</a:t>
            </a:r>
            <a:r>
              <a:rPr lang="en-US" altLang="ja-JP" dirty="0" smtClean="0"/>
              <a:t>2</a:t>
            </a:r>
            <a:r>
              <a:rPr lang="ja-JP" altLang="en-US" dirty="0" smtClean="0"/>
              <a:t>）</a:t>
            </a:r>
            <a:endParaRPr kumimoji="1" lang="ja-JP" altLang="en-US" dirty="0"/>
          </a:p>
        </p:txBody>
      </p:sp>
      <p:sp>
        <p:nvSpPr>
          <p:cNvPr id="4" name="スライド番号プレースホルダー 3"/>
          <p:cNvSpPr>
            <a:spLocks noGrp="1"/>
          </p:cNvSpPr>
          <p:nvPr>
            <p:ph type="sldNum" sz="quarter" idx="12"/>
          </p:nvPr>
        </p:nvSpPr>
        <p:spPr/>
        <p:txBody>
          <a:bodyPr/>
          <a:lstStyle/>
          <a:p>
            <a:fld id="{4E639991-389A-4D70-A29F-06E0D000A014}" type="slidenum">
              <a:rPr lang="ja-JP" altLang="en-US" smtClean="0"/>
              <a:pPr/>
              <a:t>38</a:t>
            </a:fld>
            <a:endParaRPr lang="ja-JP" altLang="en-US" dirty="0"/>
          </a:p>
        </p:txBody>
      </p:sp>
      <p:pic>
        <p:nvPicPr>
          <p:cNvPr id="10" name="コンテンツ プレースホルダー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89390" y="1825625"/>
            <a:ext cx="5213219" cy="4351338"/>
          </a:xfrm>
        </p:spPr>
      </p:pic>
      <p:sp>
        <p:nvSpPr>
          <p:cNvPr id="11" name="右矢印 10"/>
          <p:cNvSpPr/>
          <p:nvPr/>
        </p:nvSpPr>
        <p:spPr>
          <a:xfrm>
            <a:off x="5788501" y="3770671"/>
            <a:ext cx="614995" cy="4612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0149540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問題</a:t>
            </a:r>
            <a:r>
              <a:rPr lang="en-US" altLang="ja-JP" dirty="0" smtClean="0"/>
              <a:t>3</a:t>
            </a:r>
            <a:r>
              <a:rPr lang="ja-JP" altLang="en-US" dirty="0" smtClean="0"/>
              <a:t>（上級</a:t>
            </a:r>
            <a:r>
              <a:rPr lang="en-US" altLang="ja-JP" dirty="0" smtClean="0"/>
              <a:t>1</a:t>
            </a:r>
            <a:r>
              <a:rPr lang="ja-JP" altLang="en-US" dirty="0" smtClean="0"/>
              <a:t>）</a:t>
            </a:r>
            <a:endParaRPr kumimoji="1" lang="ja-JP" altLang="en-US" dirty="0"/>
          </a:p>
        </p:txBody>
      </p:sp>
      <p:sp>
        <p:nvSpPr>
          <p:cNvPr id="4" name="スライド番号プレースホルダー 3"/>
          <p:cNvSpPr>
            <a:spLocks noGrp="1"/>
          </p:cNvSpPr>
          <p:nvPr>
            <p:ph type="sldNum" sz="quarter" idx="12"/>
          </p:nvPr>
        </p:nvSpPr>
        <p:spPr/>
        <p:txBody>
          <a:bodyPr/>
          <a:lstStyle/>
          <a:p>
            <a:fld id="{4E639991-389A-4D70-A29F-06E0D000A014}" type="slidenum">
              <a:rPr lang="ja-JP" altLang="en-US" smtClean="0"/>
              <a:pPr/>
              <a:t>39</a:t>
            </a:fld>
            <a:endParaRPr lang="ja-JP" altLang="en-US" dirty="0"/>
          </a:p>
        </p:txBody>
      </p:sp>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5811" y="1690688"/>
            <a:ext cx="5604789" cy="4665662"/>
          </a:xfrm>
          <a:prstGeom prst="rect">
            <a:avLst/>
          </a:prstGeom>
        </p:spPr>
      </p:pic>
      <p:sp>
        <p:nvSpPr>
          <p:cNvPr id="7" name="右矢印 6"/>
          <p:cNvSpPr/>
          <p:nvPr/>
        </p:nvSpPr>
        <p:spPr>
          <a:xfrm>
            <a:off x="5500707" y="3792896"/>
            <a:ext cx="614995" cy="4612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603463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次の一手問題（将棋）</a:t>
            </a:r>
            <a:endParaRPr kumimoji="1" lang="ja-JP" altLang="en-US" dirty="0"/>
          </a:p>
        </p:txBody>
      </p:sp>
      <p:sp>
        <p:nvSpPr>
          <p:cNvPr id="3" name="コンテンツ プレースホルダー 2"/>
          <p:cNvSpPr>
            <a:spLocks noGrp="1"/>
          </p:cNvSpPr>
          <p:nvPr>
            <p:ph idx="1"/>
          </p:nvPr>
        </p:nvSpPr>
        <p:spPr/>
        <p:txBody>
          <a:bodyPr/>
          <a:lstStyle/>
          <a:p>
            <a:r>
              <a:rPr lang="ja-JP" altLang="en-US" dirty="0" smtClean="0"/>
              <a:t>伊藤他（</a:t>
            </a:r>
            <a:r>
              <a:rPr lang="en-US" altLang="ja-JP" dirty="0" smtClean="0"/>
              <a:t>2004</a:t>
            </a:r>
            <a:r>
              <a:rPr lang="ja-JP" altLang="en-US" dirty="0" smtClean="0"/>
              <a:t>）では、「次の一手問題」と呼ばれるゲームの一局面において次にどのような手を指せばよいかという問題を出題した。</a:t>
            </a:r>
            <a:endParaRPr lang="en-US" altLang="ja-JP" dirty="0" smtClean="0"/>
          </a:p>
          <a:p>
            <a:r>
              <a:rPr lang="ja-JP" altLang="en-US" dirty="0" smtClean="0"/>
              <a:t>被験者が問題を解いている間、視線計測を行った。</a:t>
            </a:r>
            <a:endParaRPr lang="en-US" altLang="ja-JP" dirty="0" smtClean="0"/>
          </a:p>
          <a:p>
            <a:endParaRPr lang="en-US" altLang="ja-JP" dirty="0"/>
          </a:p>
        </p:txBody>
      </p:sp>
      <p:sp>
        <p:nvSpPr>
          <p:cNvPr id="4" name="スライド番号プレースホルダー 3"/>
          <p:cNvSpPr>
            <a:spLocks noGrp="1"/>
          </p:cNvSpPr>
          <p:nvPr>
            <p:ph type="sldNum" sz="quarter" idx="12"/>
          </p:nvPr>
        </p:nvSpPr>
        <p:spPr/>
        <p:txBody>
          <a:bodyPr/>
          <a:lstStyle/>
          <a:p>
            <a:fld id="{4E639991-389A-4D70-A29F-06E0D000A014}" type="slidenum">
              <a:rPr lang="ja-JP" altLang="en-US" smtClean="0"/>
              <a:pPr/>
              <a:t>4</a:t>
            </a:fld>
            <a:endParaRPr lang="ja-JP" altLang="en-US" dirty="0"/>
          </a:p>
        </p:txBody>
      </p:sp>
    </p:spTree>
    <p:extLst>
      <p:ext uri="{BB962C8B-B14F-4D97-AF65-F5344CB8AC3E}">
        <p14:creationId xmlns:p14="http://schemas.microsoft.com/office/powerpoint/2010/main" val="9175575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問題</a:t>
            </a:r>
            <a:r>
              <a:rPr lang="en-US" altLang="ja-JP" dirty="0" smtClean="0"/>
              <a:t>4</a:t>
            </a:r>
            <a:r>
              <a:rPr lang="ja-JP" altLang="en-US" dirty="0" smtClean="0"/>
              <a:t>（中級</a:t>
            </a:r>
            <a:r>
              <a:rPr lang="en-US" altLang="ja-JP" dirty="0" smtClean="0"/>
              <a:t>1</a:t>
            </a:r>
            <a:r>
              <a:rPr lang="ja-JP" altLang="en-US" dirty="0" smtClean="0"/>
              <a:t>）</a:t>
            </a:r>
            <a:endParaRPr kumimoji="1" lang="ja-JP" altLang="en-US" dirty="0"/>
          </a:p>
        </p:txBody>
      </p:sp>
      <p:sp>
        <p:nvSpPr>
          <p:cNvPr id="4" name="スライド番号プレースホルダー 3"/>
          <p:cNvSpPr>
            <a:spLocks noGrp="1"/>
          </p:cNvSpPr>
          <p:nvPr>
            <p:ph type="sldNum" sz="quarter" idx="12"/>
          </p:nvPr>
        </p:nvSpPr>
        <p:spPr/>
        <p:txBody>
          <a:bodyPr/>
          <a:lstStyle/>
          <a:p>
            <a:fld id="{4E639991-389A-4D70-A29F-06E0D000A014}" type="slidenum">
              <a:rPr lang="ja-JP" altLang="en-US" smtClean="0"/>
              <a:pPr/>
              <a:t>40</a:t>
            </a:fld>
            <a:endParaRPr lang="ja-JP" altLang="en-US" dirty="0"/>
          </a:p>
        </p:txBody>
      </p:sp>
      <p:pic>
        <p:nvPicPr>
          <p:cNvPr id="9" name="コンテンツ プレースホルダー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84731" y="1825625"/>
            <a:ext cx="5222537" cy="4351338"/>
          </a:xfrm>
        </p:spPr>
      </p:pic>
      <p:sp>
        <p:nvSpPr>
          <p:cNvPr id="10" name="右矢印 9"/>
          <p:cNvSpPr/>
          <p:nvPr/>
        </p:nvSpPr>
        <p:spPr>
          <a:xfrm>
            <a:off x="5788501" y="3770671"/>
            <a:ext cx="614995" cy="4612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3904706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問題</a:t>
            </a:r>
            <a:r>
              <a:rPr lang="en-US" altLang="ja-JP" dirty="0" smtClean="0"/>
              <a:t>5</a:t>
            </a:r>
            <a:r>
              <a:rPr lang="ja-JP" altLang="en-US" dirty="0" smtClean="0"/>
              <a:t>（中級</a:t>
            </a:r>
            <a:r>
              <a:rPr lang="en-US" altLang="ja-JP" dirty="0" smtClean="0"/>
              <a:t>2</a:t>
            </a:r>
            <a:r>
              <a:rPr lang="ja-JP" altLang="en-US" dirty="0" smtClean="0"/>
              <a:t>）</a:t>
            </a:r>
            <a:endParaRPr kumimoji="1" lang="ja-JP" altLang="en-US" dirty="0"/>
          </a:p>
        </p:txBody>
      </p:sp>
      <p:sp>
        <p:nvSpPr>
          <p:cNvPr id="4" name="スライド番号プレースホルダー 3"/>
          <p:cNvSpPr>
            <a:spLocks noGrp="1"/>
          </p:cNvSpPr>
          <p:nvPr>
            <p:ph type="sldNum" sz="quarter" idx="12"/>
          </p:nvPr>
        </p:nvSpPr>
        <p:spPr/>
        <p:txBody>
          <a:bodyPr/>
          <a:lstStyle/>
          <a:p>
            <a:fld id="{4E639991-389A-4D70-A29F-06E0D000A014}" type="slidenum">
              <a:rPr lang="ja-JP" altLang="en-US" smtClean="0"/>
              <a:pPr/>
              <a:t>41</a:t>
            </a:fld>
            <a:endParaRPr lang="ja-JP" altLang="en-US" dirty="0"/>
          </a:p>
        </p:txBody>
      </p:sp>
      <p:pic>
        <p:nvPicPr>
          <p:cNvPr id="7" name="コンテンツ プレースホルダー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87061" y="1825625"/>
            <a:ext cx="5217878" cy="4351338"/>
          </a:xfrm>
        </p:spPr>
      </p:pic>
      <p:sp>
        <p:nvSpPr>
          <p:cNvPr id="8" name="右矢印 7"/>
          <p:cNvSpPr/>
          <p:nvPr/>
        </p:nvSpPr>
        <p:spPr>
          <a:xfrm>
            <a:off x="5788502" y="3770671"/>
            <a:ext cx="614995" cy="4612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222183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問題</a:t>
            </a:r>
            <a:r>
              <a:rPr lang="en-US" altLang="ja-JP" dirty="0" smtClean="0"/>
              <a:t>6</a:t>
            </a:r>
            <a:r>
              <a:rPr lang="ja-JP" altLang="en-US" dirty="0" smtClean="0"/>
              <a:t>（初級</a:t>
            </a:r>
            <a:r>
              <a:rPr lang="en-US" altLang="ja-JP" dirty="0"/>
              <a:t>3</a:t>
            </a:r>
            <a:r>
              <a:rPr lang="ja-JP" altLang="en-US" dirty="0" smtClean="0"/>
              <a:t>）</a:t>
            </a:r>
            <a:endParaRPr kumimoji="1" lang="ja-JP" altLang="en-US" dirty="0"/>
          </a:p>
        </p:txBody>
      </p:sp>
      <p:sp>
        <p:nvSpPr>
          <p:cNvPr id="4" name="スライド番号プレースホルダー 3"/>
          <p:cNvSpPr>
            <a:spLocks noGrp="1"/>
          </p:cNvSpPr>
          <p:nvPr>
            <p:ph type="sldNum" sz="quarter" idx="12"/>
          </p:nvPr>
        </p:nvSpPr>
        <p:spPr/>
        <p:txBody>
          <a:bodyPr/>
          <a:lstStyle/>
          <a:p>
            <a:fld id="{4E639991-389A-4D70-A29F-06E0D000A014}" type="slidenum">
              <a:rPr lang="ja-JP" altLang="en-US" smtClean="0"/>
              <a:pPr/>
              <a:t>42</a:t>
            </a:fld>
            <a:endParaRPr lang="ja-JP" altLang="en-US" dirty="0"/>
          </a:p>
        </p:txBody>
      </p:sp>
      <p:pic>
        <p:nvPicPr>
          <p:cNvPr id="7" name="コンテンツ プレースホルダー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87061" y="1825625"/>
            <a:ext cx="5217878" cy="4351338"/>
          </a:xfrm>
        </p:spPr>
      </p:pic>
      <p:sp>
        <p:nvSpPr>
          <p:cNvPr id="8" name="右矢印 7"/>
          <p:cNvSpPr/>
          <p:nvPr/>
        </p:nvSpPr>
        <p:spPr>
          <a:xfrm>
            <a:off x="5788502" y="3770671"/>
            <a:ext cx="614995" cy="4612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7552219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問題</a:t>
            </a:r>
            <a:r>
              <a:rPr lang="en-US" altLang="ja-JP" dirty="0" smtClean="0"/>
              <a:t>7</a:t>
            </a:r>
            <a:r>
              <a:rPr lang="ja-JP" altLang="en-US" dirty="0" smtClean="0"/>
              <a:t>（上級</a:t>
            </a:r>
            <a:r>
              <a:rPr lang="en-US" altLang="ja-JP" dirty="0"/>
              <a:t>2</a:t>
            </a:r>
            <a:r>
              <a:rPr lang="ja-JP" altLang="en-US" dirty="0" smtClean="0"/>
              <a:t>）</a:t>
            </a:r>
            <a:endParaRPr kumimoji="1" lang="ja-JP" altLang="en-US" dirty="0"/>
          </a:p>
        </p:txBody>
      </p:sp>
      <p:pic>
        <p:nvPicPr>
          <p:cNvPr id="5" name="コンテンツ プレースホルダー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85197" y="1825625"/>
            <a:ext cx="5221605" cy="4351338"/>
          </a:xfrm>
        </p:spPr>
      </p:pic>
      <p:sp>
        <p:nvSpPr>
          <p:cNvPr id="4" name="スライド番号プレースホルダー 3"/>
          <p:cNvSpPr>
            <a:spLocks noGrp="1"/>
          </p:cNvSpPr>
          <p:nvPr>
            <p:ph type="sldNum" sz="quarter" idx="12"/>
          </p:nvPr>
        </p:nvSpPr>
        <p:spPr/>
        <p:txBody>
          <a:bodyPr/>
          <a:lstStyle/>
          <a:p>
            <a:fld id="{4E639991-389A-4D70-A29F-06E0D000A014}" type="slidenum">
              <a:rPr lang="ja-JP" altLang="en-US" smtClean="0"/>
              <a:pPr/>
              <a:t>43</a:t>
            </a:fld>
            <a:endParaRPr lang="ja-JP" altLang="en-US" dirty="0"/>
          </a:p>
        </p:txBody>
      </p:sp>
      <p:sp>
        <p:nvSpPr>
          <p:cNvPr id="6" name="右矢印 5"/>
          <p:cNvSpPr/>
          <p:nvPr/>
        </p:nvSpPr>
        <p:spPr>
          <a:xfrm>
            <a:off x="5788501" y="3770671"/>
            <a:ext cx="614995" cy="4612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462874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将棋の視線の</a:t>
            </a:r>
            <a:r>
              <a:rPr kumimoji="1" lang="ja-JP" altLang="en-US" dirty="0" smtClean="0"/>
              <a:t>動き　</a:t>
            </a:r>
            <a:r>
              <a:rPr kumimoji="1" lang="en-US" altLang="ja-JP" dirty="0" smtClean="0"/>
              <a:t>【</a:t>
            </a:r>
            <a:r>
              <a:rPr kumimoji="1" lang="ja-JP" altLang="en-US" dirty="0" smtClean="0"/>
              <a:t>伊藤他（</a:t>
            </a:r>
            <a:r>
              <a:rPr kumimoji="1" lang="en-US" altLang="ja-JP" dirty="0" smtClean="0"/>
              <a:t>2004</a:t>
            </a:r>
            <a:r>
              <a:rPr kumimoji="1" lang="ja-JP" altLang="en-US" dirty="0" smtClean="0"/>
              <a:t>）</a:t>
            </a:r>
            <a:r>
              <a:rPr kumimoji="1" lang="en-US" altLang="ja-JP" dirty="0" smtClean="0"/>
              <a:t>】</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smtClean="0"/>
              <a:t>ある問題の開始</a:t>
            </a:r>
            <a:r>
              <a:rPr kumimoji="1" lang="en-US" altLang="ja-JP" dirty="0" smtClean="0"/>
              <a:t>10</a:t>
            </a:r>
            <a:r>
              <a:rPr kumimoji="1" lang="ja-JP" altLang="en-US" dirty="0" smtClean="0"/>
              <a:t>秒間の視線の動きを示す。</a:t>
            </a:r>
            <a:endParaRPr kumimoji="1" lang="ja-JP" altLang="en-US" dirty="0"/>
          </a:p>
        </p:txBody>
      </p:sp>
      <p:sp>
        <p:nvSpPr>
          <p:cNvPr id="4" name="スライド番号プレースホルダー 3"/>
          <p:cNvSpPr>
            <a:spLocks noGrp="1"/>
          </p:cNvSpPr>
          <p:nvPr>
            <p:ph type="sldNum" sz="quarter" idx="12"/>
          </p:nvPr>
        </p:nvSpPr>
        <p:spPr/>
        <p:txBody>
          <a:bodyPr/>
          <a:lstStyle/>
          <a:p>
            <a:fld id="{4E639991-389A-4D70-A29F-06E0D000A014}" type="slidenum">
              <a:rPr lang="ja-JP" altLang="en-US" smtClean="0"/>
              <a:pPr/>
              <a:t>5</a:t>
            </a:fld>
            <a:endParaRPr lang="ja-JP" altLang="en-US" dirty="0"/>
          </a:p>
        </p:txBody>
      </p:sp>
      <p:pic>
        <p:nvPicPr>
          <p:cNvPr id="9" name="図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788" y="2518763"/>
            <a:ext cx="4672854" cy="2965062"/>
          </a:xfrm>
          <a:prstGeom prst="rect">
            <a:avLst/>
          </a:prstGeom>
        </p:spPr>
      </p:pic>
      <p:pic>
        <p:nvPicPr>
          <p:cNvPr id="11" name="図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1054" y="2442402"/>
            <a:ext cx="5066510" cy="3125399"/>
          </a:xfrm>
          <a:prstGeom prst="rect">
            <a:avLst/>
          </a:prstGeom>
        </p:spPr>
      </p:pic>
      <p:sp>
        <p:nvSpPr>
          <p:cNvPr id="13" name="テキスト ボックス 12"/>
          <p:cNvSpPr txBox="1"/>
          <p:nvPr/>
        </p:nvSpPr>
        <p:spPr>
          <a:xfrm>
            <a:off x="838200" y="5712659"/>
            <a:ext cx="2824292" cy="369332"/>
          </a:xfrm>
          <a:prstGeom prst="rect">
            <a:avLst/>
          </a:prstGeom>
          <a:noFill/>
        </p:spPr>
        <p:txBody>
          <a:bodyPr wrap="square" rtlCol="0">
            <a:spAutoFit/>
          </a:bodyPr>
          <a:lstStyle/>
          <a:p>
            <a:r>
              <a:rPr kumimoji="1" lang="ja-JP" altLang="en-US" dirty="0" smtClean="0"/>
              <a:t>図：初級者の視線の動き</a:t>
            </a:r>
            <a:endParaRPr kumimoji="1" lang="ja-JP" altLang="en-US" dirty="0"/>
          </a:p>
        </p:txBody>
      </p:sp>
      <p:sp>
        <p:nvSpPr>
          <p:cNvPr id="14" name="テキスト ボックス 13"/>
          <p:cNvSpPr txBox="1"/>
          <p:nvPr/>
        </p:nvSpPr>
        <p:spPr>
          <a:xfrm>
            <a:off x="5655907" y="5702738"/>
            <a:ext cx="2824292" cy="369332"/>
          </a:xfrm>
          <a:prstGeom prst="rect">
            <a:avLst/>
          </a:prstGeom>
          <a:noFill/>
        </p:spPr>
        <p:txBody>
          <a:bodyPr wrap="square" rtlCol="0">
            <a:spAutoFit/>
          </a:bodyPr>
          <a:lstStyle/>
          <a:p>
            <a:r>
              <a:rPr kumimoji="1" lang="ja-JP" altLang="en-US" dirty="0" smtClean="0"/>
              <a:t>図：プロ棋士の視線の動き</a:t>
            </a:r>
            <a:endParaRPr kumimoji="1" lang="ja-JP" altLang="en-US" dirty="0"/>
          </a:p>
        </p:txBody>
      </p:sp>
      <p:sp>
        <p:nvSpPr>
          <p:cNvPr id="15" name="円形吹き出し 14"/>
          <p:cNvSpPr/>
          <p:nvPr/>
        </p:nvSpPr>
        <p:spPr>
          <a:xfrm>
            <a:off x="3962183" y="5684287"/>
            <a:ext cx="1257410" cy="775565"/>
          </a:xfrm>
          <a:prstGeom prst="wedgeEllipseCallout">
            <a:avLst>
              <a:gd name="adj1" fmla="val -50767"/>
              <a:gd name="adj2" fmla="val -11553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smtClean="0"/>
              <a:t>広い</a:t>
            </a:r>
            <a:endParaRPr kumimoji="1" lang="ja-JP" altLang="en-US" sz="2800" dirty="0"/>
          </a:p>
        </p:txBody>
      </p:sp>
      <p:sp>
        <p:nvSpPr>
          <p:cNvPr id="16" name="円形吹き出し 15"/>
          <p:cNvSpPr/>
          <p:nvPr/>
        </p:nvSpPr>
        <p:spPr>
          <a:xfrm>
            <a:off x="9288294" y="5684286"/>
            <a:ext cx="1257410" cy="775565"/>
          </a:xfrm>
          <a:prstGeom prst="wedgeEllipseCallout">
            <a:avLst>
              <a:gd name="adj1" fmla="val -50767"/>
              <a:gd name="adj2" fmla="val -11553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smtClean="0"/>
              <a:t>狭い</a:t>
            </a:r>
            <a:endParaRPr kumimoji="1" lang="ja-JP" altLang="en-US" sz="2800" dirty="0"/>
          </a:p>
        </p:txBody>
      </p:sp>
    </p:spTree>
    <p:extLst>
      <p:ext uri="{BB962C8B-B14F-4D97-AF65-F5344CB8AC3E}">
        <p14:creationId xmlns:p14="http://schemas.microsoft.com/office/powerpoint/2010/main" val="3047107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実験結果</a:t>
            </a:r>
            <a:r>
              <a:rPr lang="ja-JP" altLang="en-US" dirty="0"/>
              <a:t>（</a:t>
            </a:r>
            <a:r>
              <a:rPr lang="ja-JP" altLang="en-US" dirty="0" smtClean="0"/>
              <a:t>将棋）</a:t>
            </a:r>
            <a:endParaRPr kumimoji="1" lang="ja-JP" altLang="en-US" dirty="0"/>
          </a:p>
        </p:txBody>
      </p:sp>
      <p:sp>
        <p:nvSpPr>
          <p:cNvPr id="3" name="コンテンツ プレースホルダー 2"/>
          <p:cNvSpPr>
            <a:spLocks noGrp="1"/>
          </p:cNvSpPr>
          <p:nvPr>
            <p:ph idx="1"/>
          </p:nvPr>
        </p:nvSpPr>
        <p:spPr/>
        <p:txBody>
          <a:bodyPr/>
          <a:lstStyle/>
          <a:p>
            <a:r>
              <a:rPr lang="ja-JP" altLang="en-US" dirty="0" smtClean="0"/>
              <a:t>初級者</a:t>
            </a:r>
            <a:r>
              <a:rPr lang="ja-JP" altLang="en-US" dirty="0"/>
              <a:t>は盤面を認識するために駒を逐一見ており、盤面の広い部分を見ていた。</a:t>
            </a:r>
            <a:endParaRPr lang="en-US" altLang="ja-JP" dirty="0"/>
          </a:p>
          <a:p>
            <a:r>
              <a:rPr lang="ja-JP" altLang="en-US" dirty="0"/>
              <a:t>それに対し、上級者やトッププロ棋士は特定の箇所を絞って見ており、盤面の狭い部分を見ていた。</a:t>
            </a:r>
          </a:p>
          <a:p>
            <a:endParaRPr kumimoji="1" lang="ja-JP" altLang="en-US" dirty="0"/>
          </a:p>
        </p:txBody>
      </p:sp>
      <p:sp>
        <p:nvSpPr>
          <p:cNvPr id="4" name="スライド番号プレースホルダー 3"/>
          <p:cNvSpPr>
            <a:spLocks noGrp="1"/>
          </p:cNvSpPr>
          <p:nvPr>
            <p:ph type="sldNum" sz="quarter" idx="12"/>
          </p:nvPr>
        </p:nvSpPr>
        <p:spPr/>
        <p:txBody>
          <a:bodyPr/>
          <a:lstStyle/>
          <a:p>
            <a:fld id="{4E639991-389A-4D70-A29F-06E0D000A014}" type="slidenum">
              <a:rPr lang="ja-JP" altLang="en-US" smtClean="0"/>
              <a:pPr/>
              <a:t>6</a:t>
            </a:fld>
            <a:endParaRPr lang="ja-JP" altLang="en-US" dirty="0"/>
          </a:p>
        </p:txBody>
      </p:sp>
    </p:spTree>
    <p:extLst>
      <p:ext uri="{BB962C8B-B14F-4D97-AF65-F5344CB8AC3E}">
        <p14:creationId xmlns:p14="http://schemas.microsoft.com/office/powerpoint/2010/main" val="20097062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次の一手問題（囲碁）</a:t>
            </a:r>
            <a:endParaRPr kumimoji="1" lang="ja-JP" altLang="en-US" dirty="0"/>
          </a:p>
        </p:txBody>
      </p:sp>
      <p:sp>
        <p:nvSpPr>
          <p:cNvPr id="3" name="コンテンツ プレースホルダー 2"/>
          <p:cNvSpPr>
            <a:spLocks noGrp="1"/>
          </p:cNvSpPr>
          <p:nvPr>
            <p:ph idx="1"/>
          </p:nvPr>
        </p:nvSpPr>
        <p:spPr/>
        <p:txBody>
          <a:bodyPr/>
          <a:lstStyle/>
          <a:p>
            <a:r>
              <a:rPr lang="ja-JP" altLang="en-US" dirty="0"/>
              <a:t>高橋</a:t>
            </a:r>
            <a:r>
              <a:rPr kumimoji="1" lang="ja-JP" altLang="en-US" dirty="0" smtClean="0"/>
              <a:t>他</a:t>
            </a:r>
            <a:r>
              <a:rPr lang="ja-JP" altLang="en-US" dirty="0" smtClean="0"/>
              <a:t>（</a:t>
            </a:r>
            <a:r>
              <a:rPr lang="en-US" altLang="ja-JP" dirty="0" smtClean="0"/>
              <a:t>2012</a:t>
            </a:r>
            <a:r>
              <a:rPr lang="ja-JP" altLang="en-US" dirty="0" smtClean="0"/>
              <a:t>）では囲碁の研究を行い、</a:t>
            </a:r>
            <a:r>
              <a:rPr kumimoji="1" lang="ja-JP" altLang="en-US" dirty="0" smtClean="0"/>
              <a:t>伊藤他</a:t>
            </a:r>
            <a:r>
              <a:rPr kumimoji="1" lang="en-US" altLang="ja-JP" dirty="0" smtClean="0"/>
              <a:t>(2004)</a:t>
            </a:r>
            <a:r>
              <a:rPr kumimoji="1" lang="ja-JP" altLang="en-US" dirty="0" smtClean="0"/>
              <a:t>と同様に「</a:t>
            </a:r>
            <a:r>
              <a:rPr lang="ja-JP" altLang="en-US" dirty="0" smtClean="0"/>
              <a:t>次</a:t>
            </a:r>
            <a:r>
              <a:rPr lang="ja-JP" altLang="en-US" dirty="0"/>
              <a:t>の一手</a:t>
            </a:r>
            <a:r>
              <a:rPr lang="ja-JP" altLang="en-US" dirty="0" smtClean="0"/>
              <a:t>問題」を出題した。</a:t>
            </a:r>
            <a:endParaRPr lang="en-US" altLang="ja-JP" dirty="0"/>
          </a:p>
        </p:txBody>
      </p:sp>
      <p:sp>
        <p:nvSpPr>
          <p:cNvPr id="4" name="スライド番号プレースホルダー 3"/>
          <p:cNvSpPr>
            <a:spLocks noGrp="1"/>
          </p:cNvSpPr>
          <p:nvPr>
            <p:ph type="sldNum" sz="quarter" idx="12"/>
          </p:nvPr>
        </p:nvSpPr>
        <p:spPr/>
        <p:txBody>
          <a:bodyPr/>
          <a:lstStyle/>
          <a:p>
            <a:fld id="{4E639991-389A-4D70-A29F-06E0D000A014}" type="slidenum">
              <a:rPr lang="ja-JP" altLang="en-US" smtClean="0"/>
              <a:pPr/>
              <a:t>7</a:t>
            </a:fld>
            <a:endParaRPr lang="ja-JP" altLang="en-US" dirty="0"/>
          </a:p>
        </p:txBody>
      </p:sp>
    </p:spTree>
    <p:extLst>
      <p:ext uri="{BB962C8B-B14F-4D97-AF65-F5344CB8AC3E}">
        <p14:creationId xmlns:p14="http://schemas.microsoft.com/office/powerpoint/2010/main" val="33339519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囲碁の視線の</a:t>
            </a:r>
            <a:r>
              <a:rPr kumimoji="1" lang="ja-JP" altLang="en-US" dirty="0" smtClean="0"/>
              <a:t>動き　</a:t>
            </a:r>
            <a:r>
              <a:rPr kumimoji="1" lang="en-US" altLang="ja-JP" dirty="0" smtClean="0"/>
              <a:t>【</a:t>
            </a:r>
            <a:r>
              <a:rPr kumimoji="1" lang="ja-JP" altLang="en-US" dirty="0" smtClean="0"/>
              <a:t>高橋他（</a:t>
            </a:r>
            <a:r>
              <a:rPr kumimoji="1" lang="en-US" altLang="ja-JP" dirty="0" smtClean="0"/>
              <a:t>2012</a:t>
            </a:r>
            <a:r>
              <a:rPr kumimoji="1" lang="ja-JP" altLang="en-US" dirty="0" smtClean="0"/>
              <a:t>）</a:t>
            </a:r>
            <a:r>
              <a:rPr kumimoji="1" lang="en-US" altLang="ja-JP" dirty="0" smtClean="0"/>
              <a:t>】</a:t>
            </a:r>
            <a:endParaRPr kumimoji="1" lang="ja-JP" altLang="en-US" dirty="0"/>
          </a:p>
        </p:txBody>
      </p:sp>
      <p:sp>
        <p:nvSpPr>
          <p:cNvPr id="3" name="コンテンツ プレースホルダー 2"/>
          <p:cNvSpPr>
            <a:spLocks noGrp="1"/>
          </p:cNvSpPr>
          <p:nvPr>
            <p:ph idx="1"/>
          </p:nvPr>
        </p:nvSpPr>
        <p:spPr/>
        <p:txBody>
          <a:bodyPr/>
          <a:lstStyle/>
          <a:p>
            <a:r>
              <a:rPr lang="ja-JP" altLang="en-US" dirty="0" smtClean="0"/>
              <a:t>初級者（左図）とプロ棋士（右図）の視線の動きを示す</a:t>
            </a:r>
            <a:r>
              <a:rPr kumimoji="1" lang="ja-JP" altLang="en-US" dirty="0" smtClean="0"/>
              <a:t>。</a:t>
            </a:r>
            <a:endParaRPr kumimoji="1" lang="ja-JP" altLang="en-US" dirty="0"/>
          </a:p>
        </p:txBody>
      </p:sp>
      <p:sp>
        <p:nvSpPr>
          <p:cNvPr id="4" name="スライド番号プレースホルダー 3"/>
          <p:cNvSpPr>
            <a:spLocks noGrp="1"/>
          </p:cNvSpPr>
          <p:nvPr>
            <p:ph type="sldNum" sz="quarter" idx="12"/>
          </p:nvPr>
        </p:nvSpPr>
        <p:spPr/>
        <p:txBody>
          <a:bodyPr/>
          <a:lstStyle/>
          <a:p>
            <a:fld id="{4E639991-389A-4D70-A29F-06E0D000A014}" type="slidenum">
              <a:rPr lang="ja-JP" altLang="en-US" smtClean="0"/>
              <a:pPr/>
              <a:t>8</a:t>
            </a:fld>
            <a:endParaRPr lang="ja-JP" altLang="en-US" dirty="0"/>
          </a:p>
        </p:txBody>
      </p:sp>
      <p:sp>
        <p:nvSpPr>
          <p:cNvPr id="13" name="テキスト ボックス 12"/>
          <p:cNvSpPr txBox="1"/>
          <p:nvPr/>
        </p:nvSpPr>
        <p:spPr>
          <a:xfrm>
            <a:off x="1259633" y="5992297"/>
            <a:ext cx="3677817" cy="369332"/>
          </a:xfrm>
          <a:prstGeom prst="rect">
            <a:avLst/>
          </a:prstGeom>
          <a:noFill/>
        </p:spPr>
        <p:txBody>
          <a:bodyPr wrap="square" rtlCol="0">
            <a:spAutoFit/>
          </a:bodyPr>
          <a:lstStyle/>
          <a:p>
            <a:r>
              <a:rPr kumimoji="1" lang="ja-JP" altLang="en-US" dirty="0" smtClean="0"/>
              <a:t>図：初級者の視線の動き（</a:t>
            </a:r>
            <a:r>
              <a:rPr kumimoji="1" lang="en-US" altLang="ja-JP" dirty="0" smtClean="0"/>
              <a:t>45</a:t>
            </a:r>
            <a:r>
              <a:rPr kumimoji="1" lang="ja-JP" altLang="en-US" dirty="0" smtClean="0"/>
              <a:t>秒間）</a:t>
            </a:r>
            <a:endParaRPr kumimoji="1" lang="ja-JP" altLang="en-US" dirty="0"/>
          </a:p>
        </p:txBody>
      </p:sp>
      <p:sp>
        <p:nvSpPr>
          <p:cNvPr id="14" name="テキスト ボックス 13"/>
          <p:cNvSpPr txBox="1"/>
          <p:nvPr/>
        </p:nvSpPr>
        <p:spPr>
          <a:xfrm>
            <a:off x="5683898" y="5992297"/>
            <a:ext cx="3702697" cy="369332"/>
          </a:xfrm>
          <a:prstGeom prst="rect">
            <a:avLst/>
          </a:prstGeom>
          <a:noFill/>
        </p:spPr>
        <p:txBody>
          <a:bodyPr wrap="square" rtlCol="0">
            <a:spAutoFit/>
          </a:bodyPr>
          <a:lstStyle/>
          <a:p>
            <a:r>
              <a:rPr kumimoji="1" lang="ja-JP" altLang="en-US" dirty="0" smtClean="0"/>
              <a:t>図：プロ棋士の視線の動き（</a:t>
            </a:r>
            <a:r>
              <a:rPr kumimoji="1" lang="en-US" altLang="ja-JP" dirty="0" smtClean="0"/>
              <a:t>54</a:t>
            </a:r>
            <a:r>
              <a:rPr kumimoji="1" lang="ja-JP" altLang="en-US" dirty="0" smtClean="0"/>
              <a:t>秒間）</a:t>
            </a:r>
            <a:endParaRPr kumimoji="1" lang="ja-JP" altLang="en-US" dirty="0"/>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9633" y="2435305"/>
            <a:ext cx="3533754" cy="3422055"/>
          </a:xfrm>
          <a:prstGeom prst="rect">
            <a:avLst/>
          </a:prstGeom>
        </p:spPr>
      </p:pic>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3898" y="2452101"/>
            <a:ext cx="3724508" cy="3388462"/>
          </a:xfrm>
          <a:prstGeom prst="rect">
            <a:avLst/>
          </a:prstGeom>
        </p:spPr>
      </p:pic>
      <p:sp>
        <p:nvSpPr>
          <p:cNvPr id="12" name="円形吹き出し 11"/>
          <p:cNvSpPr/>
          <p:nvPr/>
        </p:nvSpPr>
        <p:spPr>
          <a:xfrm>
            <a:off x="4426488" y="6011078"/>
            <a:ext cx="1257410" cy="775565"/>
          </a:xfrm>
          <a:prstGeom prst="wedgeEllipseCallout">
            <a:avLst>
              <a:gd name="adj1" fmla="val -50767"/>
              <a:gd name="adj2" fmla="val -11553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smtClean="0"/>
              <a:t>狭い</a:t>
            </a:r>
            <a:endParaRPr kumimoji="1" lang="ja-JP" altLang="en-US" sz="2800" dirty="0"/>
          </a:p>
        </p:txBody>
      </p:sp>
      <p:sp>
        <p:nvSpPr>
          <p:cNvPr id="15" name="円形吹き出し 14"/>
          <p:cNvSpPr/>
          <p:nvPr/>
        </p:nvSpPr>
        <p:spPr>
          <a:xfrm>
            <a:off x="9224648" y="5945910"/>
            <a:ext cx="1257410" cy="775565"/>
          </a:xfrm>
          <a:prstGeom prst="wedgeEllipseCallout">
            <a:avLst>
              <a:gd name="adj1" fmla="val -50767"/>
              <a:gd name="adj2" fmla="val -11553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smtClean="0"/>
              <a:t>広い</a:t>
            </a:r>
            <a:endParaRPr kumimoji="1" lang="ja-JP" altLang="en-US" sz="2800" dirty="0"/>
          </a:p>
        </p:txBody>
      </p:sp>
    </p:spTree>
    <p:extLst>
      <p:ext uri="{BB962C8B-B14F-4D97-AF65-F5344CB8AC3E}">
        <p14:creationId xmlns:p14="http://schemas.microsoft.com/office/powerpoint/2010/main" val="447981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実験結果（囲碁）</a:t>
            </a:r>
            <a:endParaRPr kumimoji="1" lang="ja-JP" altLang="en-US" dirty="0"/>
          </a:p>
        </p:txBody>
      </p:sp>
      <p:sp>
        <p:nvSpPr>
          <p:cNvPr id="3" name="コンテンツ プレースホルダー 2"/>
          <p:cNvSpPr>
            <a:spLocks noGrp="1"/>
          </p:cNvSpPr>
          <p:nvPr>
            <p:ph idx="1"/>
          </p:nvPr>
        </p:nvSpPr>
        <p:spPr/>
        <p:txBody>
          <a:bodyPr/>
          <a:lstStyle/>
          <a:p>
            <a:r>
              <a:rPr lang="ja-JP" altLang="en-US" dirty="0"/>
              <a:t>伊藤他（</a:t>
            </a:r>
            <a:r>
              <a:rPr lang="en-US" altLang="ja-JP" dirty="0"/>
              <a:t>2004</a:t>
            </a:r>
            <a:r>
              <a:rPr lang="ja-JP" altLang="en-US" dirty="0"/>
              <a:t>）とは対照的に熟達者の方が盤面を広く見ており、初級者の方が盤面を見る範囲が狭くなっていた。</a:t>
            </a:r>
            <a:endParaRPr lang="en-US" altLang="ja-JP" dirty="0"/>
          </a:p>
          <a:p>
            <a:r>
              <a:rPr lang="ja-JP" altLang="en-US" dirty="0"/>
              <a:t>このように、ボードゲームによって熟達度と視線の動きの関係は異なる関係が見られた。</a:t>
            </a:r>
            <a:endParaRPr lang="en-US" altLang="ja-JP" dirty="0"/>
          </a:p>
          <a:p>
            <a:endParaRPr kumimoji="1" lang="ja-JP" altLang="en-US" dirty="0"/>
          </a:p>
        </p:txBody>
      </p:sp>
      <p:sp>
        <p:nvSpPr>
          <p:cNvPr id="4" name="スライド番号プレースホルダー 3"/>
          <p:cNvSpPr>
            <a:spLocks noGrp="1"/>
          </p:cNvSpPr>
          <p:nvPr>
            <p:ph type="sldNum" sz="quarter" idx="12"/>
          </p:nvPr>
        </p:nvSpPr>
        <p:spPr/>
        <p:txBody>
          <a:bodyPr/>
          <a:lstStyle/>
          <a:p>
            <a:fld id="{4E639991-389A-4D70-A29F-06E0D000A014}" type="slidenum">
              <a:rPr lang="ja-JP" altLang="en-US" smtClean="0"/>
              <a:pPr/>
              <a:t>9</a:t>
            </a:fld>
            <a:endParaRPr lang="ja-JP" altLang="en-US" dirty="0"/>
          </a:p>
        </p:txBody>
      </p:sp>
    </p:spTree>
    <p:extLst>
      <p:ext uri="{BB962C8B-B14F-4D97-AF65-F5344CB8AC3E}">
        <p14:creationId xmlns:p14="http://schemas.microsoft.com/office/powerpoint/2010/main" val="1396744959"/>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5659</TotalTime>
  <Words>2296</Words>
  <Application>Microsoft Office PowerPoint</Application>
  <PresentationFormat>ワイド画面</PresentationFormat>
  <Paragraphs>314</Paragraphs>
  <Slides>43</Slides>
  <Notes>1</Notes>
  <HiddenSlides>0</HiddenSlides>
  <MMClips>2</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43</vt:i4>
      </vt:variant>
    </vt:vector>
  </HeadingPairs>
  <TitlesOfParts>
    <vt:vector size="52" baseType="lpstr">
      <vt:lpstr>ＭＳ Ｐゴシック</vt:lpstr>
      <vt:lpstr>ＭＳ 明朝</vt:lpstr>
      <vt:lpstr>游明朝</vt:lpstr>
      <vt:lpstr>Arial</vt:lpstr>
      <vt:lpstr>Calibri</vt:lpstr>
      <vt:lpstr>Calibri Light</vt:lpstr>
      <vt:lpstr>Cambria Math</vt:lpstr>
      <vt:lpstr>Times New Roman</vt:lpstr>
      <vt:lpstr>Office テーマ</vt:lpstr>
      <vt:lpstr>「どうぶつしょうぎ」における意思決定： 視線計測装置を用いた分析</vt:lpstr>
      <vt:lpstr>イントロダクション</vt:lpstr>
      <vt:lpstr>先行研究</vt:lpstr>
      <vt:lpstr>次の一手問題（将棋）</vt:lpstr>
      <vt:lpstr>将棋の視線の動き　【伊藤他（2004）】</vt:lpstr>
      <vt:lpstr>実験結果（将棋）</vt:lpstr>
      <vt:lpstr>次の一手問題（囲碁）</vt:lpstr>
      <vt:lpstr>囲碁の視線の動き　【高橋他（2012）】</vt:lpstr>
      <vt:lpstr>実験結果（囲碁）</vt:lpstr>
      <vt:lpstr>先行研究の問題点</vt:lpstr>
      <vt:lpstr>「どうぶつしょうぎ」とは</vt:lpstr>
      <vt:lpstr>実験デザイン</vt:lpstr>
      <vt:lpstr>「どうぶつしょうぎ」を扱う意義</vt:lpstr>
      <vt:lpstr>実験デザインー実験の流れ</vt:lpstr>
      <vt:lpstr>実験結果ー「将棋部」と「一般」の比較</vt:lpstr>
      <vt:lpstr>関心領域（Area Of Interest - AOI）</vt:lpstr>
      <vt:lpstr>実験結果　「将棋部」vs「一般」の比較</vt:lpstr>
      <vt:lpstr>ヒートマップー問題2</vt:lpstr>
      <vt:lpstr>視線の動き（一般）</vt:lpstr>
      <vt:lpstr>視線の動き（将棋部）</vt:lpstr>
      <vt:lpstr>指標Vの定義</vt:lpstr>
      <vt:lpstr>指標Vの意味</vt:lpstr>
      <vt:lpstr>Vの統計値</vt:lpstr>
      <vt:lpstr>仮説の検定</vt:lpstr>
      <vt:lpstr>検定結果</vt:lpstr>
      <vt:lpstr>検定結果まとめ</vt:lpstr>
      <vt:lpstr>考察</vt:lpstr>
      <vt:lpstr>問題3の説明</vt:lpstr>
      <vt:lpstr>問題3　「不正解者」の手</vt:lpstr>
      <vt:lpstr>問題3　「正解者」の手</vt:lpstr>
      <vt:lpstr>ヒートマップ（「不正解者」vs 「正解者」 ）</vt:lpstr>
      <vt:lpstr>考察2</vt:lpstr>
      <vt:lpstr>まとめ</vt:lpstr>
      <vt:lpstr>今後の課題</vt:lpstr>
      <vt:lpstr>参考文献</vt:lpstr>
      <vt:lpstr>付録ー出題した問題  左図：指手 右図：最善手 </vt:lpstr>
      <vt:lpstr>問題1（初級1）</vt:lpstr>
      <vt:lpstr>問題2（初級2）</vt:lpstr>
      <vt:lpstr>問題3（上級1）</vt:lpstr>
      <vt:lpstr>問題4（中級1）</vt:lpstr>
      <vt:lpstr>問題5（中級2）</vt:lpstr>
      <vt:lpstr>問題6（初級3）</vt:lpstr>
      <vt:lpstr>問題7（上級2）</vt:lpstr>
    </vt:vector>
  </TitlesOfParts>
  <Company>東京工業大学</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「どうぶつしょうぎ」における意思決定 視線計測装置を用いた分析</dc:title>
  <dc:creator>albert</dc:creator>
  <cp:lastModifiedBy>albert</cp:lastModifiedBy>
  <cp:revision>187</cp:revision>
  <cp:lastPrinted>2016-02-24T06:45:52Z</cp:lastPrinted>
  <dcterms:created xsi:type="dcterms:W3CDTF">2015-12-09T07:16:49Z</dcterms:created>
  <dcterms:modified xsi:type="dcterms:W3CDTF">2016-02-24T09:14:22Z</dcterms:modified>
</cp:coreProperties>
</file>