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media/image1.jpeg" ContentType="image/jpeg"/>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9144000" cy="6858000"/>
  <p:notesSz cx="6858000" cy="9144000"/>
  <p:defaultTextStyle>
    <a:lvl1pPr>
      <a:defRPr sz="1400">
        <a:latin typeface="Arial"/>
        <a:ea typeface="Arial"/>
        <a:cs typeface="Arial"/>
        <a:sym typeface="Arial"/>
      </a:defRPr>
    </a:lvl1pPr>
    <a:lvl2pPr>
      <a:defRPr sz="1400">
        <a:latin typeface="Arial"/>
        <a:ea typeface="Arial"/>
        <a:cs typeface="Arial"/>
        <a:sym typeface="Arial"/>
      </a:defRPr>
    </a:lvl2pPr>
    <a:lvl3pPr>
      <a:defRPr sz="1400">
        <a:latin typeface="Arial"/>
        <a:ea typeface="Arial"/>
        <a:cs typeface="Arial"/>
        <a:sym typeface="Arial"/>
      </a:defRPr>
    </a:lvl3pPr>
    <a:lvl4pPr>
      <a:defRPr sz="1400">
        <a:latin typeface="Arial"/>
        <a:ea typeface="Arial"/>
        <a:cs typeface="Arial"/>
        <a:sym typeface="Arial"/>
      </a:defRPr>
    </a:lvl4pPr>
    <a:lvl5pPr>
      <a:defRPr sz="1400">
        <a:latin typeface="Arial"/>
        <a:ea typeface="Arial"/>
        <a:cs typeface="Arial"/>
        <a:sym typeface="Arial"/>
      </a:defRPr>
    </a:lvl5pPr>
    <a:lvl6pPr>
      <a:defRPr sz="1400">
        <a:latin typeface="Arial"/>
        <a:ea typeface="Arial"/>
        <a:cs typeface="Arial"/>
        <a:sym typeface="Arial"/>
      </a:defRPr>
    </a:lvl6pPr>
    <a:lvl7pPr>
      <a:defRPr sz="1400">
        <a:latin typeface="Arial"/>
        <a:ea typeface="Arial"/>
        <a:cs typeface="Arial"/>
        <a:sym typeface="Arial"/>
      </a:defRPr>
    </a:lvl7pPr>
    <a:lvl8pPr>
      <a:defRPr sz="1400">
        <a:latin typeface="Arial"/>
        <a:ea typeface="Arial"/>
        <a:cs typeface="Arial"/>
        <a:sym typeface="Arial"/>
      </a:defRPr>
    </a:lvl8pPr>
    <a:lvl9pPr>
      <a:defRPr sz="1400">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n" i="on">
        <a:font>
          <a:latin typeface="Arial"/>
          <a:ea typeface="Arial"/>
          <a:cs typeface="Arial"/>
        </a:font>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wholeTbl>
    <a:band2H>
      <a:tcTxStyle b="def" i="def"/>
      <a:tcStyle>
        <a:tcBdr/>
        <a:fill>
          <a:solidFill>
            <a:srgbClr val="FFFFFF"/>
          </a:solidFill>
        </a:fill>
      </a:tcStyle>
    </a:band2H>
    <a:firstCol>
      <a:tcTxStyle b="on" i="on">
        <a:font>
          <a:latin typeface="Arial"/>
          <a:ea typeface="Arial"/>
          <a:cs typeface="Arial"/>
        </a:font>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firstCol>
    <a:lastRow>
      <a:tcTxStyle b="on" i="on">
        <a:font>
          <a:latin typeface="Arial"/>
          <a:ea typeface="Arial"/>
          <a:cs typeface="Arial"/>
        </a:font>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lastRow>
    <a:firstRow>
      <a:tcTxStyle b="on" i="on">
        <a:font>
          <a:latin typeface="Arial"/>
          <a:ea typeface="Arial"/>
          <a:cs typeface="Arial"/>
        </a:font>
        <a:srgbClr val="000000"/>
      </a:tcTxStyle>
      <a:tcStyle>
        <a:tcBdr>
          <a:left>
            <a:ln w="9525" cap="flat">
              <a:solidFill>
                <a:srgbClr val="9E9E9E"/>
              </a:solidFill>
              <a:prstDash val="solid"/>
              <a:round/>
            </a:ln>
          </a:left>
          <a:right>
            <a:ln w="9525" cap="flat">
              <a:solidFill>
                <a:srgbClr val="9E9E9E"/>
              </a:solidFill>
              <a:prstDash val="solid"/>
              <a:round/>
            </a:ln>
          </a:right>
          <a:top>
            <a:ln w="9525" cap="flat">
              <a:solidFill>
                <a:srgbClr val="9E9E9E"/>
              </a:solidFill>
              <a:prstDash val="solid"/>
              <a:round/>
            </a:ln>
          </a:top>
          <a:bottom>
            <a:ln w="9525" cap="flat">
              <a:solidFill>
                <a:srgbClr val="9E9E9E"/>
              </a:solidFill>
              <a:prstDash val="solid"/>
              <a:round/>
            </a:ln>
          </a:bottom>
          <a:insideH>
            <a:ln w="9525" cap="flat">
              <a:solidFill>
                <a:srgbClr val="9E9E9E"/>
              </a:solidFill>
              <a:prstDash val="solid"/>
              <a:round/>
            </a:ln>
          </a:insideH>
          <a:insideV>
            <a:ln w="9525" cap="flat">
              <a:solidFill>
                <a:srgbClr val="9E9E9E"/>
              </a:solidFill>
              <a:prstDash val="solid"/>
              <a:round/>
            </a:ln>
          </a:insideV>
        </a:tcBdr>
        <a:fill>
          <a:no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F9E2CA"/>
          </a:solidFill>
        </a:fill>
      </a:tcStyle>
    </a:wholeTbl>
    <a:band2H>
      <a:tcTxStyle b="def" i="def"/>
      <a:tcStyle>
        <a:tcBdr/>
        <a:fill>
          <a:solidFill>
            <a:srgbClr val="FCF1E6"/>
          </a:solidFill>
        </a:fill>
      </a:tcStyle>
    </a:band2H>
    <a:firstCol>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F0AD00"/>
          </a:solidFill>
        </a:fill>
      </a:tcStyle>
    </a:firstCol>
    <a:la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381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F0AD00"/>
          </a:solidFill>
        </a:fill>
      </a:tcStyle>
    </a:lastRow>
    <a:fir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381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F0AD00"/>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F5D3D6"/>
          </a:solidFill>
        </a:fill>
      </a:tcStyle>
    </a:wholeTbl>
    <a:band2H>
      <a:tcTxStyle b="def" i="def"/>
      <a:tcStyle>
        <a:tcBdr/>
        <a:fill>
          <a:solidFill>
            <a:srgbClr val="FAEAEC"/>
          </a:solidFill>
        </a:fill>
      </a:tcStyle>
    </a:band2H>
    <a:firstCol>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E66C7D"/>
          </a:solidFill>
        </a:fill>
      </a:tcStyle>
    </a:firstCol>
    <a:la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381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E66C7D"/>
          </a:solidFill>
        </a:fill>
      </a:tcStyle>
    </a:lastRow>
    <a:fir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381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E66C7D"/>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EACECE"/>
          </a:solidFill>
        </a:fill>
      </a:tcStyle>
    </a:wholeTbl>
    <a:band2H>
      <a:tcTxStyle b="def" i="def"/>
      <a:tcStyle>
        <a:tcBdr/>
        <a:fill>
          <a:solidFill>
            <a:srgbClr val="F5E8E8"/>
          </a:solidFill>
        </a:fill>
      </a:tcStyle>
    </a:band2H>
    <a:firstCol>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C64847"/>
          </a:solidFill>
        </a:fill>
      </a:tcStyle>
    </a:firstCol>
    <a:la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381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C64847"/>
          </a:solidFill>
        </a:fill>
      </a:tcStyle>
    </a:lastRow>
    <a:fir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381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C64847"/>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D4D4D6"/>
          </a:solidFill>
        </a:fill>
      </a:tcStyle>
    </a:band2H>
    <a:firstCol>
      <a:tcTxStyle b="on" i="on">
        <a:font>
          <a:latin typeface="Arial"/>
          <a:ea typeface="Arial"/>
          <a:cs typeface="Arial"/>
        </a:font>
        <a:srgbClr val="D4D4D6"/>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0AD00"/>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D4D4D6"/>
          </a:solidFill>
        </a:fill>
      </a:tcStyle>
    </a:lastRow>
    <a:firstRow>
      <a:tcTxStyle b="on" i="on">
        <a:font>
          <a:latin typeface="Arial"/>
          <a:ea typeface="Arial"/>
          <a:cs typeface="Arial"/>
        </a:font>
        <a:srgbClr val="D4D4D6"/>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0AD00"/>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srgbClr val="CACACA"/>
          </a:solidFill>
        </a:fill>
      </a:tcStyle>
    </a:wholeTbl>
    <a:band2H>
      <a:tcTxStyle b="def" i="def"/>
      <a:tcStyle>
        <a:tcBdr/>
        <a:fill>
          <a:solidFill>
            <a:srgbClr val="E6E6E6"/>
          </a:solidFill>
        </a:fill>
      </a:tcStyle>
    </a:band2H>
    <a:firstCol>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fill>
      </a:tcStyle>
    </a:firstCol>
    <a:la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38100" cap="flat">
              <a:solidFill>
                <a:srgbClr val="D4D4D6"/>
              </a:solidFill>
              <a:prstDash val="solid"/>
              <a:bevel/>
            </a:ln>
          </a:top>
          <a:bottom>
            <a:ln w="127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fill>
      </a:tcStyle>
    </a:lastRow>
    <a:firstRow>
      <a:tcTxStyle b="on" i="on">
        <a:font>
          <a:latin typeface="Arial"/>
          <a:ea typeface="Arial"/>
          <a:cs typeface="Arial"/>
        </a:font>
        <a:srgbClr val="D4D4D6"/>
      </a:tcTxStyle>
      <a:tcStyle>
        <a:tcBdr>
          <a:left>
            <a:ln w="12700" cap="flat">
              <a:solidFill>
                <a:srgbClr val="D4D4D6"/>
              </a:solidFill>
              <a:prstDash val="solid"/>
              <a:bevel/>
            </a:ln>
          </a:left>
          <a:right>
            <a:ln w="12700" cap="flat">
              <a:solidFill>
                <a:srgbClr val="D4D4D6"/>
              </a:solidFill>
              <a:prstDash val="solid"/>
              <a:bevel/>
            </a:ln>
          </a:right>
          <a:top>
            <a:ln w="12700" cap="flat">
              <a:solidFill>
                <a:srgbClr val="D4D4D6"/>
              </a:solidFill>
              <a:prstDash val="solid"/>
              <a:bevel/>
            </a:ln>
          </a:top>
          <a:bottom>
            <a:ln w="38100" cap="flat">
              <a:solidFill>
                <a:srgbClr val="D4D4D6"/>
              </a:solidFill>
              <a:prstDash val="solid"/>
              <a:bevel/>
            </a:ln>
          </a:bottom>
          <a:insideH>
            <a:ln w="12700" cap="flat">
              <a:solidFill>
                <a:srgbClr val="D4D4D6"/>
              </a:solidFill>
              <a:prstDash val="solid"/>
              <a:bevel/>
            </a:ln>
          </a:insideH>
          <a:insideV>
            <a:ln w="12700" cap="flat">
              <a:solidFill>
                <a:srgbClr val="D4D4D6"/>
              </a:solidFill>
              <a:prstDash val="solid"/>
              <a:bevel/>
            </a:ln>
          </a:insideV>
        </a:tcBdr>
        <a:fill>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standalone="yes"?><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title>
      <c:tx>
        <c:rich>
          <a:bodyPr rot="0"/>
          <a:lstStyle/>
          <a:p>
            <a:pPr lvl="0"/>
          </a:p>
        </c:rich>
      </c:tx>
      <c:layout/>
      <c:overlay val="1"/>
    </c:title>
    <c:autoTitleDeleted val="1"/>
    <c:plotArea>
      <c:layout>
        <c:manualLayout>
          <c:layoutTarget val="inner"/>
          <c:xMode val="edge"/>
          <c:yMode val="edge"/>
          <c:x val="0.0322326"/>
          <c:y val="0.0699915"/>
          <c:w val="0.967502"/>
          <c:h val="0.88946"/>
        </c:manualLayout>
      </c:layout>
      <c:barChart>
        <c:barDir val="col"/>
        <c:grouping val="clustered"/>
        <c:varyColors val="0"/>
        <c:ser>
          <c:idx val="0"/>
          <c:order val="0"/>
          <c:tx>
            <c:strRef>
              <c:f>Sheet1!$B$1</c:f>
              <c:strCache>
                <c:pt idx="0">
                  <c:v>系列 1</c:v>
                </c:pt>
              </c:strCache>
            </c:strRef>
          </c:tx>
          <c:spPr>
            <a:solidFill>
              <a:srgbClr val="F0AD00"/>
            </a:solidFill>
            <a:ln w="12700" cap="flat">
              <a:noFill/>
              <a:miter lim="400000"/>
            </a:ln>
            <a:effectLst/>
          </c:spPr>
          <c:invertIfNegative val="0"/>
          <c:dLbls>
            <c:numFmt formatCode="0.#" sourceLinked="0"/>
            <c:txPr>
              <a:bodyPr/>
              <a:lstStyle/>
              <a:p>
                <a:pPr lvl="0">
                  <a:defRPr b="0" i="0" strike="noStrike" sz="1800" u="none">
                    <a:solidFill>
                      <a:srgbClr val="000000"/>
                    </a:solidFill>
                    <a:effectLst/>
                    <a:latin typeface="Arial"/>
                  </a:defRPr>
                </a:pPr>
                <a:r>
                  <a:rPr b="0" i="0" strike="noStrike" sz="1800" u="none">
                    <a:solidFill>
                      <a:srgbClr val="000000"/>
                    </a:solidFill>
                    <a:effectLst/>
                    <a:latin typeface="Arial"/>
                  </a:rPr>
                  <a:t/>
                </a:r>
              </a:p>
            </c:txPr>
            <c:dLblPos val="outEnd"/>
            <c:showLegendKey val="0"/>
            <c:showVal val="0"/>
            <c:showCatName val="0"/>
            <c:showSerName val="0"/>
            <c:showPercent val="0"/>
            <c:showBubbleSize val="0"/>
            <c:showLeaderLines val="0"/>
          </c:dLbls>
          <c:cat>
            <c:strRef>
              <c:f>Sheet1!$A$2:$A$5</c:f>
              <c:strCache>
                <c:ptCount val="4"/>
                <c:pt idx="0">
                  <c:v>教師なし学習</c:v>
                </c:pt>
                <c:pt idx="1">
                  <c:v>教師あり学習(ヒューリスティック無し)</c:v>
                </c:pt>
                <c:pt idx="2">
                  <c:v>教師あり学習(ヒューリスティック小)</c:v>
                </c:pt>
                <c:pt idx="3">
                  <c:v>教師あり学習(ヒューリスティック多)</c:v>
                </c:pt>
              </c:strCache>
            </c:strRef>
          </c:cat>
          <c:val>
            <c:numRef>
              <c:f>Sheet1!$B$2:$B$5</c:f>
              <c:numCache>
                <c:ptCount val="4"/>
                <c:pt idx="0">
                  <c:v>4.300000</c:v>
                </c:pt>
                <c:pt idx="1">
                  <c:v>3.500000</c:v>
                </c:pt>
                <c:pt idx="2">
                  <c:v>2.000000</c:v>
                </c:pt>
                <c:pt idx="3">
                  <c:v>0.500000</c:v>
                </c:pt>
              </c:numCache>
            </c:numRef>
          </c:val>
        </c:ser>
        <c:gapWidth val="150"/>
        <c:overlap val="0"/>
        <c:axId val="0"/>
        <c:axId val="1"/>
      </c:barChart>
      <c:catAx>
        <c:axId val="0"/>
        <c:scaling>
          <c:orientation val="minMax"/>
        </c:scaling>
        <c:delete val="0"/>
        <c:axPos val="b"/>
        <c:numFmt formatCode="General" sourceLinked="1"/>
        <c:majorTickMark val="none"/>
        <c:minorTickMark val="none"/>
        <c:tickLblPos val="none"/>
        <c:spPr>
          <a:ln w="3175" cap="flat">
            <a:noFill/>
            <a:prstDash val="solid"/>
            <a:bevel/>
          </a:ln>
        </c:spPr>
        <c:txPr>
          <a:bodyPr rot="0"/>
          <a:lstStyle/>
          <a:p>
            <a:pPr lvl="0">
              <a:defRPr b="0" i="0" strike="noStrike" sz="1800" u="none">
                <a:solidFill>
                  <a:srgbClr val="000000"/>
                </a:solidFill>
                <a:effectLst/>
                <a:latin typeface="Arial"/>
              </a:defRPr>
            </a:pPr>
          </a:p>
        </c:txPr>
        <c:crossAx val="1"/>
        <c:crosses val="autoZero"/>
        <c:auto val="1"/>
        <c:lblAlgn val="ctr"/>
        <c:noMultiLvlLbl val="1"/>
      </c:catAx>
      <c:valAx>
        <c:axId val="1"/>
        <c:scaling>
          <c:orientation val="minMax"/>
        </c:scaling>
        <c:delete val="0"/>
        <c:axPos val="l"/>
        <c:numFmt formatCode="0.#" sourceLinked="0"/>
        <c:majorTickMark val="none"/>
        <c:minorTickMark val="none"/>
        <c:tickLblPos val="none"/>
        <c:spPr>
          <a:ln w="3175" cap="flat">
            <a:noFill/>
            <a:prstDash val="solid"/>
            <a:bevel/>
          </a:ln>
        </c:spPr>
        <c:txPr>
          <a:bodyPr rot="0"/>
          <a:lstStyle/>
          <a:p>
            <a:pPr lvl="0">
              <a:defRPr b="0" i="0" strike="noStrike" sz="1800" u="none">
                <a:solidFill>
                  <a:srgbClr val="000000"/>
                </a:solidFill>
                <a:effectLst/>
                <a:latin typeface="Arial"/>
              </a:defRPr>
            </a:pPr>
          </a:p>
        </c:txPr>
        <c:crossAx val="0"/>
        <c:crosses val="autoZero"/>
        <c:crossBetween val="between"/>
        <c:majorUnit val="1.25"/>
        <c:minorUnit val="0.625"/>
      </c:valAx>
      <c:spPr>
        <a:noFill/>
        <a:ln w="3175" cap="flat">
          <a:solidFill>
            <a:srgbClr val="000000"/>
          </a:solidFill>
          <a:prstDash val="solid"/>
          <a:bevel/>
        </a:ln>
        <a:effectLst/>
      </c:spPr>
    </c:plotArea>
    <c:plotVisOnly val="1"/>
    <c:dispBlanksAs val="gap"/>
  </c:chart>
  <c:spPr>
    <a:noFill/>
    <a:ln>
      <a:noFill/>
    </a:ln>
    <a:effectLst/>
  </c:spPr>
  <c:externalData r:id="rId1">
    <c:autoUpdate val="0"/>
  </c:externalData>
</c:chartSpace>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Shape 99"/>
          <p:cNvSpPr/>
          <p:nvPr>
            <p:ph type="sldImg"/>
          </p:nvPr>
        </p:nvSpPr>
        <p:spPr>
          <a:xfrm>
            <a:off x="1143000" y="685800"/>
            <a:ext cx="4572000" cy="3429000"/>
          </a:xfrm>
          <a:prstGeom prst="rect">
            <a:avLst/>
          </a:prstGeom>
        </p:spPr>
        <p:txBody>
          <a:bodyPr/>
          <a:lstStyle/>
          <a:p>
            <a:pPr lvl="0"/>
          </a:p>
        </p:txBody>
      </p:sp>
      <p:sp>
        <p:nvSpPr>
          <p:cNvPr id="100" name="Shape 100"/>
          <p:cNvSpPr/>
          <p:nvPr>
            <p:ph type="body" sz="quarter" idx="1"/>
          </p:nvPr>
        </p:nvSpPr>
        <p:spPr>
          <a:xfrm>
            <a:off x="914400" y="4343400"/>
            <a:ext cx="5029200" cy="4114800"/>
          </a:xfrm>
          <a:prstGeom prst="rect">
            <a:avLst/>
          </a:prstGeom>
        </p:spPr>
        <p:txBody>
          <a:bodyPr/>
          <a:lstStyle/>
          <a:p>
            <a:pPr lvl="0"/>
          </a:p>
        </p:txBody>
      </p:sp>
    </p:spTree>
  </p:cSld>
  <p:clrMap bg1="lt1" tx1="dk1" bg2="lt2" tx2="dk2" accent1="accent1" accent2="accent2" accent3="accent3" accent4="accent4" accent5="accent5" accent6="accent6" hlink="hlink" folHlink="folHlink"/>
  <p:notesStyle>
    <a:lvl1pPr defTabSz="457200">
      <a:lnSpc>
        <a:spcPct val="117999"/>
      </a:lnSpc>
      <a:defRPr sz="2200">
        <a:latin typeface="+mn-lt"/>
        <a:ea typeface="+mn-ea"/>
        <a:cs typeface="+mn-cs"/>
        <a:sym typeface="Helvetica Neue"/>
      </a:defRPr>
    </a:lvl1pPr>
    <a:lvl2pPr indent="228600" defTabSz="457200">
      <a:lnSpc>
        <a:spcPct val="117999"/>
      </a:lnSpc>
      <a:defRPr sz="2200">
        <a:latin typeface="+mn-lt"/>
        <a:ea typeface="+mn-ea"/>
        <a:cs typeface="+mn-cs"/>
        <a:sym typeface="Helvetica Neue"/>
      </a:defRPr>
    </a:lvl2pPr>
    <a:lvl3pPr indent="457200" defTabSz="457200">
      <a:lnSpc>
        <a:spcPct val="117999"/>
      </a:lnSpc>
      <a:defRPr sz="2200">
        <a:latin typeface="+mn-lt"/>
        <a:ea typeface="+mn-ea"/>
        <a:cs typeface="+mn-cs"/>
        <a:sym typeface="Helvetica Neue"/>
      </a:defRPr>
    </a:lvl3pPr>
    <a:lvl4pPr indent="685800" defTabSz="457200">
      <a:lnSpc>
        <a:spcPct val="117999"/>
      </a:lnSpc>
      <a:defRPr sz="2200">
        <a:latin typeface="+mn-lt"/>
        <a:ea typeface="+mn-ea"/>
        <a:cs typeface="+mn-cs"/>
        <a:sym typeface="Helvetica Neue"/>
      </a:defRPr>
    </a:lvl4pPr>
    <a:lvl5pPr indent="914400" defTabSz="457200">
      <a:lnSpc>
        <a:spcPct val="117999"/>
      </a:lnSpc>
      <a:defRPr sz="2200">
        <a:latin typeface="+mn-lt"/>
        <a:ea typeface="+mn-ea"/>
        <a:cs typeface="+mn-cs"/>
        <a:sym typeface="Helvetica Neue"/>
      </a:defRPr>
    </a:lvl5pPr>
    <a:lvl6pPr indent="1143000" defTabSz="457200">
      <a:lnSpc>
        <a:spcPct val="117999"/>
      </a:lnSpc>
      <a:defRPr sz="2200">
        <a:latin typeface="+mn-lt"/>
        <a:ea typeface="+mn-ea"/>
        <a:cs typeface="+mn-cs"/>
        <a:sym typeface="Helvetica Neue"/>
      </a:defRPr>
    </a:lvl6pPr>
    <a:lvl7pPr indent="1371600" defTabSz="457200">
      <a:lnSpc>
        <a:spcPct val="117999"/>
      </a:lnSpc>
      <a:defRPr sz="2200">
        <a:latin typeface="+mn-lt"/>
        <a:ea typeface="+mn-ea"/>
        <a:cs typeface="+mn-cs"/>
        <a:sym typeface="Helvetica Neue"/>
      </a:defRPr>
    </a:lvl7pPr>
    <a:lvl8pPr indent="1600200" defTabSz="457200">
      <a:lnSpc>
        <a:spcPct val="117999"/>
      </a:lnSpc>
      <a:defRPr sz="2200">
        <a:latin typeface="+mn-lt"/>
        <a:ea typeface="+mn-ea"/>
        <a:cs typeface="+mn-cs"/>
        <a:sym typeface="Helvetica Neue"/>
      </a:defRPr>
    </a:lvl8pPr>
    <a:lvl9pPr indent="1828800" defTabSz="457200">
      <a:lnSpc>
        <a:spcPct val="117999"/>
      </a:lnSpc>
      <a:defRPr sz="2200">
        <a:latin typeface="+mn-lt"/>
        <a:ea typeface="+mn-ea"/>
        <a:cs typeface="+mn-cs"/>
        <a:sym typeface="Helvetica Neue"/>
      </a:defRPr>
    </a:lvl9pPr>
  </p:notesStyle>
</p:notesMaster>
</file>

<file path=ppt/notesSlides/_rels/notesSlide1.xml.rels><?xml version="1.0" encoding="UTF-8" standalone="yes"?><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standalone="yes"?><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standalone="yes"?><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3.xml.rels><?xml version="1.0" encoding="UTF-8" standalone="yes"?><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14.xml.rels><?xml version="1.0" encoding="UTF-8" standalone="yes"?><Relationships xmlns="http://schemas.openxmlformats.org/package/2006/relationships"><Relationship Id="rId1" Type="http://schemas.openxmlformats.org/officeDocument/2006/relationships/slide" Target="../slides/slide14.xml"/><Relationship Id="rId2" Type="http://schemas.openxmlformats.org/officeDocument/2006/relationships/notesMaster" Target="../notesMasters/notesMaster1.xml"/></Relationships>

</file>

<file path=ppt/notesSlides/_rels/notesSlide15.xml.rels><?xml version="1.0" encoding="UTF-8" standalone="yes"?><Relationships xmlns="http://schemas.openxmlformats.org/package/2006/relationships"><Relationship Id="rId1" Type="http://schemas.openxmlformats.org/officeDocument/2006/relationships/slide" Target="../slides/slide15.xml"/><Relationship Id="rId2" Type="http://schemas.openxmlformats.org/officeDocument/2006/relationships/notesMaster" Target="../notesMasters/notesMaster1.xml"/></Relationships>

</file>

<file path=ppt/notesSlides/_rels/notesSlide16.xml.rels><?xml version="1.0" encoding="UTF-8" standalone="yes"?><Relationships xmlns="http://schemas.openxmlformats.org/package/2006/relationships"><Relationship Id="rId1" Type="http://schemas.openxmlformats.org/officeDocument/2006/relationships/slide" Target="../slides/slide16.xml"/><Relationship Id="rId2" Type="http://schemas.openxmlformats.org/officeDocument/2006/relationships/notesMaster" Target="../notesMasters/notesMaster1.xml"/></Relationships>

</file>

<file path=ppt/notesSlides/_rels/notesSlide17.xml.rels><?xml version="1.0" encoding="UTF-8" standalone="yes"?><Relationships xmlns="http://schemas.openxmlformats.org/package/2006/relationships"><Relationship Id="rId1" Type="http://schemas.openxmlformats.org/officeDocument/2006/relationships/slide" Target="../slides/slide17.xml"/><Relationship Id="rId2" Type="http://schemas.openxmlformats.org/officeDocument/2006/relationships/notesMaster" Target="../notesMasters/notesMaster1.xml"/></Relationships>

</file>

<file path=ppt/notesSlides/_rels/notesSlide18.xml.rels><?xml version="1.0" encoding="UTF-8" standalone="yes"?><Relationships xmlns="http://schemas.openxmlformats.org/package/2006/relationships"><Relationship Id="rId1" Type="http://schemas.openxmlformats.org/officeDocument/2006/relationships/slide" Target="../slides/slide18.xml"/><Relationship Id="rId2" Type="http://schemas.openxmlformats.org/officeDocument/2006/relationships/notesMaster" Target="../notesMasters/notesMaster1.xml"/></Relationships>

</file>

<file path=ppt/notesSlides/_rels/notesSlide19.xml.rels><?xml version="1.0" encoding="UTF-8" standalone="yes"?><Relationships xmlns="http://schemas.openxmlformats.org/package/2006/relationships"><Relationship Id="rId1" Type="http://schemas.openxmlformats.org/officeDocument/2006/relationships/slide" Target="../slides/slide19.xml"/><Relationship Id="rId2" Type="http://schemas.openxmlformats.org/officeDocument/2006/relationships/notesMaster" Target="../notesMasters/notesMaster1.xml"/></Relationships>

</file>

<file path=ppt/notesSlides/_rels/notesSlide2.xml.rels><?xml version="1.0" encoding="UTF-8" standalone="yes"?><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20.xml.rels><?xml version="1.0" encoding="UTF-8" standalone="yes"?><Relationships xmlns="http://schemas.openxmlformats.org/package/2006/relationships"><Relationship Id="rId1" Type="http://schemas.openxmlformats.org/officeDocument/2006/relationships/slide" Target="../slides/slide20.xml"/><Relationship Id="rId2" Type="http://schemas.openxmlformats.org/officeDocument/2006/relationships/notesMaster" Target="../notesMasters/notesMaster1.xml"/></Relationships>

</file>

<file path=ppt/notesSlides/_rels/notesSlide21.xml.rels><?xml version="1.0" encoding="UTF-8" standalone="yes"?><Relationships xmlns="http://schemas.openxmlformats.org/package/2006/relationships"><Relationship Id="rId1" Type="http://schemas.openxmlformats.org/officeDocument/2006/relationships/slide" Target="../slides/slide21.xml"/><Relationship Id="rId2" Type="http://schemas.openxmlformats.org/officeDocument/2006/relationships/notesMaster" Target="../notesMasters/notesMaster1.xml"/></Relationships>

</file>

<file path=ppt/notesSlides/_rels/notesSlide22.xml.rels><?xml version="1.0" encoding="UTF-8" standalone="yes"?><Relationships xmlns="http://schemas.openxmlformats.org/package/2006/relationships"><Relationship Id="rId1" Type="http://schemas.openxmlformats.org/officeDocument/2006/relationships/slide" Target="../slides/slide22.xml"/><Relationship Id="rId2" Type="http://schemas.openxmlformats.org/officeDocument/2006/relationships/notesMaster" Target="../notesMasters/notesMaster1.xml"/></Relationships>

</file>

<file path=ppt/notesSlides/_rels/notesSlide23.xml.rels><?xml version="1.0" encoding="UTF-8" standalone="yes"?><Relationships xmlns="http://schemas.openxmlformats.org/package/2006/relationships"><Relationship Id="rId1" Type="http://schemas.openxmlformats.org/officeDocument/2006/relationships/slide" Target="../slides/slide23.xml"/><Relationship Id="rId2" Type="http://schemas.openxmlformats.org/officeDocument/2006/relationships/notesMaster" Target="../notesMasters/notesMaster1.xml"/></Relationships>

</file>

<file path=ppt/notesSlides/_rels/notesSlide24.xml.rels><?xml version="1.0" encoding="UTF-8" standalone="yes"?><Relationships xmlns="http://schemas.openxmlformats.org/package/2006/relationships"><Relationship Id="rId1" Type="http://schemas.openxmlformats.org/officeDocument/2006/relationships/slide" Target="../slides/slide24.xml"/><Relationship Id="rId2" Type="http://schemas.openxmlformats.org/officeDocument/2006/relationships/notesMaster" Target="../notesMasters/notesMaster1.xml"/></Relationships>

</file>

<file path=ppt/notesSlides/_rels/notesSlide25.xml.rels><?xml version="1.0" encoding="UTF-8" standalone="yes"?><Relationships xmlns="http://schemas.openxmlformats.org/package/2006/relationships"><Relationship Id="rId1" Type="http://schemas.openxmlformats.org/officeDocument/2006/relationships/slide" Target="../slides/slide25.xml"/><Relationship Id="rId2" Type="http://schemas.openxmlformats.org/officeDocument/2006/relationships/notesMaster" Target="../notesMasters/notesMaster1.xml"/></Relationships>

</file>

<file path=ppt/notesSlides/_rels/notesSlide26.xml.rels><?xml version="1.0" encoding="UTF-8" standalone="yes"?><Relationships xmlns="http://schemas.openxmlformats.org/package/2006/relationships"><Relationship Id="rId1" Type="http://schemas.openxmlformats.org/officeDocument/2006/relationships/slide" Target="../slides/slide26.xml"/><Relationship Id="rId2" Type="http://schemas.openxmlformats.org/officeDocument/2006/relationships/notesMaster" Target="../notesMasters/notesMaster1.xml"/></Relationships>

</file>

<file path=ppt/notesSlides/_rels/notesSlide27.xml.rels><?xml version="1.0" encoding="UTF-8" standalone="yes"?><Relationships xmlns="http://schemas.openxmlformats.org/package/2006/relationships"><Relationship Id="rId1" Type="http://schemas.openxmlformats.org/officeDocument/2006/relationships/slide" Target="../slides/slide27.xml"/><Relationship Id="rId2" Type="http://schemas.openxmlformats.org/officeDocument/2006/relationships/notesMaster" Target="../notesMasters/notesMaster1.xml"/></Relationships>

</file>

<file path=ppt/notesSlides/_rels/notesSlide28.xml.rels><?xml version="1.0" encoding="UTF-8" standalone="yes"?><Relationships xmlns="http://schemas.openxmlformats.org/package/2006/relationships"><Relationship Id="rId1" Type="http://schemas.openxmlformats.org/officeDocument/2006/relationships/slide" Target="../slides/slide28.xml"/><Relationship Id="rId2" Type="http://schemas.openxmlformats.org/officeDocument/2006/relationships/notesMaster" Target="../notesMasters/notesMaster1.xml"/></Relationships>

</file>

<file path=ppt/notesSlides/_rels/notesSlide29.xml.rels><?xml version="1.0" encoding="UTF-8" standalone="yes"?><Relationships xmlns="http://schemas.openxmlformats.org/package/2006/relationships"><Relationship Id="rId1" Type="http://schemas.openxmlformats.org/officeDocument/2006/relationships/slide" Target="../slides/slide29.xml"/><Relationship Id="rId2" Type="http://schemas.openxmlformats.org/officeDocument/2006/relationships/notesMaster" Target="../notesMasters/notesMaster1.xml"/></Relationships>

</file>

<file path=ppt/notesSlides/_rels/notesSlide3.xml.rels><?xml version="1.0" encoding="UTF-8" standalone="yes"?><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30.xml.rels><?xml version="1.0" encoding="UTF-8" standalone="yes"?><Relationships xmlns="http://schemas.openxmlformats.org/package/2006/relationships"><Relationship Id="rId1" Type="http://schemas.openxmlformats.org/officeDocument/2006/relationships/slide" Target="../slides/slide30.xml"/><Relationship Id="rId2" Type="http://schemas.openxmlformats.org/officeDocument/2006/relationships/notesMaster" Target="../notesMasters/notesMaster1.xml"/></Relationships>

</file>

<file path=ppt/notesSlides/_rels/notesSlide31.xml.rels><?xml version="1.0" encoding="UTF-8" standalone="yes"?><Relationships xmlns="http://schemas.openxmlformats.org/package/2006/relationships"><Relationship Id="rId1" Type="http://schemas.openxmlformats.org/officeDocument/2006/relationships/slide" Target="../slides/slide31.xml"/><Relationship Id="rId2" Type="http://schemas.openxmlformats.org/officeDocument/2006/relationships/notesMaster" Target="../notesMasters/notesMaster1.xml"/></Relationships>

</file>

<file path=ppt/notesSlides/_rels/notesSlide32.xml.rels><?xml version="1.0" encoding="UTF-8" standalone="yes"?><Relationships xmlns="http://schemas.openxmlformats.org/package/2006/relationships"><Relationship Id="rId1" Type="http://schemas.openxmlformats.org/officeDocument/2006/relationships/slide" Target="../slides/slide32.xml"/><Relationship Id="rId2" Type="http://schemas.openxmlformats.org/officeDocument/2006/relationships/notesMaster" Target="../notesMasters/notesMaster1.xml"/></Relationships>

</file>

<file path=ppt/notesSlides/_rels/notesSlide33.xml.rels><?xml version="1.0" encoding="UTF-8" standalone="yes"?><Relationships xmlns="http://schemas.openxmlformats.org/package/2006/relationships"><Relationship Id="rId1" Type="http://schemas.openxmlformats.org/officeDocument/2006/relationships/slide" Target="../slides/slide33.xml"/><Relationship Id="rId2" Type="http://schemas.openxmlformats.org/officeDocument/2006/relationships/notesMaster" Target="../notesMasters/notesMaster1.xml"/></Relationships>

</file>

<file path=ppt/notesSlides/_rels/notesSlide34.xml.rels><?xml version="1.0" encoding="UTF-8" standalone="yes"?><Relationships xmlns="http://schemas.openxmlformats.org/package/2006/relationships"><Relationship Id="rId1" Type="http://schemas.openxmlformats.org/officeDocument/2006/relationships/slide" Target="../slides/slide34.xml"/><Relationship Id="rId2" Type="http://schemas.openxmlformats.org/officeDocument/2006/relationships/notesMaster" Target="../notesMasters/notesMaster1.xml"/></Relationships>

</file>

<file path=ppt/notesSlides/_rels/notesSlide35.xml.rels><?xml version="1.0" encoding="UTF-8" standalone="yes"?><Relationships xmlns="http://schemas.openxmlformats.org/package/2006/relationships"><Relationship Id="rId1" Type="http://schemas.openxmlformats.org/officeDocument/2006/relationships/slide" Target="../slides/slide35.xml"/><Relationship Id="rId2" Type="http://schemas.openxmlformats.org/officeDocument/2006/relationships/notesMaster" Target="../notesMasters/notesMaster1.xml"/></Relationships>

</file>

<file path=ppt/notesSlides/_rels/notesSlide4.xml.rels><?xml version="1.0" encoding="UTF-8" standalone="yes"?><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4" name="Shape 104"/>
          <p:cNvSpPr/>
          <p:nvPr>
            <p:ph type="sldImg"/>
          </p:nvPr>
        </p:nvSpPr>
        <p:spPr>
          <a:prstGeom prst="rect">
            <a:avLst/>
          </a:prstGeom>
        </p:spPr>
        <p:txBody>
          <a:bodyPr/>
          <a:lstStyle/>
          <a:p>
            <a:pPr lvl="0"/>
          </a:p>
        </p:txBody>
      </p:sp>
      <p:sp>
        <p:nvSpPr>
          <p:cNvPr id="105" name="Shape 105"/>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それでは</a:t>
            </a:r>
            <a:r>
              <a:t>松江高専情報工学科</a:t>
            </a:r>
            <a:r>
              <a:rPr>
                <a:latin typeface="Arial"/>
                <a:ea typeface="Arial"/>
                <a:cs typeface="Arial"/>
                <a:sym typeface="Arial"/>
              </a:rPr>
              <a:t>の青木が、学習によるテトリスAIの実装と考察という題目で発表させていただきます。</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0" name="Shape 160"/>
          <p:cNvSpPr/>
          <p:nvPr>
            <p:ph type="sldImg"/>
          </p:nvPr>
        </p:nvSpPr>
        <p:spPr>
          <a:prstGeom prst="rect">
            <a:avLst/>
          </a:prstGeom>
        </p:spPr>
        <p:txBody>
          <a:bodyPr/>
          <a:lstStyle/>
          <a:p>
            <a:pPr lvl="0"/>
          </a:p>
        </p:txBody>
      </p:sp>
      <p:sp>
        <p:nvSpPr>
          <p:cNvPr id="161" name="Shape 161"/>
          <p:cNvSpPr/>
          <p:nvPr>
            <p:ph type="body" sz="quarter" idx="1"/>
          </p:nvPr>
        </p:nvSpPr>
        <p:spPr>
          <a:prstGeom prst="rect">
            <a:avLst/>
          </a:prstGeom>
        </p:spPr>
        <p:txBody>
          <a:bodyPr/>
          <a:lstStyle/>
          <a:p>
            <a:pPr lvl="0" defTabSz="914400">
              <a:lnSpc>
                <a:spcPct val="100000"/>
              </a:lnSpc>
              <a:defRPr sz="1800"/>
            </a:pPr>
            <a:r>
              <a:t>一方、テトリスにおいて得点を得るためには、横一列にブロックを揃える必要があります。</a:t>
            </a:r>
          </a:p>
          <a:p>
            <a:pPr lvl="0" defTabSz="914400">
              <a:lnSpc>
                <a:spcPct val="100000"/>
              </a:lnSpc>
              <a:defRPr sz="1800"/>
            </a:pPr>
            <a:r>
              <a:t>しかし、ランダムに操作を行った場合、この3つの図の様に、なかなか横一列に揃う気配がありません。</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2" name="Shape 172"/>
          <p:cNvSpPr/>
          <p:nvPr>
            <p:ph type="sldImg"/>
          </p:nvPr>
        </p:nvSpPr>
        <p:spPr>
          <a:prstGeom prst="rect">
            <a:avLst/>
          </a:prstGeom>
        </p:spPr>
        <p:txBody>
          <a:bodyPr/>
          <a:lstStyle/>
          <a:p>
            <a:pPr lvl="0"/>
          </a:p>
        </p:txBody>
      </p:sp>
      <p:sp>
        <p:nvSpPr>
          <p:cNvPr id="173" name="Shape 173"/>
          <p:cNvSpPr/>
          <p:nvPr>
            <p:ph type="body" sz="quarter" idx="1"/>
          </p:nvPr>
        </p:nvSpPr>
        <p:spPr>
          <a:prstGeom prst="rect">
            <a:avLst/>
          </a:prstGeom>
        </p:spPr>
        <p:txBody>
          <a:bodyPr/>
          <a:lstStyle/>
          <a:p>
            <a:pPr lvl="0" defTabSz="914400">
              <a:lnSpc>
                <a:spcPct val="100000"/>
              </a:lnSpc>
              <a:defRPr sz="1800"/>
            </a:pPr>
            <a:r>
              <a:t>また、良い操作を連続して行う必要があるという点も難しさを助長しています。</a:t>
            </a:r>
          </a:p>
          <a:p>
            <a:pPr lvl="0" defTabSz="914400">
              <a:lnSpc>
                <a:spcPct val="100000"/>
              </a:lnSpc>
              <a:defRPr sz="1800"/>
            </a:pPr>
            <a:r>
              <a:t>例えば、左図の状況を考えます。</a:t>
            </a:r>
          </a:p>
          <a:p>
            <a:pPr lvl="0" defTabSz="914400">
              <a:lnSpc>
                <a:spcPct val="100000"/>
              </a:lnSpc>
              <a:defRPr sz="1800"/>
            </a:pPr>
            <a:r>
              <a:t>これは下の四つのピースは上手く設置出来ていて、今降ってきたピースをこのように設置すると1ライン揃い、得点が入ります。</a:t>
            </a:r>
          </a:p>
          <a:p>
            <a:pPr lvl="0" defTabSz="914400">
              <a:lnSpc>
                <a:spcPct val="100000"/>
              </a:lnSpc>
              <a:defRPr sz="1800"/>
            </a:pPr>
            <a:r>
              <a:t>しかし、これらの5つほどのピースのうち、どれか一つでも悪い置き方をすると、列を揃えるのが途端に難しくなります</a:t>
            </a:r>
          </a:p>
          <a:p>
            <a:pPr lvl="0" defTabSz="914400">
              <a:lnSpc>
                <a:spcPct val="100000"/>
              </a:lnSpc>
              <a:defRPr sz="1800"/>
            </a:pPr>
            <a:r>
              <a:t>例えばこの下の図のように悪い置き方をすると、本来揃えたかった一番下のラインを揃える為に、上の邪魔をしているブロックを消す必要があるなど、</a:t>
            </a:r>
          </a:p>
          <a:p>
            <a:pPr lvl="0" defTabSz="914400">
              <a:lnSpc>
                <a:spcPct val="100000"/>
              </a:lnSpc>
              <a:defRPr sz="1800"/>
            </a:pPr>
            <a:r>
              <a:t>ラインを揃えるために必要な手数が増えることになります。</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8" name="Shape 178"/>
          <p:cNvSpPr/>
          <p:nvPr>
            <p:ph type="sldImg"/>
          </p:nvPr>
        </p:nvSpPr>
        <p:spPr>
          <a:prstGeom prst="rect">
            <a:avLst/>
          </a:prstGeom>
        </p:spPr>
        <p:txBody>
          <a:bodyPr/>
          <a:lstStyle/>
          <a:p>
            <a:pPr lvl="0"/>
          </a:p>
        </p:txBody>
      </p:sp>
      <p:sp>
        <p:nvSpPr>
          <p:cNvPr id="179" name="Shape 179"/>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そこで</a:t>
            </a:r>
            <a:r>
              <a:t>数値としての情報が得たかったので</a:t>
            </a:r>
            <a:r>
              <a:rPr>
                <a:latin typeface="Arial"/>
                <a:ea typeface="Arial"/>
                <a:cs typeface="Arial"/>
                <a:sym typeface="Arial"/>
              </a:rPr>
              <a:t>、予備実験を行いました。</a:t>
            </a:r>
          </a:p>
          <a:p>
            <a:pPr lvl="0" defTabSz="914400">
              <a:lnSpc>
                <a:spcPct val="100000"/>
              </a:lnSpc>
              <a:defRPr sz="1800"/>
            </a:pPr>
            <a:r>
              <a:rPr>
                <a:latin typeface="Arial"/>
                <a:ea typeface="Arial"/>
                <a:cs typeface="Arial"/>
                <a:sym typeface="Arial"/>
              </a:rPr>
              <a:t>ランダムに設置場所を決めるAIを作成し、10000ゲーム行い揃えたラインの数をカウントしました。</a:t>
            </a:r>
          </a:p>
          <a:p>
            <a:pPr lvl="0" defTabSz="914400">
              <a:lnSpc>
                <a:spcPct val="100000"/>
              </a:lnSpc>
              <a:defRPr sz="1800"/>
            </a:pPr>
            <a:r>
              <a:rPr>
                <a:latin typeface="Arial"/>
                <a:ea typeface="Arial"/>
                <a:cs typeface="Arial"/>
                <a:sym typeface="Arial"/>
              </a:rPr>
              <a:t>その結果、304ライン揃えるという結果になりました。</a:t>
            </a:r>
          </a:p>
          <a:p>
            <a:pPr lvl="0" defTabSz="914400">
              <a:lnSpc>
                <a:spcPct val="100000"/>
              </a:lnSpc>
              <a:defRPr sz="1800"/>
            </a:pPr>
            <a:r>
              <a:rPr>
                <a:latin typeface="Arial"/>
                <a:ea typeface="Arial"/>
                <a:cs typeface="Arial"/>
                <a:sym typeface="Arial"/>
              </a:rPr>
              <a:t>これは</a:t>
            </a:r>
            <a:r>
              <a:t>1ゲームあたり0.03ライン揃えるという計算になります。</a:t>
            </a:r>
          </a:p>
          <a:p>
            <a:pPr lvl="0" defTabSz="914400">
              <a:lnSpc>
                <a:spcPct val="100000"/>
              </a:lnSpc>
              <a:defRPr sz="1800"/>
            </a:pPr>
            <a:r>
              <a:t>初心者でも1ゲームやれば1ラインくらいは消せると思うので、この数値がいかに小さいかが分かります。</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3" name="Shape 183"/>
          <p:cNvSpPr/>
          <p:nvPr>
            <p:ph type="sldImg"/>
          </p:nvPr>
        </p:nvSpPr>
        <p:spPr>
          <a:prstGeom prst="rect">
            <a:avLst/>
          </a:prstGeom>
        </p:spPr>
        <p:txBody>
          <a:bodyPr/>
          <a:lstStyle/>
          <a:p>
            <a:pPr lvl="0"/>
          </a:p>
        </p:txBody>
      </p:sp>
      <p:sp>
        <p:nvSpPr>
          <p:cNvPr id="184" name="Shape 184"/>
          <p:cNvSpPr/>
          <p:nvPr>
            <p:ph type="body" sz="quarter" idx="1"/>
          </p:nvPr>
        </p:nvSpPr>
        <p:spPr>
          <a:prstGeom prst="rect">
            <a:avLst/>
          </a:prstGeom>
        </p:spPr>
        <p:txBody>
          <a:bodyPr/>
          <a:lstStyle/>
          <a:p>
            <a:pPr lvl="0" defTabSz="914400">
              <a:lnSpc>
                <a:spcPct val="100000"/>
              </a:lnSpc>
              <a:defRPr sz="1800"/>
            </a:pPr>
            <a:r>
              <a:t>ここまでの話を整理します。</a:t>
            </a:r>
          </a:p>
          <a:p>
            <a:pPr lvl="0" defTabSz="914400">
              <a:lnSpc>
                <a:spcPct val="100000"/>
              </a:lnSpc>
              <a:defRPr sz="1800"/>
            </a:pPr>
            <a:r>
              <a:t>まずゲームAIは、強いAIを作る研究が主流だったものから、汎用性の高いAIに着目した研究が増えつつあります。</a:t>
            </a:r>
          </a:p>
          <a:p>
            <a:pPr lvl="0" defTabSz="914400">
              <a:lnSpc>
                <a:spcPct val="100000"/>
              </a:lnSpc>
              <a:defRPr sz="1800"/>
            </a:pPr>
            <a:r>
              <a:t>しかし汎用性の高いAIは、簡単なゲームでしか良いスコアを出せていません。</a:t>
            </a:r>
          </a:p>
          <a:p>
            <a:pPr lvl="0" defTabSz="914400">
              <a:lnSpc>
                <a:spcPct val="100000"/>
              </a:lnSpc>
              <a:defRPr sz="1800"/>
            </a:pPr>
            <a:r>
              <a:t>複雑なゲームでの汎用性の高いAIについて考える為、テトリスを題材にして研究をすることにしました。</a:t>
            </a:r>
          </a:p>
          <a:p>
            <a:pPr lvl="0" defTabSz="914400">
              <a:lnSpc>
                <a:spcPct val="100000"/>
              </a:lnSpc>
              <a:defRPr sz="1800"/>
            </a:pPr>
            <a:r>
              <a:t>また、テトリスで学習を行う難しさについても説明しました。</a:t>
            </a:r>
          </a:p>
          <a:p>
            <a:pPr lvl="0" defTabSz="914400">
              <a:lnSpc>
                <a:spcPct val="100000"/>
              </a:lnSpc>
              <a:defRPr sz="1800"/>
            </a:pPr>
          </a:p>
          <a:p>
            <a:pPr lvl="0" defTabSz="914400">
              <a:lnSpc>
                <a:spcPct val="100000"/>
              </a:lnSpc>
              <a:defRPr sz="1800"/>
            </a:pPr>
            <a:r>
              <a:t>さてこれからは、どのようにして学習により汎用的AIを作るかを説明していきます。</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8" name="Shape 188"/>
          <p:cNvSpPr/>
          <p:nvPr>
            <p:ph type="sldImg"/>
          </p:nvPr>
        </p:nvSpPr>
        <p:spPr>
          <a:prstGeom prst="rect">
            <a:avLst/>
          </a:prstGeom>
        </p:spPr>
        <p:txBody>
          <a:bodyPr/>
          <a:lstStyle/>
          <a:p>
            <a:pPr lvl="0"/>
          </a:p>
        </p:txBody>
      </p:sp>
      <p:sp>
        <p:nvSpPr>
          <p:cNvPr id="189" name="Shape 189"/>
          <p:cNvSpPr/>
          <p:nvPr>
            <p:ph type="body" sz="quarter" idx="1"/>
          </p:nvPr>
        </p:nvSpPr>
        <p:spPr>
          <a:prstGeom prst="rect">
            <a:avLst/>
          </a:prstGeom>
        </p:spPr>
        <p:txBody>
          <a:bodyPr/>
          <a:lstStyle/>
          <a:p>
            <a:pPr lvl="0" defTabSz="914400">
              <a:lnSpc>
                <a:spcPct val="100000"/>
              </a:lnSpc>
              <a:defRPr sz="1800"/>
            </a:pPr>
            <a:r>
              <a:t>学習によって汎用的AIを作ると言いましたが、</a:t>
            </a:r>
          </a:p>
          <a:p>
            <a:pPr lvl="0" defTabSz="914400">
              <a:lnSpc>
                <a:spcPct val="100000"/>
              </a:lnSpc>
              <a:defRPr sz="1800"/>
            </a:pPr>
            <a:r>
              <a:rPr>
                <a:latin typeface="Arial"/>
                <a:ea typeface="Arial"/>
                <a:cs typeface="Arial"/>
                <a:sym typeface="Arial"/>
              </a:rPr>
              <a:t>学習手法には</a:t>
            </a:r>
            <a:r>
              <a:t>大雑把に</a:t>
            </a:r>
            <a:r>
              <a:rPr>
                <a:latin typeface="Arial"/>
                <a:ea typeface="Arial"/>
                <a:cs typeface="Arial"/>
                <a:sym typeface="Arial"/>
              </a:rPr>
              <a:t>分けて「教師あり学習」と「教師なし学習」があります。</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7" name="Shape 197"/>
          <p:cNvSpPr/>
          <p:nvPr>
            <p:ph type="sldImg"/>
          </p:nvPr>
        </p:nvSpPr>
        <p:spPr>
          <a:prstGeom prst="rect">
            <a:avLst/>
          </a:prstGeom>
        </p:spPr>
        <p:txBody>
          <a:bodyPr/>
          <a:lstStyle/>
          <a:p>
            <a:pPr lvl="0"/>
          </a:p>
        </p:txBody>
      </p:sp>
      <p:sp>
        <p:nvSpPr>
          <p:cNvPr id="198" name="Shape 198"/>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教師あり学習は、教師データを用意し、それに近い動きを目指し、上手なプレイを実現する手法です。</a:t>
            </a:r>
          </a:p>
          <a:p>
            <a:pPr lvl="0" defTabSz="914400">
              <a:lnSpc>
                <a:spcPct val="100000"/>
              </a:lnSpc>
              <a:defRPr sz="1800"/>
            </a:pPr>
            <a:r>
              <a:rPr>
                <a:latin typeface="Arial"/>
                <a:ea typeface="Arial"/>
                <a:cs typeface="Arial"/>
                <a:sym typeface="Arial"/>
              </a:rPr>
              <a:t>教師データには、そのゲームの熟練者によるプレイ記録などから用意されます。</a:t>
            </a:r>
          </a:p>
          <a:p>
            <a:pPr lvl="0" defTabSz="914400">
              <a:lnSpc>
                <a:spcPct val="100000"/>
              </a:lnSpc>
              <a:defRPr sz="1800"/>
            </a:pPr>
            <a:r>
              <a:rPr>
                <a:latin typeface="Arial"/>
                <a:ea typeface="Arial"/>
                <a:cs typeface="Arial"/>
                <a:sym typeface="Arial"/>
              </a:rPr>
              <a:t>例として、将棋をプレイするAIは、プロの棋譜から学習します</a:t>
            </a:r>
          </a:p>
          <a:p>
            <a:pPr lvl="0" defTabSz="914400">
              <a:lnSpc>
                <a:spcPct val="100000"/>
              </a:lnSpc>
              <a:defRPr sz="1800"/>
            </a:pPr>
            <a:r>
              <a:t>本研究ではこの教師あり学習を用います。</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3" name="Shape 203"/>
          <p:cNvSpPr/>
          <p:nvPr>
            <p:ph type="sldImg"/>
          </p:nvPr>
        </p:nvSpPr>
        <p:spPr>
          <a:prstGeom prst="rect">
            <a:avLst/>
          </a:prstGeom>
        </p:spPr>
        <p:txBody>
          <a:bodyPr/>
          <a:lstStyle/>
          <a:p>
            <a:pPr lvl="0"/>
          </a:p>
        </p:txBody>
      </p:sp>
      <p:sp>
        <p:nvSpPr>
          <p:cNvPr id="204" name="Shape 204"/>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一方、教師なし学習は、最初に適当なプレイを繰り返し、そのうちで良いプレイが出来たら、</a:t>
            </a:r>
          </a:p>
          <a:p>
            <a:pPr lvl="0" defTabSz="914400">
              <a:lnSpc>
                <a:spcPct val="100000"/>
              </a:lnSpc>
              <a:defRPr sz="1800"/>
            </a:pPr>
            <a:r>
              <a:t>そのプレイを</a:t>
            </a:r>
            <a:r>
              <a:rPr>
                <a:latin typeface="Arial"/>
                <a:ea typeface="Arial"/>
                <a:cs typeface="Arial"/>
                <a:sym typeface="Arial"/>
              </a:rPr>
              <a:t>教師として学習する手法です。</a:t>
            </a:r>
          </a:p>
          <a:p>
            <a:pPr lvl="0" defTabSz="914400">
              <a:lnSpc>
                <a:spcPct val="100000"/>
              </a:lnSpc>
              <a:defRPr sz="1800"/>
            </a:pPr>
            <a:r>
              <a:rPr>
                <a:latin typeface="Arial"/>
                <a:ea typeface="Arial"/>
                <a:cs typeface="Arial"/>
                <a:sym typeface="Arial"/>
              </a:rPr>
              <a:t>例えばこのブロックくずしだと、画面下にあるバーを適当に動かして、運よく玉に当たったらそれを教師にして学習します。</a:t>
            </a:r>
          </a:p>
          <a:p>
            <a:pPr lvl="0" defTabSz="914400">
              <a:lnSpc>
                <a:spcPct val="100000"/>
              </a:lnSpc>
              <a:defRPr sz="1800"/>
            </a:pPr>
            <a:r>
              <a:t>先ほど紹介したatariゲームでの学習はこの教師なし学習です。</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0" name="Shape 230"/>
          <p:cNvSpPr/>
          <p:nvPr>
            <p:ph type="sldImg"/>
          </p:nvPr>
        </p:nvSpPr>
        <p:spPr>
          <a:prstGeom prst="rect">
            <a:avLst/>
          </a:prstGeom>
        </p:spPr>
        <p:txBody>
          <a:bodyPr/>
          <a:lstStyle/>
          <a:p>
            <a:pPr lvl="0"/>
          </a:p>
        </p:txBody>
      </p:sp>
      <p:sp>
        <p:nvSpPr>
          <p:cNvPr id="231" name="Shape 231"/>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二つの学習手法について説明しましたのでそれらの汎用性について話します。</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雑な図ですが、まず最も汎用性が高いのは、ヒューリスティックを用いない教師なし学習です。</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atariゲームでの学習はここに相当し(click)、ブロック崩しやピンポンなどで汎用性の高いAIが作られています。</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一方将棋やチェスなどのゲームは学習が難しく(click)、強さを重視したAIでは教師ありで、ヒューリスティックを用いているので、汎用性は低いです。</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その他のブロック崩しなどと比べ複雑</a:t>
            </a:r>
            <a:r>
              <a:t>なゲームでも(click)、ヒューリスティックを用いたものしか成功してないことが多いです。</a:t>
            </a:r>
            <a:endParaRPr>
              <a:latin typeface="Arial"/>
              <a:ea typeface="Arial"/>
              <a:cs typeface="Arial"/>
              <a:sym typeface="Arial"/>
            </a:endParaRPr>
          </a:p>
          <a:p>
            <a:pPr lvl="0" defTabSz="914400">
              <a:lnSpc>
                <a:spcPct val="100000"/>
              </a:lnSpc>
              <a:defRPr sz="1800"/>
            </a:pPr>
            <a:r>
              <a:t>そこで本研究では、そのようなゲームの例としてテトリスを題材にし(click)、汎用性の高い</a:t>
            </a:r>
            <a:r>
              <a:rPr>
                <a:latin typeface="Arial"/>
                <a:ea typeface="Arial"/>
                <a:cs typeface="Arial"/>
                <a:sym typeface="Arial"/>
              </a:rPr>
              <a:t>AI(click)</a:t>
            </a:r>
            <a:r>
              <a:t>を作成します。</a:t>
            </a:r>
            <a:endParaRPr>
              <a:latin typeface="Arial"/>
              <a:ea typeface="Arial"/>
              <a:cs typeface="Arial"/>
              <a:sym typeface="Arial"/>
            </a:endParaRPr>
          </a:p>
          <a:p>
            <a:pPr lvl="0" defTabSz="914400">
              <a:lnSpc>
                <a:spcPct val="100000"/>
              </a:lnSpc>
              <a:defRPr sz="1800"/>
            </a:pPr>
            <a:r>
              <a:t>教師なし学習を成功させるのが最も汎用性が高くなりますが、今回はまずヒューリスティック無しの教師あり学習で(click)、テトリスのAIを作ります</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9" name="Shape 249"/>
          <p:cNvSpPr/>
          <p:nvPr>
            <p:ph type="sldImg"/>
          </p:nvPr>
        </p:nvSpPr>
        <p:spPr>
          <a:prstGeom prst="rect">
            <a:avLst/>
          </a:prstGeom>
        </p:spPr>
        <p:txBody>
          <a:bodyPr/>
          <a:lstStyle/>
          <a:p>
            <a:pPr lvl="0"/>
          </a:p>
        </p:txBody>
      </p:sp>
      <p:sp>
        <p:nvSpPr>
          <p:cNvPr id="250" name="Shape 250"/>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本</a:t>
            </a:r>
            <a:r>
              <a:t>研究</a:t>
            </a:r>
            <a:r>
              <a:rPr>
                <a:latin typeface="Arial"/>
                <a:ea typeface="Arial"/>
                <a:cs typeface="Arial"/>
                <a:sym typeface="Arial"/>
              </a:rPr>
              <a:t>では、盤面の情報を与え、正しい設置場所を予測する</a:t>
            </a:r>
            <a:r>
              <a:t>、という</a:t>
            </a:r>
            <a:r>
              <a:rPr>
                <a:latin typeface="Arial"/>
                <a:ea typeface="Arial"/>
                <a:cs typeface="Arial"/>
                <a:sym typeface="Arial"/>
              </a:rPr>
              <a:t>モデルの学習を行います。</a:t>
            </a:r>
          </a:p>
          <a:p>
            <a:pPr lvl="0" defTabSz="914400">
              <a:lnSpc>
                <a:spcPct val="100000"/>
              </a:lnSpc>
              <a:defRPr sz="1800"/>
            </a:pPr>
            <a:r>
              <a:t>図を用いて説明します。</a:t>
            </a:r>
            <a:r>
              <a:rPr>
                <a:latin typeface="Arial"/>
                <a:ea typeface="Arial"/>
                <a:cs typeface="Arial"/>
                <a:sym typeface="Arial"/>
              </a:rPr>
              <a:t>図の上二つが教師データです。左の状況に対し、右のように設置したという教師データがあったとします。</a:t>
            </a:r>
          </a:p>
          <a:p>
            <a:pPr lvl="0" defTabSz="914400">
              <a:lnSpc>
                <a:spcPct val="100000"/>
              </a:lnSpc>
              <a:defRPr sz="1800"/>
            </a:pPr>
            <a:r>
              <a:rPr>
                <a:latin typeface="Arial"/>
                <a:ea typeface="Arial"/>
                <a:cs typeface="Arial"/>
                <a:sym typeface="Arial"/>
              </a:rPr>
              <a:t>この教師データから学習</a:t>
            </a:r>
            <a:r>
              <a:t>を行います。</a:t>
            </a:r>
          </a:p>
          <a:p>
            <a:pPr lvl="0" defTabSz="914400">
              <a:lnSpc>
                <a:spcPct val="100000"/>
              </a:lnSpc>
              <a:defRPr sz="1800"/>
            </a:pPr>
            <a:r>
              <a:t>教師データを丸暗記すれば、教師データと全く同じ状況に対して、同じ設置場所を示すということはできます。</a:t>
            </a:r>
          </a:p>
          <a:p>
            <a:pPr lvl="0" defTabSz="914400">
              <a:lnSpc>
                <a:spcPct val="100000"/>
              </a:lnSpc>
              <a:defRPr sz="1800"/>
            </a:pPr>
            <a:r>
              <a:t>学習をすることで、教師データと微妙に違う、似た状況に対して、同じような設置場所を示せるようにするのが目的です。</a:t>
            </a:r>
          </a:p>
          <a:p>
            <a:pPr lvl="0" defTabSz="914400">
              <a:lnSpc>
                <a:spcPct val="100000"/>
              </a:lnSpc>
              <a:defRPr sz="1800"/>
            </a:pPr>
            <a:r>
              <a:rPr>
                <a:latin typeface="Arial"/>
                <a:ea typeface="Arial"/>
                <a:cs typeface="Arial"/>
                <a:sym typeface="Arial"/>
              </a:rPr>
              <a:t>左下の</a:t>
            </a:r>
            <a:r>
              <a:t>図のように、教師データと似ている状況に遭遇した際、</a:t>
            </a:r>
            <a:r>
              <a:rPr>
                <a:latin typeface="Arial"/>
                <a:ea typeface="Arial"/>
                <a:cs typeface="Arial"/>
                <a:sym typeface="Arial"/>
              </a:rPr>
              <a:t>その時に教師データと同じような動きが出来るようになるのを目指す　というイメージです。</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8" name="Shape 258"/>
          <p:cNvSpPr/>
          <p:nvPr>
            <p:ph type="sldImg"/>
          </p:nvPr>
        </p:nvSpPr>
        <p:spPr>
          <a:prstGeom prst="rect">
            <a:avLst/>
          </a:prstGeom>
        </p:spPr>
        <p:txBody>
          <a:bodyPr/>
          <a:lstStyle/>
          <a:p>
            <a:pPr lvl="0"/>
          </a:p>
        </p:txBody>
      </p:sp>
      <p:sp>
        <p:nvSpPr>
          <p:cNvPr id="259" name="Shape 259"/>
          <p:cNvSpPr/>
          <p:nvPr>
            <p:ph type="body" sz="quarter" idx="1"/>
          </p:nvPr>
        </p:nvSpPr>
        <p:spPr>
          <a:prstGeom prst="rect">
            <a:avLst/>
          </a:prstGeom>
        </p:spPr>
        <p:txBody>
          <a:bodyPr/>
          <a:lstStyle/>
          <a:p>
            <a:pPr lvl="0" defTabSz="914400">
              <a:lnSpc>
                <a:spcPct val="100000"/>
              </a:lnSpc>
              <a:defRPr sz="1800"/>
            </a:pPr>
            <a:r>
              <a:t>実験のために用意したデータとして、</a:t>
            </a:r>
            <a:r>
              <a:rPr>
                <a:latin typeface="Arial"/>
                <a:ea typeface="Arial"/>
                <a:cs typeface="Arial"/>
                <a:sym typeface="Arial"/>
              </a:rPr>
              <a:t>教師データ</a:t>
            </a:r>
            <a:r>
              <a:t>を約</a:t>
            </a:r>
            <a:r>
              <a:rPr>
                <a:latin typeface="Arial"/>
                <a:ea typeface="Arial"/>
                <a:cs typeface="Arial"/>
                <a:sym typeface="Arial"/>
              </a:rPr>
              <a:t>5000個用意しました。</a:t>
            </a:r>
          </a:p>
          <a:p>
            <a:pPr lvl="0" defTabSz="914400">
              <a:lnSpc>
                <a:spcPct val="100000"/>
              </a:lnSpc>
              <a:defRPr sz="1800"/>
            </a:pPr>
            <a:r>
              <a:rPr>
                <a:latin typeface="Arial"/>
                <a:ea typeface="Arial"/>
                <a:cs typeface="Arial"/>
                <a:sym typeface="Arial"/>
              </a:rPr>
              <a:t>盤面の</a:t>
            </a:r>
            <a:r>
              <a:t>状態と降ってきたピース</a:t>
            </a:r>
            <a:r>
              <a:rPr>
                <a:latin typeface="Arial"/>
                <a:ea typeface="Arial"/>
                <a:cs typeface="Arial"/>
                <a:sym typeface="Arial"/>
              </a:rPr>
              <a:t>を記録したものと、それに対する設置場所を記録したものを合わせて1つのデータとします。</a:t>
            </a:r>
          </a:p>
          <a:p>
            <a:pPr lvl="0" defTabSz="914400">
              <a:lnSpc>
                <a:spcPct val="100000"/>
              </a:lnSpc>
              <a:defRPr sz="1800"/>
            </a:pPr>
            <a:r>
              <a:t>教師データには人間のプレイログを使用しました。</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0" name="Shape 110"/>
          <p:cNvSpPr/>
          <p:nvPr>
            <p:ph type="sldImg"/>
          </p:nvPr>
        </p:nvSpPr>
        <p:spPr>
          <a:prstGeom prst="rect">
            <a:avLst/>
          </a:prstGeom>
        </p:spPr>
        <p:txBody>
          <a:bodyPr/>
          <a:lstStyle/>
          <a:p>
            <a:pPr lvl="0"/>
          </a:p>
        </p:txBody>
      </p:sp>
      <p:sp>
        <p:nvSpPr>
          <p:cNvPr id="111" name="Shape 111"/>
          <p:cNvSpPr/>
          <p:nvPr>
            <p:ph type="body" sz="quarter" idx="1"/>
          </p:nvPr>
        </p:nvSpPr>
        <p:spPr>
          <a:prstGeom prst="rect">
            <a:avLst/>
          </a:prstGeom>
        </p:spPr>
        <p:txBody>
          <a:bodyPr/>
          <a:lstStyle/>
          <a:p>
            <a:pPr lvl="0" defTabSz="914400">
              <a:lnSpc>
                <a:spcPct val="100000"/>
              </a:lnSpc>
              <a:defRPr sz="1800"/>
            </a:pPr>
            <a:r>
              <a:t>ゲームAIの研究は年々進み、多くのゲームにおいて人間のプレイを超えるAIが実現されています。</a:t>
            </a:r>
          </a:p>
          <a:p>
            <a:pPr lvl="0" defTabSz="914400">
              <a:lnSpc>
                <a:spcPct val="100000"/>
              </a:lnSpc>
              <a:defRPr sz="1800"/>
            </a:pPr>
            <a:r>
              <a:t>例えば、1997年に、チェスのAIであるディープブルーが、人間のトッププロに勝利しました。</a:t>
            </a:r>
          </a:p>
          <a:p>
            <a:pPr lvl="0" defTabSz="914400">
              <a:lnSpc>
                <a:spcPct val="100000"/>
              </a:lnSpc>
              <a:defRPr sz="1800"/>
            </a:pPr>
          </a:p>
          <a:p>
            <a:pPr lvl="0" defTabSz="914400">
              <a:lnSpc>
                <a:spcPct val="100000"/>
              </a:lnSpc>
              <a:defRPr sz="1800"/>
            </a:pPr>
            <a:r>
              <a:t>しかし、これらのAIのほとんどはヒューリスティックを用いたAIです。</a:t>
            </a:r>
          </a:p>
          <a:p>
            <a:pPr lvl="0" defTabSz="914400">
              <a:lnSpc>
                <a:spcPct val="100000"/>
              </a:lnSpc>
              <a:defRPr sz="1800"/>
            </a:pPr>
            <a:r>
              <a:t>ヒューリスティックの例として、上手なプレイをするための定石などを人間がAIに教え込むなどがあります。</a:t>
            </a:r>
          </a:p>
          <a:p>
            <a:pPr lvl="0" defTabSz="914400">
              <a:lnSpc>
                <a:spcPct val="100000"/>
              </a:lnSpc>
              <a:defRPr sz="1800"/>
            </a:pPr>
            <a:r>
              <a:t>しかし、</a:t>
            </a:r>
            <a:r>
              <a:t>このようなヒューリスティックは限定的であるため、このようにして作られたAIは非汎用的であるといえます。</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7" name="Shape 267"/>
          <p:cNvSpPr/>
          <p:nvPr>
            <p:ph type="sldImg"/>
          </p:nvPr>
        </p:nvSpPr>
        <p:spPr>
          <a:prstGeom prst="rect">
            <a:avLst/>
          </a:prstGeom>
        </p:spPr>
        <p:txBody>
          <a:bodyPr/>
          <a:lstStyle/>
          <a:p>
            <a:pPr lvl="0"/>
          </a:p>
        </p:txBody>
      </p:sp>
      <p:sp>
        <p:nvSpPr>
          <p:cNvPr id="268" name="Shape 268"/>
          <p:cNvSpPr/>
          <p:nvPr>
            <p:ph type="body" sz="quarter" idx="1"/>
          </p:nvPr>
        </p:nvSpPr>
        <p:spPr>
          <a:prstGeom prst="rect">
            <a:avLst/>
          </a:prstGeom>
        </p:spPr>
        <p:txBody>
          <a:bodyPr/>
          <a:lstStyle/>
          <a:p>
            <a:pPr lvl="0" defTabSz="914400">
              <a:lnSpc>
                <a:spcPct val="100000"/>
              </a:lnSpc>
              <a:defRPr sz="1800"/>
            </a:pPr>
            <a:r>
              <a:t>先ほどの教師データにおいて、盤面の状態と降ってきたピースを用意したと言いましたが、具体的な仕様として、まず盤面と同じサイズの配列を用意し、</a:t>
            </a:r>
          </a:p>
          <a:p>
            <a:pPr lvl="0" defTabSz="914400">
              <a:lnSpc>
                <a:spcPct val="100000"/>
              </a:lnSpc>
              <a:defRPr sz="1800"/>
            </a:pPr>
            <a:r>
              <a:rPr>
                <a:latin typeface="Arial"/>
                <a:ea typeface="Arial"/>
                <a:cs typeface="Arial"/>
                <a:sym typeface="Arial"/>
              </a:rPr>
              <a:t>ブロックがあるなら1、ないなら0を書き込</a:t>
            </a:r>
            <a:r>
              <a:t>みました。</a:t>
            </a:r>
          </a:p>
          <a:p>
            <a:pPr lvl="0" defTabSz="914400">
              <a:lnSpc>
                <a:spcPct val="100000"/>
              </a:lnSpc>
              <a:defRPr sz="1800"/>
            </a:pPr>
            <a:r>
              <a:rPr>
                <a:latin typeface="Arial"/>
                <a:ea typeface="Arial"/>
                <a:cs typeface="Arial"/>
                <a:sym typeface="Arial"/>
              </a:rPr>
              <a:t>また、ピースの種類を図のように0から6の整数で表しました。</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ph type="sldImg"/>
          </p:nvPr>
        </p:nvSpPr>
        <p:spPr>
          <a:prstGeom prst="rect">
            <a:avLst/>
          </a:prstGeom>
        </p:spPr>
        <p:txBody>
          <a:bodyPr/>
          <a:lstStyle/>
          <a:p>
            <a:pPr lvl="0"/>
          </a:p>
        </p:txBody>
      </p:sp>
      <p:sp>
        <p:nvSpPr>
          <p:cNvPr id="275" name="Shape 275"/>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本実験では2種類の学習を行いました。</a:t>
            </a:r>
          </a:p>
          <a:p>
            <a:pPr lvl="0" defTabSz="914400">
              <a:lnSpc>
                <a:spcPct val="100000"/>
              </a:lnSpc>
              <a:defRPr sz="1800"/>
            </a:pPr>
            <a:r>
              <a:rPr>
                <a:latin typeface="Arial"/>
                <a:ea typeface="Arial"/>
                <a:cs typeface="Arial"/>
                <a:sym typeface="Arial"/>
              </a:rPr>
              <a:t>1つめは、1層のネットワークを使った学習です。この図で表したネットワークは下の式で表現出来ます。</a:t>
            </a:r>
          </a:p>
          <a:p>
            <a:pPr lvl="0" defTabSz="914400">
              <a:lnSpc>
                <a:spcPct val="100000"/>
              </a:lnSpc>
              <a:defRPr sz="1800"/>
            </a:pPr>
            <a:r>
              <a:t>式のxのところに盤面の状態を入れて、設置する場所がyとして帰ってくるよう、wとbの値をうまく学習していくというイメージです。</a:t>
            </a:r>
          </a:p>
          <a:p>
            <a:pPr lvl="0" defTabSz="914400">
              <a:lnSpc>
                <a:spcPct val="100000"/>
              </a:lnSpc>
              <a:defRPr sz="1800"/>
            </a:pPr>
            <a:r>
              <a:rPr>
                <a:latin typeface="Arial"/>
                <a:ea typeface="Arial"/>
                <a:cs typeface="Arial"/>
                <a:sym typeface="Arial"/>
              </a:rPr>
              <a:t>非常にシンプルに</a:t>
            </a:r>
            <a:r>
              <a:t>かつ高速に</a:t>
            </a:r>
            <a:r>
              <a:rPr>
                <a:latin typeface="Arial"/>
                <a:ea typeface="Arial"/>
                <a:cs typeface="Arial"/>
                <a:sym typeface="Arial"/>
              </a:rPr>
              <a:t>学習が行えるため、これを用いました。</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2" name="Shape 362"/>
          <p:cNvSpPr/>
          <p:nvPr>
            <p:ph type="sldImg"/>
          </p:nvPr>
        </p:nvSpPr>
        <p:spPr>
          <a:prstGeom prst="rect">
            <a:avLst/>
          </a:prstGeom>
        </p:spPr>
        <p:txBody>
          <a:bodyPr/>
          <a:lstStyle/>
          <a:p>
            <a:pPr lvl="0"/>
          </a:p>
        </p:txBody>
      </p:sp>
      <p:sp>
        <p:nvSpPr>
          <p:cNvPr id="363" name="Shape 363"/>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もう一つが、多層畳み込みネットワークです。模式的にはこのような図で表現出来ます。</a:t>
            </a:r>
          </a:p>
          <a:p>
            <a:pPr lvl="0" defTabSz="914400">
              <a:lnSpc>
                <a:spcPct val="100000"/>
              </a:lnSpc>
              <a:defRPr sz="1800"/>
            </a:pPr>
            <a:r>
              <a:rPr>
                <a:latin typeface="Arial"/>
                <a:ea typeface="Arial"/>
                <a:cs typeface="Arial"/>
                <a:sym typeface="Arial"/>
              </a:rPr>
              <a:t>先ほどのようなシンプルな数式では表現できません</a:t>
            </a:r>
            <a:r>
              <a:t>が、先程と同じように、xに盤面の状態を入れて、設置場所としてyが帰ってくるよう、</a:t>
            </a:r>
          </a:p>
          <a:p>
            <a:pPr lvl="0" defTabSz="914400">
              <a:lnSpc>
                <a:spcPct val="100000"/>
              </a:lnSpc>
              <a:defRPr sz="1800"/>
            </a:pPr>
            <a:r>
              <a:t>この青丸の値を学習していくイメージです。</a:t>
            </a:r>
          </a:p>
          <a:p>
            <a:pPr lvl="0" defTabSz="914400">
              <a:lnSpc>
                <a:spcPct val="100000"/>
              </a:lnSpc>
              <a:defRPr sz="1800"/>
            </a:pPr>
            <a:r>
              <a:rPr>
                <a:latin typeface="Arial"/>
                <a:ea typeface="Arial"/>
                <a:cs typeface="Arial"/>
                <a:sym typeface="Arial"/>
              </a:rPr>
              <a:t>このモデルは画像分類などの分野で良い性能を示しているので、今回はこれを用いました。</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7" name="Shape 367"/>
          <p:cNvSpPr/>
          <p:nvPr>
            <p:ph type="sldImg"/>
          </p:nvPr>
        </p:nvSpPr>
        <p:spPr>
          <a:prstGeom prst="rect">
            <a:avLst/>
          </a:prstGeom>
        </p:spPr>
        <p:txBody>
          <a:bodyPr/>
          <a:lstStyle/>
          <a:p>
            <a:pPr lvl="0"/>
          </a:p>
        </p:txBody>
      </p:sp>
      <p:sp>
        <p:nvSpPr>
          <p:cNvPr id="368" name="Shape 368"/>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学習の流れとしては、</a:t>
            </a:r>
            <a:r>
              <a:t>まず</a:t>
            </a:r>
            <a:r>
              <a:rPr>
                <a:latin typeface="Arial"/>
                <a:ea typeface="Arial"/>
                <a:cs typeface="Arial"/>
                <a:sym typeface="Arial"/>
              </a:rPr>
              <a:t>教師データを</a:t>
            </a:r>
            <a:r>
              <a:t>与え</a:t>
            </a:r>
            <a:r>
              <a:rPr>
                <a:latin typeface="Arial"/>
                <a:ea typeface="Arial"/>
                <a:cs typeface="Arial"/>
                <a:sym typeface="Arial"/>
              </a:rPr>
              <a:t>、</a:t>
            </a:r>
            <a:r>
              <a:t>先程紹介した</a:t>
            </a:r>
            <a:r>
              <a:rPr>
                <a:latin typeface="Arial"/>
                <a:ea typeface="Arial"/>
                <a:cs typeface="Arial"/>
                <a:sym typeface="Arial"/>
              </a:rPr>
              <a:t>モデルで</a:t>
            </a:r>
            <a:r>
              <a:t>とりあえず</a:t>
            </a:r>
            <a:r>
              <a:rPr>
                <a:latin typeface="Arial"/>
                <a:ea typeface="Arial"/>
                <a:cs typeface="Arial"/>
                <a:sym typeface="Arial"/>
              </a:rPr>
              <a:t>設置場所を予測します。</a:t>
            </a:r>
          </a:p>
          <a:p>
            <a:pPr lvl="0" defTabSz="914400">
              <a:lnSpc>
                <a:spcPct val="100000"/>
              </a:lnSpc>
              <a:defRPr sz="1800"/>
            </a:pPr>
            <a:r>
              <a:rPr>
                <a:latin typeface="Arial"/>
                <a:ea typeface="Arial"/>
                <a:cs typeface="Arial"/>
                <a:sym typeface="Arial"/>
              </a:rPr>
              <a:t>その設置場所が正しいかどうかで、先ほども出たWやbなどの値を更新します。</a:t>
            </a:r>
          </a:p>
          <a:p>
            <a:pPr lvl="0" defTabSz="914400">
              <a:lnSpc>
                <a:spcPct val="100000"/>
              </a:lnSpc>
              <a:defRPr sz="1800"/>
            </a:pPr>
            <a:r>
              <a:rPr>
                <a:latin typeface="Arial"/>
                <a:ea typeface="Arial"/>
                <a:cs typeface="Arial"/>
                <a:sym typeface="Arial"/>
              </a:rPr>
              <a:t>この流れを20000回繰り返します。</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6" name="Shape 376"/>
          <p:cNvSpPr/>
          <p:nvPr>
            <p:ph type="sldImg"/>
          </p:nvPr>
        </p:nvSpPr>
        <p:spPr>
          <a:prstGeom prst="rect">
            <a:avLst/>
          </a:prstGeom>
        </p:spPr>
        <p:txBody>
          <a:bodyPr/>
          <a:lstStyle/>
          <a:p>
            <a:pPr lvl="0"/>
          </a:p>
        </p:txBody>
      </p:sp>
      <p:sp>
        <p:nvSpPr>
          <p:cNvPr id="377" name="Shape 377"/>
          <p:cNvSpPr/>
          <p:nvPr>
            <p:ph type="body" sz="quarter" idx="1"/>
          </p:nvPr>
        </p:nvSpPr>
        <p:spPr>
          <a:prstGeom prst="rect">
            <a:avLst/>
          </a:prstGeom>
        </p:spPr>
        <p:txBody>
          <a:bodyPr/>
          <a:lstStyle/>
          <a:p>
            <a:pPr lvl="0" defTabSz="914400">
              <a:lnSpc>
                <a:spcPct val="100000"/>
              </a:lnSpc>
              <a:defRPr sz="1800"/>
            </a:pPr>
            <a:r>
              <a:t>学習が終了したら、学習がどれだけ行えたかを調べるためのテストをします。</a:t>
            </a:r>
          </a:p>
          <a:p>
            <a:pPr lvl="0" defTabSz="914400">
              <a:lnSpc>
                <a:spcPct val="100000"/>
              </a:lnSpc>
              <a:defRPr sz="1800"/>
            </a:pPr>
            <a:r>
              <a:t>教師データを500個用意し、実験でやったように盤面の情報を与えます。</a:t>
            </a:r>
          </a:p>
          <a:p>
            <a:pPr lvl="0" defTabSz="914400">
              <a:lnSpc>
                <a:spcPct val="100000"/>
              </a:lnSpc>
              <a:defRPr sz="1800"/>
            </a:pPr>
            <a:r>
              <a:t>盤面の情報から設置場所を予測し、それが教師データの示す設置場所と同じかどうかを比較します。</a:t>
            </a:r>
          </a:p>
          <a:p>
            <a:pPr lvl="0" defTabSz="914400">
              <a:lnSpc>
                <a:spcPct val="100000"/>
              </a:lnSpc>
              <a:defRPr sz="1800"/>
            </a:pPr>
            <a:r>
              <a:t>同じなら丸、違うならバツとして、丸の数をカウントします。</a:t>
            </a:r>
          </a:p>
          <a:p>
            <a:pPr lvl="0" defTabSz="914400">
              <a:lnSpc>
                <a:spcPct val="100000"/>
              </a:lnSpc>
              <a:defRPr sz="1800"/>
            </a:pPr>
            <a:r>
              <a:t>あとはその丸の数を500で割って、丸の割合を求め、それを正答率とします。</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1" name="Shape 381"/>
          <p:cNvSpPr/>
          <p:nvPr>
            <p:ph type="sldImg"/>
          </p:nvPr>
        </p:nvSpPr>
        <p:spPr>
          <a:prstGeom prst="rect">
            <a:avLst/>
          </a:prstGeom>
        </p:spPr>
        <p:txBody>
          <a:bodyPr/>
          <a:lstStyle/>
          <a:p>
            <a:pPr lvl="0"/>
          </a:p>
        </p:txBody>
      </p:sp>
      <p:sp>
        <p:nvSpPr>
          <p:cNvPr id="382" name="Shape 382"/>
          <p:cNvSpPr/>
          <p:nvPr>
            <p:ph type="body" sz="quarter" idx="1"/>
          </p:nvPr>
        </p:nvSpPr>
        <p:spPr>
          <a:prstGeom prst="rect">
            <a:avLst/>
          </a:prstGeom>
        </p:spPr>
        <p:txBody>
          <a:bodyPr/>
          <a:lstStyle/>
          <a:p>
            <a:pPr lvl="0" defTabSz="914400">
              <a:lnSpc>
                <a:spcPct val="100000"/>
              </a:lnSpc>
              <a:defRPr sz="1800"/>
            </a:pPr>
            <a:r>
              <a:t>最後に</a:t>
            </a:r>
            <a:r>
              <a:rPr>
                <a:latin typeface="Arial"/>
                <a:ea typeface="Arial"/>
                <a:cs typeface="Arial"/>
                <a:sym typeface="Arial"/>
              </a:rPr>
              <a:t>、学習したモデルを用いて実際にテトリスのプレイを10000ゲーム行います。</a:t>
            </a:r>
          </a:p>
          <a:p>
            <a:pPr lvl="0" defTabSz="914400">
              <a:lnSpc>
                <a:spcPct val="100000"/>
              </a:lnSpc>
              <a:defRPr sz="1800"/>
            </a:pPr>
            <a:r>
              <a:rPr>
                <a:latin typeface="Arial"/>
                <a:ea typeface="Arial"/>
                <a:cs typeface="Arial"/>
                <a:sym typeface="Arial"/>
              </a:rPr>
              <a:t>そして、揃えたラインの数をカウントします。</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7" name="Shape 387"/>
          <p:cNvSpPr/>
          <p:nvPr>
            <p:ph type="sldImg"/>
          </p:nvPr>
        </p:nvSpPr>
        <p:spPr>
          <a:prstGeom prst="rect">
            <a:avLst/>
          </a:prstGeom>
        </p:spPr>
        <p:txBody>
          <a:bodyPr/>
          <a:lstStyle/>
          <a:p>
            <a:pPr lvl="0"/>
          </a:p>
        </p:txBody>
      </p:sp>
      <p:sp>
        <p:nvSpPr>
          <p:cNvPr id="388" name="Shape 388"/>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その結果がこれになります。学習手法の1層が1層のネットワークを利用した学習、多層が多層畳み込みネットワークを利用した学習の結果を表します。</a:t>
            </a:r>
          </a:p>
          <a:p>
            <a:pPr lvl="0" defTabSz="914400">
              <a:lnSpc>
                <a:spcPct val="100000"/>
              </a:lnSpc>
              <a:defRPr sz="1800"/>
            </a:pPr>
            <a:r>
              <a:rPr>
                <a:latin typeface="Arial"/>
                <a:ea typeface="Arial"/>
                <a:cs typeface="Arial"/>
                <a:sym typeface="Arial"/>
              </a:rPr>
              <a:t>両手法においてランダムは上回りましたが、それでもまだ消去ラインは低いです。</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正答率は多層のほうで大きい値になっていますが、それでも消去ラインは低く、なぜこのような関係になるのかはわかりません。</a:t>
            </a:r>
          </a:p>
          <a:p>
            <a:pPr lvl="0" defTabSz="914400">
              <a:lnSpc>
                <a:spcPct val="100000"/>
              </a:lnSpc>
              <a:defRPr sz="1800"/>
            </a:pPr>
            <a:r>
              <a:t>もう少し消去ライン数を増やしたいです。</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5" name="Shape 405"/>
          <p:cNvSpPr/>
          <p:nvPr>
            <p:ph type="sldImg"/>
          </p:nvPr>
        </p:nvSpPr>
        <p:spPr>
          <a:prstGeom prst="rect">
            <a:avLst/>
          </a:prstGeom>
        </p:spPr>
        <p:txBody>
          <a:bodyPr/>
          <a:lstStyle/>
          <a:p>
            <a:pPr lvl="0"/>
          </a:p>
        </p:txBody>
      </p:sp>
      <p:sp>
        <p:nvSpPr>
          <p:cNvPr id="406" name="Shape 406"/>
          <p:cNvSpPr/>
          <p:nvPr>
            <p:ph type="body" sz="quarter" idx="1"/>
          </p:nvPr>
        </p:nvSpPr>
        <p:spPr>
          <a:prstGeom prst="rect">
            <a:avLst/>
          </a:prstGeom>
        </p:spPr>
        <p:txBody>
          <a:bodyPr/>
          <a:lstStyle/>
          <a:p>
            <a:pPr lvl="0" defTabSz="914400">
              <a:lnSpc>
                <a:spcPct val="100000"/>
              </a:lnSpc>
              <a:defRPr sz="1800"/>
            </a:pPr>
            <a:r>
              <a:t>消去ライン数を改善するため、先程の学習でよくなかった点を考えます。</a:t>
            </a:r>
          </a:p>
          <a:p>
            <a:pPr lvl="0" defTabSz="914400">
              <a:lnSpc>
                <a:spcPct val="100000"/>
              </a:lnSpc>
              <a:defRPr sz="1800"/>
            </a:pPr>
            <a:r>
              <a:t>この二つの図を見てください。この二つの盤面は一見同じような盤面ですが、画面下部に(click)このような違いがあります</a:t>
            </a:r>
          </a:p>
          <a:p>
            <a:pPr lvl="0" defTabSz="914400">
              <a:lnSpc>
                <a:spcPct val="100000"/>
              </a:lnSpc>
              <a:defRPr sz="1800"/>
            </a:pPr>
            <a:r>
              <a:t>おそらくこの二つの図を見た人は、この違いを気にかけることなく、降ってきたピースをどこに設置するかを考えるでしょう。</a:t>
            </a:r>
          </a:p>
          <a:p>
            <a:pPr lvl="0" defTabSz="914400">
              <a:lnSpc>
                <a:spcPct val="100000"/>
              </a:lnSpc>
              <a:defRPr sz="1800"/>
            </a:pPr>
            <a:r>
              <a:t>しかし盤面全体をそのまま与える学習では(click)、この違いのため、二つの盤面を別物として学習します(click)。</a:t>
            </a:r>
          </a:p>
          <a:p>
            <a:pPr lvl="0" defTabSz="914400">
              <a:lnSpc>
                <a:spcPct val="100000"/>
              </a:lnSpc>
              <a:defRPr sz="1800"/>
            </a:pPr>
            <a:r>
              <a:t>別物として扱うため、片方では良い場所に設置できても、もう片方では悪い場所に設置する、という可能性が生まれます。</a:t>
            </a:r>
          </a:p>
          <a:p>
            <a:pPr lvl="0" defTabSz="914400">
              <a:lnSpc>
                <a:spcPct val="100000"/>
              </a:lnSpc>
              <a:defRPr sz="1800"/>
            </a:pPr>
            <a:r>
              <a:t>この二つの盤面では、人間なら同じ場所に設置する可能性が高いので、AIも同じ場所に設置することが望まれます。</a:t>
            </a:r>
          </a:p>
          <a:p>
            <a:pPr lvl="0" defTabSz="914400">
              <a:lnSpc>
                <a:spcPct val="100000"/>
              </a:lnSpc>
              <a:defRPr sz="1800"/>
            </a:pPr>
            <a:r>
              <a:t>つまりこの二つの盤面を(click)同じものとして学習を行いたいです。</a:t>
            </a:r>
          </a:p>
          <a:p>
            <a:pPr lvl="0" defTabSz="914400">
              <a:lnSpc>
                <a:spcPct val="100000"/>
              </a:lnSpc>
              <a:defRPr sz="1800"/>
            </a:pPr>
            <a:r>
              <a:t>ここで盤面の上部に着目します(click)。人間がプレイする時は、今降ってきたピース以降にも影響しやすい画面上部に意識を向けてプレイします。</a:t>
            </a:r>
          </a:p>
          <a:p>
            <a:pPr lvl="0" defTabSz="914400">
              <a:lnSpc>
                <a:spcPct val="100000"/>
              </a:lnSpc>
              <a:defRPr sz="1800"/>
            </a:pPr>
            <a:r>
              <a:t>この二つの盤面は画面上部が同じ形状であるため、ここだけに注目すれば、学習でも同じものとして扱えそうです。</a:t>
            </a:r>
          </a:p>
          <a:p>
            <a:pPr lvl="0" defTabSz="914400">
              <a:lnSpc>
                <a:spcPct val="100000"/>
              </a:lnSpc>
              <a:defRPr sz="1800"/>
            </a:pPr>
            <a:r>
              <a:t>というわけで(click)、上にあるブロックだけを与えるという手法を考えました。</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1" name="Shape 411"/>
          <p:cNvSpPr/>
          <p:nvPr>
            <p:ph type="sldImg"/>
          </p:nvPr>
        </p:nvSpPr>
        <p:spPr>
          <a:prstGeom prst="rect">
            <a:avLst/>
          </a:prstGeom>
        </p:spPr>
        <p:txBody>
          <a:bodyPr/>
          <a:lstStyle/>
          <a:p>
            <a:pPr lvl="0"/>
          </a:p>
        </p:txBody>
      </p:sp>
      <p:sp>
        <p:nvSpPr>
          <p:cNvPr id="412" name="Shape 412"/>
          <p:cNvSpPr/>
          <p:nvPr>
            <p:ph type="body" sz="quarter" idx="1"/>
          </p:nvPr>
        </p:nvSpPr>
        <p:spPr>
          <a:prstGeom prst="rect">
            <a:avLst/>
          </a:prstGeom>
        </p:spPr>
        <p:txBody>
          <a:bodyPr/>
          <a:lstStyle/>
          <a:p>
            <a:pPr lvl="0" defTabSz="914400">
              <a:lnSpc>
                <a:spcPct val="100000"/>
              </a:lnSpc>
              <a:defRPr sz="1800"/>
            </a:pPr>
            <a:r>
              <a:t>具体的な手法は、</a:t>
            </a:r>
            <a:r>
              <a:rPr>
                <a:latin typeface="Arial"/>
                <a:ea typeface="Arial"/>
                <a:cs typeface="Arial"/>
                <a:sym typeface="Arial"/>
              </a:rPr>
              <a:t>盤面の各列から高い位置にあるブロックを</a:t>
            </a:r>
            <a:r>
              <a:t>上から</a:t>
            </a:r>
            <a:r>
              <a:rPr>
                <a:latin typeface="Arial"/>
                <a:ea typeface="Arial"/>
                <a:cs typeface="Arial"/>
                <a:sym typeface="Arial"/>
              </a:rPr>
              <a:t>選び、その座標を入力として与える手法です。</a:t>
            </a:r>
          </a:p>
          <a:p>
            <a:pPr lvl="0" defTabSz="914400">
              <a:lnSpc>
                <a:spcPct val="100000"/>
              </a:lnSpc>
              <a:defRPr sz="1800"/>
            </a:pPr>
            <a:r>
              <a:rPr>
                <a:latin typeface="Arial"/>
                <a:ea typeface="Arial"/>
                <a:cs typeface="Arial"/>
                <a:sym typeface="Arial"/>
              </a:rPr>
              <a:t>この図は上から1個選んだ時のものです。矢印で示したブロックが一番高い位置にあるブロックで、その下に書いてある数字が座標を表します。</a:t>
            </a:r>
          </a:p>
          <a:p>
            <a:pPr lvl="0" defTabSz="914400">
              <a:lnSpc>
                <a:spcPct val="100000"/>
              </a:lnSpc>
              <a:defRPr sz="1800"/>
            </a:pPr>
            <a:r>
              <a:t>10個の座標が得られるはずなので、この10個の座標を学習モデルに入力として与えます。</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2" name="Shape 432"/>
          <p:cNvSpPr/>
          <p:nvPr>
            <p:ph type="sldImg"/>
          </p:nvPr>
        </p:nvSpPr>
        <p:spPr>
          <a:prstGeom prst="rect">
            <a:avLst/>
          </a:prstGeom>
        </p:spPr>
        <p:txBody>
          <a:bodyPr/>
          <a:lstStyle/>
          <a:p>
            <a:pPr lvl="0"/>
          </a:p>
        </p:txBody>
      </p:sp>
      <p:sp>
        <p:nvSpPr>
          <p:cNvPr id="433" name="Shape 433"/>
          <p:cNvSpPr/>
          <p:nvPr>
            <p:ph type="body" sz="quarter" idx="1"/>
          </p:nvPr>
        </p:nvSpPr>
        <p:spPr>
          <a:prstGeom prst="rect">
            <a:avLst/>
          </a:prstGeom>
        </p:spPr>
        <p:txBody>
          <a:bodyPr/>
          <a:lstStyle/>
          <a:p>
            <a:pPr lvl="0" defTabSz="914400">
              <a:lnSpc>
                <a:spcPct val="100000"/>
              </a:lnSpc>
              <a:defRPr sz="1800"/>
            </a:pPr>
            <a:r>
              <a:t>学習モデルに与えるデータの仕様を変えたので、まず教師データの改造を行います。</a:t>
            </a:r>
          </a:p>
          <a:p>
            <a:pPr lvl="0" defTabSz="914400">
              <a:lnSpc>
                <a:spcPct val="100000"/>
              </a:lnSpc>
              <a:defRPr sz="1800"/>
            </a:pPr>
            <a:r>
              <a:t>盤面と同じサイズの配列で表現していたものを、一番上のブロックの座標を算出し、10個の変数にしました。</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5" name="Shape 115"/>
          <p:cNvSpPr/>
          <p:nvPr>
            <p:ph type="sldImg"/>
          </p:nvPr>
        </p:nvSpPr>
        <p:spPr>
          <a:prstGeom prst="rect">
            <a:avLst/>
          </a:prstGeom>
        </p:spPr>
        <p:txBody>
          <a:bodyPr/>
          <a:lstStyle/>
          <a:p>
            <a:pPr lvl="0"/>
          </a:p>
        </p:txBody>
      </p:sp>
      <p:sp>
        <p:nvSpPr>
          <p:cNvPr id="116" name="Shape 116"/>
          <p:cNvSpPr/>
          <p:nvPr>
            <p:ph type="body" sz="quarter" idx="1"/>
          </p:nvPr>
        </p:nvSpPr>
        <p:spPr>
          <a:prstGeom prst="rect">
            <a:avLst/>
          </a:prstGeom>
        </p:spPr>
        <p:txBody>
          <a:bodyPr/>
          <a:lstStyle>
            <a:lvl1pPr defTabSz="914400">
              <a:lnSpc>
                <a:spcPct val="100000"/>
              </a:lnSpc>
              <a:defRPr sz="1800"/>
            </a:lvl1pPr>
          </a:lstStyle>
          <a:p>
            <a:pPr lvl="0"/>
            <a:r>
              <a:t>しかし、最近では、先ほどの様な強さを重視したAIの研究が主流だったものから、汎用性の高いAIを作るという研究が増えつつあります。</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7" name="Shape 437"/>
          <p:cNvSpPr/>
          <p:nvPr>
            <p:ph type="sldImg"/>
          </p:nvPr>
        </p:nvSpPr>
        <p:spPr>
          <a:prstGeom prst="rect">
            <a:avLst/>
          </a:prstGeom>
        </p:spPr>
        <p:txBody>
          <a:bodyPr/>
          <a:lstStyle/>
          <a:p>
            <a:pPr lvl="0"/>
          </a:p>
        </p:txBody>
      </p:sp>
      <p:sp>
        <p:nvSpPr>
          <p:cNvPr id="438" name="Shape 438"/>
          <p:cNvSpPr/>
          <p:nvPr>
            <p:ph type="body" sz="quarter" idx="1"/>
          </p:nvPr>
        </p:nvSpPr>
        <p:spPr>
          <a:prstGeom prst="rect">
            <a:avLst/>
          </a:prstGeom>
        </p:spPr>
        <p:txBody>
          <a:bodyPr/>
          <a:lstStyle/>
          <a:p>
            <a:pPr lvl="0" defTabSz="914400">
              <a:lnSpc>
                <a:spcPct val="100000"/>
              </a:lnSpc>
              <a:defRPr sz="1800"/>
            </a:pPr>
            <a:r>
              <a:t>データの改造を行ったのち、このデータを用いて先程と同様の実験を行います。</a:t>
            </a:r>
          </a:p>
          <a:p>
            <a:pPr lvl="0" defTabSz="914400">
              <a:lnSpc>
                <a:spcPct val="100000"/>
              </a:lnSpc>
              <a:defRPr sz="1800"/>
            </a:pPr>
          </a:p>
          <a:p>
            <a:pPr lvl="0" defTabSz="914400">
              <a:lnSpc>
                <a:spcPct val="100000"/>
              </a:lnSpc>
              <a:defRPr sz="1800"/>
            </a:pPr>
            <a:r>
              <a:t>また、上から1個のブロックを選ぶパターンで説明しましたが、他にも上から2個から5個のブロックを選ぶパターンでも</a:t>
            </a:r>
          </a:p>
          <a:p>
            <a:pPr lvl="0" defTabSz="914400">
              <a:lnSpc>
                <a:spcPct val="100000"/>
              </a:lnSpc>
              <a:defRPr sz="1800"/>
            </a:pPr>
            <a:r>
              <a:t>同様の学習を行いました。</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5" name="Shape 445"/>
          <p:cNvSpPr/>
          <p:nvPr>
            <p:ph type="sldImg"/>
          </p:nvPr>
        </p:nvSpPr>
        <p:spPr>
          <a:prstGeom prst="rect">
            <a:avLst/>
          </a:prstGeom>
        </p:spPr>
        <p:txBody>
          <a:bodyPr/>
          <a:lstStyle/>
          <a:p>
            <a:pPr lvl="0"/>
          </a:p>
        </p:txBody>
      </p:sp>
      <p:sp>
        <p:nvSpPr>
          <p:cNvPr id="446" name="Shape 446"/>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これが結果になります。先ほどの実験</a:t>
            </a:r>
            <a:r>
              <a:t>は一番良い結果でも1ゲームあたり0.23だったので、それと</a:t>
            </a:r>
            <a:r>
              <a:rPr>
                <a:latin typeface="Arial"/>
                <a:ea typeface="Arial"/>
                <a:cs typeface="Arial"/>
                <a:sym typeface="Arial"/>
              </a:rPr>
              <a:t>比べ</a:t>
            </a:r>
            <a:r>
              <a:t>ると</a:t>
            </a:r>
            <a:r>
              <a:rPr>
                <a:latin typeface="Arial"/>
                <a:ea typeface="Arial"/>
                <a:cs typeface="Arial"/>
                <a:sym typeface="Arial"/>
              </a:rPr>
              <a:t>全体的に消去ライン数が増えました。</a:t>
            </a:r>
          </a:p>
          <a:p>
            <a:pPr lvl="0" defTabSz="914400">
              <a:lnSpc>
                <a:spcPct val="100000"/>
              </a:lnSpc>
              <a:defRPr sz="1800"/>
            </a:pPr>
            <a:r>
              <a:rPr>
                <a:latin typeface="Arial"/>
                <a:ea typeface="Arial"/>
                <a:cs typeface="Arial"/>
                <a:sym typeface="Arial"/>
              </a:rPr>
              <a:t>特に、多層畳み込みネットワークで学習したモデルが良い結果となり、上から一個の座標を与えたときに最も良い結果になりました。</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5" name="Shape 455"/>
          <p:cNvSpPr/>
          <p:nvPr>
            <p:ph type="sldImg"/>
          </p:nvPr>
        </p:nvSpPr>
        <p:spPr>
          <a:prstGeom prst="rect">
            <a:avLst/>
          </a:prstGeom>
        </p:spPr>
        <p:txBody>
          <a:bodyPr/>
          <a:lstStyle/>
          <a:p>
            <a:pPr lvl="0"/>
          </a:p>
        </p:txBody>
      </p:sp>
      <p:sp>
        <p:nvSpPr>
          <p:cNvPr id="456" name="Shape 456"/>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多層畳み込みネットワークのN=1のときに最も良い結果になったことから、入力の持つ情報量を</a:t>
            </a:r>
            <a:r>
              <a:t>ある程度</a:t>
            </a:r>
            <a:r>
              <a:rPr>
                <a:latin typeface="Arial"/>
                <a:ea typeface="Arial"/>
                <a:cs typeface="Arial"/>
                <a:sym typeface="Arial"/>
              </a:rPr>
              <a:t>小さくすることで、</a:t>
            </a:r>
          </a:p>
          <a:p>
            <a:pPr lvl="0" defTabSz="914400">
              <a:lnSpc>
                <a:spcPct val="100000"/>
              </a:lnSpc>
              <a:defRPr sz="1800"/>
            </a:pPr>
            <a:r>
              <a:rPr>
                <a:latin typeface="Arial"/>
                <a:ea typeface="Arial"/>
                <a:cs typeface="Arial"/>
                <a:sym typeface="Arial"/>
              </a:rPr>
              <a:t>結果が良くなると考えられます。</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0" name="Shape 460"/>
          <p:cNvSpPr/>
          <p:nvPr>
            <p:ph type="sldImg"/>
          </p:nvPr>
        </p:nvSpPr>
        <p:spPr>
          <a:prstGeom prst="rect">
            <a:avLst/>
          </a:prstGeom>
        </p:spPr>
        <p:txBody>
          <a:bodyPr/>
          <a:lstStyle/>
          <a:p>
            <a:pPr lvl="0"/>
          </a:p>
        </p:txBody>
      </p:sp>
      <p:sp>
        <p:nvSpPr>
          <p:cNvPr id="461" name="Shape 461"/>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今回は盤面の上部だけを見るという手法を使いましたが、同じように表現力を下げるというアプローチを使えば、他の手法でさらにスコアが改善できると考えています。</a:t>
            </a:r>
          </a:p>
          <a:p>
            <a:pPr lvl="0" defTabSz="914400">
              <a:lnSpc>
                <a:spcPct val="100000"/>
              </a:lnSpc>
              <a:defRPr sz="1800"/>
            </a:pPr>
            <a:r>
              <a:rPr>
                <a:latin typeface="Arial"/>
                <a:ea typeface="Arial"/>
                <a:cs typeface="Arial"/>
                <a:sym typeface="Arial"/>
              </a:rPr>
              <a:t>また、学習データを増やす、学習回数を時間をかけて増やすなどでも改善できると考えています。</a:t>
            </a:r>
          </a:p>
          <a:p>
            <a:pPr lvl="0" defTabSz="914400">
              <a:lnSpc>
                <a:spcPct val="100000"/>
              </a:lnSpc>
              <a:defRPr sz="1800"/>
            </a:pPr>
            <a:r>
              <a:t>しかし今回は人間レベルのプレイをするAIが出来たとは言えない結果でしたので、改善を重ねても人間レベルのプレイが出来るかどうかは正直わかりません。</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5" name="Shape 465"/>
          <p:cNvSpPr/>
          <p:nvPr>
            <p:ph type="sldImg"/>
          </p:nvPr>
        </p:nvSpPr>
        <p:spPr>
          <a:prstGeom prst="rect">
            <a:avLst/>
          </a:prstGeom>
        </p:spPr>
        <p:txBody>
          <a:bodyPr/>
          <a:lstStyle/>
          <a:p>
            <a:pPr lvl="0"/>
          </a:p>
        </p:txBody>
      </p:sp>
      <p:sp>
        <p:nvSpPr>
          <p:cNvPr id="466" name="Shape 466"/>
          <p:cNvSpPr/>
          <p:nvPr>
            <p:ph type="body" sz="quarter" idx="1"/>
          </p:nvPr>
        </p:nvSpPr>
        <p:spPr>
          <a:prstGeom prst="rect">
            <a:avLst/>
          </a:prstGeom>
        </p:spPr>
        <p:txBody>
          <a:bodyPr/>
          <a:lstStyle/>
          <a:p>
            <a:pPr lvl="0" defTabSz="914400">
              <a:lnSpc>
                <a:spcPct val="100000"/>
              </a:lnSpc>
              <a:defRPr sz="1800"/>
            </a:pPr>
            <a:r>
              <a:t>まとめに入ります。</a:t>
            </a:r>
          </a:p>
          <a:p>
            <a:pPr lvl="0" defTabSz="914400">
              <a:lnSpc>
                <a:spcPct val="100000"/>
              </a:lnSpc>
              <a:defRPr sz="1800"/>
            </a:pPr>
            <a:r>
              <a:t>本実験では複雑なゲームで汎用的学習を成功させるために、テトリスを題材にして学習を行いました。</a:t>
            </a:r>
          </a:p>
          <a:p>
            <a:pPr lvl="0" defTabSz="914400">
              <a:lnSpc>
                <a:spcPct val="100000"/>
              </a:lnSpc>
              <a:defRPr sz="1800"/>
            </a:pPr>
            <a:r>
              <a:t>盤面をそのまま与える学習より、画面上部のみを与える学習のほうが良い結果となりました。</a:t>
            </a:r>
          </a:p>
          <a:p>
            <a:pPr lvl="0" defTabSz="914400">
              <a:lnSpc>
                <a:spcPct val="100000"/>
              </a:lnSpc>
              <a:defRPr sz="1800"/>
            </a:pPr>
            <a:r>
              <a:t>スコアが改善したものの、まだ初心者レベルにも及ばないため、さらなる改善が必要だと感じました。</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70" name="Shape 470"/>
          <p:cNvSpPr/>
          <p:nvPr>
            <p:ph type="sldImg"/>
          </p:nvPr>
        </p:nvSpPr>
        <p:spPr>
          <a:prstGeom prst="rect">
            <a:avLst/>
          </a:prstGeom>
        </p:spPr>
        <p:txBody>
          <a:bodyPr/>
          <a:lstStyle/>
          <a:p>
            <a:pPr lvl="0"/>
          </a:p>
        </p:txBody>
      </p:sp>
      <p:sp>
        <p:nvSpPr>
          <p:cNvPr id="471" name="Shape 471"/>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今後の展望について話します。</a:t>
            </a:r>
            <a:r>
              <a:t>今回の実験で画面上部に注目するという手法でスコアを改善しましたが、それでも全然弱いので、初心者レベルを超えられるよう改善を</a:t>
            </a:r>
          </a:p>
          <a:p>
            <a:pPr lvl="0" defTabSz="914400">
              <a:lnSpc>
                <a:spcPct val="100000"/>
              </a:lnSpc>
              <a:defRPr sz="1800"/>
            </a:pPr>
            <a:r>
              <a:t>行いたいです。</a:t>
            </a:r>
          </a:p>
          <a:p>
            <a:pPr lvl="0" defTabSz="914400">
              <a:lnSpc>
                <a:spcPct val="100000"/>
              </a:lnSpc>
              <a:defRPr sz="1800"/>
            </a:pPr>
            <a:r>
              <a:t>また、教師なし学習をしてみたり、テトリス以外の複雑なゲームでも学習してみたら、何か知見が得られるかもしれません。</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0" name="Shape 120"/>
          <p:cNvSpPr/>
          <p:nvPr>
            <p:ph type="sldImg"/>
          </p:nvPr>
        </p:nvSpPr>
        <p:spPr>
          <a:prstGeom prst="rect">
            <a:avLst/>
          </a:prstGeom>
        </p:spPr>
        <p:txBody>
          <a:bodyPr/>
          <a:lstStyle/>
          <a:p>
            <a:pPr lvl="0"/>
          </a:p>
        </p:txBody>
      </p:sp>
      <p:sp>
        <p:nvSpPr>
          <p:cNvPr id="121" name="Shape 121"/>
          <p:cNvSpPr/>
          <p:nvPr>
            <p:ph type="body" sz="quarter" idx="1"/>
          </p:nvPr>
        </p:nvSpPr>
        <p:spPr>
          <a:prstGeom prst="rect">
            <a:avLst/>
          </a:prstGeom>
        </p:spPr>
        <p:txBody>
          <a:bodyPr/>
          <a:lstStyle/>
          <a:p>
            <a:pPr lvl="0" defTabSz="914400">
              <a:lnSpc>
                <a:spcPct val="100000"/>
              </a:lnSpc>
              <a:defRPr sz="1800"/>
            </a:pPr>
            <a:r>
              <a:t>汎用的なゲームAIの作成は、多くの場合学習により上手なプレーを学ばせる　という方針になります。</a:t>
            </a:r>
          </a:p>
          <a:p>
            <a:pPr lvl="0" defTabSz="914400">
              <a:lnSpc>
                <a:spcPct val="100000"/>
              </a:lnSpc>
              <a:defRPr sz="1800"/>
            </a:pPr>
            <a:r>
              <a:t>今までは人間が教えていた定石などを自動で学習出来るようにすることが狙いです。</a:t>
            </a:r>
          </a:p>
          <a:p>
            <a:pPr lvl="0" defTabSz="914400">
              <a:lnSpc>
                <a:spcPct val="100000"/>
              </a:lnSpc>
              <a:defRPr sz="1800"/>
            </a:pPr>
            <a:r>
              <a:t>人間が手を加えることなくプレイを学ぶため、汎用性が高いと言えます。</a:t>
            </a:r>
          </a:p>
          <a:p>
            <a:pPr lvl="0" defTabSz="914400">
              <a:lnSpc>
                <a:spcPct val="100000"/>
              </a:lnSpc>
              <a:defRPr sz="1800"/>
            </a:pPr>
            <a:r>
              <a:t>この汎用性の高いゲームAIの研究により生まれた技術は、例えば検索エンジンの精度向上、画像認識や音声認識の精度向上など、様々な分野に応用出来ると言われています。</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7" name="Shape 127"/>
          <p:cNvSpPr/>
          <p:nvPr>
            <p:ph type="sldImg"/>
          </p:nvPr>
        </p:nvSpPr>
        <p:spPr>
          <a:prstGeom prst="rect">
            <a:avLst/>
          </a:prstGeom>
        </p:spPr>
        <p:txBody>
          <a:bodyPr/>
          <a:lstStyle/>
          <a:p>
            <a:pPr lvl="0"/>
          </a:p>
        </p:txBody>
      </p:sp>
      <p:sp>
        <p:nvSpPr>
          <p:cNvPr id="128" name="Shape 128"/>
          <p:cNvSpPr/>
          <p:nvPr>
            <p:ph type="body" sz="quarter" idx="1"/>
          </p:nvPr>
        </p:nvSpPr>
        <p:spPr>
          <a:prstGeom prst="rect">
            <a:avLst/>
          </a:prstGeom>
        </p:spPr>
        <p:txBody>
          <a:bodyPr/>
          <a:lstStyle/>
          <a:p>
            <a:pPr lvl="0" defTabSz="914400">
              <a:lnSpc>
                <a:spcPct val="100000"/>
              </a:lnSpc>
              <a:defRPr sz="1800"/>
            </a:pPr>
            <a:r>
              <a:t>汎用的なゲームAIの例を紹介します。</a:t>
            </a:r>
          </a:p>
          <a:p>
            <a:pPr lvl="0" defTabSz="914400">
              <a:lnSpc>
                <a:spcPct val="100000"/>
              </a:lnSpc>
              <a:defRPr sz="1800"/>
            </a:pPr>
            <a:r>
              <a:t>2013年に発表された論文で、Deep Q-Networksと呼ばれる手法を用いてゲームAIを作ったというものがあります。</a:t>
            </a:r>
          </a:p>
          <a:p>
            <a:pPr lvl="0" defTabSz="914400">
              <a:lnSpc>
                <a:spcPct val="100000"/>
              </a:lnSpc>
              <a:defRPr sz="1800"/>
            </a:pPr>
            <a:r>
              <a:t>この研究では、Atari 2600と呼ばれるゲームハードの様々なゲームに対するAIを、学習により作成しています。</a:t>
            </a:r>
          </a:p>
          <a:p>
            <a:pPr lvl="0" defTabSz="914400">
              <a:lnSpc>
                <a:spcPct val="100000"/>
              </a:lnSpc>
              <a:defRPr sz="1800"/>
            </a:pPr>
            <a:r>
              <a:t>このAIは人間が手を加えず、画面の情報を得るだけで学習が進んでいくという特徴があり、</a:t>
            </a:r>
          </a:p>
          <a:p>
            <a:pPr lvl="0" defTabSz="914400">
              <a:lnSpc>
                <a:spcPct val="100000"/>
              </a:lnSpc>
              <a:defRPr sz="1800"/>
            </a:pPr>
            <a:r>
              <a:t>さらにブロック崩しやピンポンなどのゲームで、人間のスコアを上回るという結果が出ました。</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3" name="Shape 133"/>
          <p:cNvSpPr/>
          <p:nvPr>
            <p:ph type="sldImg"/>
          </p:nvPr>
        </p:nvSpPr>
        <p:spPr>
          <a:prstGeom prst="rect">
            <a:avLst/>
          </a:prstGeom>
        </p:spPr>
        <p:txBody>
          <a:bodyPr/>
          <a:lstStyle/>
          <a:p>
            <a:pPr lvl="0"/>
          </a:p>
        </p:txBody>
      </p:sp>
      <p:sp>
        <p:nvSpPr>
          <p:cNvPr id="134" name="Shape 134"/>
          <p:cNvSpPr/>
          <p:nvPr>
            <p:ph type="body" sz="quarter" idx="1"/>
          </p:nvPr>
        </p:nvSpPr>
        <p:spPr>
          <a:prstGeom prst="rect">
            <a:avLst/>
          </a:prstGeom>
        </p:spPr>
        <p:txBody>
          <a:bodyPr/>
          <a:lstStyle/>
          <a:p>
            <a:pPr lvl="0" defTabSz="914400">
              <a:lnSpc>
                <a:spcPct val="100000"/>
              </a:lnSpc>
              <a:defRPr sz="1800"/>
            </a:pPr>
            <a:r>
              <a:t>しかしこの手法でどんなゲームでもAIが作れるという訳ではなく、良いスコアが出たのはブロック崩しなどの簡単なゲームのみで、</a:t>
            </a:r>
          </a:p>
          <a:p>
            <a:pPr lvl="0" defTabSz="914400">
              <a:lnSpc>
                <a:spcPct val="100000"/>
              </a:lnSpc>
              <a:defRPr sz="1800"/>
            </a:pPr>
            <a:r>
              <a:t>その他のゲームでは良いスコアが出ないことが多いです。</a:t>
            </a:r>
          </a:p>
          <a:p>
            <a:pPr lvl="0" defTabSz="914400">
              <a:lnSpc>
                <a:spcPct val="100000"/>
              </a:lnSpc>
              <a:defRPr sz="1800"/>
            </a:pPr>
            <a:r>
              <a:t>例として、atariのゲームであるseaquestがあります。</a:t>
            </a:r>
          </a:p>
          <a:p>
            <a:pPr lvl="0" defTabSz="914400">
              <a:lnSpc>
                <a:spcPct val="100000"/>
              </a:lnSpc>
              <a:defRPr sz="1800"/>
            </a:pPr>
            <a:r>
              <a:t>このゲームは潜水艦を操作して、海の中を流れる人間を救助しつつ、敵に対し攻撃をすることで得点を稼ぐゲームです。</a:t>
            </a:r>
          </a:p>
          <a:p>
            <a:pPr lvl="0" defTabSz="914400">
              <a:lnSpc>
                <a:spcPct val="100000"/>
              </a:lnSpc>
              <a:defRPr sz="1800"/>
            </a:pPr>
            <a:r>
              <a:t>敵の</a:t>
            </a:r>
            <a:r>
              <a:t>攻撃をかわしつつ、時々酸素を補給する必要があるなど、ブロック崩しなどに比べ少し複雑なゲームであることが感覚的にわかると思います。</a:t>
            </a:r>
          </a:p>
          <a:p>
            <a:pPr lvl="0" defTabSz="914400">
              <a:lnSpc>
                <a:spcPct val="100000"/>
              </a:lnSpc>
              <a:defRPr sz="1800"/>
            </a:pPr>
            <a:r>
              <a:t>このゲームでは先ほど紹介した手法でも、人間の16分の1程度のスコアしか出せていません。</a:t>
            </a:r>
          </a:p>
          <a:p>
            <a:pPr lvl="0" defTabSz="914400">
              <a:lnSpc>
                <a:spcPct val="100000"/>
              </a:lnSpc>
              <a:defRPr sz="1800"/>
            </a:pPr>
            <a:r>
              <a:t>このことから、ゲームが少し複雑になると汎用的学習は難しいことが分かると思います。</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8" name="Shape 138"/>
          <p:cNvSpPr/>
          <p:nvPr>
            <p:ph type="sldImg"/>
          </p:nvPr>
        </p:nvSpPr>
        <p:spPr>
          <a:prstGeom prst="rect">
            <a:avLst/>
          </a:prstGeom>
        </p:spPr>
        <p:txBody>
          <a:bodyPr/>
          <a:lstStyle/>
          <a:p>
            <a:pPr lvl="0"/>
          </a:p>
        </p:txBody>
      </p:sp>
      <p:sp>
        <p:nvSpPr>
          <p:cNvPr id="139" name="Shape 139"/>
          <p:cNvSpPr/>
          <p:nvPr>
            <p:ph type="body" sz="quarter" idx="1"/>
          </p:nvPr>
        </p:nvSpPr>
        <p:spPr>
          <a:prstGeom prst="rect">
            <a:avLst/>
          </a:prstGeom>
        </p:spPr>
        <p:txBody>
          <a:bodyPr/>
          <a:lstStyle/>
          <a:p>
            <a:pPr lvl="0" defTabSz="914400">
              <a:lnSpc>
                <a:spcPct val="100000"/>
              </a:lnSpc>
              <a:defRPr sz="1800"/>
            </a:pPr>
            <a:r>
              <a:t>そのような少し複雑が上がったゲームでも汎用的学習を成功させ、良いスコアを出したいと思いました。</a:t>
            </a:r>
          </a:p>
          <a:p>
            <a:pPr lvl="0" defTabSz="914400">
              <a:lnSpc>
                <a:spcPct val="100000"/>
              </a:lnSpc>
              <a:defRPr sz="1800"/>
            </a:pPr>
            <a:r>
              <a:t>そこでテトリスを題材にして、テトリスにおける汎用的AIについて研究しました。</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sldImg"/>
          </p:nvPr>
        </p:nvSpPr>
        <p:spPr>
          <a:prstGeom prst="rect">
            <a:avLst/>
          </a:prstGeom>
        </p:spPr>
        <p:txBody>
          <a:bodyPr/>
          <a:lstStyle/>
          <a:p>
            <a:pPr lvl="0"/>
          </a:p>
        </p:txBody>
      </p:sp>
      <p:sp>
        <p:nvSpPr>
          <p:cNvPr id="144" name="Shape 144"/>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テトリスを採用した理由について説明します。</a:t>
            </a:r>
          </a:p>
          <a:p>
            <a:pPr lvl="0" defTabSz="914400">
              <a:lnSpc>
                <a:spcPct val="100000"/>
              </a:lnSpc>
              <a:defRPr sz="1800"/>
            </a:pPr>
            <a:r>
              <a:rPr>
                <a:latin typeface="Arial"/>
                <a:ea typeface="Arial"/>
                <a:cs typeface="Arial"/>
                <a:sym typeface="Arial"/>
              </a:rPr>
              <a:t>一つ目が、AIの研究が盛んであるという点です。これは、AIの性能の比較が行いやすいという利点があります。</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二つ目が、単純にこのゲームが好きであるという点です。参考記録として、40ライン消去するタイムアタックモードの</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ベストタイムが43秒です。</a:t>
            </a:r>
            <a:endParaRPr>
              <a:latin typeface="Arial"/>
              <a:ea typeface="Arial"/>
              <a:cs typeface="Arial"/>
              <a:sym typeface="Arial"/>
            </a:endParaRPr>
          </a:p>
          <a:p>
            <a:pPr lvl="0" defTabSz="914400">
              <a:lnSpc>
                <a:spcPct val="100000"/>
              </a:lnSpc>
              <a:defRPr sz="1800"/>
            </a:pPr>
            <a:r>
              <a:rPr>
                <a:latin typeface="Arial"/>
                <a:ea typeface="Arial"/>
                <a:cs typeface="Arial"/>
                <a:sym typeface="Arial"/>
              </a:rPr>
              <a:t>これは相当調子が良かった時のタイムなのでいつもは50秒切れるかどうかなんですが、50秒を初めて切ったのはテトリスを本格的に始めてから1年くらいでした。</a:t>
            </a:r>
          </a:p>
          <a:p>
            <a:pPr lvl="0" defTabSz="914400">
              <a:lnSpc>
                <a:spcPct val="100000"/>
              </a:lnSpc>
              <a:defRPr sz="1800"/>
            </a:pPr>
            <a:r>
              <a:t>三つ</a:t>
            </a:r>
            <a:r>
              <a:rPr>
                <a:latin typeface="Arial"/>
                <a:ea typeface="Arial"/>
                <a:cs typeface="Arial"/>
                <a:sym typeface="Arial"/>
              </a:rPr>
              <a:t>目が、汎用的な学習が報告されていないという点です。これはテトリスがブロック崩しなどの簡単なゲームに比べて複雑であるということに起因します。</a:t>
            </a:r>
          </a:p>
          <a:p>
            <a:pPr lvl="0" defTabSz="914400">
              <a:lnSpc>
                <a:spcPct val="100000"/>
              </a:lnSpc>
              <a:defRPr sz="1800"/>
            </a:pPr>
            <a:r>
              <a:t>ここで、テトリスはシンプルなゲームのように思えるため、学習しやすいんじゃないか、と疑問に持った方もいらっしゃると思います。</a:t>
            </a:r>
          </a:p>
          <a:p>
            <a:pPr lvl="0" defTabSz="914400">
              <a:lnSpc>
                <a:spcPct val="100000"/>
              </a:lnSpc>
              <a:defRPr sz="1800"/>
            </a:pPr>
            <a:r>
              <a:t>そこで、テトリスで学習をする難しさを説明します。</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9" name="Shape 149"/>
          <p:cNvSpPr/>
          <p:nvPr>
            <p:ph type="sldImg"/>
          </p:nvPr>
        </p:nvSpPr>
        <p:spPr>
          <a:prstGeom prst="rect">
            <a:avLst/>
          </a:prstGeom>
        </p:spPr>
        <p:txBody>
          <a:bodyPr/>
          <a:lstStyle/>
          <a:p>
            <a:pPr lvl="0"/>
          </a:p>
        </p:txBody>
      </p:sp>
      <p:sp>
        <p:nvSpPr>
          <p:cNvPr id="150" name="Shape 150"/>
          <p:cNvSpPr/>
          <p:nvPr>
            <p:ph type="body" sz="quarter" idx="1"/>
          </p:nvPr>
        </p:nvSpPr>
        <p:spPr>
          <a:prstGeom prst="rect">
            <a:avLst/>
          </a:prstGeom>
        </p:spPr>
        <p:txBody>
          <a:bodyPr/>
          <a:lstStyle/>
          <a:p>
            <a:pPr lvl="0" defTabSz="914400">
              <a:lnSpc>
                <a:spcPct val="100000"/>
              </a:lnSpc>
              <a:defRPr sz="1800"/>
            </a:pPr>
            <a:r>
              <a:rPr>
                <a:latin typeface="Arial"/>
                <a:ea typeface="Arial"/>
                <a:cs typeface="Arial"/>
                <a:sym typeface="Arial"/>
              </a:rPr>
              <a:t>テトリスにおける学習の難しさを、ブロックくずしと比べ</a:t>
            </a:r>
            <a:r>
              <a:t>てみ</a:t>
            </a:r>
            <a:r>
              <a:rPr>
                <a:latin typeface="Arial"/>
                <a:ea typeface="Arial"/>
                <a:cs typeface="Arial"/>
                <a:sym typeface="Arial"/>
              </a:rPr>
              <a:t>ます。</a:t>
            </a:r>
          </a:p>
          <a:p>
            <a:pPr lvl="0" defTabSz="914400">
              <a:lnSpc>
                <a:spcPct val="100000"/>
              </a:lnSpc>
              <a:defRPr sz="1800"/>
            </a:pPr>
            <a:r>
              <a:t>ブロック崩しでは、ランダムに操作を行ったとしても、一回ボールを跳ね返せばとりあえず点数が入ります。</a:t>
            </a:r>
          </a:p>
          <a:p>
            <a:pPr lvl="0" defTabSz="914400">
              <a:lnSpc>
                <a:spcPct val="100000"/>
              </a:lnSpc>
              <a:defRPr sz="1800"/>
            </a:pPr>
            <a:r>
              <a:t>そのような点数が入る状況から学習していくことで、点数を得るための「棒をボールの真下に移動させる」という特徴を比較的楽につかむことができます。</a:t>
            </a:r>
          </a:p>
        </p:txBody>
      </p:sp>
    </p:spTree>
  </p:cSld>
  <p:clrMapOvr>
    <a:masterClrMapping/>
  </p:clrMapOvr>
</p:notes>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showMasterSp="1" showMasterPhAnim="1">
  <p:cSld name="タイトル スライド">
    <p:bg>
      <p:bgPr>
        <a:gradFill flip="none" rotWithShape="1">
          <a:gsLst>
            <a:gs pos="0">
              <a:srgbClr val="BEC4D3"/>
            </a:gs>
            <a:gs pos="12000">
              <a:srgbClr val="BEC4D3"/>
            </a:gs>
            <a:gs pos="20000">
              <a:srgbClr val="BDC3D1"/>
            </a:gs>
            <a:gs pos="100000">
              <a:srgbClr val="343945"/>
            </a:gs>
          </a:gsLst>
          <a:path path="circle">
            <a:fillToRect l="50000" t="50000" r="50000" b="50000"/>
          </a:path>
        </a:gradFill>
      </p:bgPr>
    </p:bg>
    <p:spTree>
      <p:nvGrpSpPr>
        <p:cNvPr id="1" name=""/>
        <p:cNvGrpSpPr/>
        <p:nvPr/>
      </p:nvGrpSpPr>
      <p:grpSpPr>
        <a:xfrm>
          <a:off x="0" y="0"/>
          <a:ext cx="0" cy="0"/>
          <a:chOff x="0" y="0"/>
          <a:chExt cx="0" cy="0"/>
        </a:xfrm>
      </p:grpSpPr>
      <p:sp>
        <p:nvSpPr>
          <p:cNvPr id="8" name="Shape 8"/>
          <p:cNvSpPr/>
          <p:nvPr/>
        </p:nvSpPr>
        <p:spPr>
          <a:xfrm>
            <a:off x="0" y="-1"/>
            <a:ext cx="9143998" cy="5135430"/>
          </a:xfrm>
          <a:prstGeom prst="rect">
            <a:avLst/>
          </a:prstGeom>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9" name="Shape 9"/>
          <p:cNvSpPr/>
          <p:nvPr>
            <p:ph type="title"/>
          </p:nvPr>
        </p:nvSpPr>
        <p:spPr>
          <a:xfrm>
            <a:off x="685800" y="3355847"/>
            <a:ext cx="8077200" cy="3387853"/>
          </a:xfrm>
          <a:prstGeom prst="rect">
            <a:avLst/>
          </a:prstGeom>
        </p:spPr>
        <p:txBody>
          <a:bodyPr anchor="t"/>
          <a:lstStyle/>
          <a:p>
            <a:pPr lvl="0">
              <a:defRPr sz="4700"/>
            </a:pPr>
          </a:p>
        </p:txBody>
      </p:sp>
      <p:sp>
        <p:nvSpPr>
          <p:cNvPr id="10" name="Shape 10"/>
          <p:cNvSpPr/>
          <p:nvPr>
            <p:ph type="body" idx="1"/>
          </p:nvPr>
        </p:nvSpPr>
        <p:spPr>
          <a:xfrm>
            <a:off x="685800" y="114300"/>
            <a:ext cx="8077200" cy="3214115"/>
          </a:xfrm>
          <a:prstGeom prst="rect">
            <a:avLst/>
          </a:prstGeom>
        </p:spPr>
        <p:txBody>
          <a:bodyPr anchor="b"/>
          <a:lstStyle/>
          <a:p>
            <a:pPr lvl="0" marL="0" indent="0">
              <a:buClrTx/>
              <a:buSzTx/>
              <a:buFontTx/>
              <a:buNone/>
              <a:defRPr sz="2000">
                <a:solidFill>
                  <a:srgbClr val="FFFFFF"/>
                </a:solidFill>
              </a:defRPr>
            </a:pPr>
          </a:p>
        </p:txBody>
      </p:sp>
      <p:sp>
        <p:nvSpPr>
          <p:cNvPr id="11" name="Shape 11"/>
          <p:cNvSpPr/>
          <p:nvPr>
            <p:ph type="sldNum" sz="quarter" idx="2"/>
          </p:nvPr>
        </p:nvSpPr>
        <p:spPr>
          <a:prstGeom prst="rect">
            <a:avLst/>
          </a:prstGeom>
        </p:spPr>
        <p:txBody>
          <a:bodyPr/>
          <a:lstStyle>
            <a:lvl1pPr>
              <a:defRPr>
                <a:solidFill>
                  <a:srgbClr val="D6D6D8"/>
                </a:solidFill>
              </a:defRPr>
            </a:lvl1pPr>
          </a:lstStyle>
          <a:p>
            <a:pPr lvl="0"/>
            <a:fld id="{86CB4B4D-7CA3-9044-876B-883B54F8677D}" type="slidenum"/>
          </a:p>
        </p:txBody>
      </p:sp>
      <p:sp>
        <p:nvSpPr>
          <p:cNvPr id="12" name="Shape 12"/>
          <p:cNvSpPr/>
          <p:nvPr/>
        </p:nvSpPr>
        <p:spPr>
          <a:xfrm>
            <a:off x="0" y="5128331"/>
            <a:ext cx="9144000" cy="45719"/>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Tree>
  </p:cSld>
  <p:clrMapOvr>
    <a:masterClrMapping/>
  </p:clrMapOvr>
  <p:transitio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タイトルとコンテンツ">
    <p:spTree>
      <p:nvGrpSpPr>
        <p:cNvPr id="1" name=""/>
        <p:cNvGrpSpPr/>
        <p:nvPr/>
      </p:nvGrpSpPr>
      <p:grpSpPr>
        <a:xfrm>
          <a:off x="0" y="0"/>
          <a:ext cx="0" cy="0"/>
          <a:chOff x="0" y="0"/>
          <a:chExt cx="0" cy="0"/>
        </a:xfrm>
      </p:grpSpPr>
      <p:sp>
        <p:nvSpPr>
          <p:cNvPr id="49" name="Shape 49"/>
          <p:cNvSpPr/>
          <p:nvPr>
            <p:ph type="title"/>
          </p:nvPr>
        </p:nvSpPr>
        <p:spPr>
          <a:xfrm>
            <a:off x="457200" y="0"/>
            <a:ext cx="8229600" cy="1563694"/>
          </a:xfrm>
          <a:prstGeom prst="rect">
            <a:avLst/>
          </a:prstGeom>
        </p:spPr>
        <p:txBody>
          <a:bodyPr/>
          <a:lstStyle/>
          <a:p>
            <a:pPr lvl="0"/>
          </a:p>
        </p:txBody>
      </p:sp>
      <p:sp>
        <p:nvSpPr>
          <p:cNvPr id="50" name="Shape 50"/>
          <p:cNvSpPr/>
          <p:nvPr>
            <p:ph type="body" idx="1"/>
          </p:nvPr>
        </p:nvSpPr>
        <p:spPr>
          <a:xfrm>
            <a:off x="457200" y="1775191"/>
            <a:ext cx="8229600" cy="5082810"/>
          </a:xfrm>
          <a:prstGeom prst="rect">
            <a:avLst/>
          </a:prstGeom>
        </p:spPr>
        <p:txBody>
          <a:bodyPr/>
          <a:lstStyle/>
          <a:p>
            <a:pPr lvl="0" indent="-162052"/>
          </a:p>
        </p:txBody>
      </p:sp>
      <p:sp>
        <p:nvSpPr>
          <p:cNvPr id="51" name="Shape 51"/>
          <p:cNvSpPr/>
          <p:nvPr>
            <p:ph type="sldNum" sz="quarter" idx="2"/>
          </p:nvPr>
        </p:nvSpPr>
        <p:spPr>
          <a:xfrm>
            <a:off x="8204396" y="6573397"/>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セクション見出し">
    <p:bg>
      <p:bgPr>
        <a:gradFill flip="none" rotWithShape="1">
          <a:gsLst>
            <a:gs pos="0">
              <a:srgbClr val="BEC4D3"/>
            </a:gs>
            <a:gs pos="12000">
              <a:srgbClr val="BEC4D3"/>
            </a:gs>
            <a:gs pos="20000">
              <a:srgbClr val="BDC3D1"/>
            </a:gs>
            <a:gs pos="100000">
              <a:srgbClr val="343945"/>
            </a:gs>
          </a:gsLst>
          <a:path path="circle">
            <a:fillToRect l="50000" t="50000" r="50000" b="50000"/>
          </a:path>
        </a:gradFill>
      </p:bgPr>
    </p:bg>
    <p:spTree>
      <p:nvGrpSpPr>
        <p:cNvPr id="1" name=""/>
        <p:cNvGrpSpPr/>
        <p:nvPr/>
      </p:nvGrpSpPr>
      <p:grpSpPr>
        <a:xfrm>
          <a:off x="0" y="0"/>
          <a:ext cx="0" cy="0"/>
          <a:chOff x="0" y="0"/>
          <a:chExt cx="0" cy="0"/>
        </a:xfrm>
      </p:grpSpPr>
      <p:sp>
        <p:nvSpPr>
          <p:cNvPr id="53" name="Shape 53"/>
          <p:cNvSpPr/>
          <p:nvPr/>
        </p:nvSpPr>
        <p:spPr>
          <a:xfrm>
            <a:off x="0" y="-1"/>
            <a:ext cx="9144000" cy="2602502"/>
          </a:xfrm>
          <a:prstGeom prst="rect">
            <a:avLst/>
          </a:prstGeom>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54" name="Shape 54"/>
          <p:cNvSpPr/>
          <p:nvPr/>
        </p:nvSpPr>
        <p:spPr>
          <a:xfrm>
            <a:off x="0" y="2602519"/>
            <a:ext cx="9144000" cy="45601"/>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55" name="Shape 55"/>
          <p:cNvSpPr/>
          <p:nvPr>
            <p:ph type="title"/>
          </p:nvPr>
        </p:nvSpPr>
        <p:spPr>
          <a:xfrm>
            <a:off x="749808" y="0"/>
            <a:ext cx="8013300" cy="1755670"/>
          </a:xfrm>
          <a:prstGeom prst="rect">
            <a:avLst/>
          </a:prstGeom>
        </p:spPr>
        <p:txBody>
          <a:bodyPr anchor="b"/>
          <a:lstStyle/>
          <a:p>
            <a:pPr lvl="0">
              <a:defRPr sz="4700"/>
            </a:pPr>
          </a:p>
        </p:txBody>
      </p:sp>
      <p:sp>
        <p:nvSpPr>
          <p:cNvPr id="56" name="Shape 56"/>
          <p:cNvSpPr/>
          <p:nvPr>
            <p:ph type="body" idx="1"/>
          </p:nvPr>
        </p:nvSpPr>
        <p:spPr>
          <a:xfrm>
            <a:off x="740663" y="1828800"/>
            <a:ext cx="8022300" cy="2400299"/>
          </a:xfrm>
          <a:prstGeom prst="rect">
            <a:avLst/>
          </a:prstGeom>
        </p:spPr>
        <p:txBody>
          <a:bodyPr/>
          <a:lstStyle/>
          <a:p>
            <a:pPr lvl="0" marL="0" indent="0">
              <a:buClrTx/>
              <a:buSzTx/>
              <a:buFontTx/>
              <a:buNone/>
              <a:defRPr sz="2000">
                <a:solidFill>
                  <a:srgbClr val="FFFFFF"/>
                </a:solidFill>
              </a:defRPr>
            </a:pPr>
          </a:p>
        </p:txBody>
      </p:sp>
      <p:sp>
        <p:nvSpPr>
          <p:cNvPr id="57" name="Shape 57"/>
          <p:cNvSpPr/>
          <p:nvPr>
            <p:ph type="sldNum" sz="quarter" idx="2"/>
          </p:nvPr>
        </p:nvSpPr>
        <p:spPr>
          <a:xfrm>
            <a:off x="8204396" y="6573397"/>
            <a:ext cx="733800" cy="177801"/>
          </a:xfrm>
          <a:prstGeom prst="rect">
            <a:avLst/>
          </a:prstGeom>
        </p:spPr>
        <p:txBody>
          <a:bodyPr/>
          <a:lstStyle>
            <a:lvl1pPr>
              <a:defRPr>
                <a:solidFill>
                  <a:srgbClr val="D6D6D8"/>
                </a:solidFill>
              </a:defRPr>
            </a:lvl1pPr>
          </a:lstStyle>
          <a:p>
            <a:pPr lvl="0"/>
            <a:fld id="{86CB4B4D-7CA3-9044-876B-883B54F8677D}" type="slidenum"/>
          </a:p>
        </p:txBody>
      </p:sp>
    </p:spTree>
  </p:cSld>
  <p:clrMapOvr>
    <a:masterClrMapping/>
  </p:clrMapOvr>
  <p:transitio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2 つのコンテンツ">
    <p:spTree>
      <p:nvGrpSpPr>
        <p:cNvPr id="1" name=""/>
        <p:cNvGrpSpPr/>
        <p:nvPr/>
      </p:nvGrpSpPr>
      <p:grpSpPr>
        <a:xfrm>
          <a:off x="0" y="0"/>
          <a:ext cx="0" cy="0"/>
          <a:chOff x="0" y="0"/>
          <a:chExt cx="0" cy="0"/>
        </a:xfrm>
      </p:grpSpPr>
      <p:sp>
        <p:nvSpPr>
          <p:cNvPr id="59" name="Shape 59"/>
          <p:cNvSpPr/>
          <p:nvPr>
            <p:ph type="title"/>
          </p:nvPr>
        </p:nvSpPr>
        <p:spPr>
          <a:xfrm>
            <a:off x="457200" y="0"/>
            <a:ext cx="8229600" cy="1555800"/>
          </a:xfrm>
          <a:prstGeom prst="rect">
            <a:avLst/>
          </a:prstGeom>
        </p:spPr>
        <p:txBody>
          <a:bodyPr/>
          <a:lstStyle/>
          <a:p>
            <a:pPr lvl="0"/>
          </a:p>
        </p:txBody>
      </p:sp>
      <p:sp>
        <p:nvSpPr>
          <p:cNvPr id="60" name="Shape 60"/>
          <p:cNvSpPr/>
          <p:nvPr>
            <p:ph type="body" idx="1"/>
          </p:nvPr>
        </p:nvSpPr>
        <p:spPr>
          <a:xfrm>
            <a:off x="457200" y="1773934"/>
            <a:ext cx="4038599" cy="5084066"/>
          </a:xfrm>
          <a:prstGeom prst="rect">
            <a:avLst/>
          </a:prstGeom>
        </p:spPr>
        <p:txBody>
          <a:bodyPr/>
          <a:lstStyle/>
          <a:p>
            <a:pPr lvl="0" indent="-182372">
              <a:defRPr sz="2800"/>
            </a:pPr>
          </a:p>
        </p:txBody>
      </p:sp>
      <p:sp>
        <p:nvSpPr>
          <p:cNvPr id="61" name="Shape 61"/>
          <p:cNvSpPr/>
          <p:nvPr>
            <p:ph type="sldNum" sz="quarter" idx="2"/>
          </p:nvPr>
        </p:nvSpPr>
        <p:spPr>
          <a:xfrm>
            <a:off x="8204396" y="6573397"/>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type="tx" showMasterSp="1" showMasterPhAnim="1">
  <p:cSld name="比較">
    <p:spTree>
      <p:nvGrpSpPr>
        <p:cNvPr id="1" name=""/>
        <p:cNvGrpSpPr/>
        <p:nvPr/>
      </p:nvGrpSpPr>
      <p:grpSpPr>
        <a:xfrm>
          <a:off x="0" y="0"/>
          <a:ext cx="0" cy="0"/>
          <a:chOff x="0" y="0"/>
          <a:chExt cx="0" cy="0"/>
        </a:xfrm>
      </p:grpSpPr>
      <p:sp>
        <p:nvSpPr>
          <p:cNvPr id="63" name="Shape 63"/>
          <p:cNvSpPr/>
          <p:nvPr>
            <p:ph type="title"/>
          </p:nvPr>
        </p:nvSpPr>
        <p:spPr>
          <a:xfrm>
            <a:off x="457200" y="107783"/>
            <a:ext cx="8229600" cy="1340233"/>
          </a:xfrm>
          <a:prstGeom prst="rect">
            <a:avLst/>
          </a:prstGeom>
        </p:spPr>
        <p:txBody>
          <a:bodyPr/>
          <a:lstStyle/>
          <a:p>
            <a:pPr lvl="0"/>
          </a:p>
        </p:txBody>
      </p:sp>
      <p:sp>
        <p:nvSpPr>
          <p:cNvPr id="64" name="Shape 64"/>
          <p:cNvSpPr/>
          <p:nvPr>
            <p:ph type="body" idx="1"/>
          </p:nvPr>
        </p:nvSpPr>
        <p:spPr>
          <a:xfrm>
            <a:off x="457200" y="1448015"/>
            <a:ext cx="4040100" cy="1217441"/>
          </a:xfrm>
          <a:prstGeom prst="rect">
            <a:avLst/>
          </a:prstGeom>
        </p:spPr>
        <p:txBody>
          <a:bodyPr anchor="ctr"/>
          <a:lstStyle/>
          <a:p>
            <a:pPr lvl="0" marL="0" indent="0">
              <a:buClrTx/>
              <a:buSzTx/>
              <a:buFontTx/>
              <a:buNone/>
              <a:defRPr b="1" sz="2300"/>
            </a:pPr>
          </a:p>
        </p:txBody>
      </p:sp>
      <p:sp>
        <p:nvSpPr>
          <p:cNvPr id="65" name="Shape 65"/>
          <p:cNvSpPr/>
          <p:nvPr>
            <p:ph type="sldNum" sz="quarter" idx="2"/>
          </p:nvPr>
        </p:nvSpPr>
        <p:spPr>
          <a:xfrm>
            <a:off x="8204396" y="6573397"/>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type="tx" showMasterSp="1" showMasterPhAnim="1">
  <p:cSld name="タイトルのみ">
    <p:spTree>
      <p:nvGrpSpPr>
        <p:cNvPr id="1" name=""/>
        <p:cNvGrpSpPr/>
        <p:nvPr/>
      </p:nvGrpSpPr>
      <p:grpSpPr>
        <a:xfrm>
          <a:off x="0" y="0"/>
          <a:ext cx="0" cy="0"/>
          <a:chOff x="0" y="0"/>
          <a:chExt cx="0" cy="0"/>
        </a:xfrm>
      </p:grpSpPr>
      <p:sp>
        <p:nvSpPr>
          <p:cNvPr id="67" name="Shape 67"/>
          <p:cNvSpPr/>
          <p:nvPr>
            <p:ph type="title"/>
          </p:nvPr>
        </p:nvSpPr>
        <p:spPr>
          <a:xfrm>
            <a:off x="457200" y="0"/>
            <a:ext cx="8229600" cy="1555800"/>
          </a:xfrm>
          <a:prstGeom prst="rect">
            <a:avLst/>
          </a:prstGeom>
        </p:spPr>
        <p:txBody>
          <a:bodyPr/>
          <a:lstStyle/>
          <a:p>
            <a:pPr lvl="0"/>
          </a:p>
        </p:txBody>
      </p:sp>
      <p:sp>
        <p:nvSpPr>
          <p:cNvPr id="68" name="Shape 68"/>
          <p:cNvSpPr/>
          <p:nvPr>
            <p:ph type="sldNum" sz="quarter" idx="2"/>
          </p:nvPr>
        </p:nvSpPr>
        <p:spPr>
          <a:xfrm>
            <a:off x="8204396" y="6573397"/>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type="tx" showMasterSp="1" showMasterPhAnim="1">
  <p:cSld name="白紙">
    <p:spTree>
      <p:nvGrpSpPr>
        <p:cNvPr id="1" name=""/>
        <p:cNvGrpSpPr/>
        <p:nvPr/>
      </p:nvGrpSpPr>
      <p:grpSpPr>
        <a:xfrm>
          <a:off x="0" y="0"/>
          <a:ext cx="0" cy="0"/>
          <a:chOff x="0" y="0"/>
          <a:chExt cx="0" cy="0"/>
        </a:xfrm>
      </p:grpSpPr>
      <p:sp>
        <p:nvSpPr>
          <p:cNvPr id="70" name="Shape 70"/>
          <p:cNvSpPr/>
          <p:nvPr>
            <p:ph type="sldNum" sz="quarter" idx="2"/>
          </p:nvPr>
        </p:nvSpPr>
        <p:spPr>
          <a:xfrm>
            <a:off x="8204396" y="6573397"/>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type="tx" showMasterSp="1" showMasterPhAnim="1">
  <p:cSld name="タイトル付きの コンテンツ">
    <p:spTree>
      <p:nvGrpSpPr>
        <p:cNvPr id="1" name=""/>
        <p:cNvGrpSpPr/>
        <p:nvPr/>
      </p:nvGrpSpPr>
      <p:grpSpPr>
        <a:xfrm>
          <a:off x="0" y="0"/>
          <a:ext cx="0" cy="0"/>
          <a:chOff x="0" y="0"/>
          <a:chExt cx="0" cy="0"/>
        </a:xfrm>
      </p:grpSpPr>
      <p:sp>
        <p:nvSpPr>
          <p:cNvPr id="72" name="Shape 72"/>
          <p:cNvSpPr/>
          <p:nvPr>
            <p:ph type="title"/>
          </p:nvPr>
        </p:nvSpPr>
        <p:spPr>
          <a:xfrm>
            <a:off x="167837" y="0"/>
            <a:ext cx="2523601" cy="1130700"/>
          </a:xfrm>
          <a:prstGeom prst="rect">
            <a:avLst/>
          </a:prstGeom>
        </p:spPr>
        <p:txBody>
          <a:bodyPr anchor="b"/>
          <a:lstStyle/>
          <a:p>
            <a:pPr lvl="0">
              <a:defRPr b="0" sz="2000"/>
            </a:pPr>
          </a:p>
        </p:txBody>
      </p:sp>
      <p:sp>
        <p:nvSpPr>
          <p:cNvPr id="73" name="Shape 73"/>
          <p:cNvSpPr/>
          <p:nvPr>
            <p:ph type="body" idx="1"/>
          </p:nvPr>
        </p:nvSpPr>
        <p:spPr>
          <a:xfrm>
            <a:off x="3019375" y="1743132"/>
            <a:ext cx="5920501" cy="5114868"/>
          </a:xfrm>
          <a:prstGeom prst="rect">
            <a:avLst/>
          </a:prstGeom>
        </p:spPr>
        <p:txBody>
          <a:bodyPr/>
          <a:lstStyle/>
          <a:p>
            <a:pPr lvl="0" indent="-162052"/>
          </a:p>
        </p:txBody>
      </p:sp>
      <p:sp>
        <p:nvSpPr>
          <p:cNvPr id="74" name="Shape 74"/>
          <p:cNvSpPr/>
          <p:nvPr>
            <p:ph type="sldNum" sz="quarter" idx="2"/>
          </p:nvPr>
        </p:nvSpPr>
        <p:spPr>
          <a:xfrm>
            <a:off x="8204396" y="6573397"/>
            <a:ext cx="733800" cy="177801"/>
          </a:xfrm>
          <a:prstGeom prst="rect">
            <a:avLst/>
          </a:prstGeom>
        </p:spPr>
        <p:txBody>
          <a:bodyPr/>
          <a:lstStyle/>
          <a:p>
            <a:pPr lvl="0"/>
            <a:fld id="{86CB4B4D-7CA3-9044-876B-883B54F8677D}" type="slidenum"/>
          </a:p>
        </p:txBody>
      </p:sp>
      <p:sp>
        <p:nvSpPr>
          <p:cNvPr id="75" name="Shape 75"/>
          <p:cNvSpPr/>
          <p:nvPr/>
        </p:nvSpPr>
        <p:spPr>
          <a:xfrm>
            <a:off x="2855735" y="-1"/>
            <a:ext cx="45601" cy="1453802"/>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76" name="Shape 76"/>
          <p:cNvSpPr/>
          <p:nvPr/>
        </p:nvSpPr>
        <p:spPr>
          <a:xfrm>
            <a:off x="2855735" y="-1"/>
            <a:ext cx="45601" cy="1453802"/>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Tree>
  </p:cSld>
  <p:clrMapOvr>
    <a:masterClrMapping/>
  </p:clrMapOvr>
  <p:transitio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type="tx" showMasterSp="1" showMasterPhAnim="1">
  <p:cSld name="タイトル付きの図">
    <p:spTree>
      <p:nvGrpSpPr>
        <p:cNvPr id="1" name=""/>
        <p:cNvGrpSpPr/>
        <p:nvPr/>
      </p:nvGrpSpPr>
      <p:grpSpPr>
        <a:xfrm>
          <a:off x="0" y="0"/>
          <a:ext cx="0" cy="0"/>
          <a:chOff x="0" y="0"/>
          <a:chExt cx="0" cy="0"/>
        </a:xfrm>
      </p:grpSpPr>
      <p:sp>
        <p:nvSpPr>
          <p:cNvPr id="78" name="Shape 78"/>
          <p:cNvSpPr/>
          <p:nvPr>
            <p:ph type="title"/>
          </p:nvPr>
        </p:nvSpPr>
        <p:spPr>
          <a:xfrm>
            <a:off x="164592" y="0"/>
            <a:ext cx="2525100" cy="1133747"/>
          </a:xfrm>
          <a:prstGeom prst="rect">
            <a:avLst/>
          </a:prstGeom>
        </p:spPr>
        <p:txBody>
          <a:bodyPr anchor="b"/>
          <a:lstStyle/>
          <a:p>
            <a:pPr lvl="0">
              <a:defRPr b="0" sz="2000"/>
            </a:pPr>
          </a:p>
        </p:txBody>
      </p:sp>
      <p:sp>
        <p:nvSpPr>
          <p:cNvPr id="79" name="Shape 79"/>
          <p:cNvSpPr/>
          <p:nvPr>
            <p:ph type="body" idx="1"/>
          </p:nvPr>
        </p:nvSpPr>
        <p:spPr>
          <a:xfrm>
            <a:off x="164592" y="1728216"/>
            <a:ext cx="2469001" cy="5129784"/>
          </a:xfrm>
          <a:prstGeom prst="rect">
            <a:avLst/>
          </a:prstGeom>
        </p:spPr>
        <p:txBody>
          <a:bodyPr/>
          <a:lstStyle/>
          <a:p>
            <a:pPr lvl="0" marL="0" indent="0">
              <a:buClrTx/>
              <a:buSzTx/>
              <a:buFontTx/>
              <a:buNone/>
              <a:defRPr sz="1400"/>
            </a:pPr>
          </a:p>
        </p:txBody>
      </p:sp>
      <p:sp>
        <p:nvSpPr>
          <p:cNvPr id="80" name="Shape 80"/>
          <p:cNvSpPr/>
          <p:nvPr/>
        </p:nvSpPr>
        <p:spPr>
          <a:xfrm>
            <a:off x="2855735" y="0"/>
            <a:ext cx="45601" cy="6858000"/>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81" name="Shape 81"/>
          <p:cNvSpPr/>
          <p:nvPr/>
        </p:nvSpPr>
        <p:spPr>
          <a:xfrm>
            <a:off x="2855735" y="0"/>
            <a:ext cx="45601" cy="6858000"/>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82" name="Shape 82"/>
          <p:cNvSpPr/>
          <p:nvPr>
            <p:ph type="sldNum" sz="quarter" idx="2"/>
          </p:nvPr>
        </p:nvSpPr>
        <p:spPr>
          <a:xfrm>
            <a:off x="8339328" y="1193932"/>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type="tx" showMasterSp="1" showMasterPhAnim="1">
  <p:cSld name="タイトルと 縦書きテキスト">
    <p:spTree>
      <p:nvGrpSpPr>
        <p:cNvPr id="1" name=""/>
        <p:cNvGrpSpPr/>
        <p:nvPr/>
      </p:nvGrpSpPr>
      <p:grpSpPr>
        <a:xfrm>
          <a:off x="0" y="0"/>
          <a:ext cx="0" cy="0"/>
          <a:chOff x="0" y="0"/>
          <a:chExt cx="0" cy="0"/>
        </a:xfrm>
      </p:grpSpPr>
      <p:sp>
        <p:nvSpPr>
          <p:cNvPr id="84" name="Shape 84"/>
          <p:cNvSpPr/>
          <p:nvPr>
            <p:ph type="title"/>
          </p:nvPr>
        </p:nvSpPr>
        <p:spPr>
          <a:xfrm>
            <a:off x="457200" y="-476250"/>
            <a:ext cx="8229600" cy="1257301"/>
          </a:xfrm>
          <a:prstGeom prst="rect">
            <a:avLst/>
          </a:prstGeom>
        </p:spPr>
        <p:txBody>
          <a:bodyPr>
            <a:spAutoFit/>
          </a:bodyPr>
          <a:lstStyle/>
          <a:p>
            <a:pPr lvl="0"/>
          </a:p>
        </p:txBody>
      </p:sp>
      <p:sp>
        <p:nvSpPr>
          <p:cNvPr id="85" name="Shape 85"/>
          <p:cNvSpPr/>
          <p:nvPr>
            <p:ph type="body" idx="1"/>
          </p:nvPr>
        </p:nvSpPr>
        <p:spPr>
          <a:xfrm rot="5400000">
            <a:off x="-1855652" y="-4141560"/>
            <a:ext cx="4625701" cy="8229601"/>
          </a:xfrm>
          <a:prstGeom prst="rect">
            <a:avLst/>
          </a:prstGeom>
        </p:spPr>
        <p:txBody>
          <a:bodyPr>
            <a:spAutoFit/>
          </a:bodyPr>
          <a:lstStyle/>
          <a:p>
            <a:pPr lvl="0" indent="-162052"/>
          </a:p>
        </p:txBody>
      </p:sp>
      <p:sp>
        <p:nvSpPr>
          <p:cNvPr id="86" name="Shape 86"/>
          <p:cNvSpPr/>
          <p:nvPr>
            <p:ph type="sldNum" sz="quarter" idx="2"/>
          </p:nvPr>
        </p:nvSpPr>
        <p:spPr>
          <a:xfrm>
            <a:off x="8204396" y="6573397"/>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type="tx" showMasterSp="1" showMasterPhAnim="1">
  <p:cSld name="縦書きタイトルと 縦書きテキスト">
    <p:spTree>
      <p:nvGrpSpPr>
        <p:cNvPr id="1" name=""/>
        <p:cNvGrpSpPr/>
        <p:nvPr/>
      </p:nvGrpSpPr>
      <p:grpSpPr>
        <a:xfrm>
          <a:off x="0" y="0"/>
          <a:ext cx="0" cy="0"/>
          <a:chOff x="0" y="0"/>
          <a:chExt cx="0" cy="0"/>
        </a:xfrm>
      </p:grpSpPr>
      <p:sp>
        <p:nvSpPr>
          <p:cNvPr id="88" name="Shape 88"/>
          <p:cNvSpPr/>
          <p:nvPr/>
        </p:nvSpPr>
        <p:spPr>
          <a:xfrm>
            <a:off x="6598919" y="0"/>
            <a:ext cx="45601" cy="6858000"/>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89" name="Shape 89"/>
          <p:cNvSpPr/>
          <p:nvPr/>
        </p:nvSpPr>
        <p:spPr>
          <a:xfrm>
            <a:off x="6647685" y="0"/>
            <a:ext cx="2514600" cy="6858000"/>
          </a:xfrm>
          <a:prstGeom prst="rect">
            <a:avLst/>
          </a:prstGeom>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90" name="Shape 90"/>
          <p:cNvSpPr/>
          <p:nvPr>
            <p:ph type="title"/>
          </p:nvPr>
        </p:nvSpPr>
        <p:spPr>
          <a:xfrm rot="5400000">
            <a:off x="4808548" y="1295389"/>
            <a:ext cx="5851501" cy="1905001"/>
          </a:xfrm>
          <a:prstGeom prst="rect">
            <a:avLst/>
          </a:prstGeom>
        </p:spPr>
        <p:txBody>
          <a:bodyPr>
            <a:spAutoFit/>
          </a:bodyPr>
          <a:lstStyle/>
          <a:p>
            <a:pPr lvl="0"/>
          </a:p>
        </p:txBody>
      </p:sp>
      <p:sp>
        <p:nvSpPr>
          <p:cNvPr id="91" name="Shape 91"/>
          <p:cNvSpPr/>
          <p:nvPr>
            <p:ph type="body" idx="1"/>
          </p:nvPr>
        </p:nvSpPr>
        <p:spPr>
          <a:xfrm rot="5400000">
            <a:off x="-2468551" y="-2789250"/>
            <a:ext cx="5851501" cy="6019801"/>
          </a:xfrm>
          <a:prstGeom prst="rect">
            <a:avLst/>
          </a:prstGeom>
        </p:spPr>
        <p:txBody>
          <a:bodyPr>
            <a:spAutoFit/>
          </a:bodyPr>
          <a:lstStyle/>
          <a:p>
            <a:pPr lvl="0" indent="-162052"/>
          </a:p>
        </p:txBody>
      </p:sp>
      <p:sp>
        <p:nvSpPr>
          <p:cNvPr id="92" name="Shape 92"/>
          <p:cNvSpPr/>
          <p:nvPr>
            <p:ph type="sldNum" sz="quarter" idx="2"/>
          </p:nvPr>
        </p:nvSpPr>
        <p:spPr>
          <a:xfrm>
            <a:off x="8204396" y="6573397"/>
            <a:ext cx="733800"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タイトルとコンテンツ">
    <p:spTree>
      <p:nvGrpSpPr>
        <p:cNvPr id="1" name=""/>
        <p:cNvGrpSpPr/>
        <p:nvPr/>
      </p:nvGrpSpPr>
      <p:grpSpPr>
        <a:xfrm>
          <a:off x="0" y="0"/>
          <a:ext cx="0" cy="0"/>
          <a:chOff x="0" y="0"/>
          <a:chExt cx="0" cy="0"/>
        </a:xfrm>
      </p:grpSpPr>
      <p:sp>
        <p:nvSpPr>
          <p:cNvPr id="14" name="Shape 14"/>
          <p:cNvSpPr/>
          <p:nvPr>
            <p:ph type="title"/>
          </p:nvPr>
        </p:nvSpPr>
        <p:spPr>
          <a:prstGeom prst="rect">
            <a:avLst/>
          </a:prstGeom>
        </p:spPr>
        <p:txBody>
          <a:bodyPr/>
          <a:lstStyle/>
          <a:p>
            <a:pPr lvl="0"/>
          </a:p>
        </p:txBody>
      </p:sp>
      <p:sp>
        <p:nvSpPr>
          <p:cNvPr id="15" name="Shape 15"/>
          <p:cNvSpPr/>
          <p:nvPr>
            <p:ph type="body" idx="1"/>
          </p:nvPr>
        </p:nvSpPr>
        <p:spPr>
          <a:prstGeom prst="rect">
            <a:avLst/>
          </a:prstGeom>
        </p:spPr>
        <p:txBody>
          <a:bodyPr/>
          <a:lstStyle/>
          <a:p>
            <a:pPr lvl="0"/>
          </a:p>
        </p:txBody>
      </p:sp>
      <p:sp>
        <p:nvSpPr>
          <p:cNvPr id="16" name="Shape 16"/>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type="tx" showMasterSp="0" showMasterPhAnim="1">
  <p:cSld name="タイトルとコンテンツ">
    <p:spTree>
      <p:nvGrpSpPr>
        <p:cNvPr id="1" name=""/>
        <p:cNvGrpSpPr/>
        <p:nvPr/>
      </p:nvGrpSpPr>
      <p:grpSpPr>
        <a:xfrm>
          <a:off x="0" y="0"/>
          <a:ext cx="0" cy="0"/>
          <a:chOff x="0" y="0"/>
          <a:chExt cx="0" cy="0"/>
        </a:xfrm>
      </p:grpSpPr>
      <p:sp>
        <p:nvSpPr>
          <p:cNvPr id="94" name="Shape 94"/>
          <p:cNvSpPr/>
          <p:nvPr/>
        </p:nvSpPr>
        <p:spPr>
          <a:xfrm>
            <a:off x="0" y="1435895"/>
            <a:ext cx="9144000" cy="45720"/>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95" name="Shape 95"/>
          <p:cNvSpPr/>
          <p:nvPr/>
        </p:nvSpPr>
        <p:spPr>
          <a:xfrm>
            <a:off x="0" y="-1"/>
            <a:ext cx="9143998" cy="1433734"/>
          </a:xfrm>
          <a:prstGeom prst="rect">
            <a:avLst/>
          </a:prstGeom>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96" name="Shape 96"/>
          <p:cNvSpPr/>
          <p:nvPr>
            <p:ph type="title"/>
          </p:nvPr>
        </p:nvSpPr>
        <p:spPr>
          <a:xfrm>
            <a:off x="457200" y="0"/>
            <a:ext cx="8229600" cy="1563622"/>
          </a:xfrm>
          <a:prstGeom prst="rect">
            <a:avLst/>
          </a:prstGeom>
          <a:extLst>
            <a:ext uri="{C572A759-6A51-4108-AA02-DFA0A04FC94B}">
              <ma14:wrappingTextBoxFlag xmlns:ma14="http://schemas.microsoft.com/office/mac/drawingml/2011/main" val="1"/>
            </a:ext>
          </a:extLst>
        </p:spPr>
        <p:txBody>
          <a:bodyPr lIns="0" tIns="0" rIns="0" bIns="0"/>
          <a:lstStyle/>
          <a:p>
            <a:pPr lvl="0">
              <a:defRPr b="0" sz="1800">
                <a:solidFill>
                  <a:srgbClr val="000000"/>
                </a:solidFill>
              </a:defRPr>
            </a:pPr>
            <a:r>
              <a:rPr b="1" sz="4500">
                <a:solidFill>
                  <a:srgbClr val="FFC700"/>
                </a:solidFill>
              </a:rPr>
              <a:t>タイトルテキスト</a:t>
            </a:r>
          </a:p>
        </p:txBody>
      </p:sp>
      <p:sp>
        <p:nvSpPr>
          <p:cNvPr id="97" name="Shape 97"/>
          <p:cNvSpPr/>
          <p:nvPr>
            <p:ph type="body" idx="1"/>
          </p:nvPr>
        </p:nvSpPr>
        <p:spPr>
          <a:prstGeom prst="rect">
            <a:avLst/>
          </a:prstGeom>
          <a:extLst>
            <a:ext uri="{C572A759-6A51-4108-AA02-DFA0A04FC94B}">
              <ma14:wrappingTextBoxFlag xmlns:ma14="http://schemas.microsoft.com/office/mac/drawingml/2011/main" val="1"/>
            </a:ext>
          </a:extLst>
        </p:spPr>
        <p:txBody>
          <a:bodyPr lIns="0" tIns="0" rIns="0" bIns="0"/>
          <a:lstStyle>
            <a:lvl1pPr indent="-162052"/>
            <a:lvl2pPr marL="747848" indent="-130628"/>
            <a:lvl3pPr marL="1024128" indent="-109728"/>
            <a:lvl4pPr marL="1252423" indent="-96723"/>
            <a:lvl5pPr marL="1467002" indent="-108102"/>
          </a:lstStyle>
          <a:p>
            <a:pPr lvl="0">
              <a:defRPr sz="1800"/>
            </a:pPr>
            <a:r>
              <a:rPr sz="3200"/>
              <a:t>本文レベル1</a:t>
            </a:r>
            <a:endParaRPr sz="3200"/>
          </a:p>
          <a:p>
            <a:pPr lvl="1">
              <a:defRPr sz="1800"/>
            </a:pPr>
            <a:r>
              <a:rPr sz="3200"/>
              <a:t>本文レベル2</a:t>
            </a:r>
            <a:endParaRPr sz="3200"/>
          </a:p>
          <a:p>
            <a:pPr lvl="2">
              <a:defRPr sz="1800"/>
            </a:pPr>
            <a:r>
              <a:rPr sz="3200"/>
              <a:t>本文レベル3</a:t>
            </a:r>
            <a:endParaRPr sz="3200"/>
          </a:p>
          <a:p>
            <a:pPr lvl="3">
              <a:defRPr sz="1800"/>
            </a:pPr>
            <a:r>
              <a:rPr sz="3200"/>
              <a:t>本文レベル4</a:t>
            </a:r>
            <a:endParaRPr sz="3200"/>
          </a:p>
          <a:p>
            <a:pPr lvl="4">
              <a:defRPr sz="1800"/>
            </a:pPr>
            <a:r>
              <a:rPr sz="3200"/>
              <a:t>本文レベル 5</a:t>
            </a:r>
          </a:p>
        </p:txBody>
      </p:sp>
      <p:sp>
        <p:nvSpPr>
          <p:cNvPr id="98" name="Shape 98"/>
          <p:cNvSpPr/>
          <p:nvPr>
            <p:ph type="sldNum" sz="quarter" idx="2"/>
          </p:nvPr>
        </p:nvSpPr>
        <p:spPr>
          <a:xfrm>
            <a:off x="8204396" y="6573517"/>
            <a:ext cx="733865"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白紙">
    <p:spTree>
      <p:nvGrpSpPr>
        <p:cNvPr id="1" name=""/>
        <p:cNvGrpSpPr/>
        <p:nvPr/>
      </p:nvGrpSpPr>
      <p:grpSpPr>
        <a:xfrm>
          <a:off x="0" y="0"/>
          <a:ext cx="0" cy="0"/>
          <a:chOff x="0" y="0"/>
          <a:chExt cx="0" cy="0"/>
        </a:xfrm>
      </p:grpSpPr>
      <p:sp>
        <p:nvSpPr>
          <p:cNvPr id="18" name="Shape 18"/>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比較">
    <p:spTree>
      <p:nvGrpSpPr>
        <p:cNvPr id="1" name=""/>
        <p:cNvGrpSpPr/>
        <p:nvPr/>
      </p:nvGrpSpPr>
      <p:grpSpPr>
        <a:xfrm>
          <a:off x="0" y="0"/>
          <a:ext cx="0" cy="0"/>
          <a:chOff x="0" y="0"/>
          <a:chExt cx="0" cy="0"/>
        </a:xfrm>
      </p:grpSpPr>
      <p:sp>
        <p:nvSpPr>
          <p:cNvPr id="20" name="Shape 20"/>
          <p:cNvSpPr/>
          <p:nvPr>
            <p:ph type="title"/>
          </p:nvPr>
        </p:nvSpPr>
        <p:spPr>
          <a:xfrm>
            <a:off x="457200" y="107792"/>
            <a:ext cx="8229600" cy="1340278"/>
          </a:xfrm>
          <a:prstGeom prst="rect">
            <a:avLst/>
          </a:prstGeom>
        </p:spPr>
        <p:txBody>
          <a:bodyPr/>
          <a:lstStyle/>
          <a:p>
            <a:pPr lvl="0"/>
          </a:p>
        </p:txBody>
      </p:sp>
      <p:sp>
        <p:nvSpPr>
          <p:cNvPr id="21" name="Shape 21"/>
          <p:cNvSpPr/>
          <p:nvPr>
            <p:ph type="body" idx="1"/>
          </p:nvPr>
        </p:nvSpPr>
        <p:spPr>
          <a:xfrm>
            <a:off x="457200" y="1448069"/>
            <a:ext cx="4040188" cy="1217185"/>
          </a:xfrm>
          <a:prstGeom prst="rect">
            <a:avLst/>
          </a:prstGeom>
        </p:spPr>
        <p:txBody>
          <a:bodyPr anchor="ctr"/>
          <a:lstStyle/>
          <a:p>
            <a:pPr lvl="0" marL="0" indent="0">
              <a:buClrTx/>
              <a:buSzTx/>
              <a:buFontTx/>
              <a:buNone/>
              <a:defRPr b="1" sz="2300"/>
            </a:pPr>
          </a:p>
        </p:txBody>
      </p:sp>
      <p:sp>
        <p:nvSpPr>
          <p:cNvPr id="22" name="Shape 22"/>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タイトルのみ">
    <p:spTree>
      <p:nvGrpSpPr>
        <p:cNvPr id="1" name=""/>
        <p:cNvGrpSpPr/>
        <p:nvPr/>
      </p:nvGrpSpPr>
      <p:grpSpPr>
        <a:xfrm>
          <a:off x="0" y="0"/>
          <a:ext cx="0" cy="0"/>
          <a:chOff x="0" y="0"/>
          <a:chExt cx="0" cy="0"/>
        </a:xfrm>
      </p:grpSpPr>
      <p:sp>
        <p:nvSpPr>
          <p:cNvPr id="24" name="Shape 24"/>
          <p:cNvSpPr/>
          <p:nvPr>
            <p:ph type="title"/>
          </p:nvPr>
        </p:nvSpPr>
        <p:spPr>
          <a:xfrm>
            <a:off x="457200" y="0"/>
            <a:ext cx="8229600" cy="1555863"/>
          </a:xfrm>
          <a:prstGeom prst="rect">
            <a:avLst/>
          </a:prstGeom>
        </p:spPr>
        <p:txBody>
          <a:bodyPr/>
          <a:lstStyle/>
          <a:p>
            <a:pPr lvl="0"/>
          </a:p>
        </p:txBody>
      </p:sp>
      <p:sp>
        <p:nvSpPr>
          <p:cNvPr id="25" name="Shape 25"/>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タイトル付きの コンテンツ">
    <p:spTree>
      <p:nvGrpSpPr>
        <p:cNvPr id="1" name=""/>
        <p:cNvGrpSpPr/>
        <p:nvPr/>
      </p:nvGrpSpPr>
      <p:grpSpPr>
        <a:xfrm>
          <a:off x="0" y="0"/>
          <a:ext cx="0" cy="0"/>
          <a:chOff x="0" y="0"/>
          <a:chExt cx="0" cy="0"/>
        </a:xfrm>
      </p:grpSpPr>
      <p:sp>
        <p:nvSpPr>
          <p:cNvPr id="27" name="Shape 27"/>
          <p:cNvSpPr/>
          <p:nvPr>
            <p:ph type="title"/>
          </p:nvPr>
        </p:nvSpPr>
        <p:spPr>
          <a:xfrm>
            <a:off x="167837" y="0"/>
            <a:ext cx="2523745" cy="1130806"/>
          </a:xfrm>
          <a:prstGeom prst="rect">
            <a:avLst/>
          </a:prstGeom>
        </p:spPr>
        <p:txBody>
          <a:bodyPr anchor="b"/>
          <a:lstStyle/>
          <a:p>
            <a:pPr lvl="0">
              <a:defRPr b="0" sz="2000"/>
            </a:pPr>
          </a:p>
        </p:txBody>
      </p:sp>
      <p:sp>
        <p:nvSpPr>
          <p:cNvPr id="28" name="Shape 28"/>
          <p:cNvSpPr/>
          <p:nvPr>
            <p:ph type="body" idx="1"/>
          </p:nvPr>
        </p:nvSpPr>
        <p:spPr>
          <a:xfrm>
            <a:off x="3019375" y="1743132"/>
            <a:ext cx="5920640" cy="5114869"/>
          </a:xfrm>
          <a:prstGeom prst="rect">
            <a:avLst/>
          </a:prstGeom>
        </p:spPr>
        <p:txBody>
          <a:bodyPr/>
          <a:lstStyle/>
          <a:p>
            <a:pPr lvl="0"/>
          </a:p>
        </p:txBody>
      </p:sp>
      <p:sp>
        <p:nvSpPr>
          <p:cNvPr id="29" name="Shape 29"/>
          <p:cNvSpPr/>
          <p:nvPr>
            <p:ph type="sldNum" sz="quarter" idx="2"/>
          </p:nvPr>
        </p:nvSpPr>
        <p:spPr>
          <a:prstGeom prst="rect">
            <a:avLst/>
          </a:prstGeom>
        </p:spPr>
        <p:txBody>
          <a:bodyPr/>
          <a:lstStyle/>
          <a:p>
            <a:pPr lvl="0"/>
            <a:fld id="{86CB4B4D-7CA3-9044-876B-883B54F8677D}" type="slidenum"/>
          </a:p>
        </p:txBody>
      </p:sp>
      <p:sp>
        <p:nvSpPr>
          <p:cNvPr id="30" name="Shape 30"/>
          <p:cNvSpPr/>
          <p:nvPr/>
        </p:nvSpPr>
        <p:spPr>
          <a:xfrm>
            <a:off x="2855734" y="-1"/>
            <a:ext cx="45719" cy="1453896"/>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1" name="Shape 31"/>
          <p:cNvSpPr/>
          <p:nvPr/>
        </p:nvSpPr>
        <p:spPr>
          <a:xfrm>
            <a:off x="2855734" y="-1"/>
            <a:ext cx="45719" cy="1453896"/>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Tree>
  </p:cSld>
  <p:clrMapOvr>
    <a:masterClrMapping/>
  </p:clrMapOvr>
  <p:transitio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タイトル付きの図">
    <p:spTree>
      <p:nvGrpSpPr>
        <p:cNvPr id="1" name=""/>
        <p:cNvGrpSpPr/>
        <p:nvPr/>
      </p:nvGrpSpPr>
      <p:grpSpPr>
        <a:xfrm>
          <a:off x="0" y="0"/>
          <a:ext cx="0" cy="0"/>
          <a:chOff x="0" y="0"/>
          <a:chExt cx="0" cy="0"/>
        </a:xfrm>
      </p:grpSpPr>
      <p:sp>
        <p:nvSpPr>
          <p:cNvPr id="33" name="Shape 33"/>
          <p:cNvSpPr/>
          <p:nvPr>
            <p:ph type="title"/>
          </p:nvPr>
        </p:nvSpPr>
        <p:spPr>
          <a:xfrm>
            <a:off x="164592" y="0"/>
            <a:ext cx="2525149" cy="1133852"/>
          </a:xfrm>
          <a:prstGeom prst="rect">
            <a:avLst/>
          </a:prstGeom>
        </p:spPr>
        <p:txBody>
          <a:bodyPr anchor="b"/>
          <a:lstStyle/>
          <a:p>
            <a:pPr lvl="0">
              <a:defRPr b="0" sz="2000"/>
            </a:pPr>
          </a:p>
        </p:txBody>
      </p:sp>
      <p:sp>
        <p:nvSpPr>
          <p:cNvPr id="34" name="Shape 34"/>
          <p:cNvSpPr/>
          <p:nvPr>
            <p:ph type="body" idx="1"/>
          </p:nvPr>
        </p:nvSpPr>
        <p:spPr>
          <a:xfrm>
            <a:off x="164592" y="1728216"/>
            <a:ext cx="2468880" cy="5129784"/>
          </a:xfrm>
          <a:prstGeom prst="rect">
            <a:avLst/>
          </a:prstGeom>
        </p:spPr>
        <p:txBody>
          <a:bodyPr/>
          <a:lstStyle/>
          <a:p>
            <a:pPr lvl="0" marL="0" indent="0">
              <a:buClrTx/>
              <a:buSzTx/>
              <a:buFontTx/>
              <a:buNone/>
              <a:defRPr sz="1400"/>
            </a:pPr>
          </a:p>
        </p:txBody>
      </p:sp>
      <p:sp>
        <p:nvSpPr>
          <p:cNvPr id="35" name="Shape 35"/>
          <p:cNvSpPr/>
          <p:nvPr/>
        </p:nvSpPr>
        <p:spPr>
          <a:xfrm>
            <a:off x="2855734" y="0"/>
            <a:ext cx="45719" cy="6858000"/>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6" name="Shape 36"/>
          <p:cNvSpPr/>
          <p:nvPr/>
        </p:nvSpPr>
        <p:spPr>
          <a:xfrm>
            <a:off x="2855734" y="0"/>
            <a:ext cx="45719" cy="6858000"/>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7" name="Shape 37"/>
          <p:cNvSpPr/>
          <p:nvPr>
            <p:ph type="sldNum" sz="quarter" idx="2"/>
          </p:nvPr>
        </p:nvSpPr>
        <p:spPr>
          <a:xfrm>
            <a:off x="8339328" y="1193800"/>
            <a:ext cx="733865" cy="177801"/>
          </a:xfrm>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タイトルと 縦書きテキスト">
    <p:spTree>
      <p:nvGrpSpPr>
        <p:cNvPr id="1" name=""/>
        <p:cNvGrpSpPr/>
        <p:nvPr/>
      </p:nvGrpSpPr>
      <p:grpSpPr>
        <a:xfrm>
          <a:off x="0" y="0"/>
          <a:ext cx="0" cy="0"/>
          <a:chOff x="0" y="0"/>
          <a:chExt cx="0" cy="0"/>
        </a:xfrm>
      </p:grpSpPr>
      <p:sp>
        <p:nvSpPr>
          <p:cNvPr id="39" name="Shape 39"/>
          <p:cNvSpPr/>
          <p:nvPr>
            <p:ph type="title"/>
          </p:nvPr>
        </p:nvSpPr>
        <p:spPr>
          <a:xfrm>
            <a:off x="457200" y="-476251"/>
            <a:ext cx="8229600" cy="1257301"/>
          </a:xfrm>
          <a:prstGeom prst="rect">
            <a:avLst/>
          </a:prstGeom>
        </p:spPr>
        <p:txBody>
          <a:bodyPr>
            <a:spAutoFit/>
          </a:bodyPr>
          <a:lstStyle/>
          <a:p>
            <a:pPr lvl="0"/>
          </a:p>
        </p:txBody>
      </p:sp>
      <p:sp>
        <p:nvSpPr>
          <p:cNvPr id="40" name="Shape 40"/>
          <p:cNvSpPr/>
          <p:nvPr>
            <p:ph type="body" idx="1"/>
          </p:nvPr>
        </p:nvSpPr>
        <p:spPr>
          <a:xfrm rot="5400000">
            <a:off x="-1855605" y="-4141604"/>
            <a:ext cx="4625608" cy="8229601"/>
          </a:xfrm>
          <a:prstGeom prst="rect">
            <a:avLst/>
          </a:prstGeom>
        </p:spPr>
        <p:txBody>
          <a:bodyPr>
            <a:spAutoFit/>
          </a:bodyPr>
          <a:lstStyle/>
          <a:p>
            <a:pPr lvl="0"/>
          </a:p>
        </p:txBody>
      </p:sp>
      <p:sp>
        <p:nvSpPr>
          <p:cNvPr id="41" name="Shape 41"/>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縦書きタイトルと 縦書きテキスト">
    <p:spTree>
      <p:nvGrpSpPr>
        <p:cNvPr id="1" name=""/>
        <p:cNvGrpSpPr/>
        <p:nvPr/>
      </p:nvGrpSpPr>
      <p:grpSpPr>
        <a:xfrm>
          <a:off x="0" y="0"/>
          <a:ext cx="0" cy="0"/>
          <a:chOff x="0" y="0"/>
          <a:chExt cx="0" cy="0"/>
        </a:xfrm>
      </p:grpSpPr>
      <p:sp>
        <p:nvSpPr>
          <p:cNvPr id="43" name="Shape 43"/>
          <p:cNvSpPr/>
          <p:nvPr/>
        </p:nvSpPr>
        <p:spPr>
          <a:xfrm>
            <a:off x="6598919" y="0"/>
            <a:ext cx="45719" cy="6858000"/>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44" name="Shape 44"/>
          <p:cNvSpPr/>
          <p:nvPr/>
        </p:nvSpPr>
        <p:spPr>
          <a:xfrm>
            <a:off x="6647684" y="0"/>
            <a:ext cx="2514600" cy="6858000"/>
          </a:xfrm>
          <a:prstGeom prst="rect">
            <a:avLst/>
          </a:prstGeom>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45" name="Shape 45"/>
          <p:cNvSpPr/>
          <p:nvPr>
            <p:ph type="title"/>
          </p:nvPr>
        </p:nvSpPr>
        <p:spPr>
          <a:xfrm rot="5400000">
            <a:off x="4808536" y="1295400"/>
            <a:ext cx="5851526" cy="1905001"/>
          </a:xfrm>
          <a:prstGeom prst="rect">
            <a:avLst/>
          </a:prstGeom>
        </p:spPr>
        <p:txBody>
          <a:bodyPr>
            <a:spAutoFit/>
          </a:bodyPr>
          <a:lstStyle/>
          <a:p>
            <a:pPr lvl="0"/>
          </a:p>
        </p:txBody>
      </p:sp>
      <p:sp>
        <p:nvSpPr>
          <p:cNvPr id="46" name="Shape 46"/>
          <p:cNvSpPr/>
          <p:nvPr>
            <p:ph type="body" idx="1"/>
          </p:nvPr>
        </p:nvSpPr>
        <p:spPr>
          <a:xfrm rot="5400000">
            <a:off x="-2468565" y="-2789239"/>
            <a:ext cx="5851526" cy="6019801"/>
          </a:xfrm>
          <a:prstGeom prst="rect">
            <a:avLst/>
          </a:prstGeom>
        </p:spPr>
        <p:txBody>
          <a:bodyPr>
            <a:spAutoFit/>
          </a:bodyPr>
          <a:lstStyle/>
          <a:p>
            <a:pPr lvl="0"/>
          </a:p>
        </p:txBody>
      </p:sp>
      <p:sp>
        <p:nvSpPr>
          <p:cNvPr id="47" name="Shape 47"/>
          <p:cNvSpPr/>
          <p:nvPr>
            <p:ph type="sldNum" sz="quarter" idx="2"/>
          </p:nvPr>
        </p:nvSpPr>
        <p:spPr>
          <a:prstGeom prst="rect">
            <a:avLst/>
          </a:prstGeom>
        </p:spPr>
        <p:txBody>
          <a:bodyPr/>
          <a:lstStyle/>
          <a:p>
            <a:pPr lvl="0"/>
            <a:fld id="{86CB4B4D-7CA3-9044-876B-883B54F8677D}" type="slidenum"/>
          </a:p>
        </p:txBody>
      </p:sp>
    </p:spTree>
  </p:cSld>
  <p:clrMapOvr>
    <a:masterClrMapping/>
  </p:clrMapOvr>
  <p:transitio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D4D4D6"/>
        </a:solidFill>
      </p:bgPr>
    </p:bg>
    <p:spTree>
      <p:nvGrpSpPr>
        <p:cNvPr id="1" name=""/>
        <p:cNvGrpSpPr/>
        <p:nvPr/>
      </p:nvGrpSpPr>
      <p:grpSpPr>
        <a:xfrm>
          <a:off x="0" y="0"/>
          <a:ext cx="0" cy="0"/>
          <a:chOff x="0" y="0"/>
          <a:chExt cx="0" cy="0"/>
        </a:xfrm>
      </p:grpSpPr>
      <p:sp>
        <p:nvSpPr>
          <p:cNvPr id="2" name="Shape 2"/>
          <p:cNvSpPr/>
          <p:nvPr/>
        </p:nvSpPr>
        <p:spPr>
          <a:xfrm>
            <a:off x="0" y="1435895"/>
            <a:ext cx="9144000" cy="45719"/>
          </a:xfrm>
          <a:prstGeom prst="rect">
            <a:avLst/>
          </a:prstGeom>
          <a:solidFill>
            <a:srgbClr val="FFFFFF"/>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 name="Shape 3"/>
          <p:cNvSpPr/>
          <p:nvPr/>
        </p:nvSpPr>
        <p:spPr>
          <a:xfrm>
            <a:off x="0" y="-1"/>
            <a:ext cx="9143998" cy="1433734"/>
          </a:xfrm>
          <a:prstGeom prst="rect">
            <a:avLst/>
          </a:prstGeom>
          <a:solidFill/>
          <a:ln w="12700">
            <a:miter lim="400000"/>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4" name="Shape 4"/>
          <p:cNvSpPr/>
          <p:nvPr>
            <p:ph type="title"/>
          </p:nvPr>
        </p:nvSpPr>
        <p:spPr>
          <a:xfrm>
            <a:off x="457200" y="0"/>
            <a:ext cx="8229600" cy="1563618"/>
          </a:xfrm>
          <a:prstGeom prst="rect">
            <a:avLst/>
          </a:prstGeom>
          <a:ln w="12700">
            <a:miter lim="400000"/>
          </a:ln>
        </p:spPr>
        <p:txBody>
          <a:bodyPr lIns="91424" tIns="91424" rIns="91424" bIns="91424" anchor="ctr"/>
          <a:lstStyle/>
          <a:p>
            <a:pPr lvl="0"/>
          </a:p>
        </p:txBody>
      </p:sp>
      <p:sp>
        <p:nvSpPr>
          <p:cNvPr id="5" name="Shape 5"/>
          <p:cNvSpPr/>
          <p:nvPr>
            <p:ph type="body" idx="1"/>
          </p:nvPr>
        </p:nvSpPr>
        <p:spPr>
          <a:xfrm>
            <a:off x="457200" y="1775191"/>
            <a:ext cx="8229600" cy="5082809"/>
          </a:xfrm>
          <a:prstGeom prst="rect">
            <a:avLst/>
          </a:prstGeom>
          <a:ln w="12700">
            <a:miter lim="400000"/>
          </a:ln>
        </p:spPr>
        <p:txBody>
          <a:bodyPr lIns="91424" tIns="91424" rIns="91424" bIns="91424"/>
          <a:lstStyle/>
          <a:p>
            <a:pPr lvl="0"/>
          </a:p>
        </p:txBody>
      </p:sp>
      <p:sp>
        <p:nvSpPr>
          <p:cNvPr id="6" name="Shape 6"/>
          <p:cNvSpPr/>
          <p:nvPr>
            <p:ph type="sldNum" sz="quarter" idx="2"/>
          </p:nvPr>
        </p:nvSpPr>
        <p:spPr>
          <a:xfrm>
            <a:off x="8204396" y="6573516"/>
            <a:ext cx="733865" cy="177801"/>
          </a:xfrm>
          <a:prstGeom prst="rect">
            <a:avLst/>
          </a:prstGeom>
          <a:ln w="12700">
            <a:miter lim="400000"/>
          </a:ln>
        </p:spPr>
        <p:txBody>
          <a:bodyPr lIns="0" tIns="0" rIns="0" bIns="0" anchor="b">
            <a:spAutoFit/>
          </a:bodyPr>
          <a:lstStyle>
            <a:lvl1pPr algn="r">
              <a:defRPr sz="1200">
                <a:solidFill>
                  <a:srgbClr val="414141"/>
                </a:solidFill>
                <a:latin typeface="Calibri"/>
                <a:ea typeface="Calibri"/>
                <a:cs typeface="Calibri"/>
                <a:sym typeface="Calibri"/>
              </a:defRPr>
            </a:lvl1pPr>
          </a:lstStyle>
          <a:p>
            <a:pPr lvl="0"/>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transition spd="med" advClick="1"/>
  <p:txStyles>
    <p:titleStyle>
      <a:lvl1pPr>
        <a:defRPr b="1" sz="4500">
          <a:solidFill>
            <a:srgbClr val="FFC700"/>
          </a:solidFill>
          <a:latin typeface="Calibri"/>
          <a:ea typeface="Calibri"/>
          <a:cs typeface="Calibri"/>
          <a:sym typeface="Calibri"/>
        </a:defRPr>
      </a:lvl1pPr>
      <a:lvl2pPr>
        <a:defRPr b="1" sz="4500">
          <a:solidFill>
            <a:srgbClr val="FFC700"/>
          </a:solidFill>
          <a:latin typeface="Calibri"/>
          <a:ea typeface="Calibri"/>
          <a:cs typeface="Calibri"/>
          <a:sym typeface="Calibri"/>
        </a:defRPr>
      </a:lvl2pPr>
      <a:lvl3pPr>
        <a:defRPr b="1" sz="4500">
          <a:solidFill>
            <a:srgbClr val="FFC700"/>
          </a:solidFill>
          <a:latin typeface="Calibri"/>
          <a:ea typeface="Calibri"/>
          <a:cs typeface="Calibri"/>
          <a:sym typeface="Calibri"/>
        </a:defRPr>
      </a:lvl3pPr>
      <a:lvl4pPr>
        <a:defRPr b="1" sz="4500">
          <a:solidFill>
            <a:srgbClr val="FFC700"/>
          </a:solidFill>
          <a:latin typeface="Calibri"/>
          <a:ea typeface="Calibri"/>
          <a:cs typeface="Calibri"/>
          <a:sym typeface="Calibri"/>
        </a:defRPr>
      </a:lvl4pPr>
      <a:lvl5pPr>
        <a:defRPr b="1" sz="4500">
          <a:solidFill>
            <a:srgbClr val="FFC700"/>
          </a:solidFill>
          <a:latin typeface="Calibri"/>
          <a:ea typeface="Calibri"/>
          <a:cs typeface="Calibri"/>
          <a:sym typeface="Calibri"/>
        </a:defRPr>
      </a:lvl5pPr>
      <a:lvl6pPr>
        <a:defRPr b="1" sz="4500">
          <a:solidFill>
            <a:srgbClr val="FFC700"/>
          </a:solidFill>
          <a:latin typeface="Calibri"/>
          <a:ea typeface="Calibri"/>
          <a:cs typeface="Calibri"/>
          <a:sym typeface="Calibri"/>
        </a:defRPr>
      </a:lvl6pPr>
      <a:lvl7pPr>
        <a:defRPr b="1" sz="4500">
          <a:solidFill>
            <a:srgbClr val="FFC700"/>
          </a:solidFill>
          <a:latin typeface="Calibri"/>
          <a:ea typeface="Calibri"/>
          <a:cs typeface="Calibri"/>
          <a:sym typeface="Calibri"/>
        </a:defRPr>
      </a:lvl7pPr>
      <a:lvl8pPr>
        <a:defRPr b="1" sz="4500">
          <a:solidFill>
            <a:srgbClr val="FFC700"/>
          </a:solidFill>
          <a:latin typeface="Calibri"/>
          <a:ea typeface="Calibri"/>
          <a:cs typeface="Calibri"/>
          <a:sym typeface="Calibri"/>
        </a:defRPr>
      </a:lvl8pPr>
      <a:lvl9pPr>
        <a:defRPr b="1" sz="4500">
          <a:solidFill>
            <a:srgbClr val="FFC700"/>
          </a:solidFill>
          <a:latin typeface="Calibri"/>
          <a:ea typeface="Calibri"/>
          <a:cs typeface="Calibri"/>
          <a:sym typeface="Calibri"/>
        </a:defRPr>
      </a:lvl9pPr>
    </p:titleStyle>
    <p:bodyStyle>
      <a:lvl1pPr marL="438912" indent="-9651">
        <a:buClr>
          <a:srgbClr val="F0AD00"/>
        </a:buClr>
        <a:buSzPct val="80000"/>
        <a:buFont typeface="Helvetica"/>
        <a:buChar char="◼"/>
        <a:defRPr sz="3200">
          <a:latin typeface="Calibri"/>
          <a:ea typeface="Calibri"/>
          <a:cs typeface="Calibri"/>
          <a:sym typeface="Calibri"/>
        </a:defRPr>
      </a:lvl1pPr>
      <a:lvl2pPr marL="775062" indent="-43542">
        <a:buClr>
          <a:srgbClr val="F0AD00"/>
        </a:buClr>
        <a:buSzPct val="90000"/>
        <a:buFont typeface="Helvetica"/>
        <a:buChar char="▪"/>
        <a:defRPr sz="3200">
          <a:latin typeface="Calibri"/>
          <a:ea typeface="Calibri"/>
          <a:cs typeface="Calibri"/>
          <a:sym typeface="Calibri"/>
        </a:defRPr>
      </a:lvl2pPr>
      <a:lvl3pPr marL="1090166" indent="-93470">
        <a:buClr>
          <a:srgbClr val="F0AD00"/>
        </a:buClr>
        <a:buSzPct val="100000"/>
        <a:buFont typeface="Helvetica"/>
        <a:buChar char="▪"/>
        <a:defRPr sz="3200">
          <a:latin typeface="Calibri"/>
          <a:ea typeface="Calibri"/>
          <a:cs typeface="Calibri"/>
          <a:sym typeface="Calibri"/>
        </a:defRPr>
      </a:lvl3pPr>
      <a:lvl4pPr marL="1322627" indent="-106475">
        <a:buClr>
          <a:srgbClr val="F0AD00"/>
        </a:buClr>
        <a:buSzPct val="100000"/>
        <a:buFont typeface="Helvetica"/>
        <a:buChar char="▪"/>
        <a:defRPr sz="3200">
          <a:latin typeface="Calibri"/>
          <a:ea typeface="Calibri"/>
          <a:cs typeface="Calibri"/>
          <a:sym typeface="Calibri"/>
        </a:defRPr>
      </a:lvl4pPr>
      <a:lvl5pPr marL="1521561" indent="-95097">
        <a:buClr>
          <a:srgbClr val="F0AD00"/>
        </a:buClr>
        <a:buSzPct val="100000"/>
        <a:buFont typeface="Helvetica"/>
        <a:buChar char="●"/>
        <a:defRPr sz="3200">
          <a:latin typeface="Calibri"/>
          <a:ea typeface="Calibri"/>
          <a:cs typeface="Calibri"/>
          <a:sym typeface="Calibri"/>
        </a:defRPr>
      </a:lvl5pPr>
      <a:lvl6pPr marL="1725979" indent="-98347">
        <a:buClr>
          <a:srgbClr val="F0AD00"/>
        </a:buClr>
        <a:buSzPct val="100000"/>
        <a:buFont typeface="Helvetica"/>
        <a:buChar char="⚫"/>
        <a:defRPr sz="3200">
          <a:latin typeface="Calibri"/>
          <a:ea typeface="Calibri"/>
          <a:cs typeface="Calibri"/>
          <a:sym typeface="Calibri"/>
        </a:defRPr>
      </a:lvl6pPr>
      <a:lvl7pPr marL="1896533" indent="-67733">
        <a:buClr>
          <a:srgbClr val="F0AD00"/>
        </a:buClr>
        <a:buSzPct val="100000"/>
        <a:buFont typeface="Helvetica"/>
        <a:buChar char="⚫"/>
        <a:defRPr sz="3200">
          <a:latin typeface="Calibri"/>
          <a:ea typeface="Calibri"/>
          <a:cs typeface="Calibri"/>
          <a:sym typeface="Calibri"/>
        </a:defRPr>
      </a:lvl7pPr>
      <a:lvl8pPr marL="2101313" indent="-71345">
        <a:buClr>
          <a:srgbClr val="F0AD00"/>
        </a:buClr>
        <a:buSzPct val="100000"/>
        <a:buFont typeface="Helvetica"/>
        <a:buChar char="⚫"/>
        <a:defRPr sz="3200">
          <a:latin typeface="Calibri"/>
          <a:ea typeface="Calibri"/>
          <a:cs typeface="Calibri"/>
          <a:sym typeface="Calibri"/>
        </a:defRPr>
      </a:lvl8pPr>
      <a:lvl9pPr marL="2306094" indent="-74958">
        <a:buClr>
          <a:srgbClr val="F0AD00"/>
        </a:buClr>
        <a:buSzPct val="100000"/>
        <a:buFont typeface="Helvetica"/>
        <a:buChar char="⚫"/>
        <a:defRPr sz="3200">
          <a:latin typeface="Calibri"/>
          <a:ea typeface="Calibri"/>
          <a:cs typeface="Calibri"/>
          <a:sym typeface="Calibri"/>
        </a:defRPr>
      </a:lvl9pPr>
    </p:bodyStyle>
    <p:otherStyle>
      <a:lvl1pPr algn="r">
        <a:defRPr sz="1200">
          <a:solidFill>
            <a:schemeClr val="tx1"/>
          </a:solidFill>
          <a:latin typeface="+mn-lt"/>
          <a:ea typeface="+mn-ea"/>
          <a:cs typeface="+mn-cs"/>
          <a:sym typeface="Calibri"/>
        </a:defRPr>
      </a:lvl1pPr>
      <a:lvl2pPr algn="r">
        <a:defRPr sz="1200">
          <a:solidFill>
            <a:schemeClr val="tx1"/>
          </a:solidFill>
          <a:latin typeface="+mn-lt"/>
          <a:ea typeface="+mn-ea"/>
          <a:cs typeface="+mn-cs"/>
          <a:sym typeface="Calibri"/>
        </a:defRPr>
      </a:lvl2pPr>
      <a:lvl3pPr algn="r">
        <a:defRPr sz="1200">
          <a:solidFill>
            <a:schemeClr val="tx1"/>
          </a:solidFill>
          <a:latin typeface="+mn-lt"/>
          <a:ea typeface="+mn-ea"/>
          <a:cs typeface="+mn-cs"/>
          <a:sym typeface="Calibri"/>
        </a:defRPr>
      </a:lvl3pPr>
      <a:lvl4pPr algn="r">
        <a:defRPr sz="1200">
          <a:solidFill>
            <a:schemeClr val="tx1"/>
          </a:solidFill>
          <a:latin typeface="+mn-lt"/>
          <a:ea typeface="+mn-ea"/>
          <a:cs typeface="+mn-cs"/>
          <a:sym typeface="Calibri"/>
        </a:defRPr>
      </a:lvl4pPr>
      <a:lvl5pPr algn="r">
        <a:defRPr sz="1200">
          <a:solidFill>
            <a:schemeClr val="tx1"/>
          </a:solidFill>
          <a:latin typeface="+mn-lt"/>
          <a:ea typeface="+mn-ea"/>
          <a:cs typeface="+mn-cs"/>
          <a:sym typeface="Calibri"/>
        </a:defRPr>
      </a:lvl5pPr>
      <a:lvl6pPr algn="r">
        <a:defRPr sz="1200">
          <a:solidFill>
            <a:schemeClr val="tx1"/>
          </a:solidFill>
          <a:latin typeface="+mn-lt"/>
          <a:ea typeface="+mn-ea"/>
          <a:cs typeface="+mn-cs"/>
          <a:sym typeface="Calibri"/>
        </a:defRPr>
      </a:lvl6pPr>
      <a:lvl7pPr algn="r">
        <a:defRPr sz="1200">
          <a:solidFill>
            <a:schemeClr val="tx1"/>
          </a:solidFill>
          <a:latin typeface="+mn-lt"/>
          <a:ea typeface="+mn-ea"/>
          <a:cs typeface="+mn-cs"/>
          <a:sym typeface="Calibri"/>
        </a:defRPr>
      </a:lvl7pPr>
      <a:lvl8pPr algn="r">
        <a:defRPr sz="1200">
          <a:solidFill>
            <a:schemeClr val="tx1"/>
          </a:solidFill>
          <a:latin typeface="+mn-lt"/>
          <a:ea typeface="+mn-ea"/>
          <a:cs typeface="+mn-cs"/>
          <a:sym typeface="Calibri"/>
        </a:defRPr>
      </a:lvl8pPr>
      <a:lvl9pPr algn="r">
        <a:defRPr sz="1200">
          <a:solidFill>
            <a:schemeClr val="tx1"/>
          </a:solidFill>
          <a:latin typeface="+mn-lt"/>
          <a:ea typeface="+mn-ea"/>
          <a:cs typeface="+mn-cs"/>
          <a:sym typeface="Calibri"/>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9.png"/><Relationship Id="rId4" Type="http://schemas.openxmlformats.org/officeDocument/2006/relationships/image" Target="../media/image10.png"/><Relationship Id="rId5" Type="http://schemas.openxmlformats.org/officeDocument/2006/relationships/image" Target="../media/image11.png"/></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7.png"/></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2.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4.png"/></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7.xml"/><Relationship Id="rId3" Type="http://schemas.openxmlformats.org/officeDocument/2006/relationships/chart" Target="../charts/chart1.xm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7.png"/><Relationship Id="rId4" Type="http://schemas.openxmlformats.org/officeDocument/2006/relationships/image" Target="../media/image18.png"/><Relationship Id="rId5" Type="http://schemas.openxmlformats.org/officeDocument/2006/relationships/image" Target="../media/image19.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20.png"/><Relationship Id="rId4" Type="http://schemas.openxmlformats.org/officeDocument/2006/relationships/image" Target="../media/image17.png"/><Relationship Id="rId5" Type="http://schemas.openxmlformats.org/officeDocument/2006/relationships/image" Target="../media/image18.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1.png"/><Relationship Id="rId4" Type="http://schemas.openxmlformats.org/officeDocument/2006/relationships/image" Target="../media/image22.png"/></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23.png"/><Relationship Id="rId4" Type="http://schemas.openxmlformats.org/officeDocument/2006/relationships/image" Target="../media/image24.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25.pn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17.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4.xm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 Id="rId4" Type="http://schemas.openxmlformats.org/officeDocument/2006/relationships/image" Target="../media/image2.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2" name="Shape 102"/>
          <p:cNvSpPr/>
          <p:nvPr>
            <p:ph type="title"/>
          </p:nvPr>
        </p:nvSpPr>
        <p:spPr>
          <a:xfrm>
            <a:off x="685799" y="3355847"/>
            <a:ext cx="8077201" cy="1673352"/>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lvl1pPr>
              <a:defRPr sz="4700"/>
            </a:lvl1pPr>
          </a:lstStyle>
          <a:p>
            <a:pPr lvl="0">
              <a:defRPr b="0" sz="1800">
                <a:solidFill>
                  <a:srgbClr val="000000"/>
                </a:solidFill>
              </a:defRPr>
            </a:pPr>
            <a:r>
              <a:rPr b="1" sz="4700">
                <a:solidFill>
                  <a:srgbClr val="FFC700"/>
                </a:solidFill>
              </a:rPr>
              <a:t>学習によるテトリスAIの実装と考察</a:t>
            </a:r>
          </a:p>
        </p:txBody>
      </p:sp>
      <p:sp>
        <p:nvSpPr>
          <p:cNvPr id="103" name="Shape 103"/>
          <p:cNvSpPr/>
          <p:nvPr>
            <p:ph type="body" idx="1"/>
          </p:nvPr>
        </p:nvSpPr>
        <p:spPr>
          <a:xfrm>
            <a:off x="685799" y="1828799"/>
            <a:ext cx="8077201" cy="1499617"/>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lvl1pPr marL="0" indent="0">
              <a:buClrTx/>
              <a:buSzTx/>
              <a:buFontTx/>
              <a:buNone/>
              <a:defRPr sz="2000">
                <a:solidFill>
                  <a:srgbClr val="FFFFFF"/>
                </a:solidFill>
              </a:defRPr>
            </a:lvl1pPr>
          </a:lstStyle>
          <a:p>
            <a:pPr lvl="0">
              <a:defRPr sz="1800">
                <a:solidFill>
                  <a:srgbClr val="000000"/>
                </a:solidFill>
              </a:defRPr>
            </a:pPr>
            <a:r>
              <a:rPr sz="2000">
                <a:solidFill>
                  <a:srgbClr val="FFFFFF"/>
                </a:solidFill>
              </a:rPr>
              <a:t>松江工業高等専門学校　情報工学科5年　青木勢馬</a:t>
            </a:r>
          </a:p>
        </p:txBody>
      </p:sp>
    </p:spTree>
  </p:cSld>
  <p:clrMapOvr>
    <a:masterClrMapping/>
  </p:clrMapOvr>
  <p:transitio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2" name="Shape 152"/>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テトリスで学習する難しさ</a:t>
            </a:r>
          </a:p>
        </p:txBody>
      </p:sp>
      <p:sp>
        <p:nvSpPr>
          <p:cNvPr id="153" name="Shape 153"/>
          <p:cNvSpPr/>
          <p:nvPr>
            <p:ph type="body" idx="1"/>
          </p:nvPr>
        </p:nvSpPr>
        <p:spPr>
          <a:xfrm>
            <a:off x="457200" y="1635490"/>
            <a:ext cx="8229600" cy="4625609"/>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17385" indent="-150685">
              <a:defRPr sz="1800"/>
            </a:pPr>
            <a:r>
              <a:rPr sz="2800"/>
              <a:t>テトリス</a:t>
            </a:r>
            <a:endParaRPr sz="2800"/>
          </a:p>
          <a:p>
            <a:pPr lvl="0" marL="0" indent="457200">
              <a:buSzTx/>
              <a:buNone/>
              <a:defRPr sz="1800"/>
            </a:pPr>
            <a:r>
              <a:rPr sz="2800"/>
              <a:t>・横一列にブロックが揃えば得点</a:t>
            </a:r>
            <a:endParaRPr sz="2800"/>
          </a:p>
          <a:p>
            <a:pPr lvl="0" marL="4571" indent="109728">
              <a:buSzTx/>
              <a:buNone/>
              <a:defRPr sz="1800"/>
            </a:pPr>
            <a:r>
              <a:rPr sz="2800"/>
              <a:t>　　ランダムに操作を行った場合・・・</a:t>
            </a:r>
          </a:p>
        </p:txBody>
      </p:sp>
      <p:pic>
        <p:nvPicPr>
          <p:cNvPr id="154" name="image02.png"/>
          <p:cNvPicPr/>
          <p:nvPr/>
        </p:nvPicPr>
        <p:blipFill>
          <a:blip r:embed="rId3">
            <a:extLst/>
          </a:blip>
          <a:stretch>
            <a:fillRect/>
          </a:stretch>
        </p:blipFill>
        <p:spPr>
          <a:xfrm>
            <a:off x="539551" y="3284982"/>
            <a:ext cx="1738835" cy="3449046"/>
          </a:xfrm>
          <a:prstGeom prst="rect">
            <a:avLst/>
          </a:prstGeom>
          <a:ln w="12700">
            <a:miter lim="400000"/>
          </a:ln>
        </p:spPr>
      </p:pic>
      <p:pic>
        <p:nvPicPr>
          <p:cNvPr id="155" name="image00.png"/>
          <p:cNvPicPr/>
          <p:nvPr/>
        </p:nvPicPr>
        <p:blipFill>
          <a:blip r:embed="rId4">
            <a:extLst/>
          </a:blip>
          <a:stretch>
            <a:fillRect/>
          </a:stretch>
        </p:blipFill>
        <p:spPr>
          <a:xfrm>
            <a:off x="3491879" y="3257341"/>
            <a:ext cx="1752770" cy="3476688"/>
          </a:xfrm>
          <a:prstGeom prst="rect">
            <a:avLst/>
          </a:prstGeom>
          <a:ln w="12700">
            <a:miter lim="400000"/>
          </a:ln>
        </p:spPr>
      </p:pic>
      <p:pic>
        <p:nvPicPr>
          <p:cNvPr id="156" name="image06.png"/>
          <p:cNvPicPr/>
          <p:nvPr/>
        </p:nvPicPr>
        <p:blipFill>
          <a:blip r:embed="rId5">
            <a:extLst/>
          </a:blip>
          <a:stretch>
            <a:fillRect/>
          </a:stretch>
        </p:blipFill>
        <p:spPr>
          <a:xfrm>
            <a:off x="6516216" y="3284982"/>
            <a:ext cx="1738835" cy="3449045"/>
          </a:xfrm>
          <a:prstGeom prst="rect">
            <a:avLst/>
          </a:prstGeom>
          <a:ln w="12700">
            <a:miter lim="400000"/>
          </a:ln>
        </p:spPr>
      </p:pic>
      <p:pic>
        <p:nvPicPr>
          <p:cNvPr id="157" name="image07.png"/>
          <p:cNvPicPr/>
          <p:nvPr/>
        </p:nvPicPr>
        <p:blipFill>
          <a:blip r:embed="rId6">
            <a:extLst/>
          </a:blip>
          <a:stretch>
            <a:fillRect/>
          </a:stretch>
        </p:blipFill>
        <p:spPr>
          <a:xfrm>
            <a:off x="7122566" y="1806436"/>
            <a:ext cx="1933566" cy="1153724"/>
          </a:xfrm>
          <a:prstGeom prst="rect">
            <a:avLst/>
          </a:prstGeom>
          <a:ln w="12700">
            <a:miter lim="400000"/>
          </a:ln>
        </p:spPr>
      </p:pic>
      <p:sp>
        <p:nvSpPr>
          <p:cNvPr id="158" name="Shape 158"/>
          <p:cNvSpPr/>
          <p:nvPr/>
        </p:nvSpPr>
        <p:spPr>
          <a:xfrm>
            <a:off x="2627783" y="4755641"/>
            <a:ext cx="648072" cy="507726"/>
          </a:xfrm>
          <a:prstGeom prst="rightArrow">
            <a:avLst>
              <a:gd name="adj1" fmla="val 50000"/>
              <a:gd name="adj2" fmla="val 50000"/>
            </a:avLst>
          </a:prstGeom>
          <a:solidFill>
            <a:srgbClr val="F0AD00"/>
          </a:solidFill>
          <a:ln w="25400">
            <a:solidFill>
              <a:srgbClr val="AF7E00"/>
            </a:solidFill>
            <a:round/>
          </a:ln>
        </p:spPr>
        <p:txBody>
          <a:bodyPr lIns="0" tIns="0" rIns="0" bIns="0" anchor="ctr"/>
          <a:lstStyle/>
          <a:p>
            <a:pPr lvl="0" algn="ctr">
              <a:defRPr>
                <a:solidFill>
                  <a:srgbClr val="D4D4D6"/>
                </a:solidFill>
              </a:defRPr>
            </a:pPr>
          </a:p>
        </p:txBody>
      </p:sp>
      <p:sp>
        <p:nvSpPr>
          <p:cNvPr id="159" name="Shape 159"/>
          <p:cNvSpPr/>
          <p:nvPr/>
        </p:nvSpPr>
        <p:spPr>
          <a:xfrm>
            <a:off x="5508102" y="4741821"/>
            <a:ext cx="648072" cy="507726"/>
          </a:xfrm>
          <a:prstGeom prst="rightArrow">
            <a:avLst>
              <a:gd name="adj1" fmla="val 50000"/>
              <a:gd name="adj2" fmla="val 50000"/>
            </a:avLst>
          </a:prstGeom>
          <a:solidFill>
            <a:srgbClr val="F0AD00"/>
          </a:solidFill>
          <a:ln w="25400">
            <a:solidFill>
              <a:srgbClr val="AF7E00"/>
            </a:solidFill>
            <a:round/>
          </a:ln>
        </p:spPr>
        <p:txBody>
          <a:bodyPr lIns="0" tIns="0" rIns="0" bIns="0" anchor="ctr"/>
          <a:lstStyle/>
          <a:p>
            <a:pPr lvl="0" algn="ctr">
              <a:defRPr>
                <a:solidFill>
                  <a:srgbClr val="D4D4D6"/>
                </a:solidFill>
              </a:defRPr>
            </a:pPr>
          </a:p>
        </p:txBody>
      </p:sp>
    </p:spTree>
  </p:cSld>
  <p:clrMapOvr>
    <a:masterClrMapping/>
  </p:clrMapOvr>
  <p:transitio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3" name="Shape 163"/>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テトリスで学習する難しさ</a:t>
            </a:r>
          </a:p>
        </p:txBody>
      </p:sp>
      <p:sp>
        <p:nvSpPr>
          <p:cNvPr id="164" name="Shape 164"/>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16052" indent="-208026" defTabSz="832104">
              <a:defRPr sz="1800"/>
            </a:pPr>
            <a:r>
              <a:rPr sz="2912"/>
              <a:t>良い操作を連続して行う必要もある</a:t>
            </a:r>
            <a:endParaRPr sz="2912"/>
          </a:p>
          <a:p>
            <a:pPr lvl="0" marL="0" indent="0" defTabSz="832104">
              <a:buSzTx/>
              <a:buNone/>
              <a:defRPr sz="1800"/>
            </a:pPr>
            <a:endParaRPr sz="2912"/>
          </a:p>
          <a:p>
            <a:pPr lvl="0" marL="0" indent="0" defTabSz="832104">
              <a:buSzTx/>
              <a:buNone/>
              <a:defRPr sz="1800"/>
            </a:pPr>
            <a:endParaRPr sz="2912"/>
          </a:p>
          <a:p>
            <a:pPr lvl="0" marL="0" indent="0" defTabSz="832104">
              <a:buSzTx/>
              <a:buNone/>
              <a:defRPr sz="1800"/>
            </a:pPr>
            <a:endParaRPr sz="2912"/>
          </a:p>
          <a:p>
            <a:pPr lvl="0" marL="0" indent="0" defTabSz="832104">
              <a:buSzTx/>
              <a:buNone/>
              <a:defRPr sz="1800"/>
            </a:pPr>
            <a:endParaRPr sz="2912"/>
          </a:p>
          <a:p>
            <a:pPr lvl="0" marL="0" indent="0" defTabSz="832104">
              <a:buSzTx/>
              <a:buNone/>
              <a:defRPr sz="1800"/>
            </a:pPr>
            <a:endParaRPr sz="2912"/>
          </a:p>
          <a:p>
            <a:pPr lvl="0" marL="0" indent="0" defTabSz="832104">
              <a:buSzTx/>
              <a:buNone/>
              <a:defRPr sz="1800"/>
            </a:pPr>
            <a:endParaRPr sz="2912"/>
          </a:p>
          <a:p>
            <a:pPr lvl="0" marL="0" indent="0" defTabSz="832104">
              <a:buSzTx/>
              <a:buNone/>
              <a:defRPr sz="1800"/>
            </a:pPr>
            <a:endParaRPr sz="2912"/>
          </a:p>
          <a:p>
            <a:pPr lvl="0" marL="0" indent="0" defTabSz="832104">
              <a:buSzTx/>
              <a:buNone/>
              <a:defRPr sz="1800"/>
            </a:pPr>
            <a:endParaRPr sz="2912"/>
          </a:p>
          <a:p>
            <a:pPr lvl="0" marL="416052" indent="-208026" defTabSz="832104">
              <a:defRPr sz="1800"/>
            </a:pPr>
            <a:r>
              <a:rPr sz="2912"/>
              <a:t>失敗したときのリカバリーも大変</a:t>
            </a:r>
          </a:p>
        </p:txBody>
      </p:sp>
      <p:pic>
        <p:nvPicPr>
          <p:cNvPr id="165" name="image08.png"/>
          <p:cNvPicPr/>
          <p:nvPr/>
        </p:nvPicPr>
        <p:blipFill>
          <a:blip r:embed="rId3">
            <a:extLst/>
          </a:blip>
          <a:stretch>
            <a:fillRect/>
          </a:stretch>
        </p:blipFill>
        <p:spPr>
          <a:xfrm>
            <a:off x="914723" y="2427003"/>
            <a:ext cx="1553226" cy="3093476"/>
          </a:xfrm>
          <a:prstGeom prst="rect">
            <a:avLst/>
          </a:prstGeom>
          <a:ln w="12700">
            <a:miter lim="400000"/>
          </a:ln>
        </p:spPr>
      </p:pic>
      <p:pic>
        <p:nvPicPr>
          <p:cNvPr id="166" name="image13.png"/>
          <p:cNvPicPr/>
          <p:nvPr/>
        </p:nvPicPr>
        <p:blipFill>
          <a:blip r:embed="rId4">
            <a:extLst/>
          </a:blip>
          <a:stretch>
            <a:fillRect/>
          </a:stretch>
        </p:blipFill>
        <p:spPr>
          <a:xfrm>
            <a:off x="4830124" y="2392024"/>
            <a:ext cx="2701051" cy="1361776"/>
          </a:xfrm>
          <a:prstGeom prst="rect">
            <a:avLst/>
          </a:prstGeom>
          <a:ln w="12700">
            <a:miter lim="400000"/>
          </a:ln>
        </p:spPr>
      </p:pic>
      <p:pic>
        <p:nvPicPr>
          <p:cNvPr id="167" name="image11.png"/>
          <p:cNvPicPr/>
          <p:nvPr/>
        </p:nvPicPr>
        <p:blipFill>
          <a:blip r:embed="rId5">
            <a:extLst/>
          </a:blip>
          <a:stretch>
            <a:fillRect/>
          </a:stretch>
        </p:blipFill>
        <p:spPr>
          <a:xfrm>
            <a:off x="4830124" y="4209050"/>
            <a:ext cx="2701051" cy="1367477"/>
          </a:xfrm>
          <a:prstGeom prst="rect">
            <a:avLst/>
          </a:prstGeom>
          <a:ln w="12700">
            <a:miter lim="400000"/>
          </a:ln>
        </p:spPr>
      </p:pic>
      <p:sp>
        <p:nvSpPr>
          <p:cNvPr id="168" name="Shape 168"/>
          <p:cNvSpPr/>
          <p:nvPr/>
        </p:nvSpPr>
        <p:spPr>
          <a:xfrm>
            <a:off x="2781587" y="2596999"/>
            <a:ext cx="1734899" cy="117345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p>
            <a:pPr lvl="0" algn="ctr">
              <a:defRPr sz="1800"/>
            </a:pPr>
            <a:r>
              <a:rPr sz="3600"/>
              <a:t>→</a:t>
            </a:r>
            <a:endParaRPr sz="3600"/>
          </a:p>
          <a:p>
            <a:pPr lvl="0" algn="ctr">
              <a:defRPr sz="1800"/>
            </a:pPr>
            <a:r>
              <a:rPr sz="3600"/>
              <a:t>理想</a:t>
            </a:r>
          </a:p>
        </p:txBody>
      </p:sp>
      <p:sp>
        <p:nvSpPr>
          <p:cNvPr id="169" name="Shape 169"/>
          <p:cNvSpPr/>
          <p:nvPr/>
        </p:nvSpPr>
        <p:spPr>
          <a:xfrm>
            <a:off x="2781587" y="4625525"/>
            <a:ext cx="1734899" cy="1173450"/>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p>
            <a:pPr lvl="0" algn="ctr">
              <a:defRPr sz="1800"/>
            </a:pPr>
            <a:r>
              <a:rPr sz="3600"/>
              <a:t>→</a:t>
            </a:r>
            <a:endParaRPr sz="3600"/>
          </a:p>
          <a:p>
            <a:pPr lvl="0" algn="ctr">
              <a:defRPr sz="1800"/>
            </a:pPr>
            <a:r>
              <a:rPr sz="3600"/>
              <a:t>現実</a:t>
            </a:r>
          </a:p>
        </p:txBody>
      </p:sp>
      <p:sp>
        <p:nvSpPr>
          <p:cNvPr id="170" name="Shape 170"/>
          <p:cNvSpPr/>
          <p:nvPr/>
        </p:nvSpPr>
        <p:spPr>
          <a:xfrm>
            <a:off x="4681453" y="2793999"/>
            <a:ext cx="803881" cy="1148051"/>
          </a:xfrm>
          <a:prstGeom prst="roundRect">
            <a:avLst>
              <a:gd name="adj" fmla="val 21422"/>
            </a:avLst>
          </a:prstGeom>
          <a:ln w="50800">
            <a:solidFill>
              <a:srgbClr val="F0AD00"/>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p>
        </p:txBody>
      </p:sp>
      <p:sp>
        <p:nvSpPr>
          <p:cNvPr id="171" name="Shape 171"/>
          <p:cNvSpPr/>
          <p:nvPr/>
        </p:nvSpPr>
        <p:spPr>
          <a:xfrm>
            <a:off x="4681453" y="4545263"/>
            <a:ext cx="803881" cy="1148050"/>
          </a:xfrm>
          <a:prstGeom prst="roundRect">
            <a:avLst>
              <a:gd name="adj" fmla="val 21422"/>
            </a:avLst>
          </a:prstGeom>
          <a:ln w="50800">
            <a:solidFill>
              <a:srgbClr val="F0AD00"/>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p>
        </p:txBody>
      </p:sp>
    </p:spTree>
  </p:cSld>
  <p:clrMapOvr>
    <a:masterClrMapping/>
  </p:clrMapOvr>
  <p:transitio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5" name="Shape 175"/>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予備実験</a:t>
            </a:r>
          </a:p>
        </p:txBody>
      </p:sp>
      <p:sp>
        <p:nvSpPr>
          <p:cNvPr id="176" name="Shape 176"/>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ランダムに設置場所を決めるAIを作成</a:t>
            </a:r>
            <a:endParaRPr sz="3200"/>
          </a:p>
          <a:p>
            <a:pPr lvl="0" indent="-324611">
              <a:defRPr sz="1800"/>
            </a:pPr>
            <a:r>
              <a:rPr sz="3200"/>
              <a:t>10000ゲーム行い、揃えたラインの数をカウント・・・304ライン</a:t>
            </a:r>
            <a:endParaRPr sz="3200"/>
          </a:p>
          <a:p>
            <a:pPr lvl="0" marL="4571" indent="109728">
              <a:buSzTx/>
              <a:buNone/>
              <a:defRPr sz="1800"/>
            </a:pPr>
            <a:r>
              <a:rPr sz="3200"/>
              <a:t>　</a:t>
            </a:r>
            <a:endParaRPr sz="3200"/>
          </a:p>
          <a:p>
            <a:pPr lvl="0" marL="4571" indent="109728">
              <a:buSzTx/>
              <a:buNone/>
              <a:defRPr sz="1800"/>
            </a:pPr>
            <a:r>
              <a:rPr sz="3200"/>
              <a:t>	1ゲームあたり0.03ライン</a:t>
            </a:r>
            <a:endParaRPr sz="3200"/>
          </a:p>
          <a:p>
            <a:pPr lvl="0" marL="4571" indent="109728">
              <a:buSzTx/>
              <a:buNone/>
              <a:defRPr sz="1800"/>
            </a:pPr>
            <a:r>
              <a:rPr sz="2800"/>
              <a:t>　　初心者でも1ゲームやれば1ライン</a:t>
            </a:r>
            <a:endParaRPr sz="2800"/>
          </a:p>
          <a:p>
            <a:pPr lvl="0" marL="4571" indent="109728">
              <a:buSzTx/>
              <a:buNone/>
              <a:defRPr sz="1800"/>
            </a:pPr>
            <a:r>
              <a:rPr sz="2800"/>
              <a:t>　　くらいは消せるはず</a:t>
            </a:r>
          </a:p>
        </p:txBody>
      </p:sp>
      <p:pic>
        <p:nvPicPr>
          <p:cNvPr id="177" name="image06.png"/>
          <p:cNvPicPr/>
          <p:nvPr/>
        </p:nvPicPr>
        <p:blipFill>
          <a:blip r:embed="rId3">
            <a:extLst/>
          </a:blip>
          <a:stretch>
            <a:fillRect/>
          </a:stretch>
        </p:blipFill>
        <p:spPr>
          <a:xfrm>
            <a:off x="6892972" y="3459217"/>
            <a:ext cx="1612005" cy="3197386"/>
          </a:xfrm>
          <a:prstGeom prst="rect">
            <a:avLst/>
          </a:prstGeom>
          <a:ln w="12700">
            <a:miter lim="400000"/>
          </a:ln>
        </p:spPr>
      </p:pic>
    </p:spTree>
  </p:cSld>
  <p:clrMapOvr>
    <a:masterClrMapping/>
  </p:clrMapOvr>
  <p:transitio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1" name="Shape 181"/>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ここまでの話</a:t>
            </a:r>
          </a:p>
        </p:txBody>
      </p:sp>
      <p:sp>
        <p:nvSpPr>
          <p:cNvPr id="182" name="Shape 182"/>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lnSpc>
                <a:spcPct val="90000"/>
              </a:lnSpc>
              <a:defRPr sz="1800"/>
            </a:pPr>
            <a:r>
              <a:rPr sz="3200"/>
              <a:t>強いAIの研究が主流→汎用性に着目したAI</a:t>
            </a:r>
            <a:endParaRPr sz="3200"/>
          </a:p>
          <a:p>
            <a:pPr lvl="0" indent="-324611">
              <a:lnSpc>
                <a:spcPct val="90000"/>
              </a:lnSpc>
              <a:defRPr sz="1800"/>
            </a:pPr>
            <a:r>
              <a:rPr sz="3200"/>
              <a:t>しかし、簡単なゲームでしか良いスコアが出ず</a:t>
            </a:r>
            <a:endParaRPr sz="3200"/>
          </a:p>
          <a:p>
            <a:pPr lvl="0" marL="553211" indent="-114298">
              <a:lnSpc>
                <a:spcPct val="90000"/>
              </a:lnSpc>
              <a:defRPr sz="1800"/>
            </a:pPr>
            <a:r>
              <a:rPr sz="3200"/>
              <a:t>テトリスを題材にして、汎用的AIについて考える</a:t>
            </a:r>
            <a:endParaRPr sz="3200"/>
          </a:p>
          <a:p>
            <a:pPr lvl="0" indent="-324611">
              <a:lnSpc>
                <a:spcPct val="90000"/>
              </a:lnSpc>
              <a:defRPr sz="1800"/>
            </a:pPr>
            <a:r>
              <a:rPr sz="3200"/>
              <a:t>テトリスはやや難しいゲーム</a:t>
            </a:r>
          </a:p>
        </p:txBody>
      </p:sp>
    </p:spTree>
  </p:cSld>
  <p:clrMapOvr>
    <a:masterClrMapping/>
  </p:clrMapOvr>
  <p:transitio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6" name="Shape 186"/>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学習による汎用的AIの作成</a:t>
            </a:r>
          </a:p>
        </p:txBody>
      </p:sp>
      <p:sp>
        <p:nvSpPr>
          <p:cNvPr id="187" name="Shape 187"/>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学習によって汎用的AIを作る</a:t>
            </a:r>
            <a:endParaRPr sz="3200"/>
          </a:p>
          <a:p>
            <a:pPr lvl="0" marL="0" indent="0">
              <a:buSzTx/>
              <a:buNone/>
              <a:defRPr sz="1800"/>
            </a:pPr>
            <a:endParaRPr sz="3200"/>
          </a:p>
          <a:p>
            <a:pPr lvl="0" marL="0" indent="0">
              <a:buSzTx/>
              <a:buNone/>
              <a:defRPr sz="1800"/>
            </a:pPr>
            <a:endParaRPr sz="3200"/>
          </a:p>
          <a:p>
            <a:pPr lvl="0" indent="-324611">
              <a:defRPr sz="1800"/>
            </a:pPr>
            <a:r>
              <a:rPr sz="3200"/>
              <a:t>大雑把に分けて、「教師あり学習」と「教師なし学習」がある</a:t>
            </a:r>
            <a:endParaRPr sz="3200"/>
          </a:p>
          <a:p>
            <a:pPr lvl="0" marL="4571" indent="109728">
              <a:buSzTx/>
              <a:buNone/>
              <a:defRPr sz="1800"/>
            </a:pPr>
            <a:r>
              <a:rPr sz="3200"/>
              <a:t>　</a:t>
            </a:r>
          </a:p>
        </p:txBody>
      </p:sp>
    </p:spTree>
  </p:cSld>
  <p:clrMapOvr>
    <a:masterClrMapping/>
  </p:clrMapOvr>
  <p:transitio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1" name="Shape 191"/>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教師あり学習</a:t>
            </a:r>
          </a:p>
        </p:txBody>
      </p:sp>
      <p:sp>
        <p:nvSpPr>
          <p:cNvPr id="192" name="Shape 192"/>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教師あり学習</a:t>
            </a:r>
            <a:endParaRPr sz="3200"/>
          </a:p>
          <a:p>
            <a:pPr lvl="0" marL="4571" indent="109728">
              <a:buSzTx/>
              <a:buNone/>
              <a:defRPr sz="1800"/>
            </a:pPr>
            <a:r>
              <a:rPr sz="3200"/>
              <a:t>　</a:t>
            </a:r>
            <a:r>
              <a:rPr sz="2800"/>
              <a:t>教師データを用意（人間のプレイ記録など）</a:t>
            </a:r>
            <a:endParaRPr sz="2800"/>
          </a:p>
          <a:p>
            <a:pPr lvl="0" marL="4571" indent="109728">
              <a:buSzTx/>
              <a:buNone/>
              <a:defRPr sz="1800"/>
            </a:pPr>
            <a:r>
              <a:rPr sz="2800"/>
              <a:t>　教師データに近い動きを学習していく</a:t>
            </a:r>
            <a:endParaRPr sz="2800"/>
          </a:p>
          <a:p>
            <a:pPr lvl="0" marL="4571" indent="109728">
              <a:buSzTx/>
              <a:buNone/>
              <a:defRPr sz="1800"/>
            </a:pPr>
            <a:r>
              <a:rPr sz="2800"/>
              <a:t>		例：将棋AI　プロの棋譜から学習</a:t>
            </a:r>
          </a:p>
        </p:txBody>
      </p:sp>
      <p:pic>
        <p:nvPicPr>
          <p:cNvPr id="193" name="image14.png"/>
          <p:cNvPicPr/>
          <p:nvPr/>
        </p:nvPicPr>
        <p:blipFill>
          <a:blip r:embed="rId3">
            <a:extLst/>
          </a:blip>
          <a:stretch>
            <a:fillRect/>
          </a:stretch>
        </p:blipFill>
        <p:spPr>
          <a:xfrm>
            <a:off x="1171980" y="4182656"/>
            <a:ext cx="2085754" cy="2281202"/>
          </a:xfrm>
          <a:prstGeom prst="rect">
            <a:avLst/>
          </a:prstGeom>
          <a:ln w="12700">
            <a:miter lim="400000"/>
          </a:ln>
        </p:spPr>
      </p:pic>
      <p:sp>
        <p:nvSpPr>
          <p:cNvPr id="194" name="Shape 194"/>
          <p:cNvSpPr/>
          <p:nvPr/>
        </p:nvSpPr>
        <p:spPr>
          <a:xfrm>
            <a:off x="5508102" y="4162145"/>
            <a:ext cx="2570561" cy="2255802"/>
          </a:xfrm>
          <a:prstGeom prst="rect">
            <a:avLst/>
          </a:prstGeom>
          <a:solidFill>
            <a:srgbClr val="BEE1EA"/>
          </a:solidFill>
          <a:ln w="25400">
            <a:solidFill>
              <a:srgbClr val="3691AA"/>
            </a:solidFill>
            <a:round/>
          </a:ln>
        </p:spPr>
        <p:txBody>
          <a:bodyPr lIns="0" tIns="0" rIns="0" bIns="0" anchor="ctr"/>
          <a:lstStyle/>
          <a:p>
            <a:pPr lvl="0" algn="ctr">
              <a:defRPr>
                <a:solidFill>
                  <a:srgbClr val="D4D4D6"/>
                </a:solidFill>
              </a:defRPr>
            </a:pPr>
          </a:p>
        </p:txBody>
      </p:sp>
      <p:sp>
        <p:nvSpPr>
          <p:cNvPr id="195" name="Shape 195"/>
          <p:cNvSpPr/>
          <p:nvPr/>
        </p:nvSpPr>
        <p:spPr>
          <a:xfrm>
            <a:off x="5495402" y="4260055"/>
            <a:ext cx="3024336" cy="212640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0">
              <a:defRPr sz="1800"/>
            </a:pPr>
            <a:r>
              <a:t>△5四銀</a:t>
            </a:r>
          </a:p>
          <a:p>
            <a:pPr lvl="0">
              <a:defRPr sz="1800"/>
            </a:pPr>
            <a:r>
              <a:t>▲4六歩</a:t>
            </a:r>
          </a:p>
          <a:p>
            <a:pPr lvl="0">
              <a:defRPr sz="1800"/>
            </a:pPr>
            <a:r>
              <a:t>△5二金</a:t>
            </a:r>
          </a:p>
          <a:p>
            <a:pPr lvl="0">
              <a:defRPr sz="1800"/>
            </a:pPr>
            <a:r>
              <a:t>　　・</a:t>
            </a:r>
          </a:p>
          <a:p>
            <a:pPr lvl="0">
              <a:defRPr sz="1800"/>
            </a:pPr>
            <a:r>
              <a:t>　　・</a:t>
            </a:r>
          </a:p>
          <a:p>
            <a:pPr lvl="0">
              <a:defRPr sz="1800"/>
            </a:pPr>
            <a:r>
              <a:t>　　・</a:t>
            </a:r>
          </a:p>
        </p:txBody>
      </p:sp>
      <p:sp>
        <p:nvSpPr>
          <p:cNvPr id="196" name="Shape 196"/>
          <p:cNvSpPr/>
          <p:nvPr/>
        </p:nvSpPr>
        <p:spPr>
          <a:xfrm rot="10800000">
            <a:off x="3908516" y="5172708"/>
            <a:ext cx="936104" cy="301099"/>
          </a:xfrm>
          <a:prstGeom prst="rightArrow">
            <a:avLst>
              <a:gd name="adj1" fmla="val 50000"/>
              <a:gd name="adj2" fmla="val 50000"/>
            </a:avLst>
          </a:prstGeom>
          <a:solidFill>
            <a:srgbClr val="F0AD00"/>
          </a:solidFill>
          <a:ln w="25400">
            <a:solidFill>
              <a:srgbClr val="AF7E00"/>
            </a:solidFill>
            <a:round/>
          </a:ln>
        </p:spPr>
        <p:txBody>
          <a:bodyPr lIns="0" tIns="0" rIns="0" bIns="0" anchor="ctr"/>
          <a:lstStyle/>
          <a:p>
            <a:pPr lvl="0" algn="ctr">
              <a:defRPr>
                <a:solidFill>
                  <a:srgbClr val="D4D4D6"/>
                </a:solidFill>
              </a:defRPr>
            </a:pPr>
          </a:p>
        </p:txBody>
      </p:sp>
    </p:spTree>
  </p:cSld>
  <p:clrMapOvr>
    <a:masterClrMapping/>
  </p:clrMapOvr>
  <p:transitio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0" name="Shape 200"/>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教師なし学習</a:t>
            </a:r>
          </a:p>
        </p:txBody>
      </p:sp>
      <p:sp>
        <p:nvSpPr>
          <p:cNvPr id="201" name="Shape 201"/>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教師なし学習</a:t>
            </a:r>
            <a:endParaRPr sz="3200"/>
          </a:p>
          <a:p>
            <a:pPr lvl="0" marL="4571" indent="109728">
              <a:buSzTx/>
              <a:buNone/>
              <a:defRPr sz="1800"/>
            </a:pPr>
            <a:r>
              <a:rPr sz="2800"/>
              <a:t>　とりあえず適当にプレイ</a:t>
            </a:r>
            <a:endParaRPr sz="2800"/>
          </a:p>
          <a:p>
            <a:pPr lvl="0" marL="4571" indent="109728">
              <a:buSzTx/>
              <a:buNone/>
              <a:defRPr sz="1800"/>
            </a:pPr>
            <a:r>
              <a:rPr sz="2800"/>
              <a:t>　良いプレイが出来たらそれを教師とする</a:t>
            </a:r>
          </a:p>
        </p:txBody>
      </p:sp>
      <p:pic>
        <p:nvPicPr>
          <p:cNvPr id="202" name="image01.png"/>
          <p:cNvPicPr/>
          <p:nvPr/>
        </p:nvPicPr>
        <p:blipFill>
          <a:blip r:embed="rId3">
            <a:extLst/>
          </a:blip>
          <a:stretch>
            <a:fillRect/>
          </a:stretch>
        </p:blipFill>
        <p:spPr>
          <a:xfrm>
            <a:off x="2195734" y="3628831"/>
            <a:ext cx="4464498" cy="2929827"/>
          </a:xfrm>
          <a:prstGeom prst="rect">
            <a:avLst/>
          </a:prstGeom>
          <a:ln w="12700">
            <a:miter lim="400000"/>
          </a:ln>
        </p:spPr>
      </p:pic>
    </p:spTree>
  </p:cSld>
  <p:clrMapOvr>
    <a:masterClrMapping/>
  </p:clrMapOvr>
  <p:transitio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6" name="Shape 206"/>
          <p:cNvSpPr/>
          <p:nvPr>
            <p:ph type="title"/>
          </p:nvPr>
        </p:nvSpPr>
        <p:spPr>
          <a:xfrm>
            <a:off x="457200" y="155446"/>
            <a:ext cx="8229600" cy="1252729"/>
          </a:xfrm>
          <a:prstGeom prst="rect">
            <a:avLst/>
          </a:prstGeom>
        </p:spPr>
        <p:txBody>
          <a:bodyPr lIns="45699" tIns="45699" rIns="45699" bIns="45699">
            <a:normAutofit fontScale="100000" lnSpcReduction="0"/>
          </a:bodyPr>
          <a:lstStyle/>
          <a:p>
            <a:pPr lvl="0">
              <a:defRPr b="0" sz="1800">
                <a:solidFill>
                  <a:srgbClr val="000000"/>
                </a:solidFill>
              </a:defRPr>
            </a:pPr>
            <a:r>
              <a:rPr b="1" sz="4500">
                <a:solidFill>
                  <a:srgbClr val="FFC700"/>
                </a:solidFill>
              </a:rPr>
              <a:t>ゲームAIにおける汎用的学習</a:t>
            </a:r>
          </a:p>
        </p:txBody>
      </p:sp>
      <p:graphicFrame>
        <p:nvGraphicFramePr>
          <p:cNvPr id="207" name="Chart 207"/>
          <p:cNvGraphicFramePr/>
          <p:nvPr/>
        </p:nvGraphicFramePr>
        <p:xfrm>
          <a:off x="1799733" y="1469076"/>
          <a:ext cx="5980972" cy="3703611"/>
        </p:xfrm>
        <a:graphic xmlns:a="http://schemas.openxmlformats.org/drawingml/2006/main">
          <a:graphicData uri="http://schemas.openxmlformats.org/drawingml/2006/chart">
            <c:chart xmlns:c="http://schemas.openxmlformats.org/drawingml/2006/chart" r:id="rId3"/>
          </a:graphicData>
        </a:graphic>
      </p:graphicFrame>
      <p:grpSp>
        <p:nvGrpSpPr>
          <p:cNvPr id="210" name="Group 210"/>
          <p:cNvGrpSpPr/>
          <p:nvPr/>
        </p:nvGrpSpPr>
        <p:grpSpPr>
          <a:xfrm>
            <a:off x="1619671" y="3212383"/>
            <a:ext cx="1731423" cy="936697"/>
            <a:chOff x="0" y="0"/>
            <a:chExt cx="1731421" cy="936696"/>
          </a:xfrm>
        </p:grpSpPr>
        <p:sp>
          <p:nvSpPr>
            <p:cNvPr id="208" name="Shape 208"/>
            <p:cNvSpPr/>
            <p:nvPr/>
          </p:nvSpPr>
          <p:spPr>
            <a:xfrm>
              <a:off x="0" y="0"/>
              <a:ext cx="1731422" cy="936697"/>
            </a:xfrm>
            <a:prstGeom prst="roundRect">
              <a:avLst>
                <a:gd name="adj" fmla="val 16667"/>
              </a:avLst>
            </a:prstGeom>
            <a:solidFill>
              <a:srgbClr val="BFE1EB"/>
            </a:solidFill>
            <a:ln w="25400" cap="flat">
              <a:solidFill>
                <a:srgbClr val="3792AA"/>
              </a:solidFill>
              <a:prstDash val="solid"/>
              <a:bevel/>
            </a:ln>
            <a:effectLst/>
          </p:spPr>
          <p:txBody>
            <a:bodyPr wrap="square" lIns="0" tIns="0" rIns="0" bIns="0" numCol="1" anchor="ctr">
              <a:noAutofit/>
            </a:bodyPr>
            <a:lstStyle/>
            <a:p>
              <a:pPr lvl="0" algn="ctr">
                <a:defRPr>
                  <a:solidFill>
                    <a:srgbClr val="D4D4D6"/>
                  </a:solidFill>
                </a:defRPr>
              </a:pPr>
            </a:p>
          </p:txBody>
        </p:sp>
        <p:sp>
          <p:nvSpPr>
            <p:cNvPr id="209" name="Shape 209"/>
            <p:cNvSpPr/>
            <p:nvPr/>
          </p:nvSpPr>
          <p:spPr>
            <a:xfrm>
              <a:off x="45725" y="105128"/>
              <a:ext cx="1639971" cy="7264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p>
              <a:pPr lvl="0" algn="ctr">
                <a:defRPr sz="1800"/>
              </a:pPr>
              <a:r>
                <a:rPr sz="2000"/>
                <a:t>ブロック崩し</a:t>
              </a:r>
              <a:endParaRPr sz="2000">
                <a:solidFill>
                  <a:srgbClr val="D4D4D6"/>
                </a:solidFill>
              </a:endParaRPr>
            </a:p>
            <a:p>
              <a:pPr lvl="0" algn="ctr">
                <a:defRPr sz="1800"/>
              </a:pPr>
              <a:r>
                <a:rPr sz="2000"/>
                <a:t>ピンポン</a:t>
              </a:r>
            </a:p>
          </p:txBody>
        </p:sp>
      </p:grpSp>
      <p:sp>
        <p:nvSpPr>
          <p:cNvPr id="211" name="Shape 211"/>
          <p:cNvSpPr/>
          <p:nvPr/>
        </p:nvSpPr>
        <p:spPr>
          <a:xfrm>
            <a:off x="1261343" y="5927732"/>
            <a:ext cx="2829053" cy="76300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lvl="0" algn="ctr">
              <a:defRPr sz="1800"/>
            </a:pPr>
            <a:r>
              <a:rPr sz="2400"/>
              <a:t>教師なし学習</a:t>
            </a:r>
            <a:endParaRPr sz="2400"/>
          </a:p>
          <a:p>
            <a:pPr lvl="0" algn="ctr">
              <a:defRPr sz="1800"/>
            </a:pPr>
            <a:r>
              <a:rPr sz="1500"/>
              <a:t>(ヒューリスティック無し)</a:t>
            </a:r>
          </a:p>
        </p:txBody>
      </p:sp>
      <p:sp>
        <p:nvSpPr>
          <p:cNvPr id="212" name="Shape 212"/>
          <p:cNvSpPr/>
          <p:nvPr/>
        </p:nvSpPr>
        <p:spPr>
          <a:xfrm>
            <a:off x="3788957" y="6165303"/>
            <a:ext cx="3600401" cy="894270"/>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lvl1pPr algn="ctr">
              <a:defRPr sz="2400"/>
            </a:lvl1pPr>
          </a:lstStyle>
          <a:p>
            <a:pPr lvl="0">
              <a:defRPr sz="1800"/>
            </a:pPr>
            <a:r>
              <a:rPr sz="2400"/>
              <a:t>教師あり学習</a:t>
            </a:r>
            <a:endParaRPr sz="2400"/>
          </a:p>
        </p:txBody>
      </p:sp>
      <p:sp>
        <p:nvSpPr>
          <p:cNvPr id="213" name="Shape 213"/>
          <p:cNvSpPr/>
          <p:nvPr/>
        </p:nvSpPr>
        <p:spPr>
          <a:xfrm flipV="1">
            <a:off x="1331640" y="1916832"/>
            <a:ext cx="1" cy="3265809"/>
          </a:xfrm>
          <a:prstGeom prst="line">
            <a:avLst/>
          </a:prstGeom>
          <a:ln w="38100">
            <a:solidFill/>
            <a:tailEnd type="triangle"/>
          </a:ln>
        </p:spPr>
        <p:txBody>
          <a:bodyPr lIns="0" tIns="0" rIns="0" bIns="0"/>
          <a:lstStyle/>
          <a:p>
            <a:pPr lvl="0" defTabSz="457200">
              <a:defRPr sz="1200">
                <a:latin typeface="+mj-lt"/>
                <a:ea typeface="+mj-ea"/>
                <a:cs typeface="+mj-cs"/>
                <a:sym typeface="Helvetica"/>
              </a:defRPr>
            </a:pPr>
          </a:p>
        </p:txBody>
      </p:sp>
      <p:sp>
        <p:nvSpPr>
          <p:cNvPr id="214" name="Shape 214"/>
          <p:cNvSpPr/>
          <p:nvPr/>
        </p:nvSpPr>
        <p:spPr>
          <a:xfrm>
            <a:off x="-40150" y="1920151"/>
            <a:ext cx="1170941" cy="447041"/>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800"/>
            </a:lvl1pPr>
          </a:lstStyle>
          <a:p>
            <a:pPr lvl="0">
              <a:defRPr sz="1800"/>
            </a:pPr>
            <a:r>
              <a:rPr sz="2800"/>
              <a:t>汎用性</a:t>
            </a:r>
          </a:p>
        </p:txBody>
      </p:sp>
      <p:sp>
        <p:nvSpPr>
          <p:cNvPr id="215" name="Shape 215"/>
          <p:cNvSpPr/>
          <p:nvPr/>
        </p:nvSpPr>
        <p:spPr>
          <a:xfrm>
            <a:off x="6818616" y="5672940"/>
            <a:ext cx="408941" cy="39624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400"/>
            </a:lvl1pPr>
          </a:lstStyle>
          <a:p>
            <a:pPr lvl="0">
              <a:defRPr sz="1800"/>
            </a:pPr>
            <a:r>
              <a:rPr sz="2400"/>
              <a:t>多</a:t>
            </a:r>
          </a:p>
        </p:txBody>
      </p:sp>
      <p:grpSp>
        <p:nvGrpSpPr>
          <p:cNvPr id="218" name="Group 218"/>
          <p:cNvGrpSpPr/>
          <p:nvPr/>
        </p:nvGrpSpPr>
        <p:grpSpPr>
          <a:xfrm>
            <a:off x="6051692" y="3989040"/>
            <a:ext cx="1942788" cy="1031552"/>
            <a:chOff x="0" y="-157893"/>
            <a:chExt cx="1942787" cy="1031550"/>
          </a:xfrm>
        </p:grpSpPr>
        <p:sp>
          <p:nvSpPr>
            <p:cNvPr id="216" name="Shape 216"/>
            <p:cNvSpPr/>
            <p:nvPr/>
          </p:nvSpPr>
          <p:spPr>
            <a:xfrm>
              <a:off x="0" y="0"/>
              <a:ext cx="1942788" cy="715764"/>
            </a:xfrm>
            <a:prstGeom prst="roundRect">
              <a:avLst>
                <a:gd name="adj" fmla="val 16667"/>
              </a:avLst>
            </a:prstGeom>
            <a:solidFill>
              <a:srgbClr val="BFE1EB"/>
            </a:solidFill>
            <a:ln w="25400" cap="flat">
              <a:solidFill>
                <a:srgbClr val="3792AA"/>
              </a:solidFill>
              <a:prstDash val="solid"/>
              <a:bevel/>
            </a:ln>
            <a:effectLst/>
          </p:spPr>
          <p:txBody>
            <a:bodyPr wrap="square" lIns="0" tIns="0" rIns="0" bIns="0" numCol="1" anchor="ctr">
              <a:noAutofit/>
            </a:bodyPr>
            <a:lstStyle/>
            <a:p>
              <a:pPr lvl="0" algn="ctr">
                <a:defRPr sz="2000"/>
              </a:pPr>
            </a:p>
          </p:txBody>
        </p:sp>
        <p:sp>
          <p:nvSpPr>
            <p:cNvPr id="217" name="Shape 217"/>
            <p:cNvSpPr/>
            <p:nvPr/>
          </p:nvSpPr>
          <p:spPr>
            <a:xfrm>
              <a:off x="34940" y="-157894"/>
              <a:ext cx="1872907" cy="103155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noAutofit/>
            </a:bodyPr>
            <a:lstStyle/>
            <a:p>
              <a:pPr lvl="0" algn="ctr">
                <a:defRPr sz="1800"/>
              </a:pPr>
              <a:r>
                <a:rPr sz="2000"/>
                <a:t>将棋</a:t>
              </a:r>
              <a:endParaRPr sz="2000"/>
            </a:p>
            <a:p>
              <a:pPr lvl="0" algn="ctr">
                <a:defRPr sz="1800"/>
              </a:pPr>
              <a:r>
                <a:rPr sz="2000"/>
                <a:t>チェス</a:t>
              </a:r>
            </a:p>
          </p:txBody>
        </p:sp>
      </p:grpSp>
      <p:sp>
        <p:nvSpPr>
          <p:cNvPr id="219" name="Shape 219"/>
          <p:cNvSpPr/>
          <p:nvPr/>
        </p:nvSpPr>
        <p:spPr>
          <a:xfrm>
            <a:off x="5121655" y="2828333"/>
            <a:ext cx="2285065" cy="2354307"/>
          </a:xfrm>
          <a:prstGeom prst="roundRect">
            <a:avLst>
              <a:gd name="adj" fmla="val 16667"/>
            </a:avLst>
          </a:prstGeom>
          <a:ln w="38100">
            <a:solidFill/>
          </a:ln>
        </p:spPr>
        <p:txBody>
          <a:bodyPr lIns="0" tIns="0" rIns="0" bIns="0" anchor="ctr"/>
          <a:lstStyle/>
          <a:p>
            <a:pPr lvl="0" algn="ctr">
              <a:defRPr>
                <a:solidFill>
                  <a:srgbClr val="D4D4D6"/>
                </a:solidFill>
              </a:defRPr>
            </a:pPr>
          </a:p>
        </p:txBody>
      </p:sp>
      <p:grpSp>
        <p:nvGrpSpPr>
          <p:cNvPr id="222" name="Group 222"/>
          <p:cNvGrpSpPr/>
          <p:nvPr/>
        </p:nvGrpSpPr>
        <p:grpSpPr>
          <a:xfrm>
            <a:off x="5292080" y="3493518"/>
            <a:ext cx="1944217" cy="534666"/>
            <a:chOff x="0" y="0"/>
            <a:chExt cx="1944216" cy="534664"/>
          </a:xfrm>
        </p:grpSpPr>
        <p:sp>
          <p:nvSpPr>
            <p:cNvPr id="220" name="Shape 220"/>
            <p:cNvSpPr/>
            <p:nvPr/>
          </p:nvSpPr>
          <p:spPr>
            <a:xfrm>
              <a:off x="0" y="0"/>
              <a:ext cx="1944217" cy="534665"/>
            </a:xfrm>
            <a:prstGeom prst="roundRect">
              <a:avLst>
                <a:gd name="adj" fmla="val 16667"/>
              </a:avLst>
            </a:prstGeom>
            <a:solidFill>
              <a:srgbClr val="92D050"/>
            </a:solidFill>
            <a:ln w="25400" cap="flat">
              <a:solidFill>
                <a:srgbClr val="479249"/>
              </a:solidFill>
              <a:prstDash val="solid"/>
              <a:bevel/>
            </a:ln>
            <a:effectLst/>
          </p:spPr>
          <p:txBody>
            <a:bodyPr wrap="square" lIns="0" tIns="0" rIns="0" bIns="0" numCol="1" anchor="ctr">
              <a:noAutofit/>
            </a:bodyPr>
            <a:lstStyle/>
            <a:p>
              <a:pPr lvl="0" algn="ctr">
                <a:defRPr sz="2000"/>
              </a:pPr>
            </a:p>
          </p:txBody>
        </p:sp>
        <p:sp>
          <p:nvSpPr>
            <p:cNvPr id="221" name="Shape 221"/>
            <p:cNvSpPr/>
            <p:nvPr/>
          </p:nvSpPr>
          <p:spPr>
            <a:xfrm>
              <a:off x="26099" y="94612"/>
              <a:ext cx="1892018" cy="3454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sz="2000"/>
              </a:lvl1pPr>
            </a:lstStyle>
            <a:p>
              <a:pPr lvl="0">
                <a:defRPr sz="1800"/>
              </a:pPr>
              <a:r>
                <a:rPr sz="2000"/>
                <a:t>複雑なゲーム</a:t>
              </a:r>
            </a:p>
          </p:txBody>
        </p:sp>
      </p:grpSp>
      <p:sp>
        <p:nvSpPr>
          <p:cNvPr id="223" name="Shape 223"/>
          <p:cNvSpPr/>
          <p:nvPr/>
        </p:nvSpPr>
        <p:spPr>
          <a:xfrm>
            <a:off x="5342935" y="5672940"/>
            <a:ext cx="408941" cy="39624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400"/>
            </a:lvl1pPr>
          </a:lstStyle>
          <a:p>
            <a:pPr lvl="0">
              <a:defRPr sz="1800"/>
            </a:pPr>
            <a:r>
              <a:rPr sz="2400"/>
              <a:t>少</a:t>
            </a:r>
          </a:p>
        </p:txBody>
      </p:sp>
      <p:sp>
        <p:nvSpPr>
          <p:cNvPr id="224" name="Shape 224"/>
          <p:cNvSpPr/>
          <p:nvPr/>
        </p:nvSpPr>
        <p:spPr>
          <a:xfrm>
            <a:off x="3775095" y="5644305"/>
            <a:ext cx="713741" cy="39624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400"/>
            </a:lvl1pPr>
          </a:lstStyle>
          <a:p>
            <a:pPr lvl="0">
              <a:defRPr sz="1800"/>
            </a:pPr>
            <a:r>
              <a:rPr sz="2400"/>
              <a:t>無し</a:t>
            </a:r>
          </a:p>
        </p:txBody>
      </p:sp>
      <p:sp>
        <p:nvSpPr>
          <p:cNvPr id="225" name="Shape 225"/>
          <p:cNvSpPr/>
          <p:nvPr/>
        </p:nvSpPr>
        <p:spPr>
          <a:xfrm>
            <a:off x="4111828" y="5222642"/>
            <a:ext cx="2829053" cy="396240"/>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sz="2400"/>
            </a:lvl1pPr>
          </a:lstStyle>
          <a:p>
            <a:pPr lvl="0">
              <a:defRPr sz="1800"/>
            </a:pPr>
            <a:r>
              <a:rPr sz="2400"/>
              <a:t>ヒューリスティック</a:t>
            </a:r>
          </a:p>
        </p:txBody>
      </p:sp>
      <p:sp>
        <p:nvSpPr>
          <p:cNvPr id="226" name="Shape 226"/>
          <p:cNvSpPr/>
          <p:nvPr/>
        </p:nvSpPr>
        <p:spPr>
          <a:xfrm>
            <a:off x="3635895" y="5222642"/>
            <a:ext cx="3770824" cy="942663"/>
          </a:xfrm>
          <a:prstGeom prst="roundRect">
            <a:avLst>
              <a:gd name="adj" fmla="val 16667"/>
            </a:avLst>
          </a:prstGeom>
          <a:ln w="25400">
            <a:solidFill/>
          </a:ln>
        </p:spPr>
        <p:txBody>
          <a:bodyPr lIns="0" tIns="0" rIns="0" bIns="0" anchor="ctr"/>
          <a:lstStyle/>
          <a:p>
            <a:pPr lvl="0" algn="ctr">
              <a:defRPr>
                <a:solidFill>
                  <a:srgbClr val="D4D4D6"/>
                </a:solidFill>
              </a:defRPr>
            </a:pPr>
          </a:p>
        </p:txBody>
      </p:sp>
      <p:sp>
        <p:nvSpPr>
          <p:cNvPr id="227" name="Shape 227"/>
          <p:cNvSpPr/>
          <p:nvPr/>
        </p:nvSpPr>
        <p:spPr>
          <a:xfrm rot="16200000">
            <a:off x="2436010" y="4966925"/>
            <a:ext cx="577679" cy="125248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1600"/>
                </a:moveTo>
                <a:cubicBezTo>
                  <a:pt x="15635" y="21600"/>
                  <a:pt x="10800" y="21228"/>
                  <a:pt x="10800" y="20770"/>
                </a:cubicBezTo>
                <a:lnTo>
                  <a:pt x="10800" y="11630"/>
                </a:lnTo>
                <a:cubicBezTo>
                  <a:pt x="10800" y="11172"/>
                  <a:pt x="5965" y="10800"/>
                  <a:pt x="0" y="10800"/>
                </a:cubicBezTo>
                <a:cubicBezTo>
                  <a:pt x="5965" y="10800"/>
                  <a:pt x="10800" y="10428"/>
                  <a:pt x="10800" y="9970"/>
                </a:cubicBezTo>
                <a:lnTo>
                  <a:pt x="10800" y="830"/>
                </a:lnTo>
                <a:cubicBezTo>
                  <a:pt x="10800" y="372"/>
                  <a:pt x="15635" y="0"/>
                  <a:pt x="21600" y="0"/>
                </a:cubicBezTo>
              </a:path>
            </a:pathLst>
          </a:custGeom>
          <a:ln>
            <a:solidFill/>
          </a:ln>
        </p:spPr>
        <p:txBody>
          <a:bodyPr lIns="0" tIns="0" rIns="0" bIns="0" anchor="ctr"/>
          <a:lstStyle/>
          <a:p>
            <a:pPr lvl="0" algn="ctr"/>
          </a:p>
        </p:txBody>
      </p:sp>
      <p:sp>
        <p:nvSpPr>
          <p:cNvPr id="228" name="Shape 228"/>
          <p:cNvSpPr/>
          <p:nvPr/>
        </p:nvSpPr>
        <p:spPr>
          <a:xfrm>
            <a:off x="5304417" y="2823813"/>
            <a:ext cx="1917389" cy="509266"/>
          </a:xfrm>
          <a:prstGeom prst="roundRect">
            <a:avLst>
              <a:gd name="adj" fmla="val 21937"/>
            </a:avLst>
          </a:prstGeom>
          <a:solidFill>
            <a:srgbClr val="D6CF7C"/>
          </a:solidFill>
          <a:ln w="25400">
            <a:solidFill>
              <a:srgbClr val="F0AD00"/>
            </a:solidFill>
          </a:ln>
          <a:effectLst>
            <a:outerShdw sx="100000" sy="100000" kx="0" ky="0" algn="b" rotWithShape="0" blurRad="38100" dist="23000" dir="5400000">
              <a:srgbClr val="000000">
                <a:alpha val="35000"/>
              </a:srgbClr>
            </a:outerShdw>
          </a:effectLst>
          <a:extLst>
            <a:ext uri="{C572A759-6A51-4108-AA02-DFA0A04FC94B}">
              <ma14:wrappingTextBoxFlag xmlns:ma14="http://schemas.microsoft.com/office/mac/drawingml/2011/main" val="1"/>
            </a:ext>
          </a:extLst>
        </p:spPr>
        <p:txBody>
          <a:bodyPr lIns="0" tIns="0" rIns="0" bIns="0" anchor="ctr"/>
          <a:lstStyle>
            <a:lvl1pPr algn="ctr">
              <a:defRPr spc="0" sz="2400"/>
            </a:lvl1pPr>
          </a:lstStyle>
          <a:p>
            <a:pPr lvl="0">
              <a:defRPr spc="0" sz="1800"/>
            </a:pPr>
            <a:r>
              <a:rPr spc="0" sz="2400"/>
              <a:t>テトリス</a:t>
            </a:r>
          </a:p>
        </p:txBody>
      </p:sp>
      <p:sp>
        <p:nvSpPr>
          <p:cNvPr id="229" name="Shape 229"/>
          <p:cNvSpPr/>
          <p:nvPr/>
        </p:nvSpPr>
        <p:spPr>
          <a:xfrm>
            <a:off x="3720425" y="2590967"/>
            <a:ext cx="890760" cy="2652149"/>
          </a:xfrm>
          <a:prstGeom prst="roundRect">
            <a:avLst>
              <a:gd name="adj" fmla="val 21386"/>
            </a:avLst>
          </a:prstGeom>
          <a:ln w="50800">
            <a:solidFill>
              <a:srgbClr val="EB2335"/>
            </a:solidFill>
          </a:ln>
          <a:effectLst>
            <a:outerShdw sx="100000" sy="100000" kx="0" ky="0" algn="b" rotWithShape="0" blurRad="38100" dist="23000" dir="5400000">
              <a:srgbClr val="000000">
                <a:alpha val="35000"/>
              </a:srgbClr>
            </a:outerShdw>
          </a:effectLst>
        </p:spPr>
        <p:txBody>
          <a:bodyPr lIns="0" tIns="0" rIns="0" bIns="0" anchor="ctr"/>
          <a:lstStyle/>
          <a:p>
            <a:pPr lvl="0"/>
          </a:p>
        </p:txBody>
      </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4" presetID="2" grpId="1" fill="hold">
                                  <p:stCondLst>
                                    <p:cond delay="0"/>
                                  </p:stCondLst>
                                  <p:iterate type="el" backwards="0">
                                    <p:tmAbs val="0"/>
                                  </p:iterate>
                                  <p:childTnLst>
                                    <p:set>
                                      <p:cBhvr>
                                        <p:cTn id="6" fill="hold"/>
                                        <p:tgtEl>
                                          <p:spTgt spid="210"/>
                                        </p:tgtEl>
                                        <p:attrNameLst>
                                          <p:attrName>style.visibility</p:attrName>
                                        </p:attrNameLst>
                                      </p:cBhvr>
                                      <p:to>
                                        <p:strVal val="visible"/>
                                      </p:to>
                                    </p:set>
                                    <p:anim calcmode="lin" valueType="num">
                                      <p:cBhvr>
                                        <p:cTn id="7" dur="500" fill="hold"/>
                                        <p:tgtEl>
                                          <p:spTgt spid="210"/>
                                        </p:tgtEl>
                                        <p:attrNameLst>
                                          <p:attrName>ppt_x</p:attrName>
                                        </p:attrNameLst>
                                      </p:cBhvr>
                                      <p:tavLst>
                                        <p:tav tm="0">
                                          <p:val>
                                            <p:strVal val="#ppt_x"/>
                                          </p:val>
                                        </p:tav>
                                        <p:tav tm="100000">
                                          <p:val>
                                            <p:strVal val="#ppt_x"/>
                                          </p:val>
                                        </p:tav>
                                      </p:tavLst>
                                    </p:anim>
                                    <p:anim calcmode="lin" valueType="num">
                                      <p:cBhvr>
                                        <p:cTn id="8" dur="500" fill="hold"/>
                                        <p:tgtEl>
                                          <p:spTgt spid="2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nodeType="clickEffect" presetClass="entr" presetSubtype="4" presetID="2" grpId="2" fill="hold">
                                  <p:stCondLst>
                                    <p:cond delay="0"/>
                                  </p:stCondLst>
                                  <p:iterate type="el" backwards="0">
                                    <p:tmAbs val="0"/>
                                  </p:iterate>
                                  <p:childTnLst>
                                    <p:set>
                                      <p:cBhvr>
                                        <p:cTn id="12" fill="hold"/>
                                        <p:tgtEl>
                                          <p:spTgt spid="218"/>
                                        </p:tgtEl>
                                        <p:attrNameLst>
                                          <p:attrName>style.visibility</p:attrName>
                                        </p:attrNameLst>
                                      </p:cBhvr>
                                      <p:to>
                                        <p:strVal val="visible"/>
                                      </p:to>
                                    </p:set>
                                    <p:anim calcmode="lin" valueType="num">
                                      <p:cBhvr>
                                        <p:cTn id="13" dur="500" fill="hold"/>
                                        <p:tgtEl>
                                          <p:spTgt spid="218"/>
                                        </p:tgtEl>
                                        <p:attrNameLst>
                                          <p:attrName>ppt_x</p:attrName>
                                        </p:attrNameLst>
                                      </p:cBhvr>
                                      <p:tavLst>
                                        <p:tav tm="0">
                                          <p:val>
                                            <p:strVal val="#ppt_x"/>
                                          </p:val>
                                        </p:tav>
                                        <p:tav tm="100000">
                                          <p:val>
                                            <p:strVal val="#ppt_x"/>
                                          </p:val>
                                        </p:tav>
                                      </p:tavLst>
                                    </p:anim>
                                    <p:anim calcmode="lin" valueType="num">
                                      <p:cBhvr>
                                        <p:cTn id="14" dur="500" fill="hold"/>
                                        <p:tgtEl>
                                          <p:spTgt spid="21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nodeType="clickEffect" presetClass="entr" presetSubtype="0" presetID="10" grpId="3" fill="hold">
                                  <p:stCondLst>
                                    <p:cond delay="0"/>
                                  </p:stCondLst>
                                  <p:iterate type="el" backwards="0">
                                    <p:tmAbs val="0"/>
                                  </p:iterate>
                                  <p:childTnLst>
                                    <p:set>
                                      <p:cBhvr>
                                        <p:cTn id="18" fill="hold"/>
                                        <p:tgtEl>
                                          <p:spTgt spid="219"/>
                                        </p:tgtEl>
                                        <p:attrNameLst>
                                          <p:attrName>style.visibility</p:attrName>
                                        </p:attrNameLst>
                                      </p:cBhvr>
                                      <p:to>
                                        <p:strVal val="visible"/>
                                      </p:to>
                                    </p:set>
                                    <p:animEffect filter="fade" transition="in">
                                      <p:cBhvr>
                                        <p:cTn id="19" dur="500"/>
                                        <p:tgtEl>
                                          <p:spTgt spid="219"/>
                                        </p:tgtEl>
                                      </p:cBhvr>
                                    </p:animEffect>
                                  </p:childTnLst>
                                </p:cTn>
                              </p:par>
                            </p:childTnLst>
                          </p:cTn>
                        </p:par>
                        <p:par>
                          <p:cTn id="20" fill="hold">
                            <p:stCondLst>
                              <p:cond delay="500"/>
                            </p:stCondLst>
                            <p:childTnLst>
                              <p:par>
                                <p:cTn id="21" nodeType="afterEffect" presetClass="entr" presetSubtype="0" presetID="10" grpId="4" fill="hold">
                                  <p:stCondLst>
                                    <p:cond delay="0"/>
                                  </p:stCondLst>
                                  <p:iterate type="el" backwards="0">
                                    <p:tmAbs val="0"/>
                                  </p:iterate>
                                  <p:childTnLst>
                                    <p:set>
                                      <p:cBhvr>
                                        <p:cTn id="22" fill="hold"/>
                                        <p:tgtEl>
                                          <p:spTgt spid="222"/>
                                        </p:tgtEl>
                                        <p:attrNameLst>
                                          <p:attrName>style.visibility</p:attrName>
                                        </p:attrNameLst>
                                      </p:cBhvr>
                                      <p:to>
                                        <p:strVal val="visible"/>
                                      </p:to>
                                    </p:set>
                                    <p:animEffect filter="fade" transition="in">
                                      <p:cBhvr>
                                        <p:cTn id="23" dur="500"/>
                                        <p:tgtEl>
                                          <p:spTgt spid="222"/>
                                        </p:tgtEl>
                                      </p:cBhvr>
                                    </p:animEffect>
                                  </p:childTnLst>
                                </p:cTn>
                              </p:par>
                            </p:childTnLst>
                          </p:cTn>
                        </p:par>
                      </p:childTnLst>
                    </p:cTn>
                  </p:par>
                  <p:par>
                    <p:cTn id="24" fill="hold">
                      <p:stCondLst>
                        <p:cond delay="indefinite"/>
                      </p:stCondLst>
                      <p:childTnLst>
                        <p:par>
                          <p:cTn id="25" fill="hold">
                            <p:stCondLst>
                              <p:cond delay="0"/>
                            </p:stCondLst>
                            <p:childTnLst>
                              <p:par>
                                <p:cTn id="26" nodeType="clickEffect" presetClass="entr" presetSubtype="0" presetID="9" grpId="5" fill="hold">
                                  <p:stCondLst>
                                    <p:cond delay="0"/>
                                  </p:stCondLst>
                                  <p:iterate type="el" backwards="0">
                                    <p:tmAbs val="0"/>
                                  </p:iterate>
                                  <p:childTnLst>
                                    <p:set>
                                      <p:cBhvr>
                                        <p:cTn id="27" fill="hold"/>
                                        <p:tgtEl>
                                          <p:spTgt spid="229"/>
                                        </p:tgtEl>
                                        <p:attrNameLst>
                                          <p:attrName>style.visibility</p:attrName>
                                        </p:attrNameLst>
                                      </p:cBhvr>
                                      <p:to>
                                        <p:strVal val="visible"/>
                                      </p:to>
                                    </p:set>
                                    <p:animEffect filter="dissolve" transition="in">
                                      <p:cBhvr>
                                        <p:cTn id="28" dur="1000"/>
                                        <p:tgtEl>
                                          <p:spTgt spid="229"/>
                                        </p:tgtEl>
                                      </p:cBhvr>
                                    </p:animEffect>
                                  </p:childTnLst>
                                </p:cTn>
                              </p:par>
                            </p:childTnLst>
                          </p:cTn>
                        </p:par>
                      </p:childTnLst>
                    </p:cTn>
                  </p:par>
                  <p:par>
                    <p:cTn id="29" fill="hold">
                      <p:stCondLst>
                        <p:cond delay="indefinite"/>
                      </p:stCondLst>
                      <p:childTnLst>
                        <p:par>
                          <p:cTn id="30" fill="hold">
                            <p:stCondLst>
                              <p:cond delay="0"/>
                            </p:stCondLst>
                            <p:childTnLst>
                              <p:par>
                                <p:cTn id="31" nodeType="clickEffect" presetClass="entr" presetSubtype="2" presetID="2" grpId="6" fill="hold">
                                  <p:stCondLst>
                                    <p:cond delay="0"/>
                                  </p:stCondLst>
                                  <p:iterate type="el" backwards="0">
                                    <p:tmAbs val="0"/>
                                  </p:iterate>
                                  <p:childTnLst>
                                    <p:set>
                                      <p:cBhvr>
                                        <p:cTn id="32" fill="hold"/>
                                        <p:tgtEl>
                                          <p:spTgt spid="228"/>
                                        </p:tgtEl>
                                        <p:attrNameLst>
                                          <p:attrName>style.visibility</p:attrName>
                                        </p:attrNameLst>
                                      </p:cBhvr>
                                      <p:to>
                                        <p:strVal val="visible"/>
                                      </p:to>
                                    </p:set>
                                    <p:anim calcmode="lin" valueType="num">
                                      <p:cBhvr>
                                        <p:cTn id="33" dur="1000" fill="hold"/>
                                        <p:tgtEl>
                                          <p:spTgt spid="228"/>
                                        </p:tgtEl>
                                        <p:attrNameLst>
                                          <p:attrName>ppt_x</p:attrName>
                                        </p:attrNameLst>
                                      </p:cBhvr>
                                      <p:tavLst>
                                        <p:tav tm="0">
                                          <p:val>
                                            <p:strVal val="1+#ppt_w/2"/>
                                          </p:val>
                                        </p:tav>
                                        <p:tav tm="100000">
                                          <p:val>
                                            <p:strVal val="#ppt_x"/>
                                          </p:val>
                                        </p:tav>
                                      </p:tavLst>
                                    </p:anim>
                                    <p:anim calcmode="lin" valueType="num">
                                      <p:cBhvr>
                                        <p:cTn id="34" dur="1000" fill="hold"/>
                                        <p:tgtEl>
                                          <p:spTgt spid="2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218" grpId="2"/>
      <p:bldP build="whole" bldLvl="1" animBg="1" rev="0" advAuto="0" spid="210" grpId="1"/>
      <p:bldP build="whole" bldLvl="1" animBg="1" rev="0" advAuto="0" spid="219" grpId="3"/>
      <p:bldP build="whole" bldLvl="1" animBg="1" rev="0" advAuto="0" spid="222" grpId="4"/>
      <p:bldP build="whole" bldLvl="1" animBg="1" rev="0" advAuto="0" spid="229" grpId="5"/>
      <p:bldP build="whole" bldLvl="1" animBg="1" rev="0" advAuto="0" spid="228" grpId="6"/>
    </p:bldLst>
  </p:timing>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3" name="Shape 233"/>
          <p:cNvSpPr/>
          <p:nvPr>
            <p:ph type="title"/>
          </p:nvPr>
        </p:nvSpPr>
        <p:spPr>
          <a:xfrm>
            <a:off x="458074" y="116631"/>
            <a:ext cx="8229601"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テトリスで何を学習するか</a:t>
            </a:r>
          </a:p>
        </p:txBody>
      </p:sp>
      <p:sp>
        <p:nvSpPr>
          <p:cNvPr id="234" name="Shape 234"/>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357759" indent="-243459">
              <a:defRPr sz="1800"/>
            </a:pPr>
            <a:r>
              <a:rPr sz="2400"/>
              <a:t>盤面の情報とピースを入力として与え、設置場所を予測するモデルの学習を行う</a:t>
            </a:r>
            <a:endParaRPr sz="2400"/>
          </a:p>
          <a:p>
            <a:pPr lvl="0" marL="371475" indent="-257175">
              <a:defRPr sz="1800"/>
            </a:pPr>
            <a:r>
              <a:rPr sz="2400"/>
              <a:t>盤面の状態が似た状況で、正しく予測出来ることが目的</a:t>
            </a:r>
          </a:p>
        </p:txBody>
      </p:sp>
      <p:pic>
        <p:nvPicPr>
          <p:cNvPr id="235" name="image10.png"/>
          <p:cNvPicPr/>
          <p:nvPr/>
        </p:nvPicPr>
        <p:blipFill>
          <a:blip r:embed="rId3">
            <a:extLst/>
          </a:blip>
          <a:stretch>
            <a:fillRect/>
          </a:stretch>
        </p:blipFill>
        <p:spPr>
          <a:xfrm>
            <a:off x="683568" y="3107534"/>
            <a:ext cx="1654726" cy="1647889"/>
          </a:xfrm>
          <a:prstGeom prst="rect">
            <a:avLst/>
          </a:prstGeom>
          <a:ln w="12700">
            <a:miter lim="400000"/>
          </a:ln>
        </p:spPr>
      </p:pic>
      <p:sp>
        <p:nvSpPr>
          <p:cNvPr id="236" name="Shape 236"/>
          <p:cNvSpPr/>
          <p:nvPr/>
        </p:nvSpPr>
        <p:spPr>
          <a:xfrm rot="1306563">
            <a:off x="2705866" y="3918832"/>
            <a:ext cx="432047" cy="504056"/>
          </a:xfrm>
          <a:prstGeom prst="rightArrow">
            <a:avLst>
              <a:gd name="adj1" fmla="val 50000"/>
              <a:gd name="adj2" fmla="val 50000"/>
            </a:avLst>
          </a:prstGeom>
          <a:solidFill>
            <a:srgbClr val="F0AD00"/>
          </a:solidFill>
          <a:ln w="48000">
            <a:solidFill>
              <a:srgbClr val="AF7E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37" name="Shape 237"/>
          <p:cNvSpPr/>
          <p:nvPr/>
        </p:nvSpPr>
        <p:spPr>
          <a:xfrm rot="20188447">
            <a:off x="5726838" y="3898245"/>
            <a:ext cx="432047" cy="504055"/>
          </a:xfrm>
          <a:prstGeom prst="rightArrow">
            <a:avLst>
              <a:gd name="adj1" fmla="val 50000"/>
              <a:gd name="adj2" fmla="val 50000"/>
            </a:avLst>
          </a:prstGeom>
          <a:solidFill>
            <a:srgbClr val="F0AD00"/>
          </a:solidFill>
          <a:ln w="48000">
            <a:solidFill>
              <a:srgbClr val="AF7E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grpSp>
        <p:nvGrpSpPr>
          <p:cNvPr id="241" name="Group 241"/>
          <p:cNvGrpSpPr/>
          <p:nvPr/>
        </p:nvGrpSpPr>
        <p:grpSpPr>
          <a:xfrm>
            <a:off x="3363407" y="3753618"/>
            <a:ext cx="2018899" cy="2092290"/>
            <a:chOff x="0" y="0"/>
            <a:chExt cx="2018897" cy="2092289"/>
          </a:xfrm>
        </p:grpSpPr>
        <p:sp>
          <p:nvSpPr>
            <p:cNvPr id="238" name="Shape 238"/>
            <p:cNvSpPr/>
            <p:nvPr/>
          </p:nvSpPr>
          <p:spPr>
            <a:xfrm>
              <a:off x="0" y="0"/>
              <a:ext cx="2018898" cy="2092290"/>
            </a:xfrm>
            <a:custGeom>
              <a:avLst/>
              <a:gdLst/>
              <a:ahLst/>
              <a:cxnLst>
                <a:cxn ang="0">
                  <a:pos x="wd2" y="hd2"/>
                </a:cxn>
                <a:cxn ang="5400000">
                  <a:pos x="wd2" y="hd2"/>
                </a:cxn>
                <a:cxn ang="10800000">
                  <a:pos x="wd2" y="hd2"/>
                </a:cxn>
                <a:cxn ang="16200000">
                  <a:pos x="wd2" y="hd2"/>
                </a:cxn>
              </a:cxnLst>
              <a:rect l="0" t="0" r="r" b="b"/>
              <a:pathLst>
                <a:path w="20879" h="20684" fill="norm" stroke="1" extrusionOk="0">
                  <a:moveTo>
                    <a:pt x="1901" y="6800"/>
                  </a:moveTo>
                  <a:lnTo>
                    <a:pt x="1901" y="6800"/>
                  </a:lnTo>
                  <a:cubicBezTo>
                    <a:pt x="1658" y="4397"/>
                    <a:pt x="2907" y="2184"/>
                    <a:pt x="4691" y="1857"/>
                  </a:cubicBezTo>
                  <a:cubicBezTo>
                    <a:pt x="5414" y="1724"/>
                    <a:pt x="6149" y="1922"/>
                    <a:pt x="6778" y="2419"/>
                  </a:cubicBezTo>
                  <a:lnTo>
                    <a:pt x="6778" y="2419"/>
                  </a:lnTo>
                  <a:cubicBezTo>
                    <a:pt x="7445" y="725"/>
                    <a:pt x="9003" y="82"/>
                    <a:pt x="10259" y="981"/>
                  </a:cubicBezTo>
                  <a:cubicBezTo>
                    <a:pt x="10478" y="1139"/>
                    <a:pt x="10680" y="1338"/>
                    <a:pt x="10857" y="1573"/>
                  </a:cubicBezTo>
                  <a:lnTo>
                    <a:pt x="10857" y="1573"/>
                  </a:lnTo>
                  <a:cubicBezTo>
                    <a:pt x="11377" y="169"/>
                    <a:pt x="12642" y="-401"/>
                    <a:pt x="13683" y="299"/>
                  </a:cubicBezTo>
                  <a:cubicBezTo>
                    <a:pt x="13971" y="493"/>
                    <a:pt x="14223" y="774"/>
                    <a:pt x="14418" y="1119"/>
                  </a:cubicBezTo>
                  <a:lnTo>
                    <a:pt x="14418" y="1119"/>
                  </a:lnTo>
                  <a:cubicBezTo>
                    <a:pt x="15255" y="-209"/>
                    <a:pt x="16734" y="-373"/>
                    <a:pt x="17722" y="753"/>
                  </a:cubicBezTo>
                  <a:cubicBezTo>
                    <a:pt x="18137" y="1226"/>
                    <a:pt x="18417" y="1878"/>
                    <a:pt x="18513" y="2598"/>
                  </a:cubicBezTo>
                  <a:lnTo>
                    <a:pt x="18513" y="2598"/>
                  </a:lnTo>
                  <a:cubicBezTo>
                    <a:pt x="19885" y="3102"/>
                    <a:pt x="20694" y="5013"/>
                    <a:pt x="20321" y="6865"/>
                  </a:cubicBezTo>
                  <a:cubicBezTo>
                    <a:pt x="20289" y="7020"/>
                    <a:pt x="20250" y="7173"/>
                    <a:pt x="20203" y="7321"/>
                  </a:cubicBezTo>
                  <a:lnTo>
                    <a:pt x="20203" y="7321"/>
                  </a:lnTo>
                  <a:cubicBezTo>
                    <a:pt x="21303" y="9251"/>
                    <a:pt x="21034" y="12017"/>
                    <a:pt x="19601" y="13499"/>
                  </a:cubicBezTo>
                  <a:cubicBezTo>
                    <a:pt x="19156" y="13961"/>
                    <a:pt x="18629" y="14259"/>
                    <a:pt x="18072" y="14367"/>
                  </a:cubicBezTo>
                  <a:cubicBezTo>
                    <a:pt x="18072" y="16443"/>
                    <a:pt x="16822" y="18126"/>
                    <a:pt x="15280" y="18126"/>
                  </a:cubicBezTo>
                  <a:cubicBezTo>
                    <a:pt x="14757" y="18126"/>
                    <a:pt x="14245" y="17928"/>
                    <a:pt x="13801" y="17556"/>
                  </a:cubicBezTo>
                  <a:lnTo>
                    <a:pt x="13801" y="17556"/>
                  </a:lnTo>
                  <a:cubicBezTo>
                    <a:pt x="13280" y="19883"/>
                    <a:pt x="11460" y="21199"/>
                    <a:pt x="9738" y="20494"/>
                  </a:cubicBezTo>
                  <a:cubicBezTo>
                    <a:pt x="9016" y="20199"/>
                    <a:pt x="8392" y="19574"/>
                    <a:pt x="7973" y="18727"/>
                  </a:cubicBezTo>
                  <a:lnTo>
                    <a:pt x="7973" y="18727"/>
                  </a:lnTo>
                  <a:cubicBezTo>
                    <a:pt x="6209" y="20160"/>
                    <a:pt x="3920" y="19389"/>
                    <a:pt x="2859" y="17004"/>
                  </a:cubicBezTo>
                  <a:cubicBezTo>
                    <a:pt x="2846" y="16974"/>
                    <a:pt x="2833" y="16944"/>
                    <a:pt x="2820" y="16914"/>
                  </a:cubicBezTo>
                  <a:lnTo>
                    <a:pt x="2820" y="16914"/>
                  </a:lnTo>
                  <a:cubicBezTo>
                    <a:pt x="1666" y="17096"/>
                    <a:pt x="620" y="15986"/>
                    <a:pt x="485" y="14435"/>
                  </a:cubicBezTo>
                  <a:cubicBezTo>
                    <a:pt x="412" y="13608"/>
                    <a:pt x="615" y="12780"/>
                    <a:pt x="1038" y="12172"/>
                  </a:cubicBezTo>
                  <a:lnTo>
                    <a:pt x="1038" y="12172"/>
                  </a:lnTo>
                  <a:cubicBezTo>
                    <a:pt x="39" y="11379"/>
                    <a:pt x="-297" y="9639"/>
                    <a:pt x="288" y="8285"/>
                  </a:cubicBezTo>
                  <a:cubicBezTo>
                    <a:pt x="626" y="7504"/>
                    <a:pt x="1218" y="6988"/>
                    <a:pt x="1883" y="6895"/>
                  </a:cubicBezTo>
                  <a:close/>
                </a:path>
              </a:pathLst>
            </a:custGeom>
            <a:solidFill>
              <a:srgbClr val="BEE1EA"/>
            </a:solidFill>
            <a:ln w="48000" cap="flat">
              <a:solidFill>
                <a:srgbClr val="00B0F0"/>
              </a:solidFill>
              <a:prstDash val="solid"/>
              <a:round/>
            </a:ln>
            <a:effectLst/>
          </p:spPr>
          <p:txBody>
            <a:bodyPr wrap="square" lIns="0" tIns="0" rIns="0" bIns="0" numCol="1" anchor="ctr">
              <a:noAutofit/>
            </a:bodyPr>
            <a:lstStyle/>
            <a:p>
              <a:pPr lvl="0" algn="ctr"/>
            </a:p>
          </p:txBody>
        </p:sp>
        <p:sp>
          <p:nvSpPr>
            <p:cNvPr id="239" name="Shape 239"/>
            <p:cNvSpPr/>
            <p:nvPr/>
          </p:nvSpPr>
          <p:spPr>
            <a:xfrm>
              <a:off x="102515" y="106391"/>
              <a:ext cx="1849985" cy="17764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380" y="14010"/>
                  </a:moveTo>
                  <a:lnTo>
                    <a:pt x="1380" y="14010"/>
                  </a:lnTo>
                  <a:cubicBezTo>
                    <a:pt x="899" y="14066"/>
                    <a:pt x="417" y="13902"/>
                    <a:pt x="0" y="13542"/>
                  </a:cubicBezTo>
                  <a:moveTo>
                    <a:pt x="2598" y="19137"/>
                  </a:moveTo>
                  <a:lnTo>
                    <a:pt x="2598" y="19137"/>
                  </a:lnTo>
                  <a:cubicBezTo>
                    <a:pt x="2405" y="19250"/>
                    <a:pt x="2202" y="19325"/>
                    <a:pt x="1994" y="19361"/>
                  </a:cubicBezTo>
                  <a:moveTo>
                    <a:pt x="7802" y="21600"/>
                  </a:moveTo>
                  <a:lnTo>
                    <a:pt x="7802" y="21600"/>
                  </a:lnTo>
                  <a:cubicBezTo>
                    <a:pt x="7657" y="21279"/>
                    <a:pt x="7535" y="20936"/>
                    <a:pt x="7438" y="20577"/>
                  </a:cubicBezTo>
                  <a:moveTo>
                    <a:pt x="14532" y="19050"/>
                  </a:moveTo>
                  <a:lnTo>
                    <a:pt x="14532" y="19050"/>
                  </a:lnTo>
                  <a:cubicBezTo>
                    <a:pt x="14510" y="19430"/>
                    <a:pt x="14462" y="19806"/>
                    <a:pt x="14386" y="20172"/>
                  </a:cubicBezTo>
                  <a:moveTo>
                    <a:pt x="17421" y="12116"/>
                  </a:moveTo>
                  <a:lnTo>
                    <a:pt x="17421" y="12116"/>
                  </a:lnTo>
                  <a:cubicBezTo>
                    <a:pt x="18505" y="12890"/>
                    <a:pt x="19193" y="14504"/>
                    <a:pt x="19193" y="16273"/>
                  </a:cubicBezTo>
                  <a:moveTo>
                    <a:pt x="21600" y="7649"/>
                  </a:moveTo>
                  <a:lnTo>
                    <a:pt x="21600" y="7649"/>
                  </a:lnTo>
                  <a:cubicBezTo>
                    <a:pt x="21423" y="8256"/>
                    <a:pt x="21153" y="8794"/>
                    <a:pt x="20811" y="9222"/>
                  </a:cubicBezTo>
                  <a:moveTo>
                    <a:pt x="19707" y="1814"/>
                  </a:moveTo>
                  <a:lnTo>
                    <a:pt x="19707" y="1814"/>
                  </a:lnTo>
                  <a:cubicBezTo>
                    <a:pt x="19737" y="2059"/>
                    <a:pt x="19751" y="2307"/>
                    <a:pt x="19749" y="2556"/>
                  </a:cubicBezTo>
                  <a:moveTo>
                    <a:pt x="14668" y="947"/>
                  </a:moveTo>
                  <a:lnTo>
                    <a:pt x="14668" y="947"/>
                  </a:lnTo>
                  <a:cubicBezTo>
                    <a:pt x="14771" y="605"/>
                    <a:pt x="14907" y="286"/>
                    <a:pt x="15073" y="0"/>
                  </a:cubicBezTo>
                  <a:moveTo>
                    <a:pt x="10888" y="1399"/>
                  </a:moveTo>
                  <a:lnTo>
                    <a:pt x="10888" y="1399"/>
                  </a:lnTo>
                  <a:cubicBezTo>
                    <a:pt x="10930" y="1115"/>
                    <a:pt x="10996" y="841"/>
                    <a:pt x="11084" y="582"/>
                  </a:cubicBezTo>
                  <a:moveTo>
                    <a:pt x="6452" y="1676"/>
                  </a:moveTo>
                  <a:lnTo>
                    <a:pt x="6452" y="1676"/>
                  </a:lnTo>
                  <a:cubicBezTo>
                    <a:pt x="6709" y="1897"/>
                    <a:pt x="6947" y="2163"/>
                    <a:pt x="7160" y="2469"/>
                  </a:cubicBezTo>
                  <a:moveTo>
                    <a:pt x="1072" y="7905"/>
                  </a:moveTo>
                  <a:lnTo>
                    <a:pt x="1072" y="7905"/>
                  </a:lnTo>
                  <a:cubicBezTo>
                    <a:pt x="1016" y="7632"/>
                    <a:pt x="974" y="7353"/>
                    <a:pt x="948" y="7071"/>
                  </a:cubicBezTo>
                </a:path>
              </a:pathLst>
            </a:custGeom>
            <a:noFill/>
            <a:ln w="48000" cap="flat">
              <a:solidFill>
                <a:srgbClr val="00B0F0"/>
              </a:solidFill>
              <a:prstDash val="solid"/>
              <a:round/>
            </a:ln>
            <a:effectLst/>
          </p:spPr>
          <p:txBody>
            <a:bodyPr wrap="square" lIns="0" tIns="0" rIns="0" bIns="0" numCol="1" anchor="ctr">
              <a:noAutofit/>
            </a:bodyPr>
            <a:lstStyle/>
            <a:p>
              <a:pPr lvl="0" algn="ctr"/>
            </a:p>
          </p:txBody>
        </p:sp>
        <p:sp>
          <p:nvSpPr>
            <p:cNvPr id="240" name="Shape 240"/>
            <p:cNvSpPr/>
            <p:nvPr/>
          </p:nvSpPr>
          <p:spPr>
            <a:xfrm>
              <a:off x="279593" y="816265"/>
              <a:ext cx="1317081" cy="3454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b="1" sz="2000">
                  <a:latin typeface="Calibri"/>
                  <a:ea typeface="Calibri"/>
                  <a:cs typeface="Calibri"/>
                  <a:sym typeface="Calibri"/>
                </a:defRPr>
              </a:lvl1pPr>
            </a:lstStyle>
            <a:p>
              <a:pPr lvl="0">
                <a:defRPr b="0" sz="1800"/>
              </a:pPr>
              <a:r>
                <a:rPr b="1" sz="2000"/>
                <a:t>モデル</a:t>
              </a:r>
            </a:p>
          </p:txBody>
        </p:sp>
      </p:grpSp>
      <p:sp>
        <p:nvSpPr>
          <p:cNvPr id="242" name="Shape 242"/>
          <p:cNvSpPr/>
          <p:nvPr/>
        </p:nvSpPr>
        <p:spPr>
          <a:xfrm>
            <a:off x="2195734" y="3092500"/>
            <a:ext cx="5178502" cy="63945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lvl1pPr>
              <a:defRPr sz="3200"/>
            </a:lvl1pPr>
          </a:lstStyle>
          <a:p>
            <a:pPr lvl="0">
              <a:defRPr sz="1800"/>
            </a:pPr>
            <a:r>
              <a:rPr sz="3200"/>
              <a:t>　←　教師データ　→</a:t>
            </a:r>
          </a:p>
        </p:txBody>
      </p:sp>
      <p:pic>
        <p:nvPicPr>
          <p:cNvPr id="243" name="image20.png"/>
          <p:cNvPicPr/>
          <p:nvPr/>
        </p:nvPicPr>
        <p:blipFill>
          <a:blip r:embed="rId4">
            <a:extLst/>
          </a:blip>
          <a:stretch>
            <a:fillRect/>
          </a:stretch>
        </p:blipFill>
        <p:spPr>
          <a:xfrm>
            <a:off x="6896144" y="3093697"/>
            <a:ext cx="1661729" cy="1661728"/>
          </a:xfrm>
          <a:prstGeom prst="rect">
            <a:avLst/>
          </a:prstGeom>
          <a:ln w="12700">
            <a:miter lim="400000"/>
          </a:ln>
        </p:spPr>
      </p:pic>
      <p:pic>
        <p:nvPicPr>
          <p:cNvPr id="244" name="image18.png"/>
          <p:cNvPicPr/>
          <p:nvPr/>
        </p:nvPicPr>
        <p:blipFill>
          <a:blip r:embed="rId5">
            <a:extLst/>
          </a:blip>
          <a:stretch>
            <a:fillRect/>
          </a:stretch>
        </p:blipFill>
        <p:spPr>
          <a:xfrm>
            <a:off x="683568" y="5029882"/>
            <a:ext cx="1654726" cy="1647889"/>
          </a:xfrm>
          <a:prstGeom prst="rect">
            <a:avLst/>
          </a:prstGeom>
          <a:ln w="12700">
            <a:miter lim="400000"/>
          </a:ln>
        </p:spPr>
      </p:pic>
      <p:pic>
        <p:nvPicPr>
          <p:cNvPr id="245" name="image15.png"/>
          <p:cNvPicPr/>
          <p:nvPr/>
        </p:nvPicPr>
        <p:blipFill>
          <a:blip r:embed="rId6">
            <a:extLst/>
          </a:blip>
          <a:stretch>
            <a:fillRect/>
          </a:stretch>
        </p:blipFill>
        <p:spPr>
          <a:xfrm>
            <a:off x="6896142" y="5007676"/>
            <a:ext cx="1661728" cy="1654861"/>
          </a:xfrm>
          <a:prstGeom prst="rect">
            <a:avLst/>
          </a:prstGeom>
          <a:ln w="12700">
            <a:miter lim="400000"/>
          </a:ln>
        </p:spPr>
      </p:pic>
      <p:sp>
        <p:nvSpPr>
          <p:cNvPr id="246" name="Shape 246"/>
          <p:cNvSpPr/>
          <p:nvPr/>
        </p:nvSpPr>
        <p:spPr>
          <a:xfrm rot="20286810">
            <a:off x="2669860" y="5228685"/>
            <a:ext cx="504056" cy="576065"/>
          </a:xfrm>
          <a:prstGeom prst="rightArrow">
            <a:avLst>
              <a:gd name="adj1" fmla="val 50000"/>
              <a:gd name="adj2" fmla="val 50000"/>
            </a:avLst>
          </a:prstGeom>
          <a:solidFill>
            <a:srgbClr val="BEE1EA"/>
          </a:solidFill>
          <a:ln w="25400">
            <a:solidFill>
              <a:srgbClr val="3691AA"/>
            </a:solidFill>
            <a:round/>
          </a:ln>
        </p:spPr>
        <p:txBody>
          <a:bodyPr lIns="0" tIns="0" rIns="0" bIns="0" anchor="ctr"/>
          <a:lstStyle/>
          <a:p>
            <a:pPr lvl="0" algn="ctr">
              <a:defRPr>
                <a:solidFill>
                  <a:srgbClr val="D4D4D6"/>
                </a:solidFill>
              </a:defRPr>
            </a:pPr>
          </a:p>
        </p:txBody>
      </p:sp>
      <p:sp>
        <p:nvSpPr>
          <p:cNvPr id="247" name="Shape 247"/>
          <p:cNvSpPr/>
          <p:nvPr/>
        </p:nvSpPr>
        <p:spPr>
          <a:xfrm rot="1283912">
            <a:off x="5704773" y="5314429"/>
            <a:ext cx="547818" cy="533676"/>
          </a:xfrm>
          <a:prstGeom prst="rightArrow">
            <a:avLst>
              <a:gd name="adj1" fmla="val 50000"/>
              <a:gd name="adj2" fmla="val 50000"/>
            </a:avLst>
          </a:prstGeom>
          <a:solidFill>
            <a:srgbClr val="BEE1EA"/>
          </a:solidFill>
          <a:ln w="25400">
            <a:solidFill>
              <a:srgbClr val="3691AA"/>
            </a:solidFill>
            <a:round/>
          </a:ln>
        </p:spPr>
        <p:txBody>
          <a:bodyPr lIns="0" tIns="0" rIns="0" bIns="0" anchor="ctr"/>
          <a:lstStyle/>
          <a:p>
            <a:pPr lvl="0" algn="ctr">
              <a:defRPr>
                <a:solidFill>
                  <a:srgbClr val="D4D4D6"/>
                </a:solidFill>
              </a:defRPr>
            </a:pPr>
          </a:p>
        </p:txBody>
      </p:sp>
      <p:sp>
        <p:nvSpPr>
          <p:cNvPr id="248" name="Shape 248"/>
          <p:cNvSpPr/>
          <p:nvPr/>
        </p:nvSpPr>
        <p:spPr>
          <a:xfrm>
            <a:off x="2051718" y="5937356"/>
            <a:ext cx="5178502" cy="639456"/>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lvl1pPr>
              <a:defRPr sz="3200"/>
            </a:lvl1pPr>
          </a:lstStyle>
          <a:p>
            <a:pPr lvl="0">
              <a:defRPr sz="1800"/>
            </a:pPr>
            <a:r>
              <a:rPr sz="3200"/>
              <a:t>　←　実際のプレイ　→</a:t>
            </a:r>
          </a:p>
        </p:txBody>
      </p:sp>
    </p:spTree>
  </p:cSld>
  <p:clrMapOvr>
    <a:masterClrMapping/>
  </p:clrMapOvr>
  <p:transitio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2" name="Shape 252"/>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実験のために用意したデータ</a:t>
            </a:r>
          </a:p>
        </p:txBody>
      </p:sp>
      <p:sp>
        <p:nvSpPr>
          <p:cNvPr id="253" name="Shape 253"/>
          <p:cNvSpPr/>
          <p:nvPr>
            <p:ph type="body" idx="1"/>
          </p:nvPr>
        </p:nvSpPr>
        <p:spPr>
          <a:xfrm>
            <a:off x="381350" y="1786266"/>
            <a:ext cx="8229601" cy="46257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教師データ</a:t>
            </a:r>
            <a:endParaRPr sz="3200"/>
          </a:p>
          <a:p>
            <a:pPr lvl="0" marL="0" indent="457200">
              <a:buSzTx/>
              <a:buNone/>
              <a:defRPr sz="1800"/>
            </a:pPr>
            <a:r>
              <a:rPr sz="2400"/>
              <a:t>　・盤面の状態、降ってきたピースを表すファイル</a:t>
            </a:r>
            <a:endParaRPr sz="2400"/>
          </a:p>
          <a:p>
            <a:pPr lvl="0" marL="0" indent="457200">
              <a:buSzTx/>
              <a:buNone/>
              <a:defRPr sz="1800"/>
            </a:pPr>
            <a:r>
              <a:rPr sz="2400"/>
              <a:t>　・それに対する設置場所を記録したファイル</a:t>
            </a:r>
            <a:endParaRPr sz="2400"/>
          </a:p>
          <a:p>
            <a:pPr lvl="0" marL="0" indent="457200">
              <a:buSzTx/>
              <a:buNone/>
              <a:defRPr sz="1800"/>
            </a:pPr>
            <a:r>
              <a:rPr sz="2400"/>
              <a:t>を1セットとして、約5000セット用意</a:t>
            </a:r>
          </a:p>
        </p:txBody>
      </p:sp>
      <p:pic>
        <p:nvPicPr>
          <p:cNvPr id="254" name="image12.png"/>
          <p:cNvPicPr/>
          <p:nvPr/>
        </p:nvPicPr>
        <p:blipFill>
          <a:blip r:embed="rId3">
            <a:extLst/>
          </a:blip>
          <a:stretch>
            <a:fillRect/>
          </a:stretch>
        </p:blipFill>
        <p:spPr>
          <a:xfrm>
            <a:off x="381350" y="3710649"/>
            <a:ext cx="1402500" cy="2797801"/>
          </a:xfrm>
          <a:prstGeom prst="rect">
            <a:avLst/>
          </a:prstGeom>
          <a:ln w="12700">
            <a:miter lim="400000"/>
          </a:ln>
        </p:spPr>
      </p:pic>
      <p:pic>
        <p:nvPicPr>
          <p:cNvPr id="255" name="image17.png"/>
          <p:cNvPicPr/>
          <p:nvPr/>
        </p:nvPicPr>
        <p:blipFill>
          <a:blip r:embed="rId4">
            <a:extLst/>
          </a:blip>
          <a:stretch>
            <a:fillRect/>
          </a:stretch>
        </p:blipFill>
        <p:spPr>
          <a:xfrm>
            <a:off x="1938850" y="4294299"/>
            <a:ext cx="2129401" cy="1630501"/>
          </a:xfrm>
          <a:prstGeom prst="rect">
            <a:avLst/>
          </a:prstGeom>
          <a:ln w="12700">
            <a:miter lim="400000"/>
          </a:ln>
        </p:spPr>
      </p:pic>
      <p:pic>
        <p:nvPicPr>
          <p:cNvPr id="256" name="image19.png"/>
          <p:cNvPicPr/>
          <p:nvPr/>
        </p:nvPicPr>
        <p:blipFill>
          <a:blip r:embed="rId5">
            <a:extLst/>
          </a:blip>
          <a:stretch>
            <a:fillRect/>
          </a:stretch>
        </p:blipFill>
        <p:spPr>
          <a:xfrm>
            <a:off x="5981925" y="4192775"/>
            <a:ext cx="2614801" cy="1833540"/>
          </a:xfrm>
          <a:prstGeom prst="rect">
            <a:avLst/>
          </a:prstGeom>
          <a:ln w="12700">
            <a:miter lim="400000"/>
          </a:ln>
        </p:spPr>
      </p:pic>
      <p:sp>
        <p:nvSpPr>
          <p:cNvPr id="257" name="Shape 257"/>
          <p:cNvSpPr/>
          <p:nvPr/>
        </p:nvSpPr>
        <p:spPr>
          <a:xfrm>
            <a:off x="4729133" y="4737249"/>
            <a:ext cx="591901" cy="64005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lvl1pPr>
              <a:defRPr sz="3600"/>
            </a:lvl1pPr>
          </a:lstStyle>
          <a:p>
            <a:pPr lvl="0">
              <a:defRPr sz="1800"/>
            </a:pPr>
            <a:r>
              <a:rPr sz="3600"/>
              <a:t>＋</a:t>
            </a:r>
          </a:p>
        </p:txBody>
      </p:sp>
    </p:spTree>
  </p:cSld>
  <p:clrMapOvr>
    <a:masterClrMapping/>
  </p:clrMapOvr>
  <p:transitio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7" name="Shape 107"/>
          <p:cNvSpPr/>
          <p:nvPr>
            <p:ph type="title"/>
          </p:nvPr>
        </p:nvSpPr>
        <p:spPr>
          <a:xfrm>
            <a:off x="457200" y="155447"/>
            <a:ext cx="8229600" cy="12528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ゲームAI研究の流れ</a:t>
            </a:r>
          </a:p>
        </p:txBody>
      </p:sp>
      <p:sp>
        <p:nvSpPr>
          <p:cNvPr id="108" name="Shape 108"/>
          <p:cNvSpPr/>
          <p:nvPr>
            <p:ph type="body" idx="1"/>
          </p:nvPr>
        </p:nvSpPr>
        <p:spPr>
          <a:xfrm>
            <a:off x="457200" y="1772816"/>
            <a:ext cx="8229600" cy="46257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337962" indent="-249951" defTabSz="704087">
              <a:lnSpc>
                <a:spcPct val="90000"/>
              </a:lnSpc>
              <a:defRPr sz="1800"/>
            </a:pPr>
            <a:r>
              <a:rPr sz="2464"/>
              <a:t>ゲームAIは年々進化</a:t>
            </a:r>
            <a:endParaRPr sz="2464"/>
          </a:p>
          <a:p>
            <a:pPr lvl="0" marL="0" indent="352043" defTabSz="704087">
              <a:lnSpc>
                <a:spcPct val="90000"/>
              </a:lnSpc>
              <a:buSzTx/>
              <a:buNone/>
              <a:defRPr sz="1800"/>
            </a:pPr>
            <a:r>
              <a:rPr sz="2464"/>
              <a:t>・1997年　ディープブルー(チェス)</a:t>
            </a:r>
            <a:endParaRPr sz="2464"/>
          </a:p>
          <a:p>
            <a:pPr lvl="0" marL="0" indent="0" defTabSz="704087">
              <a:lnSpc>
                <a:spcPct val="90000"/>
              </a:lnSpc>
              <a:buSzTx/>
              <a:buNone/>
              <a:defRPr sz="1800"/>
            </a:pPr>
            <a:r>
              <a:rPr sz="2464"/>
              <a:t>	　人間のトッププロに勝利</a:t>
            </a:r>
            <a:endParaRPr sz="2464"/>
          </a:p>
          <a:p>
            <a:pPr lvl="0" marL="352043" indent="-176021" defTabSz="704087">
              <a:lnSpc>
                <a:spcPct val="90000"/>
              </a:lnSpc>
              <a:defRPr sz="1800"/>
            </a:pPr>
            <a:r>
              <a:rPr sz="2464"/>
              <a:t>強さを重視</a:t>
            </a:r>
            <a:endParaRPr sz="2464"/>
          </a:p>
          <a:p>
            <a:pPr lvl="0" marL="0" indent="0" defTabSz="704087">
              <a:lnSpc>
                <a:spcPct val="90000"/>
              </a:lnSpc>
              <a:buSzTx/>
              <a:buNone/>
              <a:defRPr sz="1800"/>
            </a:pPr>
            <a:r>
              <a:rPr sz="2464"/>
              <a:t>				</a:t>
            </a:r>
            <a:endParaRPr sz="2464"/>
          </a:p>
          <a:p>
            <a:pPr lvl="0" marL="0" indent="1760219" defTabSz="704087">
              <a:lnSpc>
                <a:spcPct val="90000"/>
              </a:lnSpc>
              <a:buSzTx/>
              <a:buNone/>
              <a:defRPr sz="1800"/>
            </a:pPr>
            <a:r>
              <a:rPr sz="2464"/>
              <a:t>↓</a:t>
            </a:r>
            <a:endParaRPr sz="2464"/>
          </a:p>
          <a:p>
            <a:pPr lvl="0" marL="0" indent="0" defTabSz="704087">
              <a:lnSpc>
                <a:spcPct val="90000"/>
              </a:lnSpc>
              <a:buSzTx/>
              <a:buNone/>
              <a:defRPr sz="1800"/>
            </a:pPr>
            <a:endParaRPr sz="2464"/>
          </a:p>
          <a:p>
            <a:pPr lvl="0" marL="0" indent="0" defTabSz="704087">
              <a:lnSpc>
                <a:spcPct val="90000"/>
              </a:lnSpc>
              <a:buSzTx/>
              <a:buNone/>
              <a:defRPr sz="1800"/>
            </a:pPr>
            <a:endParaRPr sz="2464"/>
          </a:p>
          <a:p>
            <a:pPr lvl="0" marL="3519" indent="84491" defTabSz="704087">
              <a:lnSpc>
                <a:spcPct val="90000"/>
              </a:lnSpc>
              <a:buSzTx/>
              <a:buNone/>
              <a:defRPr sz="1800"/>
            </a:pPr>
            <a:r>
              <a:rPr sz="2464"/>
              <a:t>　ヒューリスティックを用いたAI</a:t>
            </a:r>
            <a:endParaRPr sz="2464"/>
          </a:p>
          <a:p>
            <a:pPr lvl="0" marL="3519" indent="84491" defTabSz="704087">
              <a:lnSpc>
                <a:spcPct val="90000"/>
              </a:lnSpc>
              <a:buSzTx/>
              <a:buNone/>
              <a:defRPr sz="1800"/>
            </a:pPr>
            <a:r>
              <a:rPr sz="2464"/>
              <a:t>　　・人間が定跡などを教え込む</a:t>
            </a:r>
            <a:endParaRPr sz="2464"/>
          </a:p>
          <a:p>
            <a:pPr lvl="0" marL="3519" indent="84491" defTabSz="704087">
              <a:lnSpc>
                <a:spcPct val="90000"/>
              </a:lnSpc>
              <a:buSzTx/>
              <a:buNone/>
              <a:defRPr sz="1800"/>
            </a:pPr>
            <a:r>
              <a:rPr sz="2464"/>
              <a:t>　　・</a:t>
            </a:r>
            <a:r>
              <a:rPr sz="2464" u="sng"/>
              <a:t>非汎用的</a:t>
            </a:r>
            <a:r>
              <a:rPr sz="2464"/>
              <a:t>　　	</a:t>
            </a:r>
          </a:p>
        </p:txBody>
      </p:sp>
      <p:pic>
        <p:nvPicPr>
          <p:cNvPr id="109" name="image04.jpg"/>
          <p:cNvPicPr/>
          <p:nvPr/>
        </p:nvPicPr>
        <p:blipFill>
          <a:blip r:embed="rId3">
            <a:extLst/>
          </a:blip>
          <a:stretch>
            <a:fillRect/>
          </a:stretch>
        </p:blipFill>
        <p:spPr>
          <a:xfrm>
            <a:off x="6171587" y="2009890"/>
            <a:ext cx="2171476" cy="2181323"/>
          </a:xfrm>
          <a:prstGeom prst="rect">
            <a:avLst/>
          </a:prstGeom>
          <a:ln w="12700">
            <a:miter lim="400000"/>
          </a:ln>
        </p:spPr>
      </p:pic>
    </p:spTree>
  </p:cSld>
  <p:clrMapOvr>
    <a:masterClrMapping/>
  </p:clrMapOvr>
  <p:transitio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1" name="Shape 261"/>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教師データの仕様</a:t>
            </a:r>
          </a:p>
        </p:txBody>
      </p:sp>
      <p:sp>
        <p:nvSpPr>
          <p:cNvPr id="262" name="Shape 262"/>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盤面サイズは縦20マス、横10マス</a:t>
            </a:r>
            <a:endParaRPr sz="3200"/>
          </a:p>
          <a:p>
            <a:pPr lvl="0" marL="0" indent="0">
              <a:buSzTx/>
              <a:buNone/>
              <a:defRPr sz="1800"/>
            </a:pPr>
            <a:r>
              <a:rPr sz="3200"/>
              <a:t>　→20*10の配列で表現し、入力とする</a:t>
            </a:r>
            <a:endParaRPr sz="3200"/>
          </a:p>
          <a:p>
            <a:pPr lvl="0" indent="-324611">
              <a:defRPr sz="1800"/>
            </a:pPr>
            <a:r>
              <a:rPr sz="3200"/>
              <a:t>ピースは7種類を0~6の整数で表し、入力とする</a:t>
            </a:r>
          </a:p>
        </p:txBody>
      </p:sp>
      <p:pic>
        <p:nvPicPr>
          <p:cNvPr id="263" name="image16.png"/>
          <p:cNvPicPr/>
          <p:nvPr/>
        </p:nvPicPr>
        <p:blipFill>
          <a:blip r:embed="rId3">
            <a:extLst/>
          </a:blip>
          <a:stretch>
            <a:fillRect/>
          </a:stretch>
        </p:blipFill>
        <p:spPr>
          <a:xfrm>
            <a:off x="323527" y="3789038"/>
            <a:ext cx="1480678" cy="2924944"/>
          </a:xfrm>
          <a:prstGeom prst="rect">
            <a:avLst/>
          </a:prstGeom>
          <a:ln w="12700">
            <a:miter lim="400000"/>
          </a:ln>
        </p:spPr>
      </p:pic>
      <p:pic>
        <p:nvPicPr>
          <p:cNvPr id="264" name="image12.png"/>
          <p:cNvPicPr/>
          <p:nvPr/>
        </p:nvPicPr>
        <p:blipFill>
          <a:blip r:embed="rId4">
            <a:extLst/>
          </a:blip>
          <a:stretch>
            <a:fillRect/>
          </a:stretch>
        </p:blipFill>
        <p:spPr>
          <a:xfrm>
            <a:off x="2699791" y="3775336"/>
            <a:ext cx="1467842" cy="2928584"/>
          </a:xfrm>
          <a:prstGeom prst="rect">
            <a:avLst/>
          </a:prstGeom>
          <a:ln w="12700">
            <a:miter lim="400000"/>
          </a:ln>
        </p:spPr>
      </p:pic>
      <p:sp>
        <p:nvSpPr>
          <p:cNvPr id="265" name="Shape 265"/>
          <p:cNvSpPr/>
          <p:nvPr/>
        </p:nvSpPr>
        <p:spPr>
          <a:xfrm>
            <a:off x="2051717" y="5009196"/>
            <a:ext cx="489204" cy="484632"/>
          </a:xfrm>
          <a:prstGeom prst="rightArrow">
            <a:avLst>
              <a:gd name="adj1" fmla="val 50000"/>
              <a:gd name="adj2" fmla="val 50000"/>
            </a:avLst>
          </a:prstGeom>
          <a:solidFill>
            <a:srgbClr val="F0AD00"/>
          </a:solidFill>
          <a:ln w="48000">
            <a:solidFill>
              <a:srgbClr val="AF7E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pic>
        <p:nvPicPr>
          <p:cNvPr id="266" name="image17.png"/>
          <p:cNvPicPr/>
          <p:nvPr/>
        </p:nvPicPr>
        <p:blipFill>
          <a:blip r:embed="rId5">
            <a:extLst/>
          </a:blip>
          <a:stretch>
            <a:fillRect/>
          </a:stretch>
        </p:blipFill>
        <p:spPr>
          <a:xfrm>
            <a:off x="5004048" y="3949715"/>
            <a:ext cx="3369567" cy="2579827"/>
          </a:xfrm>
          <a:prstGeom prst="rect">
            <a:avLst/>
          </a:prstGeom>
          <a:ln w="12700">
            <a:miter lim="400000"/>
          </a:ln>
        </p:spPr>
      </p:pic>
    </p:spTree>
  </p:cSld>
  <p:clrMapOvr>
    <a:masterClrMapping/>
  </p:clrMapOvr>
  <p:transitio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0" name="Shape 270"/>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実験で使う学習モデル</a:t>
            </a:r>
          </a:p>
        </p:txBody>
      </p:sp>
      <p:sp>
        <p:nvSpPr>
          <p:cNvPr id="271" name="Shape 271"/>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二種類のネットワークモデルで学習</a:t>
            </a:r>
            <a:endParaRPr sz="3200"/>
          </a:p>
          <a:p>
            <a:pPr lvl="0" indent="-324611">
              <a:defRPr sz="1800"/>
            </a:pPr>
            <a:r>
              <a:rPr sz="3200"/>
              <a:t>1層のネットワーク</a:t>
            </a:r>
            <a:endParaRPr sz="3200"/>
          </a:p>
          <a:p>
            <a:pPr lvl="0" indent="-324611">
              <a:defRPr sz="1800"/>
            </a:pPr>
            <a:r>
              <a:rPr sz="3200"/>
              <a:t>学習モデルの中ではシンプルなもの</a:t>
            </a:r>
          </a:p>
        </p:txBody>
      </p:sp>
      <p:pic>
        <p:nvPicPr>
          <p:cNvPr id="272" name="image22.png"/>
          <p:cNvPicPr/>
          <p:nvPr/>
        </p:nvPicPr>
        <p:blipFill>
          <a:blip r:embed="rId3">
            <a:extLst/>
          </a:blip>
          <a:stretch>
            <a:fillRect/>
          </a:stretch>
        </p:blipFill>
        <p:spPr>
          <a:xfrm>
            <a:off x="2332441" y="3429000"/>
            <a:ext cx="3786864" cy="1512168"/>
          </a:xfrm>
          <a:prstGeom prst="rect">
            <a:avLst/>
          </a:prstGeom>
          <a:ln w="12700">
            <a:miter lim="400000"/>
          </a:ln>
        </p:spPr>
      </p:pic>
      <p:pic>
        <p:nvPicPr>
          <p:cNvPr id="273" name="image21.png"/>
          <p:cNvPicPr/>
          <p:nvPr/>
        </p:nvPicPr>
        <p:blipFill>
          <a:blip r:embed="rId4">
            <a:extLst/>
          </a:blip>
          <a:stretch>
            <a:fillRect/>
          </a:stretch>
        </p:blipFill>
        <p:spPr>
          <a:xfrm>
            <a:off x="1403648" y="5157192"/>
            <a:ext cx="5644454" cy="1376669"/>
          </a:xfrm>
          <a:prstGeom prst="rect">
            <a:avLst/>
          </a:prstGeom>
          <a:ln w="12700">
            <a:miter lim="400000"/>
          </a:ln>
        </p:spPr>
      </p:pic>
    </p:spTree>
  </p:cSld>
  <p:clrMapOvr>
    <a:masterClrMapping/>
  </p:clrMapOvr>
  <p:transitio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7" name="Shape 277"/>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実験で使う学習モデル</a:t>
            </a:r>
          </a:p>
        </p:txBody>
      </p:sp>
      <p:sp>
        <p:nvSpPr>
          <p:cNvPr id="278" name="Shape 278"/>
          <p:cNvSpPr/>
          <p:nvPr>
            <p:ph type="body" idx="1"/>
          </p:nvPr>
        </p:nvSpPr>
        <p:spPr>
          <a:xfrm>
            <a:off x="395502" y="1597285"/>
            <a:ext cx="8229601"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398335" indent="-284035">
              <a:defRPr sz="1800"/>
            </a:pPr>
            <a:r>
              <a:rPr sz="2800"/>
              <a:t>多層畳み込みネットワーク</a:t>
            </a:r>
            <a:endParaRPr sz="2800"/>
          </a:p>
          <a:p>
            <a:pPr lvl="0" marL="0" indent="114300">
              <a:buSzTx/>
              <a:buNone/>
              <a:defRPr sz="1800"/>
            </a:pPr>
            <a:r>
              <a:rPr sz="2800"/>
              <a:t>　(Convolutional Neural Network)</a:t>
            </a:r>
            <a:endParaRPr sz="2800"/>
          </a:p>
          <a:p>
            <a:pPr lvl="0" marL="398335" indent="-284035">
              <a:buSzPct val="91428"/>
              <a:defRPr sz="1800"/>
            </a:pPr>
            <a:r>
              <a:rPr sz="2800"/>
              <a:t>画像分類などで良い性能を示す</a:t>
            </a:r>
            <a:r>
              <a:rPr sz="3200"/>
              <a:t>。</a:t>
            </a:r>
          </a:p>
        </p:txBody>
      </p:sp>
      <p:grpSp>
        <p:nvGrpSpPr>
          <p:cNvPr id="281" name="Group 281"/>
          <p:cNvGrpSpPr/>
          <p:nvPr/>
        </p:nvGrpSpPr>
        <p:grpSpPr>
          <a:xfrm>
            <a:off x="395502" y="3196864"/>
            <a:ext cx="792087" cy="504057"/>
            <a:chOff x="0" y="0"/>
            <a:chExt cx="792086" cy="504056"/>
          </a:xfrm>
        </p:grpSpPr>
        <p:sp>
          <p:nvSpPr>
            <p:cNvPr id="279" name="Shape 279"/>
            <p:cNvSpPr/>
            <p:nvPr/>
          </p:nvSpPr>
          <p:spPr>
            <a:xfrm>
              <a:off x="-1" y="-1"/>
              <a:ext cx="792088" cy="504058"/>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2D050"/>
            </a:solidFill>
            <a:ln w="48000" cap="flat">
              <a:solidFill>
                <a:srgbClr val="479249"/>
              </a:solidFill>
              <a:prstDash val="solid"/>
              <a:round/>
            </a:ln>
            <a:effectLst/>
          </p:spPr>
          <p:txBody>
            <a:bodyPr wrap="square" lIns="0" tIns="0" rIns="0" bIns="0" numCol="1" anchor="ctr">
              <a:noAutofit/>
            </a:bodyPr>
            <a:lstStyle/>
            <a:p>
              <a:pPr lvl="0" algn="ctr"/>
            </a:p>
          </p:txBody>
        </p:sp>
        <p:sp>
          <p:nvSpPr>
            <p:cNvPr id="280" name="Shape 280"/>
            <p:cNvSpPr/>
            <p:nvPr/>
          </p:nvSpPr>
          <p:spPr>
            <a:xfrm>
              <a:off x="115998" y="28507"/>
              <a:ext cx="560090" cy="447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sz="2400">
                  <a:latin typeface="Calibri"/>
                  <a:ea typeface="Calibri"/>
                  <a:cs typeface="Calibri"/>
                  <a:sym typeface="Calibri"/>
                </a:defRPr>
              </a:lvl1pPr>
            </a:lstStyle>
            <a:p>
              <a:pPr lvl="0">
                <a:defRPr sz="1800"/>
              </a:pPr>
              <a:r>
                <a:rPr sz="2400"/>
                <a:t>x1</a:t>
              </a:r>
            </a:p>
          </p:txBody>
        </p:sp>
      </p:grpSp>
      <p:sp>
        <p:nvSpPr>
          <p:cNvPr id="282" name="Shape 282"/>
          <p:cNvSpPr/>
          <p:nvPr/>
        </p:nvSpPr>
        <p:spPr>
          <a:xfrm>
            <a:off x="1835662" y="3952947"/>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83" name="Shape 283"/>
          <p:cNvSpPr/>
          <p:nvPr/>
        </p:nvSpPr>
        <p:spPr>
          <a:xfrm>
            <a:off x="1835662" y="5428719"/>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84" name="Shape 284"/>
          <p:cNvSpPr/>
          <p:nvPr/>
        </p:nvSpPr>
        <p:spPr>
          <a:xfrm>
            <a:off x="3203814" y="3700919"/>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85" name="Shape 285"/>
          <p:cNvSpPr/>
          <p:nvPr/>
        </p:nvSpPr>
        <p:spPr>
          <a:xfrm>
            <a:off x="3203814" y="4399226"/>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86" name="Shape 286"/>
          <p:cNvSpPr/>
          <p:nvPr/>
        </p:nvSpPr>
        <p:spPr>
          <a:xfrm>
            <a:off x="3203814" y="5737847"/>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87" name="Shape 287"/>
          <p:cNvSpPr/>
          <p:nvPr/>
        </p:nvSpPr>
        <p:spPr>
          <a:xfrm>
            <a:off x="5227582" y="3196864"/>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88" name="Shape 288"/>
          <p:cNvSpPr/>
          <p:nvPr/>
        </p:nvSpPr>
        <p:spPr>
          <a:xfrm>
            <a:off x="5220037" y="3952947"/>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89" name="Shape 289"/>
          <p:cNvSpPr/>
          <p:nvPr/>
        </p:nvSpPr>
        <p:spPr>
          <a:xfrm>
            <a:off x="5220037" y="4734161"/>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290" name="Shape 290"/>
          <p:cNvSpPr/>
          <p:nvPr/>
        </p:nvSpPr>
        <p:spPr>
          <a:xfrm>
            <a:off x="5227582" y="6241903"/>
            <a:ext cx="504057" cy="504057"/>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BEE1EA"/>
          </a:solidFill>
          <a:ln w="48000">
            <a:solidFill>
              <a:srgbClr val="00B0F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grpSp>
        <p:nvGrpSpPr>
          <p:cNvPr id="293" name="Group 293"/>
          <p:cNvGrpSpPr/>
          <p:nvPr/>
        </p:nvGrpSpPr>
        <p:grpSpPr>
          <a:xfrm>
            <a:off x="6660198" y="3130407"/>
            <a:ext cx="576065" cy="3711566"/>
            <a:chOff x="0" y="0"/>
            <a:chExt cx="576064" cy="3711564"/>
          </a:xfrm>
        </p:grpSpPr>
        <p:sp>
          <p:nvSpPr>
            <p:cNvPr id="291" name="Shape 291"/>
            <p:cNvSpPr/>
            <p:nvPr/>
          </p:nvSpPr>
          <p:spPr>
            <a:xfrm>
              <a:off x="0" y="0"/>
              <a:ext cx="576065" cy="3711565"/>
            </a:xfrm>
            <a:prstGeom prst="roundRect">
              <a:avLst>
                <a:gd name="adj" fmla="val 16667"/>
              </a:avLst>
            </a:prstGeom>
            <a:solidFill>
              <a:srgbClr val="F0AD00"/>
            </a:solidFill>
            <a:ln w="48000" cap="flat">
              <a:solidFill>
                <a:srgbClr val="AF7E00"/>
              </a:solidFill>
              <a:prstDash val="solid"/>
              <a:round/>
            </a:ln>
            <a:effectLst/>
          </p:spPr>
          <p:txBody>
            <a:bodyPr wrap="square" lIns="0" tIns="0" rIns="0" bIns="0" numCol="1" anchor="ctr">
              <a:noAutofit/>
            </a:bodyPr>
            <a:lstStyle/>
            <a:p>
              <a:pPr lvl="0" algn="ctr">
                <a:defRPr sz="1800">
                  <a:solidFill>
                    <a:srgbClr val="D4D4D6"/>
                  </a:solidFill>
                  <a:latin typeface="Calibri"/>
                  <a:ea typeface="Calibri"/>
                  <a:cs typeface="Calibri"/>
                  <a:sym typeface="Calibri"/>
                </a:defRPr>
              </a:pPr>
            </a:p>
          </p:txBody>
        </p:sp>
        <p:sp>
          <p:nvSpPr>
            <p:cNvPr id="292" name="Shape 292"/>
            <p:cNvSpPr/>
            <p:nvPr/>
          </p:nvSpPr>
          <p:spPr>
            <a:xfrm>
              <a:off x="28120" y="743262"/>
              <a:ext cx="519824" cy="2225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p>
              <a:pPr lvl="0" algn="ctr">
                <a:defRPr sz="1800"/>
              </a:pPr>
              <a:r>
                <a:rPr>
                  <a:latin typeface="Calibri"/>
                  <a:ea typeface="Calibri"/>
                  <a:cs typeface="Calibri"/>
                  <a:sym typeface="Calibri"/>
                </a:rPr>
                <a:t>S</a:t>
              </a:r>
              <a:endParaRPr>
                <a:latin typeface="Calibri"/>
                <a:ea typeface="Calibri"/>
                <a:cs typeface="Calibri"/>
                <a:sym typeface="Calibri"/>
              </a:endParaRPr>
            </a:p>
            <a:p>
              <a:pPr lvl="0" algn="ctr">
                <a:defRPr sz="1800"/>
              </a:pPr>
              <a:r>
                <a:rPr>
                  <a:latin typeface="Calibri"/>
                  <a:ea typeface="Calibri"/>
                  <a:cs typeface="Calibri"/>
                  <a:sym typeface="Calibri"/>
                </a:rPr>
                <a:t>o</a:t>
              </a:r>
              <a:endParaRPr>
                <a:latin typeface="Calibri"/>
                <a:ea typeface="Calibri"/>
                <a:cs typeface="Calibri"/>
                <a:sym typeface="Calibri"/>
              </a:endParaRPr>
            </a:p>
            <a:p>
              <a:pPr lvl="0" algn="ctr">
                <a:defRPr sz="1800"/>
              </a:pPr>
              <a:r>
                <a:rPr>
                  <a:latin typeface="Calibri"/>
                  <a:ea typeface="Calibri"/>
                  <a:cs typeface="Calibri"/>
                  <a:sym typeface="Calibri"/>
                </a:rPr>
                <a:t>f</a:t>
              </a:r>
              <a:endParaRPr>
                <a:latin typeface="Calibri"/>
                <a:ea typeface="Calibri"/>
                <a:cs typeface="Calibri"/>
                <a:sym typeface="Calibri"/>
              </a:endParaRPr>
            </a:p>
            <a:p>
              <a:pPr lvl="0" algn="ctr">
                <a:defRPr sz="1800"/>
              </a:pPr>
              <a:r>
                <a:rPr>
                  <a:latin typeface="Calibri"/>
                  <a:ea typeface="Calibri"/>
                  <a:cs typeface="Calibri"/>
                  <a:sym typeface="Calibri"/>
                </a:rPr>
                <a:t>t</a:t>
              </a:r>
              <a:endParaRPr>
                <a:latin typeface="Calibri"/>
                <a:ea typeface="Calibri"/>
                <a:cs typeface="Calibri"/>
                <a:sym typeface="Calibri"/>
              </a:endParaRPr>
            </a:p>
            <a:p>
              <a:pPr lvl="0" algn="ctr">
                <a:defRPr sz="1800"/>
              </a:pPr>
              <a:r>
                <a:rPr>
                  <a:latin typeface="Calibri"/>
                  <a:ea typeface="Calibri"/>
                  <a:cs typeface="Calibri"/>
                  <a:sym typeface="Calibri"/>
                </a:rPr>
                <a:t>m</a:t>
              </a:r>
              <a:endParaRPr>
                <a:latin typeface="Calibri"/>
                <a:ea typeface="Calibri"/>
                <a:cs typeface="Calibri"/>
                <a:sym typeface="Calibri"/>
              </a:endParaRPr>
            </a:p>
            <a:p>
              <a:pPr lvl="0" algn="ctr">
                <a:defRPr sz="1800"/>
              </a:pPr>
              <a:r>
                <a:rPr>
                  <a:latin typeface="Calibri"/>
                  <a:ea typeface="Calibri"/>
                  <a:cs typeface="Calibri"/>
                  <a:sym typeface="Calibri"/>
                </a:rPr>
                <a:t>a</a:t>
              </a:r>
              <a:endParaRPr>
                <a:latin typeface="Calibri"/>
                <a:ea typeface="Calibri"/>
                <a:cs typeface="Calibri"/>
                <a:sym typeface="Calibri"/>
              </a:endParaRPr>
            </a:p>
            <a:p>
              <a:pPr lvl="0" algn="ctr">
                <a:defRPr sz="1800"/>
              </a:pPr>
              <a:r>
                <a:rPr>
                  <a:latin typeface="Calibri"/>
                  <a:ea typeface="Calibri"/>
                  <a:cs typeface="Calibri"/>
                  <a:sym typeface="Calibri"/>
                </a:rPr>
                <a:t>x</a:t>
              </a:r>
              <a:endParaRPr>
                <a:latin typeface="Calibri"/>
                <a:ea typeface="Calibri"/>
                <a:cs typeface="Calibri"/>
                <a:sym typeface="Calibri"/>
              </a:endParaRPr>
            </a:p>
          </p:txBody>
        </p:sp>
      </p:grpSp>
      <p:grpSp>
        <p:nvGrpSpPr>
          <p:cNvPr id="296" name="Group 296"/>
          <p:cNvGrpSpPr/>
          <p:nvPr/>
        </p:nvGrpSpPr>
        <p:grpSpPr>
          <a:xfrm>
            <a:off x="7812324" y="4286151"/>
            <a:ext cx="894085" cy="894085"/>
            <a:chOff x="0" y="0"/>
            <a:chExt cx="894083" cy="894083"/>
          </a:xfrm>
        </p:grpSpPr>
        <p:sp>
          <p:nvSpPr>
            <p:cNvPr id="294" name="Shape 294"/>
            <p:cNvSpPr/>
            <p:nvPr/>
          </p:nvSpPr>
          <p:spPr>
            <a:xfrm>
              <a:off x="0" y="0"/>
              <a:ext cx="894084" cy="894084"/>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E8B4B4"/>
            </a:solidFill>
            <a:ln w="48000" cap="flat">
              <a:solidFill>
                <a:srgbClr val="DC9090"/>
              </a:solidFill>
              <a:prstDash val="solid"/>
              <a:round/>
            </a:ln>
            <a:effectLst/>
          </p:spPr>
          <p:txBody>
            <a:bodyPr wrap="square" lIns="0" tIns="0" rIns="0" bIns="0" numCol="1" anchor="ctr">
              <a:noAutofit/>
            </a:bodyPr>
            <a:lstStyle/>
            <a:p>
              <a:pPr lvl="0" algn="ctr"/>
            </a:p>
          </p:txBody>
        </p:sp>
        <p:sp>
          <p:nvSpPr>
            <p:cNvPr id="295" name="Shape 295"/>
            <p:cNvSpPr/>
            <p:nvPr/>
          </p:nvSpPr>
          <p:spPr>
            <a:xfrm>
              <a:off x="130934" y="166371"/>
              <a:ext cx="632215" cy="5613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sz="3200">
                  <a:latin typeface="Calibri"/>
                  <a:ea typeface="Calibri"/>
                  <a:cs typeface="Calibri"/>
                  <a:sym typeface="Calibri"/>
                </a:defRPr>
              </a:lvl1pPr>
            </a:lstStyle>
            <a:p>
              <a:pPr lvl="0">
                <a:defRPr sz="1800"/>
              </a:pPr>
              <a:r>
                <a:rPr sz="3200"/>
                <a:t>y</a:t>
              </a:r>
            </a:p>
          </p:txBody>
        </p:sp>
      </p:grpSp>
      <p:grpSp>
        <p:nvGrpSpPr>
          <p:cNvPr id="299" name="Group 299"/>
          <p:cNvGrpSpPr/>
          <p:nvPr/>
        </p:nvGrpSpPr>
        <p:grpSpPr>
          <a:xfrm>
            <a:off x="395502" y="3952947"/>
            <a:ext cx="792087" cy="504057"/>
            <a:chOff x="0" y="0"/>
            <a:chExt cx="792086" cy="504056"/>
          </a:xfrm>
        </p:grpSpPr>
        <p:sp>
          <p:nvSpPr>
            <p:cNvPr id="297" name="Shape 297"/>
            <p:cNvSpPr/>
            <p:nvPr/>
          </p:nvSpPr>
          <p:spPr>
            <a:xfrm>
              <a:off x="-1" y="-1"/>
              <a:ext cx="792088" cy="504058"/>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2D050"/>
            </a:solidFill>
            <a:ln w="48000" cap="flat">
              <a:solidFill>
                <a:srgbClr val="479249"/>
              </a:solidFill>
              <a:prstDash val="solid"/>
              <a:round/>
            </a:ln>
            <a:effectLst/>
          </p:spPr>
          <p:txBody>
            <a:bodyPr wrap="square" lIns="0" tIns="0" rIns="0" bIns="0" numCol="1" anchor="ctr">
              <a:noAutofit/>
            </a:bodyPr>
            <a:lstStyle/>
            <a:p>
              <a:pPr lvl="0" algn="ctr"/>
            </a:p>
          </p:txBody>
        </p:sp>
        <p:sp>
          <p:nvSpPr>
            <p:cNvPr id="298" name="Shape 298"/>
            <p:cNvSpPr/>
            <p:nvPr/>
          </p:nvSpPr>
          <p:spPr>
            <a:xfrm>
              <a:off x="115998" y="28507"/>
              <a:ext cx="560090" cy="447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sz="2400">
                  <a:latin typeface="Calibri"/>
                  <a:ea typeface="Calibri"/>
                  <a:cs typeface="Calibri"/>
                  <a:sym typeface="Calibri"/>
                </a:defRPr>
              </a:lvl1pPr>
            </a:lstStyle>
            <a:p>
              <a:pPr lvl="0">
                <a:defRPr sz="1800"/>
              </a:pPr>
              <a:r>
                <a:rPr sz="2400"/>
                <a:t>x2</a:t>
              </a:r>
            </a:p>
          </p:txBody>
        </p:sp>
      </p:grpSp>
      <p:grpSp>
        <p:nvGrpSpPr>
          <p:cNvPr id="302" name="Group 302"/>
          <p:cNvGrpSpPr/>
          <p:nvPr/>
        </p:nvGrpSpPr>
        <p:grpSpPr>
          <a:xfrm>
            <a:off x="395502" y="4745663"/>
            <a:ext cx="792087" cy="504057"/>
            <a:chOff x="0" y="0"/>
            <a:chExt cx="792086" cy="504056"/>
          </a:xfrm>
        </p:grpSpPr>
        <p:sp>
          <p:nvSpPr>
            <p:cNvPr id="300" name="Shape 300"/>
            <p:cNvSpPr/>
            <p:nvPr/>
          </p:nvSpPr>
          <p:spPr>
            <a:xfrm>
              <a:off x="-1" y="-1"/>
              <a:ext cx="792088" cy="504058"/>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2D050"/>
            </a:solidFill>
            <a:ln w="48000" cap="flat">
              <a:solidFill>
                <a:srgbClr val="479249"/>
              </a:solidFill>
              <a:prstDash val="solid"/>
              <a:round/>
            </a:ln>
            <a:effectLst/>
          </p:spPr>
          <p:txBody>
            <a:bodyPr wrap="square" lIns="0" tIns="0" rIns="0" bIns="0" numCol="1" anchor="ctr">
              <a:noAutofit/>
            </a:bodyPr>
            <a:lstStyle/>
            <a:p>
              <a:pPr lvl="0" algn="ctr"/>
            </a:p>
          </p:txBody>
        </p:sp>
        <p:sp>
          <p:nvSpPr>
            <p:cNvPr id="301" name="Shape 301"/>
            <p:cNvSpPr/>
            <p:nvPr/>
          </p:nvSpPr>
          <p:spPr>
            <a:xfrm>
              <a:off x="115998" y="28507"/>
              <a:ext cx="560090" cy="447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sz="2400">
                  <a:latin typeface="Calibri"/>
                  <a:ea typeface="Calibri"/>
                  <a:cs typeface="Calibri"/>
                  <a:sym typeface="Calibri"/>
                </a:defRPr>
              </a:lvl1pPr>
            </a:lstStyle>
            <a:p>
              <a:pPr lvl="0">
                <a:defRPr sz="1800"/>
              </a:pPr>
              <a:r>
                <a:rPr sz="2400"/>
                <a:t>x3</a:t>
              </a:r>
            </a:p>
          </p:txBody>
        </p:sp>
      </p:grpSp>
      <p:grpSp>
        <p:nvGrpSpPr>
          <p:cNvPr id="305" name="Group 305"/>
          <p:cNvGrpSpPr/>
          <p:nvPr/>
        </p:nvGrpSpPr>
        <p:grpSpPr>
          <a:xfrm>
            <a:off x="395502" y="6241903"/>
            <a:ext cx="792087" cy="504057"/>
            <a:chOff x="0" y="0"/>
            <a:chExt cx="792086" cy="504056"/>
          </a:xfrm>
        </p:grpSpPr>
        <p:sp>
          <p:nvSpPr>
            <p:cNvPr id="303" name="Shape 303"/>
            <p:cNvSpPr/>
            <p:nvPr/>
          </p:nvSpPr>
          <p:spPr>
            <a:xfrm>
              <a:off x="-1" y="-1"/>
              <a:ext cx="792088" cy="504058"/>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rgbClr val="92D050"/>
            </a:solidFill>
            <a:ln w="48000" cap="flat">
              <a:solidFill>
                <a:srgbClr val="479249"/>
              </a:solidFill>
              <a:prstDash val="solid"/>
              <a:round/>
            </a:ln>
            <a:effectLst/>
          </p:spPr>
          <p:txBody>
            <a:bodyPr wrap="square" lIns="0" tIns="0" rIns="0" bIns="0" numCol="1" anchor="ctr">
              <a:noAutofit/>
            </a:bodyPr>
            <a:lstStyle/>
            <a:p>
              <a:pPr lvl="0" algn="ctr"/>
            </a:p>
          </p:txBody>
        </p:sp>
        <p:sp>
          <p:nvSpPr>
            <p:cNvPr id="304" name="Shape 304"/>
            <p:cNvSpPr/>
            <p:nvPr/>
          </p:nvSpPr>
          <p:spPr>
            <a:xfrm>
              <a:off x="115998" y="28507"/>
              <a:ext cx="560090" cy="4470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sz="2400">
                  <a:latin typeface="Calibri"/>
                  <a:ea typeface="Calibri"/>
                  <a:cs typeface="Calibri"/>
                  <a:sym typeface="Calibri"/>
                </a:defRPr>
              </a:lvl1pPr>
            </a:lstStyle>
            <a:p>
              <a:pPr lvl="0">
                <a:defRPr sz="1800"/>
              </a:pPr>
              <a:r>
                <a:rPr sz="2400"/>
                <a:t>xn</a:t>
              </a:r>
            </a:p>
          </p:txBody>
        </p:sp>
      </p:grpSp>
      <p:sp>
        <p:nvSpPr>
          <p:cNvPr id="352" name="Shape 352"/>
          <p:cNvSpPr/>
          <p:nvPr/>
        </p:nvSpPr>
        <p:spPr>
          <a:xfrm>
            <a:off x="1106184" y="3632431"/>
            <a:ext cx="742986" cy="43340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7200" y="7200"/>
                  <a:pt x="14400" y="14400"/>
                  <a:pt x="21600" y="21600"/>
                </a:cubicBezTo>
              </a:path>
            </a:pathLst>
          </a:custGeom>
          <a:ln cap="rnd">
            <a:solidFill/>
            <a:round/>
          </a:ln>
        </p:spPr>
        <p:txBody>
          <a:bodyPr/>
          <a:lstStyle/>
          <a:p>
            <a:pPr lvl="0"/>
          </a:p>
        </p:txBody>
      </p:sp>
      <p:sp>
        <p:nvSpPr>
          <p:cNvPr id="353" name="Shape 353"/>
          <p:cNvSpPr/>
          <p:nvPr/>
        </p:nvSpPr>
        <p:spPr>
          <a:xfrm>
            <a:off x="941129" y="3706463"/>
            <a:ext cx="1007886" cy="173549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7200" y="7200"/>
                  <a:pt x="14400" y="14400"/>
                  <a:pt x="21600" y="21600"/>
                </a:cubicBezTo>
              </a:path>
            </a:pathLst>
          </a:custGeom>
          <a:ln cap="rnd">
            <a:solidFill/>
            <a:round/>
          </a:ln>
        </p:spPr>
        <p:txBody>
          <a:bodyPr/>
          <a:lstStyle/>
          <a:p>
            <a:pPr lvl="0"/>
          </a:p>
        </p:txBody>
      </p:sp>
      <p:sp>
        <p:nvSpPr>
          <p:cNvPr id="354" name="Shape 354"/>
          <p:cNvSpPr/>
          <p:nvPr/>
        </p:nvSpPr>
        <p:spPr>
          <a:xfrm>
            <a:off x="1211477" y="4204975"/>
            <a:ext cx="600374" cy="1"/>
          </a:xfrm>
          <a:custGeom>
            <a:avLst/>
            <a:gdLst/>
            <a:ahLst/>
            <a:cxnLst>
              <a:cxn ang="0">
                <a:pos x="wd2" y="hd2"/>
              </a:cxn>
              <a:cxn ang="5400000">
                <a:pos x="wd2" y="hd2"/>
              </a:cxn>
              <a:cxn ang="10800000">
                <a:pos x="wd2" y="hd2"/>
              </a:cxn>
              <a:cxn ang="16200000">
                <a:pos x="wd2" y="hd2"/>
              </a:cxn>
            </a:cxnLst>
            <a:rect l="0" t="0" r="r" b="b"/>
            <a:pathLst>
              <a:path w="21600" h="16200" fill="norm" stroke="1" extrusionOk="0">
                <a:moveTo>
                  <a:pt x="0" y="16200"/>
                </a:moveTo>
                <a:cubicBezTo>
                  <a:pt x="7200" y="-5400"/>
                  <a:pt x="14400" y="-5400"/>
                  <a:pt x="21600" y="16200"/>
                </a:cubicBezTo>
              </a:path>
            </a:pathLst>
          </a:custGeom>
          <a:ln cap="rnd">
            <a:solidFill/>
            <a:round/>
          </a:ln>
        </p:spPr>
        <p:txBody>
          <a:bodyPr/>
          <a:lstStyle/>
          <a:p>
            <a:pPr lvl="0"/>
          </a:p>
        </p:txBody>
      </p:sp>
      <p:sp>
        <p:nvSpPr>
          <p:cNvPr id="355" name="Shape 355"/>
          <p:cNvSpPr/>
          <p:nvPr/>
        </p:nvSpPr>
        <p:spPr>
          <a:xfrm>
            <a:off x="1001048" y="4443512"/>
            <a:ext cx="904402" cy="102973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7200" y="7200"/>
                  <a:pt x="14400" y="14400"/>
                  <a:pt x="21600" y="21600"/>
                </a:cubicBezTo>
              </a:path>
            </a:pathLst>
          </a:custGeom>
          <a:ln cap="rnd">
            <a:solidFill/>
            <a:round/>
          </a:ln>
        </p:spPr>
        <p:txBody>
          <a:bodyPr/>
          <a:lstStyle/>
          <a:p>
            <a:pPr lvl="0"/>
          </a:p>
        </p:txBody>
      </p:sp>
      <p:sp>
        <p:nvSpPr>
          <p:cNvPr id="356" name="Shape 356"/>
          <p:cNvSpPr/>
          <p:nvPr/>
        </p:nvSpPr>
        <p:spPr>
          <a:xfrm>
            <a:off x="1099535" y="4349048"/>
            <a:ext cx="752588" cy="4602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7200" y="14400"/>
                  <a:pt x="14400" y="7200"/>
                  <a:pt x="21600" y="0"/>
                </a:cubicBezTo>
              </a:path>
            </a:pathLst>
          </a:custGeom>
          <a:ln cap="rnd">
            <a:solidFill/>
            <a:round/>
          </a:ln>
        </p:spPr>
        <p:txBody>
          <a:bodyPr/>
          <a:lstStyle/>
          <a:p>
            <a:pPr lvl="0"/>
          </a:p>
        </p:txBody>
      </p:sp>
      <p:sp>
        <p:nvSpPr>
          <p:cNvPr id="357" name="Shape 357"/>
          <p:cNvSpPr/>
          <p:nvPr/>
        </p:nvSpPr>
        <p:spPr>
          <a:xfrm>
            <a:off x="1119768" y="5170661"/>
            <a:ext cx="723653" cy="3813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7200" y="7200"/>
                  <a:pt x="14400" y="14400"/>
                  <a:pt x="21600" y="21600"/>
                </a:cubicBezTo>
              </a:path>
            </a:pathLst>
          </a:custGeom>
          <a:ln cap="rnd">
            <a:solidFill/>
            <a:round/>
          </a:ln>
        </p:spPr>
        <p:txBody>
          <a:bodyPr/>
          <a:lstStyle/>
          <a:p>
            <a:pPr lvl="0"/>
          </a:p>
        </p:txBody>
      </p:sp>
      <p:sp>
        <p:nvSpPr>
          <p:cNvPr id="358" name="Shape 358"/>
          <p:cNvSpPr/>
          <p:nvPr/>
        </p:nvSpPr>
        <p:spPr>
          <a:xfrm>
            <a:off x="937782" y="4445317"/>
            <a:ext cx="1013814" cy="179036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7200" y="14400"/>
                  <a:pt x="14400" y="7200"/>
                  <a:pt x="21600" y="0"/>
                </a:cubicBezTo>
              </a:path>
            </a:pathLst>
          </a:custGeom>
          <a:ln cap="rnd">
            <a:solidFill/>
            <a:round/>
          </a:ln>
        </p:spPr>
        <p:txBody>
          <a:bodyPr/>
          <a:lstStyle/>
          <a:p>
            <a:pPr lvl="0"/>
          </a:p>
        </p:txBody>
      </p:sp>
      <p:sp>
        <p:nvSpPr>
          <p:cNvPr id="359" name="Shape 359"/>
          <p:cNvSpPr/>
          <p:nvPr/>
        </p:nvSpPr>
        <p:spPr>
          <a:xfrm>
            <a:off x="1095860" y="5827500"/>
            <a:ext cx="757919" cy="47550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7200" y="14400"/>
                  <a:pt x="14400" y="7200"/>
                  <a:pt x="21600" y="0"/>
                </a:cubicBezTo>
              </a:path>
            </a:pathLst>
          </a:custGeom>
          <a:ln cap="rnd">
            <a:solidFill/>
            <a:round/>
          </a:ln>
        </p:spPr>
        <p:txBody>
          <a:bodyPr/>
          <a:lstStyle/>
          <a:p>
            <a:pPr lvl="0"/>
          </a:p>
        </p:txBody>
      </p:sp>
      <p:sp>
        <p:nvSpPr>
          <p:cNvPr id="314" name="Shape 314"/>
          <p:cNvSpPr/>
          <p:nvPr/>
        </p:nvSpPr>
        <p:spPr>
          <a:xfrm>
            <a:off x="5432487" y="5428719"/>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15" name="Shape 315"/>
          <p:cNvSpPr/>
          <p:nvPr/>
        </p:nvSpPr>
        <p:spPr>
          <a:xfrm>
            <a:off x="751966" y="6008182"/>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16" name="Shape 316"/>
          <p:cNvSpPr/>
          <p:nvPr/>
        </p:nvSpPr>
        <p:spPr>
          <a:xfrm>
            <a:off x="2048110" y="4653924"/>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17" name="Shape 317"/>
          <p:cNvSpPr/>
          <p:nvPr/>
        </p:nvSpPr>
        <p:spPr>
          <a:xfrm>
            <a:off x="2048166" y="4903282"/>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18" name="Shape 318"/>
          <p:cNvSpPr/>
          <p:nvPr/>
        </p:nvSpPr>
        <p:spPr>
          <a:xfrm>
            <a:off x="2048166" y="5170561"/>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19" name="Shape 319"/>
          <p:cNvSpPr/>
          <p:nvPr/>
        </p:nvSpPr>
        <p:spPr>
          <a:xfrm>
            <a:off x="3416262" y="5277806"/>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20" name="Shape 320"/>
          <p:cNvSpPr/>
          <p:nvPr/>
        </p:nvSpPr>
        <p:spPr>
          <a:xfrm>
            <a:off x="3416262" y="5529160"/>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21" name="Shape 321"/>
          <p:cNvSpPr/>
          <p:nvPr/>
        </p:nvSpPr>
        <p:spPr>
          <a:xfrm>
            <a:off x="3416262" y="5006461"/>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22" name="Shape 322"/>
          <p:cNvSpPr/>
          <p:nvPr/>
        </p:nvSpPr>
        <p:spPr>
          <a:xfrm>
            <a:off x="5440033" y="5738047"/>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23" name="Shape 323"/>
          <p:cNvSpPr/>
          <p:nvPr/>
        </p:nvSpPr>
        <p:spPr>
          <a:xfrm>
            <a:off x="5440033" y="6008182"/>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24" name="Shape 324"/>
          <p:cNvSpPr/>
          <p:nvPr/>
        </p:nvSpPr>
        <p:spPr>
          <a:xfrm>
            <a:off x="751966" y="5767011"/>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sp>
        <p:nvSpPr>
          <p:cNvPr id="325" name="Shape 325"/>
          <p:cNvSpPr/>
          <p:nvPr/>
        </p:nvSpPr>
        <p:spPr>
          <a:xfrm>
            <a:off x="751966" y="5468298"/>
            <a:ext cx="79159" cy="79159"/>
          </a:xfrm>
          <a:custGeom>
            <a:avLst/>
            <a:gdLst/>
            <a:ahLst/>
            <a:cxnLst>
              <a:cxn ang="0">
                <a:pos x="wd2" y="hd2"/>
              </a:cxn>
              <a:cxn ang="5400000">
                <a:pos x="wd2" y="hd2"/>
              </a:cxn>
              <a:cxn ang="10800000">
                <a:pos x="wd2" y="hd2"/>
              </a:cxn>
              <a:cxn ang="16200000">
                <a:pos x="wd2" y="hd2"/>
              </a:cxn>
            </a:cxnLst>
            <a:rect l="0" t="0" r="r" b="b"/>
            <a:pathLst>
              <a:path w="19679" h="19679" fill="norm" stroke="1"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ln w="48000">
            <a:solidFill/>
            <a:round/>
          </a:ln>
        </p:spPr>
        <p:txBody>
          <a:bodyPr lIns="0" tIns="0" rIns="0" bIns="0" anchor="ctr"/>
          <a:lstStyle/>
          <a:p>
            <a:pPr lvl="0" algn="ctr">
              <a:defRPr sz="1800">
                <a:solidFill>
                  <a:srgbClr val="D4D4D6"/>
                </a:solidFill>
                <a:latin typeface="Calibri"/>
                <a:ea typeface="Calibri"/>
                <a:cs typeface="Calibri"/>
                <a:sym typeface="Calibri"/>
              </a:defRPr>
            </a:pPr>
          </a:p>
        </p:txBody>
      </p:sp>
      <p:cxnSp>
        <p:nvCxnSpPr>
          <p:cNvPr id="326" name="Connector 326"/>
          <p:cNvCxnSpPr>
            <a:stCxn id="282" idx="0"/>
            <a:endCxn id="284" idx="0"/>
          </p:cNvCxnSpPr>
          <p:nvPr/>
        </p:nvCxnSpPr>
        <p:spPr>
          <a:xfrm flipV="1">
            <a:off x="2087690" y="3952947"/>
            <a:ext cx="1368153" cy="252029"/>
          </a:xfrm>
          <a:prstGeom prst="straightConnector1">
            <a:avLst/>
          </a:prstGeom>
          <a:ln cap="rnd">
            <a:solidFill/>
            <a:round/>
          </a:ln>
        </p:spPr>
      </p:cxnSp>
      <p:cxnSp>
        <p:nvCxnSpPr>
          <p:cNvPr id="327" name="Connector 327"/>
          <p:cNvCxnSpPr>
            <a:stCxn id="283" idx="0"/>
            <a:endCxn id="284" idx="0"/>
          </p:cNvCxnSpPr>
          <p:nvPr/>
        </p:nvCxnSpPr>
        <p:spPr>
          <a:xfrm flipV="1">
            <a:off x="2087690" y="3952947"/>
            <a:ext cx="1368153" cy="1727801"/>
          </a:xfrm>
          <a:prstGeom prst="straightConnector1">
            <a:avLst/>
          </a:prstGeom>
          <a:ln cap="rnd">
            <a:solidFill/>
            <a:round/>
          </a:ln>
        </p:spPr>
      </p:cxnSp>
      <p:cxnSp>
        <p:nvCxnSpPr>
          <p:cNvPr id="328" name="Connector 328"/>
          <p:cNvCxnSpPr>
            <a:stCxn id="282" idx="0"/>
            <a:endCxn id="285" idx="0"/>
          </p:cNvCxnSpPr>
          <p:nvPr/>
        </p:nvCxnSpPr>
        <p:spPr>
          <a:xfrm>
            <a:off x="2087690" y="4204975"/>
            <a:ext cx="1368153" cy="446280"/>
          </a:xfrm>
          <a:prstGeom prst="straightConnector1">
            <a:avLst/>
          </a:prstGeom>
          <a:ln cap="rnd">
            <a:solidFill/>
            <a:round/>
          </a:ln>
        </p:spPr>
      </p:cxnSp>
      <p:cxnSp>
        <p:nvCxnSpPr>
          <p:cNvPr id="329" name="Connector 329"/>
          <p:cNvCxnSpPr>
            <a:stCxn id="283" idx="0"/>
            <a:endCxn id="285" idx="0"/>
          </p:cNvCxnSpPr>
          <p:nvPr/>
        </p:nvCxnSpPr>
        <p:spPr>
          <a:xfrm flipV="1">
            <a:off x="2087690" y="4651254"/>
            <a:ext cx="1368153" cy="1029494"/>
          </a:xfrm>
          <a:prstGeom prst="straightConnector1">
            <a:avLst/>
          </a:prstGeom>
          <a:ln cap="rnd">
            <a:solidFill/>
            <a:round/>
          </a:ln>
        </p:spPr>
      </p:cxnSp>
      <p:cxnSp>
        <p:nvCxnSpPr>
          <p:cNvPr id="330" name="Connector 330"/>
          <p:cNvCxnSpPr>
            <a:stCxn id="282" idx="0"/>
            <a:endCxn id="286" idx="0"/>
          </p:cNvCxnSpPr>
          <p:nvPr/>
        </p:nvCxnSpPr>
        <p:spPr>
          <a:xfrm>
            <a:off x="2087690" y="4204975"/>
            <a:ext cx="1368153" cy="1784901"/>
          </a:xfrm>
          <a:prstGeom prst="straightConnector1">
            <a:avLst/>
          </a:prstGeom>
          <a:ln cap="rnd">
            <a:solidFill/>
            <a:round/>
          </a:ln>
        </p:spPr>
      </p:cxnSp>
      <p:cxnSp>
        <p:nvCxnSpPr>
          <p:cNvPr id="331" name="Connector 331"/>
          <p:cNvCxnSpPr>
            <a:stCxn id="283" idx="0"/>
            <a:endCxn id="286" idx="0"/>
          </p:cNvCxnSpPr>
          <p:nvPr/>
        </p:nvCxnSpPr>
        <p:spPr>
          <a:xfrm>
            <a:off x="2087690" y="5680747"/>
            <a:ext cx="1368153" cy="309129"/>
          </a:xfrm>
          <a:prstGeom prst="straightConnector1">
            <a:avLst/>
          </a:prstGeom>
          <a:ln cap="rnd">
            <a:solidFill/>
            <a:round/>
          </a:ln>
        </p:spPr>
      </p:cxnSp>
      <p:cxnSp>
        <p:nvCxnSpPr>
          <p:cNvPr id="332" name="Connector 332"/>
          <p:cNvCxnSpPr>
            <a:stCxn id="284" idx="0"/>
            <a:endCxn id="287" idx="0"/>
          </p:cNvCxnSpPr>
          <p:nvPr/>
        </p:nvCxnSpPr>
        <p:spPr>
          <a:xfrm flipV="1">
            <a:off x="3455842" y="3448892"/>
            <a:ext cx="2023769" cy="504056"/>
          </a:xfrm>
          <a:prstGeom prst="straightConnector1">
            <a:avLst/>
          </a:prstGeom>
          <a:ln cap="rnd">
            <a:solidFill/>
            <a:round/>
          </a:ln>
        </p:spPr>
      </p:cxnSp>
      <p:cxnSp>
        <p:nvCxnSpPr>
          <p:cNvPr id="333" name="Connector 333"/>
          <p:cNvCxnSpPr>
            <a:stCxn id="285" idx="0"/>
            <a:endCxn id="287" idx="0"/>
          </p:cNvCxnSpPr>
          <p:nvPr/>
        </p:nvCxnSpPr>
        <p:spPr>
          <a:xfrm flipV="1">
            <a:off x="3455842" y="3448892"/>
            <a:ext cx="2023769" cy="1202363"/>
          </a:xfrm>
          <a:prstGeom prst="straightConnector1">
            <a:avLst/>
          </a:prstGeom>
          <a:ln cap="rnd">
            <a:solidFill/>
            <a:round/>
          </a:ln>
        </p:spPr>
      </p:cxnSp>
      <p:cxnSp>
        <p:nvCxnSpPr>
          <p:cNvPr id="334" name="Connector 334"/>
          <p:cNvCxnSpPr>
            <a:stCxn id="286" idx="0"/>
            <a:endCxn id="287" idx="0"/>
          </p:cNvCxnSpPr>
          <p:nvPr/>
        </p:nvCxnSpPr>
        <p:spPr>
          <a:xfrm flipV="1">
            <a:off x="3455842" y="3448892"/>
            <a:ext cx="2023769" cy="2540984"/>
          </a:xfrm>
          <a:prstGeom prst="straightConnector1">
            <a:avLst/>
          </a:prstGeom>
          <a:ln cap="rnd">
            <a:solidFill/>
            <a:round/>
          </a:ln>
        </p:spPr>
      </p:cxnSp>
      <p:cxnSp>
        <p:nvCxnSpPr>
          <p:cNvPr id="335" name="Connector 335"/>
          <p:cNvCxnSpPr>
            <a:stCxn id="284" idx="0"/>
            <a:endCxn id="288" idx="0"/>
          </p:cNvCxnSpPr>
          <p:nvPr/>
        </p:nvCxnSpPr>
        <p:spPr>
          <a:xfrm>
            <a:off x="3455842" y="3952947"/>
            <a:ext cx="2016224" cy="252029"/>
          </a:xfrm>
          <a:prstGeom prst="straightConnector1">
            <a:avLst/>
          </a:prstGeom>
          <a:ln cap="rnd">
            <a:solidFill/>
            <a:round/>
          </a:ln>
        </p:spPr>
      </p:cxnSp>
      <p:cxnSp>
        <p:nvCxnSpPr>
          <p:cNvPr id="336" name="Connector 336"/>
          <p:cNvCxnSpPr>
            <a:stCxn id="285" idx="0"/>
            <a:endCxn id="288" idx="0"/>
          </p:cNvCxnSpPr>
          <p:nvPr/>
        </p:nvCxnSpPr>
        <p:spPr>
          <a:xfrm flipV="1">
            <a:off x="3455842" y="4204975"/>
            <a:ext cx="2016224" cy="446280"/>
          </a:xfrm>
          <a:prstGeom prst="straightConnector1">
            <a:avLst/>
          </a:prstGeom>
          <a:ln cap="rnd">
            <a:solidFill/>
            <a:round/>
          </a:ln>
        </p:spPr>
      </p:cxnSp>
      <p:cxnSp>
        <p:nvCxnSpPr>
          <p:cNvPr id="337" name="Connector 337"/>
          <p:cNvCxnSpPr>
            <a:stCxn id="286" idx="0"/>
            <a:endCxn id="288" idx="0"/>
          </p:cNvCxnSpPr>
          <p:nvPr/>
        </p:nvCxnSpPr>
        <p:spPr>
          <a:xfrm flipV="1">
            <a:off x="3455842" y="4204975"/>
            <a:ext cx="2016224" cy="1784901"/>
          </a:xfrm>
          <a:prstGeom prst="straightConnector1">
            <a:avLst/>
          </a:prstGeom>
          <a:ln cap="rnd">
            <a:solidFill/>
            <a:round/>
          </a:ln>
        </p:spPr>
      </p:cxnSp>
      <p:cxnSp>
        <p:nvCxnSpPr>
          <p:cNvPr id="338" name="Connector 338"/>
          <p:cNvCxnSpPr>
            <a:stCxn id="284" idx="0"/>
            <a:endCxn id="289" idx="0"/>
          </p:cNvCxnSpPr>
          <p:nvPr/>
        </p:nvCxnSpPr>
        <p:spPr>
          <a:xfrm>
            <a:off x="3455842" y="3952947"/>
            <a:ext cx="2016224" cy="1033243"/>
          </a:xfrm>
          <a:prstGeom prst="straightConnector1">
            <a:avLst/>
          </a:prstGeom>
          <a:ln cap="rnd">
            <a:solidFill/>
            <a:round/>
          </a:ln>
        </p:spPr>
      </p:cxnSp>
      <p:cxnSp>
        <p:nvCxnSpPr>
          <p:cNvPr id="339" name="Connector 339"/>
          <p:cNvCxnSpPr>
            <a:stCxn id="285" idx="0"/>
            <a:endCxn id="289" idx="0"/>
          </p:cNvCxnSpPr>
          <p:nvPr/>
        </p:nvCxnSpPr>
        <p:spPr>
          <a:xfrm>
            <a:off x="3455842" y="4651254"/>
            <a:ext cx="2016224" cy="334936"/>
          </a:xfrm>
          <a:prstGeom prst="straightConnector1">
            <a:avLst/>
          </a:prstGeom>
          <a:ln cap="rnd">
            <a:solidFill/>
            <a:round/>
          </a:ln>
        </p:spPr>
      </p:cxnSp>
      <p:cxnSp>
        <p:nvCxnSpPr>
          <p:cNvPr id="340" name="Connector 340"/>
          <p:cNvCxnSpPr>
            <a:stCxn id="286" idx="0"/>
            <a:endCxn id="289" idx="0"/>
          </p:cNvCxnSpPr>
          <p:nvPr/>
        </p:nvCxnSpPr>
        <p:spPr>
          <a:xfrm flipV="1">
            <a:off x="3455842" y="4986189"/>
            <a:ext cx="2016224" cy="1003687"/>
          </a:xfrm>
          <a:prstGeom prst="straightConnector1">
            <a:avLst/>
          </a:prstGeom>
          <a:ln cap="rnd">
            <a:solidFill/>
            <a:round/>
          </a:ln>
        </p:spPr>
      </p:cxnSp>
      <p:cxnSp>
        <p:nvCxnSpPr>
          <p:cNvPr id="341" name="Connector 341"/>
          <p:cNvCxnSpPr>
            <a:stCxn id="284" idx="0"/>
            <a:endCxn id="290" idx="0"/>
          </p:cNvCxnSpPr>
          <p:nvPr/>
        </p:nvCxnSpPr>
        <p:spPr>
          <a:xfrm>
            <a:off x="3455842" y="3952947"/>
            <a:ext cx="2023769" cy="2540985"/>
          </a:xfrm>
          <a:prstGeom prst="straightConnector1">
            <a:avLst/>
          </a:prstGeom>
          <a:ln cap="rnd">
            <a:solidFill/>
            <a:round/>
          </a:ln>
        </p:spPr>
      </p:cxnSp>
      <p:cxnSp>
        <p:nvCxnSpPr>
          <p:cNvPr id="342" name="Connector 342"/>
          <p:cNvCxnSpPr>
            <a:stCxn id="285" idx="0"/>
            <a:endCxn id="290" idx="0"/>
          </p:cNvCxnSpPr>
          <p:nvPr/>
        </p:nvCxnSpPr>
        <p:spPr>
          <a:xfrm>
            <a:off x="3455842" y="4651254"/>
            <a:ext cx="2023769" cy="1842678"/>
          </a:xfrm>
          <a:prstGeom prst="straightConnector1">
            <a:avLst/>
          </a:prstGeom>
          <a:ln cap="rnd">
            <a:solidFill/>
            <a:round/>
          </a:ln>
        </p:spPr>
      </p:cxnSp>
      <p:cxnSp>
        <p:nvCxnSpPr>
          <p:cNvPr id="343" name="Connector 343"/>
          <p:cNvCxnSpPr>
            <a:stCxn id="286" idx="0"/>
            <a:endCxn id="290" idx="0"/>
          </p:cNvCxnSpPr>
          <p:nvPr/>
        </p:nvCxnSpPr>
        <p:spPr>
          <a:xfrm>
            <a:off x="3455842" y="5989875"/>
            <a:ext cx="2023769" cy="504057"/>
          </a:xfrm>
          <a:prstGeom prst="straightConnector1">
            <a:avLst/>
          </a:prstGeom>
          <a:ln cap="rnd">
            <a:solidFill/>
            <a:round/>
          </a:ln>
        </p:spPr>
      </p:cxnSp>
      <p:sp>
        <p:nvSpPr>
          <p:cNvPr id="344" name="Shape 344"/>
          <p:cNvSpPr/>
          <p:nvPr/>
        </p:nvSpPr>
        <p:spPr>
          <a:xfrm>
            <a:off x="5731638" y="3448892"/>
            <a:ext cx="928500" cy="1"/>
          </a:xfrm>
          <a:prstGeom prst="line">
            <a:avLst/>
          </a:prstGeom>
          <a:ln cap="rnd">
            <a:solidFill/>
            <a:round/>
          </a:ln>
        </p:spPr>
        <p:txBody>
          <a:bodyPr lIns="0" tIns="0" rIns="0" bIns="0"/>
          <a:lstStyle/>
          <a:p>
            <a:pPr lvl="0" defTabSz="457200">
              <a:defRPr sz="1200">
                <a:latin typeface="+mj-lt"/>
                <a:ea typeface="+mj-ea"/>
                <a:cs typeface="+mj-cs"/>
                <a:sym typeface="Helvetica"/>
              </a:defRPr>
            </a:pPr>
          </a:p>
        </p:txBody>
      </p:sp>
      <p:sp>
        <p:nvSpPr>
          <p:cNvPr id="345" name="Shape 345"/>
          <p:cNvSpPr/>
          <p:nvPr/>
        </p:nvSpPr>
        <p:spPr>
          <a:xfrm>
            <a:off x="5724092" y="4204975"/>
            <a:ext cx="936001" cy="1"/>
          </a:xfrm>
          <a:prstGeom prst="line">
            <a:avLst/>
          </a:prstGeom>
          <a:ln cap="rnd">
            <a:solidFill/>
            <a:round/>
          </a:ln>
        </p:spPr>
        <p:txBody>
          <a:bodyPr lIns="0" tIns="0" rIns="0" bIns="0"/>
          <a:lstStyle/>
          <a:p>
            <a:pPr lvl="0" defTabSz="457200">
              <a:defRPr sz="1200">
                <a:latin typeface="+mj-lt"/>
                <a:ea typeface="+mj-ea"/>
                <a:cs typeface="+mj-cs"/>
                <a:sym typeface="Helvetica"/>
              </a:defRPr>
            </a:pPr>
          </a:p>
        </p:txBody>
      </p:sp>
      <p:sp>
        <p:nvSpPr>
          <p:cNvPr id="360" name="Shape 360"/>
          <p:cNvSpPr/>
          <p:nvPr/>
        </p:nvSpPr>
        <p:spPr>
          <a:xfrm>
            <a:off x="5748277" y="4986189"/>
            <a:ext cx="888110" cy="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7200" y="7200"/>
                  <a:pt x="14400" y="14400"/>
                  <a:pt x="21600" y="21600"/>
                </a:cubicBezTo>
              </a:path>
            </a:pathLst>
          </a:custGeom>
          <a:ln cap="rnd">
            <a:solidFill/>
            <a:round/>
          </a:ln>
        </p:spPr>
        <p:txBody>
          <a:bodyPr/>
          <a:lstStyle/>
          <a:p>
            <a:pPr lvl="0"/>
          </a:p>
        </p:txBody>
      </p:sp>
      <p:sp>
        <p:nvSpPr>
          <p:cNvPr id="347" name="Shape 347"/>
          <p:cNvSpPr/>
          <p:nvPr/>
        </p:nvSpPr>
        <p:spPr>
          <a:xfrm>
            <a:off x="5731638" y="6493931"/>
            <a:ext cx="928500" cy="1"/>
          </a:xfrm>
          <a:prstGeom prst="line">
            <a:avLst/>
          </a:prstGeom>
          <a:ln cap="rnd">
            <a:solidFill/>
            <a:round/>
          </a:ln>
        </p:spPr>
        <p:txBody>
          <a:bodyPr lIns="0" tIns="0" rIns="0" bIns="0"/>
          <a:lstStyle/>
          <a:p>
            <a:pPr lvl="0" defTabSz="457200">
              <a:defRPr sz="1200">
                <a:latin typeface="+mj-lt"/>
                <a:ea typeface="+mj-ea"/>
                <a:cs typeface="+mj-cs"/>
                <a:sym typeface="Helvetica"/>
              </a:defRPr>
            </a:pPr>
          </a:p>
        </p:txBody>
      </p:sp>
      <p:sp>
        <p:nvSpPr>
          <p:cNvPr id="348" name="Shape 348"/>
          <p:cNvSpPr/>
          <p:nvPr/>
        </p:nvSpPr>
        <p:spPr>
          <a:xfrm>
            <a:off x="7219225" y="3468992"/>
            <a:ext cx="593101" cy="1264201"/>
          </a:xfrm>
          <a:prstGeom prst="line">
            <a:avLst/>
          </a:prstGeom>
          <a:ln cap="rnd">
            <a:solidFill/>
            <a:round/>
          </a:ln>
        </p:spPr>
        <p:txBody>
          <a:bodyPr lIns="0" tIns="0" rIns="0" bIns="0"/>
          <a:lstStyle/>
          <a:p>
            <a:pPr lvl="0" defTabSz="457200">
              <a:defRPr sz="1200">
                <a:latin typeface="+mj-lt"/>
                <a:ea typeface="+mj-ea"/>
                <a:cs typeface="+mj-cs"/>
                <a:sym typeface="Helvetica"/>
              </a:defRPr>
            </a:pPr>
          </a:p>
        </p:txBody>
      </p:sp>
      <p:sp>
        <p:nvSpPr>
          <p:cNvPr id="349" name="Shape 349"/>
          <p:cNvSpPr/>
          <p:nvPr/>
        </p:nvSpPr>
        <p:spPr>
          <a:xfrm>
            <a:off x="7236324" y="4204892"/>
            <a:ext cx="576001" cy="528301"/>
          </a:xfrm>
          <a:prstGeom prst="line">
            <a:avLst/>
          </a:prstGeom>
          <a:ln cap="rnd">
            <a:solidFill/>
            <a:round/>
          </a:ln>
        </p:spPr>
        <p:txBody>
          <a:bodyPr lIns="0" tIns="0" rIns="0" bIns="0"/>
          <a:lstStyle/>
          <a:p>
            <a:pPr lvl="0" defTabSz="457200">
              <a:defRPr sz="1200">
                <a:latin typeface="+mj-lt"/>
                <a:ea typeface="+mj-ea"/>
                <a:cs typeface="+mj-cs"/>
                <a:sym typeface="Helvetica"/>
              </a:defRPr>
            </a:pPr>
          </a:p>
        </p:txBody>
      </p:sp>
      <p:sp>
        <p:nvSpPr>
          <p:cNvPr id="361" name="Shape 361"/>
          <p:cNvSpPr/>
          <p:nvPr/>
        </p:nvSpPr>
        <p:spPr>
          <a:xfrm>
            <a:off x="7260273" y="4822413"/>
            <a:ext cx="536718" cy="10356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cubicBezTo>
                  <a:pt x="7200" y="14400"/>
                  <a:pt x="14400" y="7200"/>
                  <a:pt x="21600" y="0"/>
                </a:cubicBezTo>
              </a:path>
            </a:pathLst>
          </a:custGeom>
          <a:ln cap="rnd">
            <a:solidFill/>
            <a:round/>
          </a:ln>
        </p:spPr>
        <p:txBody>
          <a:bodyPr/>
          <a:lstStyle/>
          <a:p>
            <a:pPr lvl="0"/>
          </a:p>
        </p:txBody>
      </p:sp>
      <p:sp>
        <p:nvSpPr>
          <p:cNvPr id="351" name="Shape 351"/>
          <p:cNvSpPr/>
          <p:nvPr/>
        </p:nvSpPr>
        <p:spPr>
          <a:xfrm flipV="1">
            <a:off x="7236324" y="4733192"/>
            <a:ext cx="576001" cy="1760702"/>
          </a:xfrm>
          <a:prstGeom prst="line">
            <a:avLst/>
          </a:prstGeom>
          <a:ln cap="rnd">
            <a:solidFill/>
            <a:round/>
          </a:ln>
        </p:spPr>
        <p:txBody>
          <a:bodyPr lIns="0" tIns="0" rIns="0" bIns="0"/>
          <a:lstStyle/>
          <a:p>
            <a:pPr lvl="0" defTabSz="457200">
              <a:defRPr sz="1200">
                <a:latin typeface="+mj-lt"/>
                <a:ea typeface="+mj-ea"/>
                <a:cs typeface="+mj-cs"/>
                <a:sym typeface="Helvetica"/>
              </a:defRPr>
            </a:pPr>
          </a:p>
        </p:txBody>
      </p:sp>
    </p:spTree>
  </p:cSld>
  <p:clrMapOvr>
    <a:masterClrMapping/>
  </p:clrMapOvr>
  <p:transitio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65" name="Shape 365"/>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実験の流れ(1/3)</a:t>
            </a:r>
          </a:p>
        </p:txBody>
      </p:sp>
      <p:sp>
        <p:nvSpPr>
          <p:cNvPr id="366" name="Shape 366"/>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57200" indent="-228600">
              <a:defRPr sz="1800"/>
            </a:pPr>
            <a:r>
              <a:rPr sz="3200"/>
              <a:t>教師データを入力し、学習中のモデルで設置場所を予測</a:t>
            </a:r>
            <a:endParaRPr sz="3200"/>
          </a:p>
          <a:p>
            <a:pPr lvl="0" marL="457200" indent="-228600">
              <a:defRPr sz="1800"/>
            </a:pPr>
            <a:r>
              <a:rPr sz="3200"/>
              <a:t>予測した設置場所が正しいか否かの結果に基づき、学習モデルの値を更新</a:t>
            </a:r>
            <a:endParaRPr sz="3200"/>
          </a:p>
          <a:p>
            <a:pPr lvl="0" marL="0" indent="0">
              <a:buSzTx/>
              <a:buNone/>
              <a:defRPr sz="1800"/>
            </a:pPr>
            <a:endParaRPr sz="3200"/>
          </a:p>
          <a:p>
            <a:pPr lvl="0" marL="0" indent="0">
              <a:buSzTx/>
              <a:buNone/>
              <a:defRPr sz="1800"/>
            </a:pPr>
            <a:endParaRPr sz="3200"/>
          </a:p>
          <a:p>
            <a:pPr lvl="0" marL="457200" indent="-228600">
              <a:defRPr sz="1800"/>
            </a:pPr>
            <a:r>
              <a:rPr sz="3200"/>
              <a:t>この流れを20000ステップ繰り返す</a:t>
            </a:r>
          </a:p>
        </p:txBody>
      </p:sp>
    </p:spTree>
  </p:cSld>
  <p:clrMapOvr>
    <a:masterClrMapping/>
  </p:clrMapOvr>
  <p:transitio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0" name="Shape 370"/>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実験の流れ(2/3)</a:t>
            </a:r>
          </a:p>
        </p:txBody>
      </p:sp>
      <p:sp>
        <p:nvSpPr>
          <p:cNvPr id="371" name="Shape 371"/>
          <p:cNvSpPr/>
          <p:nvPr>
            <p:ph type="body" idx="1"/>
          </p:nvPr>
        </p:nvSpPr>
        <p:spPr>
          <a:xfrm>
            <a:off x="457200" y="1775191"/>
            <a:ext cx="8229600" cy="4575427"/>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52627" indent="-226313" defTabSz="905255">
              <a:defRPr sz="1800"/>
            </a:pPr>
            <a:r>
              <a:rPr sz="3168"/>
              <a:t>学習が終了したら、テストを行う</a:t>
            </a:r>
            <a:endParaRPr sz="3168"/>
          </a:p>
          <a:p>
            <a:pPr lvl="0" marL="452627" indent="-226313" defTabSz="905255">
              <a:defRPr sz="1800"/>
            </a:pPr>
            <a:r>
              <a:rPr sz="3168"/>
              <a:t>テストのための教師データを500個用意</a:t>
            </a:r>
            <a:endParaRPr sz="3168"/>
          </a:p>
          <a:p>
            <a:pPr lvl="0" marL="452627" indent="-226313" defTabSz="905255">
              <a:defRPr sz="1800"/>
            </a:pPr>
            <a:r>
              <a:rPr sz="3168"/>
              <a:t>教師データを与え、設置場所を予測　</a:t>
            </a:r>
            <a:endParaRPr sz="3168"/>
          </a:p>
          <a:p>
            <a:pPr lvl="0" marL="0" indent="0" defTabSz="905255">
              <a:buClrTx/>
              <a:buSzTx/>
              <a:buFontTx/>
              <a:buNone/>
              <a:defRPr sz="1800"/>
            </a:pPr>
            <a:r>
              <a:rPr sz="2772"/>
              <a:t>　教師データと同じ場所を予測出来たら⭕️　　　　　　　　　</a:t>
            </a:r>
            <a:endParaRPr sz="2772"/>
          </a:p>
          <a:p>
            <a:pPr lvl="0" marL="0" indent="0" defTabSz="905255">
              <a:buClrTx/>
              <a:buSzTx/>
              <a:buFontTx/>
              <a:buNone/>
              <a:defRPr sz="1800"/>
            </a:pPr>
            <a:r>
              <a:rPr sz="2772"/>
              <a:t>　　　　　　　　　　　出来なかったら❌</a:t>
            </a:r>
            <a:endParaRPr sz="2772"/>
          </a:p>
          <a:p>
            <a:pPr lvl="0" marL="452627" indent="-226313" defTabSz="905255">
              <a:defRPr sz="1800"/>
            </a:pPr>
            <a:r>
              <a:rPr sz="3168"/>
              <a:t>⭕️の割合を「正答率」として計算</a:t>
            </a:r>
            <a:endParaRPr sz="3168"/>
          </a:p>
          <a:p>
            <a:pPr lvl="0" marL="0" indent="0" defTabSz="905255">
              <a:buSzTx/>
              <a:buNone/>
              <a:defRPr sz="1800"/>
            </a:pPr>
            <a:r>
              <a:rPr sz="3168"/>
              <a:t>　</a:t>
            </a:r>
          </a:p>
        </p:txBody>
      </p:sp>
      <p:sp>
        <p:nvSpPr>
          <p:cNvPr id="372" name="Shape 372"/>
          <p:cNvSpPr/>
          <p:nvPr/>
        </p:nvSpPr>
        <p:spPr>
          <a:xfrm>
            <a:off x="1541515" y="5967646"/>
            <a:ext cx="1527890" cy="47392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2700"/>
            </a:lvl1pPr>
          </a:lstStyle>
          <a:p>
            <a:pPr lvl="0">
              <a:defRPr sz="1800"/>
            </a:pPr>
            <a:r>
              <a:rPr sz="2700"/>
              <a:t>正答率 =</a:t>
            </a:r>
          </a:p>
        </p:txBody>
      </p:sp>
      <p:sp>
        <p:nvSpPr>
          <p:cNvPr id="373" name="Shape 373"/>
          <p:cNvSpPr/>
          <p:nvPr/>
        </p:nvSpPr>
        <p:spPr>
          <a:xfrm>
            <a:off x="4523987" y="5582781"/>
            <a:ext cx="1031241" cy="497841"/>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lvl1pPr>
          </a:lstStyle>
          <a:p>
            <a:pPr lvl="0">
              <a:defRPr sz="1800"/>
            </a:pPr>
            <a:r>
              <a:rPr sz="2400"/>
              <a:t>⭕️の数</a:t>
            </a:r>
          </a:p>
        </p:txBody>
      </p:sp>
      <p:sp>
        <p:nvSpPr>
          <p:cNvPr id="374" name="Shape 374"/>
          <p:cNvSpPr/>
          <p:nvPr/>
        </p:nvSpPr>
        <p:spPr>
          <a:xfrm>
            <a:off x="3267783" y="6328593"/>
            <a:ext cx="3543648" cy="43707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defRPr sz="2400"/>
            </a:lvl1pPr>
          </a:lstStyle>
          <a:p>
            <a:pPr lvl="0">
              <a:defRPr sz="1800"/>
            </a:pPr>
            <a:r>
              <a:rPr sz="2400"/>
              <a:t>テストデータの数(500個)</a:t>
            </a:r>
          </a:p>
        </p:txBody>
      </p:sp>
      <p:sp>
        <p:nvSpPr>
          <p:cNvPr id="375" name="Shape 375"/>
          <p:cNvSpPr/>
          <p:nvPr/>
        </p:nvSpPr>
        <p:spPr>
          <a:xfrm flipV="1">
            <a:off x="3161695" y="6204607"/>
            <a:ext cx="3755824" cy="1"/>
          </a:xfrm>
          <a:prstGeom prst="line">
            <a:avLst/>
          </a:prstGeom>
          <a:ln w="25400">
            <a:solidFill/>
            <a:miter lim="400000"/>
          </a:ln>
        </p:spPr>
        <p:txBody>
          <a:bodyPr lIns="0" tIns="0" rIns="0" bIns="0"/>
          <a:lstStyle/>
          <a:p>
            <a:pPr lvl="0" defTabSz="457200">
              <a:defRPr sz="1200">
                <a:latin typeface="+mj-lt"/>
                <a:ea typeface="+mj-ea"/>
                <a:cs typeface="+mj-cs"/>
                <a:sym typeface="Helvetica"/>
              </a:defRPr>
            </a:pPr>
          </a:p>
        </p:txBody>
      </p:sp>
    </p:spTree>
  </p:cSld>
  <p:clrMapOvr>
    <a:masterClrMapping/>
  </p:clrMapOvr>
  <p:transitio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79" name="Shape 379"/>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実験の流れ(3/3)</a:t>
            </a:r>
          </a:p>
        </p:txBody>
      </p:sp>
      <p:sp>
        <p:nvSpPr>
          <p:cNvPr id="380" name="Shape 380"/>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324611" indent="-210311">
              <a:buSzTx/>
              <a:buNone/>
              <a:defRPr sz="1800"/>
            </a:pPr>
            <a:endParaRPr sz="3200"/>
          </a:p>
          <a:p>
            <a:pPr lvl="0" indent="-324611">
              <a:defRPr sz="1800"/>
            </a:pPr>
            <a:r>
              <a:rPr sz="3200"/>
              <a:t>次に、学習したモデルで実際にテトリスを10000ゲーム行う</a:t>
            </a:r>
            <a:endParaRPr sz="3200"/>
          </a:p>
          <a:p>
            <a:pPr lvl="0" marL="324611" indent="-210311">
              <a:buSzTx/>
              <a:buNone/>
              <a:defRPr sz="1800"/>
            </a:pPr>
            <a:endParaRPr sz="3200"/>
          </a:p>
          <a:p>
            <a:pPr lvl="0" indent="-324611">
              <a:defRPr sz="1800"/>
            </a:pPr>
            <a:r>
              <a:rPr sz="3200"/>
              <a:t>消去したライン数をカウント</a:t>
            </a:r>
          </a:p>
        </p:txBody>
      </p:sp>
    </p:spTree>
  </p:cSld>
  <p:clrMapOvr>
    <a:masterClrMapping/>
  </p:clrMapOvr>
  <p:transitio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84" name="Shape 384"/>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結果</a:t>
            </a:r>
          </a:p>
        </p:txBody>
      </p:sp>
      <p:sp>
        <p:nvSpPr>
          <p:cNvPr id="385" name="Shape 385"/>
          <p:cNvSpPr/>
          <p:nvPr>
            <p:ph type="body" idx="1"/>
          </p:nvPr>
        </p:nvSpPr>
        <p:spPr>
          <a:xfrm>
            <a:off x="457200" y="1820309"/>
            <a:ext cx="8229601" cy="4625701"/>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0" indent="0" defTabSz="740663">
              <a:buSzTx/>
              <a:buNone/>
              <a:defRPr sz="1800"/>
            </a:pPr>
            <a:endParaRPr sz="2592"/>
          </a:p>
          <a:p>
            <a:pPr lvl="0" marL="0" indent="0" defTabSz="740663">
              <a:buSzTx/>
              <a:buNone/>
              <a:defRPr sz="1800"/>
            </a:pPr>
            <a:endParaRPr sz="2592"/>
          </a:p>
          <a:p>
            <a:pPr lvl="0" marL="0" indent="0" defTabSz="740663">
              <a:buSzTx/>
              <a:buNone/>
              <a:defRPr sz="1800"/>
            </a:pPr>
            <a:endParaRPr sz="2592"/>
          </a:p>
          <a:p>
            <a:pPr lvl="0" marL="0" indent="0" defTabSz="740663">
              <a:buSzTx/>
              <a:buNone/>
              <a:defRPr sz="1800"/>
            </a:pPr>
            <a:endParaRPr sz="2592"/>
          </a:p>
          <a:p>
            <a:pPr lvl="0" marL="0" indent="0" defTabSz="740663">
              <a:buSzTx/>
              <a:buNone/>
              <a:defRPr sz="1800"/>
            </a:pPr>
            <a:endParaRPr sz="2592"/>
          </a:p>
          <a:p>
            <a:pPr lvl="0" marL="0" indent="0" defTabSz="740663">
              <a:buSzTx/>
              <a:buNone/>
              <a:defRPr sz="1800"/>
            </a:pPr>
            <a:endParaRPr sz="2592"/>
          </a:p>
          <a:p>
            <a:pPr lvl="0" marL="0" indent="0" defTabSz="740663">
              <a:buSzTx/>
              <a:buNone/>
              <a:defRPr sz="1800"/>
            </a:pPr>
            <a:endParaRPr sz="2592"/>
          </a:p>
          <a:p>
            <a:pPr lvl="0" marL="355518" indent="-262935" defTabSz="740663">
              <a:defRPr sz="1800"/>
            </a:pPr>
            <a:r>
              <a:rPr sz="2592"/>
              <a:t>ランダムよりは良い</a:t>
            </a:r>
            <a:endParaRPr sz="2592"/>
          </a:p>
          <a:p>
            <a:pPr lvl="0" marL="355518" indent="-262935" defTabSz="740663">
              <a:defRPr sz="1800"/>
            </a:pPr>
            <a:r>
              <a:rPr sz="2592"/>
              <a:t>でもまだスコアが低い</a:t>
            </a:r>
            <a:endParaRPr sz="2592"/>
          </a:p>
          <a:p>
            <a:pPr lvl="0" marL="355518" indent="-262935" defTabSz="740663">
              <a:defRPr sz="1800"/>
            </a:pPr>
            <a:r>
              <a:rPr sz="2592"/>
              <a:t>正答率が高くても消去ラインは小さい？</a:t>
            </a:r>
            <a:endParaRPr sz="2592"/>
          </a:p>
          <a:p>
            <a:pPr lvl="0" marL="355518" indent="-262935" defTabSz="740663">
              <a:defRPr sz="1800"/>
            </a:pPr>
            <a:r>
              <a:rPr sz="2592"/>
              <a:t>もう少し消去ラインを増やしたい</a:t>
            </a:r>
          </a:p>
        </p:txBody>
      </p:sp>
      <p:graphicFrame>
        <p:nvGraphicFramePr>
          <p:cNvPr id="386" name="Table 386"/>
          <p:cNvGraphicFramePr/>
          <p:nvPr/>
        </p:nvGraphicFramePr>
        <p:xfrm>
          <a:off x="746531" y="2017899"/>
          <a:ext cx="7660463" cy="2186794"/>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867618"/>
                <a:gridCol w="3859756"/>
                <a:gridCol w="1923562"/>
              </a:tblGrid>
              <a:tr h="544316">
                <a:tc>
                  <a:txBody>
                    <a:bodyPr/>
                    <a:lstStyle/>
                    <a:p>
                      <a:pPr lvl="0" algn="ctr">
                        <a:defRPr b="0" i="0" sz="1800"/>
                      </a:pPr>
                      <a:r>
                        <a:rPr b="1" i="1" sz="2400"/>
                        <a:t>学習手法</a:t>
                      </a:r>
                    </a:p>
                  </a:txBody>
                  <a:tcPr marL="91425" marR="91425" marT="91425" marB="91425" anchor="t" anchorCtr="0" horzOverflow="overflow"/>
                </a:tc>
                <a:tc>
                  <a:txBody>
                    <a:bodyPr/>
                    <a:lstStyle/>
                    <a:p>
                      <a:pPr lvl="0" algn="ctr">
                        <a:defRPr b="0" i="0" sz="1800"/>
                      </a:pPr>
                      <a:r>
                        <a:rPr b="1" i="1" sz="2400">
                          <a:sym typeface="Arial"/>
                        </a:rPr>
                        <a:t>1</a:t>
                      </a:r>
                      <a:r>
                        <a:rPr b="1" i="1" sz="2400"/>
                        <a:t>ゲームあたり消去ライン</a:t>
                      </a:r>
                    </a:p>
                  </a:txBody>
                  <a:tcPr marL="91425" marR="91425" marT="91425" marB="91425" anchor="t" anchorCtr="0" horzOverflow="overflow"/>
                </a:tc>
                <a:tc>
                  <a:txBody>
                    <a:bodyPr/>
                    <a:lstStyle/>
                    <a:p>
                      <a:pPr lvl="0" algn="ctr">
                        <a:defRPr b="0" i="0" sz="1800"/>
                      </a:pPr>
                      <a:r>
                        <a:rPr b="1" i="1" sz="2400"/>
                        <a:t>正答率</a:t>
                      </a:r>
                    </a:p>
                  </a:txBody>
                  <a:tcPr marL="91425" marR="91425" marT="91425" marB="91425" anchor="t" anchorCtr="0" horzOverflow="overflow"/>
                </a:tc>
              </a:tr>
              <a:tr h="544316">
                <a:tc>
                  <a:txBody>
                    <a:bodyPr/>
                    <a:lstStyle/>
                    <a:p>
                      <a:pPr lvl="0" algn="ctr">
                        <a:defRPr b="0" i="0" sz="1800"/>
                      </a:pPr>
                      <a:r>
                        <a:rPr b="1" i="1" sz="2400">
                          <a:sym typeface="Arial"/>
                        </a:rPr>
                        <a:t>1</a:t>
                      </a:r>
                      <a:r>
                        <a:rPr b="1" i="1" sz="2400"/>
                        <a:t>層</a:t>
                      </a:r>
                    </a:p>
                  </a:txBody>
                  <a:tcPr marL="91425" marR="91425" marT="91425" marB="91425" anchor="t" anchorCtr="0" horzOverflow="overflow"/>
                </a:tc>
                <a:tc>
                  <a:txBody>
                    <a:bodyPr/>
                    <a:lstStyle/>
                    <a:p>
                      <a:pPr lvl="0" algn="ctr">
                        <a:defRPr b="0" i="0" sz="1800"/>
                      </a:pPr>
                      <a:r>
                        <a:rPr b="1" i="1" sz="2400">
                          <a:sym typeface="Arial"/>
                        </a:rPr>
                        <a:t>0.23</a:t>
                      </a:r>
                    </a:p>
                  </a:txBody>
                  <a:tcPr marL="91425" marR="91425" marT="91425" marB="91425" anchor="t" anchorCtr="0" horzOverflow="overflow"/>
                </a:tc>
                <a:tc>
                  <a:txBody>
                    <a:bodyPr/>
                    <a:lstStyle/>
                    <a:p>
                      <a:pPr lvl="0" algn="ctr">
                        <a:defRPr b="0" i="0" sz="1800"/>
                      </a:pPr>
                      <a:r>
                        <a:rPr b="1" i="1" sz="2400">
                          <a:sym typeface="Arial"/>
                        </a:rPr>
                        <a:t>0.364</a:t>
                      </a:r>
                    </a:p>
                  </a:txBody>
                  <a:tcPr marL="91425" marR="91425" marT="91425" marB="91425" anchor="t" anchorCtr="0" horzOverflow="overflow"/>
                </a:tc>
              </a:tr>
              <a:tr h="544316">
                <a:tc>
                  <a:txBody>
                    <a:bodyPr/>
                    <a:lstStyle/>
                    <a:p>
                      <a:pPr lvl="0" algn="ctr">
                        <a:defRPr b="0" i="0" sz="1800"/>
                      </a:pPr>
                      <a:r>
                        <a:rPr b="1" i="1" sz="2400"/>
                        <a:t>多層</a:t>
                      </a:r>
                    </a:p>
                  </a:txBody>
                  <a:tcPr marL="91425" marR="91425" marT="91425" marB="91425" anchor="t" anchorCtr="0" horzOverflow="overflow"/>
                </a:tc>
                <a:tc>
                  <a:txBody>
                    <a:bodyPr/>
                    <a:lstStyle/>
                    <a:p>
                      <a:pPr lvl="0" algn="ctr">
                        <a:defRPr b="0" i="0" sz="1800"/>
                      </a:pPr>
                      <a:r>
                        <a:rPr b="1" i="1" sz="2400">
                          <a:sym typeface="Arial"/>
                        </a:rPr>
                        <a:t>0.15</a:t>
                      </a:r>
                    </a:p>
                  </a:txBody>
                  <a:tcPr marL="91425" marR="91425" marT="91425" marB="91425" anchor="t" anchorCtr="0" horzOverflow="overflow"/>
                </a:tc>
                <a:tc>
                  <a:txBody>
                    <a:bodyPr/>
                    <a:lstStyle/>
                    <a:p>
                      <a:pPr lvl="0" algn="ctr">
                        <a:defRPr b="0" i="0" sz="1800"/>
                      </a:pPr>
                      <a:r>
                        <a:rPr b="1" i="1" sz="2400">
                          <a:sym typeface="Arial"/>
                        </a:rPr>
                        <a:t>0.920</a:t>
                      </a:r>
                    </a:p>
                  </a:txBody>
                  <a:tcPr marL="91425" marR="91425" marT="91425" marB="91425" anchor="t" anchorCtr="0" horzOverflow="overflow"/>
                </a:tc>
              </a:tr>
              <a:tr h="544316">
                <a:tc>
                  <a:txBody>
                    <a:bodyPr/>
                    <a:lstStyle/>
                    <a:p>
                      <a:pPr lvl="0" algn="ctr">
                        <a:defRPr b="0" i="0" sz="1800"/>
                      </a:pPr>
                      <a:r>
                        <a:rPr b="1" i="1" sz="2400"/>
                        <a:t>ランダム</a:t>
                      </a:r>
                    </a:p>
                  </a:txBody>
                  <a:tcPr marL="91425" marR="91425" marT="91425" marB="91425" anchor="t" anchorCtr="0" horzOverflow="overflow"/>
                </a:tc>
                <a:tc>
                  <a:txBody>
                    <a:bodyPr/>
                    <a:lstStyle/>
                    <a:p>
                      <a:pPr lvl="0" algn="ctr">
                        <a:defRPr b="0" i="0" sz="1800"/>
                      </a:pPr>
                      <a:r>
                        <a:rPr b="1" i="1" sz="2400">
                          <a:sym typeface="Arial"/>
                        </a:rPr>
                        <a:t>0.03</a:t>
                      </a:r>
                    </a:p>
                  </a:txBody>
                  <a:tcPr marL="91425" marR="91425" marT="91425" marB="91425" anchor="t" anchorCtr="0" horzOverflow="overflow"/>
                </a:tc>
                <a:tc>
                  <a:txBody>
                    <a:bodyPr/>
                    <a:lstStyle/>
                    <a:p>
                      <a:pPr lvl="0" algn="ctr">
                        <a:defRPr b="0" i="0" sz="1800"/>
                      </a:pPr>
                      <a:r>
                        <a:rPr b="1" i="1" sz="2400">
                          <a:sym typeface="Arial"/>
                        </a:rPr>
                        <a:t>-</a:t>
                      </a:r>
                    </a:p>
                  </a:txBody>
                  <a:tcPr marL="91425" marR="91425" marT="91425" marB="91425" anchor="t" anchorCtr="0" horzOverflow="overflow"/>
                </a:tc>
              </a:tr>
            </a:tbl>
          </a:graphicData>
        </a:graphic>
      </p:graphicFrame>
    </p:spTree>
  </p:cSld>
  <p:clrMapOvr>
    <a:masterClrMapping/>
  </p:clrMapOvr>
  <p:transitio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90" name="Shape 390"/>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どうしたら良くなるか？</a:t>
            </a:r>
          </a:p>
        </p:txBody>
      </p:sp>
      <p:pic>
        <p:nvPicPr>
          <p:cNvPr id="391" name="image24.png"/>
          <p:cNvPicPr/>
          <p:nvPr/>
        </p:nvPicPr>
        <p:blipFill>
          <a:blip r:embed="rId3">
            <a:extLst/>
          </a:blip>
          <a:stretch>
            <a:fillRect/>
          </a:stretch>
        </p:blipFill>
        <p:spPr>
          <a:xfrm>
            <a:off x="711928" y="1769711"/>
            <a:ext cx="2298326" cy="4545876"/>
          </a:xfrm>
          <a:prstGeom prst="rect">
            <a:avLst/>
          </a:prstGeom>
          <a:ln w="12700">
            <a:miter lim="400000"/>
          </a:ln>
        </p:spPr>
      </p:pic>
      <p:pic>
        <p:nvPicPr>
          <p:cNvPr id="392" name="image26.png"/>
          <p:cNvPicPr/>
          <p:nvPr/>
        </p:nvPicPr>
        <p:blipFill>
          <a:blip r:embed="rId4">
            <a:extLst/>
          </a:blip>
          <a:stretch>
            <a:fillRect/>
          </a:stretch>
        </p:blipFill>
        <p:spPr>
          <a:xfrm>
            <a:off x="6163874" y="1782224"/>
            <a:ext cx="2298326" cy="4520882"/>
          </a:xfrm>
          <a:prstGeom prst="rect">
            <a:avLst/>
          </a:prstGeom>
          <a:ln w="12700">
            <a:miter lim="400000"/>
          </a:ln>
        </p:spPr>
      </p:pic>
      <p:sp>
        <p:nvSpPr>
          <p:cNvPr id="393" name="Shape 393"/>
          <p:cNvSpPr/>
          <p:nvPr/>
        </p:nvSpPr>
        <p:spPr>
          <a:xfrm>
            <a:off x="619050" y="2597549"/>
            <a:ext cx="2514000" cy="2027101"/>
          </a:xfrm>
          <a:prstGeom prst="roundRect">
            <a:avLst>
              <a:gd name="adj" fmla="val 16667"/>
            </a:avLst>
          </a:prstGeom>
          <a:ln w="152400">
            <a:solidFill>
              <a:srgbClr val="E06666"/>
            </a:solidFill>
            <a:round/>
          </a:ln>
        </p:spPr>
        <p:txBody>
          <a:bodyPr lIns="0" tIns="0" rIns="0" bIns="0" anchor="ctr"/>
          <a:lstStyle/>
          <a:p>
            <a:pPr lvl="0"/>
          </a:p>
        </p:txBody>
      </p:sp>
      <p:sp>
        <p:nvSpPr>
          <p:cNvPr id="394" name="Shape 394"/>
          <p:cNvSpPr/>
          <p:nvPr/>
        </p:nvSpPr>
        <p:spPr>
          <a:xfrm>
            <a:off x="6031150" y="2597549"/>
            <a:ext cx="2514000" cy="2027101"/>
          </a:xfrm>
          <a:prstGeom prst="roundRect">
            <a:avLst>
              <a:gd name="adj" fmla="val 16667"/>
            </a:avLst>
          </a:prstGeom>
          <a:ln w="152400">
            <a:solidFill>
              <a:srgbClr val="E06666"/>
            </a:solidFill>
            <a:round/>
          </a:ln>
        </p:spPr>
        <p:txBody>
          <a:bodyPr lIns="0" tIns="0" rIns="0" bIns="0" anchor="ctr"/>
          <a:lstStyle/>
          <a:p>
            <a:pPr lvl="0"/>
          </a:p>
        </p:txBody>
      </p:sp>
      <p:sp>
        <p:nvSpPr>
          <p:cNvPr id="395" name="Shape 395"/>
          <p:cNvSpPr/>
          <p:nvPr/>
        </p:nvSpPr>
        <p:spPr>
          <a:xfrm>
            <a:off x="619050" y="5510700"/>
            <a:ext cx="461099" cy="471900"/>
          </a:xfrm>
          <a:prstGeom prst="roundRect">
            <a:avLst>
              <a:gd name="adj" fmla="val 16667"/>
            </a:avLst>
          </a:prstGeom>
          <a:ln w="114300">
            <a:solidFill>
              <a:srgbClr val="FFFF00"/>
            </a:solidFill>
            <a:round/>
          </a:ln>
        </p:spPr>
        <p:txBody>
          <a:bodyPr lIns="0" tIns="0" rIns="0" bIns="0" anchor="ctr"/>
          <a:lstStyle/>
          <a:p>
            <a:pPr lvl="0"/>
          </a:p>
        </p:txBody>
      </p:sp>
      <p:sp>
        <p:nvSpPr>
          <p:cNvPr id="396" name="Shape 396"/>
          <p:cNvSpPr/>
          <p:nvPr/>
        </p:nvSpPr>
        <p:spPr>
          <a:xfrm>
            <a:off x="6063650" y="5510700"/>
            <a:ext cx="461100" cy="471900"/>
          </a:xfrm>
          <a:prstGeom prst="roundRect">
            <a:avLst>
              <a:gd name="adj" fmla="val 16667"/>
            </a:avLst>
          </a:prstGeom>
          <a:ln w="114300">
            <a:solidFill>
              <a:srgbClr val="FFFF00"/>
            </a:solidFill>
            <a:round/>
          </a:ln>
        </p:spPr>
        <p:txBody>
          <a:bodyPr lIns="0" tIns="0" rIns="0" bIns="0" anchor="ctr"/>
          <a:lstStyle/>
          <a:p>
            <a:pPr lvl="0"/>
          </a:p>
        </p:txBody>
      </p:sp>
      <p:sp>
        <p:nvSpPr>
          <p:cNvPr id="397" name="Shape 397"/>
          <p:cNvSpPr/>
          <p:nvPr/>
        </p:nvSpPr>
        <p:spPr>
          <a:xfrm>
            <a:off x="2671724" y="5510700"/>
            <a:ext cx="461100" cy="471900"/>
          </a:xfrm>
          <a:prstGeom prst="roundRect">
            <a:avLst>
              <a:gd name="adj" fmla="val 16667"/>
            </a:avLst>
          </a:prstGeom>
          <a:ln w="114300">
            <a:solidFill>
              <a:srgbClr val="00FFFF"/>
            </a:solidFill>
            <a:round/>
          </a:ln>
        </p:spPr>
        <p:txBody>
          <a:bodyPr lIns="0" tIns="0" rIns="0" bIns="0" anchor="ctr"/>
          <a:lstStyle/>
          <a:p>
            <a:pPr lvl="0"/>
          </a:p>
        </p:txBody>
      </p:sp>
      <p:sp>
        <p:nvSpPr>
          <p:cNvPr id="398" name="Shape 398"/>
          <p:cNvSpPr/>
          <p:nvPr/>
        </p:nvSpPr>
        <p:spPr>
          <a:xfrm>
            <a:off x="8092050" y="5510700"/>
            <a:ext cx="461100" cy="471900"/>
          </a:xfrm>
          <a:prstGeom prst="roundRect">
            <a:avLst>
              <a:gd name="adj" fmla="val 16667"/>
            </a:avLst>
          </a:prstGeom>
          <a:ln w="114300">
            <a:solidFill>
              <a:srgbClr val="00FFFF"/>
            </a:solidFill>
            <a:round/>
          </a:ln>
        </p:spPr>
        <p:txBody>
          <a:bodyPr lIns="0" tIns="0" rIns="0" bIns="0" anchor="ctr"/>
          <a:lstStyle/>
          <a:p>
            <a:pPr lvl="0"/>
          </a:p>
        </p:txBody>
      </p:sp>
      <p:sp>
        <p:nvSpPr>
          <p:cNvPr id="399" name="Shape 399"/>
          <p:cNvSpPr/>
          <p:nvPr/>
        </p:nvSpPr>
        <p:spPr>
          <a:xfrm>
            <a:off x="3187386" y="2027049"/>
            <a:ext cx="2789401" cy="53845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lvl1pPr algn="ctr">
              <a:defRPr sz="2800"/>
            </a:lvl1pPr>
          </a:lstStyle>
          <a:p>
            <a:pPr lvl="0">
              <a:defRPr sz="1800"/>
            </a:pPr>
            <a:r>
              <a:rPr sz="2800"/>
              <a:t>盤面全体を入力</a:t>
            </a:r>
          </a:p>
        </p:txBody>
      </p:sp>
      <p:sp>
        <p:nvSpPr>
          <p:cNvPr id="400" name="Shape 400"/>
          <p:cNvSpPr/>
          <p:nvPr/>
        </p:nvSpPr>
        <p:spPr>
          <a:xfrm>
            <a:off x="3286550" y="2913125"/>
            <a:ext cx="2591100" cy="2328555"/>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p>
            <a:pPr lvl="0" algn="ctr">
              <a:defRPr sz="1800"/>
            </a:pPr>
            <a:r>
              <a:rPr sz="3200"/>
              <a:t>↓</a:t>
            </a:r>
            <a:endParaRPr sz="3200"/>
          </a:p>
          <a:p>
            <a:pPr lvl="0" algn="ctr">
              <a:defRPr sz="1800"/>
            </a:pPr>
            <a:r>
              <a:rPr sz="3200"/>
              <a:t>別物として</a:t>
            </a:r>
            <a:endParaRPr sz="3200"/>
          </a:p>
          <a:p>
            <a:pPr lvl="0" algn="ctr">
              <a:defRPr sz="1800"/>
            </a:pPr>
            <a:r>
              <a:rPr sz="3200"/>
              <a:t>学習</a:t>
            </a:r>
            <a:endParaRPr sz="3200"/>
          </a:p>
        </p:txBody>
      </p:sp>
      <p:sp>
        <p:nvSpPr>
          <p:cNvPr id="401" name="Shape 401"/>
          <p:cNvSpPr/>
          <p:nvPr/>
        </p:nvSpPr>
        <p:spPr>
          <a:xfrm>
            <a:off x="3230536" y="4794549"/>
            <a:ext cx="2735401" cy="1478251"/>
          </a:xfrm>
          <a:prstGeom prst="rect">
            <a:avLst/>
          </a:prstGeom>
          <a:ln w="12700">
            <a:miter lim="400000"/>
          </a:ln>
          <a:extLst>
            <a:ext uri="{C572A759-6A51-4108-AA02-DFA0A04FC94B}">
              <ma14:wrappingTextBoxFlag xmlns:ma14="http://schemas.microsoft.com/office/mac/drawingml/2011/main" val="1"/>
            </a:ext>
          </a:extLst>
        </p:spPr>
        <p:txBody>
          <a:bodyPr lIns="91424" tIns="91424" rIns="91424" bIns="91424">
            <a:spAutoFit/>
          </a:bodyPr>
          <a:lstStyle/>
          <a:p>
            <a:pPr lvl="0" algn="ctr">
              <a:defRPr sz="1800"/>
            </a:pPr>
            <a:r>
              <a:rPr sz="2800"/>
              <a:t>↓</a:t>
            </a:r>
            <a:endParaRPr sz="2800"/>
          </a:p>
          <a:p>
            <a:pPr lvl="0" algn="ctr">
              <a:defRPr sz="1800"/>
            </a:pPr>
            <a:r>
              <a:rPr sz="2800"/>
              <a:t>同じものとして</a:t>
            </a:r>
            <a:endParaRPr sz="2800"/>
          </a:p>
          <a:p>
            <a:pPr lvl="0" algn="ctr">
              <a:defRPr sz="1800"/>
            </a:pPr>
            <a:r>
              <a:rPr sz="2800"/>
              <a:t>学習したい！</a:t>
            </a:r>
          </a:p>
        </p:txBody>
      </p:sp>
      <p:grpSp>
        <p:nvGrpSpPr>
          <p:cNvPr id="404" name="Group 404"/>
          <p:cNvGrpSpPr/>
          <p:nvPr/>
        </p:nvGrpSpPr>
        <p:grpSpPr>
          <a:xfrm>
            <a:off x="1461775" y="4985625"/>
            <a:ext cx="6271501" cy="1252801"/>
            <a:chOff x="0" y="0"/>
            <a:chExt cx="6271500" cy="1252799"/>
          </a:xfrm>
        </p:grpSpPr>
        <p:sp>
          <p:nvSpPr>
            <p:cNvPr id="402" name="Shape 402"/>
            <p:cNvSpPr/>
            <p:nvPr/>
          </p:nvSpPr>
          <p:spPr>
            <a:xfrm>
              <a:off x="0" y="0"/>
              <a:ext cx="6271501" cy="1252800"/>
            </a:xfrm>
            <a:prstGeom prst="roundRect">
              <a:avLst>
                <a:gd name="adj" fmla="val 16667"/>
              </a:avLst>
            </a:prstGeom>
            <a:solidFill>
              <a:srgbClr val="FF9900"/>
            </a:solidFill>
            <a:ln w="9525" cap="flat">
              <a:solidFill>
                <a:srgbClr val="5A6378"/>
              </a:solidFill>
              <a:prstDash val="solid"/>
              <a:round/>
            </a:ln>
            <a:effectLst/>
          </p:spPr>
          <p:txBody>
            <a:bodyPr wrap="square" lIns="0" tIns="0" rIns="0" bIns="0" numCol="1" anchor="ctr">
              <a:noAutofit/>
            </a:bodyPr>
            <a:lstStyle/>
            <a:p>
              <a:pPr lvl="0" algn="ctr"/>
            </a:p>
          </p:txBody>
        </p:sp>
        <p:sp>
          <p:nvSpPr>
            <p:cNvPr id="403" name="Shape 403"/>
            <p:cNvSpPr/>
            <p:nvPr/>
          </p:nvSpPr>
          <p:spPr>
            <a:xfrm>
              <a:off x="61157" y="306375"/>
              <a:ext cx="6149186" cy="64005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1424" tIns="91424" rIns="91424" bIns="91424" numCol="1" anchor="ctr">
              <a:spAutoFit/>
            </a:bodyPr>
            <a:lstStyle>
              <a:lvl1pPr algn="ctr">
                <a:defRPr sz="3600"/>
              </a:lvl1pPr>
            </a:lstStyle>
            <a:p>
              <a:pPr lvl="0">
                <a:defRPr sz="1800"/>
              </a:pPr>
              <a:r>
                <a:rPr sz="3600"/>
                <a:t>上にあるブロックだけ与える</a:t>
              </a:r>
            </a:p>
          </p:txBody>
        </p:sp>
      </p:grpSp>
    </p:spTree>
  </p:cSld>
  <p:clrMapOvr>
    <a:masterClrMapping/>
  </p:clrMapOvr>
  <p:transitio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nodeType="clickEffect" presetClass="entr" presetSubtype="32" presetID="23" grpId="1" fill="hold">
                                  <p:stCondLst>
                                    <p:cond delay="0"/>
                                  </p:stCondLst>
                                  <p:iterate type="el" backwards="0">
                                    <p:tmAbs val="0"/>
                                  </p:iterate>
                                  <p:childTnLst>
                                    <p:set>
                                      <p:cBhvr>
                                        <p:cTn id="6" fill="hold"/>
                                        <p:tgtEl>
                                          <p:spTgt spid="395"/>
                                        </p:tgtEl>
                                        <p:attrNameLst>
                                          <p:attrName>style.visibility</p:attrName>
                                        </p:attrNameLst>
                                      </p:cBhvr>
                                      <p:to>
                                        <p:strVal val="visible"/>
                                      </p:to>
                                    </p:set>
                                    <p:anim calcmode="lin" valueType="num">
                                      <p:cBhvr>
                                        <p:cTn id="7" dur="1000" fill="hold"/>
                                        <p:tgtEl>
                                          <p:spTgt spid="395"/>
                                        </p:tgtEl>
                                        <p:attrNameLst>
                                          <p:attrName>ppt_w</p:attrName>
                                        </p:attrNameLst>
                                      </p:cBhvr>
                                      <p:tavLst>
                                        <p:tav tm="0">
                                          <p:val>
                                            <p:fltVal val="0"/>
                                          </p:val>
                                        </p:tav>
                                        <p:tav tm="100000">
                                          <p:val>
                                            <p:strVal val="#ppt_w"/>
                                          </p:val>
                                        </p:tav>
                                      </p:tavLst>
                                    </p:anim>
                                    <p:anim calcmode="lin" valueType="num">
                                      <p:cBhvr>
                                        <p:cTn id="8" dur="1000" fill="hold"/>
                                        <p:tgtEl>
                                          <p:spTgt spid="395"/>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nodeType="afterEffect" presetClass="entr" presetSubtype="32" presetID="23" grpId="2" fill="hold">
                                  <p:stCondLst>
                                    <p:cond delay="0"/>
                                  </p:stCondLst>
                                  <p:iterate type="el" backwards="0">
                                    <p:tmAbs val="0"/>
                                  </p:iterate>
                                  <p:childTnLst>
                                    <p:set>
                                      <p:cBhvr>
                                        <p:cTn id="11" fill="hold"/>
                                        <p:tgtEl>
                                          <p:spTgt spid="397"/>
                                        </p:tgtEl>
                                        <p:attrNameLst>
                                          <p:attrName>style.visibility</p:attrName>
                                        </p:attrNameLst>
                                      </p:cBhvr>
                                      <p:to>
                                        <p:strVal val="visible"/>
                                      </p:to>
                                    </p:set>
                                    <p:anim calcmode="lin" valueType="num">
                                      <p:cBhvr>
                                        <p:cTn id="12" dur="1000" fill="hold"/>
                                        <p:tgtEl>
                                          <p:spTgt spid="397"/>
                                        </p:tgtEl>
                                        <p:attrNameLst>
                                          <p:attrName>ppt_w</p:attrName>
                                        </p:attrNameLst>
                                      </p:cBhvr>
                                      <p:tavLst>
                                        <p:tav tm="0">
                                          <p:val>
                                            <p:fltVal val="0"/>
                                          </p:val>
                                        </p:tav>
                                        <p:tav tm="100000">
                                          <p:val>
                                            <p:strVal val="#ppt_w"/>
                                          </p:val>
                                        </p:tav>
                                      </p:tavLst>
                                    </p:anim>
                                    <p:anim calcmode="lin" valueType="num">
                                      <p:cBhvr>
                                        <p:cTn id="13" dur="1000" fill="hold"/>
                                        <p:tgtEl>
                                          <p:spTgt spid="397"/>
                                        </p:tgtEl>
                                        <p:attrNameLst>
                                          <p:attrName>ppt_h</p:attrName>
                                        </p:attrNameLst>
                                      </p:cBhvr>
                                      <p:tavLst>
                                        <p:tav tm="0">
                                          <p:val>
                                            <p:fltVal val="0"/>
                                          </p:val>
                                        </p:tav>
                                        <p:tav tm="100000">
                                          <p:val>
                                            <p:strVal val="#ppt_h"/>
                                          </p:val>
                                        </p:tav>
                                      </p:tavLst>
                                    </p:anim>
                                  </p:childTnLst>
                                </p:cTn>
                              </p:par>
                            </p:childTnLst>
                          </p:cTn>
                        </p:par>
                        <p:par>
                          <p:cTn id="14" fill="hold">
                            <p:stCondLst>
                              <p:cond delay="2000"/>
                            </p:stCondLst>
                            <p:childTnLst>
                              <p:par>
                                <p:cTn id="15" nodeType="afterEffect" presetClass="entr" presetSubtype="32" presetID="23" grpId="3" fill="hold">
                                  <p:stCondLst>
                                    <p:cond delay="0"/>
                                  </p:stCondLst>
                                  <p:iterate type="el" backwards="0">
                                    <p:tmAbs val="0"/>
                                  </p:iterate>
                                  <p:childTnLst>
                                    <p:set>
                                      <p:cBhvr>
                                        <p:cTn id="16" fill="hold"/>
                                        <p:tgtEl>
                                          <p:spTgt spid="396"/>
                                        </p:tgtEl>
                                        <p:attrNameLst>
                                          <p:attrName>style.visibility</p:attrName>
                                        </p:attrNameLst>
                                      </p:cBhvr>
                                      <p:to>
                                        <p:strVal val="visible"/>
                                      </p:to>
                                    </p:set>
                                    <p:anim calcmode="lin" valueType="num">
                                      <p:cBhvr>
                                        <p:cTn id="17" dur="1000" fill="hold"/>
                                        <p:tgtEl>
                                          <p:spTgt spid="396"/>
                                        </p:tgtEl>
                                        <p:attrNameLst>
                                          <p:attrName>ppt_w</p:attrName>
                                        </p:attrNameLst>
                                      </p:cBhvr>
                                      <p:tavLst>
                                        <p:tav tm="0">
                                          <p:val>
                                            <p:fltVal val="0"/>
                                          </p:val>
                                        </p:tav>
                                        <p:tav tm="100000">
                                          <p:val>
                                            <p:strVal val="#ppt_w"/>
                                          </p:val>
                                        </p:tav>
                                      </p:tavLst>
                                    </p:anim>
                                    <p:anim calcmode="lin" valueType="num">
                                      <p:cBhvr>
                                        <p:cTn id="18" dur="1000" fill="hold"/>
                                        <p:tgtEl>
                                          <p:spTgt spid="396"/>
                                        </p:tgtEl>
                                        <p:attrNameLst>
                                          <p:attrName>ppt_h</p:attrName>
                                        </p:attrNameLst>
                                      </p:cBhvr>
                                      <p:tavLst>
                                        <p:tav tm="0">
                                          <p:val>
                                            <p:fltVal val="0"/>
                                          </p:val>
                                        </p:tav>
                                        <p:tav tm="100000">
                                          <p:val>
                                            <p:strVal val="#ppt_h"/>
                                          </p:val>
                                        </p:tav>
                                      </p:tavLst>
                                    </p:anim>
                                  </p:childTnLst>
                                </p:cTn>
                              </p:par>
                            </p:childTnLst>
                          </p:cTn>
                        </p:par>
                        <p:par>
                          <p:cTn id="19" fill="hold">
                            <p:stCondLst>
                              <p:cond delay="3000"/>
                            </p:stCondLst>
                            <p:childTnLst>
                              <p:par>
                                <p:cTn id="20" nodeType="afterEffect" presetClass="entr" presetSubtype="32" presetID="23" grpId="4" fill="hold">
                                  <p:stCondLst>
                                    <p:cond delay="0"/>
                                  </p:stCondLst>
                                  <p:iterate type="el" backwards="0">
                                    <p:tmAbs val="0"/>
                                  </p:iterate>
                                  <p:childTnLst>
                                    <p:set>
                                      <p:cBhvr>
                                        <p:cTn id="21" fill="hold"/>
                                        <p:tgtEl>
                                          <p:spTgt spid="398"/>
                                        </p:tgtEl>
                                        <p:attrNameLst>
                                          <p:attrName>style.visibility</p:attrName>
                                        </p:attrNameLst>
                                      </p:cBhvr>
                                      <p:to>
                                        <p:strVal val="visible"/>
                                      </p:to>
                                    </p:set>
                                    <p:anim calcmode="lin" valueType="num">
                                      <p:cBhvr>
                                        <p:cTn id="22" dur="1000" fill="hold"/>
                                        <p:tgtEl>
                                          <p:spTgt spid="398"/>
                                        </p:tgtEl>
                                        <p:attrNameLst>
                                          <p:attrName>ppt_w</p:attrName>
                                        </p:attrNameLst>
                                      </p:cBhvr>
                                      <p:tavLst>
                                        <p:tav tm="0">
                                          <p:val>
                                            <p:fltVal val="0"/>
                                          </p:val>
                                        </p:tav>
                                        <p:tav tm="100000">
                                          <p:val>
                                            <p:strVal val="#ppt_w"/>
                                          </p:val>
                                        </p:tav>
                                      </p:tavLst>
                                    </p:anim>
                                    <p:anim calcmode="lin" valueType="num">
                                      <p:cBhvr>
                                        <p:cTn id="23" dur="1000" fill="hold"/>
                                        <p:tgtEl>
                                          <p:spTgt spid="398"/>
                                        </p:tgtEl>
                                        <p:attrNameLst>
                                          <p:attrName>ppt_h</p:attrName>
                                        </p:attrNameLst>
                                      </p:cBhvr>
                                      <p:tavLst>
                                        <p:tav tm="0">
                                          <p:val>
                                            <p:fltVal val="0"/>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nodeType="clickEffect" presetClass="entr" presetSubtype="4" presetID="2" grpId="5" fill="hold">
                                  <p:stCondLst>
                                    <p:cond delay="0"/>
                                  </p:stCondLst>
                                  <p:iterate type="el" backwards="0">
                                    <p:tmAbs val="0"/>
                                  </p:iterate>
                                  <p:childTnLst>
                                    <p:set>
                                      <p:cBhvr>
                                        <p:cTn id="27" fill="hold"/>
                                        <p:tgtEl>
                                          <p:spTgt spid="399"/>
                                        </p:tgtEl>
                                        <p:attrNameLst>
                                          <p:attrName>style.visibility</p:attrName>
                                        </p:attrNameLst>
                                      </p:cBhvr>
                                      <p:to>
                                        <p:strVal val="visible"/>
                                      </p:to>
                                    </p:set>
                                    <p:anim calcmode="lin" valueType="num">
                                      <p:cBhvr>
                                        <p:cTn id="28" dur="1000" fill="hold"/>
                                        <p:tgtEl>
                                          <p:spTgt spid="399"/>
                                        </p:tgtEl>
                                        <p:attrNameLst>
                                          <p:attrName>ppt_x</p:attrName>
                                        </p:attrNameLst>
                                      </p:cBhvr>
                                      <p:tavLst>
                                        <p:tav tm="0">
                                          <p:val>
                                            <p:strVal val="#ppt_x"/>
                                          </p:val>
                                        </p:tav>
                                        <p:tav tm="100000">
                                          <p:val>
                                            <p:strVal val="#ppt_x"/>
                                          </p:val>
                                        </p:tav>
                                      </p:tavLst>
                                    </p:anim>
                                    <p:anim calcmode="lin" valueType="num">
                                      <p:cBhvr>
                                        <p:cTn id="29" dur="1000" fill="hold"/>
                                        <p:tgtEl>
                                          <p:spTgt spid="399"/>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nodeType="clickEffect" presetClass="entr" presetSubtype="4" presetID="2" grpId="6" fill="hold">
                                  <p:stCondLst>
                                    <p:cond delay="0"/>
                                  </p:stCondLst>
                                  <p:iterate type="el" backwards="0">
                                    <p:tmAbs val="0"/>
                                  </p:iterate>
                                  <p:childTnLst>
                                    <p:set>
                                      <p:cBhvr>
                                        <p:cTn id="33" fill="hold"/>
                                        <p:tgtEl>
                                          <p:spTgt spid="400"/>
                                        </p:tgtEl>
                                        <p:attrNameLst>
                                          <p:attrName>style.visibility</p:attrName>
                                        </p:attrNameLst>
                                      </p:cBhvr>
                                      <p:to>
                                        <p:strVal val="visible"/>
                                      </p:to>
                                    </p:set>
                                    <p:anim calcmode="lin" valueType="num">
                                      <p:cBhvr>
                                        <p:cTn id="34" dur="1000" fill="hold"/>
                                        <p:tgtEl>
                                          <p:spTgt spid="400"/>
                                        </p:tgtEl>
                                        <p:attrNameLst>
                                          <p:attrName>ppt_x</p:attrName>
                                        </p:attrNameLst>
                                      </p:cBhvr>
                                      <p:tavLst>
                                        <p:tav tm="0">
                                          <p:val>
                                            <p:strVal val="#ppt_x"/>
                                          </p:val>
                                        </p:tav>
                                        <p:tav tm="100000">
                                          <p:val>
                                            <p:strVal val="#ppt_x"/>
                                          </p:val>
                                        </p:tav>
                                      </p:tavLst>
                                    </p:anim>
                                    <p:anim calcmode="lin" valueType="num">
                                      <p:cBhvr>
                                        <p:cTn id="35" dur="1000" fill="hold"/>
                                        <p:tgtEl>
                                          <p:spTgt spid="400"/>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nodeType="clickEffect" presetClass="entr" presetSubtype="4" presetID="2" grpId="7" fill="hold">
                                  <p:stCondLst>
                                    <p:cond delay="0"/>
                                  </p:stCondLst>
                                  <p:iterate type="el" backwards="0">
                                    <p:tmAbs val="0"/>
                                  </p:iterate>
                                  <p:childTnLst>
                                    <p:set>
                                      <p:cBhvr>
                                        <p:cTn id="39" fill="hold"/>
                                        <p:tgtEl>
                                          <p:spTgt spid="401"/>
                                        </p:tgtEl>
                                        <p:attrNameLst>
                                          <p:attrName>style.visibility</p:attrName>
                                        </p:attrNameLst>
                                      </p:cBhvr>
                                      <p:to>
                                        <p:strVal val="visible"/>
                                      </p:to>
                                    </p:set>
                                    <p:anim calcmode="lin" valueType="num">
                                      <p:cBhvr>
                                        <p:cTn id="40" dur="1000" fill="hold"/>
                                        <p:tgtEl>
                                          <p:spTgt spid="401"/>
                                        </p:tgtEl>
                                        <p:attrNameLst>
                                          <p:attrName>ppt_x</p:attrName>
                                        </p:attrNameLst>
                                      </p:cBhvr>
                                      <p:tavLst>
                                        <p:tav tm="0">
                                          <p:val>
                                            <p:strVal val="#ppt_x"/>
                                          </p:val>
                                        </p:tav>
                                        <p:tav tm="100000">
                                          <p:val>
                                            <p:strVal val="#ppt_x"/>
                                          </p:val>
                                        </p:tav>
                                      </p:tavLst>
                                    </p:anim>
                                    <p:anim calcmode="lin" valueType="num">
                                      <p:cBhvr>
                                        <p:cTn id="41" dur="1000" fill="hold"/>
                                        <p:tgtEl>
                                          <p:spTgt spid="401"/>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nodeType="clickEffect" presetClass="entr" presetSubtype="0" presetID="10" grpId="8" fill="hold">
                                  <p:stCondLst>
                                    <p:cond delay="0"/>
                                  </p:stCondLst>
                                  <p:iterate type="el" backwards="0">
                                    <p:tmAbs val="0"/>
                                  </p:iterate>
                                  <p:childTnLst>
                                    <p:set>
                                      <p:cBhvr>
                                        <p:cTn id="45" fill="hold"/>
                                        <p:tgtEl>
                                          <p:spTgt spid="393"/>
                                        </p:tgtEl>
                                        <p:attrNameLst>
                                          <p:attrName>style.visibility</p:attrName>
                                        </p:attrNameLst>
                                      </p:cBhvr>
                                      <p:to>
                                        <p:strVal val="visible"/>
                                      </p:to>
                                    </p:set>
                                    <p:animEffect filter="fade" transition="in">
                                      <p:cBhvr>
                                        <p:cTn id="46" dur="1000"/>
                                        <p:tgtEl>
                                          <p:spTgt spid="393"/>
                                        </p:tgtEl>
                                      </p:cBhvr>
                                    </p:animEffect>
                                  </p:childTnLst>
                                </p:cTn>
                              </p:par>
                            </p:childTnLst>
                          </p:cTn>
                        </p:par>
                        <p:par>
                          <p:cTn id="47" fill="hold">
                            <p:stCondLst>
                              <p:cond delay="1000"/>
                            </p:stCondLst>
                            <p:childTnLst>
                              <p:par>
                                <p:cTn id="48" nodeType="afterEffect" presetClass="entr" presetSubtype="0" presetID="10" grpId="9" fill="hold">
                                  <p:stCondLst>
                                    <p:cond delay="0"/>
                                  </p:stCondLst>
                                  <p:iterate type="el" backwards="0">
                                    <p:tmAbs val="0"/>
                                  </p:iterate>
                                  <p:childTnLst>
                                    <p:set>
                                      <p:cBhvr>
                                        <p:cTn id="49" fill="hold"/>
                                        <p:tgtEl>
                                          <p:spTgt spid="394"/>
                                        </p:tgtEl>
                                        <p:attrNameLst>
                                          <p:attrName>style.visibility</p:attrName>
                                        </p:attrNameLst>
                                      </p:cBhvr>
                                      <p:to>
                                        <p:strVal val="visible"/>
                                      </p:to>
                                    </p:set>
                                    <p:animEffect filter="fade" transition="in">
                                      <p:cBhvr>
                                        <p:cTn id="50" dur="1000"/>
                                        <p:tgtEl>
                                          <p:spTgt spid="394"/>
                                        </p:tgtEl>
                                      </p:cBhvr>
                                    </p:animEffect>
                                  </p:childTnLst>
                                </p:cTn>
                              </p:par>
                            </p:childTnLst>
                          </p:cTn>
                        </p:par>
                      </p:childTnLst>
                    </p:cTn>
                  </p:par>
                  <p:par>
                    <p:cTn id="51" fill="hold">
                      <p:stCondLst>
                        <p:cond delay="indefinite"/>
                      </p:stCondLst>
                      <p:childTnLst>
                        <p:par>
                          <p:cTn id="52" fill="hold">
                            <p:stCondLst>
                              <p:cond delay="0"/>
                            </p:stCondLst>
                            <p:childTnLst>
                              <p:par>
                                <p:cTn id="53" nodeType="clickEffect" presetClass="entr" presetSubtype="4" presetID="2" grpId="10" fill="hold">
                                  <p:stCondLst>
                                    <p:cond delay="0"/>
                                  </p:stCondLst>
                                  <p:iterate type="el" backwards="0">
                                    <p:tmAbs val="0"/>
                                  </p:iterate>
                                  <p:childTnLst>
                                    <p:set>
                                      <p:cBhvr>
                                        <p:cTn id="54" fill="hold"/>
                                        <p:tgtEl>
                                          <p:spTgt spid="404"/>
                                        </p:tgtEl>
                                        <p:attrNameLst>
                                          <p:attrName>style.visibility</p:attrName>
                                        </p:attrNameLst>
                                      </p:cBhvr>
                                      <p:to>
                                        <p:strVal val="visible"/>
                                      </p:to>
                                    </p:set>
                                    <p:anim calcmode="lin" valueType="num">
                                      <p:cBhvr>
                                        <p:cTn id="55" dur="1000" fill="hold"/>
                                        <p:tgtEl>
                                          <p:spTgt spid="404"/>
                                        </p:tgtEl>
                                        <p:attrNameLst>
                                          <p:attrName>ppt_x</p:attrName>
                                        </p:attrNameLst>
                                      </p:cBhvr>
                                      <p:tavLst>
                                        <p:tav tm="0">
                                          <p:val>
                                            <p:strVal val="#ppt_x"/>
                                          </p:val>
                                        </p:tav>
                                        <p:tav tm="100000">
                                          <p:val>
                                            <p:strVal val="#ppt_x"/>
                                          </p:val>
                                        </p:tav>
                                      </p:tavLst>
                                    </p:anim>
                                    <p:anim calcmode="lin" valueType="num">
                                      <p:cBhvr>
                                        <p:cTn id="56" dur="1000" fill="hold"/>
                                        <p:tgtEl>
                                          <p:spTgt spid="4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401" grpId="7"/>
      <p:bldP build="whole" bldLvl="1" animBg="1" rev="0" advAuto="0" spid="397" grpId="2"/>
      <p:bldP build="whole" bldLvl="1" animBg="1" rev="0" advAuto="0" spid="393" grpId="8"/>
      <p:bldP build="whole" bldLvl="1" animBg="1" rev="0" advAuto="0" spid="400" grpId="6"/>
      <p:bldP build="whole" bldLvl="1" animBg="1" rev="0" advAuto="0" spid="395" grpId="1"/>
      <p:bldP build="whole" bldLvl="1" animBg="1" rev="0" advAuto="0" spid="396" grpId="3"/>
      <p:bldP build="whole" bldLvl="1" animBg="1" rev="0" advAuto="0" spid="398" grpId="4"/>
      <p:bldP build="whole" bldLvl="1" animBg="1" rev="0" advAuto="0" spid="399" grpId="5"/>
      <p:bldP build="whole" bldLvl="1" animBg="1" rev="0" advAuto="0" spid="394" grpId="9"/>
      <p:bldP build="whole" bldLvl="1" animBg="1" rev="0" advAuto="0" spid="404" grpId="10"/>
    </p:bldLst>
  </p:timing>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08" name="Shape 408"/>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上にあるブロックだけ与える</a:t>
            </a:r>
          </a:p>
        </p:txBody>
      </p:sp>
      <p:sp>
        <p:nvSpPr>
          <p:cNvPr id="409" name="Shape 409"/>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入力を盤面上部に限定する</a:t>
            </a:r>
            <a:endParaRPr sz="3200"/>
          </a:p>
          <a:p>
            <a:pPr lvl="0" indent="-324611">
              <a:defRPr sz="1800"/>
            </a:pPr>
            <a:r>
              <a:rPr sz="3200"/>
              <a:t>各列について、上にある</a:t>
            </a:r>
            <a:endParaRPr sz="3200"/>
          </a:p>
          <a:p>
            <a:pPr lvl="0" marL="0" indent="0">
              <a:buSzTx/>
              <a:buNone/>
              <a:defRPr sz="1800"/>
            </a:pPr>
            <a:r>
              <a:rPr sz="3200"/>
              <a:t>　ブロックの座標を入力</a:t>
            </a:r>
            <a:endParaRPr sz="3200"/>
          </a:p>
          <a:p>
            <a:pPr lvl="0" marL="0" indent="0">
              <a:buSzTx/>
              <a:buNone/>
              <a:defRPr sz="1800"/>
            </a:pPr>
            <a:endParaRPr sz="3200"/>
          </a:p>
          <a:p>
            <a:pPr lvl="0" marL="0" indent="0">
              <a:buSzTx/>
              <a:buNone/>
              <a:defRPr sz="1800"/>
            </a:pPr>
            <a:r>
              <a:rPr sz="3200"/>
              <a:t>図は上から1個のブロックを</a:t>
            </a:r>
            <a:endParaRPr sz="3200"/>
          </a:p>
          <a:p>
            <a:pPr lvl="0" marL="0" indent="0">
              <a:buSzTx/>
              <a:buNone/>
              <a:defRPr sz="1800"/>
            </a:pPr>
            <a:r>
              <a:rPr sz="3200"/>
              <a:t>選んだ場合のもの</a:t>
            </a:r>
            <a:endParaRPr sz="3200"/>
          </a:p>
          <a:p>
            <a:pPr lvl="0" marL="0" indent="0">
              <a:buSzTx/>
              <a:buNone/>
              <a:defRPr sz="1800"/>
            </a:pPr>
            <a:r>
              <a:rPr sz="3200"/>
              <a:t>　</a:t>
            </a:r>
          </a:p>
        </p:txBody>
      </p:sp>
      <p:pic>
        <p:nvPicPr>
          <p:cNvPr id="410" name="image23.png"/>
          <p:cNvPicPr/>
          <p:nvPr/>
        </p:nvPicPr>
        <p:blipFill>
          <a:blip r:embed="rId3">
            <a:extLst/>
          </a:blip>
          <a:stretch>
            <a:fillRect/>
          </a:stretch>
        </p:blipFill>
        <p:spPr>
          <a:xfrm>
            <a:off x="6228183" y="2060847"/>
            <a:ext cx="2520279" cy="4540730"/>
          </a:xfrm>
          <a:prstGeom prst="rect">
            <a:avLst/>
          </a:prstGeom>
          <a:ln w="12700">
            <a:miter lim="400000"/>
          </a:ln>
        </p:spPr>
      </p:pic>
    </p:spTree>
  </p:cSld>
  <p:clrMapOvr>
    <a:masterClrMapping/>
  </p:clrMapOvr>
  <p:transitio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14" name="Shape 414"/>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データの改造</a:t>
            </a:r>
          </a:p>
        </p:txBody>
      </p:sp>
      <p:sp>
        <p:nvSpPr>
          <p:cNvPr id="415" name="Shape 415"/>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lvl1pPr marL="0" indent="0">
              <a:buSzTx/>
              <a:buNone/>
            </a:lvl1pPr>
          </a:lstStyle>
          <a:p>
            <a:pPr lvl="0">
              <a:defRPr sz="1800"/>
            </a:pPr>
            <a:r>
              <a:rPr sz="3200"/>
              <a:t>盤面と同じサイズの配列　→　10個の整数</a:t>
            </a:r>
          </a:p>
        </p:txBody>
      </p:sp>
      <p:pic>
        <p:nvPicPr>
          <p:cNvPr id="416" name="image12.png"/>
          <p:cNvPicPr/>
          <p:nvPr/>
        </p:nvPicPr>
        <p:blipFill>
          <a:blip r:embed="rId3">
            <a:extLst/>
          </a:blip>
          <a:stretch>
            <a:fillRect/>
          </a:stretch>
        </p:blipFill>
        <p:spPr>
          <a:xfrm>
            <a:off x="1832325" y="2843496"/>
            <a:ext cx="1782900" cy="3557401"/>
          </a:xfrm>
          <a:prstGeom prst="rect">
            <a:avLst/>
          </a:prstGeom>
          <a:ln w="12700">
            <a:miter lim="400000"/>
          </a:ln>
        </p:spPr>
      </p:pic>
      <p:grpSp>
        <p:nvGrpSpPr>
          <p:cNvPr id="419" name="Group 419"/>
          <p:cNvGrpSpPr/>
          <p:nvPr/>
        </p:nvGrpSpPr>
        <p:grpSpPr>
          <a:xfrm>
            <a:off x="5581324" y="3664749"/>
            <a:ext cx="2847900" cy="1914901"/>
            <a:chOff x="0" y="0"/>
            <a:chExt cx="2847899" cy="1914899"/>
          </a:xfrm>
        </p:grpSpPr>
        <p:sp>
          <p:nvSpPr>
            <p:cNvPr id="417" name="Shape 417"/>
            <p:cNvSpPr/>
            <p:nvPr/>
          </p:nvSpPr>
          <p:spPr>
            <a:xfrm>
              <a:off x="-1" y="0"/>
              <a:ext cx="2847901" cy="1914900"/>
            </a:xfrm>
            <a:prstGeom prst="rect">
              <a:avLst/>
            </a:prstGeom>
            <a:solidFill>
              <a:srgbClr val="FFFFFF"/>
            </a:solidFill>
            <a:ln w="9525" cap="flat">
              <a:solidFill>
                <a:srgbClr val="5A6378"/>
              </a:solidFill>
              <a:prstDash val="solid"/>
              <a:round/>
            </a:ln>
            <a:effectLst/>
          </p:spPr>
          <p:txBody>
            <a:bodyPr wrap="square" lIns="0" tIns="0" rIns="0" bIns="0" numCol="1" anchor="ctr">
              <a:noAutofit/>
            </a:bodyPr>
            <a:lstStyle/>
            <a:p>
              <a:pPr lvl="0"/>
            </a:p>
          </p:txBody>
        </p:sp>
        <p:sp>
          <p:nvSpPr>
            <p:cNvPr id="418" name="Shape 418"/>
            <p:cNvSpPr/>
            <p:nvPr/>
          </p:nvSpPr>
          <p:spPr>
            <a:xfrm>
              <a:off x="-1" y="440457"/>
              <a:ext cx="2847901" cy="103398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1424" tIns="91424" rIns="91424" bIns="91424" numCol="1" anchor="ctr">
              <a:spAutoFit/>
            </a:bodyPr>
            <a:lstStyle/>
            <a:p>
              <a:pPr lvl="0">
                <a:defRPr sz="1800"/>
              </a:pPr>
              <a:r>
                <a:rPr sz="3000"/>
                <a:t>16,8,10,10,10,</a:t>
              </a:r>
              <a:endParaRPr sz="3000"/>
            </a:p>
            <a:p>
              <a:pPr lvl="0">
                <a:defRPr sz="1800"/>
              </a:pPr>
              <a:r>
                <a:rPr sz="3000"/>
                <a:t>11,11,11,10,10</a:t>
              </a:r>
            </a:p>
          </p:txBody>
        </p:sp>
      </p:grpSp>
      <p:sp>
        <p:nvSpPr>
          <p:cNvPr id="420" name="Shape 420"/>
          <p:cNvSpPr/>
          <p:nvPr/>
        </p:nvSpPr>
        <p:spPr>
          <a:xfrm>
            <a:off x="4180975" y="4376649"/>
            <a:ext cx="834601" cy="491100"/>
          </a:xfrm>
          <a:prstGeom prst="rightArrow">
            <a:avLst>
              <a:gd name="adj1" fmla="val 50000"/>
              <a:gd name="adj2" fmla="val 50000"/>
            </a:avLst>
          </a:prstGeom>
          <a:solidFill>
            <a:srgbClr val="4A86E8"/>
          </a:solidFill>
          <a:ln>
            <a:solidFill>
              <a:srgbClr val="5A6378"/>
            </a:solidFill>
            <a:round/>
          </a:ln>
        </p:spPr>
        <p:txBody>
          <a:bodyPr lIns="0" tIns="0" rIns="0" bIns="0" anchor="ctr"/>
          <a:lstStyle/>
          <a:p>
            <a:pPr lvl="0"/>
          </a:p>
        </p:txBody>
      </p:sp>
      <p:sp>
        <p:nvSpPr>
          <p:cNvPr id="421" name="Shape 421"/>
          <p:cNvSpPr/>
          <p:nvPr/>
        </p:nvSpPr>
        <p:spPr>
          <a:xfrm>
            <a:off x="3650802" y="2814684"/>
            <a:ext cx="315997" cy="3820255"/>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lvl="0">
              <a:defRPr sz="1800"/>
            </a:pPr>
            <a:r>
              <a:rPr sz="1200"/>
              <a:t>0</a:t>
            </a:r>
            <a:endParaRPr sz="1200"/>
          </a:p>
          <a:p>
            <a:pPr lvl="0">
              <a:defRPr sz="1800"/>
            </a:pPr>
            <a:r>
              <a:rPr sz="1200"/>
              <a:t>1</a:t>
            </a:r>
            <a:endParaRPr sz="1200"/>
          </a:p>
          <a:p>
            <a:pPr lvl="0">
              <a:defRPr sz="1800"/>
            </a:pPr>
            <a:r>
              <a:rPr sz="1200"/>
              <a:t>2</a:t>
            </a:r>
            <a:endParaRPr sz="1200"/>
          </a:p>
          <a:p>
            <a:pPr lvl="0">
              <a:defRPr sz="1800"/>
            </a:pPr>
            <a:r>
              <a:rPr sz="1200"/>
              <a:t>3</a:t>
            </a:r>
            <a:endParaRPr sz="1200"/>
          </a:p>
          <a:p>
            <a:pPr lvl="0">
              <a:defRPr sz="1800"/>
            </a:pPr>
            <a:r>
              <a:rPr sz="1200"/>
              <a:t>4</a:t>
            </a:r>
            <a:endParaRPr sz="1200"/>
          </a:p>
          <a:p>
            <a:pPr lvl="0">
              <a:defRPr sz="1800"/>
            </a:pPr>
            <a:r>
              <a:rPr sz="1200"/>
              <a:t>5</a:t>
            </a:r>
            <a:endParaRPr sz="1200"/>
          </a:p>
          <a:p>
            <a:pPr lvl="0">
              <a:defRPr sz="1800"/>
            </a:pPr>
            <a:r>
              <a:rPr sz="1200"/>
              <a:t>6</a:t>
            </a:r>
            <a:endParaRPr sz="1200"/>
          </a:p>
          <a:p>
            <a:pPr lvl="0">
              <a:defRPr sz="1800"/>
            </a:pPr>
            <a:r>
              <a:rPr sz="1200"/>
              <a:t>7</a:t>
            </a:r>
            <a:endParaRPr sz="1200"/>
          </a:p>
          <a:p>
            <a:pPr lvl="0">
              <a:defRPr sz="1800"/>
            </a:pPr>
            <a:r>
              <a:rPr sz="1200"/>
              <a:t>8</a:t>
            </a:r>
            <a:endParaRPr sz="1200"/>
          </a:p>
          <a:p>
            <a:pPr lvl="0">
              <a:defRPr sz="1800"/>
            </a:pPr>
            <a:r>
              <a:rPr sz="1200"/>
              <a:t>9</a:t>
            </a:r>
            <a:endParaRPr sz="1200"/>
          </a:p>
          <a:p>
            <a:pPr lvl="0">
              <a:defRPr sz="1800"/>
            </a:pPr>
            <a:r>
              <a:rPr sz="1200"/>
              <a:t>10</a:t>
            </a:r>
            <a:endParaRPr sz="1200"/>
          </a:p>
          <a:p>
            <a:pPr lvl="0">
              <a:defRPr sz="1800"/>
            </a:pPr>
            <a:r>
              <a:rPr sz="1200"/>
              <a:t>11</a:t>
            </a:r>
            <a:endParaRPr sz="1200"/>
          </a:p>
          <a:p>
            <a:pPr lvl="0">
              <a:defRPr sz="1800"/>
            </a:pPr>
            <a:r>
              <a:rPr sz="1200"/>
              <a:t>12</a:t>
            </a:r>
            <a:endParaRPr sz="1200"/>
          </a:p>
          <a:p>
            <a:pPr lvl="0">
              <a:defRPr sz="1800"/>
            </a:pPr>
            <a:r>
              <a:rPr sz="1200"/>
              <a:t>13</a:t>
            </a:r>
            <a:endParaRPr sz="1200"/>
          </a:p>
          <a:p>
            <a:pPr lvl="0">
              <a:defRPr sz="1800"/>
            </a:pPr>
            <a:r>
              <a:rPr sz="1200"/>
              <a:t>14</a:t>
            </a:r>
            <a:endParaRPr sz="1200"/>
          </a:p>
          <a:p>
            <a:pPr lvl="0">
              <a:defRPr sz="1800"/>
            </a:pPr>
            <a:r>
              <a:rPr sz="1200"/>
              <a:t>15</a:t>
            </a:r>
            <a:endParaRPr sz="1200"/>
          </a:p>
          <a:p>
            <a:pPr lvl="0">
              <a:defRPr sz="1800"/>
            </a:pPr>
            <a:r>
              <a:rPr sz="1200"/>
              <a:t>16</a:t>
            </a:r>
            <a:endParaRPr sz="1200"/>
          </a:p>
          <a:p>
            <a:pPr lvl="0">
              <a:defRPr sz="1800"/>
            </a:pPr>
            <a:r>
              <a:rPr sz="1200"/>
              <a:t>17</a:t>
            </a:r>
            <a:endParaRPr sz="1200"/>
          </a:p>
          <a:p>
            <a:pPr lvl="0">
              <a:defRPr sz="1800"/>
            </a:pPr>
            <a:r>
              <a:rPr sz="1200"/>
              <a:t>18</a:t>
            </a:r>
            <a:endParaRPr sz="1200"/>
          </a:p>
          <a:p>
            <a:pPr lvl="0">
              <a:defRPr sz="1800"/>
            </a:pPr>
            <a:r>
              <a:rPr sz="1200"/>
              <a:t>19</a:t>
            </a:r>
            <a:endParaRPr sz="1200"/>
          </a:p>
          <a:p>
            <a:pPr lvl="0">
              <a:defRPr sz="1800"/>
            </a:pPr>
            <a:r>
              <a:rPr sz="1200"/>
              <a:t>20</a:t>
            </a:r>
          </a:p>
        </p:txBody>
      </p:sp>
      <p:sp>
        <p:nvSpPr>
          <p:cNvPr id="422" name="Shape 422"/>
          <p:cNvSpPr/>
          <p:nvPr/>
        </p:nvSpPr>
        <p:spPr>
          <a:xfrm>
            <a:off x="1832171" y="5678752"/>
            <a:ext cx="178706"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23" name="Shape 423"/>
          <p:cNvSpPr/>
          <p:nvPr/>
        </p:nvSpPr>
        <p:spPr>
          <a:xfrm>
            <a:off x="2015569" y="4271725"/>
            <a:ext cx="178706" cy="178707"/>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24" name="Shape 424"/>
          <p:cNvSpPr/>
          <p:nvPr/>
        </p:nvSpPr>
        <p:spPr>
          <a:xfrm>
            <a:off x="2184763" y="4612900"/>
            <a:ext cx="178706"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25" name="Shape 425"/>
          <p:cNvSpPr/>
          <p:nvPr/>
        </p:nvSpPr>
        <p:spPr>
          <a:xfrm>
            <a:off x="2356881" y="4612900"/>
            <a:ext cx="178706"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26" name="Shape 426"/>
          <p:cNvSpPr/>
          <p:nvPr/>
        </p:nvSpPr>
        <p:spPr>
          <a:xfrm>
            <a:off x="2537355" y="4612900"/>
            <a:ext cx="178706"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27" name="Shape 427"/>
          <p:cNvSpPr/>
          <p:nvPr/>
        </p:nvSpPr>
        <p:spPr>
          <a:xfrm>
            <a:off x="2717828" y="4796298"/>
            <a:ext cx="178707"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28" name="Shape 428"/>
          <p:cNvSpPr/>
          <p:nvPr/>
        </p:nvSpPr>
        <p:spPr>
          <a:xfrm>
            <a:off x="2889947" y="4796298"/>
            <a:ext cx="178706"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29" name="Shape 429"/>
          <p:cNvSpPr/>
          <p:nvPr/>
        </p:nvSpPr>
        <p:spPr>
          <a:xfrm>
            <a:off x="3070420" y="4796298"/>
            <a:ext cx="178707"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30" name="Shape 430"/>
          <p:cNvSpPr/>
          <p:nvPr/>
        </p:nvSpPr>
        <p:spPr>
          <a:xfrm>
            <a:off x="3250894" y="4612900"/>
            <a:ext cx="178706"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
        <p:nvSpPr>
          <p:cNvPr id="431" name="Shape 431"/>
          <p:cNvSpPr/>
          <p:nvPr/>
        </p:nvSpPr>
        <p:spPr>
          <a:xfrm>
            <a:off x="3423013" y="4612900"/>
            <a:ext cx="178706" cy="178706"/>
          </a:xfrm>
          <a:prstGeom prst="rect">
            <a:avLst/>
          </a:prstGeom>
          <a:ln w="50800">
            <a:solidFill>
              <a:srgbClr val="C64847"/>
            </a:solidFill>
            <a:miter lim="400000"/>
          </a:ln>
          <a:effectLst>
            <a:outerShdw sx="100000" sy="100000" kx="0" ky="0" algn="b" rotWithShape="0" blurRad="38100" dist="23000" dir="5400000">
              <a:srgbClr val="000000">
                <a:alpha val="35000"/>
              </a:srgbClr>
            </a:outerShdw>
          </a:effectLst>
        </p:spPr>
        <p:txBody>
          <a:bodyPr lIns="0" tIns="0" rIns="0" bIns="0" anchor="ctr"/>
          <a:lstStyle/>
          <a:p>
            <a:pPr lvl="0">
              <a:defRPr>
                <a:solidFill>
                  <a:srgbClr val="D4D4D6"/>
                </a:solidFill>
              </a:defRPr>
            </a:pPr>
          </a:p>
        </p:txBody>
      </p:sp>
    </p:spTree>
  </p:cSld>
  <p:clrMapOvr>
    <a:masterClrMapping/>
  </p:clrMapOvr>
  <p:transitio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3" name="Shape 113"/>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ゲームAI研究の流れ</a:t>
            </a:r>
          </a:p>
        </p:txBody>
      </p:sp>
      <p:sp>
        <p:nvSpPr>
          <p:cNvPr id="114" name="Shape 114"/>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0" indent="0" algn="ctr">
              <a:lnSpc>
                <a:spcPct val="90000"/>
              </a:lnSpc>
              <a:buSzTx/>
              <a:buNone/>
              <a:defRPr sz="1800"/>
            </a:pPr>
            <a:endParaRPr sz="3200"/>
          </a:p>
          <a:p>
            <a:pPr lvl="0" marL="0" indent="0" algn="ctr">
              <a:lnSpc>
                <a:spcPct val="90000"/>
              </a:lnSpc>
              <a:buSzTx/>
              <a:buNone/>
              <a:defRPr sz="1800"/>
            </a:pPr>
            <a:endParaRPr sz="3200"/>
          </a:p>
          <a:p>
            <a:pPr lvl="0" marL="0" indent="0" algn="ctr">
              <a:lnSpc>
                <a:spcPct val="90000"/>
              </a:lnSpc>
              <a:buSzTx/>
              <a:buNone/>
              <a:defRPr sz="1800"/>
            </a:pPr>
            <a:r>
              <a:rPr sz="3200"/>
              <a:t>強さ重視のAI</a:t>
            </a:r>
            <a:endParaRPr sz="3200"/>
          </a:p>
          <a:p>
            <a:pPr lvl="0" marL="0" indent="0" algn="ctr">
              <a:lnSpc>
                <a:spcPct val="90000"/>
              </a:lnSpc>
              <a:buSzTx/>
              <a:buNone/>
              <a:defRPr sz="1800"/>
            </a:pPr>
            <a:endParaRPr sz="3200"/>
          </a:p>
          <a:p>
            <a:pPr lvl="0" marL="0" indent="0" algn="ctr">
              <a:lnSpc>
                <a:spcPct val="90000"/>
              </a:lnSpc>
              <a:buSzTx/>
              <a:buNone/>
              <a:defRPr sz="1800"/>
            </a:pPr>
            <a:r>
              <a:rPr sz="3200"/>
              <a:t>↓</a:t>
            </a:r>
            <a:endParaRPr sz="3200"/>
          </a:p>
          <a:p>
            <a:pPr lvl="0" marL="0" indent="0" algn="ctr">
              <a:lnSpc>
                <a:spcPct val="90000"/>
              </a:lnSpc>
              <a:buSzTx/>
              <a:buNone/>
              <a:defRPr sz="1800"/>
            </a:pPr>
            <a:endParaRPr sz="3200"/>
          </a:p>
          <a:p>
            <a:pPr lvl="0" marL="0" indent="0" algn="ctr">
              <a:lnSpc>
                <a:spcPct val="90000"/>
              </a:lnSpc>
              <a:buSzTx/>
              <a:buNone/>
              <a:defRPr sz="1800"/>
            </a:pPr>
            <a:r>
              <a:rPr sz="3200"/>
              <a:t>汎用性の高いAIに着目</a:t>
            </a:r>
            <a:endParaRPr sz="3200"/>
          </a:p>
          <a:p>
            <a:pPr lvl="0" marL="4571" indent="109728">
              <a:lnSpc>
                <a:spcPct val="90000"/>
              </a:lnSpc>
              <a:buSzTx/>
              <a:buNone/>
              <a:defRPr sz="1800"/>
            </a:pPr>
            <a:r>
              <a:rPr sz="3200"/>
              <a:t>　　</a:t>
            </a:r>
            <a:endParaRPr sz="3200"/>
          </a:p>
          <a:p>
            <a:pPr lvl="0" marL="4571" indent="109728">
              <a:lnSpc>
                <a:spcPct val="90000"/>
              </a:lnSpc>
              <a:buSzTx/>
              <a:buNone/>
              <a:defRPr sz="1800"/>
            </a:pPr>
            <a:r>
              <a:rPr sz="3200"/>
              <a:t>　　	</a:t>
            </a:r>
          </a:p>
        </p:txBody>
      </p:sp>
    </p:spTree>
  </p:cSld>
  <p:clrMapOvr>
    <a:masterClrMapping/>
  </p:clrMapOvr>
  <p:transitio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35" name="Shape 435"/>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実験 </a:t>
            </a:r>
          </a:p>
        </p:txBody>
      </p:sp>
      <p:sp>
        <p:nvSpPr>
          <p:cNvPr id="436" name="Shape 436"/>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57200" indent="-228600">
              <a:defRPr sz="1800"/>
            </a:pPr>
            <a:r>
              <a:rPr sz="3200"/>
              <a:t>先程示した入力の仕様で、同様の実験を行う。</a:t>
            </a:r>
            <a:endParaRPr sz="3200"/>
          </a:p>
          <a:p>
            <a:pPr lvl="0" marL="457200" indent="-228600">
              <a:defRPr sz="1800"/>
            </a:pPr>
            <a:r>
              <a:rPr sz="3200"/>
              <a:t>上から1個のブロックを選ぶ </a:t>
            </a:r>
            <a:endParaRPr sz="3200"/>
          </a:p>
          <a:p>
            <a:pPr lvl="0" marL="0" indent="0">
              <a:buClrTx/>
              <a:buSzTx/>
              <a:buFontTx/>
              <a:buNone/>
              <a:defRPr sz="1800"/>
            </a:pPr>
            <a:r>
              <a:rPr sz="3200"/>
              <a:t>　　　　　　　＋</a:t>
            </a:r>
            <a:endParaRPr sz="3200"/>
          </a:p>
          <a:p>
            <a:pPr lvl="0" marL="457200" indent="-228600">
              <a:defRPr sz="1800"/>
            </a:pPr>
            <a:r>
              <a:rPr sz="3200"/>
              <a:t>上から2~5個のブロックを選ぶ  </a:t>
            </a:r>
            <a:endParaRPr sz="3200"/>
          </a:p>
          <a:p>
            <a:pPr lvl="0" marL="0" indent="0">
              <a:buClrTx/>
              <a:buSzTx/>
              <a:buFontTx/>
              <a:buNone/>
              <a:defRPr sz="1800"/>
            </a:pPr>
            <a:r>
              <a:rPr sz="3200"/>
              <a:t>                    </a:t>
            </a:r>
          </a:p>
        </p:txBody>
      </p:sp>
    </p:spTree>
  </p:cSld>
  <p:clrMapOvr>
    <a:masterClrMapping/>
  </p:clrMapOvr>
  <p:transition spd="med" advClick="1"/>
</p:sld>
</file>

<file path=ppt/slides/slide3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0" name="Shape 440"/>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結果</a:t>
            </a:r>
          </a:p>
        </p:txBody>
      </p:sp>
      <p:sp>
        <p:nvSpPr>
          <p:cNvPr id="441" name="Shape 441"/>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357759" indent="-243459">
              <a:buSzPct val="100000"/>
              <a:defRPr sz="1800"/>
            </a:pPr>
            <a:r>
              <a:rPr sz="2400"/>
              <a:t>前の実験よりスコアが改善</a:t>
            </a:r>
            <a:endParaRPr sz="2400"/>
          </a:p>
          <a:p>
            <a:pPr lvl="0" marL="357759" indent="-243459">
              <a:buSzPct val="100000"/>
              <a:defRPr sz="1800"/>
            </a:pPr>
            <a:r>
              <a:rPr sz="2400"/>
              <a:t>多層畳み込みネットワークが良い結果に</a:t>
            </a:r>
            <a:endParaRPr sz="2400"/>
          </a:p>
          <a:p>
            <a:pPr lvl="0" marL="357759" indent="-243459">
              <a:buSzPct val="100000"/>
              <a:defRPr sz="1800"/>
            </a:pPr>
            <a:r>
              <a:rPr sz="2400"/>
              <a:t>上から1個の座標を与えるのが良い</a:t>
            </a:r>
          </a:p>
        </p:txBody>
      </p:sp>
      <p:graphicFrame>
        <p:nvGraphicFramePr>
          <p:cNvPr id="442" name="Table 442"/>
          <p:cNvGraphicFramePr/>
          <p:nvPr/>
        </p:nvGraphicFramePr>
        <p:xfrm>
          <a:off x="1273500" y="3255902"/>
          <a:ext cx="6597000" cy="3292417"/>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1319400"/>
                <a:gridCol w="1319400"/>
                <a:gridCol w="1319400"/>
                <a:gridCol w="1319400"/>
                <a:gridCol w="1319400"/>
              </a:tblGrid>
              <a:tr h="476165">
                <a:tc rowSpan="2">
                  <a:txBody>
                    <a:bodyPr/>
                    <a:lstStyle/>
                    <a:p>
                      <a:pPr lvl="0" algn="ctr">
                        <a:defRPr b="0" i="0" sz="1800"/>
                      </a:pPr>
                      <a:r>
                        <a:rPr b="1" i="1" sz="2000"/>
                        <a:t>上から</a:t>
                      </a:r>
                      <a:endParaRPr b="1" i="1" sz="2000"/>
                    </a:p>
                    <a:p>
                      <a:pPr lvl="0" algn="ctr">
                        <a:defRPr b="0" i="0" sz="1800"/>
                      </a:pPr>
                      <a:r>
                        <a:rPr b="1" i="1" sz="2000">
                          <a:sym typeface="Arial"/>
                        </a:rPr>
                        <a:t>N</a:t>
                      </a:r>
                      <a:r>
                        <a:rPr b="1" i="1" sz="2000"/>
                        <a:t>個</a:t>
                      </a:r>
                    </a:p>
                  </a:txBody>
                  <a:tcPr marL="91425" marR="91425" marT="91425" marB="91425" anchor="ctr" anchorCtr="0" horzOverflow="overflow"/>
                </a:tc>
                <a:tc gridSpan="2">
                  <a:txBody>
                    <a:bodyPr/>
                    <a:lstStyle/>
                    <a:p>
                      <a:pPr lvl="0" algn="ctr">
                        <a:defRPr b="0" i="0" sz="1800"/>
                      </a:pPr>
                      <a:r>
                        <a:rPr b="1" i="1" sz="2000">
                          <a:sym typeface="Arial"/>
                        </a:rPr>
                        <a:t>1</a:t>
                      </a:r>
                      <a:r>
                        <a:rPr b="1" i="1" sz="2000"/>
                        <a:t>層</a:t>
                      </a:r>
                    </a:p>
                  </a:txBody>
                  <a:tcPr marL="91425" marR="91425" marT="91425" marB="91425" anchor="t" anchorCtr="0" horzOverflow="overflow"/>
                </a:tc>
                <a:tc hMerge="1">
                  <a:tcPr/>
                </a:tc>
                <a:tc gridSpan="2">
                  <a:txBody>
                    <a:bodyPr/>
                    <a:lstStyle/>
                    <a:p>
                      <a:pPr lvl="0" algn="ctr">
                        <a:defRPr b="0" i="0" sz="1800"/>
                      </a:pPr>
                      <a:r>
                        <a:rPr b="1" i="1" sz="2000"/>
                        <a:t>多層</a:t>
                      </a:r>
                    </a:p>
                  </a:txBody>
                  <a:tcPr marL="91425" marR="91425" marT="91425" marB="91425" anchor="t" anchorCtr="0" horzOverflow="overflow"/>
                </a:tc>
                <a:tc hMerge="1">
                  <a:tcPr/>
                </a:tc>
              </a:tr>
              <a:tr h="469374">
                <a:tc vMerge="1">
                  <a:tcPr/>
                </a:tc>
                <a:tc>
                  <a:txBody>
                    <a:bodyPr/>
                    <a:lstStyle/>
                    <a:p>
                      <a:pPr lvl="0" algn="ctr">
                        <a:defRPr b="0" i="0" sz="1800"/>
                      </a:pPr>
                      <a:r>
                        <a:rPr b="1" i="1" sz="2000"/>
                        <a:t>消去</a:t>
                      </a:r>
                    </a:p>
                  </a:txBody>
                  <a:tcPr marL="91425" marR="91425" marT="91425" marB="91425" anchor="t" anchorCtr="0" horzOverflow="overflow"/>
                </a:tc>
                <a:tc>
                  <a:txBody>
                    <a:bodyPr/>
                    <a:lstStyle/>
                    <a:p>
                      <a:pPr lvl="0" algn="ctr">
                        <a:defRPr b="0" i="0" sz="1800"/>
                      </a:pPr>
                      <a:r>
                        <a:rPr b="1" i="1" sz="2000"/>
                        <a:t>正答率</a:t>
                      </a:r>
                    </a:p>
                  </a:txBody>
                  <a:tcPr marL="91425" marR="91425" marT="91425" marB="91425" anchor="t" anchorCtr="0" horzOverflow="overflow"/>
                </a:tc>
                <a:tc>
                  <a:txBody>
                    <a:bodyPr/>
                    <a:lstStyle/>
                    <a:p>
                      <a:pPr lvl="0" algn="ctr">
                        <a:defRPr b="0" i="0" sz="1800"/>
                      </a:pPr>
                      <a:r>
                        <a:rPr b="1" i="1" sz="2000"/>
                        <a:t>消去</a:t>
                      </a:r>
                    </a:p>
                  </a:txBody>
                  <a:tcPr marL="91425" marR="91425" marT="91425" marB="91425" anchor="t" anchorCtr="0" horzOverflow="overflow"/>
                </a:tc>
                <a:tc>
                  <a:txBody>
                    <a:bodyPr/>
                    <a:lstStyle/>
                    <a:p>
                      <a:pPr lvl="0" algn="ctr">
                        <a:defRPr b="0" i="0" sz="1800"/>
                      </a:pPr>
                      <a:r>
                        <a:rPr b="1" i="1" sz="2000"/>
                        <a:t>正答率</a:t>
                      </a:r>
                    </a:p>
                  </a:txBody>
                  <a:tcPr marL="91425" marR="91425" marT="91425" marB="91425" anchor="t" anchorCtr="0" horzOverflow="overflow"/>
                </a:tc>
              </a:tr>
              <a:tr h="469374">
                <a:tc>
                  <a:txBody>
                    <a:bodyPr/>
                    <a:lstStyle/>
                    <a:p>
                      <a:pPr lvl="0" algn="ctr">
                        <a:defRPr b="0" i="0" sz="1800"/>
                      </a:pPr>
                      <a:r>
                        <a:rPr b="1" i="1" sz="2000">
                          <a:sym typeface="Arial"/>
                        </a:rPr>
                        <a:t>1</a:t>
                      </a:r>
                    </a:p>
                  </a:txBody>
                  <a:tcPr marL="91425" marR="91425" marT="91425" marB="91425" anchor="t" anchorCtr="0" horzOverflow="overflow"/>
                </a:tc>
                <a:tc>
                  <a:txBody>
                    <a:bodyPr/>
                    <a:lstStyle/>
                    <a:p>
                      <a:pPr lvl="0" algn="ctr">
                        <a:defRPr b="0" i="0" sz="1800"/>
                      </a:pPr>
                      <a:r>
                        <a:rPr b="1" i="1" sz="2000">
                          <a:sym typeface="Arial"/>
                        </a:rPr>
                        <a:t>0.143</a:t>
                      </a:r>
                    </a:p>
                  </a:txBody>
                  <a:tcPr marL="91425" marR="91425" marT="91425" marB="91425" anchor="t" anchorCtr="0" horzOverflow="overflow"/>
                </a:tc>
                <a:tc>
                  <a:txBody>
                    <a:bodyPr/>
                    <a:lstStyle/>
                    <a:p>
                      <a:pPr lvl="0" algn="ctr">
                        <a:defRPr b="0" i="0" sz="1800"/>
                      </a:pPr>
                      <a:r>
                        <a:rPr b="1" i="1" sz="2000">
                          <a:sym typeface="Arial"/>
                        </a:rPr>
                        <a:t>0.132</a:t>
                      </a:r>
                    </a:p>
                  </a:txBody>
                  <a:tcPr marL="91425" marR="91425" marT="91425" marB="91425" anchor="t" anchorCtr="0" horzOverflow="overflow"/>
                </a:tc>
                <a:tc>
                  <a:txBody>
                    <a:bodyPr/>
                    <a:lstStyle/>
                    <a:p>
                      <a:pPr lvl="0" algn="ctr">
                        <a:defRPr b="0" i="0" sz="1800"/>
                      </a:pPr>
                      <a:r>
                        <a:rPr b="1" i="1" sz="2000">
                          <a:sym typeface="Arial"/>
                        </a:rPr>
                        <a:t>2.528</a:t>
                      </a:r>
                    </a:p>
                  </a:txBody>
                  <a:tcPr marL="91425" marR="91425" marT="91425" marB="91425" anchor="t" anchorCtr="0" horzOverflow="overflow"/>
                </a:tc>
                <a:tc>
                  <a:txBody>
                    <a:bodyPr/>
                    <a:lstStyle/>
                    <a:p>
                      <a:pPr lvl="0" algn="ctr">
                        <a:defRPr b="0" i="0" sz="1800"/>
                      </a:pPr>
                      <a:r>
                        <a:rPr b="1" i="1" sz="2000">
                          <a:sym typeface="Arial"/>
                        </a:rPr>
                        <a:t>0.670</a:t>
                      </a:r>
                    </a:p>
                  </a:txBody>
                  <a:tcPr marL="91425" marR="91425" marT="91425" marB="91425" anchor="t" anchorCtr="0" horzOverflow="overflow"/>
                </a:tc>
              </a:tr>
              <a:tr h="469374">
                <a:tc>
                  <a:txBody>
                    <a:bodyPr/>
                    <a:lstStyle/>
                    <a:p>
                      <a:pPr lvl="0" algn="ctr">
                        <a:defRPr b="0" i="0" sz="1800"/>
                      </a:pPr>
                      <a:r>
                        <a:rPr b="1" i="1" sz="2000">
                          <a:sym typeface="Arial"/>
                        </a:rPr>
                        <a:t>2</a:t>
                      </a:r>
                    </a:p>
                  </a:txBody>
                  <a:tcPr marL="91425" marR="91425" marT="91425" marB="91425" anchor="t" anchorCtr="0" horzOverflow="overflow"/>
                </a:tc>
                <a:tc>
                  <a:txBody>
                    <a:bodyPr/>
                    <a:lstStyle/>
                    <a:p>
                      <a:pPr lvl="0" algn="ctr">
                        <a:defRPr b="0" i="0" sz="1800"/>
                      </a:pPr>
                      <a:r>
                        <a:rPr b="1" i="1" sz="2000">
                          <a:sym typeface="Arial"/>
                        </a:rPr>
                        <a:t>0.506</a:t>
                      </a:r>
                    </a:p>
                  </a:txBody>
                  <a:tcPr marL="91425" marR="91425" marT="91425" marB="91425" anchor="t" anchorCtr="0" horzOverflow="overflow"/>
                </a:tc>
                <a:tc>
                  <a:txBody>
                    <a:bodyPr/>
                    <a:lstStyle/>
                    <a:p>
                      <a:pPr lvl="0" algn="ctr">
                        <a:defRPr b="0" i="0" sz="1800"/>
                      </a:pPr>
                      <a:r>
                        <a:rPr b="1" i="1" sz="2000">
                          <a:sym typeface="Arial"/>
                        </a:rPr>
                        <a:t>0.206</a:t>
                      </a:r>
                    </a:p>
                  </a:txBody>
                  <a:tcPr marL="91425" marR="91425" marT="91425" marB="91425" anchor="t" anchorCtr="0" horzOverflow="overflow"/>
                </a:tc>
                <a:tc>
                  <a:txBody>
                    <a:bodyPr/>
                    <a:lstStyle/>
                    <a:p>
                      <a:pPr lvl="0" algn="ctr">
                        <a:defRPr b="0" i="0" sz="1800"/>
                      </a:pPr>
                      <a:r>
                        <a:rPr b="1" i="1" sz="2000">
                          <a:sym typeface="Arial"/>
                        </a:rPr>
                        <a:t>0.890</a:t>
                      </a:r>
                    </a:p>
                  </a:txBody>
                  <a:tcPr marL="91425" marR="91425" marT="91425" marB="91425" anchor="t" anchorCtr="0" horzOverflow="overflow"/>
                </a:tc>
                <a:tc>
                  <a:txBody>
                    <a:bodyPr/>
                    <a:lstStyle/>
                    <a:p>
                      <a:pPr lvl="0" algn="ctr">
                        <a:defRPr b="0" i="0" sz="1800"/>
                      </a:pPr>
                      <a:r>
                        <a:rPr b="1" i="1" sz="2000">
                          <a:sym typeface="Arial"/>
                        </a:rPr>
                        <a:t>0.733</a:t>
                      </a:r>
                    </a:p>
                  </a:txBody>
                  <a:tcPr marL="91425" marR="91425" marT="91425" marB="91425" anchor="t" anchorCtr="0" horzOverflow="overflow"/>
                </a:tc>
              </a:tr>
              <a:tr h="469374">
                <a:tc>
                  <a:txBody>
                    <a:bodyPr/>
                    <a:lstStyle/>
                    <a:p>
                      <a:pPr lvl="0" algn="ctr">
                        <a:defRPr b="0" i="0" sz="1800"/>
                      </a:pPr>
                      <a:r>
                        <a:rPr b="1" i="1" sz="2000">
                          <a:sym typeface="Arial"/>
                        </a:rPr>
                        <a:t>3</a:t>
                      </a:r>
                    </a:p>
                  </a:txBody>
                  <a:tcPr marL="91425" marR="91425" marT="91425" marB="91425" anchor="t" anchorCtr="0" horzOverflow="overflow"/>
                </a:tc>
                <a:tc>
                  <a:txBody>
                    <a:bodyPr/>
                    <a:lstStyle/>
                    <a:p>
                      <a:pPr lvl="0" algn="ctr">
                        <a:defRPr b="0" i="0" sz="1800"/>
                      </a:pPr>
                      <a:r>
                        <a:rPr b="1" i="1" sz="2000">
                          <a:sym typeface="Arial"/>
                        </a:rPr>
                        <a:t>0.240</a:t>
                      </a:r>
                    </a:p>
                  </a:txBody>
                  <a:tcPr marL="91425" marR="91425" marT="91425" marB="91425" anchor="t" anchorCtr="0" horzOverflow="overflow"/>
                </a:tc>
                <a:tc>
                  <a:txBody>
                    <a:bodyPr/>
                    <a:lstStyle/>
                    <a:p>
                      <a:pPr lvl="0" algn="ctr">
                        <a:defRPr b="0" i="0" sz="1800"/>
                      </a:pPr>
                      <a:r>
                        <a:rPr b="1" i="1" sz="2000">
                          <a:sym typeface="Arial"/>
                        </a:rPr>
                        <a:t>0.209</a:t>
                      </a:r>
                    </a:p>
                  </a:txBody>
                  <a:tcPr marL="91425" marR="91425" marT="91425" marB="91425" anchor="t" anchorCtr="0" horzOverflow="overflow"/>
                </a:tc>
                <a:tc>
                  <a:txBody>
                    <a:bodyPr/>
                    <a:lstStyle/>
                    <a:p>
                      <a:pPr lvl="0" algn="ctr">
                        <a:defRPr b="0" i="0" sz="1800"/>
                      </a:pPr>
                      <a:r>
                        <a:rPr b="1" i="1" sz="2000">
                          <a:sym typeface="Arial"/>
                        </a:rPr>
                        <a:t>0.589</a:t>
                      </a:r>
                    </a:p>
                  </a:txBody>
                  <a:tcPr marL="91425" marR="91425" marT="91425" marB="91425" anchor="t" anchorCtr="0" horzOverflow="overflow"/>
                </a:tc>
                <a:tc>
                  <a:txBody>
                    <a:bodyPr/>
                    <a:lstStyle/>
                    <a:p>
                      <a:pPr lvl="0" algn="ctr">
                        <a:defRPr b="0" i="0" sz="1800"/>
                      </a:pPr>
                      <a:r>
                        <a:rPr b="1" i="1" sz="2000">
                          <a:sym typeface="Arial"/>
                        </a:rPr>
                        <a:t>0.793</a:t>
                      </a:r>
                    </a:p>
                  </a:txBody>
                  <a:tcPr marL="91425" marR="91425" marT="91425" marB="91425" anchor="t" anchorCtr="0" horzOverflow="overflow"/>
                </a:tc>
              </a:tr>
              <a:tr h="469374">
                <a:tc>
                  <a:txBody>
                    <a:bodyPr/>
                    <a:lstStyle/>
                    <a:p>
                      <a:pPr lvl="0" algn="ctr">
                        <a:defRPr b="0" i="0" sz="1800"/>
                      </a:pPr>
                      <a:r>
                        <a:rPr b="1" i="1" sz="2000">
                          <a:sym typeface="Arial"/>
                        </a:rPr>
                        <a:t>4</a:t>
                      </a:r>
                    </a:p>
                  </a:txBody>
                  <a:tcPr marL="91425" marR="91425" marT="91425" marB="91425" anchor="t" anchorCtr="0" horzOverflow="overflow"/>
                </a:tc>
                <a:tc>
                  <a:txBody>
                    <a:bodyPr/>
                    <a:lstStyle/>
                    <a:p>
                      <a:pPr lvl="0" algn="ctr">
                        <a:defRPr b="0" i="0" sz="1800"/>
                      </a:pPr>
                      <a:r>
                        <a:rPr b="1" i="1" sz="2000">
                          <a:sym typeface="Arial"/>
                        </a:rPr>
                        <a:t>0.286</a:t>
                      </a:r>
                    </a:p>
                  </a:txBody>
                  <a:tcPr marL="91425" marR="91425" marT="91425" marB="91425" anchor="t" anchorCtr="0" horzOverflow="overflow"/>
                </a:tc>
                <a:tc>
                  <a:txBody>
                    <a:bodyPr/>
                    <a:lstStyle/>
                    <a:p>
                      <a:pPr lvl="0" algn="ctr">
                        <a:defRPr b="0" i="0" sz="1800"/>
                      </a:pPr>
                      <a:r>
                        <a:rPr b="1" i="1" sz="2000">
                          <a:sym typeface="Arial"/>
                        </a:rPr>
                        <a:t>0.224</a:t>
                      </a:r>
                    </a:p>
                  </a:txBody>
                  <a:tcPr marL="91425" marR="91425" marT="91425" marB="91425" anchor="t" anchorCtr="0" horzOverflow="overflow"/>
                </a:tc>
                <a:tc>
                  <a:txBody>
                    <a:bodyPr/>
                    <a:lstStyle/>
                    <a:p>
                      <a:pPr lvl="0" algn="ctr">
                        <a:defRPr b="0" i="0" sz="1800"/>
                      </a:pPr>
                      <a:r>
                        <a:rPr b="1" i="1" sz="2000">
                          <a:sym typeface="Arial"/>
                        </a:rPr>
                        <a:t>0.805</a:t>
                      </a:r>
                    </a:p>
                  </a:txBody>
                  <a:tcPr marL="91425" marR="91425" marT="91425" marB="91425" anchor="t" anchorCtr="0" horzOverflow="overflow"/>
                </a:tc>
                <a:tc>
                  <a:txBody>
                    <a:bodyPr/>
                    <a:lstStyle/>
                    <a:p>
                      <a:pPr lvl="0" algn="ctr">
                        <a:defRPr b="0" i="0" sz="1800"/>
                      </a:pPr>
                      <a:r>
                        <a:rPr b="1" i="1" sz="2000">
                          <a:sym typeface="Arial"/>
                        </a:rPr>
                        <a:t>0.811</a:t>
                      </a:r>
                    </a:p>
                  </a:txBody>
                  <a:tcPr marL="91425" marR="91425" marT="91425" marB="91425" anchor="t" anchorCtr="0" horzOverflow="overflow"/>
                </a:tc>
              </a:tr>
              <a:tr h="469374">
                <a:tc>
                  <a:txBody>
                    <a:bodyPr/>
                    <a:lstStyle/>
                    <a:p>
                      <a:pPr lvl="0" algn="ctr">
                        <a:defRPr b="0" i="0" sz="1800"/>
                      </a:pPr>
                      <a:r>
                        <a:rPr b="1" i="1" sz="2000">
                          <a:sym typeface="Arial"/>
                        </a:rPr>
                        <a:t>5</a:t>
                      </a:r>
                    </a:p>
                  </a:txBody>
                  <a:tcPr marL="91425" marR="91425" marT="91425" marB="91425" anchor="t" anchorCtr="0" horzOverflow="overflow"/>
                </a:tc>
                <a:tc>
                  <a:txBody>
                    <a:bodyPr/>
                    <a:lstStyle/>
                    <a:p>
                      <a:pPr lvl="0" algn="ctr">
                        <a:defRPr b="0" i="0" sz="1800"/>
                      </a:pPr>
                      <a:r>
                        <a:rPr b="1" i="1" sz="2000">
                          <a:sym typeface="Arial"/>
                        </a:rPr>
                        <a:t>0.155</a:t>
                      </a:r>
                    </a:p>
                  </a:txBody>
                  <a:tcPr marL="91425" marR="91425" marT="91425" marB="91425" anchor="t" anchorCtr="0" horzOverflow="overflow"/>
                </a:tc>
                <a:tc>
                  <a:txBody>
                    <a:bodyPr/>
                    <a:lstStyle/>
                    <a:p>
                      <a:pPr lvl="0" algn="ctr">
                        <a:defRPr b="0" i="0" sz="1800"/>
                      </a:pPr>
                      <a:r>
                        <a:rPr b="1" i="1" sz="2000">
                          <a:sym typeface="Arial"/>
                        </a:rPr>
                        <a:t>0.190</a:t>
                      </a:r>
                    </a:p>
                  </a:txBody>
                  <a:tcPr marL="91425" marR="91425" marT="91425" marB="91425" anchor="t" anchorCtr="0" horzOverflow="overflow"/>
                </a:tc>
                <a:tc>
                  <a:txBody>
                    <a:bodyPr/>
                    <a:lstStyle/>
                    <a:p>
                      <a:pPr lvl="0" algn="ctr">
                        <a:defRPr b="0" i="0" sz="1800"/>
                      </a:pPr>
                      <a:r>
                        <a:rPr b="1" i="1" sz="2000">
                          <a:sym typeface="Arial"/>
                        </a:rPr>
                        <a:t>0.388</a:t>
                      </a:r>
                    </a:p>
                  </a:txBody>
                  <a:tcPr marL="91425" marR="91425" marT="91425" marB="91425" anchor="t" anchorCtr="0" horzOverflow="overflow"/>
                </a:tc>
                <a:tc>
                  <a:txBody>
                    <a:bodyPr/>
                    <a:lstStyle/>
                    <a:p>
                      <a:pPr lvl="0" algn="ctr">
                        <a:defRPr b="0" i="0" sz="1800"/>
                      </a:pPr>
                      <a:r>
                        <a:rPr b="1" i="1" sz="2000">
                          <a:sym typeface="Arial"/>
                        </a:rPr>
                        <a:t>0.796</a:t>
                      </a:r>
                    </a:p>
                  </a:txBody>
                  <a:tcPr marL="91425" marR="91425" marT="91425" marB="91425" anchor="t" anchorCtr="0" horzOverflow="overflow"/>
                </a:tc>
              </a:tr>
            </a:tbl>
          </a:graphicData>
        </a:graphic>
      </p:graphicFrame>
      <p:sp>
        <p:nvSpPr>
          <p:cNvPr id="443" name="Shape 443"/>
          <p:cNvSpPr/>
          <p:nvPr/>
        </p:nvSpPr>
        <p:spPr>
          <a:xfrm>
            <a:off x="5148064" y="3223820"/>
            <a:ext cx="2808312" cy="3547056"/>
          </a:xfrm>
          <a:prstGeom prst="roundRect">
            <a:avLst>
              <a:gd name="adj" fmla="val 16667"/>
            </a:avLst>
          </a:prstGeom>
          <a:ln w="50800">
            <a:solidFill/>
            <a:round/>
          </a:ln>
        </p:spPr>
        <p:txBody>
          <a:bodyPr lIns="0" tIns="0" rIns="0" bIns="0" anchor="ctr"/>
          <a:lstStyle/>
          <a:p>
            <a:pPr lvl="0" algn="ctr">
              <a:defRPr>
                <a:solidFill>
                  <a:srgbClr val="D4D4D6"/>
                </a:solidFill>
              </a:defRPr>
            </a:pPr>
          </a:p>
        </p:txBody>
      </p:sp>
      <p:sp>
        <p:nvSpPr>
          <p:cNvPr id="444" name="Shape 444"/>
          <p:cNvSpPr/>
          <p:nvPr/>
        </p:nvSpPr>
        <p:spPr>
          <a:xfrm>
            <a:off x="5148064" y="4097919"/>
            <a:ext cx="2808312" cy="576065"/>
          </a:xfrm>
          <a:prstGeom prst="roundRect">
            <a:avLst>
              <a:gd name="adj" fmla="val 16667"/>
            </a:avLst>
          </a:prstGeom>
          <a:ln w="76200">
            <a:solidFill>
              <a:srgbClr val="FF0000"/>
            </a:solidFill>
            <a:round/>
          </a:ln>
        </p:spPr>
        <p:txBody>
          <a:bodyPr lIns="0" tIns="0" rIns="0" bIns="0" anchor="ctr"/>
          <a:lstStyle/>
          <a:p>
            <a:pPr lvl="0" algn="ctr">
              <a:defRPr>
                <a:solidFill>
                  <a:srgbClr val="D4D4D6"/>
                </a:solidFill>
              </a:defRPr>
            </a:pPr>
          </a:p>
        </p:txBody>
      </p:sp>
    </p:spTree>
  </p:cSld>
  <p:clrMapOvr>
    <a:masterClrMapping/>
  </p:clrMapOvr>
  <p:transition spd="med" advClick="1"/>
</p:sld>
</file>

<file path=ppt/slides/slide3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48" name="Shape 448"/>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考察</a:t>
            </a:r>
          </a:p>
        </p:txBody>
      </p:sp>
      <p:sp>
        <p:nvSpPr>
          <p:cNvPr id="449" name="Shape 449"/>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438912" indent="-324612">
              <a:defRPr sz="1800"/>
            </a:pPr>
            <a:r>
              <a:rPr sz="2400"/>
              <a:t>多層畳み込みネットワークの、上から1個与えた場合に最も良い結果に</a:t>
            </a:r>
            <a:endParaRPr sz="2400"/>
          </a:p>
          <a:p>
            <a:pPr lvl="0" marL="438912" indent="-324612">
              <a:defRPr sz="1800"/>
            </a:pPr>
            <a:r>
              <a:rPr sz="2400"/>
              <a:t>入力の持つ情報量はある程度小さくしたら良くなると考えられる</a:t>
            </a:r>
          </a:p>
        </p:txBody>
      </p:sp>
      <p:graphicFrame>
        <p:nvGraphicFramePr>
          <p:cNvPr id="450" name="Table 450"/>
          <p:cNvGraphicFramePr/>
          <p:nvPr/>
        </p:nvGraphicFramePr>
        <p:xfrm>
          <a:off x="2317437" y="4151970"/>
          <a:ext cx="4509126" cy="2505469"/>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901825"/>
                <a:gridCol w="901825"/>
                <a:gridCol w="901825"/>
                <a:gridCol w="901825"/>
                <a:gridCol w="901825"/>
              </a:tblGrid>
              <a:tr h="389758">
                <a:tc rowSpan="2">
                  <a:txBody>
                    <a:bodyPr/>
                    <a:lstStyle/>
                    <a:p>
                      <a:pPr lvl="0" algn="ctr">
                        <a:defRPr b="0" i="0" sz="1800"/>
                      </a:pPr>
                      <a:r>
                        <a:rPr b="1" i="1" sz="1400"/>
                        <a:t>Ｎ</a:t>
                      </a:r>
                    </a:p>
                  </a:txBody>
                  <a:tcPr marL="91425" marR="91425" marT="91425" marB="91425" anchor="ctr" anchorCtr="0" horzOverflow="overflow"/>
                </a:tc>
                <a:tc gridSpan="2">
                  <a:txBody>
                    <a:bodyPr/>
                    <a:lstStyle/>
                    <a:p>
                      <a:pPr lvl="0" algn="ctr">
                        <a:defRPr b="0" i="0" sz="1800"/>
                      </a:pPr>
                      <a:r>
                        <a:rPr b="1" i="1" sz="1400">
                          <a:sym typeface="Arial"/>
                        </a:rPr>
                        <a:t>1</a:t>
                      </a:r>
                      <a:r>
                        <a:rPr b="1" i="1" sz="1400"/>
                        <a:t>層</a:t>
                      </a:r>
                    </a:p>
                  </a:txBody>
                  <a:tcPr marL="91425" marR="91425" marT="91425" marB="91425" anchor="t" anchorCtr="0" horzOverflow="overflow"/>
                </a:tc>
                <a:tc hMerge="1">
                  <a:tcPr/>
                </a:tc>
                <a:tc gridSpan="2">
                  <a:txBody>
                    <a:bodyPr/>
                    <a:lstStyle/>
                    <a:p>
                      <a:pPr lvl="0" algn="ctr">
                        <a:defRPr b="0" i="0" sz="1800"/>
                      </a:pPr>
                      <a:r>
                        <a:rPr b="1" i="1" sz="1400"/>
                        <a:t>多層</a:t>
                      </a:r>
                    </a:p>
                  </a:txBody>
                  <a:tcPr marL="91425" marR="91425" marT="91425" marB="91425" anchor="t" anchorCtr="0" horzOverflow="overflow"/>
                </a:tc>
                <a:tc hMerge="1">
                  <a:tcPr/>
                </a:tc>
              </a:tr>
              <a:tr h="370174">
                <a:tc vMerge="1">
                  <a:tcPr/>
                </a:tc>
                <a:tc>
                  <a:txBody>
                    <a:bodyPr/>
                    <a:lstStyle/>
                    <a:p>
                      <a:pPr lvl="0" algn="ctr">
                        <a:defRPr b="0" i="0" sz="1800"/>
                      </a:pPr>
                      <a:r>
                        <a:rPr b="1" i="1" sz="1400"/>
                        <a:t>消去</a:t>
                      </a:r>
                    </a:p>
                  </a:txBody>
                  <a:tcPr marL="91425" marR="91425" marT="91425" marB="91425" anchor="t" anchorCtr="0" horzOverflow="overflow"/>
                </a:tc>
                <a:tc>
                  <a:txBody>
                    <a:bodyPr/>
                    <a:lstStyle/>
                    <a:p>
                      <a:pPr lvl="0" algn="ctr">
                        <a:defRPr b="0" i="0" sz="1800"/>
                      </a:pPr>
                      <a:r>
                        <a:rPr b="1" i="1" sz="1400"/>
                        <a:t>正答率</a:t>
                      </a:r>
                    </a:p>
                  </a:txBody>
                  <a:tcPr marL="91425" marR="91425" marT="91425" marB="91425" anchor="t" anchorCtr="0" horzOverflow="overflow"/>
                </a:tc>
                <a:tc>
                  <a:txBody>
                    <a:bodyPr/>
                    <a:lstStyle/>
                    <a:p>
                      <a:pPr lvl="0" algn="ctr">
                        <a:defRPr b="0" i="0" sz="1800"/>
                      </a:pPr>
                      <a:r>
                        <a:rPr b="1" i="1" sz="1400"/>
                        <a:t>消去</a:t>
                      </a:r>
                    </a:p>
                  </a:txBody>
                  <a:tcPr marL="91425" marR="91425" marT="91425" marB="91425" anchor="t" anchorCtr="0" horzOverflow="overflow"/>
                </a:tc>
                <a:tc>
                  <a:txBody>
                    <a:bodyPr/>
                    <a:lstStyle/>
                    <a:p>
                      <a:pPr lvl="0" algn="ctr">
                        <a:defRPr b="0" i="0" sz="1800"/>
                      </a:pPr>
                      <a:r>
                        <a:rPr b="1" i="1" sz="1400"/>
                        <a:t>正答率</a:t>
                      </a:r>
                    </a:p>
                  </a:txBody>
                  <a:tcPr marL="91425" marR="91425" marT="91425" marB="91425" anchor="t" anchorCtr="0" horzOverflow="overflow"/>
                </a:tc>
              </a:tr>
              <a:tr h="292970">
                <a:tc>
                  <a:txBody>
                    <a:bodyPr/>
                    <a:lstStyle/>
                    <a:p>
                      <a:pPr lvl="0" algn="ctr">
                        <a:defRPr b="0" i="0" sz="1800"/>
                      </a:pPr>
                      <a:r>
                        <a:rPr b="1" i="1" sz="1400">
                          <a:sym typeface="Arial"/>
                        </a:rPr>
                        <a:t>1</a:t>
                      </a:r>
                    </a:p>
                  </a:txBody>
                  <a:tcPr marL="91425" marR="91425" marT="91425" marB="91425" anchor="t" anchorCtr="0" horzOverflow="overflow"/>
                </a:tc>
                <a:tc>
                  <a:txBody>
                    <a:bodyPr/>
                    <a:lstStyle/>
                    <a:p>
                      <a:pPr lvl="0" algn="ctr">
                        <a:defRPr b="0" i="0" sz="1800"/>
                      </a:pPr>
                      <a:r>
                        <a:rPr b="1" i="1" sz="1400">
                          <a:sym typeface="Arial"/>
                        </a:rPr>
                        <a:t>0.143</a:t>
                      </a:r>
                    </a:p>
                  </a:txBody>
                  <a:tcPr marL="91425" marR="91425" marT="91425" marB="91425" anchor="t" anchorCtr="0" horzOverflow="overflow"/>
                </a:tc>
                <a:tc>
                  <a:txBody>
                    <a:bodyPr/>
                    <a:lstStyle/>
                    <a:p>
                      <a:pPr lvl="0" algn="ctr">
                        <a:defRPr b="0" i="0" sz="1800"/>
                      </a:pPr>
                      <a:r>
                        <a:rPr b="1" i="1" sz="1400">
                          <a:sym typeface="Arial"/>
                        </a:rPr>
                        <a:t>0.132</a:t>
                      </a:r>
                    </a:p>
                  </a:txBody>
                  <a:tcPr marL="91425" marR="91425" marT="91425" marB="91425" anchor="t" anchorCtr="0" horzOverflow="overflow"/>
                </a:tc>
                <a:tc>
                  <a:txBody>
                    <a:bodyPr/>
                    <a:lstStyle/>
                    <a:p>
                      <a:pPr lvl="0" algn="ctr">
                        <a:defRPr b="0" i="0" sz="1800"/>
                      </a:pPr>
                      <a:r>
                        <a:rPr b="1" i="1" sz="1400">
                          <a:sym typeface="Arial"/>
                        </a:rPr>
                        <a:t>2.528</a:t>
                      </a:r>
                    </a:p>
                  </a:txBody>
                  <a:tcPr marL="91425" marR="91425" marT="91425" marB="91425" anchor="t" anchorCtr="0" horzOverflow="overflow"/>
                </a:tc>
                <a:tc>
                  <a:txBody>
                    <a:bodyPr/>
                    <a:lstStyle/>
                    <a:p>
                      <a:pPr lvl="0" algn="ctr">
                        <a:defRPr b="0" i="0" sz="1800"/>
                      </a:pPr>
                      <a:r>
                        <a:rPr b="1" i="1" sz="1400">
                          <a:sym typeface="Arial"/>
                        </a:rPr>
                        <a:t>0.670</a:t>
                      </a:r>
                    </a:p>
                  </a:txBody>
                  <a:tcPr marL="91425" marR="91425" marT="91425" marB="91425" anchor="t" anchorCtr="0" horzOverflow="overflow"/>
                </a:tc>
              </a:tr>
              <a:tr h="363141">
                <a:tc>
                  <a:txBody>
                    <a:bodyPr/>
                    <a:lstStyle/>
                    <a:p>
                      <a:pPr lvl="0" algn="ctr">
                        <a:defRPr b="0" i="0" sz="1800"/>
                      </a:pPr>
                      <a:r>
                        <a:rPr b="1" i="1" sz="1400">
                          <a:sym typeface="Arial"/>
                        </a:rPr>
                        <a:t>2</a:t>
                      </a:r>
                    </a:p>
                  </a:txBody>
                  <a:tcPr marL="91425" marR="91425" marT="91425" marB="91425" anchor="t" anchorCtr="0" horzOverflow="overflow"/>
                </a:tc>
                <a:tc>
                  <a:txBody>
                    <a:bodyPr/>
                    <a:lstStyle/>
                    <a:p>
                      <a:pPr lvl="0" algn="ctr">
                        <a:defRPr b="0" i="0" sz="1800"/>
                      </a:pPr>
                      <a:r>
                        <a:rPr b="1" i="1" sz="1400">
                          <a:sym typeface="Arial"/>
                        </a:rPr>
                        <a:t>0.506</a:t>
                      </a:r>
                    </a:p>
                  </a:txBody>
                  <a:tcPr marL="91425" marR="91425" marT="91425" marB="91425" anchor="t" anchorCtr="0" horzOverflow="overflow"/>
                </a:tc>
                <a:tc>
                  <a:txBody>
                    <a:bodyPr/>
                    <a:lstStyle/>
                    <a:p>
                      <a:pPr lvl="0" algn="ctr">
                        <a:defRPr b="0" i="0" sz="1800"/>
                      </a:pPr>
                      <a:r>
                        <a:rPr b="1" i="1" sz="1400">
                          <a:sym typeface="Arial"/>
                        </a:rPr>
                        <a:t>0.206</a:t>
                      </a:r>
                    </a:p>
                  </a:txBody>
                  <a:tcPr marL="91425" marR="91425" marT="91425" marB="91425" anchor="t" anchorCtr="0" horzOverflow="overflow"/>
                </a:tc>
                <a:tc>
                  <a:txBody>
                    <a:bodyPr/>
                    <a:lstStyle/>
                    <a:p>
                      <a:pPr lvl="0" algn="ctr">
                        <a:defRPr b="0" i="0" sz="1800"/>
                      </a:pPr>
                      <a:r>
                        <a:rPr b="1" i="1" sz="1400">
                          <a:sym typeface="Arial"/>
                        </a:rPr>
                        <a:t>0.890</a:t>
                      </a:r>
                    </a:p>
                  </a:txBody>
                  <a:tcPr marL="91425" marR="91425" marT="91425" marB="91425" anchor="t" anchorCtr="0" horzOverflow="overflow"/>
                </a:tc>
                <a:tc>
                  <a:txBody>
                    <a:bodyPr/>
                    <a:lstStyle/>
                    <a:p>
                      <a:pPr lvl="0" algn="ctr">
                        <a:defRPr b="0" i="0" sz="1800"/>
                      </a:pPr>
                      <a:r>
                        <a:rPr b="1" i="1" sz="1400">
                          <a:sym typeface="Arial"/>
                        </a:rPr>
                        <a:t>0.733</a:t>
                      </a:r>
                    </a:p>
                  </a:txBody>
                  <a:tcPr marL="91425" marR="91425" marT="91425" marB="91425" anchor="t" anchorCtr="0" horzOverflow="overflow"/>
                </a:tc>
              </a:tr>
              <a:tr h="363141">
                <a:tc>
                  <a:txBody>
                    <a:bodyPr/>
                    <a:lstStyle/>
                    <a:p>
                      <a:pPr lvl="0" algn="ctr">
                        <a:defRPr b="0" i="0" sz="1800"/>
                      </a:pPr>
                      <a:r>
                        <a:rPr b="1" i="1" sz="1400">
                          <a:sym typeface="Arial"/>
                        </a:rPr>
                        <a:t>3</a:t>
                      </a:r>
                    </a:p>
                  </a:txBody>
                  <a:tcPr marL="91425" marR="91425" marT="91425" marB="91425" anchor="t" anchorCtr="0" horzOverflow="overflow"/>
                </a:tc>
                <a:tc>
                  <a:txBody>
                    <a:bodyPr/>
                    <a:lstStyle/>
                    <a:p>
                      <a:pPr lvl="0" algn="ctr">
                        <a:defRPr b="0" i="0" sz="1800"/>
                      </a:pPr>
                      <a:r>
                        <a:rPr b="1" i="1" sz="1400">
                          <a:sym typeface="Arial"/>
                        </a:rPr>
                        <a:t>0.240</a:t>
                      </a:r>
                    </a:p>
                  </a:txBody>
                  <a:tcPr marL="91425" marR="91425" marT="91425" marB="91425" anchor="t" anchorCtr="0" horzOverflow="overflow"/>
                </a:tc>
                <a:tc>
                  <a:txBody>
                    <a:bodyPr/>
                    <a:lstStyle/>
                    <a:p>
                      <a:pPr lvl="0" algn="ctr">
                        <a:defRPr b="0" i="0" sz="1800"/>
                      </a:pPr>
                      <a:r>
                        <a:rPr b="1" i="1" sz="1400">
                          <a:sym typeface="Arial"/>
                        </a:rPr>
                        <a:t>0.209</a:t>
                      </a:r>
                    </a:p>
                  </a:txBody>
                  <a:tcPr marL="91425" marR="91425" marT="91425" marB="91425" anchor="t" anchorCtr="0" horzOverflow="overflow"/>
                </a:tc>
                <a:tc>
                  <a:txBody>
                    <a:bodyPr/>
                    <a:lstStyle/>
                    <a:p>
                      <a:pPr lvl="0" algn="ctr">
                        <a:defRPr b="0" i="0" sz="1800"/>
                      </a:pPr>
                      <a:r>
                        <a:rPr b="1" i="1" sz="1400">
                          <a:sym typeface="Arial"/>
                        </a:rPr>
                        <a:t>0.589</a:t>
                      </a:r>
                    </a:p>
                  </a:txBody>
                  <a:tcPr marL="91425" marR="91425" marT="91425" marB="91425" anchor="t" anchorCtr="0" horzOverflow="overflow"/>
                </a:tc>
                <a:tc>
                  <a:txBody>
                    <a:bodyPr/>
                    <a:lstStyle/>
                    <a:p>
                      <a:pPr lvl="0" algn="ctr">
                        <a:defRPr b="0" i="0" sz="1800"/>
                      </a:pPr>
                      <a:r>
                        <a:rPr b="1" i="1" sz="1400">
                          <a:sym typeface="Arial"/>
                        </a:rPr>
                        <a:t>0.793</a:t>
                      </a:r>
                    </a:p>
                  </a:txBody>
                  <a:tcPr marL="91425" marR="91425" marT="91425" marB="91425" anchor="t" anchorCtr="0" horzOverflow="overflow"/>
                </a:tc>
              </a:tr>
              <a:tr h="363141">
                <a:tc>
                  <a:txBody>
                    <a:bodyPr/>
                    <a:lstStyle/>
                    <a:p>
                      <a:pPr lvl="0" algn="ctr">
                        <a:defRPr b="0" i="0" sz="1800"/>
                      </a:pPr>
                      <a:r>
                        <a:rPr b="1" i="1" sz="1400">
                          <a:sym typeface="Arial"/>
                        </a:rPr>
                        <a:t>4</a:t>
                      </a:r>
                    </a:p>
                  </a:txBody>
                  <a:tcPr marL="91425" marR="91425" marT="91425" marB="91425" anchor="t" anchorCtr="0" horzOverflow="overflow"/>
                </a:tc>
                <a:tc>
                  <a:txBody>
                    <a:bodyPr/>
                    <a:lstStyle/>
                    <a:p>
                      <a:pPr lvl="0" algn="ctr">
                        <a:defRPr b="0" i="0" sz="1800"/>
                      </a:pPr>
                      <a:r>
                        <a:rPr b="1" i="1" sz="1400">
                          <a:sym typeface="Arial"/>
                        </a:rPr>
                        <a:t>0.286</a:t>
                      </a:r>
                    </a:p>
                  </a:txBody>
                  <a:tcPr marL="91425" marR="91425" marT="91425" marB="91425" anchor="t" anchorCtr="0" horzOverflow="overflow"/>
                </a:tc>
                <a:tc>
                  <a:txBody>
                    <a:bodyPr/>
                    <a:lstStyle/>
                    <a:p>
                      <a:pPr lvl="0" algn="ctr">
                        <a:defRPr b="0" i="0" sz="1800"/>
                      </a:pPr>
                      <a:r>
                        <a:rPr b="1" i="1" sz="1400">
                          <a:sym typeface="Arial"/>
                        </a:rPr>
                        <a:t>0.224</a:t>
                      </a:r>
                    </a:p>
                  </a:txBody>
                  <a:tcPr marL="91425" marR="91425" marT="91425" marB="91425" anchor="t" anchorCtr="0" horzOverflow="overflow"/>
                </a:tc>
                <a:tc>
                  <a:txBody>
                    <a:bodyPr/>
                    <a:lstStyle/>
                    <a:p>
                      <a:pPr lvl="0" algn="ctr">
                        <a:defRPr b="0" i="0" sz="1800"/>
                      </a:pPr>
                      <a:r>
                        <a:rPr b="1" i="1" sz="1400">
                          <a:sym typeface="Arial"/>
                        </a:rPr>
                        <a:t>0.805</a:t>
                      </a:r>
                    </a:p>
                  </a:txBody>
                  <a:tcPr marL="91425" marR="91425" marT="91425" marB="91425" anchor="t" anchorCtr="0" horzOverflow="overflow"/>
                </a:tc>
                <a:tc>
                  <a:txBody>
                    <a:bodyPr/>
                    <a:lstStyle/>
                    <a:p>
                      <a:pPr lvl="0" algn="ctr">
                        <a:defRPr b="0" i="0" sz="1800"/>
                      </a:pPr>
                      <a:r>
                        <a:rPr b="1" i="1" sz="1400">
                          <a:sym typeface="Arial"/>
                        </a:rPr>
                        <a:t>0.811</a:t>
                      </a:r>
                    </a:p>
                  </a:txBody>
                  <a:tcPr marL="91425" marR="91425" marT="91425" marB="91425" anchor="t" anchorCtr="0" horzOverflow="overflow"/>
                </a:tc>
              </a:tr>
              <a:tr h="363141">
                <a:tc>
                  <a:txBody>
                    <a:bodyPr/>
                    <a:lstStyle/>
                    <a:p>
                      <a:pPr lvl="0" algn="ctr">
                        <a:defRPr b="0" i="0" sz="1800"/>
                      </a:pPr>
                      <a:r>
                        <a:rPr b="1" i="1" sz="1400">
                          <a:sym typeface="Arial"/>
                        </a:rPr>
                        <a:t>5</a:t>
                      </a:r>
                    </a:p>
                  </a:txBody>
                  <a:tcPr marL="91425" marR="91425" marT="91425" marB="91425" anchor="t" anchorCtr="0" horzOverflow="overflow"/>
                </a:tc>
                <a:tc>
                  <a:txBody>
                    <a:bodyPr/>
                    <a:lstStyle/>
                    <a:p>
                      <a:pPr lvl="0" algn="ctr">
                        <a:defRPr b="0" i="0" sz="1800"/>
                      </a:pPr>
                      <a:r>
                        <a:rPr b="1" i="1" sz="1400">
                          <a:sym typeface="Arial"/>
                        </a:rPr>
                        <a:t>0.155</a:t>
                      </a:r>
                    </a:p>
                  </a:txBody>
                  <a:tcPr marL="91425" marR="91425" marT="91425" marB="91425" anchor="t" anchorCtr="0" horzOverflow="overflow"/>
                </a:tc>
                <a:tc>
                  <a:txBody>
                    <a:bodyPr/>
                    <a:lstStyle/>
                    <a:p>
                      <a:pPr lvl="0" algn="ctr">
                        <a:defRPr b="0" i="0" sz="1800"/>
                      </a:pPr>
                      <a:r>
                        <a:rPr b="1" i="1" sz="1400">
                          <a:sym typeface="Arial"/>
                        </a:rPr>
                        <a:t>0.190</a:t>
                      </a:r>
                    </a:p>
                  </a:txBody>
                  <a:tcPr marL="91425" marR="91425" marT="91425" marB="91425" anchor="t" anchorCtr="0" horzOverflow="overflow"/>
                </a:tc>
                <a:tc>
                  <a:txBody>
                    <a:bodyPr/>
                    <a:lstStyle/>
                    <a:p>
                      <a:pPr lvl="0" algn="ctr">
                        <a:defRPr b="0" i="0" sz="1800"/>
                      </a:pPr>
                      <a:r>
                        <a:rPr b="1" i="1" sz="1400">
                          <a:sym typeface="Arial"/>
                        </a:rPr>
                        <a:t>0.388</a:t>
                      </a:r>
                    </a:p>
                  </a:txBody>
                  <a:tcPr marL="91425" marR="91425" marT="91425" marB="91425" anchor="t" anchorCtr="0" horzOverflow="overflow"/>
                </a:tc>
                <a:tc>
                  <a:txBody>
                    <a:bodyPr/>
                    <a:lstStyle/>
                    <a:p>
                      <a:pPr lvl="0" algn="ctr">
                        <a:defRPr b="0" i="0" sz="1800"/>
                      </a:pPr>
                      <a:r>
                        <a:rPr b="1" i="1" sz="1400">
                          <a:sym typeface="Arial"/>
                        </a:rPr>
                        <a:t>0.796</a:t>
                      </a:r>
                    </a:p>
                  </a:txBody>
                  <a:tcPr marL="91425" marR="91425" marT="91425" marB="91425" anchor="t" anchorCtr="0" horzOverflow="overflow"/>
                </a:tc>
              </a:tr>
            </a:tbl>
          </a:graphicData>
        </a:graphic>
      </p:graphicFrame>
      <p:sp>
        <p:nvSpPr>
          <p:cNvPr id="451" name="Shape 451"/>
          <p:cNvSpPr/>
          <p:nvPr/>
        </p:nvSpPr>
        <p:spPr>
          <a:xfrm>
            <a:off x="5016232" y="4084554"/>
            <a:ext cx="1872302" cy="2640301"/>
          </a:xfrm>
          <a:prstGeom prst="roundRect">
            <a:avLst>
              <a:gd name="adj" fmla="val 16667"/>
            </a:avLst>
          </a:prstGeom>
          <a:ln w="50800">
            <a:solidFill/>
            <a:round/>
          </a:ln>
        </p:spPr>
        <p:txBody>
          <a:bodyPr lIns="0" tIns="0" rIns="0" bIns="0" anchor="ctr"/>
          <a:lstStyle/>
          <a:p>
            <a:pPr lvl="0" algn="ctr">
              <a:defRPr>
                <a:solidFill>
                  <a:srgbClr val="D4D4D6"/>
                </a:solidFill>
              </a:defRPr>
            </a:pPr>
          </a:p>
        </p:txBody>
      </p:sp>
      <p:grpSp>
        <p:nvGrpSpPr>
          <p:cNvPr id="454" name="Group 454"/>
          <p:cNvGrpSpPr/>
          <p:nvPr/>
        </p:nvGrpSpPr>
        <p:grpSpPr>
          <a:xfrm>
            <a:off x="5016232" y="4849648"/>
            <a:ext cx="1872302" cy="384001"/>
            <a:chOff x="0" y="0"/>
            <a:chExt cx="1872300" cy="384000"/>
          </a:xfrm>
        </p:grpSpPr>
        <p:sp>
          <p:nvSpPr>
            <p:cNvPr id="452" name="Shape 452"/>
            <p:cNvSpPr/>
            <p:nvPr/>
          </p:nvSpPr>
          <p:spPr>
            <a:xfrm>
              <a:off x="0" y="0"/>
              <a:ext cx="1872301" cy="384001"/>
            </a:xfrm>
            <a:prstGeom prst="roundRect">
              <a:avLst>
                <a:gd name="adj" fmla="val 16667"/>
              </a:avLst>
            </a:prstGeom>
            <a:noFill/>
            <a:ln w="76200" cap="flat">
              <a:solidFill>
                <a:srgbClr val="FF0000"/>
              </a:solidFill>
              <a:prstDash val="solid"/>
              <a:round/>
            </a:ln>
            <a:effectLst/>
          </p:spPr>
          <p:txBody>
            <a:bodyPr wrap="square" lIns="0" tIns="0" rIns="0" bIns="0" numCol="1" anchor="ctr">
              <a:noAutofit/>
            </a:bodyPr>
            <a:lstStyle/>
            <a:p>
              <a:pPr lvl="0" algn="ctr"/>
            </a:p>
          </p:txBody>
        </p:sp>
        <p:sp>
          <p:nvSpPr>
            <p:cNvPr id="453" name="Shape 453"/>
            <p:cNvSpPr/>
            <p:nvPr/>
          </p:nvSpPr>
          <p:spPr>
            <a:xfrm>
              <a:off x="18744" y="47588"/>
              <a:ext cx="1834812" cy="28882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0" tIns="0" rIns="0" bIns="0" numCol="1" anchor="ctr">
              <a:spAutoFit/>
            </a:bodyPr>
            <a:lstStyle>
              <a:lvl1pPr algn="ctr">
                <a:defRPr>
                  <a:solidFill>
                    <a:srgbClr val="D4D4D6"/>
                  </a:solidFill>
                </a:defRPr>
              </a:lvl1pPr>
            </a:lstStyle>
            <a:p>
              <a:pPr lvl="0">
                <a:defRPr sz="1800">
                  <a:solidFill>
                    <a:srgbClr val="000000"/>
                  </a:solidFill>
                </a:defRPr>
              </a:pPr>
              <a:r>
                <a:rPr sz="1400">
                  <a:solidFill>
                    <a:srgbClr val="D4D4D6"/>
                  </a:solidFill>
                </a:rPr>
                <a:t>0</a:t>
              </a:r>
            </a:p>
          </p:txBody>
        </p:sp>
      </p:grpSp>
    </p:spTree>
  </p:cSld>
  <p:clrMapOvr>
    <a:masterClrMapping/>
  </p:clrMapOvr>
  <p:transition spd="med" advClick="1"/>
</p:sld>
</file>

<file path=ppt/slides/slide3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58" name="Shape 458"/>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考察</a:t>
            </a:r>
          </a:p>
        </p:txBody>
      </p:sp>
      <p:sp>
        <p:nvSpPr>
          <p:cNvPr id="459" name="Shape 459"/>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02336" indent="-201168" defTabSz="804672">
              <a:defRPr sz="1800"/>
            </a:pPr>
            <a:r>
              <a:rPr sz="2816"/>
              <a:t>本研究で行った以外の学習手法で更にスコアの改善が期待出来る</a:t>
            </a:r>
            <a:endParaRPr sz="2816"/>
          </a:p>
          <a:p>
            <a:pPr lvl="0" marL="0" indent="0" defTabSz="804672">
              <a:buSzTx/>
              <a:buNone/>
              <a:defRPr sz="1800"/>
            </a:pPr>
            <a:r>
              <a:rPr sz="2816"/>
              <a:t>　　　→表現力を下げるというアプローチ</a:t>
            </a:r>
            <a:endParaRPr sz="2816"/>
          </a:p>
          <a:p>
            <a:pPr lvl="0" marL="0" indent="0" defTabSz="804672">
              <a:buSzTx/>
              <a:buNone/>
              <a:defRPr sz="1800"/>
            </a:pPr>
            <a:endParaRPr sz="2816"/>
          </a:p>
          <a:p>
            <a:pPr lvl="0" marL="402336" indent="-201168" defTabSz="804672">
              <a:defRPr sz="1800"/>
            </a:pPr>
            <a:r>
              <a:rPr sz="2816"/>
              <a:t>学習データを増やす、学習回数を時間をかけて増やすなどでも改善できそう</a:t>
            </a:r>
            <a:endParaRPr sz="2816"/>
          </a:p>
          <a:p>
            <a:pPr lvl="0" marL="0" indent="0" defTabSz="804672">
              <a:buSzTx/>
              <a:buNone/>
              <a:defRPr sz="1800"/>
            </a:pPr>
            <a:endParaRPr sz="2816"/>
          </a:p>
          <a:p>
            <a:pPr lvl="0" marL="402336" indent="-201168" defTabSz="804672">
              <a:defRPr sz="1800"/>
            </a:pPr>
            <a:r>
              <a:rPr sz="2816"/>
              <a:t>それでも限界がある？</a:t>
            </a:r>
            <a:endParaRPr sz="2816"/>
          </a:p>
          <a:p>
            <a:pPr lvl="0" marL="0" indent="0" defTabSz="804672">
              <a:buSzTx/>
              <a:buNone/>
              <a:defRPr sz="1800"/>
            </a:pPr>
            <a:r>
              <a:rPr sz="2816"/>
              <a:t>　…人間レベルのプレイが出来るかどうか</a:t>
            </a:r>
          </a:p>
        </p:txBody>
      </p:sp>
    </p:spTree>
  </p:cSld>
  <p:clrMapOvr>
    <a:masterClrMapping/>
  </p:clrMapOvr>
  <p:transition spd="med" advClick="1"/>
</p:sld>
</file>

<file path=ppt/slides/slide3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3" name="Shape 463"/>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まとめ</a:t>
            </a:r>
          </a:p>
        </p:txBody>
      </p:sp>
      <p:sp>
        <p:nvSpPr>
          <p:cNvPr id="464" name="Shape 464"/>
          <p:cNvSpPr/>
          <p:nvPr>
            <p:ph type="body" idx="1"/>
          </p:nvPr>
        </p:nvSpPr>
        <p:spPr>
          <a:xfrm>
            <a:off x="343074" y="1765691"/>
            <a:ext cx="8229601" cy="46257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複雑なゲームで汎用的学習を成功させるためにテトリスで学習してみた</a:t>
            </a:r>
            <a:endParaRPr sz="3200"/>
          </a:p>
          <a:p>
            <a:pPr lvl="0" marL="0" indent="0">
              <a:buSzTx/>
              <a:buNone/>
              <a:defRPr sz="1800"/>
            </a:pPr>
            <a:endParaRPr sz="3200"/>
          </a:p>
          <a:p>
            <a:pPr lvl="0" indent="-324611">
              <a:defRPr sz="1800"/>
            </a:pPr>
            <a:r>
              <a:rPr sz="3200"/>
              <a:t>盤面をそのまま与えるより、画面上部のみ与えることでスコアが改善</a:t>
            </a:r>
            <a:endParaRPr sz="3200"/>
          </a:p>
          <a:p>
            <a:pPr lvl="0" marL="0" indent="0">
              <a:buSzTx/>
              <a:buNone/>
              <a:defRPr sz="1800"/>
            </a:pPr>
            <a:endParaRPr sz="3200"/>
          </a:p>
          <a:p>
            <a:pPr lvl="0" indent="-324611">
              <a:defRPr sz="1800"/>
            </a:pPr>
            <a:r>
              <a:rPr sz="3200"/>
              <a:t>それでも初心者レベルにも届かないため、更なる改善が必要</a:t>
            </a:r>
          </a:p>
        </p:txBody>
      </p:sp>
    </p:spTree>
  </p:cSld>
  <p:clrMapOvr>
    <a:masterClrMapping/>
  </p:clrMapOvr>
  <p:transition spd="med" advClick="1"/>
</p:sld>
</file>

<file path=ppt/slides/slide3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468" name="Shape 468"/>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今後の展望</a:t>
            </a:r>
          </a:p>
        </p:txBody>
      </p:sp>
      <p:sp>
        <p:nvSpPr>
          <p:cNvPr id="469" name="Shape 469"/>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indent="-324611">
              <a:defRPr sz="1800"/>
            </a:pPr>
            <a:r>
              <a:rPr sz="3200"/>
              <a:t>スコア改善したもののまだまだ弱い</a:t>
            </a:r>
            <a:endParaRPr sz="3200"/>
          </a:p>
          <a:p>
            <a:pPr lvl="0" marL="0" indent="0">
              <a:buSzTx/>
              <a:buNone/>
              <a:defRPr sz="1800"/>
            </a:pPr>
            <a:r>
              <a:rPr sz="3200"/>
              <a:t>　　やはりテトリスは難しい</a:t>
            </a:r>
            <a:endParaRPr sz="3200"/>
          </a:p>
          <a:p>
            <a:pPr lvl="0" marL="0" indent="0">
              <a:buSzTx/>
              <a:buNone/>
              <a:defRPr sz="1800"/>
            </a:pPr>
            <a:r>
              <a:rPr sz="3200"/>
              <a:t>　　初心者レベルは越えたい</a:t>
            </a:r>
            <a:endParaRPr sz="3200"/>
          </a:p>
          <a:p>
            <a:pPr lvl="0" marL="324611" indent="-210311">
              <a:buSzTx/>
              <a:buNone/>
              <a:defRPr sz="1800"/>
            </a:pPr>
            <a:endParaRPr sz="3200"/>
          </a:p>
          <a:p>
            <a:pPr lvl="0" indent="-324611">
              <a:defRPr sz="1800"/>
            </a:pPr>
            <a:r>
              <a:rPr sz="3200"/>
              <a:t>教師なし学習もやってみる</a:t>
            </a:r>
            <a:endParaRPr sz="3200"/>
          </a:p>
          <a:p>
            <a:pPr lvl="0" indent="-324611">
              <a:defRPr sz="1800"/>
            </a:pPr>
            <a:r>
              <a:rPr sz="3200"/>
              <a:t>テトリス以外でもやってみる</a:t>
            </a:r>
            <a:endParaRPr sz="3200"/>
          </a:p>
          <a:p>
            <a:pPr lvl="0" marL="0" indent="0">
              <a:buSzTx/>
              <a:buNone/>
              <a:defRPr sz="1800"/>
            </a:pPr>
            <a:r>
              <a:rPr sz="3200"/>
              <a:t>　　…なにか知見が得られるかも</a:t>
            </a:r>
          </a:p>
        </p:txBody>
      </p:sp>
    </p:spTree>
  </p:cSld>
  <p:clrMapOvr>
    <a:masterClrMapping/>
  </p:clrMapOvr>
  <p:transitio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8" name="Shape 118"/>
          <p:cNvSpPr/>
          <p:nvPr>
            <p:ph type="title"/>
          </p:nvPr>
        </p:nvSpPr>
        <p:spPr>
          <a:xfrm>
            <a:off x="457200" y="155447"/>
            <a:ext cx="8229600" cy="12528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ゲームAI研究の流れ</a:t>
            </a:r>
          </a:p>
        </p:txBody>
      </p:sp>
      <p:sp>
        <p:nvSpPr>
          <p:cNvPr id="119" name="Shape 119"/>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399409" indent="-295396" defTabSz="832104">
              <a:lnSpc>
                <a:spcPct val="90000"/>
              </a:lnSpc>
              <a:defRPr sz="1800"/>
            </a:pPr>
            <a:r>
              <a:rPr sz="2912"/>
              <a:t>汎用的なAIの研究</a:t>
            </a:r>
            <a:endParaRPr sz="2912"/>
          </a:p>
          <a:p>
            <a:pPr lvl="0" marL="0" indent="416052" defTabSz="832104">
              <a:lnSpc>
                <a:spcPct val="90000"/>
              </a:lnSpc>
              <a:buSzTx/>
              <a:buNone/>
              <a:defRPr sz="1800"/>
            </a:pPr>
            <a:r>
              <a:rPr sz="2912"/>
              <a:t>・学習により、上手なプレーを学ぶ</a:t>
            </a:r>
            <a:endParaRPr sz="2912"/>
          </a:p>
          <a:p>
            <a:pPr lvl="0" marL="0" indent="104013" defTabSz="832104">
              <a:lnSpc>
                <a:spcPct val="90000"/>
              </a:lnSpc>
              <a:buSzTx/>
              <a:buNone/>
              <a:defRPr sz="1800"/>
            </a:pPr>
            <a:r>
              <a:rPr sz="2912"/>
              <a:t>	</a:t>
            </a:r>
            <a:endParaRPr sz="2912"/>
          </a:p>
          <a:p>
            <a:pPr lvl="0" marL="0" indent="416052" defTabSz="832104">
              <a:lnSpc>
                <a:spcPct val="90000"/>
              </a:lnSpc>
              <a:buSzTx/>
              <a:buNone/>
              <a:defRPr sz="1800"/>
            </a:pPr>
            <a:r>
              <a:rPr sz="2912"/>
              <a:t>・定跡などを自動で学習する</a:t>
            </a:r>
            <a:endParaRPr sz="2912"/>
          </a:p>
          <a:p>
            <a:pPr lvl="0" marL="0" indent="416052" defTabSz="832104">
              <a:lnSpc>
                <a:spcPct val="90000"/>
              </a:lnSpc>
              <a:buSzTx/>
              <a:buNone/>
              <a:defRPr sz="1800"/>
            </a:pPr>
            <a:endParaRPr sz="2912"/>
          </a:p>
          <a:p>
            <a:pPr lvl="0" marL="0" indent="416052" defTabSz="832104">
              <a:lnSpc>
                <a:spcPct val="90000"/>
              </a:lnSpc>
              <a:buSzTx/>
              <a:buNone/>
              <a:defRPr sz="1800"/>
            </a:pPr>
            <a:endParaRPr sz="2912"/>
          </a:p>
          <a:p>
            <a:pPr lvl="0" marL="0" indent="416052" defTabSz="832104">
              <a:lnSpc>
                <a:spcPct val="90000"/>
              </a:lnSpc>
              <a:buSzTx/>
              <a:buNone/>
              <a:defRPr sz="1800"/>
            </a:pPr>
            <a:endParaRPr sz="2912"/>
          </a:p>
          <a:p>
            <a:pPr lvl="0" marL="0" indent="416052" defTabSz="832104">
              <a:lnSpc>
                <a:spcPct val="90000"/>
              </a:lnSpc>
              <a:buSzTx/>
              <a:buNone/>
              <a:defRPr sz="1800"/>
            </a:pPr>
            <a:r>
              <a:rPr sz="2912"/>
              <a:t>・いろいろな分野に応用できそう！</a:t>
            </a:r>
            <a:endParaRPr sz="2912"/>
          </a:p>
          <a:p>
            <a:pPr lvl="0" marL="4159" indent="99853" defTabSz="832104">
              <a:lnSpc>
                <a:spcPct val="90000"/>
              </a:lnSpc>
              <a:buSzTx/>
              <a:buNone/>
              <a:defRPr sz="1800"/>
            </a:pPr>
            <a:r>
              <a:rPr sz="2912"/>
              <a:t>　　</a:t>
            </a:r>
            <a:endParaRPr sz="2912"/>
          </a:p>
          <a:p>
            <a:pPr lvl="0" marL="4159" indent="99853" defTabSz="832104">
              <a:lnSpc>
                <a:spcPct val="90000"/>
              </a:lnSpc>
              <a:buSzTx/>
              <a:buNone/>
              <a:defRPr sz="1800"/>
            </a:pPr>
            <a:r>
              <a:rPr sz="2912"/>
              <a:t>　　	</a:t>
            </a:r>
          </a:p>
        </p:txBody>
      </p:sp>
    </p:spTree>
  </p:cSld>
  <p:clrMapOvr>
    <a:masterClrMapping/>
  </p:clrMapOvr>
  <p:transitio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3" name="Shape 123"/>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汎用的ゲームAIの例</a:t>
            </a:r>
          </a:p>
        </p:txBody>
      </p:sp>
      <p:sp>
        <p:nvSpPr>
          <p:cNvPr id="124" name="Shape 124"/>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0" indent="0">
              <a:lnSpc>
                <a:spcPct val="90000"/>
              </a:lnSpc>
              <a:buSzTx/>
              <a:buNone/>
              <a:defRPr sz="1800"/>
            </a:pPr>
            <a:r>
              <a:rPr sz="2000"/>
              <a:t>・例：Deep Q-Networks [Volodymyr Mnih et al.: 2013]</a:t>
            </a:r>
            <a:endParaRPr sz="2400"/>
          </a:p>
          <a:p>
            <a:pPr lvl="0" marL="4572" indent="1024127">
              <a:lnSpc>
                <a:spcPct val="90000"/>
              </a:lnSpc>
              <a:buSzTx/>
              <a:buNone/>
              <a:defRPr sz="1800"/>
            </a:pPr>
            <a:endParaRPr sz="2400"/>
          </a:p>
          <a:p>
            <a:pPr lvl="0" marL="4572" indent="1024127">
              <a:lnSpc>
                <a:spcPct val="90000"/>
              </a:lnSpc>
              <a:buSzTx/>
              <a:buNone/>
              <a:defRPr sz="1800"/>
            </a:pPr>
            <a:r>
              <a:rPr sz="2400"/>
              <a:t>プレイ画面を見るだけで学習</a:t>
            </a:r>
            <a:endParaRPr sz="2400"/>
          </a:p>
          <a:p>
            <a:pPr lvl="0" marL="4572" indent="1024127">
              <a:lnSpc>
                <a:spcPct val="90000"/>
              </a:lnSpc>
              <a:buSzTx/>
              <a:buNone/>
              <a:defRPr sz="1800"/>
            </a:pPr>
            <a:r>
              <a:rPr sz="2400"/>
              <a:t>ブロック崩しやピンポンで人間を上回るスコア</a:t>
            </a:r>
            <a:endParaRPr sz="2400"/>
          </a:p>
          <a:p>
            <a:pPr lvl="0" marL="4569" indent="109730">
              <a:lnSpc>
                <a:spcPct val="90000"/>
              </a:lnSpc>
              <a:buSzTx/>
              <a:buNone/>
              <a:defRPr sz="1800"/>
            </a:pPr>
            <a:r>
              <a:rPr sz="3200"/>
              <a:t>　　</a:t>
            </a:r>
            <a:endParaRPr sz="3200"/>
          </a:p>
          <a:p>
            <a:pPr lvl="0" marL="4569" indent="109730">
              <a:lnSpc>
                <a:spcPct val="90000"/>
              </a:lnSpc>
              <a:buSzTx/>
              <a:buNone/>
              <a:defRPr sz="1800"/>
            </a:pPr>
            <a:r>
              <a:rPr sz="3200"/>
              <a:t>　　	</a:t>
            </a:r>
          </a:p>
        </p:txBody>
      </p:sp>
      <p:pic>
        <p:nvPicPr>
          <p:cNvPr id="125" name="image05.png"/>
          <p:cNvPicPr/>
          <p:nvPr/>
        </p:nvPicPr>
        <p:blipFill>
          <a:blip r:embed="rId3">
            <a:extLst/>
          </a:blip>
          <a:stretch>
            <a:fillRect/>
          </a:stretch>
        </p:blipFill>
        <p:spPr>
          <a:xfrm>
            <a:off x="765840" y="4070499"/>
            <a:ext cx="3107185" cy="2330401"/>
          </a:xfrm>
          <a:prstGeom prst="rect">
            <a:avLst/>
          </a:prstGeom>
          <a:ln w="12700">
            <a:miter lim="400000"/>
          </a:ln>
        </p:spPr>
      </p:pic>
      <p:pic>
        <p:nvPicPr>
          <p:cNvPr id="126" name="image03.png"/>
          <p:cNvPicPr/>
          <p:nvPr/>
        </p:nvPicPr>
        <p:blipFill>
          <a:blip r:embed="rId4">
            <a:extLst/>
          </a:blip>
          <a:stretch>
            <a:fillRect/>
          </a:stretch>
        </p:blipFill>
        <p:spPr>
          <a:xfrm>
            <a:off x="5109274" y="4070499"/>
            <a:ext cx="3107200" cy="2330401"/>
          </a:xfrm>
          <a:prstGeom prst="rect">
            <a:avLst/>
          </a:prstGeom>
          <a:ln w="12700">
            <a:miter lim="400000"/>
          </a:ln>
        </p:spPr>
      </p:pic>
    </p:spTree>
  </p:cSld>
  <p:clrMapOvr>
    <a:masterClrMapping/>
  </p:clrMapOvr>
  <p:transitio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0" name="Shape 130"/>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複雑なゲームでの汎用的AI</a:t>
            </a:r>
          </a:p>
        </p:txBody>
      </p:sp>
      <p:sp>
        <p:nvSpPr>
          <p:cNvPr id="131" name="Shape 131"/>
          <p:cNvSpPr/>
          <p:nvPr>
            <p:ph type="body" idx="1"/>
          </p:nvPr>
        </p:nvSpPr>
        <p:spPr>
          <a:xfrm>
            <a:off x="279400" y="1838691"/>
            <a:ext cx="8229600" cy="46257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57200" indent="-228600">
              <a:defRPr sz="1800"/>
            </a:pPr>
            <a:r>
              <a:rPr sz="3200"/>
              <a:t>人間を上回るスコアが出た！が・・・</a:t>
            </a:r>
            <a:endParaRPr sz="3200"/>
          </a:p>
          <a:p>
            <a:pPr lvl="0" marL="0" indent="0">
              <a:buSzTx/>
              <a:buNone/>
              <a:defRPr sz="1800"/>
            </a:pPr>
            <a:r>
              <a:rPr sz="2400"/>
              <a:t>　ブロック崩しやピンポンなどの簡単なゲームのみ</a:t>
            </a:r>
            <a:endParaRPr sz="2400"/>
          </a:p>
          <a:p>
            <a:pPr lvl="0" marL="0" indent="0">
              <a:buSzTx/>
              <a:buNone/>
              <a:defRPr sz="1800"/>
            </a:pPr>
            <a:r>
              <a:rPr sz="2400"/>
              <a:t>　他のゲームでは良いスコアが出ないものが多い</a:t>
            </a:r>
            <a:endParaRPr sz="2400"/>
          </a:p>
          <a:p>
            <a:pPr lvl="0" marL="457200" indent="-431800">
              <a:buSzPct val="100000"/>
              <a:defRPr sz="1800"/>
            </a:pPr>
            <a:r>
              <a:rPr sz="3200"/>
              <a:t>少し複雑になると汎用的学習は難しい</a:t>
            </a:r>
            <a:endParaRPr sz="3200"/>
          </a:p>
          <a:p>
            <a:pPr lvl="0" marL="0" indent="0">
              <a:buSzTx/>
              <a:buNone/>
              <a:defRPr sz="1800"/>
            </a:pPr>
            <a:r>
              <a:rPr sz="3200"/>
              <a:t>　</a:t>
            </a:r>
            <a:r>
              <a:rPr sz="2400"/>
              <a:t>例：Seaquest(atari 2600)</a:t>
            </a:r>
          </a:p>
        </p:txBody>
      </p:sp>
      <p:pic>
        <p:nvPicPr>
          <p:cNvPr id="132" name="image09.png"/>
          <p:cNvPicPr/>
          <p:nvPr/>
        </p:nvPicPr>
        <p:blipFill>
          <a:blip r:embed="rId3">
            <a:extLst/>
          </a:blip>
          <a:stretch>
            <a:fillRect/>
          </a:stretch>
        </p:blipFill>
        <p:spPr>
          <a:xfrm>
            <a:off x="2933190" y="4702862"/>
            <a:ext cx="3277620" cy="2091639"/>
          </a:xfrm>
          <a:prstGeom prst="rect">
            <a:avLst/>
          </a:prstGeom>
          <a:ln w="12700">
            <a:miter lim="400000"/>
          </a:ln>
        </p:spPr>
      </p:pic>
    </p:spTree>
  </p:cSld>
  <p:clrMapOvr>
    <a:masterClrMapping/>
  </p:clrMapOvr>
  <p:transitio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6" name="Shape 136"/>
          <p:cNvSpPr/>
          <p:nvPr>
            <p:ph type="title"/>
          </p:nvPr>
        </p:nvSpPr>
        <p:spPr>
          <a:xfrm>
            <a:off x="457200" y="155446"/>
            <a:ext cx="8229600" cy="12528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複雑なゲームでの汎用的AI</a:t>
            </a:r>
          </a:p>
        </p:txBody>
      </p:sp>
      <p:sp>
        <p:nvSpPr>
          <p:cNvPr id="137" name="Shape 137"/>
          <p:cNvSpPr/>
          <p:nvPr>
            <p:ph type="body" idx="1"/>
          </p:nvPr>
        </p:nvSpPr>
        <p:spPr>
          <a:xfrm>
            <a:off x="457200" y="1775191"/>
            <a:ext cx="8229600" cy="4625700"/>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57200" indent="-228600">
              <a:defRPr sz="1800"/>
            </a:pPr>
            <a:r>
              <a:rPr sz="3200"/>
              <a:t>少し</a:t>
            </a:r>
            <a:r>
              <a:rPr sz="3200"/>
              <a:t>複雑なゲームでも汎用的学習で良いスコアを出したい</a:t>
            </a:r>
            <a:endParaRPr sz="3200"/>
          </a:p>
          <a:p>
            <a:pPr lvl="0" marL="0" indent="0">
              <a:buSzTx/>
              <a:buNone/>
              <a:defRPr sz="1800"/>
            </a:pPr>
            <a:endParaRPr sz="3200"/>
          </a:p>
          <a:p>
            <a:pPr lvl="0" marL="0" indent="0">
              <a:buSzTx/>
              <a:buNone/>
              <a:defRPr sz="1800"/>
            </a:pPr>
            <a:endParaRPr sz="3200"/>
          </a:p>
          <a:p>
            <a:pPr lvl="0" marL="457200" indent="-228600">
              <a:defRPr sz="1800"/>
            </a:pPr>
            <a:r>
              <a:rPr sz="3200"/>
              <a:t>「テトリス」を題材にして汎用的学習を用いたAIについて研究する</a:t>
            </a:r>
          </a:p>
        </p:txBody>
      </p:sp>
    </p:spTree>
  </p:cSld>
  <p:clrMapOvr>
    <a:masterClrMapping/>
  </p:clrMapOvr>
  <p:transitio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1" name="Shape 141"/>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a:defRPr b="0" sz="1800">
                <a:solidFill>
                  <a:srgbClr val="000000"/>
                </a:solidFill>
              </a:defRPr>
            </a:pPr>
            <a:r>
              <a:rPr b="1" sz="4500">
                <a:solidFill>
                  <a:srgbClr val="FFC700"/>
                </a:solidFill>
              </a:rPr>
              <a:t>テトリスを採用した理由</a:t>
            </a:r>
          </a:p>
        </p:txBody>
      </p:sp>
      <p:sp>
        <p:nvSpPr>
          <p:cNvPr id="142" name="Shape 142"/>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45699" tIns="45699" rIns="45699" bIns="45699">
            <a:normAutofit fontScale="100000" lnSpcReduction="0"/>
          </a:bodyPr>
          <a:lstStyle/>
          <a:p>
            <a:pPr lvl="0" marL="434522" indent="-321365" defTabSz="905255">
              <a:defRPr sz="1800"/>
            </a:pPr>
            <a:r>
              <a:rPr sz="3168"/>
              <a:t>AIの研究が盛ん　</a:t>
            </a:r>
            <a:r>
              <a:rPr sz="2376"/>
              <a:t>[Victor et al. 2013]など</a:t>
            </a:r>
            <a:endParaRPr sz="3168"/>
          </a:p>
          <a:p>
            <a:pPr lvl="0" marL="434522" indent="-321365" defTabSz="905255">
              <a:defRPr sz="1800"/>
            </a:pPr>
            <a:r>
              <a:rPr sz="3168"/>
              <a:t>テトリスが好き　</a:t>
            </a:r>
            <a:r>
              <a:rPr sz="2376"/>
              <a:t>(40ライン消去ベストタイム43秒)</a:t>
            </a:r>
            <a:endParaRPr sz="3168"/>
          </a:p>
          <a:p>
            <a:pPr lvl="0" marL="434522" indent="-321365" defTabSz="905255">
              <a:defRPr sz="1800"/>
            </a:pPr>
            <a:r>
              <a:rPr sz="3168"/>
              <a:t>汎用的な学習が報告されていない</a:t>
            </a:r>
            <a:endParaRPr sz="3168"/>
          </a:p>
          <a:p>
            <a:pPr lvl="0" marL="0" indent="113156" defTabSz="905255">
              <a:buSzTx/>
              <a:buNone/>
              <a:defRPr sz="1800"/>
            </a:pPr>
            <a:r>
              <a:rPr sz="3168"/>
              <a:t>　→ブロック崩しなどに比べ複雑なため</a:t>
            </a:r>
            <a:endParaRPr sz="3168"/>
          </a:p>
          <a:p>
            <a:pPr lvl="0" marL="0" indent="113156" defTabSz="905255">
              <a:buSzTx/>
              <a:buNone/>
              <a:defRPr sz="1800"/>
            </a:pPr>
            <a:endParaRPr sz="3168"/>
          </a:p>
          <a:p>
            <a:pPr lvl="0" marL="4524" indent="108632" defTabSz="905255">
              <a:buSzTx/>
              <a:buNone/>
              <a:defRPr sz="1800"/>
            </a:pPr>
            <a:r>
              <a:rPr sz="3168"/>
              <a:t>　本当に複雑なゲームなのか？</a:t>
            </a:r>
            <a:endParaRPr sz="3168"/>
          </a:p>
          <a:p>
            <a:pPr lvl="0" marL="4524" indent="108632" defTabSz="905255">
              <a:buSzTx/>
              <a:buNone/>
              <a:defRPr sz="1800"/>
            </a:pPr>
            <a:endParaRPr sz="3168"/>
          </a:p>
        </p:txBody>
      </p:sp>
    </p:spTree>
  </p:cSld>
  <p:clrMapOvr>
    <a:masterClrMapping/>
  </p:clrMapOvr>
  <p:transitio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6" name="Shape 146"/>
          <p:cNvSpPr/>
          <p:nvPr>
            <p:ph type="title"/>
          </p:nvPr>
        </p:nvSpPr>
        <p:spPr>
          <a:xfrm>
            <a:off x="457200" y="155446"/>
            <a:ext cx="8229600" cy="1252726"/>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a:defRPr b="0" sz="1800">
                <a:solidFill>
                  <a:srgbClr val="000000"/>
                </a:solidFill>
              </a:defRPr>
            </a:pPr>
            <a:r>
              <a:rPr b="1" sz="4500">
                <a:solidFill>
                  <a:srgbClr val="FFC700"/>
                </a:solidFill>
              </a:rPr>
              <a:t>テトリスで学習する難しさ</a:t>
            </a:r>
          </a:p>
        </p:txBody>
      </p:sp>
      <p:sp>
        <p:nvSpPr>
          <p:cNvPr id="147" name="Shape 147"/>
          <p:cNvSpPr/>
          <p:nvPr>
            <p:ph type="body" idx="1"/>
          </p:nvPr>
        </p:nvSpPr>
        <p:spPr>
          <a:xfrm>
            <a:off x="457200" y="1775190"/>
            <a:ext cx="8229600" cy="4625609"/>
          </a:xfrm>
          <a:prstGeom prst="rect">
            <a:avLst/>
          </a:prstGeom>
          <a:extLst>
            <a:ext uri="{C572A759-6A51-4108-AA02-DFA0A04FC94B}">
              <ma14:wrappingTextBoxFlag xmlns:ma14="http://schemas.microsoft.com/office/mac/drawingml/2011/main" val="1"/>
            </a:ext>
          </a:extLst>
        </p:spPr>
        <p:txBody>
          <a:bodyPr lIns="0" tIns="0" rIns="0" bIns="0">
            <a:normAutofit fontScale="100000" lnSpcReduction="0"/>
          </a:bodyPr>
          <a:lstStyle/>
          <a:p>
            <a:pPr lvl="0" marL="417385" indent="-150685">
              <a:defRPr sz="1800"/>
            </a:pPr>
            <a:r>
              <a:rPr sz="2800"/>
              <a:t>ブロック崩し</a:t>
            </a:r>
            <a:endParaRPr sz="2800"/>
          </a:p>
          <a:p>
            <a:pPr lvl="0" marL="0" indent="0">
              <a:buSzTx/>
              <a:buNone/>
              <a:defRPr sz="1800"/>
            </a:pPr>
            <a:r>
              <a:rPr sz="2800"/>
              <a:t>	・ボールを跳ね返せば得点が入る</a:t>
            </a:r>
            <a:endParaRPr sz="2800"/>
          </a:p>
          <a:p>
            <a:pPr lvl="0" marL="0" indent="457200">
              <a:buSzTx/>
              <a:buNone/>
              <a:defRPr sz="1800"/>
            </a:pPr>
            <a:r>
              <a:rPr sz="2800"/>
              <a:t>・比較的玉を跳ね返しやすい</a:t>
            </a:r>
          </a:p>
        </p:txBody>
      </p:sp>
      <p:pic>
        <p:nvPicPr>
          <p:cNvPr id="148" name="image01.png"/>
          <p:cNvPicPr/>
          <p:nvPr/>
        </p:nvPicPr>
        <p:blipFill>
          <a:blip r:embed="rId3">
            <a:extLst/>
          </a:blip>
          <a:stretch>
            <a:fillRect/>
          </a:stretch>
        </p:blipFill>
        <p:spPr>
          <a:xfrm>
            <a:off x="2339700" y="3470992"/>
            <a:ext cx="4464601" cy="2929800"/>
          </a:xfrm>
          <a:prstGeom prst="rect">
            <a:avLst/>
          </a:prstGeom>
          <a:ln w="12700">
            <a:miter lim="400000"/>
          </a:ln>
        </p:spPr>
      </p:pic>
    </p:spTree>
  </p:cSld>
  <p:clrMapOvr>
    <a:masterClrMapping/>
  </p:clrMapOvr>
  <p:transition spd="med" advClick="1"/>
</p:sld>
</file>

<file path=ppt/theme/theme1.xml><?xml version="1.0" encoding="utf-8"?>
<a:theme xmlns:a="http://schemas.openxmlformats.org/drawingml/2006/main" xmlns:r="http://schemas.openxmlformats.org/officeDocument/2006/relationships" name="Default">
  <a:themeElements>
    <a:clrScheme name="Default">
      <a:dk1>
        <a:srgbClr val="000000"/>
      </a:dk1>
      <a:lt1>
        <a:srgbClr val="D4D4D6"/>
      </a:lt1>
      <a:dk2>
        <a:srgbClr val="A7A7A7"/>
      </a:dk2>
      <a:lt2>
        <a:srgbClr val="535353"/>
      </a:lt2>
      <a:accent1>
        <a:srgbClr val="F0AD00"/>
      </a:accent1>
      <a:accent2>
        <a:srgbClr val="60B5CC"/>
      </a:accent2>
      <a:accent3>
        <a:srgbClr val="E66C7D"/>
      </a:accent3>
      <a:accent4>
        <a:srgbClr val="6BB76D"/>
      </a:accent4>
      <a:accent5>
        <a:srgbClr val="E88651"/>
      </a:accent5>
      <a:accent6>
        <a:srgbClr val="C64847"/>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4D4D6"/>
        </a:solidFill>
        <a:ln w="25400" cap="flat">
          <a:solidFill>
            <a:srgbClr val="F0AD00"/>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0AD00"/>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a:themeElements>
    <a:clrScheme name="Default">
      <a:dk1>
        <a:srgbClr val="000000"/>
      </a:dk1>
      <a:lt1>
        <a:srgbClr val="FFFFFF"/>
      </a:lt1>
      <a:dk2>
        <a:srgbClr val="A7A7A7"/>
      </a:dk2>
      <a:lt2>
        <a:srgbClr val="535353"/>
      </a:lt2>
      <a:accent1>
        <a:srgbClr val="F0AD00"/>
      </a:accent1>
      <a:accent2>
        <a:srgbClr val="60B5CC"/>
      </a:accent2>
      <a:accent3>
        <a:srgbClr val="E66C7D"/>
      </a:accent3>
      <a:accent4>
        <a:srgbClr val="6BB76D"/>
      </a:accent4>
      <a:accent5>
        <a:srgbClr val="E88651"/>
      </a:accent5>
      <a:accent6>
        <a:srgbClr val="C64847"/>
      </a:accent6>
      <a:hlink>
        <a:srgbClr val="0000FF"/>
      </a:hlink>
      <a:folHlink>
        <a:srgbClr val="FF00FF"/>
      </a:folHlink>
    </a:clrScheme>
    <a:fontScheme name="Default">
      <a:majorFont>
        <a:latin typeface="Helvetica"/>
        <a:ea typeface="Helvetica"/>
        <a:cs typeface="Helvetica"/>
      </a:majorFont>
      <a:minorFont>
        <a:latin typeface="Helvetica Neue"/>
        <a:ea typeface="Helvetica Neue"/>
        <a:cs typeface="Helvetica Neue"/>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3000" dir="5400000">
              <a:srgbClr val="000000">
                <a:alpha val="35000"/>
              </a:srgbClr>
            </a:outerShdw>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4D4D6"/>
        </a:solidFill>
        <a:ln w="25400" cap="flat">
          <a:solidFill>
            <a:srgbClr val="F0AD00"/>
          </a:solidFill>
          <a:prstDash val="solid"/>
          <a:bevel/>
        </a:ln>
        <a:effectLst>
          <a:outerShdw sx="100000" sy="100000" kx="0" ky="0" algn="b" rotWithShape="0" blurRad="38100" dist="23000" dir="5400000">
            <a:srgbClr val="000000">
              <a:alpha val="35000"/>
            </a:srgbClr>
          </a:outerShdw>
        </a:effectLst>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F0AD00"/>
          </a:solidFill>
          <a:prstDash val="solid"/>
          <a:bevel/>
        </a:ln>
        <a:effectLst>
          <a:outerShdw sx="100000" sy="100000" kx="0" ky="0" algn="b" rotWithShape="0" blurRad="38100" dist="20000" dir="5400000">
            <a:srgbClr val="000000">
              <a:alpha val="38000"/>
            </a:srgbClr>
          </a:outerShdw>
        </a:effectLst>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