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12" r:id="rId2"/>
  </p:sldMasterIdLst>
  <p:notesMasterIdLst>
    <p:notesMasterId r:id="rId29"/>
  </p:notesMasterIdLst>
  <p:handoutMasterIdLst>
    <p:handoutMasterId r:id="rId30"/>
  </p:handoutMasterIdLst>
  <p:sldIdLst>
    <p:sldId id="256" r:id="rId3"/>
    <p:sldId id="276" r:id="rId4"/>
    <p:sldId id="289" r:id="rId5"/>
    <p:sldId id="300" r:id="rId6"/>
    <p:sldId id="275" r:id="rId7"/>
    <p:sldId id="295" r:id="rId8"/>
    <p:sldId id="297" r:id="rId9"/>
    <p:sldId id="296" r:id="rId10"/>
    <p:sldId id="278" r:id="rId11"/>
    <p:sldId id="280" r:id="rId12"/>
    <p:sldId id="281" r:id="rId13"/>
    <p:sldId id="282" r:id="rId14"/>
    <p:sldId id="301" r:id="rId15"/>
    <p:sldId id="302" r:id="rId16"/>
    <p:sldId id="283" r:id="rId17"/>
    <p:sldId id="284" r:id="rId18"/>
    <p:sldId id="291" r:id="rId19"/>
    <p:sldId id="292" r:id="rId20"/>
    <p:sldId id="304" r:id="rId21"/>
    <p:sldId id="305" r:id="rId22"/>
    <p:sldId id="306" r:id="rId23"/>
    <p:sldId id="307" r:id="rId24"/>
    <p:sldId id="286" r:id="rId25"/>
    <p:sldId id="287" r:id="rId26"/>
    <p:sldId id="298" r:id="rId27"/>
    <p:sldId id="277" r:id="rId28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84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pos="959">
          <p15:clr>
            <a:srgbClr val="A4A3A4"/>
          </p15:clr>
        </p15:guide>
        <p15:guide id="5" pos="67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582" y="72"/>
      </p:cViewPr>
      <p:guideLst>
        <p:guide orient="horz" pos="2160"/>
        <p:guide orient="horz" pos="384"/>
        <p:guide orient="horz" pos="3792"/>
        <p:guide pos="959"/>
        <p:guide pos="671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4" d="100"/>
          <a:sy n="84" d="100"/>
        </p:scale>
        <p:origin x="1002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/>
            </a:lvl1pPr>
          </a:lstStyle>
          <a:p>
            <a:fld id="{BEA74EB7-856E-45FD-83F0-5F7C6F3E4372}" type="datetimeFigureOut">
              <a:rPr kumimoji="1" lang="en-US" altLang="ja-JP"/>
              <a:t>3/12/2016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/>
            </a:lvl1pPr>
          </a:lstStyle>
          <a:p>
            <a:fld id="{14886E15-F82A-4596-A46C-375C6D3981E1}" type="slidenum">
              <a:rPr kumimoji="1" lang="ja-JP"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868308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/>
            </a:lvl1pPr>
          </a:lstStyle>
          <a:p>
            <a:fld id="{C61B0E40-8125-41F8-BB6C-139D8D531A4F}" type="datetimeFigureOut">
              <a:t>2016/3/12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kumimoji="1" lang="ja-JP"/>
          </a:p>
        </p:txBody>
      </p:sp>
      <p:sp>
        <p:nvSpPr>
          <p:cNvPr id="5" name="メモ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/>
            </a:lvl1pPr>
          </a:lstStyle>
          <a:p>
            <a:fld id="{BF105DB2-FD3E-441D-8B7E-7AE83ECE27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894720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ブロック"/>
          <p:cNvSpPr/>
          <p:nvPr/>
        </p:nvSpPr>
        <p:spPr>
          <a:xfrm>
            <a:off x="1141413" y="1600200"/>
            <a:ext cx="11047412" cy="3276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/>
          </a:p>
        </p:txBody>
      </p:sp>
      <p:grpSp>
        <p:nvGrpSpPr>
          <p:cNvPr id="7" name="上部グラフィック"/>
          <p:cNvGrpSpPr/>
          <p:nvPr/>
        </p:nvGrpSpPr>
        <p:grpSpPr>
          <a:xfrm>
            <a:off x="1279" y="0"/>
            <a:ext cx="12188952" cy="429768"/>
            <a:chOff x="1279" y="0"/>
            <a:chExt cx="12188952" cy="429768"/>
          </a:xfrm>
        </p:grpSpPr>
        <p:sp>
          <p:nvSpPr>
            <p:cNvPr id="8" name="四角形 7"/>
            <p:cNvSpPr/>
            <p:nvPr/>
          </p:nvSpPr>
          <p:spPr>
            <a:xfrm>
              <a:off x="1279" y="0"/>
              <a:ext cx="12188952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9" name="四角形  8"/>
            <p:cNvSpPr/>
            <p:nvPr/>
          </p:nvSpPr>
          <p:spPr>
            <a:xfrm>
              <a:off x="1279" y="228600"/>
              <a:ext cx="12188952" cy="2011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10" name="四角形  9"/>
            <p:cNvSpPr/>
            <p:nvPr/>
          </p:nvSpPr>
          <p:spPr>
            <a:xfrm>
              <a:off x="1279" y="306324"/>
              <a:ext cx="12188952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</p:grpSp>
      <p:grpSp>
        <p:nvGrpSpPr>
          <p:cNvPr id="23" name="下部グラフィック"/>
          <p:cNvGrpSpPr/>
          <p:nvPr/>
        </p:nvGrpSpPr>
        <p:grpSpPr>
          <a:xfrm>
            <a:off x="0" y="6080760"/>
            <a:ext cx="12190231" cy="777240"/>
            <a:chOff x="0" y="6080760"/>
            <a:chExt cx="12190231" cy="777240"/>
          </a:xfrm>
        </p:grpSpPr>
        <p:sp>
          <p:nvSpPr>
            <p:cNvPr id="13" name="四角形  12"/>
            <p:cNvSpPr/>
            <p:nvPr/>
          </p:nvSpPr>
          <p:spPr>
            <a:xfrm>
              <a:off x="0" y="6217920"/>
              <a:ext cx="12188825" cy="6400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14" name="四角形  13"/>
            <p:cNvSpPr/>
            <p:nvPr/>
          </p:nvSpPr>
          <p:spPr>
            <a:xfrm>
              <a:off x="1279" y="60807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15" name="四角形  14"/>
            <p:cNvSpPr/>
            <p:nvPr/>
          </p:nvSpPr>
          <p:spPr>
            <a:xfrm>
              <a:off x="1279" y="6172200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</p:grp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2413" y="5029200"/>
            <a:ext cx="8229598" cy="838200"/>
          </a:xfrm>
        </p:spPr>
        <p:txBody>
          <a:bodyPr/>
          <a:lstStyle>
            <a:lvl1pPr marL="0" indent="0" algn="l" latinLnBrk="0">
              <a:lnSpc>
                <a:spcPct val="90000"/>
              </a:lnSpc>
              <a:spcBef>
                <a:spcPts val="0"/>
              </a:spcBef>
              <a:buNone/>
              <a:defRPr kumimoji="1" lang="ja-JP">
                <a:solidFill>
                  <a:schemeClr val="tx1"/>
                </a:solidFill>
              </a:defRPr>
            </a:lvl1pPr>
            <a:lvl2pPr marL="4572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2414" y="1905000"/>
            <a:ext cx="9143998" cy="2667000"/>
          </a:xfrm>
        </p:spPr>
        <p:txBody>
          <a:bodyPr anchor="b">
            <a:normAutofit/>
          </a:bodyPr>
          <a:lstStyle>
            <a:lvl1pPr latinLnBrk="0">
              <a:lnSpc>
                <a:spcPct val="80000"/>
              </a:lnSpc>
              <a:defRPr kumimoji="1" lang="ja-JP" sz="66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/>
          </a:p>
        </p:txBody>
      </p:sp>
      <p:sp>
        <p:nvSpPr>
          <p:cNvPr id="20" name="日付プレースホルダー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pPr/>
              <a:t>2016/3/12</a:t>
            </a:fld>
            <a:endParaRPr kumimoji="1" lang="ja-JP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22" name="スライド番号プレースホルダー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89493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/>
          </a:p>
        </p:txBody>
      </p:sp>
      <p:sp>
        <p:nvSpPr>
          <p:cNvPr id="3" name="縦書きテキスト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 latinLnBrk="0">
              <a:defRPr kumimoji="1" lang="ja-JP"/>
            </a:lvl5pPr>
            <a:lvl6pPr latinLnBrk="0">
              <a:defRPr kumimoji="1" lang="ja-JP"/>
            </a:lvl6pPr>
            <a:lvl7pPr latinLnBrk="0">
              <a:defRPr kumimoji="1" lang="ja-JP"/>
            </a:lvl7pPr>
            <a:lvl8pPr latinLnBrk="0">
              <a:defRPr kumimoji="1" lang="ja-JP"/>
            </a:lvl8pPr>
            <a:lvl9pPr latinLnBrk="0">
              <a:defRPr kumimoji="1" lang="ja-JP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pPr/>
              <a:t>2016/3/12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477828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494507" y="609600"/>
            <a:ext cx="1143001" cy="54102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522413" y="609600"/>
            <a:ext cx="7696198" cy="5410200"/>
          </a:xfrm>
        </p:spPr>
        <p:txBody>
          <a:bodyPr vert="eaVert"/>
          <a:lstStyle>
            <a:lvl5pPr latinLnBrk="0">
              <a:defRPr kumimoji="1" lang="ja-JP"/>
            </a:lvl5pPr>
            <a:lvl6pPr latinLnBrk="0">
              <a:defRPr kumimoji="1" lang="ja-JP"/>
            </a:lvl6pPr>
            <a:lvl7pPr latinLnBrk="0">
              <a:defRPr kumimoji="1" lang="ja-JP"/>
            </a:lvl7pPr>
            <a:lvl8pPr latinLnBrk="0">
              <a:defRPr kumimoji="1" lang="ja-JP"/>
            </a:lvl8pPr>
            <a:lvl9pPr latinLnBrk="0">
              <a:defRPr kumimoji="1" lang="ja-JP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pPr/>
              <a:t>2016/3/12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04032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latinLnBrk="0">
              <a:defRPr kumimoji="1" lang="ja-JP"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pPr/>
              <a:t>2016/3/12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5064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rmAutofit/>
          </a:bodyPr>
          <a:lstStyle>
            <a:lvl1pPr algn="l" latinLnBrk="0">
              <a:defRPr kumimoji="1" lang="ja-JP" sz="5400" b="0" cap="none" baseline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22413" y="4876800"/>
            <a:ext cx="8229598" cy="1143000"/>
          </a:xfrm>
        </p:spPr>
        <p:txBody>
          <a:bodyPr anchor="t">
            <a:normAutofit/>
          </a:bodyPr>
          <a:lstStyle>
            <a:lvl1pPr marL="0" indent="0" latinLnBrk="0">
              <a:spcBef>
                <a:spcPts val="0"/>
              </a:spcBef>
              <a:buNone/>
              <a:defRPr kumimoji="1" lang="ja-JP" sz="2400">
                <a:solidFill>
                  <a:schemeClr val="tx1"/>
                </a:solidFill>
              </a:defRPr>
            </a:lvl1pPr>
            <a:lvl2pPr marL="457200" indent="0" latinLnBrk="0">
              <a:buNone/>
              <a:defRPr kumimoji="1" lang="ja-JP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kumimoji="1" lang="ja-JP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tx1"/>
                </a:solidFill>
              </a:defRPr>
            </a:lvl1pPr>
          </a:lstStyle>
          <a:p>
            <a:fld id="{8E36636D-D922-432D-A958-524484B5923D}" type="datetimeFigureOut">
              <a:pPr/>
              <a:t>2016/3/12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tx1"/>
                </a:solidFill>
              </a:defRPr>
            </a:lvl1pPr>
          </a:lstStyle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tx1"/>
                </a:solidFill>
              </a:defRPr>
            </a:lvl1pPr>
          </a:lstStyle>
          <a:p>
            <a:fld id="{DF28FB93-0A08-4E7D-8E63-9EFA29F1E093}" type="slidenum"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55872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522413" y="1904999"/>
            <a:ext cx="4435564" cy="4088921"/>
          </a:xfrm>
        </p:spPr>
        <p:txBody>
          <a:bodyPr>
            <a:normAutofit/>
          </a:bodyPr>
          <a:lstStyle>
            <a:lvl1pPr latinLnBrk="0">
              <a:defRPr kumimoji="1" lang="ja-JP" sz="2400"/>
            </a:lvl1pPr>
            <a:lvl2pPr latinLnBrk="0">
              <a:defRPr kumimoji="1" lang="ja-JP" sz="2000"/>
            </a:lvl2pPr>
            <a:lvl3pPr latinLnBrk="0">
              <a:defRPr kumimoji="1" lang="ja-JP" sz="1800"/>
            </a:lvl3pPr>
            <a:lvl4pPr latinLnBrk="0">
              <a:defRPr kumimoji="1" lang="ja-JP" sz="1600"/>
            </a:lvl4pPr>
            <a:lvl5pPr latinLnBrk="0">
              <a:defRPr kumimoji="1" lang="ja-JP" sz="1600"/>
            </a:lvl5pPr>
            <a:lvl6pPr latinLnBrk="0">
              <a:defRPr kumimoji="1" lang="ja-JP" sz="1600"/>
            </a:lvl6pPr>
            <a:lvl7pPr latinLnBrk="0">
              <a:defRPr kumimoji="1" lang="ja-JP" sz="1600"/>
            </a:lvl7pPr>
            <a:lvl8pPr latinLnBrk="0">
              <a:defRPr kumimoji="1" lang="ja-JP" sz="1600"/>
            </a:lvl8pPr>
            <a:lvl9pPr latinLnBrk="0">
              <a:defRPr kumimoji="1" lang="ja-JP"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30849" y="1904999"/>
            <a:ext cx="4435564" cy="4088921"/>
          </a:xfrm>
        </p:spPr>
        <p:txBody>
          <a:bodyPr>
            <a:normAutofit/>
          </a:bodyPr>
          <a:lstStyle>
            <a:lvl1pPr latinLnBrk="0">
              <a:defRPr kumimoji="1" lang="ja-JP" sz="2400"/>
            </a:lvl1pPr>
            <a:lvl2pPr latinLnBrk="0">
              <a:defRPr kumimoji="1" lang="ja-JP" sz="2000"/>
            </a:lvl2pPr>
            <a:lvl3pPr latinLnBrk="0">
              <a:defRPr kumimoji="1" lang="ja-JP" sz="1800"/>
            </a:lvl3pPr>
            <a:lvl4pPr latinLnBrk="0">
              <a:defRPr kumimoji="1" lang="ja-JP" sz="1600"/>
            </a:lvl4pPr>
            <a:lvl5pPr latinLnBrk="0">
              <a:defRPr kumimoji="1" lang="ja-JP" sz="1600"/>
            </a:lvl5pPr>
            <a:lvl6pPr latinLnBrk="0">
              <a:defRPr kumimoji="1" lang="ja-JP" sz="1600"/>
            </a:lvl6pPr>
            <a:lvl7pPr latinLnBrk="0">
              <a:defRPr kumimoji="1" lang="ja-JP" sz="1600"/>
            </a:lvl7pPr>
            <a:lvl8pPr latinLnBrk="0">
              <a:defRPr kumimoji="1" lang="ja-JP" sz="1600" baseline="0"/>
            </a:lvl8pPr>
            <a:lvl9pPr latinLnBrk="0">
              <a:defRPr kumimoji="1" lang="ja-JP" sz="1600" baseline="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pPr/>
              <a:t>2016/3/12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23606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kumimoji="1" lang="ja-JP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22413" y="1828800"/>
            <a:ext cx="4419599" cy="685801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kumimoji="1" lang="ja-JP" sz="2000" b="1"/>
            </a:lvl1pPr>
            <a:lvl2pPr marL="457200" indent="0" latinLnBrk="0">
              <a:buNone/>
              <a:defRPr kumimoji="1" lang="ja-JP" sz="2000" b="1"/>
            </a:lvl2pPr>
            <a:lvl3pPr marL="914400" indent="0" latinLnBrk="0">
              <a:buNone/>
              <a:defRPr kumimoji="1" lang="ja-JP" sz="1800" b="1"/>
            </a:lvl3pPr>
            <a:lvl4pPr marL="1371600" indent="0" latinLnBrk="0">
              <a:buNone/>
              <a:defRPr kumimoji="1" lang="ja-JP" sz="1600" b="1"/>
            </a:lvl4pPr>
            <a:lvl5pPr marL="1828800" indent="0" latinLnBrk="0">
              <a:buNone/>
              <a:defRPr kumimoji="1" lang="ja-JP" sz="1600" b="1"/>
            </a:lvl5pPr>
            <a:lvl6pPr marL="2286000" indent="0" latinLnBrk="0">
              <a:buNone/>
              <a:defRPr kumimoji="1" lang="ja-JP" sz="1600" b="1"/>
            </a:lvl6pPr>
            <a:lvl7pPr marL="2743200" indent="0" latinLnBrk="0">
              <a:buNone/>
              <a:defRPr kumimoji="1" lang="ja-JP" sz="1600" b="1"/>
            </a:lvl7pPr>
            <a:lvl8pPr marL="3200400" indent="0" latinLnBrk="0">
              <a:buNone/>
              <a:defRPr kumimoji="1" lang="ja-JP" sz="1600" b="1"/>
            </a:lvl8pPr>
            <a:lvl9pPr marL="3657600" indent="0" latinLnBrk="0">
              <a:buNone/>
              <a:defRPr kumimoji="1" lang="ja-JP"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22413" y="2590801"/>
            <a:ext cx="4419599" cy="3429000"/>
          </a:xfrm>
        </p:spPr>
        <p:txBody>
          <a:bodyPr>
            <a:normAutofit/>
          </a:bodyPr>
          <a:lstStyle>
            <a:lvl1pPr latinLnBrk="0">
              <a:defRPr kumimoji="1" lang="ja-JP" sz="2000"/>
            </a:lvl1pPr>
            <a:lvl2pPr latinLnBrk="0">
              <a:defRPr kumimoji="1" lang="ja-JP" sz="1800"/>
            </a:lvl2pPr>
            <a:lvl3pPr latinLnBrk="0">
              <a:defRPr kumimoji="1" lang="ja-JP" sz="1600"/>
            </a:lvl3pPr>
            <a:lvl4pPr latinLnBrk="0">
              <a:defRPr kumimoji="1" lang="ja-JP" sz="1400"/>
            </a:lvl4pPr>
            <a:lvl5pPr latinLnBrk="0">
              <a:defRPr kumimoji="1" lang="ja-JP" sz="1400"/>
            </a:lvl5pPr>
            <a:lvl6pPr latinLnBrk="0">
              <a:defRPr kumimoji="1" lang="ja-JP" sz="1400"/>
            </a:lvl6pPr>
            <a:lvl7pPr latinLnBrk="0">
              <a:defRPr kumimoji="1" lang="ja-JP" sz="1400"/>
            </a:lvl7pPr>
            <a:lvl8pPr latinLnBrk="0">
              <a:defRPr kumimoji="1" lang="ja-JP" sz="1400"/>
            </a:lvl8pPr>
            <a:lvl9pPr latinLnBrk="0">
              <a:defRPr kumimoji="1" lang="ja-JP"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246814" y="1828800"/>
            <a:ext cx="4419599" cy="685801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kumimoji="1" lang="ja-JP" sz="2000" b="1"/>
            </a:lvl1pPr>
            <a:lvl2pPr marL="457200" indent="0" latinLnBrk="0">
              <a:buNone/>
              <a:defRPr kumimoji="1" lang="ja-JP" sz="2000" b="1"/>
            </a:lvl2pPr>
            <a:lvl3pPr marL="914400" indent="0" latinLnBrk="0">
              <a:buNone/>
              <a:defRPr kumimoji="1" lang="ja-JP" sz="1800" b="1"/>
            </a:lvl3pPr>
            <a:lvl4pPr marL="1371600" indent="0" latinLnBrk="0">
              <a:buNone/>
              <a:defRPr kumimoji="1" lang="ja-JP" sz="1600" b="1"/>
            </a:lvl4pPr>
            <a:lvl5pPr marL="1828800" indent="0" latinLnBrk="0">
              <a:buNone/>
              <a:defRPr kumimoji="1" lang="ja-JP" sz="1600" b="1"/>
            </a:lvl5pPr>
            <a:lvl6pPr marL="2286000" indent="0" latinLnBrk="0">
              <a:buNone/>
              <a:defRPr kumimoji="1" lang="ja-JP" sz="1600" b="1"/>
            </a:lvl6pPr>
            <a:lvl7pPr marL="2743200" indent="0" latinLnBrk="0">
              <a:buNone/>
              <a:defRPr kumimoji="1" lang="ja-JP" sz="1600" b="1"/>
            </a:lvl7pPr>
            <a:lvl8pPr marL="3200400" indent="0" latinLnBrk="0">
              <a:buNone/>
              <a:defRPr kumimoji="1" lang="ja-JP" sz="1600" b="1"/>
            </a:lvl8pPr>
            <a:lvl9pPr marL="3657600" indent="0" latinLnBrk="0">
              <a:buNone/>
              <a:defRPr kumimoji="1" lang="ja-JP"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246814" y="2590801"/>
            <a:ext cx="4419599" cy="3429000"/>
          </a:xfrm>
        </p:spPr>
        <p:txBody>
          <a:bodyPr>
            <a:normAutofit/>
          </a:bodyPr>
          <a:lstStyle>
            <a:lvl1pPr latinLnBrk="0">
              <a:defRPr kumimoji="1" lang="ja-JP" sz="2000"/>
            </a:lvl1pPr>
            <a:lvl2pPr latinLnBrk="0">
              <a:defRPr kumimoji="1" lang="ja-JP" sz="1800"/>
            </a:lvl2pPr>
            <a:lvl3pPr latinLnBrk="0">
              <a:defRPr kumimoji="1" lang="ja-JP" sz="1600"/>
            </a:lvl3pPr>
            <a:lvl4pPr latinLnBrk="0">
              <a:defRPr kumimoji="1" lang="ja-JP" sz="1400"/>
            </a:lvl4pPr>
            <a:lvl5pPr latinLnBrk="0">
              <a:defRPr kumimoji="1" lang="ja-JP" sz="1400"/>
            </a:lvl5pPr>
            <a:lvl6pPr latinLnBrk="0">
              <a:defRPr kumimoji="1" lang="ja-JP" sz="1400"/>
            </a:lvl6pPr>
            <a:lvl7pPr latinLnBrk="0">
              <a:defRPr kumimoji="1" lang="ja-JP" sz="1400"/>
            </a:lvl7pPr>
            <a:lvl8pPr latinLnBrk="0">
              <a:defRPr kumimoji="1" lang="ja-JP" sz="1400"/>
            </a:lvl8pPr>
            <a:lvl9pPr latinLnBrk="0">
              <a:defRPr kumimoji="1" lang="ja-JP"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pPr/>
              <a:t>2016/3/12</a:t>
            </a:fld>
            <a:endParaRPr kumimoji="1" 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43676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pPr/>
              <a:t>2016/3/12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02319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下部グラフィック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四角形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8" name="四角形 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9" name="四角形 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</p:grp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pPr/>
              <a:t>2016/3/12</a:t>
            </a:fld>
            <a:endParaRPr kumimoji="1" 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70961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フレーム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 latinLnBrk="0">
              <a:defRPr kumimoji="1" lang="ja-JP" sz="3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91930" y="1293495"/>
            <a:ext cx="5577840" cy="4023360"/>
          </a:xfrm>
        </p:spPr>
        <p:txBody>
          <a:bodyPr>
            <a:normAutofit/>
          </a:bodyPr>
          <a:lstStyle>
            <a:lvl1pPr latinLnBrk="0">
              <a:defRPr kumimoji="1" lang="ja-JP" sz="2000"/>
            </a:lvl1pPr>
            <a:lvl2pPr latinLnBrk="0">
              <a:defRPr kumimoji="1" lang="ja-JP" sz="1800"/>
            </a:lvl2pPr>
            <a:lvl3pPr latinLnBrk="0">
              <a:defRPr kumimoji="1" lang="ja-JP" sz="1600"/>
            </a:lvl3pPr>
            <a:lvl4pPr latinLnBrk="0">
              <a:defRPr kumimoji="1" lang="ja-JP" sz="1400"/>
            </a:lvl4pPr>
            <a:lvl5pPr latinLnBrk="0">
              <a:defRPr kumimoji="1" lang="ja-JP" sz="1400"/>
            </a:lvl5pPr>
            <a:lvl6pPr latinLnBrk="0">
              <a:defRPr kumimoji="1" lang="ja-JP" sz="1400"/>
            </a:lvl6pPr>
            <a:lvl7pPr latinLnBrk="0">
              <a:defRPr kumimoji="1" lang="ja-JP" sz="1400"/>
            </a:lvl7pPr>
            <a:lvl8pPr latinLnBrk="0">
              <a:defRPr kumimoji="1" lang="ja-JP" sz="1400"/>
            </a:lvl8pPr>
            <a:lvl9pPr latinLnBrk="0">
              <a:defRPr kumimoji="1" lang="ja-JP"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69"/>
          </a:xfrm>
        </p:spPr>
        <p:txBody>
          <a:bodyPr>
            <a:normAutofit/>
          </a:bodyPr>
          <a:lstStyle>
            <a:lvl1pPr marL="0" indent="0" latinLnBrk="0">
              <a:spcBef>
                <a:spcPts val="800"/>
              </a:spcBef>
              <a:buNone/>
              <a:defRPr kumimoji="1" lang="ja-JP" sz="1600"/>
            </a:lvl1pPr>
            <a:lvl2pPr marL="457200" indent="0" latinLnBrk="0">
              <a:buNone/>
              <a:defRPr kumimoji="1" lang="ja-JP" sz="1200"/>
            </a:lvl2pPr>
            <a:lvl3pPr marL="914400" indent="0" latinLnBrk="0">
              <a:buNone/>
              <a:defRPr kumimoji="1" lang="ja-JP" sz="1000"/>
            </a:lvl3pPr>
            <a:lvl4pPr marL="1371600" indent="0" latinLnBrk="0">
              <a:buNone/>
              <a:defRPr kumimoji="1" lang="ja-JP" sz="900"/>
            </a:lvl4pPr>
            <a:lvl5pPr marL="1828800" indent="0" latinLnBrk="0">
              <a:buNone/>
              <a:defRPr kumimoji="1" lang="ja-JP" sz="900"/>
            </a:lvl5pPr>
            <a:lvl6pPr marL="2286000" indent="0" latinLnBrk="0">
              <a:buNone/>
              <a:defRPr kumimoji="1" lang="ja-JP" sz="900"/>
            </a:lvl6pPr>
            <a:lvl7pPr marL="2743200" indent="0" latinLnBrk="0">
              <a:buNone/>
              <a:defRPr kumimoji="1" lang="ja-JP" sz="900"/>
            </a:lvl7pPr>
            <a:lvl8pPr marL="3200400" indent="0" latinLnBrk="0">
              <a:buNone/>
              <a:defRPr kumimoji="1" lang="ja-JP" sz="900"/>
            </a:lvl8pPr>
            <a:lvl9pPr marL="3657600" indent="0" latinLnBrk="0">
              <a:buNone/>
              <a:defRPr kumimoji="1" lang="ja-JP"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pPr/>
              <a:t>2016/3/12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93386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フレーム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 latinLnBrk="0">
              <a:defRPr kumimoji="1" lang="ja-JP" sz="3200"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00490" y="1202055"/>
            <a:ext cx="5760720" cy="4206240"/>
          </a:xfrm>
          <a:solidFill>
            <a:schemeClr val="bg1">
              <a:lumMod val="95000"/>
            </a:schemeClr>
          </a:solidFill>
        </p:spPr>
        <p:txBody>
          <a:bodyPr tIns="914400">
            <a:normAutofit/>
          </a:bodyPr>
          <a:lstStyle>
            <a:lvl1pPr marL="0" indent="0" algn="ctr" latinLnBrk="0">
              <a:spcBef>
                <a:spcPts val="0"/>
              </a:spcBef>
              <a:buNone/>
              <a:defRPr kumimoji="1" lang="ja-JP" sz="2400"/>
            </a:lvl1pPr>
            <a:lvl2pPr marL="457200" indent="0" latinLnBrk="0">
              <a:buNone/>
              <a:defRPr kumimoji="1" lang="ja-JP" sz="2800"/>
            </a:lvl2pPr>
            <a:lvl3pPr marL="914400" indent="0" latinLnBrk="0">
              <a:buNone/>
              <a:defRPr kumimoji="1" lang="ja-JP" sz="2400"/>
            </a:lvl3pPr>
            <a:lvl4pPr marL="1371600" indent="0" latinLnBrk="0">
              <a:buNone/>
              <a:defRPr kumimoji="1" lang="ja-JP" sz="2000"/>
            </a:lvl4pPr>
            <a:lvl5pPr marL="1828800" indent="0" latinLnBrk="0">
              <a:buNone/>
              <a:defRPr kumimoji="1" lang="ja-JP" sz="2000"/>
            </a:lvl5pPr>
            <a:lvl6pPr marL="2286000" indent="0" latinLnBrk="0">
              <a:buNone/>
              <a:defRPr kumimoji="1" lang="ja-JP" sz="2000"/>
            </a:lvl6pPr>
            <a:lvl7pPr marL="2743200" indent="0" latinLnBrk="0">
              <a:buNone/>
              <a:defRPr kumimoji="1" lang="ja-JP" sz="2000"/>
            </a:lvl7pPr>
            <a:lvl8pPr marL="3200400" indent="0" latinLnBrk="0">
              <a:buNone/>
              <a:defRPr kumimoji="1" lang="ja-JP" sz="2000"/>
            </a:lvl8pPr>
            <a:lvl9pPr marL="3657600" indent="0" latinLnBrk="0">
              <a:buNone/>
              <a:defRPr kumimoji="1" lang="ja-JP"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71"/>
          </a:xfrm>
        </p:spPr>
        <p:txBody>
          <a:bodyPr>
            <a:normAutofit/>
          </a:bodyPr>
          <a:lstStyle>
            <a:lvl1pPr marL="0" indent="0" latinLnBrk="0">
              <a:spcBef>
                <a:spcPts val="800"/>
              </a:spcBef>
              <a:buNone/>
              <a:defRPr kumimoji="1" lang="ja-JP" sz="1600"/>
            </a:lvl1pPr>
            <a:lvl2pPr marL="457200" indent="0" latinLnBrk="0">
              <a:buNone/>
              <a:defRPr kumimoji="1" lang="ja-JP" sz="1200"/>
            </a:lvl2pPr>
            <a:lvl3pPr marL="914400" indent="0" latinLnBrk="0">
              <a:buNone/>
              <a:defRPr kumimoji="1" lang="ja-JP" sz="1000"/>
            </a:lvl3pPr>
            <a:lvl4pPr marL="1371600" indent="0" latinLnBrk="0">
              <a:buNone/>
              <a:defRPr kumimoji="1" lang="ja-JP" sz="900"/>
            </a:lvl4pPr>
            <a:lvl5pPr marL="1828800" indent="0" latinLnBrk="0">
              <a:buNone/>
              <a:defRPr kumimoji="1" lang="ja-JP" sz="900"/>
            </a:lvl5pPr>
            <a:lvl6pPr marL="2286000" indent="0" latinLnBrk="0">
              <a:buNone/>
              <a:defRPr kumimoji="1" lang="ja-JP" sz="900"/>
            </a:lvl6pPr>
            <a:lvl7pPr marL="2743200" indent="0" latinLnBrk="0">
              <a:buNone/>
              <a:defRPr kumimoji="1" lang="ja-JP" sz="900"/>
            </a:lvl7pPr>
            <a:lvl8pPr marL="3200400" indent="0" latinLnBrk="0">
              <a:buNone/>
              <a:defRPr kumimoji="1" lang="ja-JP" sz="900"/>
            </a:lvl8pPr>
            <a:lvl9pPr marL="3657600" indent="0" latinLnBrk="0">
              <a:buNone/>
              <a:defRPr kumimoji="1" lang="ja-JP"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pPr/>
              <a:t>2016/3/12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89684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下部グラフィック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四角形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>
                <a:latin typeface="Meiryo UI" pitchFamily="34" charset="-128"/>
                <a:ea typeface="Meiryo UI" pitchFamily="34" charset="-128"/>
                <a:cs typeface="Meiryo UI" pitchFamily="34" charset="-128"/>
              </a:endParaRPr>
            </a:p>
          </p:txBody>
        </p:sp>
        <p:sp>
          <p:nvSpPr>
            <p:cNvPr id="8" name="四角形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>
                <a:latin typeface="Meiryo UI" pitchFamily="34" charset="-128"/>
                <a:ea typeface="Meiryo UI" pitchFamily="34" charset="-128"/>
                <a:cs typeface="Meiryo UI" pitchFamily="34" charset="-128"/>
              </a:endParaRPr>
            </a:p>
          </p:txBody>
        </p:sp>
        <p:sp>
          <p:nvSpPr>
            <p:cNvPr id="9" name="四角形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>
                <a:latin typeface="Meiryo UI" pitchFamily="34" charset="-128"/>
                <a:ea typeface="Meiryo UI" pitchFamily="34" charset="-128"/>
                <a:cs typeface="Meiryo UI" pitchFamily="34" charset="-128"/>
              </a:endParaRPr>
            </a:p>
          </p:txBody>
        </p:sp>
      </p:grpSp>
      <p:grpSp>
        <p:nvGrpSpPr>
          <p:cNvPr id="10" name="上部グラフィック"/>
          <p:cNvGrpSpPr/>
          <p:nvPr/>
        </p:nvGrpSpPr>
        <p:grpSpPr>
          <a:xfrm>
            <a:off x="1279" y="0"/>
            <a:ext cx="12188952" cy="320040"/>
            <a:chOff x="1279" y="0"/>
            <a:chExt cx="12188952" cy="320040"/>
          </a:xfrm>
        </p:grpSpPr>
        <p:sp>
          <p:nvSpPr>
            <p:cNvPr id="11" name="四角形 10"/>
            <p:cNvSpPr/>
            <p:nvPr/>
          </p:nvSpPr>
          <p:spPr>
            <a:xfrm>
              <a:off x="1279" y="0"/>
              <a:ext cx="12188952" cy="1702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>
                <a:latin typeface="Meiryo UI" pitchFamily="34" charset="-128"/>
                <a:ea typeface="Meiryo UI" pitchFamily="34" charset="-128"/>
                <a:cs typeface="Meiryo UI" pitchFamily="34" charset="-128"/>
              </a:endParaRPr>
            </a:p>
          </p:txBody>
        </p:sp>
        <p:sp>
          <p:nvSpPr>
            <p:cNvPr id="12" name="四角形 11"/>
            <p:cNvSpPr/>
            <p:nvPr/>
          </p:nvSpPr>
          <p:spPr>
            <a:xfrm>
              <a:off x="1279" y="170234"/>
              <a:ext cx="12188952" cy="1498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>
                <a:latin typeface="Meiryo UI" pitchFamily="34" charset="-128"/>
                <a:ea typeface="Meiryo UI" pitchFamily="34" charset="-128"/>
                <a:cs typeface="Meiryo UI" pitchFamily="34" charset="-128"/>
              </a:endParaRPr>
            </a:p>
          </p:txBody>
        </p:sp>
        <p:sp>
          <p:nvSpPr>
            <p:cNvPr id="13" name="四角形 12"/>
            <p:cNvSpPr/>
            <p:nvPr/>
          </p:nvSpPr>
          <p:spPr>
            <a:xfrm>
              <a:off x="1279" y="231421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>
                <a:latin typeface="Meiryo UI" pitchFamily="34" charset="-128"/>
                <a:ea typeface="Meiryo UI" pitchFamily="34" charset="-128"/>
                <a:cs typeface="Meiryo UI" pitchFamily="34" charset="-128"/>
              </a:endParaRPr>
            </a:p>
          </p:txBody>
        </p:sp>
      </p:grp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kumimoji="1" lang="ja-JP"/>
              <a:t>マスター タイトルのスタイルを編集するには、ここをクリック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22876" y="1905000"/>
            <a:ext cx="9143538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994363" y="6516865"/>
            <a:ext cx="132762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800">
                <a:solidFill>
                  <a:schemeClr val="bg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fld id="{8E36636D-D922-432D-A958-524484B5923D}" type="datetimeFigureOut">
              <a:rPr lang="en-US" altLang="zh-CN" smtClean="0"/>
              <a:pPr/>
              <a:t>3/12/2016</a:t>
            </a:fld>
            <a:endParaRPr lang="en-US" altLang="zh-CN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507498" y="6516865"/>
            <a:ext cx="606214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kumimoji="1" lang="ja-JP" sz="800" cap="all" baseline="0">
                <a:solidFill>
                  <a:schemeClr val="bg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730094" y="6516865"/>
            <a:ext cx="93631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800">
                <a:solidFill>
                  <a:schemeClr val="bg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fld id="{DF28FB93-0A08-4E7D-8E63-9EFA29F1E09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0884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lang="ja-JP" sz="3200" kern="1200">
          <a:solidFill>
            <a:schemeClr val="accent1"/>
          </a:solidFill>
          <a:latin typeface="Meiryo UI" pitchFamily="34" charset="-128"/>
          <a:ea typeface="Meiryo UI" pitchFamily="34" charset="-128"/>
          <a:cs typeface="Meiryo UI" pitchFamily="34" charset="-128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Wingdings" pitchFamily="2" charset="2"/>
        <a:buChar char="§"/>
        <a:defRPr kumimoji="1" lang="ja-JP" sz="2400" kern="1200">
          <a:solidFill>
            <a:schemeClr val="tx1"/>
          </a:solidFill>
          <a:latin typeface="Meiryo UI" pitchFamily="34" charset="-128"/>
          <a:ea typeface="Meiryo UI" pitchFamily="34" charset="-128"/>
          <a:cs typeface="Meiryo UI" pitchFamily="34" charset="-128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100000"/>
        <a:buFont typeface="Arial" pitchFamily="34" charset="0"/>
        <a:buChar char="–"/>
        <a:defRPr kumimoji="1" lang="ja-JP" sz="2000" kern="1200">
          <a:solidFill>
            <a:schemeClr val="tx1"/>
          </a:solidFill>
          <a:latin typeface="Meiryo UI" pitchFamily="34" charset="-128"/>
          <a:ea typeface="Meiryo UI" pitchFamily="34" charset="-128"/>
          <a:cs typeface="Meiryo UI" pitchFamily="34" charset="-128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kumimoji="1" lang="ja-JP" sz="1800" kern="1200">
          <a:solidFill>
            <a:schemeClr val="tx1"/>
          </a:solidFill>
          <a:latin typeface="Meiryo UI" pitchFamily="34" charset="-128"/>
          <a:ea typeface="Meiryo UI" pitchFamily="34" charset="-128"/>
          <a:cs typeface="Meiryo UI" pitchFamily="34" charset="-128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kumimoji="1" lang="ja-JP" sz="1600" kern="1200">
          <a:solidFill>
            <a:schemeClr val="tx1"/>
          </a:solidFill>
          <a:latin typeface="Meiryo UI" pitchFamily="34" charset="-128"/>
          <a:ea typeface="Meiryo UI" pitchFamily="34" charset="-128"/>
          <a:cs typeface="Meiryo UI" pitchFamily="34" charset="-128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kumimoji="1" lang="ja-JP" sz="1600" kern="1200">
          <a:solidFill>
            <a:schemeClr val="tx1"/>
          </a:solidFill>
          <a:latin typeface="Meiryo UI" pitchFamily="34" charset="-128"/>
          <a:ea typeface="Meiryo UI" pitchFamily="34" charset="-128"/>
          <a:cs typeface="Meiryo UI" pitchFamily="34" charset="-128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kumimoji="1" lang="ja-JP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kumimoji="1" lang="ja-JP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kumimoji="1" lang="ja-JP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kumimoji="1" lang="ja-JP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7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12.png"/><Relationship Id="rId4" Type="http://schemas.openxmlformats.org/officeDocument/2006/relationships/image" Target="../media/image20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1.png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0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0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/>
              <a:t>神戸大学工学部電気電子工学科　　</a:t>
            </a:r>
            <a:r>
              <a:rPr kumimoji="1" lang="ja-JP" altLang="en-US" b="1" dirty="0" smtClean="0"/>
              <a:t>兼本　樹</a:t>
            </a:r>
            <a:r>
              <a:rPr kumimoji="1" lang="ja-JP" altLang="en-US" dirty="0" smtClean="0"/>
              <a:t>，　斎藤　寿樹</a:t>
            </a:r>
            <a:endParaRPr lang="en-US" altLang="ja-JP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4400" dirty="0" smtClean="0"/>
              <a:t>フロンティア法による「</a:t>
            </a:r>
            <a:r>
              <a:rPr lang="en-US" altLang="ja-JP" sz="4400" dirty="0" smtClean="0"/>
              <a:t>Ls in L</a:t>
            </a:r>
            <a:r>
              <a:rPr lang="ja-JP" altLang="en-US" sz="4400" dirty="0" smtClean="0"/>
              <a:t>」と「</a:t>
            </a:r>
            <a:r>
              <a:rPr lang="en-US" altLang="ja-JP" sz="4400" dirty="0" smtClean="0"/>
              <a:t>Sphinxes in Sphinx</a:t>
            </a:r>
            <a:r>
              <a:rPr lang="ja-JP" altLang="en-US" sz="4400" dirty="0" smtClean="0"/>
              <a:t>」の解の列挙</a:t>
            </a:r>
            <a:endParaRPr kumimoji="1" lang="ja-JP" sz="4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023296"/>
              </p:ext>
            </p:extLst>
          </p:nvPr>
        </p:nvGraphicFramePr>
        <p:xfrm>
          <a:off x="1341884" y="3374855"/>
          <a:ext cx="2448273" cy="2560320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349753"/>
                <a:gridCol w="349753"/>
                <a:gridCol w="329371"/>
                <a:gridCol w="370137"/>
                <a:gridCol w="349753"/>
                <a:gridCol w="349753"/>
                <a:gridCol w="349753"/>
              </a:tblGrid>
              <a:tr h="33946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66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39466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39466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39466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66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66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2458009" y="2928602"/>
            <a:ext cx="216024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/>
              <a:t>j</a:t>
            </a:r>
            <a:endParaRPr kumimoji="1" lang="ja-JP" altLang="en-US" sz="2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33664" y="4208762"/>
            <a:ext cx="216024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 smtClean="0"/>
              <a:t>i</a:t>
            </a:r>
            <a:endParaRPr kumimoji="1" lang="ja-JP" altLang="en-US" sz="2400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319962"/>
              </p:ext>
            </p:extLst>
          </p:nvPr>
        </p:nvGraphicFramePr>
        <p:xfrm>
          <a:off x="7966620" y="1055122"/>
          <a:ext cx="3816420" cy="73152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</a:tblGrid>
              <a:tr h="324028"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A</a:t>
                      </a:r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B</a:t>
                      </a:r>
                      <a:endParaRPr kumimoji="1" lang="ja-JP" altLang="en-US" sz="1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chemeClr val="tx2"/>
                          </a:solidFill>
                        </a:rPr>
                        <a:t>C</a:t>
                      </a:r>
                      <a:endParaRPr kumimoji="1" lang="ja-JP" alt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D</a:t>
                      </a:r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402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4" name="直線矢印コネクタ 3"/>
          <p:cNvCxnSpPr>
            <a:endCxn id="5" idx="0"/>
          </p:cNvCxnSpPr>
          <p:nvPr/>
        </p:nvCxnSpPr>
        <p:spPr>
          <a:xfrm>
            <a:off x="7246540" y="2015926"/>
            <a:ext cx="180020" cy="4049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円/楕円 4"/>
              <p:cNvSpPr/>
              <p:nvPr/>
            </p:nvSpPr>
            <p:spPr>
              <a:xfrm>
                <a:off x="7102524" y="2420888"/>
                <a:ext cx="648072" cy="70384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p>
                      </m:sSubSup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5" name="円/楕円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2524" y="2420888"/>
                <a:ext cx="648072" cy="703846"/>
              </a:xfrm>
              <a:prstGeom prst="ellipse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タイトル 1"/>
          <p:cNvSpPr txBox="1">
            <a:spLocks/>
          </p:cNvSpPr>
          <p:nvPr/>
        </p:nvSpPr>
        <p:spPr>
          <a:xfrm>
            <a:off x="1048273" y="-51763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ja-JP" sz="3200" kern="1200">
                <a:solidFill>
                  <a:schemeClr val="accent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r>
              <a:rPr lang="en-US" altLang="ja-JP" smtClean="0"/>
              <a:t>Ls in L </a:t>
            </a:r>
            <a:r>
              <a:rPr lang="ja-JP" altLang="en-US" smtClean="0"/>
              <a:t>を解くアルゴリズム </a:t>
            </a:r>
            <a:r>
              <a:rPr lang="en-US" altLang="ja-JP" smtClean="0"/>
              <a:t>n=3</a:t>
            </a:r>
            <a:r>
              <a:rPr lang="ja-JP" altLang="en-US" smtClean="0"/>
              <a:t>の例</a:t>
            </a:r>
            <a:endParaRPr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コンテンツ プレースホルダー 2"/>
              <p:cNvSpPr txBox="1">
                <a:spLocks/>
              </p:cNvSpPr>
              <p:nvPr/>
            </p:nvSpPr>
            <p:spPr>
              <a:xfrm>
                <a:off x="1141676" y="1032318"/>
                <a:ext cx="5528800" cy="18206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274320" indent="-274320" algn="l" defTabSz="914400" rtl="0" eaLnBrk="1" latinLnBrk="0" hangingPunct="1">
                  <a:lnSpc>
                    <a:spcPct val="90000"/>
                  </a:lnSpc>
                  <a:spcBef>
                    <a:spcPts val="18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§"/>
                  <a:defRPr kumimoji="1" lang="ja-JP" sz="24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1pPr>
                <a:lvl2pPr marL="54864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chemeClr val="tx1"/>
                  </a:buClr>
                  <a:buSzPct val="100000"/>
                  <a:buFont typeface="Arial" pitchFamily="34" charset="0"/>
                  <a:buChar char="–"/>
                  <a:defRPr kumimoji="1" lang="ja-JP" sz="20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2pPr>
                <a:lvl3pPr marL="82296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§"/>
                  <a:defRPr kumimoji="1" lang="ja-JP" sz="18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3pPr>
                <a:lvl4pPr marL="10972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100000"/>
                  <a:buFont typeface="Arial" pitchFamily="34" charset="0"/>
                  <a:buChar char="–"/>
                  <a:defRPr kumimoji="1" lang="ja-JP" sz="16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4pPr>
                <a:lvl5pPr marL="13258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§"/>
                  <a:defRPr kumimoji="1" lang="ja-JP" sz="16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5pPr>
                <a:lvl6pPr marL="15544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100000"/>
                  <a:buFont typeface="Arial" pitchFamily="34" charset="0"/>
                  <a:buChar char="–"/>
                  <a:defRPr kumimoji="1" lang="ja-JP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7830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§"/>
                  <a:defRPr kumimoji="1" lang="ja-JP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0116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100000"/>
                  <a:buFont typeface="Arial" pitchFamily="34" charset="0"/>
                  <a:buChar char="–"/>
                  <a:defRPr kumimoji="1" lang="ja-JP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2402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§"/>
                  <a:defRPr kumimoji="1" lang="ja-JP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dirty="0" smtClean="0">
                    <a:solidFill>
                      <a:srgbClr val="FF0000"/>
                    </a:solidFill>
                  </a:rPr>
                  <a:t>左上から右へ、下へ順に走査</a:t>
                </a:r>
                <a:endParaRPr lang="ja-JP" altLang="en-US" i="1" dirty="0" smtClean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ja-JP" alt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i="1" dirty="0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ja-JP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ja-JP" altLang="en-US" dirty="0" smtClean="0"/>
                  <a:t>のピースの各回転方向について</a:t>
                </a:r>
                <a:r>
                  <a:rPr lang="en-US" altLang="ja-JP" dirty="0" smtClean="0"/>
                  <a:t>,</a:t>
                </a:r>
              </a:p>
              <a:p>
                <a:pPr marL="0" indent="0">
                  <a:buFont typeface="Wingdings" pitchFamily="2" charset="2"/>
                  <a:buNone/>
                </a:pPr>
                <a:r>
                  <a:rPr lang="en-US" altLang="ja-JP" dirty="0" smtClean="0"/>
                  <a:t>	</a:t>
                </a:r>
                <a:r>
                  <a:rPr lang="ja-JP" altLang="en-US" dirty="0" smtClean="0"/>
                  <a:t>ピースを</a:t>
                </a:r>
                <a:r>
                  <a:rPr lang="ja-JP" altLang="en-US" dirty="0"/>
                  <a:t>置</a:t>
                </a:r>
                <a:r>
                  <a:rPr lang="ja-JP" altLang="en-US" dirty="0" smtClean="0"/>
                  <a:t>く</a:t>
                </a:r>
                <a:r>
                  <a:rPr lang="en-US" altLang="ja-JP" dirty="0" smtClean="0"/>
                  <a:t>or</a:t>
                </a:r>
                <a:r>
                  <a:rPr lang="ja-JP" altLang="en-US" dirty="0"/>
                  <a:t>置</a:t>
                </a:r>
                <a:r>
                  <a:rPr lang="ja-JP" altLang="en-US" dirty="0" smtClean="0"/>
                  <a:t>かないで分岐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ja-JP" alt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ja-JP" altLang="en-US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ja-JP" altLang="en-US" i="1">
                        <a:latin typeface="Cambria Math" panose="02040503050406030204" pitchFamily="18" charset="0"/>
                      </a:rPr>
                      <m:t>を</m:t>
                    </m:r>
                  </m:oMath>
                </a14:m>
                <a:r>
                  <a:rPr lang="ja-JP" altLang="en-US" dirty="0" smtClean="0"/>
                  <a:t>埋め尽くすピースの組み合わせ→解</a:t>
                </a:r>
                <a:endParaRPr lang="ja-JP" altLang="en-US" dirty="0"/>
              </a:p>
            </p:txBody>
          </p:sp>
        </mc:Choice>
        <mc:Fallback xmlns="">
          <p:sp>
            <p:nvSpPr>
              <p:cNvPr id="15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676" y="1032318"/>
                <a:ext cx="5528800" cy="1820618"/>
              </a:xfrm>
              <a:prstGeom prst="rect">
                <a:avLst/>
              </a:prstGeom>
              <a:blipFill rotWithShape="0">
                <a:blip r:embed="rId3"/>
                <a:stretch>
                  <a:fillRect l="-662" t="-7692" b="-100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3542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8273" y="-51763"/>
            <a:ext cx="9143538" cy="1066800"/>
          </a:xfrm>
        </p:spPr>
        <p:txBody>
          <a:bodyPr/>
          <a:lstStyle/>
          <a:p>
            <a:r>
              <a:rPr kumimoji="1" lang="en-US" altLang="ja-JP" dirty="0" smtClean="0"/>
              <a:t>Ls in L </a:t>
            </a:r>
            <a:r>
              <a:rPr kumimoji="1" lang="ja-JP" altLang="en-US" dirty="0" smtClean="0"/>
              <a:t>を解くアルゴリズム </a:t>
            </a:r>
            <a:r>
              <a:rPr kumimoji="1" lang="en-US" altLang="ja-JP" dirty="0" smtClean="0"/>
              <a:t>n=3</a:t>
            </a:r>
            <a:r>
              <a:rPr kumimoji="1" lang="ja-JP" altLang="en-US" dirty="0" smtClean="0"/>
              <a:t>の例</a:t>
            </a:r>
            <a:endParaRPr kumimoji="1"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149439"/>
              </p:ext>
            </p:extLst>
          </p:nvPr>
        </p:nvGraphicFramePr>
        <p:xfrm>
          <a:off x="1334521" y="3356992"/>
          <a:ext cx="2527645" cy="2560320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361092"/>
                <a:gridCol w="361092"/>
                <a:gridCol w="340049"/>
                <a:gridCol w="382136"/>
                <a:gridCol w="361092"/>
                <a:gridCol w="361092"/>
                <a:gridCol w="361092"/>
              </a:tblGrid>
              <a:tr h="33920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202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39202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39202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39202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202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202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>
          <a:xfrm>
            <a:off x="9019636" y="5500907"/>
            <a:ext cx="2927972" cy="386346"/>
          </a:xfrm>
        </p:spPr>
        <p:txBody>
          <a:bodyPr>
            <a:normAutofit lnSpcReduction="10000"/>
          </a:bodyPr>
          <a:lstStyle/>
          <a:p>
            <a:r>
              <a:rPr lang="ja-JP" altLang="en-US" dirty="0"/>
              <a:t>盤面の状態を</a:t>
            </a:r>
            <a:r>
              <a:rPr lang="ja-JP" altLang="en-US" dirty="0" smtClean="0"/>
              <a:t>記憶</a:t>
            </a:r>
            <a:endParaRPr lang="en-US" altLang="ja-JP" b="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90331" y="2903407"/>
            <a:ext cx="216024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/>
              <a:t>j</a:t>
            </a:r>
            <a:endParaRPr kumimoji="1" lang="ja-JP" altLang="en-US" sz="2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33664" y="4238878"/>
            <a:ext cx="216024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 smtClean="0"/>
              <a:t>i</a:t>
            </a:r>
            <a:endParaRPr kumimoji="1" lang="ja-JP" altLang="en-US" sz="2400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7966620" y="1055122"/>
          <a:ext cx="3816420" cy="73152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</a:tblGrid>
              <a:tr h="324028"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A</a:t>
                      </a:r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B</a:t>
                      </a:r>
                      <a:endParaRPr kumimoji="1" lang="ja-JP" altLang="en-US" sz="1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chemeClr val="tx2"/>
                          </a:solidFill>
                        </a:rPr>
                        <a:t>C</a:t>
                      </a:r>
                      <a:endParaRPr kumimoji="1" lang="ja-JP" alt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D</a:t>
                      </a:r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402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4" name="直線矢印コネクタ 3"/>
          <p:cNvCxnSpPr>
            <a:endCxn id="5" idx="0"/>
          </p:cNvCxnSpPr>
          <p:nvPr/>
        </p:nvCxnSpPr>
        <p:spPr>
          <a:xfrm>
            <a:off x="7246540" y="2015926"/>
            <a:ext cx="180020" cy="4049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円/楕円 4"/>
              <p:cNvSpPr/>
              <p:nvPr/>
            </p:nvSpPr>
            <p:spPr>
              <a:xfrm>
                <a:off x="7102524" y="2420888"/>
                <a:ext cx="648072" cy="70384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p>
                      </m:sSubSup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5" name="円/楕円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2524" y="2420888"/>
                <a:ext cx="648072" cy="703846"/>
              </a:xfrm>
              <a:prstGeom prst="ellipse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円/楕円 10"/>
              <p:cNvSpPr/>
              <p:nvPr/>
            </p:nvSpPr>
            <p:spPr>
              <a:xfrm>
                <a:off x="7966620" y="3531545"/>
                <a:ext cx="648072" cy="70384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</m:sSubSup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11" name="円/楕円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6620" y="3531545"/>
                <a:ext cx="648072" cy="703846"/>
              </a:xfrm>
              <a:prstGeom prst="ellipse">
                <a:avLst/>
              </a:prstGeom>
              <a:blipFill rotWithShape="0">
                <a:blip r:embed="rId3"/>
                <a:stretch>
                  <a:fillRect l="-630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矢印コネクタ 13"/>
          <p:cNvCxnSpPr>
            <a:stCxn id="5" idx="5"/>
            <a:endCxn id="11" idx="1"/>
          </p:cNvCxnSpPr>
          <p:nvPr/>
        </p:nvCxnSpPr>
        <p:spPr>
          <a:xfrm>
            <a:off x="7655688" y="3021658"/>
            <a:ext cx="405840" cy="61296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7822604" y="3080335"/>
            <a:ext cx="288032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 smtClean="0"/>
              <a:t>1</a:t>
            </a:r>
            <a:endParaRPr kumimoji="1" lang="ja-JP" altLang="en-US" sz="2400" dirty="0"/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633340"/>
              </p:ext>
            </p:extLst>
          </p:nvPr>
        </p:nvGraphicFramePr>
        <p:xfrm>
          <a:off x="7561676" y="4393733"/>
          <a:ext cx="1457960" cy="1493520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164105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1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2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3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4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5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6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0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1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16410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2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16410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3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16410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4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0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5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0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6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コンテンツ プレースホルダー 2"/>
              <p:cNvSpPr txBox="1">
                <a:spLocks/>
              </p:cNvSpPr>
              <p:nvPr/>
            </p:nvSpPr>
            <p:spPr>
              <a:xfrm>
                <a:off x="1141676" y="1032319"/>
                <a:ext cx="4952736" cy="17486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274320" indent="-274320" algn="l" defTabSz="914400" rtl="0" eaLnBrk="1" latinLnBrk="0" hangingPunct="1">
                  <a:lnSpc>
                    <a:spcPct val="90000"/>
                  </a:lnSpc>
                  <a:spcBef>
                    <a:spcPts val="18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§"/>
                  <a:defRPr kumimoji="1" lang="ja-JP" sz="24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1pPr>
                <a:lvl2pPr marL="54864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chemeClr val="tx1"/>
                  </a:buClr>
                  <a:buSzPct val="100000"/>
                  <a:buFont typeface="Arial" pitchFamily="34" charset="0"/>
                  <a:buChar char="–"/>
                  <a:defRPr kumimoji="1" lang="ja-JP" sz="20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2pPr>
                <a:lvl3pPr marL="82296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§"/>
                  <a:defRPr kumimoji="1" lang="ja-JP" sz="18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3pPr>
                <a:lvl4pPr marL="10972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100000"/>
                  <a:buFont typeface="Arial" pitchFamily="34" charset="0"/>
                  <a:buChar char="–"/>
                  <a:defRPr kumimoji="1" lang="ja-JP" sz="16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4pPr>
                <a:lvl5pPr marL="13258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§"/>
                  <a:defRPr kumimoji="1" lang="ja-JP" sz="16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5pPr>
                <a:lvl6pPr marL="15544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100000"/>
                  <a:buFont typeface="Arial" pitchFamily="34" charset="0"/>
                  <a:buChar char="–"/>
                  <a:defRPr kumimoji="1" lang="ja-JP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7830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§"/>
                  <a:defRPr kumimoji="1" lang="ja-JP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0116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100000"/>
                  <a:buFont typeface="Arial" pitchFamily="34" charset="0"/>
                  <a:buChar char="–"/>
                  <a:defRPr kumimoji="1" lang="ja-JP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2402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§"/>
                  <a:defRPr kumimoji="1" lang="ja-JP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dirty="0" smtClean="0"/>
                  <a:t>左上から右へ、下へ順に走査</a:t>
                </a:r>
                <a:endParaRPr lang="ja-JP" altLang="en-US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ja-JP" alt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i="1" dirty="0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ja-JP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ja-JP" altLang="en-US" dirty="0" smtClean="0"/>
                  <a:t>のピースの各回転方向について</a:t>
                </a:r>
                <a:r>
                  <a:rPr lang="en-US" altLang="ja-JP" dirty="0" smtClean="0"/>
                  <a:t>,</a:t>
                </a:r>
              </a:p>
              <a:p>
                <a:pPr marL="0" indent="0">
                  <a:buFont typeface="Wingdings" pitchFamily="2" charset="2"/>
                  <a:buNone/>
                </a:pPr>
                <a:r>
                  <a:rPr lang="en-US" altLang="ja-JP" dirty="0" smtClean="0"/>
                  <a:t>	</a:t>
                </a:r>
                <a:r>
                  <a:rPr lang="ja-JP" altLang="en-US" dirty="0" smtClean="0">
                    <a:solidFill>
                      <a:srgbClr val="FF0000"/>
                    </a:solidFill>
                  </a:rPr>
                  <a:t>ピースを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置</a:t>
                </a:r>
                <a:r>
                  <a:rPr lang="ja-JP" altLang="en-US" dirty="0" smtClean="0">
                    <a:solidFill>
                      <a:srgbClr val="FF0000"/>
                    </a:solidFill>
                  </a:rPr>
                  <a:t>く</a:t>
                </a:r>
                <a:r>
                  <a:rPr lang="en-US" altLang="ja-JP" dirty="0" smtClean="0"/>
                  <a:t>or</a:t>
                </a:r>
                <a:r>
                  <a:rPr lang="ja-JP" altLang="en-US" dirty="0"/>
                  <a:t>置</a:t>
                </a:r>
                <a:r>
                  <a:rPr lang="ja-JP" altLang="en-US" dirty="0" smtClean="0"/>
                  <a:t>かないで分岐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ja-JP" alt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ja-JP" altLang="en-US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ja-JP" altLang="en-US" i="1">
                        <a:latin typeface="Cambria Math" panose="02040503050406030204" pitchFamily="18" charset="0"/>
                      </a:rPr>
                      <m:t>を</m:t>
                    </m:r>
                  </m:oMath>
                </a14:m>
                <a:r>
                  <a:rPr lang="ja-JP" altLang="en-US" dirty="0" smtClean="0"/>
                  <a:t>埋め尽くすピースの組み合わせ→解</a:t>
                </a:r>
                <a:endParaRPr lang="ja-JP" altLang="en-US" dirty="0"/>
              </a:p>
            </p:txBody>
          </p:sp>
        </mc:Choice>
        <mc:Fallback xmlns="">
          <p:sp>
            <p:nvSpPr>
              <p:cNvPr id="15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676" y="1032319"/>
                <a:ext cx="4952736" cy="1748610"/>
              </a:xfrm>
              <a:prstGeom prst="rect">
                <a:avLst/>
              </a:prstGeom>
              <a:blipFill rotWithShape="0">
                <a:blip r:embed="rId4"/>
                <a:stretch>
                  <a:fillRect l="-738" t="-8014" b="-522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8144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81503"/>
              </p:ext>
            </p:extLst>
          </p:nvPr>
        </p:nvGraphicFramePr>
        <p:xfrm>
          <a:off x="1341885" y="3356992"/>
          <a:ext cx="2521737" cy="2560320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360248"/>
                <a:gridCol w="360248"/>
                <a:gridCol w="339254"/>
                <a:gridCol w="381243"/>
                <a:gridCol w="360248"/>
                <a:gridCol w="360248"/>
                <a:gridCol w="360248"/>
              </a:tblGrid>
              <a:tr h="33489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89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3489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3489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3489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89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89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2494741" y="2892598"/>
            <a:ext cx="216024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/>
              <a:t>j</a:t>
            </a:r>
            <a:endParaRPr kumimoji="1" lang="ja-JP" altLang="en-US" sz="2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33664" y="4208762"/>
            <a:ext cx="216024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 smtClean="0"/>
              <a:t>i</a:t>
            </a:r>
            <a:endParaRPr kumimoji="1" lang="ja-JP" altLang="en-US" sz="2400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7966620" y="1055122"/>
          <a:ext cx="3816420" cy="73152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</a:tblGrid>
              <a:tr h="324028"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A</a:t>
                      </a:r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B</a:t>
                      </a:r>
                      <a:endParaRPr kumimoji="1" lang="ja-JP" altLang="en-US" sz="1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chemeClr val="tx2"/>
                          </a:solidFill>
                        </a:rPr>
                        <a:t>C</a:t>
                      </a:r>
                      <a:endParaRPr kumimoji="1" lang="ja-JP" alt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D</a:t>
                      </a:r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402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4" name="直線矢印コネクタ 3"/>
          <p:cNvCxnSpPr>
            <a:endCxn id="5" idx="0"/>
          </p:cNvCxnSpPr>
          <p:nvPr/>
        </p:nvCxnSpPr>
        <p:spPr>
          <a:xfrm>
            <a:off x="7246540" y="2015926"/>
            <a:ext cx="180020" cy="4049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円/楕円 4"/>
              <p:cNvSpPr/>
              <p:nvPr/>
            </p:nvSpPr>
            <p:spPr>
              <a:xfrm>
                <a:off x="7102524" y="2420888"/>
                <a:ext cx="648072" cy="70384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p>
                      </m:sSubSup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5" name="円/楕円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2524" y="2420888"/>
                <a:ext cx="648072" cy="703846"/>
              </a:xfrm>
              <a:prstGeom prst="ellipse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円/楕円 10"/>
              <p:cNvSpPr/>
              <p:nvPr/>
            </p:nvSpPr>
            <p:spPr>
              <a:xfrm>
                <a:off x="7966620" y="3531545"/>
                <a:ext cx="648072" cy="70384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</m:sSubSup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11" name="円/楕円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6620" y="3531545"/>
                <a:ext cx="648072" cy="703846"/>
              </a:xfrm>
              <a:prstGeom prst="ellipse">
                <a:avLst/>
              </a:prstGeom>
              <a:blipFill rotWithShape="0">
                <a:blip r:embed="rId3"/>
                <a:stretch>
                  <a:fillRect l="-630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矢印コネクタ 13"/>
          <p:cNvCxnSpPr>
            <a:stCxn id="5" idx="5"/>
            <a:endCxn id="11" idx="1"/>
          </p:cNvCxnSpPr>
          <p:nvPr/>
        </p:nvCxnSpPr>
        <p:spPr>
          <a:xfrm>
            <a:off x="7655688" y="3021658"/>
            <a:ext cx="405840" cy="61296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7822604" y="3080335"/>
            <a:ext cx="288032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 smtClean="0"/>
              <a:t>1</a:t>
            </a:r>
            <a:endParaRPr kumimoji="1" lang="ja-JP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円/楕円 14"/>
              <p:cNvSpPr/>
              <p:nvPr/>
            </p:nvSpPr>
            <p:spPr>
              <a:xfrm>
                <a:off x="6238428" y="3504916"/>
                <a:ext cx="648072" cy="70384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p>
                      </m:sSubSup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15" name="円/楕円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428" y="3504916"/>
                <a:ext cx="648072" cy="703846"/>
              </a:xfrm>
              <a:prstGeom prst="ellipse">
                <a:avLst/>
              </a:prstGeom>
              <a:blipFill rotWithShape="0">
                <a:blip r:embed="rId4"/>
                <a:stretch>
                  <a:fillRect l="-53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直線矢印コネクタ 16"/>
          <p:cNvCxnSpPr>
            <a:stCxn id="5" idx="3"/>
            <a:endCxn id="15" idx="7"/>
          </p:cNvCxnSpPr>
          <p:nvPr/>
        </p:nvCxnSpPr>
        <p:spPr>
          <a:xfrm flipH="1">
            <a:off x="6791592" y="3021658"/>
            <a:ext cx="405840" cy="58633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6681926" y="3030833"/>
            <a:ext cx="288032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/>
              <a:t>0</a:t>
            </a:r>
            <a:endParaRPr kumimoji="1" lang="ja-JP" altLang="en-US" sz="2400" dirty="0"/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453176"/>
              </p:ext>
            </p:extLst>
          </p:nvPr>
        </p:nvGraphicFramePr>
        <p:xfrm>
          <a:off x="5830528" y="4388033"/>
          <a:ext cx="1457960" cy="1493520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174025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1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2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3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4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5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6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2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1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17402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2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17402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3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17402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4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2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5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2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6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160228"/>
              </p:ext>
            </p:extLst>
          </p:nvPr>
        </p:nvGraphicFramePr>
        <p:xfrm>
          <a:off x="7561676" y="4393733"/>
          <a:ext cx="1457960" cy="1493520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164105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1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2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3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4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5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6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0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1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16410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2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16410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3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16410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4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0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5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0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6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" name="コンテンツ プレースホルダー 7"/>
          <p:cNvSpPr txBox="1">
            <a:spLocks/>
          </p:cNvSpPr>
          <p:nvPr/>
        </p:nvSpPr>
        <p:spPr>
          <a:xfrm>
            <a:off x="9019636" y="5500907"/>
            <a:ext cx="2927972" cy="38634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kumimoji="1" lang="ja-JP" sz="2400" kern="1200">
                <a:solidFill>
                  <a:schemeClr val="tx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  <a:lvl2pPr marL="54864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kumimoji="1" lang="ja-JP" sz="2000" kern="1200">
                <a:solidFill>
                  <a:schemeClr val="tx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2pPr>
            <a:lvl3pPr marL="8229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kumimoji="1" lang="ja-JP" sz="1800" kern="1200">
                <a:solidFill>
                  <a:schemeClr val="tx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3pPr>
            <a:lvl4pPr marL="1097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kumimoji="1" lang="ja-JP" sz="1600" kern="1200">
                <a:solidFill>
                  <a:schemeClr val="tx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4pPr>
            <a:lvl5pPr marL="13258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kumimoji="1" lang="ja-JP" sz="1600" kern="1200">
                <a:solidFill>
                  <a:schemeClr val="tx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5pPr>
            <a:lvl6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kumimoji="1" lang="ja-JP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830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kumimoji="1" lang="ja-JP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kumimoji="1" lang="ja-JP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40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kumimoji="1" lang="ja-JP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mtClean="0"/>
              <a:t>盤面の状態を記憶</a:t>
            </a:r>
            <a:endParaRPr lang="ja-JP" alt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コンテンツ プレースホルダー 2"/>
              <p:cNvSpPr txBox="1">
                <a:spLocks/>
              </p:cNvSpPr>
              <p:nvPr/>
            </p:nvSpPr>
            <p:spPr>
              <a:xfrm>
                <a:off x="1141676" y="1032318"/>
                <a:ext cx="4952736" cy="18206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274320" indent="-274320" algn="l" defTabSz="914400" rtl="0" eaLnBrk="1" latinLnBrk="0" hangingPunct="1">
                  <a:lnSpc>
                    <a:spcPct val="90000"/>
                  </a:lnSpc>
                  <a:spcBef>
                    <a:spcPts val="18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§"/>
                  <a:defRPr kumimoji="1" lang="ja-JP" sz="24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1pPr>
                <a:lvl2pPr marL="54864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chemeClr val="tx1"/>
                  </a:buClr>
                  <a:buSzPct val="100000"/>
                  <a:buFont typeface="Arial" pitchFamily="34" charset="0"/>
                  <a:buChar char="–"/>
                  <a:defRPr kumimoji="1" lang="ja-JP" sz="20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2pPr>
                <a:lvl3pPr marL="82296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§"/>
                  <a:defRPr kumimoji="1" lang="ja-JP" sz="18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3pPr>
                <a:lvl4pPr marL="10972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100000"/>
                  <a:buFont typeface="Arial" pitchFamily="34" charset="0"/>
                  <a:buChar char="–"/>
                  <a:defRPr kumimoji="1" lang="ja-JP" sz="16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4pPr>
                <a:lvl5pPr marL="13258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§"/>
                  <a:defRPr kumimoji="1" lang="ja-JP" sz="16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5pPr>
                <a:lvl6pPr marL="15544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100000"/>
                  <a:buFont typeface="Arial" pitchFamily="34" charset="0"/>
                  <a:buChar char="–"/>
                  <a:defRPr kumimoji="1" lang="ja-JP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7830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§"/>
                  <a:defRPr kumimoji="1" lang="ja-JP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0116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100000"/>
                  <a:buFont typeface="Arial" pitchFamily="34" charset="0"/>
                  <a:buChar char="–"/>
                  <a:defRPr kumimoji="1" lang="ja-JP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2402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§"/>
                  <a:defRPr kumimoji="1" lang="ja-JP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dirty="0" smtClean="0"/>
                  <a:t>左上から右へ、下へ順に走査</a:t>
                </a:r>
                <a:endParaRPr lang="ja-JP" altLang="en-US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ja-JP" alt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i="1" dirty="0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ja-JP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ja-JP" altLang="en-US" dirty="0" smtClean="0"/>
                  <a:t>のピースの各回転方向について</a:t>
                </a:r>
                <a:r>
                  <a:rPr lang="en-US" altLang="ja-JP" dirty="0" smtClean="0"/>
                  <a:t>,</a:t>
                </a:r>
              </a:p>
              <a:p>
                <a:pPr marL="0" indent="0">
                  <a:buFont typeface="Wingdings" pitchFamily="2" charset="2"/>
                  <a:buNone/>
                </a:pPr>
                <a:r>
                  <a:rPr lang="en-US" altLang="ja-JP" dirty="0" smtClean="0"/>
                  <a:t>	</a:t>
                </a:r>
                <a:r>
                  <a:rPr lang="ja-JP" altLang="en-US" dirty="0" smtClean="0">
                    <a:solidFill>
                      <a:srgbClr val="FF0000"/>
                    </a:solidFill>
                  </a:rPr>
                  <a:t>ピースを</a:t>
                </a:r>
                <a:r>
                  <a:rPr lang="ja-JP" altLang="en-US" dirty="0"/>
                  <a:t>置</a:t>
                </a:r>
                <a:r>
                  <a:rPr lang="ja-JP" altLang="en-US" dirty="0" smtClean="0"/>
                  <a:t>く</a:t>
                </a:r>
                <a:r>
                  <a:rPr lang="en-US" altLang="ja-JP" dirty="0" smtClean="0"/>
                  <a:t>or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置</a:t>
                </a:r>
                <a:r>
                  <a:rPr lang="ja-JP" altLang="en-US" dirty="0" smtClean="0">
                    <a:solidFill>
                      <a:srgbClr val="FF0000"/>
                    </a:solidFill>
                  </a:rPr>
                  <a:t>かない</a:t>
                </a:r>
                <a:r>
                  <a:rPr lang="ja-JP" altLang="en-US" dirty="0" smtClean="0"/>
                  <a:t>で分岐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ja-JP" alt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ja-JP" altLang="en-US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ja-JP" altLang="en-US" i="1">
                        <a:latin typeface="Cambria Math" panose="02040503050406030204" pitchFamily="18" charset="0"/>
                      </a:rPr>
                      <m:t>を</m:t>
                    </m:r>
                  </m:oMath>
                </a14:m>
                <a:r>
                  <a:rPr lang="ja-JP" altLang="en-US" dirty="0" smtClean="0"/>
                  <a:t>埋め尽くすピースの組み合わせ→解</a:t>
                </a:r>
                <a:endParaRPr lang="ja-JP" altLang="en-US" dirty="0"/>
              </a:p>
            </p:txBody>
          </p:sp>
        </mc:Choice>
        <mc:Fallback xmlns="">
          <p:sp>
            <p:nvSpPr>
              <p:cNvPr id="22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676" y="1032318"/>
                <a:ext cx="4952736" cy="1820618"/>
              </a:xfrm>
              <a:prstGeom prst="rect">
                <a:avLst/>
              </a:prstGeom>
              <a:blipFill rotWithShape="0">
                <a:blip r:embed="rId5"/>
                <a:stretch>
                  <a:fillRect l="-738" t="-7692" b="-100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タイトル 1"/>
          <p:cNvSpPr txBox="1">
            <a:spLocks/>
          </p:cNvSpPr>
          <p:nvPr/>
        </p:nvSpPr>
        <p:spPr>
          <a:xfrm>
            <a:off x="1048273" y="-51763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ja-JP" sz="3200" kern="1200">
                <a:solidFill>
                  <a:schemeClr val="accent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r>
              <a:rPr lang="en-US" altLang="ja-JP" smtClean="0"/>
              <a:t>Ls in L </a:t>
            </a:r>
            <a:r>
              <a:rPr lang="ja-JP" altLang="en-US" smtClean="0"/>
              <a:t>を解くアルゴリズム </a:t>
            </a:r>
            <a:r>
              <a:rPr lang="en-US" altLang="ja-JP" smtClean="0"/>
              <a:t>n=3</a:t>
            </a:r>
            <a:r>
              <a:rPr lang="ja-JP" altLang="en-US" smtClean="0"/>
              <a:t>の例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4163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159945"/>
              </p:ext>
            </p:extLst>
          </p:nvPr>
        </p:nvGraphicFramePr>
        <p:xfrm>
          <a:off x="1341885" y="3356992"/>
          <a:ext cx="2521737" cy="2560320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360248"/>
                <a:gridCol w="360248"/>
                <a:gridCol w="339254"/>
                <a:gridCol w="381243"/>
                <a:gridCol w="360248"/>
                <a:gridCol w="360248"/>
                <a:gridCol w="360248"/>
              </a:tblGrid>
              <a:tr h="33489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89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3489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3489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3489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89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89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2494741" y="2927866"/>
            <a:ext cx="216024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/>
              <a:t>j</a:t>
            </a:r>
            <a:endParaRPr kumimoji="1" lang="ja-JP" altLang="en-US" sz="2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33664" y="4208762"/>
            <a:ext cx="216024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 smtClean="0"/>
              <a:t>i</a:t>
            </a:r>
            <a:endParaRPr kumimoji="1" lang="ja-JP" altLang="en-US" sz="2400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7966620" y="1055122"/>
          <a:ext cx="3816420" cy="73152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</a:tblGrid>
              <a:tr h="324028"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A</a:t>
                      </a:r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B</a:t>
                      </a:r>
                      <a:endParaRPr kumimoji="1" lang="ja-JP" altLang="en-US" sz="1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chemeClr val="tx2"/>
                          </a:solidFill>
                        </a:rPr>
                        <a:t>C</a:t>
                      </a:r>
                      <a:endParaRPr kumimoji="1" lang="ja-JP" alt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D</a:t>
                      </a:r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402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4" name="直線矢印コネクタ 3"/>
          <p:cNvCxnSpPr>
            <a:endCxn id="5" idx="0"/>
          </p:cNvCxnSpPr>
          <p:nvPr/>
        </p:nvCxnSpPr>
        <p:spPr>
          <a:xfrm>
            <a:off x="7246540" y="2015926"/>
            <a:ext cx="180020" cy="4049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円/楕円 4"/>
              <p:cNvSpPr/>
              <p:nvPr/>
            </p:nvSpPr>
            <p:spPr>
              <a:xfrm>
                <a:off x="7102524" y="2420888"/>
                <a:ext cx="648072" cy="70384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p>
                      </m:sSubSup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5" name="円/楕円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2524" y="2420888"/>
                <a:ext cx="648072" cy="703846"/>
              </a:xfrm>
              <a:prstGeom prst="ellipse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円/楕円 10"/>
              <p:cNvSpPr/>
              <p:nvPr/>
            </p:nvSpPr>
            <p:spPr>
              <a:xfrm>
                <a:off x="7966620" y="3531545"/>
                <a:ext cx="648072" cy="70384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</m:sSubSup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11" name="円/楕円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6620" y="3531545"/>
                <a:ext cx="648072" cy="703846"/>
              </a:xfrm>
              <a:prstGeom prst="ellipse">
                <a:avLst/>
              </a:prstGeom>
              <a:blipFill rotWithShape="0">
                <a:blip r:embed="rId3"/>
                <a:stretch>
                  <a:fillRect l="-630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矢印コネクタ 13"/>
          <p:cNvCxnSpPr>
            <a:stCxn id="5" idx="5"/>
            <a:endCxn id="11" idx="1"/>
          </p:cNvCxnSpPr>
          <p:nvPr/>
        </p:nvCxnSpPr>
        <p:spPr>
          <a:xfrm>
            <a:off x="7655688" y="3021658"/>
            <a:ext cx="405840" cy="61296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7822604" y="3080335"/>
            <a:ext cx="288032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 smtClean="0"/>
              <a:t>1</a:t>
            </a:r>
            <a:endParaRPr kumimoji="1" lang="ja-JP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円/楕円 14"/>
              <p:cNvSpPr/>
              <p:nvPr/>
            </p:nvSpPr>
            <p:spPr>
              <a:xfrm>
                <a:off x="6238428" y="3504916"/>
                <a:ext cx="648072" cy="70384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p>
                      </m:sSubSup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15" name="円/楕円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428" y="3504916"/>
                <a:ext cx="648072" cy="703846"/>
              </a:xfrm>
              <a:prstGeom prst="ellipse">
                <a:avLst/>
              </a:prstGeom>
              <a:blipFill rotWithShape="0">
                <a:blip r:embed="rId4"/>
                <a:stretch>
                  <a:fillRect l="-53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直線矢印コネクタ 16"/>
          <p:cNvCxnSpPr>
            <a:stCxn id="5" idx="3"/>
            <a:endCxn id="15" idx="7"/>
          </p:cNvCxnSpPr>
          <p:nvPr/>
        </p:nvCxnSpPr>
        <p:spPr>
          <a:xfrm flipH="1">
            <a:off x="6791592" y="3021658"/>
            <a:ext cx="405840" cy="58633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6681926" y="3030833"/>
            <a:ext cx="288032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/>
              <a:t>0</a:t>
            </a:r>
            <a:endParaRPr kumimoji="1" lang="ja-JP" altLang="en-US" sz="2400" dirty="0"/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/>
          </p:nvPr>
        </p:nvGraphicFramePr>
        <p:xfrm>
          <a:off x="5830528" y="4388033"/>
          <a:ext cx="1457960" cy="1493520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174025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1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2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3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4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5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6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2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1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17402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2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17402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3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17402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4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2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5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2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6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3" name="表 22"/>
          <p:cNvGraphicFramePr>
            <a:graphicFrameLocks noGrp="1"/>
          </p:cNvGraphicFramePr>
          <p:nvPr>
            <p:extLst/>
          </p:nvPr>
        </p:nvGraphicFramePr>
        <p:xfrm>
          <a:off x="7561676" y="4393733"/>
          <a:ext cx="1457960" cy="1493520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164105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1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2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3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4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5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6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0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1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16410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2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16410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3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16410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4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0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5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0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6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" name="コンテンツ プレースホルダー 7"/>
          <p:cNvSpPr txBox="1">
            <a:spLocks/>
          </p:cNvSpPr>
          <p:nvPr/>
        </p:nvSpPr>
        <p:spPr>
          <a:xfrm>
            <a:off x="9019636" y="5500907"/>
            <a:ext cx="2927972" cy="38634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kumimoji="1" lang="ja-JP" sz="2400" kern="1200">
                <a:solidFill>
                  <a:schemeClr val="tx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  <a:lvl2pPr marL="54864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kumimoji="1" lang="ja-JP" sz="2000" kern="1200">
                <a:solidFill>
                  <a:schemeClr val="tx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2pPr>
            <a:lvl3pPr marL="8229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kumimoji="1" lang="ja-JP" sz="1800" kern="1200">
                <a:solidFill>
                  <a:schemeClr val="tx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3pPr>
            <a:lvl4pPr marL="1097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kumimoji="1" lang="ja-JP" sz="1600" kern="1200">
                <a:solidFill>
                  <a:schemeClr val="tx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4pPr>
            <a:lvl5pPr marL="13258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kumimoji="1" lang="ja-JP" sz="1600" kern="1200">
                <a:solidFill>
                  <a:schemeClr val="tx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5pPr>
            <a:lvl6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kumimoji="1" lang="ja-JP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830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kumimoji="1" lang="ja-JP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kumimoji="1" lang="ja-JP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40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kumimoji="1" lang="ja-JP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mtClean="0"/>
              <a:t>盤面の状態を記憶</a:t>
            </a:r>
            <a:endParaRPr lang="ja-JP" alt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コンテンツ プレースホルダー 2"/>
              <p:cNvSpPr txBox="1">
                <a:spLocks/>
              </p:cNvSpPr>
              <p:nvPr/>
            </p:nvSpPr>
            <p:spPr>
              <a:xfrm>
                <a:off x="1141676" y="1032318"/>
                <a:ext cx="4987086" cy="18206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274320" indent="-274320" algn="l" defTabSz="914400" rtl="0" eaLnBrk="1" latinLnBrk="0" hangingPunct="1">
                  <a:lnSpc>
                    <a:spcPct val="90000"/>
                  </a:lnSpc>
                  <a:spcBef>
                    <a:spcPts val="18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§"/>
                  <a:defRPr kumimoji="1" lang="ja-JP" sz="24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1pPr>
                <a:lvl2pPr marL="54864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chemeClr val="tx1"/>
                  </a:buClr>
                  <a:buSzPct val="100000"/>
                  <a:buFont typeface="Arial" pitchFamily="34" charset="0"/>
                  <a:buChar char="–"/>
                  <a:defRPr kumimoji="1" lang="ja-JP" sz="20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2pPr>
                <a:lvl3pPr marL="82296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§"/>
                  <a:defRPr kumimoji="1" lang="ja-JP" sz="18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3pPr>
                <a:lvl4pPr marL="10972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100000"/>
                  <a:buFont typeface="Arial" pitchFamily="34" charset="0"/>
                  <a:buChar char="–"/>
                  <a:defRPr kumimoji="1" lang="ja-JP" sz="16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4pPr>
                <a:lvl5pPr marL="13258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§"/>
                  <a:defRPr kumimoji="1" lang="ja-JP" sz="16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5pPr>
                <a:lvl6pPr marL="15544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100000"/>
                  <a:buFont typeface="Arial" pitchFamily="34" charset="0"/>
                  <a:buChar char="–"/>
                  <a:defRPr kumimoji="1" lang="ja-JP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7830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§"/>
                  <a:defRPr kumimoji="1" lang="ja-JP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0116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100000"/>
                  <a:buFont typeface="Arial" pitchFamily="34" charset="0"/>
                  <a:buChar char="–"/>
                  <a:defRPr kumimoji="1" lang="ja-JP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2402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§"/>
                  <a:defRPr kumimoji="1" lang="ja-JP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dirty="0" smtClean="0"/>
                  <a:t>左上から右へ、下へ順に走査</a:t>
                </a:r>
                <a:endParaRPr lang="ja-JP" altLang="en-US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ja-JP" alt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i="1" dirty="0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ja-JP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ja-JP" altLang="en-US" dirty="0" smtClean="0"/>
                  <a:t>のピースの各回転方向について</a:t>
                </a:r>
                <a:r>
                  <a:rPr lang="en-US" altLang="ja-JP" dirty="0" smtClean="0"/>
                  <a:t>,</a:t>
                </a:r>
              </a:p>
              <a:p>
                <a:pPr marL="0" indent="0">
                  <a:buFont typeface="Wingdings" pitchFamily="2" charset="2"/>
                  <a:buNone/>
                </a:pPr>
                <a:r>
                  <a:rPr lang="en-US" altLang="ja-JP" dirty="0" smtClean="0"/>
                  <a:t>	</a:t>
                </a:r>
                <a:r>
                  <a:rPr lang="ja-JP" altLang="en-US" dirty="0" smtClean="0"/>
                  <a:t>ピースを</a:t>
                </a:r>
                <a:r>
                  <a:rPr lang="ja-JP" altLang="en-US" dirty="0"/>
                  <a:t>置</a:t>
                </a:r>
                <a:r>
                  <a:rPr lang="ja-JP" altLang="en-US" dirty="0" smtClean="0"/>
                  <a:t>く</a:t>
                </a:r>
                <a:r>
                  <a:rPr lang="en-US" altLang="ja-JP" dirty="0" smtClean="0"/>
                  <a:t>or</a:t>
                </a:r>
                <a:r>
                  <a:rPr lang="ja-JP" altLang="en-US" dirty="0"/>
                  <a:t>置</a:t>
                </a:r>
                <a:r>
                  <a:rPr lang="ja-JP" altLang="en-US" dirty="0" smtClean="0"/>
                  <a:t>かないで分岐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ja-JP" alt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ja-JP" alt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ja-JP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を</m:t>
                    </m:r>
                  </m:oMath>
                </a14:m>
                <a:r>
                  <a:rPr lang="ja-JP" altLang="en-US" dirty="0" smtClean="0">
                    <a:solidFill>
                      <a:srgbClr val="FF0000"/>
                    </a:solidFill>
                  </a:rPr>
                  <a:t>埋め尽くすピースの組み合わせ→解</a:t>
                </a:r>
                <a:endParaRPr lang="ja-JP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676" y="1032318"/>
                <a:ext cx="4987086" cy="1820618"/>
              </a:xfrm>
              <a:prstGeom prst="rect">
                <a:avLst/>
              </a:prstGeom>
              <a:blipFill rotWithShape="0">
                <a:blip r:embed="rId5"/>
                <a:stretch>
                  <a:fillRect l="-733" t="-7692" b="-100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タイトル 1"/>
          <p:cNvSpPr txBox="1">
            <a:spLocks/>
          </p:cNvSpPr>
          <p:nvPr/>
        </p:nvSpPr>
        <p:spPr>
          <a:xfrm>
            <a:off x="1048273" y="-51763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ja-JP" sz="3200" kern="1200">
                <a:solidFill>
                  <a:schemeClr val="accent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r>
              <a:rPr lang="en-US" altLang="ja-JP" smtClean="0"/>
              <a:t>Ls in L </a:t>
            </a:r>
            <a:r>
              <a:rPr lang="ja-JP" altLang="en-US" smtClean="0"/>
              <a:t>を解くアルゴリズム </a:t>
            </a:r>
            <a:r>
              <a:rPr lang="en-US" altLang="ja-JP" smtClean="0"/>
              <a:t>n=3</a:t>
            </a:r>
            <a:r>
              <a:rPr lang="ja-JP" altLang="en-US" smtClean="0"/>
              <a:t>の例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9618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Ls in L </a:t>
            </a:r>
            <a:r>
              <a:rPr kumimoji="1" lang="ja-JP" altLang="en-US" dirty="0" smtClean="0"/>
              <a:t>を解くアルゴリズム </a:t>
            </a:r>
            <a:r>
              <a:rPr kumimoji="1" lang="en-US" altLang="ja-JP" dirty="0" smtClean="0"/>
              <a:t>n=3</a:t>
            </a:r>
            <a:r>
              <a:rPr kumimoji="1" lang="ja-JP" altLang="en-US" dirty="0" smtClean="0"/>
              <a:t>の例</a:t>
            </a:r>
            <a:endParaRPr kumimoji="1"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882359"/>
              </p:ext>
            </p:extLst>
          </p:nvPr>
        </p:nvGraphicFramePr>
        <p:xfrm>
          <a:off x="838428" y="3124734"/>
          <a:ext cx="2664293" cy="2560320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380613"/>
                <a:gridCol w="380613"/>
                <a:gridCol w="358433"/>
                <a:gridCol w="402795"/>
                <a:gridCol w="380613"/>
                <a:gridCol w="380613"/>
                <a:gridCol w="380613"/>
              </a:tblGrid>
              <a:tr h="3600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0</a:t>
                      </a:r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0</a:t>
                      </a:r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解</a:t>
            </a:r>
            <a:r>
              <a:rPr lang="ja-JP" altLang="en-US" dirty="0" smtClean="0"/>
              <a:t>とならないノードは枝刈り</a:t>
            </a:r>
            <a:endParaRPr lang="en-US" altLang="ja-JP" b="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104440" y="2681882"/>
            <a:ext cx="216024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/>
              <a:t>j</a:t>
            </a:r>
            <a:endParaRPr kumimoji="1" lang="ja-JP" altLang="en-US" sz="2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44941" y="4191338"/>
            <a:ext cx="216024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 smtClean="0"/>
              <a:t>i</a:t>
            </a:r>
            <a:endParaRPr kumimoji="1" lang="ja-JP" altLang="en-US" sz="2400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7966620" y="1055122"/>
          <a:ext cx="3816420" cy="73152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</a:tblGrid>
              <a:tr h="324028"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A</a:t>
                      </a:r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B</a:t>
                      </a:r>
                      <a:endParaRPr kumimoji="1" lang="ja-JP" altLang="en-US" sz="1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chemeClr val="tx2"/>
                          </a:solidFill>
                        </a:rPr>
                        <a:t>C</a:t>
                      </a:r>
                      <a:endParaRPr kumimoji="1" lang="ja-JP" alt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D</a:t>
                      </a:r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402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3" name="グループ化 2"/>
          <p:cNvGrpSpPr/>
          <p:nvPr/>
        </p:nvGrpSpPr>
        <p:grpSpPr>
          <a:xfrm>
            <a:off x="3620076" y="3106614"/>
            <a:ext cx="1008112" cy="1668128"/>
            <a:chOff x="7102524" y="2015926"/>
            <a:chExt cx="1008112" cy="1668128"/>
          </a:xfrm>
        </p:grpSpPr>
        <p:cxnSp>
          <p:nvCxnSpPr>
            <p:cNvPr id="4" name="直線矢印コネクタ 3"/>
            <p:cNvCxnSpPr>
              <a:endCxn id="5" idx="0"/>
            </p:cNvCxnSpPr>
            <p:nvPr/>
          </p:nvCxnSpPr>
          <p:spPr>
            <a:xfrm>
              <a:off x="7246540" y="2015926"/>
              <a:ext cx="180020" cy="404962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円/楕円 4"/>
                <p:cNvSpPr/>
                <p:nvPr/>
              </p:nvSpPr>
              <p:spPr>
                <a:xfrm>
                  <a:off x="7102524" y="2420888"/>
                  <a:ext cx="648072" cy="70384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  </m:t>
                            </m:r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b>
                          <m:sup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11</m:t>
                            </m:r>
                          </m:sup>
                        </m:sSubSup>
                      </m:oMath>
                    </m:oMathPara>
                  </a14:m>
                  <a:endParaRPr kumimoji="1" lang="ja-JP" altLang="en-US" sz="2400" dirty="0"/>
                </a:p>
              </p:txBody>
            </p:sp>
          </mc:Choice>
          <mc:Fallback xmlns="">
            <p:sp>
              <p:nvSpPr>
                <p:cNvPr id="5" name="円/楕円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02524" y="2420888"/>
                  <a:ext cx="648072" cy="703846"/>
                </a:xfrm>
                <a:prstGeom prst="ellipse">
                  <a:avLst/>
                </a:prstGeom>
                <a:blipFill rotWithShape="0">
                  <a:blip r:embed="rId2"/>
                  <a:stretch>
                    <a:fillRect l="-6306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" name="直線矢印コネクタ 13"/>
            <p:cNvCxnSpPr>
              <a:stCxn id="5" idx="5"/>
            </p:cNvCxnSpPr>
            <p:nvPr/>
          </p:nvCxnSpPr>
          <p:spPr>
            <a:xfrm>
              <a:off x="7655688" y="3021658"/>
              <a:ext cx="377747" cy="66239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テキスト ボックス 8"/>
            <p:cNvSpPr txBox="1"/>
            <p:nvPr/>
          </p:nvSpPr>
          <p:spPr>
            <a:xfrm>
              <a:off x="7822604" y="3080335"/>
              <a:ext cx="288032" cy="424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kumimoji="1" lang="en-US" altLang="ja-JP" sz="2400" dirty="0" smtClean="0"/>
                <a:t>1</a:t>
              </a:r>
              <a:endParaRPr kumimoji="1" lang="ja-JP" altLang="en-US" sz="2400" dirty="0"/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8608359" y="1955639"/>
            <a:ext cx="1512168" cy="2219465"/>
            <a:chOff x="7102524" y="2015926"/>
            <a:chExt cx="1512168" cy="2219465"/>
          </a:xfrm>
        </p:grpSpPr>
        <p:cxnSp>
          <p:nvCxnSpPr>
            <p:cNvPr id="24" name="直線矢印コネクタ 23"/>
            <p:cNvCxnSpPr>
              <a:endCxn id="25" idx="0"/>
            </p:cNvCxnSpPr>
            <p:nvPr/>
          </p:nvCxnSpPr>
          <p:spPr>
            <a:xfrm>
              <a:off x="7246540" y="2015926"/>
              <a:ext cx="180020" cy="404962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円/楕円 24"/>
                <p:cNvSpPr/>
                <p:nvPr/>
              </p:nvSpPr>
              <p:spPr>
                <a:xfrm>
                  <a:off x="7102524" y="2420888"/>
                  <a:ext cx="648072" cy="70384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  </m:t>
                            </m:r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  <m:sup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11</m:t>
                            </m:r>
                          </m:sup>
                        </m:sSubSup>
                      </m:oMath>
                    </m:oMathPara>
                  </a14:m>
                  <a:endParaRPr kumimoji="1" lang="ja-JP" altLang="en-US" sz="2400" dirty="0"/>
                </a:p>
              </p:txBody>
            </p:sp>
          </mc:Choice>
          <mc:Fallback xmlns="">
            <p:sp>
              <p:nvSpPr>
                <p:cNvPr id="25" name="円/楕円 2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02524" y="2420888"/>
                  <a:ext cx="648072" cy="703846"/>
                </a:xfrm>
                <a:prstGeom prst="ellipse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円/楕円 25"/>
                <p:cNvSpPr/>
                <p:nvPr/>
              </p:nvSpPr>
              <p:spPr>
                <a:xfrm>
                  <a:off x="7966620" y="3531545"/>
                  <a:ext cx="648072" cy="70384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  </m:t>
                            </m:r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m:rPr>
                                <m:sty m:val="p"/>
                              </m:rPr>
                              <a:rPr kumimoji="1" lang="en-US" altLang="ja-JP" sz="2400" i="1">
                                <a:latin typeface="Cambria Math" panose="02040503050406030204" pitchFamily="18" charset="0"/>
                              </a:rPr>
                              <m:t>B</m:t>
                            </m:r>
                          </m:sub>
                          <m:sup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11</m:t>
                            </m:r>
                          </m:sup>
                        </m:sSubSup>
                      </m:oMath>
                    </m:oMathPara>
                  </a14:m>
                  <a:endParaRPr kumimoji="1" lang="ja-JP" altLang="en-US" sz="2400" dirty="0"/>
                </a:p>
              </p:txBody>
            </p:sp>
          </mc:Choice>
          <mc:Fallback xmlns="">
            <p:sp>
              <p:nvSpPr>
                <p:cNvPr id="26" name="円/楕円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66620" y="3531545"/>
                  <a:ext cx="648072" cy="703846"/>
                </a:xfrm>
                <a:prstGeom prst="ellipse">
                  <a:avLst/>
                </a:prstGeom>
                <a:blipFill rotWithShape="0">
                  <a:blip r:embed="rId4"/>
                  <a:stretch>
                    <a:fillRect l="-5405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7" name="直線矢印コネクタ 26"/>
            <p:cNvCxnSpPr>
              <a:stCxn id="25" idx="5"/>
              <a:endCxn id="26" idx="1"/>
            </p:cNvCxnSpPr>
            <p:nvPr/>
          </p:nvCxnSpPr>
          <p:spPr>
            <a:xfrm>
              <a:off x="7655688" y="3021658"/>
              <a:ext cx="405840" cy="61296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テキスト ボックス 27"/>
            <p:cNvSpPr txBox="1"/>
            <p:nvPr/>
          </p:nvSpPr>
          <p:spPr>
            <a:xfrm>
              <a:off x="7822604" y="3080335"/>
              <a:ext cx="288032" cy="424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kumimoji="1" lang="en-US" altLang="ja-JP" sz="2400" dirty="0" smtClean="0"/>
                <a:t>1</a:t>
              </a:r>
              <a:endParaRPr kumimoji="1" lang="ja-JP" altLang="en-US" sz="2400" dirty="0"/>
            </a:p>
          </p:txBody>
        </p:sp>
      </p:grpSp>
      <p:cxnSp>
        <p:nvCxnSpPr>
          <p:cNvPr id="31" name="直線矢印コネクタ 30"/>
          <p:cNvCxnSpPr>
            <a:stCxn id="26" idx="5"/>
          </p:cNvCxnSpPr>
          <p:nvPr/>
        </p:nvCxnSpPr>
        <p:spPr>
          <a:xfrm>
            <a:off x="10025619" y="4072028"/>
            <a:ext cx="527259" cy="70271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7960877" y="4175104"/>
            <a:ext cx="288032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 smtClean="0"/>
              <a:t>1</a:t>
            </a:r>
            <a:endParaRPr kumimoji="1" lang="ja-JP" altLang="en-US" sz="24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0226101" y="4149305"/>
            <a:ext cx="288032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 smtClean="0"/>
              <a:t>1</a:t>
            </a:r>
            <a:endParaRPr kumimoji="1" lang="ja-JP" altLang="en-US" sz="2400" dirty="0"/>
          </a:p>
        </p:txBody>
      </p:sp>
      <p:sp>
        <p:nvSpPr>
          <p:cNvPr id="6" name="乗算記号 5"/>
          <p:cNvSpPr/>
          <p:nvPr/>
        </p:nvSpPr>
        <p:spPr>
          <a:xfrm>
            <a:off x="4117930" y="4680254"/>
            <a:ext cx="930999" cy="952693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32" name="表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977317"/>
              </p:ext>
            </p:extLst>
          </p:nvPr>
        </p:nvGraphicFramePr>
        <p:xfrm>
          <a:off x="5695653" y="3124734"/>
          <a:ext cx="2664293" cy="2560320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380613"/>
                <a:gridCol w="380613"/>
                <a:gridCol w="358433"/>
                <a:gridCol w="402795"/>
                <a:gridCol w="380613"/>
                <a:gridCol w="380613"/>
                <a:gridCol w="380613"/>
              </a:tblGrid>
              <a:tr h="3600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0</a:t>
                      </a:r>
                      <a:endParaRPr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0</a:t>
                      </a:r>
                      <a:endParaRPr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6" name="乗算記号 35"/>
          <p:cNvSpPr/>
          <p:nvPr/>
        </p:nvSpPr>
        <p:spPr>
          <a:xfrm>
            <a:off x="10139039" y="4732361"/>
            <a:ext cx="930999" cy="952693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1131968" y="3493798"/>
            <a:ext cx="497948" cy="36725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934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Ls in L </a:t>
            </a:r>
            <a:r>
              <a:rPr kumimoji="1" lang="ja-JP" altLang="en-US" dirty="0" smtClean="0"/>
              <a:t>を解くアルゴリズム </a:t>
            </a:r>
            <a:r>
              <a:rPr kumimoji="1" lang="en-US" altLang="ja-JP" dirty="0" smtClean="0"/>
              <a:t>n=3</a:t>
            </a:r>
            <a:r>
              <a:rPr kumimoji="1" lang="ja-JP" altLang="en-US" dirty="0" smtClean="0"/>
              <a:t>の例</a:t>
            </a:r>
            <a:endParaRPr kumimoji="1"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747788"/>
              </p:ext>
            </p:extLst>
          </p:nvPr>
        </p:nvGraphicFramePr>
        <p:xfrm>
          <a:off x="1341885" y="3140968"/>
          <a:ext cx="2664293" cy="2560320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380613"/>
                <a:gridCol w="380613"/>
                <a:gridCol w="358433"/>
                <a:gridCol w="402795"/>
                <a:gridCol w="380613"/>
                <a:gridCol w="380613"/>
                <a:gridCol w="380613"/>
              </a:tblGrid>
              <a:tr h="3600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同じ盤面のノードは共有</a:t>
            </a:r>
            <a:endParaRPr lang="en-US" altLang="ja-JP" b="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66019" y="2700002"/>
            <a:ext cx="216024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/>
              <a:t>j</a:t>
            </a:r>
            <a:endParaRPr kumimoji="1" lang="ja-JP" altLang="en-US" sz="2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33664" y="4208762"/>
            <a:ext cx="216024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 smtClean="0"/>
              <a:t>i</a:t>
            </a:r>
            <a:endParaRPr kumimoji="1" lang="ja-JP" altLang="en-US" sz="2400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7966620" y="1055122"/>
          <a:ext cx="3816420" cy="73152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  <a:gridCol w="318035"/>
              </a:tblGrid>
              <a:tr h="324028"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A</a:t>
                      </a:r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B</a:t>
                      </a:r>
                      <a:endParaRPr kumimoji="1" lang="ja-JP" altLang="en-US" sz="1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chemeClr val="tx2"/>
                          </a:solidFill>
                        </a:rPr>
                        <a:t>C</a:t>
                      </a:r>
                      <a:endParaRPr kumimoji="1" lang="ja-JP" alt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D</a:t>
                      </a:r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402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3" name="グループ化 2"/>
          <p:cNvGrpSpPr/>
          <p:nvPr/>
        </p:nvGrpSpPr>
        <p:grpSpPr>
          <a:xfrm>
            <a:off x="5824128" y="1955639"/>
            <a:ext cx="1512168" cy="2219465"/>
            <a:chOff x="7102524" y="2015926"/>
            <a:chExt cx="1512168" cy="2219465"/>
          </a:xfrm>
        </p:grpSpPr>
        <p:cxnSp>
          <p:nvCxnSpPr>
            <p:cNvPr id="4" name="直線矢印コネクタ 3"/>
            <p:cNvCxnSpPr>
              <a:endCxn id="5" idx="0"/>
            </p:cNvCxnSpPr>
            <p:nvPr/>
          </p:nvCxnSpPr>
          <p:spPr>
            <a:xfrm>
              <a:off x="7246540" y="2015926"/>
              <a:ext cx="180020" cy="404962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円/楕円 4"/>
                <p:cNvSpPr/>
                <p:nvPr/>
              </p:nvSpPr>
              <p:spPr>
                <a:xfrm>
                  <a:off x="7102524" y="2420888"/>
                  <a:ext cx="648072" cy="70384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  </m:t>
                            </m:r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  <m:sup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11</m:t>
                            </m:r>
                          </m:sup>
                        </m:sSubSup>
                      </m:oMath>
                    </m:oMathPara>
                  </a14:m>
                  <a:endParaRPr kumimoji="1" lang="ja-JP" altLang="en-US" sz="2400" dirty="0"/>
                </a:p>
              </p:txBody>
            </p:sp>
          </mc:Choice>
          <mc:Fallback xmlns="">
            <p:sp>
              <p:nvSpPr>
                <p:cNvPr id="5" name="円/楕円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02524" y="2420888"/>
                  <a:ext cx="648072" cy="703846"/>
                </a:xfrm>
                <a:prstGeom prst="ellipse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円/楕円 10"/>
                <p:cNvSpPr/>
                <p:nvPr/>
              </p:nvSpPr>
              <p:spPr>
                <a:xfrm>
                  <a:off x="7966620" y="3531545"/>
                  <a:ext cx="648072" cy="70384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  </m:t>
                            </m:r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b>
                          <m:sup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sup>
                        </m:sSubSup>
                      </m:oMath>
                    </m:oMathPara>
                  </a14:m>
                  <a:endParaRPr kumimoji="1" lang="ja-JP" altLang="en-US" sz="2400" dirty="0"/>
                </a:p>
              </p:txBody>
            </p:sp>
          </mc:Choice>
          <mc:Fallback xmlns="">
            <p:sp>
              <p:nvSpPr>
                <p:cNvPr id="11" name="円/楕円 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66620" y="3531545"/>
                  <a:ext cx="648072" cy="703846"/>
                </a:xfrm>
                <a:prstGeom prst="ellipse">
                  <a:avLst/>
                </a:prstGeom>
                <a:blipFill rotWithShape="0">
                  <a:blip r:embed="rId3"/>
                  <a:stretch>
                    <a:fillRect l="-6306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" name="直線矢印コネクタ 13"/>
            <p:cNvCxnSpPr>
              <a:stCxn id="5" idx="5"/>
              <a:endCxn id="11" idx="1"/>
            </p:cNvCxnSpPr>
            <p:nvPr/>
          </p:nvCxnSpPr>
          <p:spPr>
            <a:xfrm>
              <a:off x="7655688" y="3021658"/>
              <a:ext cx="405840" cy="61296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テキスト ボックス 8"/>
            <p:cNvSpPr txBox="1"/>
            <p:nvPr/>
          </p:nvSpPr>
          <p:spPr>
            <a:xfrm>
              <a:off x="7822604" y="3080335"/>
              <a:ext cx="288032" cy="424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kumimoji="1" lang="en-US" altLang="ja-JP" sz="2400" dirty="0" smtClean="0"/>
                <a:t>1</a:t>
              </a:r>
              <a:endParaRPr kumimoji="1" lang="ja-JP" altLang="en-US" sz="2400" dirty="0"/>
            </a:p>
          </p:txBody>
        </p:sp>
      </p:grp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335237"/>
              </p:ext>
            </p:extLst>
          </p:nvPr>
        </p:nvGraphicFramePr>
        <p:xfrm>
          <a:off x="10163758" y="3264169"/>
          <a:ext cx="1457960" cy="1493520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164105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1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2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3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4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5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6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0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1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16410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2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ja-JP" altLang="en-US" sz="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16410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3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16410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4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0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5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0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6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2" name="グループ化 21"/>
          <p:cNvGrpSpPr/>
          <p:nvPr/>
        </p:nvGrpSpPr>
        <p:grpSpPr>
          <a:xfrm>
            <a:off x="8608359" y="1955639"/>
            <a:ext cx="1512168" cy="2219465"/>
            <a:chOff x="7102524" y="2015926"/>
            <a:chExt cx="1512168" cy="2219465"/>
          </a:xfrm>
        </p:grpSpPr>
        <p:cxnSp>
          <p:nvCxnSpPr>
            <p:cNvPr id="24" name="直線矢印コネクタ 23"/>
            <p:cNvCxnSpPr>
              <a:endCxn id="25" idx="0"/>
            </p:cNvCxnSpPr>
            <p:nvPr/>
          </p:nvCxnSpPr>
          <p:spPr>
            <a:xfrm>
              <a:off x="7246540" y="2015926"/>
              <a:ext cx="180020" cy="404962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円/楕円 24"/>
                <p:cNvSpPr/>
                <p:nvPr/>
              </p:nvSpPr>
              <p:spPr>
                <a:xfrm>
                  <a:off x="7102524" y="2420888"/>
                  <a:ext cx="648072" cy="70384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  </m:t>
                            </m:r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m:rPr>
                                <m:sty m:val="p"/>
                              </m:rPr>
                              <a:rPr kumimoji="1" lang="en-US" altLang="ja-JP" sz="2400" i="1">
                                <a:latin typeface="Cambria Math" panose="02040503050406030204" pitchFamily="18" charset="0"/>
                              </a:rPr>
                              <m:t>C</m:t>
                            </m:r>
                          </m:sub>
                          <m:sup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11</m:t>
                            </m:r>
                          </m:sup>
                        </m:sSubSup>
                      </m:oMath>
                    </m:oMathPara>
                  </a14:m>
                  <a:endParaRPr kumimoji="1" lang="ja-JP" altLang="en-US" sz="2400" dirty="0"/>
                </a:p>
              </p:txBody>
            </p:sp>
          </mc:Choice>
          <mc:Fallback xmlns="">
            <p:sp>
              <p:nvSpPr>
                <p:cNvPr id="25" name="円/楕円 2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02524" y="2420888"/>
                  <a:ext cx="648072" cy="703846"/>
                </a:xfrm>
                <a:prstGeom prst="ellipse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円/楕円 25"/>
                <p:cNvSpPr/>
                <p:nvPr/>
              </p:nvSpPr>
              <p:spPr>
                <a:xfrm>
                  <a:off x="7966620" y="3531545"/>
                  <a:ext cx="648072" cy="70384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  </m:t>
                            </m:r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m:rPr>
                                <m:sty m:val="p"/>
                              </m:rPr>
                              <a:rPr kumimoji="1" lang="en-US" altLang="ja-JP" sz="2400" i="1">
                                <a:latin typeface="Cambria Math" panose="02040503050406030204" pitchFamily="18" charset="0"/>
                              </a:rPr>
                              <m:t>B</m:t>
                            </m:r>
                          </m:sub>
                          <m:sup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sup>
                        </m:sSubSup>
                      </m:oMath>
                    </m:oMathPara>
                  </a14:m>
                  <a:endParaRPr kumimoji="1" lang="ja-JP" altLang="en-US" sz="2400" dirty="0"/>
                </a:p>
              </p:txBody>
            </p:sp>
          </mc:Choice>
          <mc:Fallback xmlns="">
            <p:sp>
              <p:nvSpPr>
                <p:cNvPr id="26" name="円/楕円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66620" y="3531545"/>
                  <a:ext cx="648072" cy="703846"/>
                </a:xfrm>
                <a:prstGeom prst="ellipse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7" name="直線矢印コネクタ 26"/>
            <p:cNvCxnSpPr>
              <a:stCxn id="25" idx="5"/>
              <a:endCxn id="26" idx="1"/>
            </p:cNvCxnSpPr>
            <p:nvPr/>
          </p:nvCxnSpPr>
          <p:spPr>
            <a:xfrm>
              <a:off x="7655688" y="3021658"/>
              <a:ext cx="405840" cy="61296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テキスト ボックス 27"/>
            <p:cNvSpPr txBox="1"/>
            <p:nvPr/>
          </p:nvSpPr>
          <p:spPr>
            <a:xfrm>
              <a:off x="7822604" y="3080335"/>
              <a:ext cx="288032" cy="424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kumimoji="1" lang="en-US" altLang="ja-JP" sz="2400" dirty="0" smtClean="0"/>
                <a:t>1</a:t>
              </a:r>
              <a:endParaRPr kumimoji="1" lang="ja-JP" altLang="en-US" sz="24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円/楕円 28"/>
              <p:cNvSpPr/>
              <p:nvPr/>
            </p:nvSpPr>
            <p:spPr>
              <a:xfrm>
                <a:off x="8824383" y="4938807"/>
                <a:ext cx="648072" cy="703846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31</m:t>
                          </m:r>
                        </m:sup>
                      </m:sSubSup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29" name="円/楕円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4383" y="4938807"/>
                <a:ext cx="648072" cy="703846"/>
              </a:xfrm>
              <a:prstGeom prst="ellipse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直線矢印コネクタ 29"/>
          <p:cNvCxnSpPr>
            <a:stCxn id="11" idx="5"/>
            <a:endCxn id="29" idx="1"/>
          </p:cNvCxnSpPr>
          <p:nvPr/>
        </p:nvCxnSpPr>
        <p:spPr>
          <a:xfrm>
            <a:off x="7241388" y="4072028"/>
            <a:ext cx="1677903" cy="96985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>
            <a:stCxn id="26" idx="4"/>
            <a:endCxn id="29" idx="7"/>
          </p:cNvCxnSpPr>
          <p:nvPr/>
        </p:nvCxnSpPr>
        <p:spPr>
          <a:xfrm flipH="1">
            <a:off x="9377547" y="4175104"/>
            <a:ext cx="418944" cy="8667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7960877" y="4175104"/>
            <a:ext cx="288032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 smtClean="0"/>
              <a:t>1</a:t>
            </a:r>
            <a:endParaRPr kumimoji="1" lang="ja-JP" altLang="en-US" sz="24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9220427" y="4191338"/>
            <a:ext cx="288032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 smtClean="0"/>
              <a:t>1</a:t>
            </a:r>
            <a:endParaRPr kumimoji="1" lang="ja-JP" altLang="en-US" sz="2400" dirty="0"/>
          </a:p>
        </p:txBody>
      </p:sp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887100"/>
              </p:ext>
            </p:extLst>
          </p:nvPr>
        </p:nvGraphicFramePr>
        <p:xfrm>
          <a:off x="5307991" y="4149133"/>
          <a:ext cx="1457960" cy="1493520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164105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1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2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3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4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5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6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0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1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16410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2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16410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3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16410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4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0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5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05"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6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0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1291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2876" y="116632"/>
            <a:ext cx="9143538" cy="1066800"/>
          </a:xfrm>
        </p:spPr>
        <p:txBody>
          <a:bodyPr/>
          <a:lstStyle/>
          <a:p>
            <a:r>
              <a:rPr kumimoji="1" lang="ja-JP" altLang="en-US" dirty="0" smtClean="0"/>
              <a:t>計算機実験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2876" y="1340768"/>
            <a:ext cx="9143538" cy="4968552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sz="2800" dirty="0" smtClean="0"/>
              <a:t>Ls in L </a:t>
            </a:r>
            <a:r>
              <a:rPr lang="ja-JP" altLang="en-US" sz="2800" dirty="0" smtClean="0"/>
              <a:t>と </a:t>
            </a:r>
            <a:r>
              <a:rPr lang="en-US" altLang="ja-JP" sz="2800" dirty="0" smtClean="0"/>
              <a:t>Sphinxes in Sphinx </a:t>
            </a:r>
            <a:r>
              <a:rPr lang="ja-JP" altLang="en-US" sz="2800" dirty="0" smtClean="0"/>
              <a:t>の正確な解の数を計算</a:t>
            </a:r>
            <a:endParaRPr lang="en-US" altLang="ja-JP" sz="2800" dirty="0" smtClean="0"/>
          </a:p>
          <a:p>
            <a:r>
              <a:rPr lang="ja-JP" altLang="en-US" sz="2800" dirty="0"/>
              <a:t>フロンティア法を実装する </a:t>
            </a:r>
            <a:r>
              <a:rPr lang="en-US" altLang="ja-JP" sz="2800" dirty="0" err="1"/>
              <a:t>TdZdd</a:t>
            </a:r>
            <a:r>
              <a:rPr lang="en-US" altLang="ja-JP" sz="2800" dirty="0"/>
              <a:t> </a:t>
            </a:r>
            <a:r>
              <a:rPr lang="ja-JP" altLang="en-US" sz="2800" dirty="0"/>
              <a:t>ライブラリを使用</a:t>
            </a:r>
            <a:endParaRPr lang="en-US" altLang="ja-JP" sz="2800" dirty="0"/>
          </a:p>
          <a:p>
            <a:endParaRPr lang="en-US" altLang="ja-JP" sz="2800" dirty="0"/>
          </a:p>
          <a:p>
            <a:pPr marL="0" indent="0">
              <a:buNone/>
            </a:pPr>
            <a:r>
              <a:rPr lang="ja-JP" altLang="en-US" sz="3000" dirty="0" smtClean="0"/>
              <a:t>実行</a:t>
            </a:r>
            <a:r>
              <a:rPr lang="ja-JP" altLang="en-US" sz="3000" dirty="0"/>
              <a:t>環境</a:t>
            </a:r>
            <a:endParaRPr lang="en-US" altLang="ja-JP" sz="3000" dirty="0" smtClean="0"/>
          </a:p>
          <a:p>
            <a:r>
              <a:rPr lang="en-US" altLang="ja-JP" sz="2600" dirty="0" smtClean="0"/>
              <a:t>CPU: Intel Xeon E5-2650 2.00GHz </a:t>
            </a:r>
            <a:r>
              <a:rPr lang="ja-JP" altLang="en-US" sz="2600" dirty="0" smtClean="0"/>
              <a:t>（</a:t>
            </a:r>
            <a:r>
              <a:rPr lang="en-US" altLang="ja-JP" sz="2600" dirty="0" smtClean="0"/>
              <a:t>8</a:t>
            </a:r>
            <a:r>
              <a:rPr lang="ja-JP" altLang="en-US" sz="2600" dirty="0" smtClean="0"/>
              <a:t>コア</a:t>
            </a:r>
            <a:r>
              <a:rPr lang="en-US" altLang="ja-JP" sz="2600" dirty="0" smtClean="0"/>
              <a:t>16</a:t>
            </a:r>
            <a:r>
              <a:rPr lang="ja-JP" altLang="en-US" sz="2600" dirty="0" smtClean="0"/>
              <a:t>スレッド）</a:t>
            </a:r>
            <a:endParaRPr lang="en-US" altLang="ja-JP" sz="2600" dirty="0" smtClean="0"/>
          </a:p>
          <a:p>
            <a:r>
              <a:rPr lang="ja-JP" altLang="en-US" sz="2600" dirty="0" smtClean="0"/>
              <a:t>メモリ：</a:t>
            </a:r>
            <a:r>
              <a:rPr lang="en-US" altLang="ja-JP" sz="2600" dirty="0" smtClean="0"/>
              <a:t>128GB</a:t>
            </a:r>
          </a:p>
          <a:p>
            <a:r>
              <a:rPr lang="en-US" altLang="ja-JP" sz="2600" dirty="0" smtClean="0"/>
              <a:t>OS</a:t>
            </a:r>
            <a:r>
              <a:rPr lang="en-US" altLang="ja-JP" sz="2600" dirty="0"/>
              <a:t>: CentOS 6.7 (Linux</a:t>
            </a:r>
            <a:r>
              <a:rPr lang="en-US" altLang="ja-JP" sz="2600" dirty="0" smtClean="0"/>
              <a:t>)</a:t>
            </a:r>
          </a:p>
          <a:p>
            <a:r>
              <a:rPr lang="ja-JP" altLang="en-US" sz="2600" dirty="0"/>
              <a:t>コンパイラ：</a:t>
            </a:r>
            <a:r>
              <a:rPr lang="en-US" altLang="ja-JP" sz="2600" dirty="0"/>
              <a:t>g++ </a:t>
            </a:r>
            <a:r>
              <a:rPr lang="en-US" altLang="ja-JP" sz="2600" dirty="0" smtClean="0"/>
              <a:t>4.9.3</a:t>
            </a:r>
          </a:p>
          <a:p>
            <a:r>
              <a:rPr lang="ja-JP" altLang="en-US" sz="2600" dirty="0"/>
              <a:t>最適化オプション：</a:t>
            </a:r>
            <a:r>
              <a:rPr lang="en-US" altLang="ja-JP" sz="2600" dirty="0" smtClean="0"/>
              <a:t>O4</a:t>
            </a:r>
          </a:p>
          <a:p>
            <a:r>
              <a:rPr lang="ja-JP" altLang="en-US" sz="2600" dirty="0"/>
              <a:t>並列化ライブラリ：</a:t>
            </a:r>
            <a:r>
              <a:rPr lang="en-US" altLang="ja-JP" sz="2600" dirty="0" err="1" smtClean="0"/>
              <a:t>openMP</a:t>
            </a:r>
            <a:endParaRPr lang="en-US" altLang="ja-JP" sz="2600" dirty="0"/>
          </a:p>
        </p:txBody>
      </p:sp>
    </p:spTree>
    <p:extLst>
      <p:ext uri="{BB962C8B-B14F-4D97-AF65-F5344CB8AC3E}">
        <p14:creationId xmlns:p14="http://schemas.microsoft.com/office/powerpoint/2010/main" val="1632887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3892" y="188640"/>
            <a:ext cx="9143538" cy="1066800"/>
          </a:xfrm>
        </p:spPr>
        <p:txBody>
          <a:bodyPr/>
          <a:lstStyle/>
          <a:p>
            <a:r>
              <a:rPr lang="ja-JP" altLang="en-US" dirty="0" smtClean="0"/>
              <a:t>実験結果 </a:t>
            </a:r>
            <a:r>
              <a:rPr lang="en-US" altLang="ja-JP" dirty="0" smtClean="0"/>
              <a:t>Ls in L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7006923"/>
              </p:ext>
            </p:extLst>
          </p:nvPr>
        </p:nvGraphicFramePr>
        <p:xfrm>
          <a:off x="1255223" y="1412776"/>
          <a:ext cx="9289033" cy="475488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504057"/>
                <a:gridCol w="5699653"/>
                <a:gridCol w="1501147"/>
                <a:gridCol w="1584176"/>
              </a:tblGrid>
              <a:tr h="3124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n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dirty="0" smtClean="0"/>
                        <a:t>解の数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dirty="0" smtClean="0"/>
                        <a:t>ノード数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dirty="0" smtClean="0"/>
                        <a:t>実行時間 </a:t>
                      </a:r>
                      <a:r>
                        <a:rPr kumimoji="1" lang="en-US" altLang="ja-JP" sz="1800" dirty="0" smtClean="0"/>
                        <a:t>[s]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4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1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/>
                        <a:t>0.003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4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2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/>
                        <a:t>0.008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4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3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26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/>
                        <a:t>0.020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4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4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409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482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/>
                        <a:t>0.041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4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5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</a:rPr>
                        <a:t>108388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4588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/>
                        <a:t>0.065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4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6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104574902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35714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/>
                        <a:t>0.116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4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7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608850350072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243744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/>
                        <a:t>0.265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4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8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19464993703121249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1483351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/>
                        <a:t>0.660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4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9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3058588688924405306744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9608497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/>
                        <a:t>2.257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4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10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2667688636188332437795588320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51516179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/>
                        <a:t>10.066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4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11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11779489664021227770290904703308312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234118965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dirty="0" smtClean="0"/>
                        <a:t>56.147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4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12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b="1" dirty="0" smtClean="0">
                          <a:solidFill>
                            <a:srgbClr val="FF0000"/>
                          </a:solidFill>
                        </a:rPr>
                        <a:t>279652174829276379737422154227421710684110</a:t>
                      </a:r>
                      <a:endParaRPr lang="en-US" altLang="ja-JP" sz="18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 smtClean="0"/>
                        <a:t>1176367364</a:t>
                      </a:r>
                      <a:endParaRPr lang="en-US" altLang="ja-JP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dirty="0" smtClean="0"/>
                        <a:t>293.284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 rot="20920760">
            <a:off x="-15461221" y="3837487"/>
            <a:ext cx="15958892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ja-JP" sz="3600" b="1" dirty="0" smtClean="0">
                <a:solidFill>
                  <a:srgbClr val="FF0000"/>
                </a:solidFill>
              </a:rPr>
              <a:t>27</a:t>
            </a:r>
            <a:r>
              <a:rPr lang="ja-JP" altLang="en-US" sz="3600" b="1" dirty="0">
                <a:solidFill>
                  <a:srgbClr val="FF0000"/>
                </a:solidFill>
              </a:rPr>
              <a:t>正</a:t>
            </a:r>
            <a:r>
              <a:rPr lang="en-US" altLang="ja-JP" sz="3600" b="1" dirty="0" smtClean="0">
                <a:solidFill>
                  <a:srgbClr val="FF0000"/>
                </a:solidFill>
              </a:rPr>
              <a:t>9652</a:t>
            </a:r>
            <a:r>
              <a:rPr lang="ja-JP" altLang="en-US" sz="3600" b="1" dirty="0">
                <a:solidFill>
                  <a:srgbClr val="FF0000"/>
                </a:solidFill>
              </a:rPr>
              <a:t>澗</a:t>
            </a:r>
            <a:r>
              <a:rPr lang="en-US" altLang="ja-JP" sz="3600" b="1" dirty="0" smtClean="0">
                <a:solidFill>
                  <a:srgbClr val="FF0000"/>
                </a:solidFill>
              </a:rPr>
              <a:t>1748</a:t>
            </a:r>
            <a:r>
              <a:rPr lang="ja-JP" altLang="en-US" sz="3600" b="1" dirty="0">
                <a:solidFill>
                  <a:srgbClr val="FF0000"/>
                </a:solidFill>
              </a:rPr>
              <a:t>溝</a:t>
            </a:r>
            <a:r>
              <a:rPr lang="en-US" altLang="ja-JP" sz="3600" b="1" dirty="0" smtClean="0">
                <a:solidFill>
                  <a:srgbClr val="FF0000"/>
                </a:solidFill>
              </a:rPr>
              <a:t>2927</a:t>
            </a:r>
            <a:r>
              <a:rPr lang="ja-JP" altLang="en-US" sz="3600" b="1" dirty="0">
                <a:solidFill>
                  <a:srgbClr val="FF0000"/>
                </a:solidFill>
              </a:rPr>
              <a:t>穣</a:t>
            </a:r>
            <a:r>
              <a:rPr lang="en-US" altLang="ja-JP" sz="3600" b="1" dirty="0" smtClean="0">
                <a:solidFill>
                  <a:srgbClr val="FF0000"/>
                </a:solidFill>
              </a:rPr>
              <a:t>6379</a:t>
            </a:r>
            <a:r>
              <a:rPr lang="ja-JP" altLang="en-US" sz="3600" b="1" dirty="0">
                <a:solidFill>
                  <a:srgbClr val="FF0000"/>
                </a:solidFill>
              </a:rPr>
              <a:t>杼</a:t>
            </a:r>
            <a:r>
              <a:rPr lang="en-US" altLang="ja-JP" sz="3600" b="1" dirty="0" smtClean="0">
                <a:solidFill>
                  <a:srgbClr val="FF0000"/>
                </a:solidFill>
              </a:rPr>
              <a:t>7374</a:t>
            </a:r>
            <a:r>
              <a:rPr lang="ja-JP" altLang="en-US" sz="3600" dirty="0">
                <a:solidFill>
                  <a:srgbClr val="FF0000"/>
                </a:solidFill>
              </a:rPr>
              <a:t>垓</a:t>
            </a:r>
            <a:r>
              <a:rPr lang="en-US" altLang="ja-JP" sz="3600" b="1" dirty="0" smtClean="0">
                <a:solidFill>
                  <a:srgbClr val="FF0000"/>
                </a:solidFill>
              </a:rPr>
              <a:t>2215</a:t>
            </a:r>
            <a:r>
              <a:rPr lang="ja-JP" altLang="en-US" sz="3600" b="1" dirty="0" smtClean="0">
                <a:solidFill>
                  <a:srgbClr val="FF0000"/>
                </a:solidFill>
              </a:rPr>
              <a:t>京</a:t>
            </a:r>
            <a:r>
              <a:rPr lang="en-US" altLang="ja-JP" sz="3600" b="1" dirty="0" smtClean="0">
                <a:solidFill>
                  <a:srgbClr val="FF0000"/>
                </a:solidFill>
              </a:rPr>
              <a:t>4227</a:t>
            </a:r>
            <a:r>
              <a:rPr lang="ja-JP" altLang="en-US" sz="3600" b="1" dirty="0" smtClean="0">
                <a:solidFill>
                  <a:srgbClr val="FF0000"/>
                </a:solidFill>
              </a:rPr>
              <a:t>兆</a:t>
            </a:r>
            <a:r>
              <a:rPr lang="en-US" altLang="ja-JP" sz="3600" b="1" dirty="0" smtClean="0">
                <a:solidFill>
                  <a:srgbClr val="FF0000"/>
                </a:solidFill>
              </a:rPr>
              <a:t>4217</a:t>
            </a:r>
            <a:r>
              <a:rPr lang="ja-JP" altLang="en-US" sz="3600" b="1" dirty="0" smtClean="0">
                <a:solidFill>
                  <a:srgbClr val="FF0000"/>
                </a:solidFill>
              </a:rPr>
              <a:t>億</a:t>
            </a:r>
            <a:r>
              <a:rPr lang="en-US" altLang="ja-JP" sz="3600" b="1" dirty="0" smtClean="0">
                <a:solidFill>
                  <a:srgbClr val="FF0000"/>
                </a:solidFill>
              </a:rPr>
              <a:t>1068</a:t>
            </a:r>
            <a:r>
              <a:rPr lang="ja-JP" altLang="en-US" sz="3600" b="1" dirty="0" smtClean="0">
                <a:solidFill>
                  <a:srgbClr val="FF0000"/>
                </a:solidFill>
              </a:rPr>
              <a:t>万</a:t>
            </a:r>
            <a:r>
              <a:rPr lang="en-US" altLang="ja-JP" sz="3600" b="1" dirty="0" smtClean="0">
                <a:solidFill>
                  <a:srgbClr val="FF0000"/>
                </a:solidFill>
              </a:rPr>
              <a:t>4110</a:t>
            </a:r>
            <a:endParaRPr lang="en-US" altLang="ja-JP" sz="36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0597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実験結果 </a:t>
            </a:r>
            <a:r>
              <a:rPr kumimoji="1" lang="en-US" altLang="ja-JP" dirty="0" smtClean="0"/>
              <a:t>Sphinxes in Sphinx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8467828"/>
              </p:ext>
            </p:extLst>
          </p:nvPr>
        </p:nvGraphicFramePr>
        <p:xfrm>
          <a:off x="1522412" y="1905000"/>
          <a:ext cx="8532439" cy="329184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570657"/>
                <a:gridCol w="3695562"/>
                <a:gridCol w="2133110"/>
                <a:gridCol w="2133110"/>
              </a:tblGrid>
              <a:tr h="3613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n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解の数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ノード数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dirty="0" smtClean="0"/>
                        <a:t>実行時間 </a:t>
                      </a:r>
                      <a:r>
                        <a:rPr kumimoji="1" lang="en-US" altLang="ja-JP" sz="1800" dirty="0" smtClean="0"/>
                        <a:t>[s]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13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/>
                        <a:t>0.010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13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/>
                        <a:t>0.046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13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/>
                        <a:t>0.115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13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163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/>
                        <a:t>0.206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13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153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11449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/>
                        <a:t>0.380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13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dirty="0" smtClean="0"/>
                        <a:t>71858</a:t>
                      </a:r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402028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2.968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13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6036164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218567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54.329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13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8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2736717627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3140278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1313.650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859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2876" y="332656"/>
            <a:ext cx="9143538" cy="1066800"/>
          </a:xfrm>
        </p:spPr>
        <p:txBody>
          <a:bodyPr/>
          <a:lstStyle/>
          <a:p>
            <a:r>
              <a:rPr kumimoji="1" lang="ja-JP" altLang="en-US" dirty="0" smtClean="0"/>
              <a:t>正確な解の数を用い</a:t>
            </a:r>
            <a:r>
              <a:rPr lang="ja-JP" altLang="en-US" dirty="0"/>
              <a:t>た</a:t>
            </a:r>
            <a:r>
              <a:rPr kumimoji="1" lang="ja-JP" altLang="en-US" dirty="0" smtClean="0"/>
              <a:t>下界の計算 </a:t>
            </a:r>
            <a:r>
              <a:rPr kumimoji="1" lang="en-US" altLang="ja-JP" dirty="0" smtClean="0"/>
              <a:t>(</a:t>
            </a:r>
            <a:r>
              <a:rPr lang="en-US" altLang="ja-JP" dirty="0" smtClean="0"/>
              <a:t>L</a:t>
            </a:r>
            <a:r>
              <a:rPr kumimoji="1" lang="en-US" altLang="ja-JP" dirty="0" smtClean="0"/>
              <a:t>s in </a:t>
            </a:r>
            <a:r>
              <a:rPr lang="en-US" altLang="ja-JP" dirty="0" smtClean="0"/>
              <a:t>L)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522876" y="1399456"/>
                <a:ext cx="9143538" cy="41148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ja-JP" altLang="en-US" i="1">
                        <a:latin typeface="Cambria Math" panose="02040503050406030204" pitchFamily="18" charset="0"/>
                      </a:rPr>
                      <m:t>　</m:t>
                    </m:r>
                  </m:oMath>
                </a14:m>
                <a:r>
                  <a:rPr lang="ja-JP" altLang="en-US" i="1" dirty="0" smtClean="0">
                    <a:latin typeface="Cambria Math" panose="02040503050406030204" pitchFamily="18" charset="0"/>
                  </a:rPr>
                  <a:t>：</a:t>
                </a:r>
                <a:r>
                  <a:rPr lang="en-US" altLang="ja-JP" dirty="0" smtClean="0">
                    <a:latin typeface="Cambria Math" panose="02040503050406030204" pitchFamily="18" charset="0"/>
                  </a:rPr>
                  <a:t>A</a:t>
                </a:r>
                <a:r>
                  <a:rPr lang="ja-JP" altLang="en-US" dirty="0" smtClean="0">
                    <a:latin typeface="Cambria Math" panose="02040503050406030204" pitchFamily="18" charset="0"/>
                  </a:rPr>
                  <a:t>を</a:t>
                </a:r>
                <a:r>
                  <a:rPr lang="en-US" altLang="ja-JP" dirty="0" smtClean="0">
                    <a:latin typeface="Cambria Math" panose="02040503050406030204" pitchFamily="18" charset="0"/>
                  </a:rPr>
                  <a:t>B</a:t>
                </a:r>
                <a:r>
                  <a:rPr lang="ja-JP" altLang="en-US" dirty="0" smtClean="0">
                    <a:latin typeface="Cambria Math" panose="02040503050406030204" pitchFamily="18" charset="0"/>
                  </a:rPr>
                  <a:t>で埋め尽くすパターン数</a:t>
                </a:r>
                <a:endParaRPr lang="en-US" altLang="ja-JP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ja-JP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+2</m:t>
                            </m:r>
                          </m:sub>
                        </m:s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</a:rPr>
                      <m:t>≥</m:t>
                    </m:r>
                    <m:sSup>
                      <m:sSupPr>
                        <m:ctrlPr>
                          <a:rPr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−6</m:t>
                        </m:r>
                      </m:sup>
                    </m:sSup>
                    <m:r>
                      <a:rPr lang="ja-JP" altLang="en-US" i="1">
                        <a:latin typeface="Cambria Math" panose="02040503050406030204" pitchFamily="18" charset="0"/>
                      </a:rPr>
                      <m:t>・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endParaRPr lang="en-US" altLang="ja-JP" i="1" dirty="0" smtClean="0">
                  <a:latin typeface="Cambria Math" panose="02040503050406030204" pitchFamily="18" charset="0"/>
                </a:endParaRPr>
              </a:p>
              <a:p>
                <a:endParaRPr lang="en-US" altLang="ja-JP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2876" y="1399456"/>
                <a:ext cx="9143538" cy="4114800"/>
              </a:xfrm>
              <a:blipFill rotWithShape="0">
                <a:blip r:embed="rId2"/>
                <a:stretch>
                  <a:fillRect l="-533" t="-118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グループ化 7"/>
          <p:cNvGrpSpPr/>
          <p:nvPr/>
        </p:nvGrpSpPr>
        <p:grpSpPr>
          <a:xfrm rot="16200000">
            <a:off x="8087882" y="4579331"/>
            <a:ext cx="540000" cy="832269"/>
            <a:chOff x="5047163" y="2830772"/>
            <a:chExt cx="540000" cy="832269"/>
          </a:xfrm>
        </p:grpSpPr>
        <p:sp>
          <p:nvSpPr>
            <p:cNvPr id="26" name="正方形/長方形 25"/>
            <p:cNvSpPr/>
            <p:nvPr/>
          </p:nvSpPr>
          <p:spPr>
            <a:xfrm rot="5400000">
              <a:off x="4903267" y="2974788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L 字 6"/>
            <p:cNvSpPr/>
            <p:nvPr/>
          </p:nvSpPr>
          <p:spPr>
            <a:xfrm>
              <a:off x="5047163" y="3123041"/>
              <a:ext cx="540000" cy="540000"/>
            </a:xfrm>
            <a:prstGeom prst="corner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5" name="グループ化 34"/>
          <p:cNvGrpSpPr/>
          <p:nvPr/>
        </p:nvGrpSpPr>
        <p:grpSpPr>
          <a:xfrm rot="16200000">
            <a:off x="7131748" y="4581335"/>
            <a:ext cx="540000" cy="828257"/>
            <a:chOff x="5047163" y="2830772"/>
            <a:chExt cx="540000" cy="828257"/>
          </a:xfrm>
        </p:grpSpPr>
        <p:sp>
          <p:nvSpPr>
            <p:cNvPr id="36" name="正方形/長方形 35"/>
            <p:cNvSpPr/>
            <p:nvPr/>
          </p:nvSpPr>
          <p:spPr>
            <a:xfrm rot="5400000">
              <a:off x="4903267" y="2974788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L 字 36"/>
            <p:cNvSpPr/>
            <p:nvPr/>
          </p:nvSpPr>
          <p:spPr>
            <a:xfrm flipH="1">
              <a:off x="5047163" y="3119029"/>
              <a:ext cx="540000" cy="540000"/>
            </a:xfrm>
            <a:prstGeom prst="corner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1098431" y="2820490"/>
            <a:ext cx="3244612" cy="3241677"/>
            <a:chOff x="1193256" y="2564904"/>
            <a:chExt cx="3244612" cy="3241677"/>
          </a:xfrm>
        </p:grpSpPr>
        <p:sp>
          <p:nvSpPr>
            <p:cNvPr id="4" name="L 字 3"/>
            <p:cNvSpPr/>
            <p:nvPr/>
          </p:nvSpPr>
          <p:spPr>
            <a:xfrm>
              <a:off x="1197868" y="2565198"/>
              <a:ext cx="3240000" cy="3240000"/>
            </a:xfrm>
            <a:prstGeom prst="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L 字 4"/>
            <p:cNvSpPr/>
            <p:nvPr/>
          </p:nvSpPr>
          <p:spPr>
            <a:xfrm>
              <a:off x="1737868" y="3104784"/>
              <a:ext cx="2160000" cy="2160240"/>
            </a:xfrm>
            <a:prstGeom prst="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1989956" y="2564904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1200932" y="2564904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/>
            <p:cNvSpPr/>
            <p:nvPr/>
          </p:nvSpPr>
          <p:spPr>
            <a:xfrm rot="5400000">
              <a:off x="1058284" y="3252488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/>
            <p:cNvSpPr/>
            <p:nvPr/>
          </p:nvSpPr>
          <p:spPr>
            <a:xfrm rot="5400000">
              <a:off x="1058284" y="4080400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/>
            <p:cNvSpPr/>
            <p:nvPr/>
          </p:nvSpPr>
          <p:spPr>
            <a:xfrm rot="5400000">
              <a:off x="3753972" y="4328920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/>
            <p:cNvSpPr/>
            <p:nvPr/>
          </p:nvSpPr>
          <p:spPr>
            <a:xfrm rot="5400000">
              <a:off x="3753972" y="5122185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3073439" y="5265613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2243846" y="5265318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L 字 8"/>
            <p:cNvSpPr/>
            <p:nvPr/>
          </p:nvSpPr>
          <p:spPr>
            <a:xfrm rot="16200000">
              <a:off x="1702103" y="5261652"/>
              <a:ext cx="540000" cy="540000"/>
            </a:xfrm>
            <a:prstGeom prst="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L 字 38"/>
            <p:cNvSpPr/>
            <p:nvPr/>
          </p:nvSpPr>
          <p:spPr>
            <a:xfrm rot="5400000">
              <a:off x="1193256" y="4708169"/>
              <a:ext cx="540000" cy="540000"/>
            </a:xfrm>
            <a:prstGeom prst="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L 字 43"/>
            <p:cNvSpPr/>
            <p:nvPr/>
          </p:nvSpPr>
          <p:spPr>
            <a:xfrm>
              <a:off x="1194382" y="5266581"/>
              <a:ext cx="540000" cy="540000"/>
            </a:xfrm>
            <a:prstGeom prst="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L 字 39"/>
            <p:cNvSpPr/>
            <p:nvPr/>
          </p:nvSpPr>
          <p:spPr>
            <a:xfrm>
              <a:off x="1462641" y="4972244"/>
              <a:ext cx="540000" cy="563014"/>
            </a:xfrm>
            <a:prstGeom prst="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6" name="正方形/長方形 45"/>
          <p:cNvSpPr/>
          <p:nvPr/>
        </p:nvSpPr>
        <p:spPr>
          <a:xfrm>
            <a:off x="6505296" y="3065738"/>
            <a:ext cx="827912" cy="53988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333208" y="3128723"/>
            <a:ext cx="1527413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 smtClean="0"/>
              <a:t>: 2n-6</a:t>
            </a:r>
            <a:r>
              <a:rPr kumimoji="1" lang="ja-JP" altLang="en-US" sz="2400" dirty="0" smtClean="0"/>
              <a:t>コ</a:t>
            </a:r>
            <a:endParaRPr kumimoji="1" lang="ja-JP" altLang="en-US" sz="2400" dirty="0"/>
          </a:p>
        </p:txBody>
      </p:sp>
      <p:sp>
        <p:nvSpPr>
          <p:cNvPr id="13" name="上矢印 12"/>
          <p:cNvSpPr/>
          <p:nvPr/>
        </p:nvSpPr>
        <p:spPr>
          <a:xfrm flipV="1">
            <a:off x="7326519" y="3682171"/>
            <a:ext cx="615228" cy="917195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821494" y="5294479"/>
            <a:ext cx="243233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 smtClean="0"/>
              <a:t>2</a:t>
            </a:r>
            <a:r>
              <a:rPr kumimoji="1" lang="ja-JP" altLang="en-US" sz="2400" dirty="0" smtClean="0"/>
              <a:t>通りの置き方</a:t>
            </a:r>
            <a:endParaRPr kumimoji="1" lang="ja-JP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2172358" y="4509120"/>
                <a:ext cx="829655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i="1" smtClean="0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kumimoji="1" lang="ja-JP" altLang="en-US" sz="2400" i="1" dirty="0"/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2358" y="4509120"/>
                <a:ext cx="829655" cy="424732"/>
              </a:xfrm>
              <a:prstGeom prst="rect">
                <a:avLst/>
              </a:prstGeom>
              <a:blipFill rotWithShape="0">
                <a:blip r:embed="rId3"/>
                <a:stretch>
                  <a:fillRect b="-144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テキスト ボックス 15"/>
          <p:cNvSpPr txBox="1"/>
          <p:nvPr/>
        </p:nvSpPr>
        <p:spPr>
          <a:xfrm>
            <a:off x="2689669" y="2820490"/>
            <a:ext cx="395639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 smtClean="0"/>
              <a:t>2</a:t>
            </a:r>
            <a:endParaRPr kumimoji="1" lang="ja-JP" altLang="en-US" sz="2400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3905393" y="4020974"/>
            <a:ext cx="395639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 smtClean="0"/>
              <a:t>2</a:t>
            </a:r>
            <a:endParaRPr kumimoji="1" lang="ja-JP" altLang="en-US" sz="2400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6721432" y="2695308"/>
            <a:ext cx="395639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/>
              <a:t>3</a:t>
            </a:r>
            <a:endParaRPr kumimoji="1" lang="ja-JP" altLang="en-US" sz="24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6197609" y="3128723"/>
            <a:ext cx="395639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 smtClean="0"/>
              <a:t>2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33246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Ls in L </a:t>
            </a:r>
            <a:r>
              <a:rPr kumimoji="1" lang="ja-JP" altLang="en-US" dirty="0" smtClean="0"/>
              <a:t>とは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kumimoji="1" lang="ja-JP" altLang="en-US" dirty="0" smtClean="0"/>
                  <a:t> を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1" lang="en-US" altLang="ja-JP" dirty="0" smtClean="0"/>
                  <a:t> </a:t>
                </a:r>
                <a:r>
                  <a:rPr kumimoji="1" lang="ja-JP" altLang="en-US" dirty="0" smtClean="0"/>
                  <a:t>で埋め尽くすパズル</a:t>
                </a:r>
                <a:endParaRPr kumimoji="1" lang="en-US" altLang="ja-JP" dirty="0" smtClean="0"/>
              </a:p>
              <a:p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33" t="-222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テキスト ボックス 117"/>
              <p:cNvSpPr txBox="1"/>
              <p:nvPr/>
            </p:nvSpPr>
            <p:spPr>
              <a:xfrm>
                <a:off x="5150572" y="5486302"/>
                <a:ext cx="576064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118" name="テキスト ボックス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0572" y="5486302"/>
                <a:ext cx="576064" cy="424732"/>
              </a:xfrm>
              <a:prstGeom prst="rect">
                <a:avLst/>
              </a:prstGeom>
              <a:blipFill rotWithShape="0">
                <a:blip r:embed="rId4"/>
                <a:stretch>
                  <a:fillRect b="-28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9" name="テキスト ボックス 128"/>
          <p:cNvSpPr txBox="1"/>
          <p:nvPr/>
        </p:nvSpPr>
        <p:spPr>
          <a:xfrm>
            <a:off x="5075919" y="4204034"/>
            <a:ext cx="424312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 smtClean="0"/>
              <a:t>1</a:t>
            </a:r>
            <a:endParaRPr kumimoji="1" lang="ja-JP" altLang="en-US" sz="2400" dirty="0"/>
          </a:p>
        </p:txBody>
      </p:sp>
      <p:sp>
        <p:nvSpPr>
          <p:cNvPr id="5" name="L 字 4"/>
          <p:cNvSpPr/>
          <p:nvPr/>
        </p:nvSpPr>
        <p:spPr>
          <a:xfrm>
            <a:off x="1739790" y="2954607"/>
            <a:ext cx="2520000" cy="252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6201061" y="3569724"/>
            <a:ext cx="1557317" cy="2335482"/>
            <a:chOff x="6201061" y="3569724"/>
            <a:chExt cx="1557317" cy="2335482"/>
          </a:xfrm>
        </p:grpSpPr>
        <p:grpSp>
          <p:nvGrpSpPr>
            <p:cNvPr id="4" name="グループ化 3"/>
            <p:cNvGrpSpPr/>
            <p:nvPr/>
          </p:nvGrpSpPr>
          <p:grpSpPr>
            <a:xfrm>
              <a:off x="6201061" y="3569724"/>
              <a:ext cx="1557317" cy="2335482"/>
              <a:chOff x="7332184" y="3575552"/>
              <a:chExt cx="1557317" cy="233548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9" name="テキスト ボックス 118"/>
                  <p:cNvSpPr txBox="1"/>
                  <p:nvPr/>
                </p:nvSpPr>
                <p:spPr>
                  <a:xfrm>
                    <a:off x="7332184" y="5486302"/>
                    <a:ext cx="1557317" cy="4247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90000"/>
                      </a:lnSpc>
                    </a:pPr>
                    <a14:m>
                      <m:oMath xmlns:m="http://schemas.openxmlformats.org/officeDocument/2006/math">
                        <m:r>
                          <a:rPr kumimoji="1" lang="en-US" altLang="ja-JP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kumimoji="1" lang="en-US" altLang="ja-JP" sz="2400" b="0" i="1" smtClean="0">
                            <a:latin typeface="Cambria Math" panose="02040503050406030204" pitchFamily="18" charset="0"/>
                          </a:rPr>
                          <m:t>=2</m:t>
                        </m:r>
                      </m:oMath>
                    </a14:m>
                    <a:r>
                      <a:rPr kumimoji="1" lang="ja-JP" altLang="en-US" sz="2400" dirty="0" smtClean="0"/>
                      <a:t>の解</a:t>
                    </a:r>
                    <a:endParaRPr kumimoji="1" lang="ja-JP" altLang="en-US" sz="2400" dirty="0"/>
                  </a:p>
                </p:txBody>
              </p:sp>
            </mc:Choice>
            <mc:Fallback xmlns="">
              <p:sp>
                <p:nvSpPr>
                  <p:cNvPr id="119" name="テキスト ボックス 1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32184" y="5486302"/>
                    <a:ext cx="1557317" cy="424732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 t="-24286" r="-4688" b="-27143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30" name="テキスト ボックス 129"/>
              <p:cNvSpPr txBox="1"/>
              <p:nvPr/>
            </p:nvSpPr>
            <p:spPr>
              <a:xfrm>
                <a:off x="7564565" y="3575552"/>
                <a:ext cx="38681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kumimoji="1" lang="en-US" altLang="ja-JP" sz="2400" dirty="0" smtClean="0"/>
                  <a:t>2</a:t>
                </a:r>
                <a:endParaRPr kumimoji="1" lang="ja-JP" altLang="en-US" sz="2400" dirty="0"/>
              </a:p>
            </p:txBody>
          </p:sp>
        </p:grpSp>
        <p:grpSp>
          <p:nvGrpSpPr>
            <p:cNvPr id="7" name="グループ化 6"/>
            <p:cNvGrpSpPr/>
            <p:nvPr/>
          </p:nvGrpSpPr>
          <p:grpSpPr>
            <a:xfrm>
              <a:off x="6238264" y="3978936"/>
              <a:ext cx="1440000" cy="1443055"/>
              <a:chOff x="3332143" y="2927371"/>
              <a:chExt cx="1440000" cy="1443055"/>
            </a:xfrm>
          </p:grpSpPr>
          <p:sp>
            <p:nvSpPr>
              <p:cNvPr id="136" name="L 字 135"/>
              <p:cNvSpPr/>
              <p:nvPr/>
            </p:nvSpPr>
            <p:spPr>
              <a:xfrm rot="16200000">
                <a:off x="4052143" y="3650426"/>
                <a:ext cx="720000" cy="720000"/>
              </a:xfrm>
              <a:prstGeom prst="corne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7" name="L 字 136"/>
              <p:cNvSpPr/>
              <p:nvPr/>
            </p:nvSpPr>
            <p:spPr>
              <a:xfrm>
                <a:off x="3686916" y="3290426"/>
                <a:ext cx="720000" cy="720000"/>
              </a:xfrm>
              <a:prstGeom prst="corne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8" name="L 字 137"/>
              <p:cNvSpPr/>
              <p:nvPr/>
            </p:nvSpPr>
            <p:spPr>
              <a:xfrm rot="5400000">
                <a:off x="3335420" y="2927371"/>
                <a:ext cx="720000" cy="720000"/>
              </a:xfrm>
              <a:prstGeom prst="corne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9" name="L 字 138"/>
              <p:cNvSpPr/>
              <p:nvPr/>
            </p:nvSpPr>
            <p:spPr>
              <a:xfrm>
                <a:off x="3332143" y="3650426"/>
                <a:ext cx="720000" cy="720000"/>
              </a:xfrm>
              <a:prstGeom prst="corne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40" name="L 字 139"/>
          <p:cNvSpPr/>
          <p:nvPr/>
        </p:nvSpPr>
        <p:spPr>
          <a:xfrm>
            <a:off x="5075919" y="4676128"/>
            <a:ext cx="720000" cy="72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" name="グループ化 5"/>
          <p:cNvGrpSpPr/>
          <p:nvPr/>
        </p:nvGrpSpPr>
        <p:grpSpPr>
          <a:xfrm>
            <a:off x="8516156" y="2748718"/>
            <a:ext cx="2137453" cy="3094575"/>
            <a:chOff x="8516156" y="2748718"/>
            <a:chExt cx="2137453" cy="3094575"/>
          </a:xfrm>
        </p:grpSpPr>
        <p:sp>
          <p:nvSpPr>
            <p:cNvPr id="164" name="テキスト ボックス 163"/>
            <p:cNvSpPr txBox="1"/>
            <p:nvPr/>
          </p:nvSpPr>
          <p:spPr>
            <a:xfrm>
              <a:off x="8827174" y="2748718"/>
              <a:ext cx="386819" cy="424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kumimoji="1" lang="en-US" altLang="ja-JP" sz="2400" dirty="0"/>
                <a:t>3</a:t>
              </a:r>
              <a:endParaRPr kumimoji="1" lang="ja-JP" altLang="en-US" sz="2400" dirty="0"/>
            </a:p>
          </p:txBody>
        </p:sp>
        <p:grpSp>
          <p:nvGrpSpPr>
            <p:cNvPr id="141" name="グループ化 140"/>
            <p:cNvGrpSpPr/>
            <p:nvPr/>
          </p:nvGrpSpPr>
          <p:grpSpPr>
            <a:xfrm>
              <a:off x="8518284" y="3925290"/>
              <a:ext cx="1729472" cy="1918003"/>
              <a:chOff x="6238264" y="3993872"/>
              <a:chExt cx="1729472" cy="191800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1" name="テキスト ボックス 170"/>
                  <p:cNvSpPr txBox="1"/>
                  <p:nvPr/>
                </p:nvSpPr>
                <p:spPr>
                  <a:xfrm>
                    <a:off x="6410419" y="5487143"/>
                    <a:ext cx="1557317" cy="4247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90000"/>
                      </a:lnSpc>
                    </a:pPr>
                    <a14:m>
                      <m:oMath xmlns:m="http://schemas.openxmlformats.org/officeDocument/2006/math">
                        <m:r>
                          <a:rPr kumimoji="1" lang="en-US" altLang="ja-JP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kumimoji="1" lang="en-US" altLang="ja-JP" sz="2400" b="0" i="1" smtClean="0">
                            <a:latin typeface="Cambria Math" panose="02040503050406030204" pitchFamily="18" charset="0"/>
                          </a:rPr>
                          <m:t>=3</m:t>
                        </m:r>
                      </m:oMath>
                    </a14:m>
                    <a:r>
                      <a:rPr kumimoji="1" lang="ja-JP" altLang="en-US" sz="2400" dirty="0" smtClean="0"/>
                      <a:t>の解</a:t>
                    </a:r>
                    <a:endParaRPr kumimoji="1" lang="ja-JP" altLang="en-US" sz="2400" dirty="0"/>
                  </a:p>
                </p:txBody>
              </p:sp>
            </mc:Choice>
            <mc:Fallback xmlns="">
              <p:sp>
                <p:nvSpPr>
                  <p:cNvPr id="171" name="テキスト ボックス 17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10419" y="5487143"/>
                    <a:ext cx="1557317" cy="424732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 t="-24286" r="-4706" b="-27143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166" name="グループ化 165"/>
              <p:cNvGrpSpPr/>
              <p:nvPr/>
            </p:nvGrpSpPr>
            <p:grpSpPr>
              <a:xfrm>
                <a:off x="6238264" y="3993872"/>
                <a:ext cx="1426269" cy="1436443"/>
                <a:chOff x="3332143" y="2942307"/>
                <a:chExt cx="1426269" cy="1436443"/>
              </a:xfrm>
            </p:grpSpPr>
            <p:sp>
              <p:nvSpPr>
                <p:cNvPr id="167" name="L 字 166"/>
                <p:cNvSpPr/>
                <p:nvPr/>
              </p:nvSpPr>
              <p:spPr>
                <a:xfrm rot="16200000">
                  <a:off x="4038412" y="3658750"/>
                  <a:ext cx="720000" cy="720000"/>
                </a:xfrm>
                <a:prstGeom prst="corner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8" name="L 字 167"/>
                <p:cNvSpPr/>
                <p:nvPr/>
              </p:nvSpPr>
              <p:spPr>
                <a:xfrm>
                  <a:off x="3686916" y="3290426"/>
                  <a:ext cx="720000" cy="720000"/>
                </a:xfrm>
                <a:prstGeom prst="corner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9" name="L 字 168"/>
                <p:cNvSpPr/>
                <p:nvPr/>
              </p:nvSpPr>
              <p:spPr>
                <a:xfrm rot="5400000">
                  <a:off x="3332143" y="2942307"/>
                  <a:ext cx="720000" cy="720000"/>
                </a:xfrm>
                <a:prstGeom prst="corner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0" name="L 字 169"/>
                <p:cNvSpPr/>
                <p:nvPr/>
              </p:nvSpPr>
              <p:spPr>
                <a:xfrm>
                  <a:off x="3332143" y="3650426"/>
                  <a:ext cx="720000" cy="720000"/>
                </a:xfrm>
                <a:prstGeom prst="corner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17" name="グループ化 16"/>
            <p:cNvGrpSpPr/>
            <p:nvPr/>
          </p:nvGrpSpPr>
          <p:grpSpPr>
            <a:xfrm>
              <a:off x="8516156" y="3207832"/>
              <a:ext cx="2137453" cy="2153901"/>
              <a:chOff x="8528962" y="3207832"/>
              <a:chExt cx="2137453" cy="2153901"/>
            </a:xfrm>
          </p:grpSpPr>
          <p:sp>
            <p:nvSpPr>
              <p:cNvPr id="135" name="L 字 134"/>
              <p:cNvSpPr/>
              <p:nvPr/>
            </p:nvSpPr>
            <p:spPr>
              <a:xfrm>
                <a:off x="9245863" y="3934725"/>
                <a:ext cx="720000" cy="720000"/>
              </a:xfrm>
              <a:prstGeom prst="corne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4" name="L 字 173"/>
              <p:cNvSpPr/>
              <p:nvPr/>
            </p:nvSpPr>
            <p:spPr>
              <a:xfrm>
                <a:off x="8528962" y="3207832"/>
                <a:ext cx="720000" cy="720000"/>
              </a:xfrm>
              <a:prstGeom prst="corne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5" name="L 字 174"/>
              <p:cNvSpPr/>
              <p:nvPr/>
            </p:nvSpPr>
            <p:spPr>
              <a:xfrm rot="10800000">
                <a:off x="8873057" y="3207832"/>
                <a:ext cx="720000" cy="720000"/>
              </a:xfrm>
              <a:prstGeom prst="corne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6" name="L 字 175"/>
              <p:cNvSpPr/>
              <p:nvPr/>
            </p:nvSpPr>
            <p:spPr>
              <a:xfrm rot="5400000">
                <a:off x="9946415" y="4296480"/>
                <a:ext cx="720000" cy="720000"/>
              </a:xfrm>
              <a:prstGeom prst="corne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7" name="L 字 176"/>
              <p:cNvSpPr/>
              <p:nvPr/>
            </p:nvSpPr>
            <p:spPr>
              <a:xfrm rot="16200000">
                <a:off x="9938878" y="4641733"/>
                <a:ext cx="720000" cy="720000"/>
              </a:xfrm>
              <a:prstGeom prst="corne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8" name="テキスト ボックス 177"/>
              <p:cNvSpPr txBox="1"/>
              <p:nvPr/>
            </p:nvSpPr>
            <p:spPr>
              <a:xfrm>
                <a:off x="2760660" y="5506625"/>
                <a:ext cx="576064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178" name="テキスト ボックス 1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0660" y="5506625"/>
                <a:ext cx="576064" cy="4247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9" name="テキスト ボックス 178"/>
          <p:cNvSpPr txBox="1"/>
          <p:nvPr/>
        </p:nvSpPr>
        <p:spPr>
          <a:xfrm>
            <a:off x="2205980" y="2539262"/>
            <a:ext cx="424312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/>
              <a:t>n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31290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2876" y="332656"/>
            <a:ext cx="9143538" cy="1066800"/>
          </a:xfrm>
        </p:spPr>
        <p:txBody>
          <a:bodyPr/>
          <a:lstStyle/>
          <a:p>
            <a:r>
              <a:rPr lang="ja-JP" altLang="en-US" dirty="0"/>
              <a:t>正確な解の数を用いた下界の計算 </a:t>
            </a:r>
            <a:r>
              <a:rPr lang="en-US" altLang="ja-JP" dirty="0"/>
              <a:t>(Ls in </a:t>
            </a:r>
            <a:r>
              <a:rPr lang="en-US" altLang="ja-JP" dirty="0" smtClean="0"/>
              <a:t>L)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522876" y="1399456"/>
                <a:ext cx="9143538" cy="41148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altLang="ja-JP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+2</m:t>
                            </m:r>
                          </m:sub>
                        </m:s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</a:rPr>
                      <m:t>≥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−6</m:t>
                        </m:r>
                      </m:sup>
                    </m:sSup>
                    <m:r>
                      <a:rPr lang="ja-JP" altLang="en-US" i="1">
                        <a:latin typeface="Cambria Math" panose="02040503050406030204" pitchFamily="18" charset="0"/>
                      </a:rPr>
                      <m:t>・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endParaRPr lang="en-US" altLang="ja-JP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ja-JP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ja-JP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ja-JP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+4</m:t>
                            </m:r>
                          </m:sub>
                        </m:sSub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ja-JP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≥</m:t>
                    </m:r>
                    <m:sSup>
                      <m:sSup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−6</m:t>
                        </m:r>
                      </m:sup>
                    </m:sSup>
                    <m:r>
                      <a:rPr lang="ja-JP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・</m:t>
                    </m:r>
                    <m:r>
                      <a:rPr lang="en-US" altLang="ja-JP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ja-JP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US" altLang="ja-JP" i="1" dirty="0">
                  <a:latin typeface="Cambria Math" panose="02040503050406030204" pitchFamily="18" charset="0"/>
                </a:endParaRPr>
              </a:p>
              <a:p>
                <a:endParaRPr lang="en-US" altLang="ja-JP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2876" y="1399456"/>
                <a:ext cx="9143538" cy="4114800"/>
              </a:xfrm>
              <a:blipFill rotWithShape="0">
                <a:blip r:embed="rId2"/>
                <a:stretch>
                  <a:fillRect l="-5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グループ化 9"/>
          <p:cNvGrpSpPr/>
          <p:nvPr/>
        </p:nvGrpSpPr>
        <p:grpSpPr>
          <a:xfrm>
            <a:off x="1701924" y="3565859"/>
            <a:ext cx="2162589" cy="2049735"/>
            <a:chOff x="1193256" y="2564904"/>
            <a:chExt cx="3244612" cy="3241677"/>
          </a:xfrm>
        </p:grpSpPr>
        <p:sp>
          <p:nvSpPr>
            <p:cNvPr id="4" name="L 字 3"/>
            <p:cNvSpPr/>
            <p:nvPr/>
          </p:nvSpPr>
          <p:spPr>
            <a:xfrm>
              <a:off x="1197868" y="2565198"/>
              <a:ext cx="3240000" cy="3240000"/>
            </a:xfrm>
            <a:prstGeom prst="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L 字 4"/>
            <p:cNvSpPr/>
            <p:nvPr/>
          </p:nvSpPr>
          <p:spPr>
            <a:xfrm>
              <a:off x="1737868" y="3104784"/>
              <a:ext cx="2160000" cy="2160240"/>
            </a:xfrm>
            <a:prstGeom prst="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1989956" y="2564904"/>
              <a:ext cx="827911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1200932" y="2564904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/>
            <p:cNvSpPr/>
            <p:nvPr/>
          </p:nvSpPr>
          <p:spPr>
            <a:xfrm rot="5400000">
              <a:off x="1058284" y="3252488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/>
            <p:cNvSpPr/>
            <p:nvPr/>
          </p:nvSpPr>
          <p:spPr>
            <a:xfrm rot="5400000">
              <a:off x="1058284" y="4080400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/>
            <p:cNvSpPr/>
            <p:nvPr/>
          </p:nvSpPr>
          <p:spPr>
            <a:xfrm rot="5400000">
              <a:off x="3753972" y="4328920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/>
            <p:cNvSpPr/>
            <p:nvPr/>
          </p:nvSpPr>
          <p:spPr>
            <a:xfrm rot="5400000">
              <a:off x="3753972" y="5122185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3073439" y="5265613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2243846" y="5265318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L 字 8"/>
            <p:cNvSpPr/>
            <p:nvPr/>
          </p:nvSpPr>
          <p:spPr>
            <a:xfrm rot="16200000">
              <a:off x="1702103" y="5261652"/>
              <a:ext cx="540000" cy="540000"/>
            </a:xfrm>
            <a:prstGeom prst="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L 字 38"/>
            <p:cNvSpPr/>
            <p:nvPr/>
          </p:nvSpPr>
          <p:spPr>
            <a:xfrm rot="5400000">
              <a:off x="1193256" y="4708169"/>
              <a:ext cx="540000" cy="540000"/>
            </a:xfrm>
            <a:prstGeom prst="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L 字 43"/>
            <p:cNvSpPr/>
            <p:nvPr/>
          </p:nvSpPr>
          <p:spPr>
            <a:xfrm>
              <a:off x="1194382" y="5266581"/>
              <a:ext cx="540000" cy="540000"/>
            </a:xfrm>
            <a:prstGeom prst="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L 字 39"/>
            <p:cNvSpPr/>
            <p:nvPr/>
          </p:nvSpPr>
          <p:spPr>
            <a:xfrm>
              <a:off x="1462641" y="4972244"/>
              <a:ext cx="540000" cy="563014"/>
            </a:xfrm>
            <a:prstGeom prst="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3" name="グループ化 32"/>
          <p:cNvGrpSpPr/>
          <p:nvPr/>
        </p:nvGrpSpPr>
        <p:grpSpPr>
          <a:xfrm>
            <a:off x="7406288" y="2746578"/>
            <a:ext cx="3244612" cy="3241677"/>
            <a:chOff x="1193256" y="2564904"/>
            <a:chExt cx="3244612" cy="3241677"/>
          </a:xfrm>
        </p:grpSpPr>
        <p:sp>
          <p:nvSpPr>
            <p:cNvPr id="34" name="L 字 33"/>
            <p:cNvSpPr/>
            <p:nvPr/>
          </p:nvSpPr>
          <p:spPr>
            <a:xfrm>
              <a:off x="1197868" y="2565198"/>
              <a:ext cx="3240000" cy="3240000"/>
            </a:xfrm>
            <a:prstGeom prst="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L 字 37"/>
            <p:cNvSpPr/>
            <p:nvPr/>
          </p:nvSpPr>
          <p:spPr>
            <a:xfrm>
              <a:off x="1737868" y="3104784"/>
              <a:ext cx="2160000" cy="2160240"/>
            </a:xfrm>
            <a:prstGeom prst="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1989956" y="2564904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1200932" y="2564904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正方形/長方形 42"/>
            <p:cNvSpPr/>
            <p:nvPr/>
          </p:nvSpPr>
          <p:spPr>
            <a:xfrm rot="5400000">
              <a:off x="1058284" y="3252488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正方形/長方形 44"/>
            <p:cNvSpPr/>
            <p:nvPr/>
          </p:nvSpPr>
          <p:spPr>
            <a:xfrm rot="5400000">
              <a:off x="1058284" y="4080400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正方形/長方形 46"/>
            <p:cNvSpPr/>
            <p:nvPr/>
          </p:nvSpPr>
          <p:spPr>
            <a:xfrm rot="5400000">
              <a:off x="3753972" y="4328920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/>
            <p:cNvSpPr/>
            <p:nvPr/>
          </p:nvSpPr>
          <p:spPr>
            <a:xfrm rot="5400000">
              <a:off x="3753972" y="5122185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3073439" y="5265613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2243846" y="5265318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L 字 50"/>
            <p:cNvSpPr/>
            <p:nvPr/>
          </p:nvSpPr>
          <p:spPr>
            <a:xfrm rot="16200000">
              <a:off x="1702103" y="5261652"/>
              <a:ext cx="540000" cy="540000"/>
            </a:xfrm>
            <a:prstGeom prst="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L 字 51"/>
            <p:cNvSpPr/>
            <p:nvPr/>
          </p:nvSpPr>
          <p:spPr>
            <a:xfrm rot="5400000">
              <a:off x="1193256" y="4708169"/>
              <a:ext cx="540000" cy="540000"/>
            </a:xfrm>
            <a:prstGeom prst="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L 字 52"/>
            <p:cNvSpPr/>
            <p:nvPr/>
          </p:nvSpPr>
          <p:spPr>
            <a:xfrm>
              <a:off x="1194382" y="5266581"/>
              <a:ext cx="540000" cy="540000"/>
            </a:xfrm>
            <a:prstGeom prst="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L 字 53"/>
            <p:cNvSpPr/>
            <p:nvPr/>
          </p:nvSpPr>
          <p:spPr>
            <a:xfrm>
              <a:off x="1462641" y="4972244"/>
              <a:ext cx="540000" cy="563014"/>
            </a:xfrm>
            <a:prstGeom prst="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右矢印 10"/>
          <p:cNvSpPr/>
          <p:nvPr/>
        </p:nvSpPr>
        <p:spPr>
          <a:xfrm>
            <a:off x="4658821" y="3927945"/>
            <a:ext cx="2160240" cy="1457946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2</a:t>
            </a:r>
            <a:r>
              <a:rPr kumimoji="1" lang="ja-JP" altLang="en-US" sz="2400" dirty="0" smtClean="0"/>
              <a:t>倍に拡大</a:t>
            </a:r>
            <a:endParaRPr kumimoji="1" lang="ja-JP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/>
              <p:cNvSpPr txBox="1"/>
              <p:nvPr/>
            </p:nvSpPr>
            <p:spPr>
              <a:xfrm>
                <a:off x="2234243" y="4636066"/>
                <a:ext cx="829655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i="1" smtClean="0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kumimoji="1" lang="ja-JP" altLang="en-US" sz="2400" i="1" dirty="0"/>
              </a:p>
            </p:txBody>
          </p:sp>
        </mc:Choice>
        <mc:Fallback xmlns="">
          <p:sp>
            <p:nvSpPr>
              <p:cNvPr id="55" name="テキスト ボックス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4243" y="4636066"/>
                <a:ext cx="829655" cy="424732"/>
              </a:xfrm>
              <a:prstGeom prst="rect">
                <a:avLst/>
              </a:prstGeom>
              <a:blipFill rotWithShape="0">
                <a:blip r:embed="rId3"/>
                <a:stretch>
                  <a:fillRect b="-144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/>
              <p:cNvSpPr txBox="1"/>
              <p:nvPr/>
            </p:nvSpPr>
            <p:spPr>
              <a:xfrm>
                <a:off x="8426668" y="4553190"/>
                <a:ext cx="829655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i="1" smtClean="0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kumimoji="1" lang="en-US" altLang="ja-JP" sz="2400" b="0" i="1" smtClean="0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kumimoji="1" lang="ja-JP" altLang="en-US" sz="2400" i="1" dirty="0"/>
              </a:p>
            </p:txBody>
          </p:sp>
        </mc:Choice>
        <mc:Fallback xmlns="">
          <p:sp>
            <p:nvSpPr>
              <p:cNvPr id="56" name="テキスト ボックス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6668" y="4553190"/>
                <a:ext cx="829655" cy="424732"/>
              </a:xfrm>
              <a:prstGeom prst="rect">
                <a:avLst/>
              </a:prstGeom>
              <a:blipFill rotWithShape="0">
                <a:blip r:embed="rId4"/>
                <a:stretch>
                  <a:fillRect b="-28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057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2876" y="332656"/>
            <a:ext cx="9143538" cy="1066800"/>
          </a:xfrm>
        </p:spPr>
        <p:txBody>
          <a:bodyPr/>
          <a:lstStyle/>
          <a:p>
            <a:r>
              <a:rPr lang="ja-JP" altLang="en-US" dirty="0"/>
              <a:t>正確な解の数を用いた下界の計算 </a:t>
            </a:r>
            <a:r>
              <a:rPr lang="en-US" altLang="ja-JP" dirty="0"/>
              <a:t>(Ls in L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522876" y="1399456"/>
                <a:ext cx="9143538" cy="41148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altLang="ja-JP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+4</m:t>
                            </m:r>
                          </m:sub>
                        </m:s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</a:rPr>
                      <m:t>≥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−6</m:t>
                        </m:r>
                      </m:sup>
                    </m:sSup>
                    <m:r>
                      <a:rPr lang="ja-JP" altLang="en-US" i="1">
                        <a:latin typeface="Cambria Math" panose="02040503050406030204" pitchFamily="18" charset="0"/>
                      </a:rPr>
                      <m:t>・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US" altLang="ja-JP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+4</m:t>
                            </m:r>
                          </m:sub>
                        </m:s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 b="0" i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</a:rPr>
                      <m:t>≥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−6</m:t>
                        </m:r>
                      </m:sup>
                    </m:sSup>
                    <m:r>
                      <a:rPr lang="ja-JP" altLang="en-US" i="1">
                        <a:latin typeface="Cambria Math" panose="02040503050406030204" pitchFamily="18" charset="0"/>
                      </a:rPr>
                      <m:t>・</m:t>
                    </m:r>
                    <m:r>
                      <a:rPr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sSup>
                      <m:sSupPr>
                        <m:ctrlPr>
                          <a:rPr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ja-JP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n-US" altLang="ja-JP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altLang="ja-JP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altLang="ja-JP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n-US" altLang="ja-JP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+4</m:t>
                        </m:r>
                      </m:sup>
                    </m:sSup>
                    <m:r>
                      <a:rPr lang="ja-JP" altLang="en-US" i="1">
                        <a:latin typeface="Cambria Math" panose="02040503050406030204" pitchFamily="18" charset="0"/>
                      </a:rPr>
                      <m:t>・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 b="0" i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endParaRPr lang="en-US" altLang="ja-JP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2876" y="1399456"/>
                <a:ext cx="9143538" cy="4114800"/>
              </a:xfrm>
              <a:blipFill rotWithShape="0">
                <a:blip r:embed="rId2"/>
                <a:stretch>
                  <a:fillRect l="-5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3" name="グループ化 32"/>
          <p:cNvGrpSpPr/>
          <p:nvPr/>
        </p:nvGrpSpPr>
        <p:grpSpPr>
          <a:xfrm>
            <a:off x="1773932" y="2708920"/>
            <a:ext cx="3244612" cy="3241677"/>
            <a:chOff x="1193256" y="2564904"/>
            <a:chExt cx="3244612" cy="3241677"/>
          </a:xfrm>
        </p:grpSpPr>
        <p:sp>
          <p:nvSpPr>
            <p:cNvPr id="34" name="L 字 33"/>
            <p:cNvSpPr/>
            <p:nvPr/>
          </p:nvSpPr>
          <p:spPr>
            <a:xfrm>
              <a:off x="1197868" y="2565198"/>
              <a:ext cx="3240000" cy="3240000"/>
            </a:xfrm>
            <a:prstGeom prst="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L 字 37"/>
            <p:cNvSpPr/>
            <p:nvPr/>
          </p:nvSpPr>
          <p:spPr>
            <a:xfrm>
              <a:off x="1737868" y="3104784"/>
              <a:ext cx="2160000" cy="2160240"/>
            </a:xfrm>
            <a:prstGeom prst="corner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1989956" y="2564904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1200932" y="2564904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正方形/長方形 42"/>
            <p:cNvSpPr/>
            <p:nvPr/>
          </p:nvSpPr>
          <p:spPr>
            <a:xfrm rot="5400000">
              <a:off x="1058284" y="3252488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正方形/長方形 44"/>
            <p:cNvSpPr/>
            <p:nvPr/>
          </p:nvSpPr>
          <p:spPr>
            <a:xfrm rot="5400000">
              <a:off x="1058284" y="4080400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正方形/長方形 46"/>
            <p:cNvSpPr/>
            <p:nvPr/>
          </p:nvSpPr>
          <p:spPr>
            <a:xfrm rot="5400000">
              <a:off x="3753972" y="4328920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/>
            <p:cNvSpPr/>
            <p:nvPr/>
          </p:nvSpPr>
          <p:spPr>
            <a:xfrm rot="5400000">
              <a:off x="3753972" y="5122185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3073439" y="5265613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2243846" y="5265318"/>
              <a:ext cx="827912" cy="5398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L 字 50"/>
            <p:cNvSpPr/>
            <p:nvPr/>
          </p:nvSpPr>
          <p:spPr>
            <a:xfrm rot="16200000">
              <a:off x="1702103" y="5261652"/>
              <a:ext cx="540000" cy="540000"/>
            </a:xfrm>
            <a:prstGeom prst="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L 字 51"/>
            <p:cNvSpPr/>
            <p:nvPr/>
          </p:nvSpPr>
          <p:spPr>
            <a:xfrm rot="5400000">
              <a:off x="1193256" y="4708169"/>
              <a:ext cx="540000" cy="540000"/>
            </a:xfrm>
            <a:prstGeom prst="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L 字 52"/>
            <p:cNvSpPr/>
            <p:nvPr/>
          </p:nvSpPr>
          <p:spPr>
            <a:xfrm>
              <a:off x="1194382" y="5266581"/>
              <a:ext cx="540000" cy="540000"/>
            </a:xfrm>
            <a:prstGeom prst="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L 字 53"/>
            <p:cNvSpPr/>
            <p:nvPr/>
          </p:nvSpPr>
          <p:spPr>
            <a:xfrm>
              <a:off x="1462641" y="4972244"/>
              <a:ext cx="540000" cy="563014"/>
            </a:xfrm>
            <a:prstGeom prst="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4068071" y="3050622"/>
                <a:ext cx="3672348" cy="81246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kumimoji="1" lang="ja-JP" altLang="en-US" sz="2400" b="0" dirty="0" smtClean="0">
                    <a:solidFill>
                      <a:schemeClr val="tx2"/>
                    </a:solidFill>
                  </a:rPr>
                  <a:t>・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kumimoji="1" lang="en-US" altLang="ja-JP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kumimoji="1" lang="ja-JP" altLang="en-US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　</m:t>
                    </m:r>
                    <m:r>
                      <a:rPr kumimoji="1" lang="en-US" altLang="ja-JP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kumimoji="1" lang="en-US" altLang="ja-JP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kumimoji="1" lang="en-US" altLang="ja-JP" sz="24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4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kumimoji="1" lang="en-US" altLang="ja-JP" sz="24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kumimoji="1" lang="ja-JP" altLang="en-US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　</m:t>
                        </m:r>
                        <m:r>
                          <a:rPr kumimoji="1" lang="en-US" altLang="ja-JP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kumimoji="1" lang="en-US" altLang="ja-JP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1" lang="en-US" altLang="ja-JP" sz="2400" b="0" dirty="0" smtClean="0">
                    <a:solidFill>
                      <a:schemeClr val="tx2"/>
                    </a:solidFill>
                  </a:rPr>
                  <a:t> </a:t>
                </a:r>
                <a:r>
                  <a:rPr kumimoji="1" lang="ja-JP" altLang="en-US" sz="2400" b="0" dirty="0" smtClean="0">
                    <a:solidFill>
                      <a:schemeClr val="tx2"/>
                    </a:solidFill>
                  </a:rPr>
                  <a:t>コ</a:t>
                </a:r>
                <a:endParaRPr kumimoji="1" lang="en-US" altLang="ja-JP" sz="2400" b="0" dirty="0" smtClean="0">
                  <a:solidFill>
                    <a:schemeClr val="tx2"/>
                  </a:solidFill>
                </a:endParaRPr>
              </a:p>
              <a:p>
                <a:pPr>
                  <a:lnSpc>
                    <a:spcPct val="90000"/>
                  </a:lnSpc>
                </a:pPr>
                <a:r>
                  <a:rPr kumimoji="1" lang="ja-JP" altLang="en-US" sz="2400" b="0" dirty="0" smtClean="0">
                    <a:solidFill>
                      <a:schemeClr val="tx2"/>
                    </a:solidFill>
                  </a:rPr>
                  <a:t>・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kumimoji="1" lang="en-US" altLang="ja-JP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kumimoji="1" lang="en-US" altLang="ja-JP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+2 </m:t>
                        </m:r>
                      </m:sub>
                    </m:sSub>
                    <m:r>
                      <a:rPr kumimoji="1" lang="en-US" altLang="ja-JP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b>
                      <m:sSubPr>
                        <m:ctrlPr>
                          <a:rPr kumimoji="1" lang="en-US" altLang="ja-JP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kumimoji="1" lang="en-US" altLang="ja-JP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kumimoji="1" lang="en-US" altLang="ja-JP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d>
                          <m:dPr>
                            <m:ctrlPr>
                              <a:rPr kumimoji="1" lang="en-US" altLang="ja-JP" sz="24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ja-JP" sz="24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kumimoji="1" lang="en-US" altLang="ja-JP" sz="24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d>
                      </m:e>
                      <m:sup>
                        <m:r>
                          <a:rPr kumimoji="1" lang="en-US" altLang="ja-JP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1" lang="ja-JP" altLang="en-US" sz="2400" dirty="0" smtClean="0">
                    <a:solidFill>
                      <a:schemeClr val="tx2"/>
                    </a:solidFill>
                  </a:rPr>
                  <a:t> </a:t>
                </a:r>
                <a:r>
                  <a:rPr kumimoji="1" lang="ja-JP" altLang="en-US" sz="2400" dirty="0">
                    <a:solidFill>
                      <a:schemeClr val="tx2"/>
                    </a:solidFill>
                  </a:rPr>
                  <a:t>コ</a:t>
                </a:r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8071" y="3050622"/>
                <a:ext cx="3672348" cy="812467"/>
              </a:xfrm>
              <a:prstGeom prst="rect">
                <a:avLst/>
              </a:prstGeom>
              <a:blipFill rotWithShape="0">
                <a:blip r:embed="rId3"/>
                <a:stretch>
                  <a:fillRect l="-2314" t="-5147" b="-1250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5344254" y="4494356"/>
                <a:ext cx="3918510" cy="14772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kumimoji="1" lang="en-US" altLang="ja-JP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ja-JP" sz="24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en-US" altLang="ja-JP" sz="2400" dirty="0" smtClean="0"/>
                  <a:t>: 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kumimoji="1" lang="ja-JP" altLang="en-US" sz="2400" dirty="0" smtClean="0"/>
                  <a:t> コ</a:t>
                </a:r>
                <a:endParaRPr kumimoji="1" lang="en-US" altLang="ja-JP" sz="2400" dirty="0" smtClean="0"/>
              </a:p>
              <a:p>
                <a:pPr>
                  <a:lnSpc>
                    <a:spcPct val="90000"/>
                  </a:lnSpc>
                </a:pPr>
                <a:endParaRPr kumimoji="1" lang="en-US" altLang="ja-JP" sz="2400" dirty="0"/>
              </a:p>
              <a:p>
                <a:pPr>
                  <a:lnSpc>
                    <a:spcPct val="90000"/>
                  </a:lnSpc>
                </a:pPr>
                <a:r>
                  <a:rPr kumimoji="1" lang="ja-JP" altLang="en-US" sz="2400" dirty="0" smtClean="0"/>
                  <a:t>それぞれに対して</a:t>
                </a:r>
                <a14:m>
                  <m:oMath xmlns:m="http://schemas.openxmlformats.org/officeDocument/2006/math">
                    <m:r>
                      <a:rPr kumimoji="1" lang="ja-JP" altLang="en-US" sz="2400" b="0" i="1" dirty="0">
                        <a:latin typeface="Cambria Math" panose="02040503050406030204" pitchFamily="18" charset="0"/>
                      </a:rPr>
                      <m:t>　</m:t>
                    </m:r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kumimoji="1"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kumimoji="1"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kumimoji="1"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kumimoji="1"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ja-JP" altLang="en-US" sz="2400" dirty="0" smtClean="0">
                    <a:solidFill>
                      <a:srgbClr val="FF0000"/>
                    </a:solidFill>
                  </a:rPr>
                  <a:t> </a:t>
                </a:r>
                <a:r>
                  <a:rPr kumimoji="1" lang="ja-JP" altLang="en-US" sz="2400" dirty="0" smtClean="0"/>
                  <a:t>通りの置き方</a:t>
                </a:r>
                <a:endParaRPr kumimoji="1" lang="ja-JP" altLang="en-US" sz="2400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4254" y="4494356"/>
                <a:ext cx="3918510" cy="1477264"/>
              </a:xfrm>
              <a:prstGeom prst="rect">
                <a:avLst/>
              </a:prstGeom>
              <a:blipFill rotWithShape="0">
                <a:blip r:embed="rId4"/>
                <a:stretch>
                  <a:fillRect l="-2492" t="-6996" b="-699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142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2876" y="332656"/>
            <a:ext cx="9143538" cy="1066800"/>
          </a:xfrm>
        </p:spPr>
        <p:txBody>
          <a:bodyPr/>
          <a:lstStyle/>
          <a:p>
            <a:r>
              <a:rPr lang="ja-JP" altLang="en-US" dirty="0"/>
              <a:t>正確な解の数を用いた下界の計算 </a:t>
            </a:r>
            <a:r>
              <a:rPr lang="en-US" altLang="ja-JP" dirty="0"/>
              <a:t>(Ls in L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522876" y="1404530"/>
                <a:ext cx="9468080" cy="4760774"/>
              </a:xfrm>
            </p:spPr>
            <p:txBody>
              <a:bodyPr>
                <a:normAutofit lnSpcReduction="10000"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 b="0" i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</a:rPr>
                      <m:t>≥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ja-JP" altLang="en-US" i="1">
                        <a:latin typeface="Cambria Math" panose="02040503050406030204" pitchFamily="18" charset="0"/>
                      </a:rPr>
                      <m:t>・</m:t>
                    </m:r>
                    <m:r>
                      <a:rPr lang="en-US" altLang="ja-JP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sSup>
                      <m:sSupPr>
                        <m:ctrlPr>
                          <a:rPr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altLang="ja-JP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ja-JP" altLang="en-US" i="1">
                        <a:latin typeface="Cambria Math" panose="02040503050406030204" pitchFamily="18" charset="0"/>
                      </a:rPr>
                      <m:t>・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 b="0" i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endParaRPr lang="en-US" altLang="ja-JP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ja-JP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altLang="ja-JP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i="1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 i="1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altLang="ja-JP" i="1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i="1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 i="1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ja-JP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≥</m:t>
                    </m:r>
                    <m:sSup>
                      <m:sSupPr>
                        <m:ctrlPr>
                          <a:rPr lang="en-US" altLang="ja-JP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en-US" altLang="ja-JP" i="1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altLang="ja-JP" i="1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  <m:r>
                              <a:rPr lang="ja-JP" altLang="en-US" i="1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  <m:t>・</m:t>
                            </m:r>
                            <m:r>
                              <a:rPr lang="en-US" altLang="ja-JP" i="1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d>
                              <m:dPr>
                                <m:ctrlPr>
                                  <a:rPr lang="en-US" altLang="ja-JP" i="1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ja-JP" i="1">
                                        <a:solidFill>
                                          <a:schemeClr val="accent4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i="1">
                                        <a:solidFill>
                                          <a:schemeClr val="accent4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altLang="ja-JP" i="1">
                                        <a:solidFill>
                                          <a:schemeClr val="accent4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altLang="ja-JP" i="1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altLang="ja-JP" i="1">
                                        <a:solidFill>
                                          <a:schemeClr val="accent4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i="1">
                                        <a:solidFill>
                                          <a:schemeClr val="accent4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altLang="ja-JP" i="1">
                                        <a:solidFill>
                                          <a:schemeClr val="accent4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</m:e>
                      <m:sup>
                        <m:f>
                          <m:fPr>
                            <m:ctrlPr>
                              <a:rPr lang="en-US" altLang="ja-JP" b="0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altLang="ja-JP" i="1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ja-JP" i="1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altLang="ja-JP" i="1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altLang="ja-JP" b="0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sup>
                    </m:sSup>
                  </m:oMath>
                </a14:m>
                <a:endParaRPr lang="en-US" altLang="ja-JP" dirty="0" smtClean="0">
                  <a:latin typeface="Meiryo UI" panose="020B0604030504040204" pitchFamily="50" charset="-128"/>
                  <a:ea typeface="Cambria Math" panose="02040503050406030204" pitchFamily="18" charset="0"/>
                </a:endParaRPr>
              </a:p>
              <a:p>
                <a:endParaRPr lang="en-US" altLang="ja-JP" dirty="0" smtClean="0">
                  <a:latin typeface="Meiryo UI" panose="020B0604030504040204" pitchFamily="50" charset="-128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altLang="ja-JP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12</a:t>
                </a:r>
                <a:r>
                  <a:rPr lang="ja-JP" altLang="en-US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倍に拡大して同様の計算</a:t>
                </a:r>
                <a:endParaRPr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</a:rPr>
                      <m:t>≥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  <m:r>
                              <a:rPr lang="ja-JP" altLang="en-US" i="1">
                                <a:latin typeface="Cambria Math" panose="02040503050406030204" pitchFamily="18" charset="0"/>
                              </a:rPr>
                              <m:t>・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d>
                              <m:dPr>
                                <m:ctrlP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ja-JP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altLang="ja-JP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altLang="ja-JP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altLang="ja-JP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altLang="ja-JP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</m:e>
                      <m:sup>
                        <m:f>
                          <m:f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14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altLang="ja-JP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944</m:t>
                        </m:r>
                      </m:e>
                      <m:sup>
                        <m:sSup>
                          <m:sSupPr>
                            <m:ctrlPr>
                              <a:rPr lang="en-US" altLang="ja-JP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altLang="ja-JP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sup>
                    </m:sSup>
                  </m:oMath>
                </a14:m>
                <a:endParaRPr lang="en-US" altLang="ja-JP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ja-JP" altLang="en-US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スフィンクスに対しても同様の議論が可能</a:t>
                </a:r>
                <a:endParaRPr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ja-JP" i="1">
                                <a:latin typeface="Cambria Math" panose="02040503050406030204" pitchFamily="18" charset="0"/>
                              </a:rPr>
                              <m:t>S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ja-JP" i="1">
                                <a:latin typeface="Cambria Math" panose="02040503050406030204" pitchFamily="18" charset="0"/>
                              </a:rPr>
                              <m:t>S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</a:rPr>
                      <m:t>≥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d>
                              <m:dPr>
                                <m:ctrlP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ja-JP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altLang="ja-JP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altLang="ja-JP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altLang="ja-JP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</m:e>
                      <m:sup>
                        <m:f>
                          <m:f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64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40</m:t>
                        </m:r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e>
                      <m:sup>
                        <m:sSup>
                          <m:sSupPr>
                            <m:ctrlPr>
                              <a:rPr lang="en-US" altLang="ja-JP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altLang="ja-JP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sup>
                    </m:sSup>
                  </m:oMath>
                </a14:m>
                <a:endParaRPr lang="en-US" altLang="ja-JP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2876" y="1404530"/>
                <a:ext cx="9468080" cy="4760774"/>
              </a:xfrm>
              <a:blipFill rotWithShape="0">
                <a:blip r:embed="rId2"/>
                <a:stretch>
                  <a:fillRect l="-10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6084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まとめ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altLang="ja-JP" sz="3200" dirty="0" smtClean="0"/>
                  <a:t>Ls in L</a:t>
                </a:r>
                <a:endParaRPr lang="en-US" altLang="ja-JP" sz="3200" i="1" dirty="0">
                  <a:latin typeface="Cambria Math" panose="02040503050406030204" pitchFamily="18" charset="0"/>
                </a:endParaRPr>
              </a:p>
              <a:p>
                <a:r>
                  <a:rPr lang="ja-JP" altLang="en-US" dirty="0"/>
                  <a:t>正確</a:t>
                </a:r>
                <a:r>
                  <a:rPr lang="ja-JP" altLang="en-US" dirty="0" smtClean="0"/>
                  <a:t>な解の数え上げ</a:t>
                </a:r>
                <a:r>
                  <a:rPr kumimoji="1" lang="ja-JP" altLang="en-US" b="0" dirty="0" smtClean="0"/>
                  <a:t> </a:t>
                </a:r>
                <a14:m>
                  <m:oMath xmlns:m="http://schemas.openxmlformats.org/officeDocument/2006/math">
                    <m:r>
                      <a:rPr kumimoji="1" lang="en-US" altLang="ja-JP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≤5 → </m:t>
                    </m:r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≤12</m:t>
                    </m:r>
                  </m:oMath>
                </a14:m>
                <a:r>
                  <a:rPr kumimoji="1" lang="ja-JP" altLang="en-US" dirty="0" smtClean="0">
                    <a:solidFill>
                      <a:srgbClr val="FF0000"/>
                    </a:solidFill>
                  </a:rPr>
                  <a:t> </a:t>
                </a:r>
                <a:endParaRPr lang="en-US" altLang="ja-JP" dirty="0" smtClean="0"/>
              </a:p>
              <a:p>
                <a:r>
                  <a:rPr lang="ja-JP" altLang="en-US" dirty="0" smtClean="0"/>
                  <a:t>下界の改善　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US" altLang="ja-JP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ad>
                              <m:radPr>
                                <m:degHide m:val="on"/>
                                <m:ctrlPr>
                                  <a:rPr lang="en-US" altLang="ja-JP" b="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altLang="ja-JP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e>
                          <m:sup>
                            <m:sSup>
                              <m:sSupPr>
                                <m:ctrlPr>
                                  <a:rPr lang="en-US" altLang="ja-JP" i="1" dirty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ja-JP" dirty="0">
                                    <a:latin typeface="Cambria Math" panose="02040503050406030204" pitchFamily="18" charset="0"/>
                                  </a:rPr>
                                  <m:t>n</m:t>
                                </m:r>
                              </m:e>
                              <m:sup>
                                <m:r>
                                  <a:rPr lang="en-US" altLang="ja-JP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sup>
                        </m:sSup>
                      </m:e>
                    </m:d>
                    <m:r>
                      <a:rPr lang="ja-JP" altLang="en-US" i="1" dirty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altLang="ja-JP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Ω</m:t>
                    </m:r>
                    <m:r>
                      <a:rPr lang="en-US" altLang="ja-JP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ja-JP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1.9</m:t>
                        </m:r>
                        <m:r>
                          <a:rPr lang="en-US" altLang="ja-JP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altLang="ja-JP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sSup>
                          <m:sSupPr>
                            <m:ctrlPr>
                              <a:rPr lang="en-US" altLang="ja-JP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ja-JP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n</m:t>
                            </m:r>
                          </m:e>
                          <m:sup>
                            <m:r>
                              <a:rPr lang="en-US" altLang="ja-JP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sup>
                    </m:sSup>
                    <m:r>
                      <a:rPr lang="en-US" altLang="ja-JP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ja-JP" dirty="0"/>
              </a:p>
              <a:p>
                <a:endParaRPr lang="en-US" altLang="ja-JP" dirty="0" smtClean="0"/>
              </a:p>
              <a:p>
                <a:pPr marL="0" indent="0">
                  <a:buNone/>
                </a:pPr>
                <a:r>
                  <a:rPr lang="en-US" altLang="ja-JP" sz="3200" dirty="0" smtClean="0"/>
                  <a:t>Sphinxes in Sphinx</a:t>
                </a:r>
              </a:p>
              <a:p>
                <a:r>
                  <a:rPr lang="ja-JP" altLang="en-US" dirty="0"/>
                  <a:t>正確な解の数え上げ </a:t>
                </a:r>
                <a:r>
                  <a:rPr lang="ja-JP" alt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≤6 → </m:t>
                    </m:r>
                    <m:r>
                      <a:rPr lang="en-US" altLang="ja-JP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ja-JP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≤8</m:t>
                    </m:r>
                  </m:oMath>
                </a14:m>
                <a:r>
                  <a:rPr lang="ja-JP" altLang="en-US" dirty="0">
                    <a:solidFill>
                      <a:srgbClr val="FF0000"/>
                    </a:solidFill>
                  </a:rPr>
                  <a:t> </a:t>
                </a:r>
                <a:endParaRPr lang="en-US" altLang="ja-JP" dirty="0"/>
              </a:p>
              <a:p>
                <a:r>
                  <a:rPr lang="ja-JP" altLang="en-US" dirty="0"/>
                  <a:t>下界の改善　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US" altLang="ja-JP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altLang="ja-JP" i="1" dirty="0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altLang="ja-JP" b="0" i="1" dirty="0" smtClean="0">
                                <a:latin typeface="Cambria Math" panose="02040503050406030204" pitchFamily="18" charset="0"/>
                              </a:rPr>
                              <m:t>364</m:t>
                            </m:r>
                          </m:e>
                          <m:sup>
                            <m:sSup>
                              <m:sSupPr>
                                <m:ctrlPr>
                                  <a:rPr lang="en-US" altLang="ja-JP" i="1" dirty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ja-JP" dirty="0">
                                    <a:latin typeface="Cambria Math" panose="02040503050406030204" pitchFamily="18" charset="0"/>
                                  </a:rPr>
                                  <m:t>n</m:t>
                                </m:r>
                              </m:e>
                              <m:sup>
                                <m:r>
                                  <a:rPr lang="en-US" altLang="ja-JP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sup>
                        </m:sSup>
                      </m:e>
                    </m:d>
                    <m:r>
                      <a:rPr lang="ja-JP" altLang="en-US" i="1" dirty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altLang="ja-JP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Ω</m:t>
                    </m:r>
                    <m:r>
                      <a:rPr lang="en-US" altLang="ja-JP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ja-JP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1.</m:t>
                        </m:r>
                        <m:r>
                          <a:rPr lang="en-US" altLang="ja-JP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404</m:t>
                        </m:r>
                      </m:e>
                      <m:sup>
                        <m:sSup>
                          <m:sSupPr>
                            <m:ctrlPr>
                              <a:rPr lang="en-US" altLang="ja-JP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ja-JP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n</m:t>
                            </m:r>
                          </m:e>
                          <m:sup>
                            <m:r>
                              <a:rPr lang="en-US" altLang="ja-JP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sup>
                    </m:sSup>
                    <m:r>
                      <a:rPr lang="en-US" altLang="ja-JP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ja-JP" dirty="0"/>
              </a:p>
              <a:p>
                <a:endParaRPr lang="en-US" altLang="ja-JP" dirty="0"/>
              </a:p>
              <a:p>
                <a:endParaRPr lang="en-US" altLang="ja-JP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33" t="-459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4331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今後の</a:t>
            </a:r>
            <a:r>
              <a:rPr lang="ja-JP" altLang="en-US" dirty="0" smtClean="0"/>
              <a:t>課題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3812" y="1796101"/>
            <a:ext cx="9143538" cy="41148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上界の改善</a:t>
            </a:r>
            <a:endParaRPr lang="en-US" altLang="ja-JP" dirty="0" smtClean="0"/>
          </a:p>
          <a:p>
            <a:r>
              <a:rPr lang="ja-JP" altLang="en-US" dirty="0"/>
              <a:t>他</a:t>
            </a:r>
            <a:r>
              <a:rPr lang="ja-JP" altLang="en-US" dirty="0" smtClean="0"/>
              <a:t>の</a:t>
            </a:r>
            <a:r>
              <a:rPr lang="en-US" altLang="ja-JP" dirty="0" smtClean="0"/>
              <a:t>rep-tile</a:t>
            </a:r>
            <a:r>
              <a:rPr lang="ja-JP" altLang="en-US" dirty="0" smtClean="0"/>
              <a:t>について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解を数えるアルゴリズム</a:t>
            </a:r>
            <a:endParaRPr lang="en-US" altLang="ja-JP" dirty="0"/>
          </a:p>
          <a:p>
            <a:endParaRPr lang="en-US" altLang="ja-JP" dirty="0" smtClean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651" y="1350314"/>
            <a:ext cx="7607174" cy="4655136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189756" y="4710572"/>
            <a:ext cx="45365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r</a:t>
            </a:r>
            <a:r>
              <a:rPr lang="en-US" altLang="ja-JP" sz="2400" dirty="0" smtClean="0"/>
              <a:t>ep-tile : </a:t>
            </a:r>
          </a:p>
          <a:p>
            <a:r>
              <a:rPr lang="en-US" altLang="ja-JP" sz="2400" dirty="0"/>
              <a:t> </a:t>
            </a:r>
            <a:r>
              <a:rPr lang="ja-JP" altLang="en-US" sz="2400" dirty="0" smtClean="0"/>
              <a:t>自身</a:t>
            </a:r>
            <a:r>
              <a:rPr kumimoji="1" lang="ja-JP" altLang="en-US" sz="2400" dirty="0"/>
              <a:t>の拡大図形を元の図形で埋め尽くすことが可能な図形</a:t>
            </a:r>
            <a:endParaRPr kumimoji="1" lang="en-US" altLang="ja-JP" sz="2400" dirty="0"/>
          </a:p>
        </p:txBody>
      </p:sp>
      <p:sp>
        <p:nvSpPr>
          <p:cNvPr id="6" name="正方形/長方形 5"/>
          <p:cNvSpPr/>
          <p:nvPr/>
        </p:nvSpPr>
        <p:spPr>
          <a:xfrm>
            <a:off x="6794476" y="1185624"/>
            <a:ext cx="1532184" cy="118895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734373" y="1358525"/>
            <a:ext cx="1152128" cy="118895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34373" y="6005450"/>
            <a:ext cx="2232247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dirty="0" smtClean="0"/>
              <a:t>Wikipedia</a:t>
            </a:r>
            <a:r>
              <a:rPr kumimoji="1" lang="ja-JP" altLang="en-US" dirty="0" smtClean="0"/>
              <a:t>より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70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上界の計算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kumimoji="1" lang="ja-JP" altLang="en-US" dirty="0" smtClean="0"/>
                  <a:t>に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kumimoji="1" lang="en-US" altLang="ja-JP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1" lang="ja-JP" altLang="en-US" dirty="0" smtClean="0"/>
                  <a:t>個の点を打つ 　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sSup>
                              <m:sSupPr>
                                <m:ctrlP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sub>
                          <m:sup/>
                          <m:e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sSup>
                          <m:sSup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sub>
                    </m:sSub>
                  </m:oMath>
                </a14:m>
                <a:r>
                  <a:rPr lang="ja-JP" altLang="en-US" dirty="0" smtClean="0"/>
                  <a:t>通り</a:t>
                </a:r>
                <a:endParaRPr lang="en-US" altLang="ja-JP" dirty="0" smtClean="0"/>
              </a:p>
              <a:p>
                <a:r>
                  <a:rPr lang="ja-JP" altLang="en-US" dirty="0" smtClean="0"/>
                  <a:t>それぞれ</a:t>
                </a:r>
                <a:r>
                  <a:rPr lang="ja-JP" altLang="en-US" dirty="0"/>
                  <a:t>の</a:t>
                </a:r>
                <a:r>
                  <a:rPr kumimoji="1" lang="ja-JP" altLang="en-US" dirty="0" smtClean="0"/>
                  <a:t>点に対して</a:t>
                </a:r>
                <a:r>
                  <a:rPr lang="ja-JP" altLang="en-US" dirty="0"/>
                  <a:t>最大</a:t>
                </a:r>
                <a:r>
                  <a:rPr kumimoji="1" lang="en-US" altLang="ja-JP" dirty="0" smtClean="0"/>
                  <a:t>4</a:t>
                </a:r>
                <a:r>
                  <a:rPr kumimoji="1" lang="ja-JP" altLang="en-US" dirty="0" smtClean="0"/>
                  <a:t>通りの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kumimoji="1" lang="en-US" altLang="ja-JP" dirty="0" smtClean="0"/>
              </a:p>
              <a:p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</m:d>
                              </m:e>
                              <m:sup>
                                <m:sSup>
                                  <m:sSupPr>
                                    <m:ctrl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sup>
                            </m:sSup>
                            <m:r>
                              <a:rPr lang="ja-JP" altLang="en-US" i="1">
                                <a:latin typeface="Cambria Math" panose="02040503050406030204" pitchFamily="18" charset="0"/>
                              </a:rPr>
                              <m:t>・</m:t>
                            </m:r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sup>
                            <m:sSup>
                              <m:sSupPr>
                                <m:ctrlP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sup>
                        </m:sSup>
                      </m:e>
                    </m:d>
                  </m:oMath>
                </a14:m>
                <a:r>
                  <a:rPr kumimoji="1" lang="en-US" altLang="ja-JP" dirty="0" smtClean="0"/>
                  <a:t> = 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d>
                          </m:e>
                          <m:sup>
                            <m:sSup>
                              <m:sSupPr>
                                <m:ctrlP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sup>
                        </m:sSup>
                      </m:e>
                    </m:d>
                  </m:oMath>
                </a14:m>
                <a:endParaRPr kumimoji="1" lang="en-US" altLang="ja-JP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33" t="-103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26537561"/>
                  </p:ext>
                </p:extLst>
              </p:nvPr>
            </p:nvGraphicFramePr>
            <p:xfrm>
              <a:off x="1269876" y="5124078"/>
              <a:ext cx="5760636" cy="895722"/>
            </p:xfrm>
            <a:graphic>
              <a:graphicData uri="http://schemas.openxmlformats.org/drawingml/2006/table">
                <a:tbl>
                  <a:tblPr>
                    <a:tableStyleId>{6E25E649-3F16-4E02-A733-19D2CDBF48F0}</a:tableStyleId>
                  </a:tblPr>
                  <a:tblGrid>
                    <a:gridCol w="480053"/>
                    <a:gridCol w="480053"/>
                    <a:gridCol w="480053"/>
                    <a:gridCol w="480053"/>
                    <a:gridCol w="480053"/>
                    <a:gridCol w="480053"/>
                    <a:gridCol w="480053"/>
                    <a:gridCol w="480053"/>
                    <a:gridCol w="480053"/>
                    <a:gridCol w="480053"/>
                    <a:gridCol w="480053"/>
                    <a:gridCol w="480053"/>
                  </a:tblGrid>
                  <a:tr h="44786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sz="1800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sz="1800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sz="1800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sz="1800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447861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26537561"/>
                  </p:ext>
                </p:extLst>
              </p:nvPr>
            </p:nvGraphicFramePr>
            <p:xfrm>
              <a:off x="1269876" y="5124078"/>
              <a:ext cx="5760636" cy="895722"/>
            </p:xfrm>
            <a:graphic>
              <a:graphicData uri="http://schemas.openxmlformats.org/drawingml/2006/table">
                <a:tbl>
                  <a:tblPr>
                    <a:tableStyleId>{6E25E649-3F16-4E02-A733-19D2CDBF48F0}</a:tableStyleId>
                  </a:tblPr>
                  <a:tblGrid>
                    <a:gridCol w="480053"/>
                    <a:gridCol w="480053"/>
                    <a:gridCol w="480053"/>
                    <a:gridCol w="480053"/>
                    <a:gridCol w="480053"/>
                    <a:gridCol w="480053"/>
                    <a:gridCol w="480053"/>
                    <a:gridCol w="480053"/>
                    <a:gridCol w="480053"/>
                    <a:gridCol w="480053"/>
                    <a:gridCol w="480053"/>
                    <a:gridCol w="480053"/>
                  </a:tblGrid>
                  <a:tr h="447861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t="-4054" r="-1105063" b="-1081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l="-303846" t="-4054" r="-816667" b="-1081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l="-598734" t="-4054" r="-506329" b="-1081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l="-910256" t="-4054" r="-210256" b="-1081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447861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</a:tbl>
              </a:graphicData>
            </a:graphic>
          </p:graphicFrame>
        </mc:Fallback>
      </mc:AlternateContent>
      <p:grpSp>
        <p:nvGrpSpPr>
          <p:cNvPr id="5" name="グループ化 4"/>
          <p:cNvGrpSpPr/>
          <p:nvPr/>
        </p:nvGrpSpPr>
        <p:grpSpPr>
          <a:xfrm>
            <a:off x="8146134" y="1821276"/>
            <a:ext cx="2520280" cy="2965736"/>
            <a:chOff x="1845940" y="2945298"/>
            <a:chExt cx="2520280" cy="2965736"/>
          </a:xfrm>
        </p:grpSpPr>
        <p:cxnSp>
          <p:nvCxnSpPr>
            <p:cNvPr id="6" name="直線コネクタ 5"/>
            <p:cNvCxnSpPr/>
            <p:nvPr/>
          </p:nvCxnSpPr>
          <p:spPr>
            <a:xfrm flipV="1">
              <a:off x="1845940" y="2945298"/>
              <a:ext cx="1224136" cy="89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>
              <a:off x="1845940" y="2945298"/>
              <a:ext cx="0" cy="242791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3070076" y="2945298"/>
              <a:ext cx="0" cy="120378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 flipV="1">
              <a:off x="3070076" y="4130670"/>
              <a:ext cx="1296144" cy="1841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4366220" y="4130670"/>
              <a:ext cx="0" cy="122413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 flipV="1">
              <a:off x="1845940" y="5354806"/>
              <a:ext cx="2520280" cy="1841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テキスト ボックス 11"/>
                <p:cNvSpPr txBox="1"/>
                <p:nvPr/>
              </p:nvSpPr>
              <p:spPr>
                <a:xfrm>
                  <a:off x="2818048" y="5486302"/>
                  <a:ext cx="576064" cy="4247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900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kumimoji="1" lang="ja-JP" altLang="en-US" sz="2400" dirty="0"/>
                </a:p>
              </p:txBody>
            </p:sp>
          </mc:Choice>
          <mc:Fallback xmlns="">
            <p:sp>
              <p:nvSpPr>
                <p:cNvPr id="117" name="テキスト ボックス 1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18048" y="5486302"/>
                  <a:ext cx="576064" cy="42473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5" name="円/楕円 14"/>
          <p:cNvSpPr/>
          <p:nvPr/>
        </p:nvSpPr>
        <p:spPr>
          <a:xfrm>
            <a:off x="8540874" y="200465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8419783" y="277679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8758708" y="333858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9066882" y="395074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8275767" y="357016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3862164" y="530120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9048394" y="276820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10339341" y="395074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10342884" y="32321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9224292" y="350402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9714954" y="364659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25"/>
          <p:cNvSpPr/>
          <p:nvPr/>
        </p:nvSpPr>
        <p:spPr>
          <a:xfrm>
            <a:off x="4798268" y="572583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8868860" y="229850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6742484" y="573325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/楕円 28"/>
          <p:cNvSpPr/>
          <p:nvPr/>
        </p:nvSpPr>
        <p:spPr>
          <a:xfrm>
            <a:off x="1917948" y="530120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603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ZDD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ノードは</a:t>
            </a:r>
            <a:r>
              <a:rPr lang="en-US" altLang="ja-JP" dirty="0" smtClean="0"/>
              <a:t>0</a:t>
            </a:r>
            <a:r>
              <a:rPr lang="ja-JP" altLang="en-US" dirty="0" smtClean="0"/>
              <a:t>枝と</a:t>
            </a:r>
            <a:r>
              <a:rPr lang="en-US" altLang="ja-JP" dirty="0" smtClean="0"/>
              <a:t>1</a:t>
            </a:r>
            <a:r>
              <a:rPr lang="ja-JP" altLang="en-US" dirty="0" smtClean="0"/>
              <a:t>枝を持つ</a:t>
            </a:r>
            <a:endParaRPr lang="en-US" altLang="ja-JP" dirty="0" smtClean="0"/>
          </a:p>
          <a:p>
            <a:r>
              <a:rPr lang="en-US" altLang="ja-JP" dirty="0" smtClean="0"/>
              <a:t>0:</a:t>
            </a:r>
            <a:r>
              <a:rPr lang="ja-JP" altLang="en-US" dirty="0" smtClean="0"/>
              <a:t>不使用　</a:t>
            </a:r>
            <a:r>
              <a:rPr lang="en-US" altLang="ja-JP" dirty="0" smtClean="0"/>
              <a:t>1:</a:t>
            </a:r>
            <a:r>
              <a:rPr lang="ja-JP" altLang="en-US" dirty="0" smtClean="0"/>
              <a:t>使用</a:t>
            </a:r>
            <a:endParaRPr lang="en-US" altLang="ja-JP" dirty="0" smtClean="0"/>
          </a:p>
          <a:p>
            <a:r>
              <a:rPr lang="ja-JP" altLang="en-US" dirty="0" smtClean="0"/>
              <a:t>根から葉のパスが一つの組み合わせ</a:t>
            </a:r>
            <a:endParaRPr lang="en-US" altLang="ja-JP" dirty="0" smtClean="0"/>
          </a:p>
          <a:p>
            <a:r>
              <a:rPr lang="en-US" altLang="ja-JP" dirty="0" smtClean="0"/>
              <a:t>1</a:t>
            </a:r>
            <a:r>
              <a:rPr lang="ja-JP" altLang="en-US" dirty="0" smtClean="0"/>
              <a:t>の葉</a:t>
            </a:r>
            <a:r>
              <a:rPr lang="en-US" altLang="ja-JP" dirty="0" smtClean="0"/>
              <a:t>:</a:t>
            </a:r>
            <a:r>
              <a:rPr lang="ja-JP" altLang="en-US" dirty="0" smtClean="0"/>
              <a:t>パスに対応する組み合わせは</a:t>
            </a:r>
            <a:r>
              <a:rPr lang="en-US" altLang="ja-JP" dirty="0" smtClean="0"/>
              <a:t>S</a:t>
            </a:r>
            <a:r>
              <a:rPr lang="ja-JP" altLang="en-US" dirty="0" smtClean="0"/>
              <a:t>の要素</a:t>
            </a:r>
            <a:endParaRPr lang="en-US" altLang="ja-JP" dirty="0" smtClean="0"/>
          </a:p>
          <a:p>
            <a:endParaRPr lang="en-US" altLang="ja-JP" dirty="0" smtClean="0"/>
          </a:p>
        </p:txBody>
      </p:sp>
      <p:grpSp>
        <p:nvGrpSpPr>
          <p:cNvPr id="4" name="グループ化 3"/>
          <p:cNvGrpSpPr/>
          <p:nvPr/>
        </p:nvGrpSpPr>
        <p:grpSpPr>
          <a:xfrm>
            <a:off x="7462085" y="1676400"/>
            <a:ext cx="3259226" cy="3656744"/>
            <a:chOff x="7529759" y="2813569"/>
            <a:chExt cx="3259226" cy="3656744"/>
          </a:xfrm>
        </p:grpSpPr>
        <p:sp>
          <p:nvSpPr>
            <p:cNvPr id="5" name="円/楕円 4"/>
            <p:cNvSpPr/>
            <p:nvPr/>
          </p:nvSpPr>
          <p:spPr>
            <a:xfrm>
              <a:off x="8773298" y="2813569"/>
              <a:ext cx="412124" cy="4250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</a:t>
              </a:r>
              <a:endParaRPr kumimoji="1" lang="ja-JP" alt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6" name="円/楕円 5"/>
            <p:cNvSpPr/>
            <p:nvPr/>
          </p:nvSpPr>
          <p:spPr>
            <a:xfrm>
              <a:off x="8093197" y="4332702"/>
              <a:ext cx="412124" cy="4250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c</a:t>
              </a:r>
              <a:endParaRPr kumimoji="1" lang="ja-JP" alt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7" name="円/楕円 6"/>
            <p:cNvSpPr/>
            <p:nvPr/>
          </p:nvSpPr>
          <p:spPr>
            <a:xfrm>
              <a:off x="9453402" y="3619647"/>
              <a:ext cx="412124" cy="4250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b</a:t>
              </a:r>
              <a:endParaRPr kumimoji="1" lang="ja-JP" alt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8125394" y="5473520"/>
              <a:ext cx="347729" cy="4378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0</a:t>
              </a:r>
              <a:endParaRPr kumimoji="1" lang="ja-JP" altLang="en-US" sz="2400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9485650" y="5473520"/>
              <a:ext cx="347729" cy="4378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</a:t>
              </a:r>
              <a:endParaRPr kumimoji="1" lang="ja-JP" altLang="en-US" sz="2400" dirty="0"/>
            </a:p>
          </p:txBody>
        </p:sp>
        <p:cxnSp>
          <p:nvCxnSpPr>
            <p:cNvPr id="10" name="直線コネクタ 9"/>
            <p:cNvCxnSpPr>
              <a:stCxn id="5" idx="3"/>
              <a:endCxn id="6" idx="0"/>
            </p:cNvCxnSpPr>
            <p:nvPr/>
          </p:nvCxnSpPr>
          <p:spPr>
            <a:xfrm flipH="1">
              <a:off x="8299259" y="3176332"/>
              <a:ext cx="534393" cy="115637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>
              <a:stCxn id="5" idx="5"/>
              <a:endCxn id="7" idx="1"/>
            </p:cNvCxnSpPr>
            <p:nvPr/>
          </p:nvCxnSpPr>
          <p:spPr>
            <a:xfrm>
              <a:off x="9125068" y="3176332"/>
              <a:ext cx="388688" cy="50555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>
              <a:stCxn id="6" idx="4"/>
              <a:endCxn id="8" idx="0"/>
            </p:cNvCxnSpPr>
            <p:nvPr/>
          </p:nvCxnSpPr>
          <p:spPr>
            <a:xfrm>
              <a:off x="8299259" y="4757705"/>
              <a:ext cx="0" cy="71581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>
              <a:stCxn id="7" idx="3"/>
              <a:endCxn id="6" idx="7"/>
            </p:cNvCxnSpPr>
            <p:nvPr/>
          </p:nvCxnSpPr>
          <p:spPr>
            <a:xfrm flipH="1">
              <a:off x="8444967" y="3982410"/>
              <a:ext cx="1068789" cy="4125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>
              <a:stCxn id="6" idx="5"/>
              <a:endCxn id="9" idx="0"/>
            </p:cNvCxnSpPr>
            <p:nvPr/>
          </p:nvCxnSpPr>
          <p:spPr>
            <a:xfrm>
              <a:off x="8444967" y="4695465"/>
              <a:ext cx="1214548" cy="77805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>
              <a:stCxn id="7" idx="4"/>
              <a:endCxn id="9" idx="0"/>
            </p:cNvCxnSpPr>
            <p:nvPr/>
          </p:nvCxnSpPr>
          <p:spPr>
            <a:xfrm>
              <a:off x="9659464" y="4044650"/>
              <a:ext cx="51" cy="142887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テキスト ボックス 15"/>
            <p:cNvSpPr txBox="1"/>
            <p:nvPr/>
          </p:nvSpPr>
          <p:spPr>
            <a:xfrm>
              <a:off x="7529759" y="6008648"/>
              <a:ext cx="32592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/>
                <a:t>S={</a:t>
              </a:r>
              <a:r>
                <a:rPr kumimoji="1" lang="en-US" altLang="ja-JP" sz="2400" dirty="0" err="1" smtClean="0"/>
                <a:t>ab,ac,c</a:t>
              </a:r>
              <a:r>
                <a:rPr kumimoji="1" lang="en-US" altLang="ja-JP" sz="2400" dirty="0" smtClean="0"/>
                <a:t>}</a:t>
              </a:r>
              <a:r>
                <a:rPr kumimoji="1" lang="ja-JP" altLang="en-US" sz="2400" dirty="0" smtClean="0"/>
                <a:t>を表す</a:t>
              </a:r>
              <a:r>
                <a:rPr kumimoji="1" lang="en-US" altLang="ja-JP" sz="2400" dirty="0" smtClean="0"/>
                <a:t>ZDD</a:t>
              </a:r>
              <a:endParaRPr kumimoji="1" lang="ja-JP" altLang="en-US" sz="2400"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8034294" y="491264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/>
                <a:t>0</a:t>
              </a:r>
              <a:endParaRPr kumimoji="1" lang="ja-JP" altLang="en-US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8904511" y="383214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/>
                <a:t>0</a:t>
              </a:r>
              <a:endParaRPr kumimoji="1" lang="ja-JP" altLang="en-US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8335980" y="346281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/>
                <a:t>0</a:t>
              </a:r>
              <a:endParaRPr kumimoji="1" lang="ja-JP" altLang="en-US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8974225" y="474628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1</a:t>
              </a:r>
              <a:endParaRPr kumimoji="1" lang="ja-JP" altLang="en-US" dirty="0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9659464" y="458398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1</a:t>
              </a:r>
              <a:endParaRPr kumimoji="1" lang="ja-JP" altLang="en-US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9301145" y="318228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1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41804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Sphinxes in Sphinx </a:t>
            </a:r>
            <a:r>
              <a:rPr lang="ja-JP" altLang="en-US" dirty="0" smtClean="0"/>
              <a:t>とは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ja-JP" i="1" smtClean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ja-JP" altLang="en-US" dirty="0"/>
                  <a:t> を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ja-JP" i="1" smtClean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ja-JP" dirty="0"/>
                  <a:t> </a:t>
                </a:r>
                <a:r>
                  <a:rPr lang="ja-JP" altLang="en-US" dirty="0"/>
                  <a:t>で埋め尽くすパズル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33" t="-222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グループ化 12"/>
          <p:cNvGrpSpPr/>
          <p:nvPr/>
        </p:nvGrpSpPr>
        <p:grpSpPr>
          <a:xfrm>
            <a:off x="375045" y="3243749"/>
            <a:ext cx="3842157" cy="2132652"/>
            <a:chOff x="2109483" y="3153532"/>
            <a:chExt cx="2657734" cy="1559284"/>
          </a:xfrm>
        </p:grpSpPr>
        <p:sp>
          <p:nvSpPr>
            <p:cNvPr id="14" name="二等辺三角形 13"/>
            <p:cNvSpPr/>
            <p:nvPr/>
          </p:nvSpPr>
          <p:spPr>
            <a:xfrm rot="10800000">
              <a:off x="2552438" y="3935606"/>
              <a:ext cx="885811" cy="77721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二等辺三角形 14"/>
            <p:cNvSpPr/>
            <p:nvPr/>
          </p:nvSpPr>
          <p:spPr>
            <a:xfrm>
              <a:off x="2560529" y="3153532"/>
              <a:ext cx="885911" cy="77784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二等辺三角形 15"/>
            <p:cNvSpPr/>
            <p:nvPr/>
          </p:nvSpPr>
          <p:spPr>
            <a:xfrm>
              <a:off x="2109483" y="3929448"/>
              <a:ext cx="885911" cy="77784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二等辺三角形 16"/>
            <p:cNvSpPr/>
            <p:nvPr/>
          </p:nvSpPr>
          <p:spPr>
            <a:xfrm>
              <a:off x="2995343" y="3929017"/>
              <a:ext cx="885911" cy="77784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二等辺三角形 17"/>
            <p:cNvSpPr/>
            <p:nvPr/>
          </p:nvSpPr>
          <p:spPr>
            <a:xfrm>
              <a:off x="3881306" y="3929017"/>
              <a:ext cx="885911" cy="77784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二等辺三角形 18"/>
            <p:cNvSpPr/>
            <p:nvPr/>
          </p:nvSpPr>
          <p:spPr>
            <a:xfrm rot="10800000">
              <a:off x="3438450" y="3927356"/>
              <a:ext cx="885811" cy="77721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4816758" y="4513970"/>
            <a:ext cx="1425251" cy="864096"/>
            <a:chOff x="2109483" y="3153532"/>
            <a:chExt cx="2657734" cy="1559284"/>
          </a:xfrm>
        </p:grpSpPr>
        <p:sp>
          <p:nvSpPr>
            <p:cNvPr id="42" name="二等辺三角形 41"/>
            <p:cNvSpPr/>
            <p:nvPr/>
          </p:nvSpPr>
          <p:spPr>
            <a:xfrm rot="10800000">
              <a:off x="2552438" y="3935606"/>
              <a:ext cx="885811" cy="77721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二等辺三角形 42"/>
            <p:cNvSpPr/>
            <p:nvPr/>
          </p:nvSpPr>
          <p:spPr>
            <a:xfrm>
              <a:off x="2560529" y="3153532"/>
              <a:ext cx="885911" cy="77784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二等辺三角形 43"/>
            <p:cNvSpPr/>
            <p:nvPr/>
          </p:nvSpPr>
          <p:spPr>
            <a:xfrm>
              <a:off x="2109483" y="3929448"/>
              <a:ext cx="885911" cy="77784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二等辺三角形 44"/>
            <p:cNvSpPr/>
            <p:nvPr/>
          </p:nvSpPr>
          <p:spPr>
            <a:xfrm>
              <a:off x="2995343" y="3929017"/>
              <a:ext cx="885911" cy="77784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二等辺三角形 45"/>
            <p:cNvSpPr/>
            <p:nvPr/>
          </p:nvSpPr>
          <p:spPr>
            <a:xfrm>
              <a:off x="3881306" y="3929017"/>
              <a:ext cx="885911" cy="77784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二等辺三角形 46"/>
            <p:cNvSpPr/>
            <p:nvPr/>
          </p:nvSpPr>
          <p:spPr>
            <a:xfrm rot="10800000">
              <a:off x="3438450" y="3927356"/>
              <a:ext cx="885811" cy="77721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2" name="グループ化 61"/>
          <p:cNvGrpSpPr/>
          <p:nvPr/>
        </p:nvGrpSpPr>
        <p:grpSpPr>
          <a:xfrm>
            <a:off x="7302781" y="3816188"/>
            <a:ext cx="2874421" cy="1582937"/>
            <a:chOff x="7302781" y="3816188"/>
            <a:chExt cx="2874421" cy="1582937"/>
          </a:xfrm>
        </p:grpSpPr>
        <p:grpSp>
          <p:nvGrpSpPr>
            <p:cNvPr id="12" name="グループ化 11"/>
            <p:cNvGrpSpPr/>
            <p:nvPr/>
          </p:nvGrpSpPr>
          <p:grpSpPr>
            <a:xfrm rot="7118936">
              <a:off x="7538101" y="4096766"/>
              <a:ext cx="1425251" cy="864096"/>
              <a:chOff x="2109483" y="3153532"/>
              <a:chExt cx="2657734" cy="1559284"/>
            </a:xfrm>
          </p:grpSpPr>
          <p:sp>
            <p:nvSpPr>
              <p:cNvPr id="4" name="二等辺三角形 3"/>
              <p:cNvSpPr/>
              <p:nvPr/>
            </p:nvSpPr>
            <p:spPr>
              <a:xfrm rot="10800000">
                <a:off x="2552438" y="3935606"/>
                <a:ext cx="885811" cy="77721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" name="二等辺三角形 6"/>
              <p:cNvSpPr/>
              <p:nvPr/>
            </p:nvSpPr>
            <p:spPr>
              <a:xfrm>
                <a:off x="2560529" y="3153532"/>
                <a:ext cx="885911" cy="777846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二等辺三角形 7"/>
              <p:cNvSpPr/>
              <p:nvPr/>
            </p:nvSpPr>
            <p:spPr>
              <a:xfrm>
                <a:off x="2109483" y="3929448"/>
                <a:ext cx="885911" cy="777846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二等辺三角形 8"/>
              <p:cNvSpPr/>
              <p:nvPr/>
            </p:nvSpPr>
            <p:spPr>
              <a:xfrm>
                <a:off x="2995343" y="3929017"/>
                <a:ext cx="885911" cy="777846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二等辺三角形 9"/>
              <p:cNvSpPr/>
              <p:nvPr/>
            </p:nvSpPr>
            <p:spPr>
              <a:xfrm>
                <a:off x="3881306" y="3929017"/>
                <a:ext cx="885911" cy="777846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" name="二等辺三角形 10"/>
              <p:cNvSpPr/>
              <p:nvPr/>
            </p:nvSpPr>
            <p:spPr>
              <a:xfrm rot="10800000">
                <a:off x="3438450" y="3927356"/>
                <a:ext cx="885811" cy="77721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4" name="グループ化 33"/>
            <p:cNvGrpSpPr/>
            <p:nvPr/>
          </p:nvGrpSpPr>
          <p:grpSpPr>
            <a:xfrm rot="10800000" flipH="1">
              <a:off x="8267076" y="4528816"/>
              <a:ext cx="1425251" cy="864096"/>
              <a:chOff x="2109483" y="3153532"/>
              <a:chExt cx="2657734" cy="1559284"/>
            </a:xfrm>
            <a:solidFill>
              <a:srgbClr val="FFFF00"/>
            </a:solidFill>
          </p:grpSpPr>
          <p:sp>
            <p:nvSpPr>
              <p:cNvPr id="35" name="二等辺三角形 34"/>
              <p:cNvSpPr/>
              <p:nvPr/>
            </p:nvSpPr>
            <p:spPr>
              <a:xfrm rot="10800000">
                <a:off x="2552438" y="3935606"/>
                <a:ext cx="885811" cy="777210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二等辺三角形 35"/>
              <p:cNvSpPr/>
              <p:nvPr/>
            </p:nvSpPr>
            <p:spPr>
              <a:xfrm>
                <a:off x="2560529" y="3153532"/>
                <a:ext cx="885911" cy="77784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二等辺三角形 36"/>
              <p:cNvSpPr/>
              <p:nvPr/>
            </p:nvSpPr>
            <p:spPr>
              <a:xfrm>
                <a:off x="2109483" y="3929448"/>
                <a:ext cx="885911" cy="77784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二等辺三角形 37"/>
              <p:cNvSpPr/>
              <p:nvPr/>
            </p:nvSpPr>
            <p:spPr>
              <a:xfrm>
                <a:off x="2995343" y="3929017"/>
                <a:ext cx="885911" cy="77784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二等辺三角形 38"/>
              <p:cNvSpPr/>
              <p:nvPr/>
            </p:nvSpPr>
            <p:spPr>
              <a:xfrm>
                <a:off x="3881306" y="3929017"/>
                <a:ext cx="885911" cy="77784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二等辺三角形 39"/>
              <p:cNvSpPr/>
              <p:nvPr/>
            </p:nvSpPr>
            <p:spPr>
              <a:xfrm rot="10800000">
                <a:off x="3438450" y="3927356"/>
                <a:ext cx="885811" cy="777210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8" name="グループ化 47"/>
            <p:cNvGrpSpPr/>
            <p:nvPr/>
          </p:nvGrpSpPr>
          <p:grpSpPr>
            <a:xfrm flipH="1">
              <a:off x="7302781" y="4535029"/>
              <a:ext cx="1425251" cy="864096"/>
              <a:chOff x="2109483" y="3153532"/>
              <a:chExt cx="2657734" cy="1559284"/>
            </a:xfrm>
            <a:solidFill>
              <a:schemeClr val="accent2"/>
            </a:solidFill>
          </p:grpSpPr>
          <p:sp>
            <p:nvSpPr>
              <p:cNvPr id="49" name="二等辺三角形 48"/>
              <p:cNvSpPr/>
              <p:nvPr/>
            </p:nvSpPr>
            <p:spPr>
              <a:xfrm rot="10800000">
                <a:off x="2552438" y="3935606"/>
                <a:ext cx="885811" cy="777210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" name="二等辺三角形 49"/>
              <p:cNvSpPr/>
              <p:nvPr/>
            </p:nvSpPr>
            <p:spPr>
              <a:xfrm>
                <a:off x="2560529" y="3153532"/>
                <a:ext cx="885911" cy="77784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" name="二等辺三角形 50"/>
              <p:cNvSpPr/>
              <p:nvPr/>
            </p:nvSpPr>
            <p:spPr>
              <a:xfrm>
                <a:off x="2109483" y="3929448"/>
                <a:ext cx="885911" cy="77784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二等辺三角形 51"/>
              <p:cNvSpPr/>
              <p:nvPr/>
            </p:nvSpPr>
            <p:spPr>
              <a:xfrm>
                <a:off x="2995343" y="3929017"/>
                <a:ext cx="885911" cy="77784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" name="二等辺三角形 52"/>
              <p:cNvSpPr/>
              <p:nvPr/>
            </p:nvSpPr>
            <p:spPr>
              <a:xfrm>
                <a:off x="3881306" y="3929017"/>
                <a:ext cx="885911" cy="77784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4" name="二等辺三角形 53"/>
              <p:cNvSpPr/>
              <p:nvPr/>
            </p:nvSpPr>
            <p:spPr>
              <a:xfrm rot="10800000">
                <a:off x="3438450" y="3927356"/>
                <a:ext cx="885811" cy="777210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5" name="グループ化 54"/>
            <p:cNvGrpSpPr/>
            <p:nvPr/>
          </p:nvGrpSpPr>
          <p:grpSpPr>
            <a:xfrm flipH="1">
              <a:off x="8751951" y="4535029"/>
              <a:ext cx="1425251" cy="864096"/>
              <a:chOff x="2109483" y="3153532"/>
              <a:chExt cx="2657734" cy="1559284"/>
            </a:xfrm>
            <a:solidFill>
              <a:schemeClr val="accent4"/>
            </a:solidFill>
          </p:grpSpPr>
          <p:sp>
            <p:nvSpPr>
              <p:cNvPr id="56" name="二等辺三角形 55"/>
              <p:cNvSpPr/>
              <p:nvPr/>
            </p:nvSpPr>
            <p:spPr>
              <a:xfrm rot="10800000">
                <a:off x="2552438" y="3935606"/>
                <a:ext cx="885811" cy="777210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" name="二等辺三角形 56"/>
              <p:cNvSpPr/>
              <p:nvPr/>
            </p:nvSpPr>
            <p:spPr>
              <a:xfrm>
                <a:off x="2560529" y="3153532"/>
                <a:ext cx="885911" cy="77784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" name="二等辺三角形 57"/>
              <p:cNvSpPr/>
              <p:nvPr/>
            </p:nvSpPr>
            <p:spPr>
              <a:xfrm>
                <a:off x="2109483" y="3929448"/>
                <a:ext cx="885911" cy="77784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" name="二等辺三角形 58"/>
              <p:cNvSpPr/>
              <p:nvPr/>
            </p:nvSpPr>
            <p:spPr>
              <a:xfrm>
                <a:off x="2995343" y="3929017"/>
                <a:ext cx="885911" cy="77784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" name="二等辺三角形 59"/>
              <p:cNvSpPr/>
              <p:nvPr/>
            </p:nvSpPr>
            <p:spPr>
              <a:xfrm>
                <a:off x="3881306" y="3929017"/>
                <a:ext cx="885911" cy="77784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" name="二等辺三角形 60"/>
              <p:cNvSpPr/>
              <p:nvPr/>
            </p:nvSpPr>
            <p:spPr>
              <a:xfrm rot="10800000">
                <a:off x="3438450" y="3927356"/>
                <a:ext cx="885811" cy="777210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/>
              <p:cNvSpPr txBox="1"/>
              <p:nvPr/>
            </p:nvSpPr>
            <p:spPr>
              <a:xfrm>
                <a:off x="2043951" y="5537521"/>
                <a:ext cx="504056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63" name="テキスト ボックス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3951" y="5537521"/>
                <a:ext cx="504056" cy="424732"/>
              </a:xfrm>
              <a:prstGeom prst="rect">
                <a:avLst/>
              </a:prstGeom>
              <a:blipFill rotWithShape="0">
                <a:blip r:embed="rId3"/>
                <a:stretch>
                  <a:fillRect l="-12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テキスト ボックス 63"/>
          <p:cNvSpPr txBox="1"/>
          <p:nvPr/>
        </p:nvSpPr>
        <p:spPr>
          <a:xfrm>
            <a:off x="2707846" y="3855251"/>
            <a:ext cx="504056" cy="436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 smtClean="0"/>
              <a:t>n</a:t>
            </a:r>
            <a:endParaRPr kumimoji="1" lang="ja-JP" altLang="en-US" sz="2400" dirty="0"/>
          </a:p>
        </p:txBody>
      </p:sp>
      <p:sp>
        <p:nvSpPr>
          <p:cNvPr id="65" name="フリーフォーム 64"/>
          <p:cNvSpPr/>
          <p:nvPr/>
        </p:nvSpPr>
        <p:spPr>
          <a:xfrm>
            <a:off x="2300748" y="4085303"/>
            <a:ext cx="353962" cy="206478"/>
          </a:xfrm>
          <a:custGeom>
            <a:avLst/>
            <a:gdLst>
              <a:gd name="connsiteX0" fmla="*/ 0 w 353962"/>
              <a:gd name="connsiteY0" fmla="*/ 206478 h 206478"/>
              <a:gd name="connsiteX1" fmla="*/ 73742 w 353962"/>
              <a:gd name="connsiteY1" fmla="*/ 132736 h 206478"/>
              <a:gd name="connsiteX2" fmla="*/ 117987 w 353962"/>
              <a:gd name="connsiteY2" fmla="*/ 117987 h 206478"/>
              <a:gd name="connsiteX3" fmla="*/ 162233 w 353962"/>
              <a:gd name="connsiteY3" fmla="*/ 73742 h 206478"/>
              <a:gd name="connsiteX4" fmla="*/ 294968 w 353962"/>
              <a:gd name="connsiteY4" fmla="*/ 29497 h 206478"/>
              <a:gd name="connsiteX5" fmla="*/ 353962 w 353962"/>
              <a:gd name="connsiteY5" fmla="*/ 0 h 206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3962" h="206478">
                <a:moveTo>
                  <a:pt x="0" y="206478"/>
                </a:moveTo>
                <a:cubicBezTo>
                  <a:pt x="24581" y="181897"/>
                  <a:pt x="45932" y="153594"/>
                  <a:pt x="73742" y="132736"/>
                </a:cubicBezTo>
                <a:cubicBezTo>
                  <a:pt x="86179" y="123408"/>
                  <a:pt x="105052" y="126610"/>
                  <a:pt x="117987" y="117987"/>
                </a:cubicBezTo>
                <a:cubicBezTo>
                  <a:pt x="135342" y="106417"/>
                  <a:pt x="144000" y="83871"/>
                  <a:pt x="162233" y="73742"/>
                </a:cubicBezTo>
                <a:cubicBezTo>
                  <a:pt x="162238" y="73739"/>
                  <a:pt x="272843" y="36872"/>
                  <a:pt x="294968" y="29497"/>
                </a:cubicBezTo>
                <a:cubicBezTo>
                  <a:pt x="345809" y="12550"/>
                  <a:pt x="328220" y="25742"/>
                  <a:pt x="353962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フリーフォーム 65"/>
          <p:cNvSpPr/>
          <p:nvPr/>
        </p:nvSpPr>
        <p:spPr>
          <a:xfrm>
            <a:off x="3067665" y="4070555"/>
            <a:ext cx="516193" cy="221226"/>
          </a:xfrm>
          <a:custGeom>
            <a:avLst/>
            <a:gdLst>
              <a:gd name="connsiteX0" fmla="*/ 0 w 516193"/>
              <a:gd name="connsiteY0" fmla="*/ 14748 h 221226"/>
              <a:gd name="connsiteX1" fmla="*/ 88490 w 516193"/>
              <a:gd name="connsiteY1" fmla="*/ 0 h 221226"/>
              <a:gd name="connsiteX2" fmla="*/ 294967 w 516193"/>
              <a:gd name="connsiteY2" fmla="*/ 29497 h 221226"/>
              <a:gd name="connsiteX3" fmla="*/ 339212 w 516193"/>
              <a:gd name="connsiteY3" fmla="*/ 58993 h 221226"/>
              <a:gd name="connsiteX4" fmla="*/ 383458 w 516193"/>
              <a:gd name="connsiteY4" fmla="*/ 73742 h 221226"/>
              <a:gd name="connsiteX5" fmla="*/ 471948 w 516193"/>
              <a:gd name="connsiteY5" fmla="*/ 132735 h 221226"/>
              <a:gd name="connsiteX6" fmla="*/ 516193 w 516193"/>
              <a:gd name="connsiteY6" fmla="*/ 162232 h 221226"/>
              <a:gd name="connsiteX7" fmla="*/ 516193 w 516193"/>
              <a:gd name="connsiteY7" fmla="*/ 221226 h 221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6193" h="221226">
                <a:moveTo>
                  <a:pt x="0" y="14748"/>
                </a:moveTo>
                <a:cubicBezTo>
                  <a:pt x="29497" y="9832"/>
                  <a:pt x="58586" y="0"/>
                  <a:pt x="88490" y="0"/>
                </a:cubicBezTo>
                <a:cubicBezTo>
                  <a:pt x="189087" y="0"/>
                  <a:pt x="215553" y="9643"/>
                  <a:pt x="294967" y="29497"/>
                </a:cubicBezTo>
                <a:cubicBezTo>
                  <a:pt x="309715" y="39329"/>
                  <a:pt x="323358" y="51066"/>
                  <a:pt x="339212" y="58993"/>
                </a:cubicBezTo>
                <a:cubicBezTo>
                  <a:pt x="353117" y="65946"/>
                  <a:pt x="369868" y="66192"/>
                  <a:pt x="383458" y="73742"/>
                </a:cubicBezTo>
                <a:cubicBezTo>
                  <a:pt x="414447" y="90958"/>
                  <a:pt x="442451" y="113071"/>
                  <a:pt x="471948" y="132735"/>
                </a:cubicBezTo>
                <a:cubicBezTo>
                  <a:pt x="486696" y="142567"/>
                  <a:pt x="516193" y="144507"/>
                  <a:pt x="516193" y="162232"/>
                </a:cubicBezTo>
                <a:lnTo>
                  <a:pt x="516193" y="22122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/>
              <p:cNvSpPr txBox="1"/>
              <p:nvPr/>
            </p:nvSpPr>
            <p:spPr>
              <a:xfrm>
                <a:off x="5248093" y="5537521"/>
                <a:ext cx="504056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67" name="テキスト ボックス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8093" y="5537521"/>
                <a:ext cx="504056" cy="424732"/>
              </a:xfrm>
              <a:prstGeom prst="rect">
                <a:avLst/>
              </a:prstGeom>
              <a:blipFill rotWithShape="0">
                <a:blip r:embed="rId4"/>
                <a:stretch>
                  <a:fillRect b="-428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テキスト ボックス 67"/>
          <p:cNvSpPr txBox="1"/>
          <p:nvPr/>
        </p:nvSpPr>
        <p:spPr>
          <a:xfrm>
            <a:off x="5571913" y="4561773"/>
            <a:ext cx="504056" cy="436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/>
              <a:t>1</a:t>
            </a:r>
            <a:endParaRPr kumimoji="1" lang="ja-JP" altLang="en-US" sz="24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9041497" y="4181168"/>
            <a:ext cx="504056" cy="436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 smtClean="0"/>
              <a:t>2</a:t>
            </a:r>
            <a:endParaRPr kumimoji="1" lang="ja-JP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69"/>
              <p:cNvSpPr txBox="1"/>
              <p:nvPr/>
            </p:nvSpPr>
            <p:spPr>
              <a:xfrm>
                <a:off x="8063620" y="5555436"/>
                <a:ext cx="174913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kumimoji="1" lang="en-US" altLang="ja-JP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kumimoji="1" lang="ja-JP" altLang="en-US" sz="2400" dirty="0" smtClean="0"/>
                  <a:t>の解</a:t>
                </a:r>
                <a:endParaRPr kumimoji="1" lang="ja-JP" altLang="en-US" sz="2400" dirty="0"/>
              </a:p>
            </p:txBody>
          </p:sp>
        </mc:Choice>
        <mc:Fallback xmlns="">
          <p:sp>
            <p:nvSpPr>
              <p:cNvPr id="70" name="テキスト ボックス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3620" y="5555436"/>
                <a:ext cx="1749139" cy="424732"/>
              </a:xfrm>
              <a:prstGeom prst="rect">
                <a:avLst/>
              </a:prstGeom>
              <a:blipFill rotWithShape="0">
                <a:blip r:embed="rId5"/>
                <a:stretch>
                  <a:fillRect t="-24286" b="-2714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1887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1524295" y="404664"/>
            <a:ext cx="3851456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ja-JP" sz="3200" kern="1200">
                <a:solidFill>
                  <a:schemeClr val="accent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r>
              <a:rPr lang="ja-JP" altLang="en-US" dirty="0" smtClean="0"/>
              <a:t>既存の研究　</a:t>
            </a:r>
            <a:r>
              <a:rPr lang="en-US" altLang="ja-JP" sz="2400" dirty="0" smtClean="0">
                <a:solidFill>
                  <a:schemeClr val="accent6"/>
                </a:solidFill>
              </a:rPr>
              <a:t>[</a:t>
            </a:r>
            <a:r>
              <a:rPr lang="en-US" altLang="ja-JP" sz="2400" dirty="0" err="1" smtClean="0">
                <a:solidFill>
                  <a:schemeClr val="accent6"/>
                </a:solidFill>
              </a:rPr>
              <a:t>Horiyama</a:t>
            </a:r>
            <a:r>
              <a:rPr lang="ja-JP" altLang="en-US" sz="2400" dirty="0" smtClean="0">
                <a:solidFill>
                  <a:schemeClr val="accent6"/>
                </a:solidFill>
              </a:rPr>
              <a:t>ら</a:t>
            </a:r>
            <a:r>
              <a:rPr lang="en-US" altLang="ja-JP" sz="2400" dirty="0" smtClean="0">
                <a:solidFill>
                  <a:schemeClr val="accent6"/>
                </a:solidFill>
              </a:rPr>
              <a:t>, 2015]</a:t>
            </a:r>
            <a:endParaRPr lang="ja-JP" altLang="en-US" sz="2400" dirty="0">
              <a:solidFill>
                <a:schemeClr val="accent6"/>
              </a:solidFill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589012" y="271958"/>
            <a:ext cx="3851456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ja-JP" sz="3200" kern="1200">
                <a:solidFill>
                  <a:schemeClr val="accent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r>
              <a:rPr lang="ja-JP" altLang="en-US" dirty="0" smtClean="0"/>
              <a:t>本研究</a:t>
            </a:r>
            <a:endParaRPr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24295" y="2420888"/>
            <a:ext cx="3168352" cy="1477328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800" dirty="0" smtClean="0"/>
              <a:t>Burr tools</a:t>
            </a:r>
          </a:p>
          <a:p>
            <a:pPr>
              <a:lnSpc>
                <a:spcPct val="90000"/>
              </a:lnSpc>
            </a:pPr>
            <a:endParaRPr kumimoji="1" lang="en-US" altLang="ja-JP" sz="2400" dirty="0" smtClean="0"/>
          </a:p>
          <a:p>
            <a:pPr>
              <a:lnSpc>
                <a:spcPct val="90000"/>
              </a:lnSpc>
            </a:pPr>
            <a:r>
              <a:rPr kumimoji="1" lang="ja-JP" altLang="en-US" sz="2400" dirty="0" smtClean="0"/>
              <a:t>・バックトラック法</a:t>
            </a:r>
            <a:endParaRPr kumimoji="1" lang="en-US" altLang="ja-JP" sz="2400" dirty="0" smtClean="0"/>
          </a:p>
          <a:p>
            <a:pPr>
              <a:lnSpc>
                <a:spcPct val="90000"/>
              </a:lnSpc>
            </a:pPr>
            <a:r>
              <a:rPr kumimoji="1" lang="ja-JP" altLang="en-US" sz="2400" dirty="0" smtClean="0"/>
              <a:t>・</a:t>
            </a:r>
            <a:r>
              <a:rPr kumimoji="1" lang="en-US" altLang="ja-JP" sz="2400" dirty="0" smtClean="0"/>
              <a:t>Dancing Links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251367" y="2420888"/>
            <a:ext cx="3875494" cy="1421928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kumimoji="1" lang="en-US" altLang="ja-JP" sz="2400" dirty="0" smtClean="0"/>
          </a:p>
          <a:p>
            <a:pPr>
              <a:lnSpc>
                <a:spcPct val="90000"/>
              </a:lnSpc>
            </a:pPr>
            <a:r>
              <a:rPr kumimoji="1" lang="ja-JP" altLang="en-US" sz="2400" dirty="0" smtClean="0"/>
              <a:t>フロンティア法による解の数え上げアルゴリズム</a:t>
            </a:r>
            <a:endParaRPr kumimoji="1" lang="en-US" altLang="ja-JP" sz="2400" dirty="0" smtClean="0"/>
          </a:p>
          <a:p>
            <a:pPr>
              <a:lnSpc>
                <a:spcPct val="90000"/>
              </a:lnSpc>
            </a:pPr>
            <a:endParaRPr kumimoji="1" lang="en-US" altLang="ja-JP" sz="24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526643" y="1960665"/>
            <a:ext cx="223224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ja-JP" altLang="en-US" sz="2400" dirty="0" smtClean="0"/>
              <a:t>深さ優先探索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345445" y="1960665"/>
            <a:ext cx="223224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ja-JP" altLang="en-US" sz="2400" dirty="0"/>
              <a:t>幅</a:t>
            </a:r>
            <a:r>
              <a:rPr kumimoji="1" lang="ja-JP" altLang="en-US" sz="2400" dirty="0" smtClean="0"/>
              <a:t>優先探索</a:t>
            </a:r>
            <a:endParaRPr kumimoji="1" lang="ja-JP" altLang="en-US" sz="2400" dirty="0"/>
          </a:p>
        </p:txBody>
      </p:sp>
      <p:sp>
        <p:nvSpPr>
          <p:cNvPr id="10" name="角丸四角形 9"/>
          <p:cNvSpPr/>
          <p:nvPr/>
        </p:nvSpPr>
        <p:spPr>
          <a:xfrm>
            <a:off x="2244375" y="4077072"/>
            <a:ext cx="1728192" cy="1296144"/>
          </a:xfrm>
          <a:prstGeom prst="roundRect">
            <a:avLst>
              <a:gd name="adj" fmla="val 2515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66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遅</a:t>
            </a:r>
            <a:endParaRPr kumimoji="1" lang="ja-JP" altLang="en-US" sz="6600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7461569" y="4077072"/>
            <a:ext cx="1728192" cy="1296144"/>
          </a:xfrm>
          <a:prstGeom prst="roundRect">
            <a:avLst>
              <a:gd name="adj" fmla="val 2515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速</a:t>
            </a:r>
            <a:endParaRPr kumimoji="1" lang="ja-JP" altLang="en-US" sz="6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0815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9" grpId="0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2876" y="271958"/>
            <a:ext cx="3851456" cy="1066800"/>
          </a:xfrm>
        </p:spPr>
        <p:txBody>
          <a:bodyPr/>
          <a:lstStyle/>
          <a:p>
            <a:r>
              <a:rPr kumimoji="1" lang="ja-JP" altLang="en-US" dirty="0" smtClean="0"/>
              <a:t>既存の研究　</a:t>
            </a:r>
            <a:r>
              <a:rPr lang="en-US" altLang="ja-JP" sz="2400" dirty="0" smtClean="0">
                <a:solidFill>
                  <a:schemeClr val="accent6"/>
                </a:solidFill>
              </a:rPr>
              <a:t>[</a:t>
            </a:r>
            <a:r>
              <a:rPr lang="en-US" altLang="ja-JP" sz="2400" dirty="0" err="1">
                <a:solidFill>
                  <a:schemeClr val="accent6"/>
                </a:solidFill>
              </a:rPr>
              <a:t>Horiyama</a:t>
            </a:r>
            <a:r>
              <a:rPr lang="ja-JP" altLang="en-US" sz="2400" dirty="0">
                <a:solidFill>
                  <a:schemeClr val="accent6"/>
                </a:solidFill>
              </a:rPr>
              <a:t>ら</a:t>
            </a:r>
            <a:r>
              <a:rPr lang="en-US" altLang="ja-JP" sz="2400" dirty="0">
                <a:solidFill>
                  <a:schemeClr val="accent6"/>
                </a:solidFill>
              </a:rPr>
              <a:t>, 2015</a:t>
            </a:r>
            <a:r>
              <a:rPr lang="en-US" altLang="ja-JP" sz="2400" dirty="0" smtClean="0">
                <a:solidFill>
                  <a:schemeClr val="accent6"/>
                </a:solidFill>
              </a:rPr>
              <a:t>]</a:t>
            </a:r>
            <a:endParaRPr kumimoji="1" lang="ja-JP" altLang="en-US" sz="2400" dirty="0">
              <a:solidFill>
                <a:schemeClr val="accent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522876" y="1484784"/>
                <a:ext cx="4283737" cy="494908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ja-JP" sz="2800" dirty="0" smtClean="0">
                    <a:solidFill>
                      <a:schemeClr val="accent1"/>
                    </a:solidFill>
                  </a:rPr>
                  <a:t>Ls in L</a:t>
                </a:r>
                <a:endParaRPr lang="en-US" altLang="ja-JP" dirty="0"/>
              </a:p>
              <a:p>
                <a:r>
                  <a:rPr lang="ja-JP" altLang="en-US" dirty="0" smtClean="0"/>
                  <a:t>正確な解</a:t>
                </a:r>
                <a:r>
                  <a:rPr lang="ja-JP" altLang="en-US" dirty="0"/>
                  <a:t>の</a:t>
                </a:r>
                <a:r>
                  <a:rPr lang="ja-JP" altLang="en-US" dirty="0" smtClean="0"/>
                  <a:t>数え上げ　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r>
                      <a:rPr lang="en-US" altLang="ja-JP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ja-JP" i="1">
                        <a:solidFill>
                          <a:schemeClr val="accent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altLang="ja-JP" i="1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ja-JP" altLang="en-US" dirty="0" smtClean="0">
                    <a:solidFill>
                      <a:schemeClr val="accent4"/>
                    </a:solidFill>
                  </a:rPr>
                  <a:t> </a:t>
                </a:r>
                <a:endParaRPr lang="en-US" altLang="ja-JP" dirty="0"/>
              </a:p>
              <a:p>
                <a14:m>
                  <m:oMath xmlns:m="http://schemas.openxmlformats.org/officeDocument/2006/math">
                    <m:r>
                      <a:rPr lang="ja-JP" altLang="en-US" i="1" dirty="0">
                        <a:latin typeface="Cambria Math" panose="02040503050406030204" pitchFamily="18" charset="0"/>
                      </a:rPr>
                      <m:t>下界</m:t>
                    </m:r>
                    <m:r>
                      <a:rPr lang="en-US" altLang="ja-JP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i="1" dirty="0">
                        <a:latin typeface="Cambria Math" panose="02040503050406030204" pitchFamily="18" charset="0"/>
                      </a:rPr>
                      <m:t>：</m:t>
                    </m:r>
                    <m:r>
                      <a:rPr lang="en-US" altLang="ja-JP" i="1" dirty="0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US" altLang="ja-JP" i="1" dirty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i="1" dirty="0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ad>
                              <m:radPr>
                                <m:degHide m:val="on"/>
                                <m:ctrlPr>
                                  <a:rPr lang="en-US" altLang="ja-JP" b="0" i="1" dirty="0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altLang="ja-JP" b="0" i="1" dirty="0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e>
                          <m:sup>
                            <m:sSup>
                              <m:sSupPr>
                                <m:ctrlPr>
                                  <a:rPr lang="en-US" altLang="ja-JP" i="1" dirty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ja-JP" dirty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n</m:t>
                                </m:r>
                              </m:e>
                              <m:sup>
                                <m:r>
                                  <a:rPr lang="en-US" altLang="ja-JP" dirty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sup>
                        </m:sSup>
                      </m:e>
                    </m:d>
                  </m:oMath>
                </a14:m>
                <a:endParaRPr lang="en-US" altLang="ja-JP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ja-JP" altLang="en-US" i="1" dirty="0">
                        <a:latin typeface="Cambria Math" panose="02040503050406030204" pitchFamily="18" charset="0"/>
                      </a:rPr>
                      <m:t>上界</m:t>
                    </m:r>
                    <m:r>
                      <a:rPr lang="ja-JP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：</m:t>
                    </m:r>
                    <m:r>
                      <a:rPr lang="en-US" altLang="ja-JP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r>
                      <a:rPr lang="en-US" altLang="ja-JP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ja-JP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ja-JP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12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endParaRPr lang="en-US" altLang="ja-JP" dirty="0"/>
              </a:p>
              <a:p>
                <a:pPr marL="0" indent="0">
                  <a:buNone/>
                </a:pPr>
                <a:r>
                  <a:rPr lang="en-US" altLang="ja-JP" sz="2800" dirty="0" smtClean="0">
                    <a:solidFill>
                      <a:schemeClr val="accent1"/>
                    </a:solidFill>
                  </a:rPr>
                  <a:t>Sphinxes in Sphinx</a:t>
                </a:r>
                <a:endParaRPr lang="en-US" altLang="ja-JP" dirty="0" smtClean="0"/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ja-JP" altLang="en-US" dirty="0"/>
                      <m:t>正確な解の数え上げ　</m:t>
                    </m:r>
                    <m:r>
                      <m:rPr>
                        <m:nor/>
                      </m:rPr>
                      <a:rPr lang="en-US" altLang="ja-JP" dirty="0"/>
                      <m:t> </m:t>
                    </m:r>
                    <m:r>
                      <a:rPr lang="en-US" altLang="ja-JP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ja-JP" i="1">
                        <a:solidFill>
                          <a:schemeClr val="accent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m:rPr>
                        <m:nor/>
                      </m:rPr>
                      <a:rPr lang="en-US" altLang="ja-JP" b="0" i="0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m:rPr>
                        <m:nor/>
                      </m:rPr>
                      <a:rPr lang="ja-JP" altLang="en-US" dirty="0"/>
                      <m:t> </m:t>
                    </m:r>
                  </m:oMath>
                </a14:m>
                <a:endParaRPr lang="en-US" altLang="ja-JP" dirty="0"/>
              </a:p>
              <a:p>
                <a14:m>
                  <m:oMath xmlns:m="http://schemas.openxmlformats.org/officeDocument/2006/math">
                    <m:r>
                      <a:rPr lang="ja-JP" altLang="en-US" i="1" dirty="0">
                        <a:latin typeface="Cambria Math" panose="02040503050406030204" pitchFamily="18" charset="0"/>
                      </a:rPr>
                      <m:t>下</m:t>
                    </m:r>
                    <m:r>
                      <a:rPr lang="ja-JP" altLang="en-US" i="1" dirty="0" smtClean="0">
                        <a:latin typeface="Cambria Math" panose="02040503050406030204" pitchFamily="18" charset="0"/>
                      </a:rPr>
                      <m:t>界</m:t>
                    </m:r>
                    <m:r>
                      <a:rPr lang="en-US" altLang="ja-JP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i="1" dirty="0">
                        <a:latin typeface="Cambria Math" panose="02040503050406030204" pitchFamily="18" charset="0"/>
                      </a:rPr>
                      <m:t>：</m:t>
                    </m:r>
                    <m:r>
                      <a:rPr lang="en-US" altLang="ja-JP" i="1" dirty="0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US" altLang="ja-JP" i="1" dirty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i="1" dirty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 dirty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1.364</m:t>
                            </m:r>
                          </m:e>
                          <m:sup>
                            <m:sSup>
                              <m:sSupPr>
                                <m:ctrlPr>
                                  <a:rPr lang="en-US" altLang="ja-JP" i="1" dirty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ja-JP" i="1" dirty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altLang="ja-JP" i="1" dirty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sup>
                        </m:sSup>
                      </m:e>
                    </m:d>
                  </m:oMath>
                </a14:m>
                <a:endParaRPr lang="en-US" altLang="ja-JP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ja-JP" altLang="en-US" i="1" dirty="0">
                        <a:latin typeface="Cambria Math" panose="02040503050406030204" pitchFamily="18" charset="0"/>
                      </a:rPr>
                      <m:t>上界</m:t>
                    </m:r>
                    <m:r>
                      <a:rPr lang="ja-JP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：</m:t>
                    </m:r>
                    <m:r>
                      <a:rPr lang="en-US" altLang="ja-JP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r>
                      <a:rPr lang="en-US" altLang="ja-JP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ja-JP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(32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ja-JP" sz="2200" dirty="0"/>
              </a:p>
              <a:p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2876" y="1484784"/>
                <a:ext cx="4283737" cy="4949085"/>
              </a:xfrm>
              <a:blipFill rotWithShape="0">
                <a:blip r:embed="rId2"/>
                <a:stretch>
                  <a:fillRect l="-2987" t="-221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タイトル 1"/>
          <p:cNvSpPr txBox="1">
            <a:spLocks/>
          </p:cNvSpPr>
          <p:nvPr/>
        </p:nvSpPr>
        <p:spPr>
          <a:xfrm>
            <a:off x="6589012" y="271958"/>
            <a:ext cx="3851456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ja-JP" sz="3200" kern="1200">
                <a:solidFill>
                  <a:schemeClr val="accent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r>
              <a:rPr lang="ja-JP" altLang="en-US" dirty="0" smtClean="0"/>
              <a:t>本研究</a:t>
            </a:r>
            <a:endParaRPr lang="en-US" altLang="ja-JP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コンテンツ プレースホルダー 2"/>
              <p:cNvSpPr txBox="1">
                <a:spLocks/>
              </p:cNvSpPr>
              <p:nvPr/>
            </p:nvSpPr>
            <p:spPr>
              <a:xfrm>
                <a:off x="6165312" y="1484784"/>
                <a:ext cx="4283737" cy="494908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74320" indent="-274320" algn="l" defTabSz="914400" rtl="0" eaLnBrk="1" latinLnBrk="0" hangingPunct="1">
                  <a:lnSpc>
                    <a:spcPct val="90000"/>
                  </a:lnSpc>
                  <a:spcBef>
                    <a:spcPts val="18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§"/>
                  <a:defRPr kumimoji="1" lang="ja-JP" sz="24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1pPr>
                <a:lvl2pPr marL="54864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chemeClr val="tx1"/>
                  </a:buClr>
                  <a:buSzPct val="100000"/>
                  <a:buFont typeface="Arial" pitchFamily="34" charset="0"/>
                  <a:buChar char="–"/>
                  <a:defRPr kumimoji="1" lang="ja-JP" sz="20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2pPr>
                <a:lvl3pPr marL="82296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§"/>
                  <a:defRPr kumimoji="1" lang="ja-JP" sz="18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3pPr>
                <a:lvl4pPr marL="10972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100000"/>
                  <a:buFont typeface="Arial" pitchFamily="34" charset="0"/>
                  <a:buChar char="–"/>
                  <a:defRPr kumimoji="1" lang="ja-JP" sz="16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4pPr>
                <a:lvl5pPr marL="13258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§"/>
                  <a:defRPr kumimoji="1" lang="ja-JP" sz="16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5pPr>
                <a:lvl6pPr marL="15544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100000"/>
                  <a:buFont typeface="Arial" pitchFamily="34" charset="0"/>
                  <a:buChar char="–"/>
                  <a:defRPr kumimoji="1" lang="ja-JP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7830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§"/>
                  <a:defRPr kumimoji="1" lang="ja-JP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0116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100000"/>
                  <a:buFont typeface="Arial" pitchFamily="34" charset="0"/>
                  <a:buChar char="–"/>
                  <a:defRPr kumimoji="1" lang="ja-JP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2402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§"/>
                  <a:defRPr kumimoji="1" lang="ja-JP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" pitchFamily="2" charset="2"/>
                  <a:buNone/>
                </a:pPr>
                <a:r>
                  <a:rPr lang="en-US" altLang="ja-JP" sz="2800" dirty="0" smtClean="0">
                    <a:solidFill>
                      <a:schemeClr val="accent1"/>
                    </a:solidFill>
                  </a:rPr>
                  <a:t>Ls in L</a:t>
                </a:r>
                <a:endParaRPr lang="en-US" altLang="ja-JP" dirty="0"/>
              </a:p>
              <a:p>
                <a:r>
                  <a:rPr lang="ja-JP" altLang="en-US" dirty="0"/>
                  <a:t>正確な解の</a:t>
                </a:r>
                <a:r>
                  <a:rPr lang="ja-JP" altLang="en-US" dirty="0" smtClean="0"/>
                  <a:t>数え上げ　</a:t>
                </a:r>
                <a:r>
                  <a:rPr lang="ja-JP" altLang="en-US" dirty="0"/>
                  <a:t> </a:t>
                </a:r>
                <a14:m>
                  <m:oMath xmlns:m="http://schemas.openxmlformats.org/officeDocument/2006/math">
                    <m:r>
                      <a:rPr lang="ja-JP" altLang="en-US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ja-JP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altLang="ja-JP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ja-JP" altLang="en-US" dirty="0" smtClean="0">
                    <a:solidFill>
                      <a:schemeClr val="accent2"/>
                    </a:solidFill>
                  </a:rPr>
                  <a:t> </a:t>
                </a:r>
                <a:endParaRPr lang="ja-JP" altLang="en-US" dirty="0"/>
              </a:p>
              <a:p>
                <a14:m>
                  <m:oMath xmlns:m="http://schemas.openxmlformats.org/officeDocument/2006/math">
                    <m:r>
                      <a:rPr lang="ja-JP" altLang="en-US" i="1" dirty="0">
                        <a:latin typeface="Cambria Math" panose="02040503050406030204" pitchFamily="18" charset="0"/>
                      </a:rPr>
                      <m:t>下界</m:t>
                    </m:r>
                    <m:r>
                      <a:rPr lang="ja-JP" alt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i="1" dirty="0">
                        <a:latin typeface="Cambria Math" panose="02040503050406030204" pitchFamily="18" charset="0"/>
                      </a:rPr>
                      <m:t>：</m:t>
                    </m:r>
                    <m:r>
                      <a:rPr lang="el-GR" altLang="ja-JP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ar-AE" altLang="ja-JP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ar-AE" altLang="ja-JP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altLang="ja-JP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altLang="ja-JP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944</m:t>
                            </m:r>
                          </m:e>
                          <m:sup>
                            <m:sSup>
                              <m:sSupPr>
                                <m:ctrlPr>
                                  <a:rPr lang="ar-AE" altLang="ja-JP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ja-JP" altLang="ar-AE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ar-AE" altLang="ja-JP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sup>
                        </m:sSup>
                      </m:e>
                    </m:d>
                  </m:oMath>
                </a14:m>
                <a:endParaRPr lang="ar-AE" altLang="ja-JP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ar-AE" altLang="ja-JP" dirty="0"/>
              </a:p>
              <a:p>
                <a:pPr marL="0" indent="0">
                  <a:buFont typeface="Wingdings" pitchFamily="2" charset="2"/>
                  <a:buNone/>
                </a:pPr>
                <a:r>
                  <a:rPr lang="en-US" altLang="ja-JP" sz="2800" dirty="0" smtClean="0">
                    <a:solidFill>
                      <a:schemeClr val="accent1"/>
                    </a:solidFill>
                  </a:rPr>
                  <a:t>Sphinxes in Sphinx</a:t>
                </a:r>
                <a:endParaRPr lang="en-US" altLang="ja-JP" dirty="0" smtClean="0"/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ja-JP" altLang="en-US" dirty="0"/>
                      <m:t>正確</m:t>
                    </m:r>
                    <m:r>
                      <m:rPr>
                        <m:nor/>
                      </m:rPr>
                      <a:rPr lang="ja-JP" altLang="en-US" dirty="0"/>
                      <m:t>な</m:t>
                    </m:r>
                    <m:r>
                      <m:rPr>
                        <m:nor/>
                      </m:rPr>
                      <a:rPr lang="ja-JP" altLang="en-US" dirty="0"/>
                      <m:t>解</m:t>
                    </m:r>
                    <m:r>
                      <m:rPr>
                        <m:nor/>
                      </m:rPr>
                      <a:rPr lang="ja-JP" altLang="en-US" dirty="0"/>
                      <m:t>の</m:t>
                    </m:r>
                    <m:r>
                      <m:rPr>
                        <m:nor/>
                      </m:rPr>
                      <a:rPr lang="ja-JP" altLang="en-US" dirty="0"/>
                      <m:t>数</m:t>
                    </m:r>
                    <m:r>
                      <m:rPr>
                        <m:nor/>
                      </m:rPr>
                      <a:rPr lang="ja-JP" altLang="en-US" dirty="0"/>
                      <m:t>え</m:t>
                    </m:r>
                    <m:r>
                      <m:rPr>
                        <m:nor/>
                      </m:rPr>
                      <a:rPr lang="ja-JP" altLang="en-US" dirty="0"/>
                      <m:t>上</m:t>
                    </m:r>
                    <m:r>
                      <m:rPr>
                        <m:nor/>
                      </m:rPr>
                      <a:rPr lang="ja-JP" altLang="en-US" dirty="0"/>
                      <m:t>げ</m:t>
                    </m:r>
                    <m:r>
                      <m:rPr>
                        <m:nor/>
                      </m:rPr>
                      <a:rPr lang="ja-JP" altLang="en-US" dirty="0"/>
                      <m:t>　 </m:t>
                    </m:r>
                    <m:r>
                      <a:rPr lang="ja-JP" altLang="en-US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ja-JP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m:rPr>
                        <m:nor/>
                      </m:rPr>
                      <a:rPr lang="en-US" altLang="ja-JP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m:rPr>
                        <m:nor/>
                      </m:rPr>
                      <a:rPr lang="ja-JP" altLang="en-US" dirty="0"/>
                      <m:t> </m:t>
                    </m:r>
                  </m:oMath>
                </a14:m>
                <a:endParaRPr lang="ja-JP" altLang="en-US" dirty="0"/>
              </a:p>
              <a:p>
                <a14:m>
                  <m:oMath xmlns:m="http://schemas.openxmlformats.org/officeDocument/2006/math">
                    <m:r>
                      <a:rPr lang="ja-JP" altLang="en-US" i="1" dirty="0">
                        <a:latin typeface="Cambria Math" panose="02040503050406030204" pitchFamily="18" charset="0"/>
                      </a:rPr>
                      <m:t>下</m:t>
                    </m:r>
                    <m:r>
                      <a:rPr lang="ja-JP" altLang="en-US" i="1" dirty="0" smtClean="0">
                        <a:latin typeface="Cambria Math" panose="02040503050406030204" pitchFamily="18" charset="0"/>
                      </a:rPr>
                      <m:t>界</m:t>
                    </m:r>
                    <m:r>
                      <a:rPr lang="ja-JP" altLang="en-US" i="1" dirty="0">
                        <a:latin typeface="Cambria Math" panose="02040503050406030204" pitchFamily="18" charset="0"/>
                      </a:rPr>
                      <m:t> ：</m:t>
                    </m:r>
                    <m:r>
                      <a:rPr lang="el-GR" altLang="ja-JP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ar-AE" altLang="ja-JP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ar-AE" altLang="ja-JP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ar-AE" altLang="ja-JP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ar-AE" altLang="ja-JP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altLang="ja-JP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404</m:t>
                            </m:r>
                          </m:e>
                          <m:sup>
                            <m:sSup>
                              <m:sSupPr>
                                <m:ctrlPr>
                                  <a:rPr lang="ar-AE" altLang="ja-JP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ja-JP" altLang="ar-AE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ar-AE" altLang="ja-JP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sup>
                        </m:sSup>
                      </m:e>
                    </m:d>
                  </m:oMath>
                </a14:m>
                <a:endParaRPr lang="ar-AE" altLang="ja-JP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5312" y="1484784"/>
                <a:ext cx="4283737" cy="4949085"/>
              </a:xfrm>
              <a:prstGeom prst="rect">
                <a:avLst/>
              </a:prstGeom>
              <a:blipFill rotWithShape="0">
                <a:blip r:embed="rId3"/>
                <a:stretch>
                  <a:fillRect l="-2845" t="-221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右カーブ矢印 13"/>
          <p:cNvSpPr/>
          <p:nvPr/>
        </p:nvSpPr>
        <p:spPr>
          <a:xfrm>
            <a:off x="909836" y="4797152"/>
            <a:ext cx="613040" cy="648072"/>
          </a:xfrm>
          <a:prstGeom prst="curved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円/楕円 9"/>
          <p:cNvSpPr/>
          <p:nvPr/>
        </p:nvSpPr>
        <p:spPr>
          <a:xfrm flipH="1">
            <a:off x="5805912" y="2564904"/>
            <a:ext cx="3604940" cy="648072"/>
          </a:xfrm>
          <a:prstGeom prst="ellipse">
            <a:avLst/>
          </a:prstGeom>
          <a:solidFill>
            <a:schemeClr val="accent2">
              <a:lumMod val="60000"/>
              <a:lumOff val="40000"/>
              <a:alpha val="43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右カーブ矢印 14"/>
          <p:cNvSpPr/>
          <p:nvPr/>
        </p:nvSpPr>
        <p:spPr>
          <a:xfrm flipH="1">
            <a:off x="10404418" y="2268066"/>
            <a:ext cx="674720" cy="648072"/>
          </a:xfrm>
          <a:prstGeom prst="curved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円/楕円 15"/>
          <p:cNvSpPr/>
          <p:nvPr/>
        </p:nvSpPr>
        <p:spPr>
          <a:xfrm flipH="1">
            <a:off x="5805912" y="5010792"/>
            <a:ext cx="3604940" cy="648072"/>
          </a:xfrm>
          <a:prstGeom prst="ellipse">
            <a:avLst/>
          </a:prstGeom>
          <a:solidFill>
            <a:schemeClr val="accent2">
              <a:lumMod val="60000"/>
              <a:lumOff val="40000"/>
              <a:alpha val="43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右カーブ矢印 16"/>
          <p:cNvSpPr/>
          <p:nvPr/>
        </p:nvSpPr>
        <p:spPr>
          <a:xfrm flipH="1">
            <a:off x="10270876" y="4784651"/>
            <a:ext cx="674720" cy="648072"/>
          </a:xfrm>
          <a:prstGeom prst="curvedRightArrow">
            <a:avLst>
              <a:gd name="adj1" fmla="val 25000"/>
              <a:gd name="adj2" fmla="val 43994"/>
              <a:gd name="adj3" fmla="val 25000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1462711" y="5010792"/>
            <a:ext cx="3275392" cy="648072"/>
          </a:xfrm>
          <a:prstGeom prst="ellipse">
            <a:avLst/>
          </a:prstGeom>
          <a:solidFill>
            <a:schemeClr val="accent4">
              <a:alpha val="24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4291985" y="5432723"/>
                <a:ext cx="1418859" cy="496996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 strike="sngStrike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Ω</m:t>
                      </m:r>
                      <m:d>
                        <m:dPr>
                          <m:ctrlPr>
                            <a:rPr lang="en-US" altLang="ja-JP" sz="2400" i="1" strike="sngStrike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ja-JP" sz="2400" i="1" strike="sngStrike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400" b="0" i="1" strike="sngStrike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altLang="ja-JP" sz="2400" b="0" i="1" strike="sngStrike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altLang="ja-JP" sz="2400" b="0" i="1" strike="sngStrike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44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altLang="ja-JP" sz="2400" i="1" strike="sngStrike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sz="2400" i="1" strike="sngStrike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altLang="ja-JP" sz="2400" i="1" strike="sngStrike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sup>
                          </m:sSup>
                        </m:e>
                      </m:d>
                    </m:oMath>
                  </m:oMathPara>
                </a14:m>
                <a:endParaRPr kumimoji="1" lang="ja-JP" altLang="en-US" sz="2400" strike="sngStrike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1985" y="5432723"/>
                <a:ext cx="1418859" cy="496996"/>
              </a:xfrm>
              <a:prstGeom prst="rect">
                <a:avLst/>
              </a:prstGeom>
              <a:blipFill rotWithShape="0">
                <a:blip r:embed="rId4"/>
                <a:stretch>
                  <a:fillRect l="-426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71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4" grpId="0" animBg="1"/>
      <p:bldP spid="10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 字 11"/>
          <p:cNvSpPr/>
          <p:nvPr/>
        </p:nvSpPr>
        <p:spPr>
          <a:xfrm>
            <a:off x="8409326" y="3804229"/>
            <a:ext cx="2129916" cy="2153901"/>
          </a:xfrm>
          <a:prstGeom prst="corne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2876" y="147253"/>
            <a:ext cx="9143538" cy="1066800"/>
          </a:xfrm>
        </p:spPr>
        <p:txBody>
          <a:bodyPr/>
          <a:lstStyle/>
          <a:p>
            <a:r>
              <a:rPr lang="en-US" altLang="ja-JP" dirty="0"/>
              <a:t>Ls in L </a:t>
            </a:r>
            <a:r>
              <a:rPr lang="ja-JP" altLang="en-US" dirty="0"/>
              <a:t>を解く</a:t>
            </a:r>
            <a:r>
              <a:rPr lang="ja-JP" altLang="en-US" dirty="0" smtClean="0"/>
              <a:t>アルゴリズム 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522876" y="1465216"/>
                <a:ext cx="9143538" cy="4114800"/>
              </a:xfrm>
            </p:spPr>
            <p:txBody>
              <a:bodyPr/>
              <a:lstStyle/>
              <a:p>
                <a:r>
                  <a:rPr lang="ja-JP" altLang="en-US" dirty="0" smtClean="0"/>
                  <a:t>左上から右へ、下へ順に走査</a:t>
                </a:r>
                <a:endParaRPr kumimoji="1" lang="en-US" altLang="ja-JP" b="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dirty="0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kumimoji="1" lang="en-US" altLang="ja-JP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1" lang="ja-JP" altLang="en-US" dirty="0" smtClean="0"/>
                  <a:t>のピースの</a:t>
                </a:r>
                <a:r>
                  <a:rPr lang="ja-JP" altLang="en-US" dirty="0" smtClean="0"/>
                  <a:t>各回転方向について</a:t>
                </a:r>
                <a:r>
                  <a:rPr lang="en-US" altLang="ja-JP" dirty="0" smtClean="0"/>
                  <a:t>,</a:t>
                </a:r>
              </a:p>
              <a:p>
                <a:pPr marL="0" indent="0">
                  <a:buNone/>
                </a:pPr>
                <a:r>
                  <a:rPr lang="en-US" altLang="ja-JP" dirty="0" smtClean="0"/>
                  <a:t>	</a:t>
                </a:r>
                <a:r>
                  <a:rPr kumimoji="1" lang="ja-JP" altLang="en-US" dirty="0" smtClean="0"/>
                  <a:t>ピースを</a:t>
                </a:r>
                <a:r>
                  <a:rPr lang="ja-JP" altLang="en-US" dirty="0">
                    <a:solidFill>
                      <a:schemeClr val="accent3"/>
                    </a:solidFill>
                  </a:rPr>
                  <a:t>置</a:t>
                </a:r>
                <a:r>
                  <a:rPr lang="ja-JP" altLang="en-US" dirty="0" smtClean="0">
                    <a:solidFill>
                      <a:schemeClr val="accent3"/>
                    </a:solidFill>
                  </a:rPr>
                  <a:t>く</a:t>
                </a:r>
                <a:r>
                  <a:rPr kumimoji="1" lang="en-US" altLang="ja-JP" dirty="0" smtClean="0"/>
                  <a:t>or</a:t>
                </a:r>
                <a:r>
                  <a:rPr lang="ja-JP" altLang="en-US" dirty="0">
                    <a:solidFill>
                      <a:schemeClr val="accent4"/>
                    </a:solidFill>
                  </a:rPr>
                  <a:t>置</a:t>
                </a:r>
                <a:r>
                  <a:rPr lang="ja-JP" altLang="en-US" dirty="0" smtClean="0">
                    <a:solidFill>
                      <a:schemeClr val="accent4"/>
                    </a:solidFill>
                  </a:rPr>
                  <a:t>かない</a:t>
                </a:r>
                <a:r>
                  <a:rPr kumimoji="1" lang="ja-JP" altLang="en-US" dirty="0" smtClean="0"/>
                  <a:t>で分岐</a:t>
                </a:r>
                <a:endParaRPr lang="en-US" altLang="ja-JP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ja-JP" altLang="en-US" i="1">
                        <a:latin typeface="Cambria Math" panose="02040503050406030204" pitchFamily="18" charset="0"/>
                      </a:rPr>
                      <m:t>を</m:t>
                    </m:r>
                  </m:oMath>
                </a14:m>
                <a:r>
                  <a:rPr kumimoji="1" lang="ja-JP" altLang="en-US" dirty="0" smtClean="0"/>
                  <a:t>埋め尽くすピースの組み合わせ→</a:t>
                </a:r>
                <a:r>
                  <a:rPr kumimoji="1" lang="ja-JP" altLang="en-US" dirty="0" smtClean="0">
                    <a:solidFill>
                      <a:srgbClr val="FF0000"/>
                    </a:solidFill>
                  </a:rPr>
                  <a:t>解</a:t>
                </a:r>
                <a:endParaRPr kumimoji="1" lang="ja-JP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2876" y="1465216"/>
                <a:ext cx="9143538" cy="4114800"/>
              </a:xfrm>
              <a:blipFill rotWithShape="0">
                <a:blip r:embed="rId2"/>
                <a:stretch>
                  <a:fillRect l="-533" t="-222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グループ化 3"/>
          <p:cNvGrpSpPr/>
          <p:nvPr/>
        </p:nvGrpSpPr>
        <p:grpSpPr>
          <a:xfrm>
            <a:off x="1845940" y="4261912"/>
            <a:ext cx="1590499" cy="1833608"/>
            <a:chOff x="1845940" y="2945298"/>
            <a:chExt cx="2520280" cy="2834240"/>
          </a:xfrm>
        </p:grpSpPr>
        <p:cxnSp>
          <p:nvCxnSpPr>
            <p:cNvPr id="5" name="直線コネクタ 4"/>
            <p:cNvCxnSpPr/>
            <p:nvPr/>
          </p:nvCxnSpPr>
          <p:spPr>
            <a:xfrm flipV="1">
              <a:off x="1845940" y="2945298"/>
              <a:ext cx="1224136" cy="89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>
              <a:off x="1845940" y="2945298"/>
              <a:ext cx="0" cy="242791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>
              <a:off x="3070076" y="2945298"/>
              <a:ext cx="0" cy="120378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 flipV="1">
              <a:off x="3070076" y="4130670"/>
              <a:ext cx="1296144" cy="1841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4366220" y="4130670"/>
              <a:ext cx="0" cy="122413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 flipV="1">
              <a:off x="1845940" y="5354806"/>
              <a:ext cx="2520280" cy="1841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テキスト ボックス 10"/>
                <p:cNvSpPr txBox="1"/>
                <p:nvPr/>
              </p:nvSpPr>
              <p:spPr>
                <a:xfrm>
                  <a:off x="2782043" y="5354806"/>
                  <a:ext cx="576065" cy="4247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900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kumimoji="1" lang="ja-JP" altLang="en-US" sz="2400" dirty="0"/>
                </a:p>
              </p:txBody>
            </p:sp>
          </mc:Choice>
          <mc:Fallback xmlns="">
            <p:sp>
              <p:nvSpPr>
                <p:cNvPr id="11" name="テキスト ボックス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82043" y="5354806"/>
                  <a:ext cx="576065" cy="424732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5085" r="-27119" b="-55556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グループ化 13"/>
          <p:cNvGrpSpPr/>
          <p:nvPr/>
        </p:nvGrpSpPr>
        <p:grpSpPr>
          <a:xfrm rot="16200000">
            <a:off x="4704811" y="5225659"/>
            <a:ext cx="480020" cy="476230"/>
            <a:chOff x="5072980" y="3724392"/>
            <a:chExt cx="661392" cy="726040"/>
          </a:xfrm>
        </p:grpSpPr>
        <p:cxnSp>
          <p:nvCxnSpPr>
            <p:cNvPr id="15" name="直線コネクタ 14"/>
            <p:cNvCxnSpPr/>
            <p:nvPr/>
          </p:nvCxnSpPr>
          <p:spPr>
            <a:xfrm>
              <a:off x="5072980" y="4450432"/>
              <a:ext cx="661392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5403676" y="4126213"/>
              <a:ext cx="33069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>
              <a:off x="5072980" y="3725130"/>
              <a:ext cx="0" cy="72530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>
              <a:off x="5401248" y="3724392"/>
              <a:ext cx="810" cy="401821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>
              <a:off x="5073790" y="3726788"/>
              <a:ext cx="329077" cy="443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>
              <a:off x="5734372" y="4135128"/>
              <a:ext cx="0" cy="31530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グループ化 41"/>
          <p:cNvGrpSpPr/>
          <p:nvPr/>
        </p:nvGrpSpPr>
        <p:grpSpPr>
          <a:xfrm>
            <a:off x="4700273" y="4582540"/>
            <a:ext cx="480020" cy="476230"/>
            <a:chOff x="5072980" y="3724392"/>
            <a:chExt cx="661392" cy="726040"/>
          </a:xfrm>
        </p:grpSpPr>
        <p:cxnSp>
          <p:nvCxnSpPr>
            <p:cNvPr id="43" name="直線コネクタ 42"/>
            <p:cNvCxnSpPr/>
            <p:nvPr/>
          </p:nvCxnSpPr>
          <p:spPr>
            <a:xfrm>
              <a:off x="5072980" y="4450432"/>
              <a:ext cx="661392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/>
            <p:nvPr/>
          </p:nvCxnSpPr>
          <p:spPr>
            <a:xfrm>
              <a:off x="5403676" y="4126213"/>
              <a:ext cx="33069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コネクタ 44"/>
            <p:cNvCxnSpPr/>
            <p:nvPr/>
          </p:nvCxnSpPr>
          <p:spPr>
            <a:xfrm>
              <a:off x="5072980" y="3725130"/>
              <a:ext cx="0" cy="72530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/>
            <p:cNvCxnSpPr/>
            <p:nvPr/>
          </p:nvCxnSpPr>
          <p:spPr>
            <a:xfrm>
              <a:off x="5401248" y="3724392"/>
              <a:ext cx="810" cy="401821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/>
            <p:nvPr/>
          </p:nvCxnSpPr>
          <p:spPr>
            <a:xfrm>
              <a:off x="5073790" y="3726788"/>
              <a:ext cx="329077" cy="443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>
              <a:off x="5734372" y="4135128"/>
              <a:ext cx="0" cy="31530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グループ化 48"/>
          <p:cNvGrpSpPr/>
          <p:nvPr/>
        </p:nvGrpSpPr>
        <p:grpSpPr>
          <a:xfrm rot="5400000">
            <a:off x="5391061" y="4580645"/>
            <a:ext cx="480020" cy="476230"/>
            <a:chOff x="5072980" y="3724392"/>
            <a:chExt cx="661392" cy="726040"/>
          </a:xfrm>
        </p:grpSpPr>
        <p:cxnSp>
          <p:nvCxnSpPr>
            <p:cNvPr id="50" name="直線コネクタ 49"/>
            <p:cNvCxnSpPr/>
            <p:nvPr/>
          </p:nvCxnSpPr>
          <p:spPr>
            <a:xfrm>
              <a:off x="5072980" y="4450432"/>
              <a:ext cx="661392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>
              <a:off x="5403676" y="4126213"/>
              <a:ext cx="33069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>
            <a:xfrm>
              <a:off x="5072980" y="3725130"/>
              <a:ext cx="0" cy="72530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/>
            <p:cNvCxnSpPr/>
            <p:nvPr/>
          </p:nvCxnSpPr>
          <p:spPr>
            <a:xfrm>
              <a:off x="5401248" y="3724392"/>
              <a:ext cx="810" cy="401821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/>
            <p:cNvCxnSpPr/>
            <p:nvPr/>
          </p:nvCxnSpPr>
          <p:spPr>
            <a:xfrm>
              <a:off x="5073790" y="3726788"/>
              <a:ext cx="329077" cy="443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/>
            <p:cNvCxnSpPr/>
            <p:nvPr/>
          </p:nvCxnSpPr>
          <p:spPr>
            <a:xfrm>
              <a:off x="5734372" y="4135128"/>
              <a:ext cx="0" cy="31530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グループ化 55"/>
          <p:cNvGrpSpPr/>
          <p:nvPr/>
        </p:nvGrpSpPr>
        <p:grpSpPr>
          <a:xfrm rot="10800000">
            <a:off x="5389754" y="5226967"/>
            <a:ext cx="480020" cy="476230"/>
            <a:chOff x="5072980" y="3724392"/>
            <a:chExt cx="661392" cy="726040"/>
          </a:xfrm>
        </p:grpSpPr>
        <p:cxnSp>
          <p:nvCxnSpPr>
            <p:cNvPr id="57" name="直線コネクタ 56"/>
            <p:cNvCxnSpPr/>
            <p:nvPr/>
          </p:nvCxnSpPr>
          <p:spPr>
            <a:xfrm>
              <a:off x="5072980" y="4450432"/>
              <a:ext cx="661392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/>
            <p:cNvCxnSpPr/>
            <p:nvPr/>
          </p:nvCxnSpPr>
          <p:spPr>
            <a:xfrm>
              <a:off x="5403676" y="4126213"/>
              <a:ext cx="33069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/>
            <p:cNvCxnSpPr/>
            <p:nvPr/>
          </p:nvCxnSpPr>
          <p:spPr>
            <a:xfrm>
              <a:off x="5072980" y="3725130"/>
              <a:ext cx="0" cy="72530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>
            <a:xfrm>
              <a:off x="5401248" y="3724392"/>
              <a:ext cx="810" cy="401821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>
              <a:off x="5073790" y="3726788"/>
              <a:ext cx="329077" cy="443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>
              <a:off x="5734372" y="4135128"/>
              <a:ext cx="0" cy="31530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正方形/長方形 62"/>
          <p:cNvSpPr/>
          <p:nvPr/>
        </p:nvSpPr>
        <p:spPr>
          <a:xfrm>
            <a:off x="4254409" y="4261912"/>
            <a:ext cx="2189717" cy="1653465"/>
          </a:xfrm>
          <a:prstGeom prst="rect">
            <a:avLst/>
          </a:prstGeom>
          <a:solidFill>
            <a:schemeClr val="accent4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下カーブ矢印 68"/>
          <p:cNvSpPr/>
          <p:nvPr/>
        </p:nvSpPr>
        <p:spPr>
          <a:xfrm flipH="1">
            <a:off x="2169005" y="3868859"/>
            <a:ext cx="2376938" cy="567142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71" name="直線矢印コネクタ 70"/>
          <p:cNvCxnSpPr/>
          <p:nvPr/>
        </p:nvCxnSpPr>
        <p:spPr>
          <a:xfrm flipV="1">
            <a:off x="1996427" y="4584112"/>
            <a:ext cx="499014" cy="862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/>
          <p:nvPr/>
        </p:nvCxnSpPr>
        <p:spPr>
          <a:xfrm flipV="1">
            <a:off x="1968968" y="4816998"/>
            <a:ext cx="526473" cy="140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/>
          <p:nvPr/>
        </p:nvCxnSpPr>
        <p:spPr>
          <a:xfrm flipV="1">
            <a:off x="1982269" y="5057715"/>
            <a:ext cx="499872" cy="711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/>
          <p:nvPr/>
        </p:nvCxnSpPr>
        <p:spPr>
          <a:xfrm flipV="1">
            <a:off x="2011338" y="5319642"/>
            <a:ext cx="1288773" cy="105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>
            <a:off x="2000260" y="5575511"/>
            <a:ext cx="1299851" cy="826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7318548" y="1844824"/>
            <a:ext cx="2016224" cy="121044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accent2"/>
                </a:solidFill>
              </a:rPr>
              <a:t>・枝刈り</a:t>
            </a:r>
            <a:endParaRPr kumimoji="1" lang="en-US" altLang="ja-JP" sz="3200" dirty="0" smtClean="0">
              <a:solidFill>
                <a:schemeClr val="accent2"/>
              </a:solidFill>
            </a:endParaRPr>
          </a:p>
          <a:p>
            <a:r>
              <a:rPr kumimoji="1" lang="ja-JP" altLang="en-US" sz="3200" dirty="0" smtClean="0">
                <a:solidFill>
                  <a:schemeClr val="accent2"/>
                </a:solidFill>
              </a:rPr>
              <a:t>・共有</a:t>
            </a:r>
            <a:endParaRPr kumimoji="1" lang="ja-JP" altLang="en-US" sz="3200" dirty="0">
              <a:solidFill>
                <a:schemeClr val="accent2"/>
              </a:solidFill>
            </a:endParaRPr>
          </a:p>
        </p:txBody>
      </p:sp>
      <p:sp>
        <p:nvSpPr>
          <p:cNvPr id="21" name="右矢印 20"/>
          <p:cNvSpPr/>
          <p:nvPr/>
        </p:nvSpPr>
        <p:spPr>
          <a:xfrm>
            <a:off x="6452676" y="2276872"/>
            <a:ext cx="65839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L 字 86"/>
          <p:cNvSpPr/>
          <p:nvPr/>
        </p:nvSpPr>
        <p:spPr>
          <a:xfrm rot="16200000">
            <a:off x="9082018" y="5238130"/>
            <a:ext cx="720000" cy="72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L 字 87"/>
          <p:cNvSpPr/>
          <p:nvPr/>
        </p:nvSpPr>
        <p:spPr>
          <a:xfrm>
            <a:off x="8766227" y="4869806"/>
            <a:ext cx="720000" cy="72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L 字 88"/>
          <p:cNvSpPr/>
          <p:nvPr/>
        </p:nvSpPr>
        <p:spPr>
          <a:xfrm rot="5400000">
            <a:off x="8411454" y="4521687"/>
            <a:ext cx="720000" cy="72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L 字 89"/>
          <p:cNvSpPr/>
          <p:nvPr/>
        </p:nvSpPr>
        <p:spPr>
          <a:xfrm>
            <a:off x="8411454" y="5229806"/>
            <a:ext cx="720000" cy="72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L 字 79"/>
          <p:cNvSpPr/>
          <p:nvPr/>
        </p:nvSpPr>
        <p:spPr>
          <a:xfrm>
            <a:off x="9126227" y="4531122"/>
            <a:ext cx="720000" cy="72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L 字 80"/>
          <p:cNvSpPr/>
          <p:nvPr/>
        </p:nvSpPr>
        <p:spPr>
          <a:xfrm>
            <a:off x="8409326" y="3804229"/>
            <a:ext cx="720000" cy="72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L 字 81"/>
          <p:cNvSpPr/>
          <p:nvPr/>
        </p:nvSpPr>
        <p:spPr>
          <a:xfrm rot="10800000">
            <a:off x="8753421" y="3804229"/>
            <a:ext cx="720000" cy="72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L 字 82"/>
          <p:cNvSpPr/>
          <p:nvPr/>
        </p:nvSpPr>
        <p:spPr>
          <a:xfrm rot="5400000">
            <a:off x="9826779" y="4892877"/>
            <a:ext cx="720000" cy="72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L 字 83"/>
          <p:cNvSpPr/>
          <p:nvPr/>
        </p:nvSpPr>
        <p:spPr>
          <a:xfrm rot="16200000">
            <a:off x="9819242" y="5238130"/>
            <a:ext cx="720000" cy="72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219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10" presetClass="exit" presetSubtype="0" fill="hold" grpId="2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2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2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1500"/>
                            </p:stCondLst>
                            <p:childTnLst>
                              <p:par>
                                <p:cTn id="87" presetID="53" presetClass="entr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2000"/>
                            </p:stCondLst>
                            <p:childTnLst>
                              <p:par>
                                <p:cTn id="93" presetID="53" presetClass="entr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2500"/>
                            </p:stCondLst>
                            <p:childTnLst>
                              <p:par>
                                <p:cTn id="99" presetID="53" presetClass="entr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5" presetID="53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1" presetID="53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7" presetID="53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3" presetID="53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9" presetID="53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5500"/>
                            </p:stCondLst>
                            <p:childTnLst>
                              <p:par>
                                <p:cTn id="135" presetID="53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7" grpId="1" animBg="1"/>
      <p:bldP spid="87" grpId="2" animBg="1"/>
      <p:bldP spid="88" grpId="0" animBg="1"/>
      <p:bldP spid="88" grpId="1" animBg="1"/>
      <p:bldP spid="88" grpId="2" animBg="1"/>
      <p:bldP spid="89" grpId="0" animBg="1"/>
      <p:bldP spid="89" grpId="2" animBg="1"/>
      <p:bldP spid="89" grpId="3" animBg="1"/>
      <p:bldP spid="90" grpId="0" animBg="1"/>
      <p:bldP spid="90" grpId="1" animBg="1"/>
      <p:bldP spid="90" grpId="2" animBg="1"/>
      <p:bldP spid="80" grpId="0" animBg="1"/>
      <p:bldP spid="80" grpId="1" animBg="1"/>
      <p:bldP spid="80" grpId="2" animBg="1"/>
      <p:bldP spid="81" grpId="0" animBg="1"/>
      <p:bldP spid="81" grpId="2" animBg="1"/>
      <p:bldP spid="81" grpId="3" animBg="1"/>
      <p:bldP spid="82" grpId="0" animBg="1"/>
      <p:bldP spid="82" grpId="2" animBg="1"/>
      <p:bldP spid="82" grpId="3" animBg="1"/>
      <p:bldP spid="83" grpId="0" animBg="1"/>
      <p:bldP spid="83" grpId="1" animBg="1"/>
      <p:bldP spid="83" grpId="2" animBg="1"/>
      <p:bldP spid="84" grpId="0" animBg="1"/>
      <p:bldP spid="84" grpId="1" animBg="1"/>
      <p:bldP spid="84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2876" y="388361"/>
            <a:ext cx="9143538" cy="1066800"/>
          </a:xfrm>
        </p:spPr>
        <p:txBody>
          <a:bodyPr/>
          <a:lstStyle/>
          <a:p>
            <a:r>
              <a:rPr lang="ja-JP" altLang="en-US" dirty="0" smtClean="0"/>
              <a:t>枝刈り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9619" y="1506802"/>
            <a:ext cx="9143538" cy="4114800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解となる見込みなし　→　探索打ち切り</a:t>
            </a:r>
            <a:endParaRPr kumimoji="1" lang="en-US" altLang="ja-JP" dirty="0" smtClean="0"/>
          </a:p>
          <a:p>
            <a:r>
              <a:rPr kumimoji="1" lang="ja-JP" altLang="en-US" dirty="0" smtClean="0"/>
              <a:t>ピースの重なり</a:t>
            </a:r>
            <a:endParaRPr kumimoji="1" lang="en-US" altLang="ja-JP" dirty="0" smtClean="0"/>
          </a:p>
          <a:p>
            <a:r>
              <a:rPr lang="ja-JP" altLang="en-US" dirty="0" smtClean="0"/>
              <a:t>埋められないマス</a:t>
            </a:r>
            <a:endParaRPr kumimoji="1" lang="ja-JP" altLang="en-US" dirty="0"/>
          </a:p>
        </p:txBody>
      </p:sp>
      <p:grpSp>
        <p:nvGrpSpPr>
          <p:cNvPr id="14" name="グループ化 13"/>
          <p:cNvGrpSpPr/>
          <p:nvPr/>
        </p:nvGrpSpPr>
        <p:grpSpPr>
          <a:xfrm>
            <a:off x="6997990" y="3262674"/>
            <a:ext cx="2743342" cy="2890003"/>
            <a:chOff x="1845940" y="2945298"/>
            <a:chExt cx="2743342" cy="2890003"/>
          </a:xfrm>
        </p:grpSpPr>
        <p:cxnSp>
          <p:nvCxnSpPr>
            <p:cNvPr id="15" name="直線コネクタ 14"/>
            <p:cNvCxnSpPr/>
            <p:nvPr/>
          </p:nvCxnSpPr>
          <p:spPr>
            <a:xfrm flipV="1">
              <a:off x="1845940" y="2945298"/>
              <a:ext cx="1224136" cy="89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1845940" y="2945298"/>
              <a:ext cx="0" cy="242791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>
              <a:off x="3070076" y="2945298"/>
              <a:ext cx="0" cy="120378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 flipV="1">
              <a:off x="3070076" y="4130670"/>
              <a:ext cx="1296144" cy="1841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>
              <a:off x="4366220" y="4130670"/>
              <a:ext cx="0" cy="122413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 flipV="1">
              <a:off x="1845940" y="5354806"/>
              <a:ext cx="2520280" cy="1841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テキスト ボックス 20"/>
            <p:cNvSpPr txBox="1"/>
            <p:nvPr/>
          </p:nvSpPr>
          <p:spPr>
            <a:xfrm>
              <a:off x="1892966" y="5410569"/>
              <a:ext cx="2696316" cy="424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kumimoji="1" lang="ja-JP" altLang="en-US" sz="2400" dirty="0" smtClean="0"/>
                <a:t>埋められないマス</a:t>
              </a:r>
              <a:endParaRPr kumimoji="1" lang="ja-JP" altLang="en-US" sz="2400" dirty="0"/>
            </a:p>
          </p:txBody>
        </p:sp>
      </p:grpSp>
      <p:grpSp>
        <p:nvGrpSpPr>
          <p:cNvPr id="69" name="グループ化 68"/>
          <p:cNvGrpSpPr/>
          <p:nvPr/>
        </p:nvGrpSpPr>
        <p:grpSpPr>
          <a:xfrm>
            <a:off x="6990884" y="3289461"/>
            <a:ext cx="1157151" cy="2382721"/>
            <a:chOff x="6990884" y="3289461"/>
            <a:chExt cx="1157151" cy="2382721"/>
          </a:xfrm>
        </p:grpSpPr>
        <p:grpSp>
          <p:nvGrpSpPr>
            <p:cNvPr id="22" name="グループ化 21"/>
            <p:cNvGrpSpPr/>
            <p:nvPr/>
          </p:nvGrpSpPr>
          <p:grpSpPr>
            <a:xfrm rot="16200000">
              <a:off x="7400193" y="3703423"/>
              <a:ext cx="720000" cy="720000"/>
              <a:chOff x="5072980" y="3724392"/>
              <a:chExt cx="661392" cy="726040"/>
            </a:xfrm>
          </p:grpSpPr>
          <p:cxnSp>
            <p:nvCxnSpPr>
              <p:cNvPr id="23" name="直線コネクタ 22"/>
              <p:cNvCxnSpPr/>
              <p:nvPr/>
            </p:nvCxnSpPr>
            <p:spPr>
              <a:xfrm>
                <a:off x="5072980" y="4450432"/>
                <a:ext cx="661392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/>
              <p:cNvCxnSpPr/>
              <p:nvPr/>
            </p:nvCxnSpPr>
            <p:spPr>
              <a:xfrm>
                <a:off x="5403676" y="4126213"/>
                <a:ext cx="330696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コネクタ 24"/>
              <p:cNvCxnSpPr/>
              <p:nvPr/>
            </p:nvCxnSpPr>
            <p:spPr>
              <a:xfrm>
                <a:off x="5072980" y="3725130"/>
                <a:ext cx="0" cy="725302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コネクタ 25"/>
              <p:cNvCxnSpPr/>
              <p:nvPr/>
            </p:nvCxnSpPr>
            <p:spPr>
              <a:xfrm>
                <a:off x="5401248" y="3724392"/>
                <a:ext cx="810" cy="401821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/>
              <p:cNvCxnSpPr/>
              <p:nvPr/>
            </p:nvCxnSpPr>
            <p:spPr>
              <a:xfrm>
                <a:off x="5073790" y="3726788"/>
                <a:ext cx="329077" cy="4430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/>
              <p:cNvCxnSpPr/>
              <p:nvPr/>
            </p:nvCxnSpPr>
            <p:spPr>
              <a:xfrm>
                <a:off x="5734372" y="4135128"/>
                <a:ext cx="0" cy="315304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グループ化 36"/>
            <p:cNvGrpSpPr/>
            <p:nvPr/>
          </p:nvGrpSpPr>
          <p:grpSpPr>
            <a:xfrm rot="10800000">
              <a:off x="7013494" y="4952182"/>
              <a:ext cx="720000" cy="720000"/>
              <a:chOff x="5072980" y="3724392"/>
              <a:chExt cx="661392" cy="726040"/>
            </a:xfrm>
          </p:grpSpPr>
          <p:cxnSp>
            <p:nvCxnSpPr>
              <p:cNvPr id="38" name="直線コネクタ 37"/>
              <p:cNvCxnSpPr/>
              <p:nvPr/>
            </p:nvCxnSpPr>
            <p:spPr>
              <a:xfrm>
                <a:off x="5072980" y="4450432"/>
                <a:ext cx="661392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線コネクタ 38"/>
              <p:cNvCxnSpPr/>
              <p:nvPr/>
            </p:nvCxnSpPr>
            <p:spPr>
              <a:xfrm>
                <a:off x="5403676" y="4126213"/>
                <a:ext cx="330696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線コネクタ 39"/>
              <p:cNvCxnSpPr/>
              <p:nvPr/>
            </p:nvCxnSpPr>
            <p:spPr>
              <a:xfrm>
                <a:off x="5072980" y="3725130"/>
                <a:ext cx="0" cy="725302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線コネクタ 40"/>
              <p:cNvCxnSpPr/>
              <p:nvPr/>
            </p:nvCxnSpPr>
            <p:spPr>
              <a:xfrm>
                <a:off x="5401248" y="3724392"/>
                <a:ext cx="810" cy="401821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コネクタ 41"/>
              <p:cNvCxnSpPr/>
              <p:nvPr/>
            </p:nvCxnSpPr>
            <p:spPr>
              <a:xfrm>
                <a:off x="5073790" y="3726788"/>
                <a:ext cx="329077" cy="4430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コネクタ 42"/>
              <p:cNvCxnSpPr/>
              <p:nvPr/>
            </p:nvCxnSpPr>
            <p:spPr>
              <a:xfrm>
                <a:off x="5734372" y="4135128"/>
                <a:ext cx="0" cy="315304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乗算記号 43"/>
            <p:cNvSpPr/>
            <p:nvPr/>
          </p:nvSpPr>
          <p:spPr>
            <a:xfrm>
              <a:off x="6990884" y="5272995"/>
              <a:ext cx="355874" cy="391056"/>
            </a:xfrm>
            <a:prstGeom prst="mathMultipl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乗算記号 51"/>
            <p:cNvSpPr/>
            <p:nvPr/>
          </p:nvSpPr>
          <p:spPr>
            <a:xfrm>
              <a:off x="7792161" y="3289461"/>
              <a:ext cx="355874" cy="391056"/>
            </a:xfrm>
            <a:prstGeom prst="mathMultipl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3" name="グループ化 52"/>
            <p:cNvGrpSpPr/>
            <p:nvPr/>
          </p:nvGrpSpPr>
          <p:grpSpPr>
            <a:xfrm rot="5400000">
              <a:off x="7045017" y="3327321"/>
              <a:ext cx="720000" cy="720000"/>
              <a:chOff x="5072980" y="3724392"/>
              <a:chExt cx="661392" cy="726040"/>
            </a:xfrm>
          </p:grpSpPr>
          <p:cxnSp>
            <p:nvCxnSpPr>
              <p:cNvPr id="54" name="直線コネクタ 53"/>
              <p:cNvCxnSpPr/>
              <p:nvPr/>
            </p:nvCxnSpPr>
            <p:spPr>
              <a:xfrm>
                <a:off x="5072980" y="4450432"/>
                <a:ext cx="661392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コネクタ 54"/>
              <p:cNvCxnSpPr/>
              <p:nvPr/>
            </p:nvCxnSpPr>
            <p:spPr>
              <a:xfrm>
                <a:off x="5403676" y="4126213"/>
                <a:ext cx="330696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コネクタ 55"/>
              <p:cNvCxnSpPr/>
              <p:nvPr/>
            </p:nvCxnSpPr>
            <p:spPr>
              <a:xfrm>
                <a:off x="5072980" y="3725130"/>
                <a:ext cx="0" cy="725302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コネクタ 56"/>
              <p:cNvCxnSpPr/>
              <p:nvPr/>
            </p:nvCxnSpPr>
            <p:spPr>
              <a:xfrm>
                <a:off x="5401248" y="3724392"/>
                <a:ext cx="810" cy="401821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コネクタ 57"/>
              <p:cNvCxnSpPr/>
              <p:nvPr/>
            </p:nvCxnSpPr>
            <p:spPr>
              <a:xfrm>
                <a:off x="5073790" y="3726788"/>
                <a:ext cx="329077" cy="443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線コネクタ 58"/>
              <p:cNvCxnSpPr/>
              <p:nvPr/>
            </p:nvCxnSpPr>
            <p:spPr>
              <a:xfrm>
                <a:off x="5734372" y="4135128"/>
                <a:ext cx="0" cy="315304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0" name="乗算記号 59"/>
            <p:cNvSpPr/>
            <p:nvPr/>
          </p:nvSpPr>
          <p:spPr>
            <a:xfrm>
              <a:off x="7413522" y="3663386"/>
              <a:ext cx="355874" cy="391056"/>
            </a:xfrm>
            <a:prstGeom prst="mathMultipl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3000292" y="3296363"/>
            <a:ext cx="2628453" cy="2723437"/>
            <a:chOff x="1845940" y="2945298"/>
            <a:chExt cx="2520280" cy="2965465"/>
          </a:xfrm>
        </p:grpSpPr>
        <p:cxnSp>
          <p:nvCxnSpPr>
            <p:cNvPr id="5" name="直線コネクタ 4"/>
            <p:cNvCxnSpPr/>
            <p:nvPr/>
          </p:nvCxnSpPr>
          <p:spPr>
            <a:xfrm flipV="1">
              <a:off x="1845940" y="2945298"/>
              <a:ext cx="1224136" cy="89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>
              <a:off x="1845940" y="2945298"/>
              <a:ext cx="0" cy="242791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>
              <a:off x="3070076" y="2945298"/>
              <a:ext cx="0" cy="120378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 flipV="1">
              <a:off x="3070076" y="4130670"/>
              <a:ext cx="1296144" cy="1841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4366220" y="4130670"/>
              <a:ext cx="0" cy="122413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 flipV="1">
              <a:off x="1845940" y="5354806"/>
              <a:ext cx="2520280" cy="1841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テキスト ボックス 10"/>
            <p:cNvSpPr txBox="1"/>
            <p:nvPr/>
          </p:nvSpPr>
          <p:spPr>
            <a:xfrm>
              <a:off x="2549130" y="5486031"/>
              <a:ext cx="1113899" cy="424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kumimoji="1" lang="ja-JP" altLang="en-US" sz="2400" dirty="0" smtClean="0"/>
                <a:t>重なり</a:t>
              </a:r>
              <a:endParaRPr kumimoji="1" lang="ja-JP" altLang="en-US" sz="2400" dirty="0"/>
            </a:p>
          </p:txBody>
        </p:sp>
      </p:grpSp>
      <p:sp>
        <p:nvSpPr>
          <p:cNvPr id="36" name="乗算記号 35"/>
          <p:cNvSpPr/>
          <p:nvPr/>
        </p:nvSpPr>
        <p:spPr>
          <a:xfrm>
            <a:off x="3478688" y="3356192"/>
            <a:ext cx="371148" cy="3591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L 字 11"/>
          <p:cNvSpPr/>
          <p:nvPr/>
        </p:nvSpPr>
        <p:spPr>
          <a:xfrm rot="10800000">
            <a:off x="3512351" y="3348798"/>
            <a:ext cx="720080" cy="720080"/>
          </a:xfrm>
          <a:prstGeom prst="corne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L 字 69"/>
          <p:cNvSpPr/>
          <p:nvPr/>
        </p:nvSpPr>
        <p:spPr>
          <a:xfrm rot="5400000">
            <a:off x="3105284" y="3370024"/>
            <a:ext cx="720080" cy="720080"/>
          </a:xfrm>
          <a:prstGeom prst="corner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596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12" grpId="0" animBg="1"/>
      <p:bldP spid="7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共有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08750" y="1888405"/>
            <a:ext cx="9143538" cy="4114800"/>
          </a:xfrm>
        </p:spPr>
        <p:txBody>
          <a:bodyPr/>
          <a:lstStyle/>
          <a:p>
            <a:r>
              <a:rPr lang="ja-JP" altLang="en-US" dirty="0"/>
              <a:t>異</a:t>
            </a:r>
            <a:r>
              <a:rPr lang="ja-JP" altLang="en-US" dirty="0" smtClean="0"/>
              <a:t>なる埋め方で同じ盤面状態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→　以降の解のパターンが同じ　→　</a:t>
            </a:r>
            <a:r>
              <a:rPr lang="ja-JP" altLang="en-US" dirty="0" smtClean="0">
                <a:solidFill>
                  <a:srgbClr val="FF0000"/>
                </a:solidFill>
              </a:rPr>
              <a:t>共有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pSp>
        <p:nvGrpSpPr>
          <p:cNvPr id="46" name="グループ化 45"/>
          <p:cNvGrpSpPr/>
          <p:nvPr/>
        </p:nvGrpSpPr>
        <p:grpSpPr>
          <a:xfrm>
            <a:off x="1622800" y="3026968"/>
            <a:ext cx="2743419" cy="2610073"/>
            <a:chOff x="1845940" y="2945298"/>
            <a:chExt cx="2520280" cy="2427918"/>
          </a:xfrm>
        </p:grpSpPr>
        <p:cxnSp>
          <p:nvCxnSpPr>
            <p:cNvPr id="47" name="直線コネクタ 46"/>
            <p:cNvCxnSpPr/>
            <p:nvPr/>
          </p:nvCxnSpPr>
          <p:spPr>
            <a:xfrm flipV="1">
              <a:off x="1845940" y="2945298"/>
              <a:ext cx="1224136" cy="89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>
              <a:off x="1845940" y="2945298"/>
              <a:ext cx="0" cy="242791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>
            <a:xfrm>
              <a:off x="3070076" y="2945298"/>
              <a:ext cx="0" cy="120378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 flipV="1">
              <a:off x="3070076" y="4130670"/>
              <a:ext cx="1296144" cy="1841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>
              <a:off x="4366220" y="4130670"/>
              <a:ext cx="0" cy="122413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>
            <a:xfrm flipV="1">
              <a:off x="1845940" y="5354806"/>
              <a:ext cx="2520280" cy="1841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グループ化 56"/>
          <p:cNvGrpSpPr/>
          <p:nvPr/>
        </p:nvGrpSpPr>
        <p:grpSpPr>
          <a:xfrm rot="5400000">
            <a:off x="1673857" y="3059980"/>
            <a:ext cx="590794" cy="614036"/>
            <a:chOff x="1845940" y="2945298"/>
            <a:chExt cx="2520280" cy="2427918"/>
          </a:xfrm>
        </p:grpSpPr>
        <p:cxnSp>
          <p:nvCxnSpPr>
            <p:cNvPr id="58" name="直線コネクタ 57"/>
            <p:cNvCxnSpPr/>
            <p:nvPr/>
          </p:nvCxnSpPr>
          <p:spPr>
            <a:xfrm flipV="1">
              <a:off x="1845940" y="2945298"/>
              <a:ext cx="1224136" cy="8916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/>
            <p:cNvCxnSpPr/>
            <p:nvPr/>
          </p:nvCxnSpPr>
          <p:spPr>
            <a:xfrm>
              <a:off x="1845940" y="2945298"/>
              <a:ext cx="0" cy="2427918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>
            <a:xfrm>
              <a:off x="3070076" y="2945298"/>
              <a:ext cx="0" cy="1203782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 flipV="1">
              <a:off x="3070076" y="4130670"/>
              <a:ext cx="1296144" cy="1841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>
              <a:off x="4366220" y="4130670"/>
              <a:ext cx="0" cy="1224136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>
            <a:xfrm flipV="1">
              <a:off x="1845940" y="5354806"/>
              <a:ext cx="2520280" cy="1841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グループ化 64"/>
          <p:cNvGrpSpPr/>
          <p:nvPr/>
        </p:nvGrpSpPr>
        <p:grpSpPr>
          <a:xfrm rot="16200000">
            <a:off x="1695577" y="3414460"/>
            <a:ext cx="590794" cy="614036"/>
            <a:chOff x="1845940" y="2945298"/>
            <a:chExt cx="2520280" cy="2427918"/>
          </a:xfrm>
        </p:grpSpPr>
        <p:cxnSp>
          <p:nvCxnSpPr>
            <p:cNvPr id="66" name="直線コネクタ 65"/>
            <p:cNvCxnSpPr/>
            <p:nvPr/>
          </p:nvCxnSpPr>
          <p:spPr>
            <a:xfrm flipV="1">
              <a:off x="1845940" y="2945298"/>
              <a:ext cx="1224136" cy="8916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>
            <a:xfrm>
              <a:off x="1845940" y="2945298"/>
              <a:ext cx="0" cy="2427918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/>
            <p:nvPr/>
          </p:nvCxnSpPr>
          <p:spPr>
            <a:xfrm>
              <a:off x="3070076" y="2945298"/>
              <a:ext cx="0" cy="1203782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>
            <a:xfrm flipV="1">
              <a:off x="3070076" y="4130670"/>
              <a:ext cx="1296144" cy="1841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>
            <a:xfrm>
              <a:off x="4366220" y="4130670"/>
              <a:ext cx="0" cy="1224136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>
            <a:xfrm flipV="1">
              <a:off x="1845940" y="5354806"/>
              <a:ext cx="2520280" cy="1841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グループ化 71"/>
          <p:cNvGrpSpPr/>
          <p:nvPr/>
        </p:nvGrpSpPr>
        <p:grpSpPr>
          <a:xfrm rot="10800000">
            <a:off x="2318012" y="3073962"/>
            <a:ext cx="590794" cy="614036"/>
            <a:chOff x="1845940" y="2945298"/>
            <a:chExt cx="2520280" cy="2427918"/>
          </a:xfrm>
        </p:grpSpPr>
        <p:cxnSp>
          <p:nvCxnSpPr>
            <p:cNvPr id="73" name="直線コネクタ 72"/>
            <p:cNvCxnSpPr/>
            <p:nvPr/>
          </p:nvCxnSpPr>
          <p:spPr>
            <a:xfrm flipV="1">
              <a:off x="1845940" y="2945298"/>
              <a:ext cx="1224136" cy="8916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>
            <a:xfrm>
              <a:off x="1845940" y="2945298"/>
              <a:ext cx="0" cy="2427918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>
            <a:xfrm>
              <a:off x="3070076" y="2945298"/>
              <a:ext cx="0" cy="1203782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>
            <a:xfrm flipV="1">
              <a:off x="3070076" y="4130670"/>
              <a:ext cx="1296144" cy="1841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>
            <a:xfrm>
              <a:off x="4366220" y="4130670"/>
              <a:ext cx="0" cy="1224136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>
            <a:xfrm flipV="1">
              <a:off x="1845940" y="5354806"/>
              <a:ext cx="2520280" cy="1841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グループ化 107"/>
          <p:cNvGrpSpPr/>
          <p:nvPr/>
        </p:nvGrpSpPr>
        <p:grpSpPr>
          <a:xfrm>
            <a:off x="5834818" y="3026968"/>
            <a:ext cx="2743419" cy="2610073"/>
            <a:chOff x="1845940" y="2945298"/>
            <a:chExt cx="2520280" cy="2427918"/>
          </a:xfrm>
        </p:grpSpPr>
        <p:cxnSp>
          <p:nvCxnSpPr>
            <p:cNvPr id="109" name="直線コネクタ 108"/>
            <p:cNvCxnSpPr/>
            <p:nvPr/>
          </p:nvCxnSpPr>
          <p:spPr>
            <a:xfrm flipV="1">
              <a:off x="1845940" y="2945298"/>
              <a:ext cx="1224136" cy="89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コネクタ 109"/>
            <p:cNvCxnSpPr/>
            <p:nvPr/>
          </p:nvCxnSpPr>
          <p:spPr>
            <a:xfrm>
              <a:off x="1845940" y="2945298"/>
              <a:ext cx="0" cy="242791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コネクタ 110"/>
            <p:cNvCxnSpPr/>
            <p:nvPr/>
          </p:nvCxnSpPr>
          <p:spPr>
            <a:xfrm>
              <a:off x="3070076" y="2945298"/>
              <a:ext cx="0" cy="120378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コネクタ 111"/>
            <p:cNvCxnSpPr/>
            <p:nvPr/>
          </p:nvCxnSpPr>
          <p:spPr>
            <a:xfrm flipV="1">
              <a:off x="3070076" y="4130670"/>
              <a:ext cx="1296144" cy="1841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4366220" y="4130670"/>
              <a:ext cx="0" cy="122413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5" name="グループ化 144"/>
          <p:cNvGrpSpPr/>
          <p:nvPr/>
        </p:nvGrpSpPr>
        <p:grpSpPr>
          <a:xfrm>
            <a:off x="5870019" y="3067211"/>
            <a:ext cx="2654549" cy="2522428"/>
            <a:chOff x="5870019" y="3067211"/>
            <a:chExt cx="2654549" cy="2522428"/>
          </a:xfrm>
        </p:grpSpPr>
        <p:grpSp>
          <p:nvGrpSpPr>
            <p:cNvPr id="116" name="グループ化 115"/>
            <p:cNvGrpSpPr/>
            <p:nvPr/>
          </p:nvGrpSpPr>
          <p:grpSpPr>
            <a:xfrm rot="10800000">
              <a:off x="6501077" y="3067211"/>
              <a:ext cx="590794" cy="614036"/>
              <a:chOff x="1845940" y="2945298"/>
              <a:chExt cx="2520280" cy="2427918"/>
            </a:xfrm>
          </p:grpSpPr>
          <p:cxnSp>
            <p:nvCxnSpPr>
              <p:cNvPr id="117" name="直線コネクタ 116"/>
              <p:cNvCxnSpPr/>
              <p:nvPr/>
            </p:nvCxnSpPr>
            <p:spPr>
              <a:xfrm flipV="1">
                <a:off x="1845940" y="2945298"/>
                <a:ext cx="1224136" cy="8916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直線コネクタ 117"/>
              <p:cNvCxnSpPr/>
              <p:nvPr/>
            </p:nvCxnSpPr>
            <p:spPr>
              <a:xfrm>
                <a:off x="1845940" y="2945298"/>
                <a:ext cx="0" cy="242791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直線コネクタ 118"/>
              <p:cNvCxnSpPr/>
              <p:nvPr/>
            </p:nvCxnSpPr>
            <p:spPr>
              <a:xfrm>
                <a:off x="3070076" y="2945298"/>
                <a:ext cx="0" cy="1203782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直線コネクタ 119"/>
              <p:cNvCxnSpPr/>
              <p:nvPr/>
            </p:nvCxnSpPr>
            <p:spPr>
              <a:xfrm flipV="1">
                <a:off x="3070076" y="4130670"/>
                <a:ext cx="1296144" cy="1841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直線コネクタ 120"/>
              <p:cNvCxnSpPr/>
              <p:nvPr/>
            </p:nvCxnSpPr>
            <p:spPr>
              <a:xfrm>
                <a:off x="4366220" y="4130670"/>
                <a:ext cx="0" cy="1224136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直線コネクタ 121"/>
              <p:cNvCxnSpPr/>
              <p:nvPr/>
            </p:nvCxnSpPr>
            <p:spPr>
              <a:xfrm flipV="1">
                <a:off x="1845940" y="5354806"/>
                <a:ext cx="2520280" cy="1841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3" name="グループ化 122"/>
            <p:cNvGrpSpPr/>
            <p:nvPr/>
          </p:nvGrpSpPr>
          <p:grpSpPr>
            <a:xfrm>
              <a:off x="5880991" y="3427022"/>
              <a:ext cx="590794" cy="614036"/>
              <a:chOff x="1845940" y="2945298"/>
              <a:chExt cx="2520280" cy="2427918"/>
            </a:xfrm>
          </p:grpSpPr>
          <p:cxnSp>
            <p:nvCxnSpPr>
              <p:cNvPr id="124" name="直線コネクタ 123"/>
              <p:cNvCxnSpPr/>
              <p:nvPr/>
            </p:nvCxnSpPr>
            <p:spPr>
              <a:xfrm flipV="1">
                <a:off x="1845940" y="2945298"/>
                <a:ext cx="1224136" cy="8916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直線コネクタ 124"/>
              <p:cNvCxnSpPr/>
              <p:nvPr/>
            </p:nvCxnSpPr>
            <p:spPr>
              <a:xfrm>
                <a:off x="1845940" y="2945298"/>
                <a:ext cx="0" cy="242791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線コネクタ 125"/>
              <p:cNvCxnSpPr/>
              <p:nvPr/>
            </p:nvCxnSpPr>
            <p:spPr>
              <a:xfrm>
                <a:off x="3070076" y="2945298"/>
                <a:ext cx="0" cy="1203782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直線コネクタ 126"/>
              <p:cNvCxnSpPr/>
              <p:nvPr/>
            </p:nvCxnSpPr>
            <p:spPr>
              <a:xfrm flipV="1">
                <a:off x="3070076" y="4130670"/>
                <a:ext cx="1296144" cy="1841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直線コネクタ 127"/>
              <p:cNvCxnSpPr/>
              <p:nvPr/>
            </p:nvCxnSpPr>
            <p:spPr>
              <a:xfrm>
                <a:off x="4366220" y="4130670"/>
                <a:ext cx="0" cy="1224136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直線コネクタ 128"/>
              <p:cNvCxnSpPr/>
              <p:nvPr/>
            </p:nvCxnSpPr>
            <p:spPr>
              <a:xfrm flipV="1">
                <a:off x="1845940" y="5354806"/>
                <a:ext cx="2520280" cy="1841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0" name="グループ化 129"/>
            <p:cNvGrpSpPr/>
            <p:nvPr/>
          </p:nvGrpSpPr>
          <p:grpSpPr>
            <a:xfrm rot="10800000">
              <a:off x="5870019" y="3071388"/>
              <a:ext cx="590794" cy="614036"/>
              <a:chOff x="1845940" y="2945298"/>
              <a:chExt cx="2520280" cy="2427918"/>
            </a:xfrm>
          </p:grpSpPr>
          <p:cxnSp>
            <p:nvCxnSpPr>
              <p:cNvPr id="131" name="直線コネクタ 130"/>
              <p:cNvCxnSpPr/>
              <p:nvPr/>
            </p:nvCxnSpPr>
            <p:spPr>
              <a:xfrm flipV="1">
                <a:off x="1845940" y="2945298"/>
                <a:ext cx="1224136" cy="8916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直線コネクタ 131"/>
              <p:cNvCxnSpPr/>
              <p:nvPr/>
            </p:nvCxnSpPr>
            <p:spPr>
              <a:xfrm>
                <a:off x="1845940" y="2945298"/>
                <a:ext cx="0" cy="242791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直線コネクタ 132"/>
              <p:cNvCxnSpPr/>
              <p:nvPr/>
            </p:nvCxnSpPr>
            <p:spPr>
              <a:xfrm>
                <a:off x="3070076" y="2945298"/>
                <a:ext cx="0" cy="1203782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直線コネクタ 133"/>
              <p:cNvCxnSpPr/>
              <p:nvPr/>
            </p:nvCxnSpPr>
            <p:spPr>
              <a:xfrm flipV="1">
                <a:off x="3070076" y="4130670"/>
                <a:ext cx="1296144" cy="1841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線コネクタ 134"/>
              <p:cNvCxnSpPr/>
              <p:nvPr/>
            </p:nvCxnSpPr>
            <p:spPr>
              <a:xfrm>
                <a:off x="4366220" y="4130670"/>
                <a:ext cx="0" cy="1224136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直線コネクタ 135"/>
              <p:cNvCxnSpPr/>
              <p:nvPr/>
            </p:nvCxnSpPr>
            <p:spPr>
              <a:xfrm flipV="1">
                <a:off x="1845940" y="5354806"/>
                <a:ext cx="2520280" cy="1841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1" name="フリーフォーム 140"/>
            <p:cNvSpPr/>
            <p:nvPr/>
          </p:nvSpPr>
          <p:spPr>
            <a:xfrm>
              <a:off x="5884606" y="3465871"/>
              <a:ext cx="2639962" cy="2123768"/>
            </a:xfrm>
            <a:custGeom>
              <a:avLst/>
              <a:gdLst>
                <a:gd name="connsiteX0" fmla="*/ 0 w 2639962"/>
                <a:gd name="connsiteY0" fmla="*/ 2123768 h 2123768"/>
                <a:gd name="connsiteX1" fmla="*/ 0 w 2639962"/>
                <a:gd name="connsiteY1" fmla="*/ 648929 h 2123768"/>
                <a:gd name="connsiteX2" fmla="*/ 648929 w 2639962"/>
                <a:gd name="connsiteY2" fmla="*/ 634181 h 2123768"/>
                <a:gd name="connsiteX3" fmla="*/ 634181 w 2639962"/>
                <a:gd name="connsiteY3" fmla="*/ 0 h 2123768"/>
                <a:gd name="connsiteX4" fmla="*/ 870155 w 2639962"/>
                <a:gd name="connsiteY4" fmla="*/ 0 h 2123768"/>
                <a:gd name="connsiteX5" fmla="*/ 870155 w 2639962"/>
                <a:gd name="connsiteY5" fmla="*/ 265471 h 2123768"/>
                <a:gd name="connsiteX6" fmla="*/ 1209368 w 2639962"/>
                <a:gd name="connsiteY6" fmla="*/ 265471 h 2123768"/>
                <a:gd name="connsiteX7" fmla="*/ 1224117 w 2639962"/>
                <a:gd name="connsiteY7" fmla="*/ 884903 h 2123768"/>
                <a:gd name="connsiteX8" fmla="*/ 1209368 w 2639962"/>
                <a:gd name="connsiteY8" fmla="*/ 914400 h 2123768"/>
                <a:gd name="connsiteX9" fmla="*/ 2639962 w 2639962"/>
                <a:gd name="connsiteY9" fmla="*/ 884903 h 2123768"/>
                <a:gd name="connsiteX10" fmla="*/ 2639962 w 2639962"/>
                <a:gd name="connsiteY10" fmla="*/ 2094271 h 2123768"/>
                <a:gd name="connsiteX11" fmla="*/ 0 w 2639962"/>
                <a:gd name="connsiteY11" fmla="*/ 2123768 h 2123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639962" h="2123768">
                  <a:moveTo>
                    <a:pt x="0" y="2123768"/>
                  </a:moveTo>
                  <a:lnTo>
                    <a:pt x="0" y="648929"/>
                  </a:lnTo>
                  <a:lnTo>
                    <a:pt x="648929" y="634181"/>
                  </a:lnTo>
                  <a:lnTo>
                    <a:pt x="634181" y="0"/>
                  </a:lnTo>
                  <a:lnTo>
                    <a:pt x="870155" y="0"/>
                  </a:lnTo>
                  <a:lnTo>
                    <a:pt x="870155" y="265471"/>
                  </a:lnTo>
                  <a:lnTo>
                    <a:pt x="1209368" y="265471"/>
                  </a:lnTo>
                  <a:lnTo>
                    <a:pt x="1224117" y="884903"/>
                  </a:lnTo>
                  <a:lnTo>
                    <a:pt x="1209368" y="914400"/>
                  </a:lnTo>
                  <a:lnTo>
                    <a:pt x="2639962" y="884903"/>
                  </a:lnTo>
                  <a:lnTo>
                    <a:pt x="2639962" y="2094271"/>
                  </a:lnTo>
                  <a:lnTo>
                    <a:pt x="0" y="2123768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2" name="フリーフォーム 141"/>
          <p:cNvSpPr/>
          <p:nvPr/>
        </p:nvSpPr>
        <p:spPr>
          <a:xfrm>
            <a:off x="1684405" y="3417642"/>
            <a:ext cx="2639962" cy="2192643"/>
          </a:xfrm>
          <a:custGeom>
            <a:avLst/>
            <a:gdLst>
              <a:gd name="connsiteX0" fmla="*/ 0 w 2639962"/>
              <a:gd name="connsiteY0" fmla="*/ 2123768 h 2123768"/>
              <a:gd name="connsiteX1" fmla="*/ 0 w 2639962"/>
              <a:gd name="connsiteY1" fmla="*/ 648929 h 2123768"/>
              <a:gd name="connsiteX2" fmla="*/ 648929 w 2639962"/>
              <a:gd name="connsiteY2" fmla="*/ 634181 h 2123768"/>
              <a:gd name="connsiteX3" fmla="*/ 634181 w 2639962"/>
              <a:gd name="connsiteY3" fmla="*/ 0 h 2123768"/>
              <a:gd name="connsiteX4" fmla="*/ 870155 w 2639962"/>
              <a:gd name="connsiteY4" fmla="*/ 0 h 2123768"/>
              <a:gd name="connsiteX5" fmla="*/ 870155 w 2639962"/>
              <a:gd name="connsiteY5" fmla="*/ 265471 h 2123768"/>
              <a:gd name="connsiteX6" fmla="*/ 1209368 w 2639962"/>
              <a:gd name="connsiteY6" fmla="*/ 265471 h 2123768"/>
              <a:gd name="connsiteX7" fmla="*/ 1224117 w 2639962"/>
              <a:gd name="connsiteY7" fmla="*/ 884903 h 2123768"/>
              <a:gd name="connsiteX8" fmla="*/ 1209368 w 2639962"/>
              <a:gd name="connsiteY8" fmla="*/ 914400 h 2123768"/>
              <a:gd name="connsiteX9" fmla="*/ 2639962 w 2639962"/>
              <a:gd name="connsiteY9" fmla="*/ 884903 h 2123768"/>
              <a:gd name="connsiteX10" fmla="*/ 2639962 w 2639962"/>
              <a:gd name="connsiteY10" fmla="*/ 2094271 h 2123768"/>
              <a:gd name="connsiteX11" fmla="*/ 0 w 2639962"/>
              <a:gd name="connsiteY11" fmla="*/ 2123768 h 2123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639962" h="2123768">
                <a:moveTo>
                  <a:pt x="0" y="2123768"/>
                </a:moveTo>
                <a:lnTo>
                  <a:pt x="0" y="648929"/>
                </a:lnTo>
                <a:lnTo>
                  <a:pt x="648929" y="634181"/>
                </a:lnTo>
                <a:lnTo>
                  <a:pt x="634181" y="0"/>
                </a:lnTo>
                <a:lnTo>
                  <a:pt x="870155" y="0"/>
                </a:lnTo>
                <a:lnTo>
                  <a:pt x="870155" y="265471"/>
                </a:lnTo>
                <a:lnTo>
                  <a:pt x="1209368" y="265471"/>
                </a:lnTo>
                <a:lnTo>
                  <a:pt x="1224117" y="884903"/>
                </a:lnTo>
                <a:lnTo>
                  <a:pt x="1209368" y="914400"/>
                </a:lnTo>
                <a:lnTo>
                  <a:pt x="2639962" y="884903"/>
                </a:lnTo>
                <a:lnTo>
                  <a:pt x="2639962" y="2094271"/>
                </a:lnTo>
                <a:lnTo>
                  <a:pt x="0" y="212376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フリーフォーム 142"/>
          <p:cNvSpPr/>
          <p:nvPr/>
        </p:nvSpPr>
        <p:spPr>
          <a:xfrm>
            <a:off x="7872786" y="1884546"/>
            <a:ext cx="979401" cy="749782"/>
          </a:xfrm>
          <a:custGeom>
            <a:avLst/>
            <a:gdLst>
              <a:gd name="connsiteX0" fmla="*/ 0 w 2639962"/>
              <a:gd name="connsiteY0" fmla="*/ 2123768 h 2123768"/>
              <a:gd name="connsiteX1" fmla="*/ 0 w 2639962"/>
              <a:gd name="connsiteY1" fmla="*/ 648929 h 2123768"/>
              <a:gd name="connsiteX2" fmla="*/ 648929 w 2639962"/>
              <a:gd name="connsiteY2" fmla="*/ 634181 h 2123768"/>
              <a:gd name="connsiteX3" fmla="*/ 634181 w 2639962"/>
              <a:gd name="connsiteY3" fmla="*/ 0 h 2123768"/>
              <a:gd name="connsiteX4" fmla="*/ 870155 w 2639962"/>
              <a:gd name="connsiteY4" fmla="*/ 0 h 2123768"/>
              <a:gd name="connsiteX5" fmla="*/ 870155 w 2639962"/>
              <a:gd name="connsiteY5" fmla="*/ 265471 h 2123768"/>
              <a:gd name="connsiteX6" fmla="*/ 1209368 w 2639962"/>
              <a:gd name="connsiteY6" fmla="*/ 265471 h 2123768"/>
              <a:gd name="connsiteX7" fmla="*/ 1224117 w 2639962"/>
              <a:gd name="connsiteY7" fmla="*/ 884903 h 2123768"/>
              <a:gd name="connsiteX8" fmla="*/ 1209368 w 2639962"/>
              <a:gd name="connsiteY8" fmla="*/ 914400 h 2123768"/>
              <a:gd name="connsiteX9" fmla="*/ 2639962 w 2639962"/>
              <a:gd name="connsiteY9" fmla="*/ 884903 h 2123768"/>
              <a:gd name="connsiteX10" fmla="*/ 2639962 w 2639962"/>
              <a:gd name="connsiteY10" fmla="*/ 2094271 h 2123768"/>
              <a:gd name="connsiteX11" fmla="*/ 0 w 2639962"/>
              <a:gd name="connsiteY11" fmla="*/ 2123768 h 2123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639962" h="2123768">
                <a:moveTo>
                  <a:pt x="0" y="2123768"/>
                </a:moveTo>
                <a:lnTo>
                  <a:pt x="0" y="648929"/>
                </a:lnTo>
                <a:lnTo>
                  <a:pt x="648929" y="634181"/>
                </a:lnTo>
                <a:lnTo>
                  <a:pt x="634181" y="0"/>
                </a:lnTo>
                <a:lnTo>
                  <a:pt x="870155" y="0"/>
                </a:lnTo>
                <a:lnTo>
                  <a:pt x="870155" y="265471"/>
                </a:lnTo>
                <a:lnTo>
                  <a:pt x="1209368" y="265471"/>
                </a:lnTo>
                <a:lnTo>
                  <a:pt x="1224117" y="884903"/>
                </a:lnTo>
                <a:lnTo>
                  <a:pt x="1209368" y="914400"/>
                </a:lnTo>
                <a:lnTo>
                  <a:pt x="2639962" y="884903"/>
                </a:lnTo>
                <a:lnTo>
                  <a:pt x="2639962" y="2094271"/>
                </a:lnTo>
                <a:lnTo>
                  <a:pt x="0" y="212376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7670495" y="2339135"/>
            <a:ext cx="3379325" cy="760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ja-JP" altLang="en-US" sz="2400" dirty="0" smtClean="0"/>
              <a:t>　　　　に対する探索は</a:t>
            </a:r>
            <a:r>
              <a:rPr kumimoji="1" lang="en-US" altLang="ja-JP" sz="2400" dirty="0" smtClean="0"/>
              <a:t>1</a:t>
            </a:r>
            <a:r>
              <a:rPr kumimoji="1" lang="ja-JP" altLang="en-US" sz="2400" dirty="0" smtClean="0"/>
              <a:t>度のみ</a:t>
            </a:r>
            <a:endParaRPr kumimoji="1" lang="ja-JP" altLang="en-US" sz="2400" dirty="0"/>
          </a:p>
        </p:txBody>
      </p:sp>
      <p:sp>
        <p:nvSpPr>
          <p:cNvPr id="146" name="等号 145"/>
          <p:cNvSpPr/>
          <p:nvPr/>
        </p:nvSpPr>
        <p:spPr>
          <a:xfrm>
            <a:off x="4682153" y="3945805"/>
            <a:ext cx="864096" cy="854318"/>
          </a:xfrm>
          <a:prstGeom prst="mathEqua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円/楕円 3"/>
          <p:cNvSpPr/>
          <p:nvPr/>
        </p:nvSpPr>
        <p:spPr>
          <a:xfrm>
            <a:off x="1444867" y="2852936"/>
            <a:ext cx="1007293" cy="1296144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円/楕円 78"/>
          <p:cNvSpPr/>
          <p:nvPr/>
        </p:nvSpPr>
        <p:spPr>
          <a:xfrm>
            <a:off x="5669415" y="2880953"/>
            <a:ext cx="1007293" cy="1296144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314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28887"/>
              </p:ext>
            </p:extLst>
          </p:nvPr>
        </p:nvGraphicFramePr>
        <p:xfrm>
          <a:off x="1341885" y="3356992"/>
          <a:ext cx="2448272" cy="2560320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349753"/>
                <a:gridCol w="349753"/>
                <a:gridCol w="329371"/>
                <a:gridCol w="370136"/>
                <a:gridCol w="349753"/>
                <a:gridCol w="349753"/>
                <a:gridCol w="349753"/>
              </a:tblGrid>
              <a:tr h="33489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89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3489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3489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3489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89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89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2458006" y="2852937"/>
            <a:ext cx="216024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/>
              <a:t>j</a:t>
            </a:r>
            <a:endParaRPr kumimoji="1" lang="ja-JP" altLang="en-US" sz="2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33664" y="4208762"/>
            <a:ext cx="216024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 smtClean="0"/>
              <a:t>i</a:t>
            </a:r>
            <a:endParaRPr kumimoji="1" lang="ja-JP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表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18959028"/>
                  </p:ext>
                </p:extLst>
              </p:nvPr>
            </p:nvGraphicFramePr>
            <p:xfrm>
              <a:off x="5806380" y="4653152"/>
              <a:ext cx="5760636" cy="895722"/>
            </p:xfrm>
            <a:graphic>
              <a:graphicData uri="http://schemas.openxmlformats.org/drawingml/2006/table">
                <a:tbl>
                  <a:tblPr>
                    <a:tableStyleId>{6E25E649-3F16-4E02-A733-19D2CDBF48F0}</a:tableStyleId>
                  </a:tblPr>
                  <a:tblGrid>
                    <a:gridCol w="480053"/>
                    <a:gridCol w="480053"/>
                    <a:gridCol w="480053"/>
                    <a:gridCol w="480053"/>
                    <a:gridCol w="480053"/>
                    <a:gridCol w="480053"/>
                    <a:gridCol w="480053"/>
                    <a:gridCol w="480053"/>
                    <a:gridCol w="480053"/>
                    <a:gridCol w="480053"/>
                    <a:gridCol w="480053"/>
                    <a:gridCol w="480053"/>
                  </a:tblGrid>
                  <a:tr h="44786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sz="1800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sz="1800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sz="1800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kumimoji="1" lang="en-US" altLang="ja-JP" sz="1800" b="0" i="1" smtClean="0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sz="1800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447861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表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18959028"/>
                  </p:ext>
                </p:extLst>
              </p:nvPr>
            </p:nvGraphicFramePr>
            <p:xfrm>
              <a:off x="5806380" y="4653152"/>
              <a:ext cx="5760636" cy="895722"/>
            </p:xfrm>
            <a:graphic>
              <a:graphicData uri="http://schemas.openxmlformats.org/drawingml/2006/table">
                <a:tbl>
                  <a:tblPr>
                    <a:tableStyleId>{6E25E649-3F16-4E02-A733-19D2CDBF48F0}</a:tableStyleId>
                  </a:tblPr>
                  <a:tblGrid>
                    <a:gridCol w="480053"/>
                    <a:gridCol w="480053"/>
                    <a:gridCol w="480053"/>
                    <a:gridCol w="480053"/>
                    <a:gridCol w="480053"/>
                    <a:gridCol w="480053"/>
                    <a:gridCol w="480053"/>
                    <a:gridCol w="480053"/>
                    <a:gridCol w="480053"/>
                    <a:gridCol w="480053"/>
                    <a:gridCol w="480053"/>
                    <a:gridCol w="480053"/>
                  </a:tblGrid>
                  <a:tr h="447861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t="-4054" r="-1105063" b="-1081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l="-303846" t="-4054" r="-816667" b="-1081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l="-598734" t="-4054" r="-506329" b="-1081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l="-910256" t="-4054" r="-210256" b="-1081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447861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6490454" y="2645691"/>
                <a:ext cx="4392488" cy="14937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ja-JP" altLang="en-US" sz="2400" dirty="0" smtClean="0"/>
                  <a:t>盤面に埋めるピース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ja-JP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  <m:sup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𝑖𝑗</m:t>
                        </m:r>
                      </m:sup>
                    </m:sSubSup>
                  </m:oMath>
                </a14:m>
                <a:endParaRPr kumimoji="1" lang="en-US" altLang="ja-JP" sz="2400" dirty="0" smtClean="0"/>
              </a:p>
              <a:p>
                <a:pPr>
                  <a:lnSpc>
                    <a:spcPct val="90000"/>
                  </a:lnSpc>
                </a:pPr>
                <a:r>
                  <a:rPr kumimoji="1" lang="en-US" altLang="ja-JP" sz="2400" dirty="0" err="1" smtClean="0"/>
                  <a:t>i</a:t>
                </a:r>
                <a:r>
                  <a:rPr kumimoji="1" lang="en-US" altLang="ja-JP" sz="2400" dirty="0" smtClean="0"/>
                  <a:t> (</a:t>
                </a:r>
                <a:r>
                  <a:rPr kumimoji="1" lang="ja-JP" altLang="en-US" sz="2400" dirty="0" smtClean="0"/>
                  <a:t>行</a:t>
                </a:r>
                <a:r>
                  <a:rPr kumimoji="1" lang="en-US" altLang="ja-JP" sz="2400" dirty="0" smtClean="0"/>
                  <a:t>) : 1~5</a:t>
                </a:r>
              </a:p>
              <a:p>
                <a:pPr>
                  <a:lnSpc>
                    <a:spcPct val="90000"/>
                  </a:lnSpc>
                </a:pPr>
                <a:r>
                  <a:rPr kumimoji="1" lang="en-US" altLang="ja-JP" sz="2400" dirty="0" smtClean="0"/>
                  <a:t>j (</a:t>
                </a:r>
                <a:r>
                  <a:rPr kumimoji="1" lang="ja-JP" altLang="en-US" sz="2400" dirty="0" smtClean="0"/>
                  <a:t>列</a:t>
                </a:r>
                <a:r>
                  <a:rPr kumimoji="1" lang="en-US" altLang="ja-JP" sz="2400" dirty="0" smtClean="0"/>
                  <a:t>) : 1~5</a:t>
                </a:r>
              </a:p>
              <a:p>
                <a:pPr>
                  <a:lnSpc>
                    <a:spcPct val="90000"/>
                  </a:lnSpc>
                </a:pPr>
                <a:r>
                  <a:rPr kumimoji="1" lang="en-US" altLang="ja-JP" sz="2400" dirty="0"/>
                  <a:t>r</a:t>
                </a:r>
                <a:r>
                  <a:rPr kumimoji="1" lang="en-US" altLang="ja-JP" sz="2400" dirty="0" smtClean="0"/>
                  <a:t> (</a:t>
                </a:r>
                <a:r>
                  <a:rPr kumimoji="1" lang="ja-JP" altLang="en-US" sz="2400" dirty="0" smtClean="0"/>
                  <a:t>回転</a:t>
                </a:r>
                <a:r>
                  <a:rPr kumimoji="1" lang="en-US" altLang="ja-JP" sz="2400" dirty="0" smtClean="0"/>
                  <a:t>) : A,B,C,D</a:t>
                </a:r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0454" y="2645691"/>
                <a:ext cx="4392488" cy="1493742"/>
              </a:xfrm>
              <a:prstGeom prst="rect">
                <a:avLst/>
              </a:prstGeom>
              <a:blipFill rotWithShape="0">
                <a:blip r:embed="rId4"/>
                <a:stretch>
                  <a:fillRect l="-2222" t="-3673" b="-857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テキスト ボックス 15"/>
          <p:cNvSpPr txBox="1"/>
          <p:nvPr/>
        </p:nvSpPr>
        <p:spPr>
          <a:xfrm>
            <a:off x="1899943" y="5908370"/>
            <a:ext cx="1548173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ja-JP" altLang="en-US" sz="2400" dirty="0" smtClean="0"/>
              <a:t>初期盤面</a:t>
            </a:r>
            <a:endParaRPr kumimoji="1" lang="ja-JP" altLang="en-US" sz="2400" dirty="0"/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1048273" y="-51763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ja-JP" sz="3200" kern="1200">
                <a:solidFill>
                  <a:schemeClr val="accent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r>
              <a:rPr lang="en-US" altLang="ja-JP" smtClean="0"/>
              <a:t>Ls in L </a:t>
            </a:r>
            <a:r>
              <a:rPr lang="ja-JP" altLang="en-US" smtClean="0"/>
              <a:t>を解くアルゴリズム </a:t>
            </a:r>
            <a:r>
              <a:rPr lang="en-US" altLang="ja-JP" smtClean="0"/>
              <a:t>n=3</a:t>
            </a:r>
            <a:r>
              <a:rPr lang="ja-JP" altLang="en-US" smtClean="0"/>
              <a:t>の例</a:t>
            </a:r>
            <a:endParaRPr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コンテンツ プレースホルダー 2"/>
              <p:cNvSpPr txBox="1">
                <a:spLocks/>
              </p:cNvSpPr>
              <p:nvPr/>
            </p:nvSpPr>
            <p:spPr>
              <a:xfrm>
                <a:off x="1141676" y="1032319"/>
                <a:ext cx="5348778" cy="18206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274320" indent="-274320" algn="l" defTabSz="914400" rtl="0" eaLnBrk="1" latinLnBrk="0" hangingPunct="1">
                  <a:lnSpc>
                    <a:spcPct val="90000"/>
                  </a:lnSpc>
                  <a:spcBef>
                    <a:spcPts val="18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§"/>
                  <a:defRPr kumimoji="1" lang="ja-JP" sz="24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1pPr>
                <a:lvl2pPr marL="54864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chemeClr val="tx1"/>
                  </a:buClr>
                  <a:buSzPct val="100000"/>
                  <a:buFont typeface="Arial" pitchFamily="34" charset="0"/>
                  <a:buChar char="–"/>
                  <a:defRPr kumimoji="1" lang="ja-JP" sz="20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2pPr>
                <a:lvl3pPr marL="82296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§"/>
                  <a:defRPr kumimoji="1" lang="ja-JP" sz="18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3pPr>
                <a:lvl4pPr marL="10972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100000"/>
                  <a:buFont typeface="Arial" pitchFamily="34" charset="0"/>
                  <a:buChar char="–"/>
                  <a:defRPr kumimoji="1" lang="ja-JP" sz="16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4pPr>
                <a:lvl5pPr marL="13258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§"/>
                  <a:defRPr kumimoji="1" lang="ja-JP" sz="16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5pPr>
                <a:lvl6pPr marL="15544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100000"/>
                  <a:buFont typeface="Arial" pitchFamily="34" charset="0"/>
                  <a:buChar char="–"/>
                  <a:defRPr kumimoji="1" lang="ja-JP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7830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§"/>
                  <a:defRPr kumimoji="1" lang="ja-JP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0116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100000"/>
                  <a:buFont typeface="Arial" pitchFamily="34" charset="0"/>
                  <a:buChar char="–"/>
                  <a:defRPr kumimoji="1" lang="ja-JP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240280" indent="-228600" algn="l" defTabSz="914400" rtl="0" eaLnBrk="1" latinLnBrk="0" hangingPunct="1">
                  <a:lnSpc>
                    <a:spcPct val="90000"/>
                  </a:lnSpc>
                  <a:spcBef>
                    <a:spcPts val="8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§"/>
                  <a:defRPr kumimoji="1" lang="ja-JP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dirty="0" smtClean="0"/>
                  <a:t>左上から右へ、下へ順に走査</a:t>
                </a:r>
                <a:endParaRPr lang="ja-JP" altLang="en-US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ja-JP" alt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i="1" dirty="0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ja-JP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ja-JP" altLang="en-US" dirty="0" smtClean="0"/>
                  <a:t>のピースの各</a:t>
                </a:r>
                <a:r>
                  <a:rPr lang="ja-JP" altLang="en-US" dirty="0" smtClean="0">
                    <a:solidFill>
                      <a:srgbClr val="FF0000"/>
                    </a:solidFill>
                  </a:rPr>
                  <a:t>回転方向</a:t>
                </a:r>
                <a:r>
                  <a:rPr lang="ja-JP" altLang="en-US" dirty="0" smtClean="0"/>
                  <a:t>について</a:t>
                </a:r>
                <a:r>
                  <a:rPr lang="en-US" altLang="ja-JP" dirty="0" smtClean="0"/>
                  <a:t>,</a:t>
                </a:r>
              </a:p>
              <a:p>
                <a:pPr marL="0" indent="0">
                  <a:buFont typeface="Wingdings" pitchFamily="2" charset="2"/>
                  <a:buNone/>
                </a:pPr>
                <a:r>
                  <a:rPr lang="en-US" altLang="ja-JP" dirty="0" smtClean="0"/>
                  <a:t>	</a:t>
                </a:r>
                <a:r>
                  <a:rPr lang="ja-JP" altLang="en-US" dirty="0" smtClean="0"/>
                  <a:t>ピースを</a:t>
                </a:r>
                <a:r>
                  <a:rPr lang="ja-JP" altLang="en-US" dirty="0"/>
                  <a:t>置</a:t>
                </a:r>
                <a:r>
                  <a:rPr lang="ja-JP" altLang="en-US" dirty="0" smtClean="0"/>
                  <a:t>く</a:t>
                </a:r>
                <a:r>
                  <a:rPr lang="en-US" altLang="ja-JP" dirty="0" smtClean="0"/>
                  <a:t>or</a:t>
                </a:r>
                <a:r>
                  <a:rPr lang="ja-JP" altLang="en-US" dirty="0"/>
                  <a:t>置</a:t>
                </a:r>
                <a:r>
                  <a:rPr lang="ja-JP" altLang="en-US" dirty="0" smtClean="0"/>
                  <a:t>かないで分岐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ja-JP" alt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ja-JP" altLang="en-US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ja-JP" altLang="en-US" i="1">
                        <a:latin typeface="Cambria Math" panose="02040503050406030204" pitchFamily="18" charset="0"/>
                      </a:rPr>
                      <m:t>を</m:t>
                    </m:r>
                  </m:oMath>
                </a14:m>
                <a:r>
                  <a:rPr lang="ja-JP" altLang="en-US" dirty="0" smtClean="0"/>
                  <a:t>埋め尽くすピースの組み合わせ→解</a:t>
                </a:r>
                <a:endParaRPr lang="ja-JP" altLang="en-US" dirty="0"/>
              </a:p>
            </p:txBody>
          </p:sp>
        </mc:Choice>
        <mc:Fallback xmlns="">
          <p:sp>
            <p:nvSpPr>
              <p:cNvPr id="18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676" y="1032319"/>
                <a:ext cx="5348778" cy="1820618"/>
              </a:xfrm>
              <a:prstGeom prst="rect">
                <a:avLst/>
              </a:prstGeom>
              <a:blipFill rotWithShape="0">
                <a:blip r:embed="rId5"/>
                <a:stretch>
                  <a:fillRect l="-683" t="-7692" b="-100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角丸四角形 4"/>
          <p:cNvSpPr/>
          <p:nvPr/>
        </p:nvSpPr>
        <p:spPr>
          <a:xfrm>
            <a:off x="5660935" y="4406110"/>
            <a:ext cx="6122109" cy="140944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932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ipedBorder_16x9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StripedBorder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98000"/>
              </a:schemeClr>
            </a:duotone>
          </a:blip>
          <a:tile tx="0" ty="0" sx="100000" sy="100000" flip="none" algn="ctr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StripedBorder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StripedBorder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D85E5DE-FD81-49B5-BF4A-9F6573D6D73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黒のストライプのボーダー配色のプレゼンテーション (ワイド画面)</Template>
  <TotalTime>0</TotalTime>
  <Words>1321</Words>
  <Application>Microsoft Office PowerPoint</Application>
  <PresentationFormat>ユーザー設定</PresentationFormat>
  <Paragraphs>937</Paragraphs>
  <Slides>26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33" baseType="lpstr">
      <vt:lpstr>Meiryo UI</vt:lpstr>
      <vt:lpstr>ＭＳ Ｐゴシック</vt:lpstr>
      <vt:lpstr>Arial</vt:lpstr>
      <vt:lpstr>Cambria Math</vt:lpstr>
      <vt:lpstr>Euphemia</vt:lpstr>
      <vt:lpstr>Wingdings</vt:lpstr>
      <vt:lpstr>StripedBorder_16x9</vt:lpstr>
      <vt:lpstr>フロンティア法による「Ls in L」と「Sphinxes in Sphinx」の解の列挙</vt:lpstr>
      <vt:lpstr>Ls in L とは</vt:lpstr>
      <vt:lpstr>Sphinxes in Sphinx とは</vt:lpstr>
      <vt:lpstr>PowerPoint プレゼンテーション</vt:lpstr>
      <vt:lpstr>既存の研究　[Horiyamaら, 2015]</vt:lpstr>
      <vt:lpstr>Ls in L を解くアルゴリズム </vt:lpstr>
      <vt:lpstr>枝刈り </vt:lpstr>
      <vt:lpstr>共有</vt:lpstr>
      <vt:lpstr>PowerPoint プレゼンテーション</vt:lpstr>
      <vt:lpstr>PowerPoint プレゼンテーション</vt:lpstr>
      <vt:lpstr>Ls in L を解くアルゴリズム n=3の例</vt:lpstr>
      <vt:lpstr>PowerPoint プレゼンテーション</vt:lpstr>
      <vt:lpstr>PowerPoint プレゼンテーション</vt:lpstr>
      <vt:lpstr>Ls in L を解くアルゴリズム n=3の例</vt:lpstr>
      <vt:lpstr>Ls in L を解くアルゴリズム n=3の例</vt:lpstr>
      <vt:lpstr>計算機実験</vt:lpstr>
      <vt:lpstr>実験結果 Ls in L</vt:lpstr>
      <vt:lpstr>実験結果 Sphinxes in Sphinx</vt:lpstr>
      <vt:lpstr>正確な解の数を用いた下界の計算 (Ls in L)</vt:lpstr>
      <vt:lpstr>正確な解の数を用いた下界の計算 (Ls in L)</vt:lpstr>
      <vt:lpstr>正確な解の数を用いた下界の計算 (Ls in L)</vt:lpstr>
      <vt:lpstr>正確な解の数を用いた下界の計算 (Ls in L)</vt:lpstr>
      <vt:lpstr>まとめ</vt:lpstr>
      <vt:lpstr>今後の課題</vt:lpstr>
      <vt:lpstr>上界の計算</vt:lpstr>
      <vt:lpstr>ZDD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2016-02-18T15:34:08Z</dcterms:created>
  <dcterms:modified xsi:type="dcterms:W3CDTF">2016-03-12T08:21:06Z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TC028010989991</vt:lpwstr>
  </property>
</Properties>
</file>