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3" r:id="rId3"/>
    <p:sldId id="274" r:id="rId4"/>
    <p:sldId id="259" r:id="rId5"/>
    <p:sldId id="285" r:id="rId6"/>
    <p:sldId id="284" r:id="rId7"/>
    <p:sldId id="282" r:id="rId8"/>
    <p:sldId id="270" r:id="rId9"/>
    <p:sldId id="283" r:id="rId10"/>
    <p:sldId id="279" r:id="rId11"/>
    <p:sldId id="257" r:id="rId12"/>
    <p:sldId id="261" r:id="rId13"/>
    <p:sldId id="276" r:id="rId14"/>
    <p:sldId id="267" r:id="rId15"/>
    <p:sldId id="266" r:id="rId16"/>
    <p:sldId id="263" r:id="rId17"/>
    <p:sldId id="262" r:id="rId18"/>
    <p:sldId id="264" r:id="rId19"/>
    <p:sldId id="265" r:id="rId20"/>
    <p:sldId id="275" r:id="rId21"/>
    <p:sldId id="269" r:id="rId22"/>
    <p:sldId id="268" r:id="rId23"/>
    <p:sldId id="271" r:id="rId24"/>
    <p:sldId id="277" r:id="rId25"/>
    <p:sldId id="281" r:id="rId2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卒論発表" id="{F8009633-3AA9-8C4B-8000-387390571ACD}">
          <p14:sldIdLst>
            <p14:sldId id="256"/>
            <p14:sldId id="273"/>
            <p14:sldId id="274"/>
            <p14:sldId id="259"/>
            <p14:sldId id="285"/>
            <p14:sldId id="284"/>
            <p14:sldId id="282"/>
            <p14:sldId id="270"/>
            <p14:sldId id="283"/>
            <p14:sldId id="279"/>
            <p14:sldId id="257"/>
            <p14:sldId id="261"/>
            <p14:sldId id="276"/>
            <p14:sldId id="267"/>
            <p14:sldId id="266"/>
            <p14:sldId id="263"/>
            <p14:sldId id="262"/>
            <p14:sldId id="264"/>
            <p14:sldId id="265"/>
            <p14:sldId id="275"/>
            <p14:sldId id="269"/>
          </p14:sldIdLst>
        </p14:section>
        <p14:section name="関連資料" id="{3D58B261-8438-784B-97E7-9DC90C1F8213}">
          <p14:sldIdLst>
            <p14:sldId id="268"/>
            <p14:sldId id="271"/>
            <p14:sldId id="277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1030" autoAdjust="0"/>
  </p:normalViewPr>
  <p:slideViewPr>
    <p:cSldViewPr snapToGrid="0" snapToObjects="1">
      <p:cViewPr varScale="1">
        <p:scale>
          <a:sx n="78" d="100"/>
          <a:sy n="78" d="100"/>
        </p:scale>
        <p:origin x="-22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8A018-D241-334F-B835-27FC7E3B9B1A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C4905-9A14-1E42-82F5-3562D915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970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4F364-02EE-B348-B26F-4C676A49CA2E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CDB4A-1A7D-044E-ACBF-302C8686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3994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CDB4A-1A7D-044E-ACBF-302C868683D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676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CDB4A-1A7D-044E-ACBF-302C868683DB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65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CDB4A-1A7D-044E-ACBF-302C868683DB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458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CDB4A-1A7D-044E-ACBF-302C868683DB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45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E9BD7960-BDFE-7F4B-A752-8B3BC03B76DB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、図、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0890-45B9-EA42-9FC8-5E2B1F0EC040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50B-925D-2C4B-9BBA-4C31F45E1551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0890-45B9-EA42-9FC8-5E2B1F0EC040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CCDC-667A-624E-919C-8E3C2A3BABE9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2EBF-581D-2646-A202-7BA54AF3EE58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40B0-1CAF-EC44-AE98-D5943D9B0743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F2B60890-45B9-EA42-9FC8-5E2B1F0EC040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7DC5-6CD4-C14F-BD8E-22848F9B91D3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55B1-4347-A447-89B7-3A39D0CDEDC4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6A9C-4D32-9746-8F26-04E38FBCDAFE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B44E-46B1-7941-A03A-1411432B86FA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71C-5E6D-2F41-B8C8-FDA90C6804B7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793FD-B225-CE45-BA79-280120F2850F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F2B60890-45B9-EA42-9FC8-5E2B1F0EC040}" type="datetime1">
              <a:rPr kumimoji="1" lang="ja-JP" altLang="en-US" smtClean="0"/>
              <a:t>22/28/2014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ADD7BFA-9C16-014E-95EB-C0827D449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  <p:sldLayoutId id="2147484003" r:id="rId12"/>
    <p:sldLayoutId id="2147484004" r:id="rId13"/>
    <p:sldLayoutId id="214748400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kumimoji="1"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kumimoji="1"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kumimoji="1"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kumimoji="1"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kumimoji="1"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oleObject" Target="../embeddings/oleObject4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000" dirty="0" smtClean="0"/>
              <a:t>あみだくじを数え上げる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省領域アルゴリズム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◯</a:t>
            </a:r>
            <a:r>
              <a:rPr lang="ja-JP" altLang="en-US" sz="2800" dirty="0" smtClean="0"/>
              <a:t>中嶋章裕，斎藤寿樹，山口一章，増田澄男</a:t>
            </a:r>
            <a:r>
              <a:rPr lang="ja-JP" altLang="en-US" sz="2800" smtClean="0"/>
              <a:t>（</a:t>
            </a:r>
            <a:r>
              <a:rPr lang="ja-JP" altLang="en-US" sz="2800" smtClean="0"/>
              <a:t>神戸</a:t>
            </a:r>
            <a:r>
              <a:rPr lang="ja-JP" altLang="en-US" sz="2800" smtClean="0"/>
              <a:t>大学</a:t>
            </a:r>
            <a:r>
              <a:rPr lang="ja-JP" altLang="en-US" sz="2800" smtClean="0"/>
              <a:t>）</a:t>
            </a: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ADD7BFA-9C16-014E-95EB-C0827D44981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556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標準形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10</a:t>
            </a:fld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1553204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>
            <a:off x="2198427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2837866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3487810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2837866" y="2725384"/>
            <a:ext cx="645223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198427" y="3135185"/>
            <a:ext cx="63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850959" y="3644527"/>
            <a:ext cx="6237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837866" y="5050255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1548483" y="4098120"/>
            <a:ext cx="649944" cy="130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2198427" y="4569506"/>
            <a:ext cx="639439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5577156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6222379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6861818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7511762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6861818" y="2737352"/>
            <a:ext cx="645223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6222379" y="3147153"/>
            <a:ext cx="63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6884818" y="4103556"/>
            <a:ext cx="6237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861818" y="5062223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5572435" y="3663993"/>
            <a:ext cx="649944" cy="130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6222379" y="4581474"/>
            <a:ext cx="639439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548483" y="5714322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標準形ではない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37903" y="571432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標準形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099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あみだくじの数え上げ問題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同じ置換を表すあみだくじは複数存在</a:t>
            </a:r>
            <a:endParaRPr lang="en-US" altLang="ja-JP" dirty="0" smtClean="0"/>
          </a:p>
          <a:p>
            <a:r>
              <a:rPr kumimoji="1" lang="ja-JP" altLang="en-US" dirty="0" smtClean="0"/>
              <a:t>降順あみだくじは</a:t>
            </a:r>
            <a:r>
              <a:rPr kumimoji="1" lang="en-US" altLang="ja-JP" dirty="0" smtClean="0"/>
              <a:t>Primitive Sorting Network</a:t>
            </a:r>
            <a:r>
              <a:rPr kumimoji="1" lang="ja-JP" altLang="en-US" dirty="0" smtClean="0"/>
              <a:t>と対応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ADD7BFA-9C16-014E-95EB-C0827D449813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5" name="図 4" descr="NormalMinSampl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41" y="4708683"/>
            <a:ext cx="7432534" cy="135683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335811" y="4335475"/>
            <a:ext cx="447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縦線本数</a:t>
            </a:r>
            <a:r>
              <a:rPr kumimoji="1" lang="en-US" altLang="ja-JP" sz="2000" dirty="0" smtClean="0"/>
              <a:t> </a:t>
            </a:r>
            <a:r>
              <a:rPr kumimoji="1" lang="en-US" altLang="ja-JP" sz="2000" i="1" dirty="0" smtClean="0"/>
              <a:t>n</a:t>
            </a:r>
            <a:r>
              <a:rPr kumimoji="1" lang="en-US" altLang="ja-JP" sz="2000" dirty="0" smtClean="0"/>
              <a:t> = 4 </a:t>
            </a:r>
            <a:r>
              <a:rPr kumimoji="1" lang="ja-JP" altLang="en-US" sz="2000" dirty="0" smtClean="0"/>
              <a:t>の最小標準形あみだくじ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49684" y="3614186"/>
            <a:ext cx="5669340" cy="461665"/>
          </a:xfrm>
          <a:prstGeom prst="rect">
            <a:avLst/>
          </a:prstGeom>
          <a:noFill/>
          <a:ln>
            <a:solidFill>
              <a:srgbClr val="4B5A6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最小標準形の降順あみだくじを数え上げる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2758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あみだくじの総数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ADD7BFA-9C16-014E-95EB-C0827D449813}" type="slidenum">
              <a:rPr kumimoji="1" lang="ja-JP" altLang="en-US" smtClean="0"/>
              <a:t>12</a:t>
            </a:fld>
            <a:endParaRPr kumimoji="1" lang="ja-JP" altLang="en-US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928195"/>
              </p:ext>
            </p:extLst>
          </p:nvPr>
        </p:nvGraphicFramePr>
        <p:xfrm>
          <a:off x="915988" y="2031999"/>
          <a:ext cx="7345363" cy="3687710"/>
        </p:xfrm>
        <a:graphic>
          <a:graphicData uri="http://schemas.openxmlformats.org/drawingml/2006/table">
            <a:tbl>
              <a:tblPr/>
              <a:tblGrid>
                <a:gridCol w="776186"/>
                <a:gridCol w="3810101"/>
                <a:gridCol w="2759076"/>
              </a:tblGrid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#Ladders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Date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8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1232944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9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112018190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10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18410581880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May.06.2009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11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5449192389984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May.06.2009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12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2894710651370536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Jan.25.2011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13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2752596959306389652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Oct.17.2011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14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4675651520558571537540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Aug.20.2013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15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14163808995580022218786390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Aug.20.2013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Times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？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191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あみだくじの総数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ADD7BFA-9C16-014E-95EB-C0827D449813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55394"/>
              </p:ext>
            </p:extLst>
          </p:nvPr>
        </p:nvGraphicFramePr>
        <p:xfrm>
          <a:off x="915988" y="2031999"/>
          <a:ext cx="7345363" cy="3687710"/>
        </p:xfrm>
        <a:graphic>
          <a:graphicData uri="http://schemas.openxmlformats.org/drawingml/2006/table">
            <a:tbl>
              <a:tblPr/>
              <a:tblGrid>
                <a:gridCol w="776186"/>
                <a:gridCol w="3810101"/>
                <a:gridCol w="2759076"/>
              </a:tblGrid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#Ladders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Date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8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1232944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9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112018190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10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18410581880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May.06.2009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11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5449192389984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May.06.2009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12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2894710651370536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Jan.25.2011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13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2752596959306389652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Oct.17.2011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14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4675651520558571537540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Aug.20.2013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15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14163808995580022218786390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Aug.20.2013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"/>
                        </a:rPr>
                        <a:t>16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Times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？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Times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直線矢印コネクタ 9"/>
          <p:cNvCxnSpPr/>
          <p:nvPr/>
        </p:nvCxnSpPr>
        <p:spPr>
          <a:xfrm flipH="1">
            <a:off x="6502400" y="5317067"/>
            <a:ext cx="389467" cy="592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716256" y="5909733"/>
            <a:ext cx="5545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本研究</a:t>
            </a:r>
            <a:r>
              <a:rPr lang="ja-JP" altLang="en-US" dirty="0" smtClean="0"/>
              <a:t>とは独立して</a:t>
            </a:r>
            <a:r>
              <a:rPr kumimoji="1" lang="en-US" altLang="ja-JP" dirty="0" smtClean="0"/>
              <a:t>MDD</a:t>
            </a:r>
            <a:r>
              <a:rPr kumimoji="1" lang="ja-JP" altLang="en-US" dirty="0" smtClean="0"/>
              <a:t>を用いて数え上げ</a:t>
            </a:r>
            <a:r>
              <a:rPr kumimoji="1" lang="en-US" altLang="ja-JP" dirty="0" smtClean="0"/>
              <a:t>(Nov.2013)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129867" y="4690533"/>
            <a:ext cx="1524000" cy="6265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02710" y="4150303"/>
            <a:ext cx="73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πDD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47352" y="4742910"/>
            <a:ext cx="826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MDD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31557" y="4362960"/>
            <a:ext cx="217499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先を越された</a:t>
            </a:r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(´</a:t>
            </a:r>
            <a:r>
              <a:rPr lang="ja-JP" altLang="en-US" sz="2800" dirty="0" smtClean="0">
                <a:solidFill>
                  <a:srgbClr val="FF0000"/>
                </a:solidFill>
              </a:rPr>
              <a:t>・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ω</a:t>
            </a:r>
            <a:r>
              <a:rPr lang="ja-JP" altLang="en-US" sz="2800" dirty="0" smtClean="0">
                <a:solidFill>
                  <a:srgbClr val="FF0000"/>
                </a:solidFill>
              </a:rPr>
              <a:t>・｀</a:t>
            </a:r>
            <a:r>
              <a:rPr lang="en-US" altLang="ja-JP" sz="2800" dirty="0" smtClean="0">
                <a:solidFill>
                  <a:srgbClr val="FF0000"/>
                </a:solidFill>
              </a:rPr>
              <a:t>)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39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000" dirty="0" smtClean="0"/>
              <a:t>多値決定グラフ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kumimoji="1" lang="en-US" altLang="ja-JP" sz="4000" dirty="0" smtClean="0"/>
              <a:t>(MDD, Multi-valued Decision Diagram)</a:t>
            </a:r>
            <a:endParaRPr kumimoji="1" lang="ja-JP" altLang="en-US" sz="4000" dirty="0"/>
          </a:p>
        </p:txBody>
      </p:sp>
      <p:pic>
        <p:nvPicPr>
          <p:cNvPr id="5" name="コンテンツ プレースホルダー 4" descr="NonReducedMvDDSample.eps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441" b="-15441"/>
          <a:stretch>
            <a:fillRect/>
          </a:stretch>
        </p:blipFill>
        <p:spPr/>
      </p:pic>
      <p:pic>
        <p:nvPicPr>
          <p:cNvPr id="6" name="コンテンツ プレースホルダー 5" descr="reducedMvDDSample.eps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393" r="-24393"/>
          <a:stretch>
            <a:fillRect/>
          </a:stretch>
        </p:blipFill>
        <p:spPr/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2533" y="5890697"/>
            <a:ext cx="2124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Non-reduced MDD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36651" y="5890697"/>
            <a:ext cx="1694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Reduced MDD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00113" y="1809777"/>
            <a:ext cx="448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MDD: </a:t>
            </a:r>
            <a:r>
              <a:rPr kumimoji="1" lang="ja-JP" altLang="en-US" dirty="0" smtClean="0"/>
              <a:t>多値論理を表現する</a:t>
            </a:r>
            <a:r>
              <a:rPr lang="ja-JP" altLang="en-US" dirty="0" smtClean="0"/>
              <a:t>根付き</a:t>
            </a:r>
            <a:r>
              <a:rPr kumimoji="1" lang="ja-JP" altLang="en-US" dirty="0" smtClean="0"/>
              <a:t>有向グラフ</a:t>
            </a:r>
            <a:endParaRPr kumimoji="1" lang="en-US" altLang="ja-JP" dirty="0" smtClean="0"/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1308"/>
              </p:ext>
            </p:extLst>
          </p:nvPr>
        </p:nvGraphicFramePr>
        <p:xfrm>
          <a:off x="3371576" y="2937016"/>
          <a:ext cx="2523636" cy="357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数式" r:id="rId5" imgW="1435100" imgH="203200" progId="Equation.3">
                  <p:embed/>
                </p:oleObj>
              </mc:Choice>
              <mc:Fallback>
                <p:oleObj name="数式" r:id="rId5" imgW="1435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71576" y="2937016"/>
                        <a:ext cx="2523636" cy="357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352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あみだくじと</a:t>
            </a:r>
            <a:r>
              <a:rPr lang="en-US" altLang="ja-JP" dirty="0" smtClean="0"/>
              <a:t>MDD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5" name="図 4" descr="Screen Shot 2014-02-21 at 6.43.4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138" y="1781722"/>
            <a:ext cx="1159225" cy="1171601"/>
          </a:xfrm>
          <a:prstGeom prst="rect">
            <a:avLst/>
          </a:prstGeom>
        </p:spPr>
      </p:pic>
      <p:pic>
        <p:nvPicPr>
          <p:cNvPr id="6" name="図 5" descr="Screen Shot 2014-02-21 at 6.42.3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823" y="3489696"/>
            <a:ext cx="1143481" cy="1139511"/>
          </a:xfrm>
          <a:prstGeom prst="rect">
            <a:avLst/>
          </a:prstGeom>
        </p:spPr>
      </p:pic>
      <p:pic>
        <p:nvPicPr>
          <p:cNvPr id="7" name="図 6" descr="Screen Shot 2014-02-21 at 6.43.09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414" y="2685210"/>
            <a:ext cx="2507514" cy="2650291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3979531" y="3124748"/>
            <a:ext cx="42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b1</a:t>
            </a:r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983321" y="3741041"/>
            <a:ext cx="42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b2</a:t>
            </a:r>
            <a:endParaRPr kumimoji="1"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983321" y="4337107"/>
            <a:ext cx="42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b3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40382" y="5237853"/>
            <a:ext cx="461665" cy="4385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897173" y="4459278"/>
            <a:ext cx="461665" cy="4385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900361" y="2805546"/>
            <a:ext cx="461665" cy="4385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635796" y="2423332"/>
            <a:ext cx="39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889938" y="2417254"/>
            <a:ext cx="39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119043" y="2414966"/>
            <a:ext cx="39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τ1</a:t>
            </a:r>
            <a:endParaRPr kumimoji="1" lang="ja-JP" altLang="en-US" dirty="0"/>
          </a:p>
        </p:txBody>
      </p:sp>
      <p:pic>
        <p:nvPicPr>
          <p:cNvPr id="20" name="図 19" descr="Screen Shot 2014-02-21 at 6.55.03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383" y="5132704"/>
            <a:ext cx="1051795" cy="1078279"/>
          </a:xfrm>
          <a:prstGeom prst="rect">
            <a:avLst/>
          </a:prstGeom>
        </p:spPr>
      </p:pic>
      <p:sp>
        <p:nvSpPr>
          <p:cNvPr id="31" name="円/楕円 30"/>
          <p:cNvSpPr/>
          <p:nvPr/>
        </p:nvSpPr>
        <p:spPr>
          <a:xfrm>
            <a:off x="2129429" y="1760266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b1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2977127" y="2723642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b2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33" name="円/楕円 32"/>
          <p:cNvSpPr/>
          <p:nvPr/>
        </p:nvSpPr>
        <p:spPr>
          <a:xfrm>
            <a:off x="1292812" y="2723642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b2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34" name="直線矢印コネクタ 33"/>
          <p:cNvCxnSpPr>
            <a:stCxn id="31" idx="4"/>
          </p:cNvCxnSpPr>
          <p:nvPr/>
        </p:nvCxnSpPr>
        <p:spPr>
          <a:xfrm flipH="1">
            <a:off x="1641866" y="2313930"/>
            <a:ext cx="764589" cy="409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31" idx="4"/>
          </p:cNvCxnSpPr>
          <p:nvPr/>
        </p:nvCxnSpPr>
        <p:spPr>
          <a:xfrm>
            <a:off x="2406455" y="2313930"/>
            <a:ext cx="919724" cy="409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33" idx="4"/>
            <a:endCxn id="45" idx="0"/>
          </p:cNvCxnSpPr>
          <p:nvPr/>
        </p:nvCxnSpPr>
        <p:spPr>
          <a:xfrm>
            <a:off x="1569838" y="3277305"/>
            <a:ext cx="349053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32" idx="4"/>
            <a:endCxn id="46" idx="0"/>
          </p:cNvCxnSpPr>
          <p:nvPr/>
        </p:nvCxnSpPr>
        <p:spPr>
          <a:xfrm>
            <a:off x="3254153" y="3277305"/>
            <a:ext cx="149220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1641866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3126346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47" name="直線矢印コネクタ 46"/>
          <p:cNvCxnSpPr>
            <a:stCxn id="45" idx="4"/>
          </p:cNvCxnSpPr>
          <p:nvPr/>
        </p:nvCxnSpPr>
        <p:spPr>
          <a:xfrm>
            <a:off x="1918891" y="4479371"/>
            <a:ext cx="210538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46" idx="4"/>
          </p:cNvCxnSpPr>
          <p:nvPr/>
        </p:nvCxnSpPr>
        <p:spPr>
          <a:xfrm>
            <a:off x="3403372" y="4479371"/>
            <a:ext cx="389586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1686933" y="223641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τ1</a:t>
            </a:r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923210" y="223641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310538" y="3361893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310538" y="4706439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τ1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013221" y="336896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98486" y="336896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66" name="円/楕円 65"/>
          <p:cNvSpPr/>
          <p:nvPr/>
        </p:nvSpPr>
        <p:spPr>
          <a:xfrm>
            <a:off x="837167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67" name="直線矢印コネクタ 66"/>
          <p:cNvCxnSpPr>
            <a:stCxn id="33" idx="4"/>
            <a:endCxn id="66" idx="0"/>
          </p:cNvCxnSpPr>
          <p:nvPr/>
        </p:nvCxnSpPr>
        <p:spPr>
          <a:xfrm flipH="1">
            <a:off x="1114193" y="3277305"/>
            <a:ext cx="455646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>
            <a:stCxn id="66" idx="4"/>
          </p:cNvCxnSpPr>
          <p:nvPr/>
        </p:nvCxnSpPr>
        <p:spPr>
          <a:xfrm flipH="1">
            <a:off x="659708" y="4479371"/>
            <a:ext cx="454485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615384" y="4603684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686933" y="4699092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sp>
        <p:nvSpPr>
          <p:cNvPr id="78" name="円/楕円 77"/>
          <p:cNvSpPr/>
          <p:nvPr/>
        </p:nvSpPr>
        <p:spPr>
          <a:xfrm>
            <a:off x="2119835" y="2723642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b2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79" name="直線矢印コネクタ 78"/>
          <p:cNvCxnSpPr>
            <a:stCxn id="31" idx="4"/>
            <a:endCxn id="78" idx="0"/>
          </p:cNvCxnSpPr>
          <p:nvPr/>
        </p:nvCxnSpPr>
        <p:spPr>
          <a:xfrm flipH="1">
            <a:off x="2396861" y="2313930"/>
            <a:ext cx="9594" cy="409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円/楕円 79"/>
          <p:cNvSpPr/>
          <p:nvPr/>
        </p:nvSpPr>
        <p:spPr>
          <a:xfrm>
            <a:off x="2369159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106188" y="241130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cxnSp>
        <p:nvCxnSpPr>
          <p:cNvPr id="82" name="直線矢印コネクタ 81"/>
          <p:cNvCxnSpPr>
            <a:stCxn id="78" idx="4"/>
            <a:endCxn id="80" idx="0"/>
          </p:cNvCxnSpPr>
          <p:nvPr/>
        </p:nvCxnSpPr>
        <p:spPr>
          <a:xfrm>
            <a:off x="2396861" y="3277305"/>
            <a:ext cx="249323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2508415" y="3361893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τ1</a:t>
            </a:r>
            <a:endParaRPr kumimoji="1" lang="ja-JP" altLang="en-US" dirty="0"/>
          </a:p>
        </p:txBody>
      </p:sp>
      <p:cxnSp>
        <p:nvCxnSpPr>
          <p:cNvPr id="84" name="直線矢印コネクタ 83"/>
          <p:cNvCxnSpPr>
            <a:stCxn id="80" idx="4"/>
          </p:cNvCxnSpPr>
          <p:nvPr/>
        </p:nvCxnSpPr>
        <p:spPr>
          <a:xfrm flipH="1">
            <a:off x="2508415" y="4479371"/>
            <a:ext cx="137770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621458" y="4701171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638299" y="515083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・・・・・・・・・・</a:t>
            </a:r>
            <a:endParaRPr kumimoji="1" lang="ja-JP" altLang="en-US" dirty="0"/>
          </a:p>
        </p:txBody>
      </p:sp>
      <p:cxnSp>
        <p:nvCxnSpPr>
          <p:cNvPr id="93" name="直線矢印コネクタ 92"/>
          <p:cNvCxnSpPr/>
          <p:nvPr/>
        </p:nvCxnSpPr>
        <p:spPr>
          <a:xfrm flipH="1">
            <a:off x="1968675" y="5676435"/>
            <a:ext cx="170727" cy="2555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659708" y="5520167"/>
            <a:ext cx="1138778" cy="419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>
          <a:xfrm flipH="1">
            <a:off x="2139402" y="5520167"/>
            <a:ext cx="1540995" cy="419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1837742" y="5963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4994867" y="5132704"/>
            <a:ext cx="654744" cy="4347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3797605" y="3489696"/>
            <a:ext cx="3366179" cy="0"/>
          </a:xfrm>
          <a:prstGeom prst="line">
            <a:avLst/>
          </a:prstGeom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3797605" y="4699092"/>
            <a:ext cx="3366179" cy="0"/>
          </a:xfrm>
          <a:prstGeom prst="line">
            <a:avLst/>
          </a:prstGeom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3797605" y="4081645"/>
            <a:ext cx="3366179" cy="1228"/>
          </a:xfrm>
          <a:prstGeom prst="line">
            <a:avLst/>
          </a:prstGeom>
          <a:ln w="9525" cmpd="sng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940803" y="4864358"/>
            <a:ext cx="461665" cy="4385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5100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従来法とその問題点</a:t>
            </a:r>
            <a:endParaRPr kumimoji="1" lang="ja-JP" altLang="en-US" sz="4000" dirty="0"/>
          </a:p>
        </p:txBody>
      </p:sp>
      <p:pic>
        <p:nvPicPr>
          <p:cNvPr id="8" name="コンテンツ プレースホルダー 7" descr="NodesIncrease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" b="883"/>
          <a:stretch>
            <a:fillRect/>
          </a:stretch>
        </p:blipFill>
        <p:spPr>
          <a:xfrm>
            <a:off x="458292" y="1823847"/>
            <a:ext cx="4393215" cy="4446440"/>
          </a:xfrm>
        </p:spPr>
      </p:pic>
      <p:sp>
        <p:nvSpPr>
          <p:cNvPr id="9" name="コンテンツ プレースホルダー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sz="2800" dirty="0" smtClean="0"/>
          </a:p>
          <a:p>
            <a:endParaRPr lang="en-US" altLang="ja-JP" sz="2800" dirty="0"/>
          </a:p>
          <a:p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en-US" altLang="ja-JP" sz="2800" dirty="0" smtClean="0"/>
              <a:t>MDD</a:t>
            </a:r>
            <a:r>
              <a:rPr kumimoji="1" lang="ja-JP" altLang="en-US" sz="2800" dirty="0" smtClean="0"/>
              <a:t>の深さ中央付近で大量のメモリを</a:t>
            </a:r>
            <a:r>
              <a:rPr lang="ja-JP" altLang="en-US" sz="2800" dirty="0" smtClean="0"/>
              <a:t>消費</a:t>
            </a:r>
            <a:endParaRPr kumimoji="1" lang="en-US" altLang="ja-JP" sz="2800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ADD7BFA-9C16-014E-95EB-C0827D449813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78539" y="404706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ボトルネック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249217" y="1719095"/>
            <a:ext cx="602290" cy="32127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14318" y="6075363"/>
            <a:ext cx="602290" cy="19587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深さ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45550" y="1778556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ノード数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8292" y="6024605"/>
            <a:ext cx="592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深さ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744671" y="2023494"/>
            <a:ext cx="0" cy="11779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744671" y="2448584"/>
            <a:ext cx="2934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トップダウン的に構築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45550" y="3201490"/>
            <a:ext cx="4315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各深さでのノードを全てメモリ上に保持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5199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提案法</a:t>
            </a:r>
            <a:endParaRPr kumimoji="1"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ADD7BFA-9C16-014E-95EB-C0827D449813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6" name="コンテンツ プレースホルダー 5" descr="PartCnst.pn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46" b="-3446"/>
          <a:stretch>
            <a:fillRect/>
          </a:stretch>
        </p:blipFill>
        <p:spPr>
          <a:xfrm>
            <a:off x="403582" y="1616742"/>
            <a:ext cx="4362362" cy="4804472"/>
          </a:xfrm>
        </p:spPr>
      </p:pic>
      <p:sp>
        <p:nvSpPr>
          <p:cNvPr id="9" name="正方形/長方形 8"/>
          <p:cNvSpPr/>
          <p:nvPr/>
        </p:nvSpPr>
        <p:spPr>
          <a:xfrm>
            <a:off x="403582" y="5920933"/>
            <a:ext cx="893663" cy="2618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3582" y="5960561"/>
            <a:ext cx="592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深さ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4020882" y="1774707"/>
            <a:ext cx="602290" cy="24878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86069" y="173542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ノード数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8245475" y="3201490"/>
            <a:ext cx="0" cy="11779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869527" y="2739825"/>
            <a:ext cx="2934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トップダウン的に構築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43525" y="2396208"/>
            <a:ext cx="1300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en-US" altLang="ja-JP" sz="2400" baseline="30000" dirty="0" smtClean="0"/>
              <a:t>st</a:t>
            </a:r>
            <a:r>
              <a:rPr kumimoji="1" lang="en-US" altLang="ja-JP" sz="2400" dirty="0" smtClean="0"/>
              <a:t> Phase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44382" y="3509201"/>
            <a:ext cx="1367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en-US" altLang="ja-JP" sz="2400" baseline="30000" dirty="0" smtClean="0"/>
              <a:t>nd</a:t>
            </a:r>
            <a:r>
              <a:rPr kumimoji="1" lang="en-US" altLang="ja-JP" sz="2400" dirty="0" smtClean="0"/>
              <a:t> Phase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63235" y="4540259"/>
            <a:ext cx="1331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</a:t>
            </a:r>
            <a:r>
              <a:rPr kumimoji="1" lang="en-US" altLang="ja-JP" sz="2400" baseline="30000" dirty="0" smtClean="0"/>
              <a:t>rd</a:t>
            </a:r>
            <a:r>
              <a:rPr kumimoji="1" lang="en-US" altLang="ja-JP" sz="2400" dirty="0" smtClean="0"/>
              <a:t> Phase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07513" y="3954672"/>
            <a:ext cx="162095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分割構築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5858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 smtClean="0"/>
              <a:t>計算機実験結果</a:t>
            </a:r>
            <a:endParaRPr kumimoji="1" lang="ja-JP" altLang="en-US" sz="4000" dirty="0"/>
          </a:p>
        </p:txBody>
      </p:sp>
      <p:graphicFrame>
        <p:nvGraphicFramePr>
          <p:cNvPr id="13" name="コンテンツ プレースホルダー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762121"/>
              </p:ext>
            </p:extLst>
          </p:nvPr>
        </p:nvGraphicFramePr>
        <p:xfrm>
          <a:off x="494764" y="2043347"/>
          <a:ext cx="613945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814"/>
                <a:gridCol w="1900052"/>
                <a:gridCol w="2026745"/>
                <a:gridCol w="1553839"/>
              </a:tblGrid>
              <a:tr h="56591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i="1" dirty="0" smtClean="0"/>
                        <a:t>C1</a:t>
                      </a:r>
                      <a:endParaRPr kumimoji="1" lang="ja-JP" alt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MDD size</a:t>
                      </a:r>
                      <a:endParaRPr kumimoji="1" lang="en-US" altLang="ja-JP" sz="2400" baseline="0" dirty="0" smtClean="0"/>
                    </a:p>
                    <a:p>
                      <a:pPr algn="r"/>
                      <a:r>
                        <a:rPr kumimoji="1" lang="en-US" altLang="ja-JP" sz="2400" baseline="0" dirty="0" smtClean="0"/>
                        <a:t>(1</a:t>
                      </a:r>
                      <a:r>
                        <a:rPr kumimoji="1" lang="en-US" altLang="ja-JP" sz="2400" baseline="30000" dirty="0" smtClean="0"/>
                        <a:t>st</a:t>
                      </a:r>
                      <a:r>
                        <a:rPr kumimoji="1" lang="en-US" altLang="ja-JP" sz="2400" baseline="0" dirty="0" smtClean="0"/>
                        <a:t> Phase)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MDD size</a:t>
                      </a:r>
                    </a:p>
                    <a:p>
                      <a:pPr algn="r"/>
                      <a:r>
                        <a:rPr kumimoji="1" lang="en-US" altLang="ja-JP" sz="2400" dirty="0" smtClean="0"/>
                        <a:t>(2</a:t>
                      </a:r>
                      <a:r>
                        <a:rPr kumimoji="1" lang="en-US" altLang="ja-JP" sz="2400" baseline="30000" dirty="0" smtClean="0"/>
                        <a:t>nd</a:t>
                      </a:r>
                      <a:r>
                        <a:rPr kumimoji="1" lang="en-US" altLang="ja-JP" sz="2400" dirty="0" smtClean="0"/>
                        <a:t> Phase)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time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19862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65471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2.98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19862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32341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2.11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19862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117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16489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28.24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19862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713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11375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137.02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19862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7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2706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8972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482.17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19862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9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7523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3822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1302.75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04446" y="1864374"/>
            <a:ext cx="1611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縦線</a:t>
            </a:r>
            <a:r>
              <a:rPr kumimoji="1" lang="ja-JP" altLang="en-US" sz="2400" dirty="0" smtClean="0"/>
              <a:t>本数</a:t>
            </a:r>
            <a:r>
              <a:rPr kumimoji="1" lang="en-US" altLang="ja-JP" sz="2400" dirty="0" smtClean="0"/>
              <a:t>=9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4764" y="5899385"/>
            <a:ext cx="675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CPU: Intel C2D 1.6GHz, </a:t>
            </a:r>
            <a:r>
              <a:rPr kumimoji="1" lang="en-US" altLang="ja-JP" sz="2400" dirty="0" err="1" smtClean="0"/>
              <a:t>Mem</a:t>
            </a:r>
            <a:r>
              <a:rPr kumimoji="1" lang="en-US" altLang="ja-JP" sz="2400" dirty="0" smtClean="0"/>
              <a:t>: 4GB, OS: </a:t>
            </a:r>
            <a:r>
              <a:rPr kumimoji="1" lang="en-US" altLang="ja-JP" sz="2400" dirty="0" err="1" smtClean="0"/>
              <a:t>MacOSX</a:t>
            </a:r>
            <a:r>
              <a:rPr kumimoji="1" lang="en-US" altLang="ja-JP" sz="2400" dirty="0" smtClean="0"/>
              <a:t> 10.8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7420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計算機実験結果</a:t>
            </a:r>
            <a:endParaRPr kumimoji="1" lang="ja-JP" altLang="en-US" sz="4000" dirty="0"/>
          </a:p>
        </p:txBody>
      </p:sp>
      <p:pic>
        <p:nvPicPr>
          <p:cNvPr id="13" name="コンテンツ プレースホルダー 12" descr="Screen Shot 2014-02-18 at 15.04.32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98" b="-14398"/>
          <a:stretch>
            <a:fillRect/>
          </a:stretch>
        </p:blipFill>
        <p:spPr>
          <a:xfrm>
            <a:off x="445884" y="1514535"/>
            <a:ext cx="8351285" cy="4470383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7256" y="6059284"/>
            <a:ext cx="8499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*</a:t>
            </a:r>
            <a:r>
              <a:rPr kumimoji="1" lang="en-US" altLang="ja-JP" sz="1400" i="1" dirty="0" smtClean="0"/>
              <a:t>n</a:t>
            </a:r>
            <a:r>
              <a:rPr kumimoji="1" lang="en-US" altLang="ja-JP" sz="1400" dirty="0" smtClean="0"/>
              <a:t>=13</a:t>
            </a:r>
            <a:r>
              <a:rPr kumimoji="1" lang="ja-JP" altLang="en-US" sz="1400" dirty="0" smtClean="0"/>
              <a:t>のみ</a:t>
            </a:r>
            <a:r>
              <a:rPr kumimoji="1" lang="en-US" altLang="ja-JP" sz="1400" dirty="0" smtClean="0"/>
              <a:t>CPU: Intel(R) Xeon(R) E5-2650 @2.0GHz, </a:t>
            </a:r>
            <a:r>
              <a:rPr kumimoji="1" lang="en-US" altLang="ja-JP" sz="1400" dirty="0" err="1" smtClean="0"/>
              <a:t>Mem</a:t>
            </a:r>
            <a:r>
              <a:rPr lang="en-US" altLang="ja-JP" sz="1400" dirty="0" smtClean="0"/>
              <a:t>: 128GB, </a:t>
            </a:r>
            <a:r>
              <a:rPr kumimoji="1" lang="en-US" altLang="ja-JP" sz="1400" dirty="0" smtClean="0"/>
              <a:t>OS: CentOS6.5 </a:t>
            </a:r>
            <a:r>
              <a:rPr kumimoji="1" lang="ja-JP" altLang="en-US" sz="1400" dirty="0" smtClean="0"/>
              <a:t>計算機サーバで実験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14168" y="1604976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分割開始深さ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MDD</a:t>
            </a:r>
            <a:r>
              <a:rPr kumimoji="1" lang="ja-JP" altLang="en-US" dirty="0" smtClean="0"/>
              <a:t>ノード数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032472" y="5099589"/>
            <a:ext cx="1061554" cy="35844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58091" y="5458029"/>
            <a:ext cx="2581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22GB←</a:t>
            </a:r>
            <a:r>
              <a:rPr lang="en-US" altLang="ja-JP" sz="2400" dirty="0" smtClean="0"/>
              <a:t>100</a:t>
            </a:r>
            <a:r>
              <a:rPr kumimoji="1" lang="en-US" altLang="ja-JP" sz="2400" dirty="0" smtClean="0"/>
              <a:t>GB</a:t>
            </a:r>
            <a:r>
              <a:rPr kumimoji="1" lang="ja-JP" altLang="en-US" sz="2400" dirty="0" smtClean="0"/>
              <a:t>以上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5923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あみだくじ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2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1243859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1889082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>
            <a:off x="2528521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3178465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3815314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138479" y="3487872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研究室掃除分担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3786" y="19117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中嶋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80117" y="19117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行本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26448" y="173948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斎藤</a:t>
            </a:r>
            <a:endParaRPr kumimoji="1" lang="en-US" altLang="ja-JP" dirty="0" smtClean="0"/>
          </a:p>
          <a:p>
            <a:r>
              <a:rPr kumimoji="1" lang="ja-JP" altLang="en-US" dirty="0" smtClean="0"/>
              <a:t>先生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55299" y="19117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塚本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81333" y="5578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机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92148" y="556496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黒板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55299" y="5564964"/>
            <a:ext cx="56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3366FF"/>
                </a:solidFill>
              </a:rPr>
              <a:t>なし</a:t>
            </a:r>
            <a:endParaRPr kumimoji="1" lang="ja-JP" altLang="en-US" dirty="0">
              <a:solidFill>
                <a:srgbClr val="3366FF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24932" y="5564964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その他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全部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1243859" y="2880687"/>
            <a:ext cx="645223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1889082" y="3391355"/>
            <a:ext cx="63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3191558" y="3949537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191558" y="2880687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V="1">
            <a:off x="2528521" y="4451971"/>
            <a:ext cx="649944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1889082" y="4923357"/>
            <a:ext cx="639439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505241" y="191037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寺脇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33786" y="556766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空調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66799" y="4465065"/>
            <a:ext cx="377098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上の要素を並べ替え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↓</a:t>
            </a:r>
          </a:p>
          <a:p>
            <a:r>
              <a:rPr kumimoji="1" lang="ja-JP" altLang="en-US" sz="2400" dirty="0" smtClean="0"/>
              <a:t>下の要素と順番に対応付け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43385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計算機実験結果</a:t>
            </a:r>
            <a:endParaRPr kumimoji="1" lang="ja-JP" altLang="en-US" sz="4000" dirty="0"/>
          </a:p>
        </p:txBody>
      </p:sp>
      <p:pic>
        <p:nvPicPr>
          <p:cNvPr id="13" name="コンテンツ プレースホルダー 12" descr="Screen Shot 2014-02-18 at 15.04.32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98" b="-14398"/>
          <a:stretch>
            <a:fillRect/>
          </a:stretch>
        </p:blipFill>
        <p:spPr>
          <a:xfrm>
            <a:off x="445884" y="1514535"/>
            <a:ext cx="8351285" cy="4470383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7256" y="6059284"/>
            <a:ext cx="8499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*</a:t>
            </a:r>
            <a:r>
              <a:rPr kumimoji="1" lang="en-US" altLang="ja-JP" sz="1400" i="1" dirty="0" smtClean="0"/>
              <a:t>n</a:t>
            </a:r>
            <a:r>
              <a:rPr kumimoji="1" lang="en-US" altLang="ja-JP" sz="1400" dirty="0" smtClean="0"/>
              <a:t>=13</a:t>
            </a:r>
            <a:r>
              <a:rPr kumimoji="1" lang="ja-JP" altLang="en-US" sz="1400" dirty="0" smtClean="0"/>
              <a:t>のみ</a:t>
            </a:r>
            <a:r>
              <a:rPr kumimoji="1" lang="en-US" altLang="ja-JP" sz="1400" dirty="0" smtClean="0"/>
              <a:t>CPU: Intel(R) Xeon(R) E5-2650 @2.0GHz, </a:t>
            </a:r>
            <a:r>
              <a:rPr kumimoji="1" lang="en-US" altLang="ja-JP" sz="1400" dirty="0" err="1" smtClean="0"/>
              <a:t>Mem</a:t>
            </a:r>
            <a:r>
              <a:rPr lang="en-US" altLang="ja-JP" sz="1400" dirty="0" smtClean="0"/>
              <a:t>: 128GB, </a:t>
            </a:r>
            <a:r>
              <a:rPr kumimoji="1" lang="en-US" altLang="ja-JP" sz="1400" dirty="0" smtClean="0"/>
              <a:t>OS: CentOS6.5 </a:t>
            </a:r>
            <a:r>
              <a:rPr kumimoji="1" lang="ja-JP" altLang="en-US" sz="1400" dirty="0" smtClean="0"/>
              <a:t>計算機サーバで実験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14168" y="1604976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分割開始深さ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MDD</a:t>
            </a:r>
            <a:r>
              <a:rPr kumimoji="1" lang="ja-JP" altLang="en-US" dirty="0" smtClean="0"/>
              <a:t>ノード数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032472" y="5099589"/>
            <a:ext cx="1061554" cy="35844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58091" y="5458029"/>
            <a:ext cx="2581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22GB←</a:t>
            </a:r>
            <a:r>
              <a:rPr lang="en-US" altLang="ja-JP" sz="2400" dirty="0" smtClean="0"/>
              <a:t>100</a:t>
            </a:r>
            <a:r>
              <a:rPr kumimoji="1" lang="en-US" altLang="ja-JP" sz="2400" dirty="0" smtClean="0"/>
              <a:t>GB</a:t>
            </a:r>
            <a:r>
              <a:rPr kumimoji="1" lang="ja-JP" altLang="en-US" sz="2400" dirty="0" smtClean="0"/>
              <a:t>以上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94026" y="3910428"/>
            <a:ext cx="3786136" cy="1200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分割数をより多くすることで，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40〜50MB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まで削減可能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（理論上）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114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2502" y="2133601"/>
            <a:ext cx="7472973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多値決定グラフの分割構築により，メモリ使用量を効率的に削減できた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課題</a:t>
            </a:r>
            <a:endParaRPr lang="en-US" altLang="ja-JP" dirty="0"/>
          </a:p>
          <a:p>
            <a:pPr>
              <a:buFont typeface="Arial"/>
              <a:buChar char="•"/>
            </a:pPr>
            <a:r>
              <a:rPr lang="ja-JP" altLang="en-US" dirty="0" smtClean="0"/>
              <a:t>分割された</a:t>
            </a:r>
            <a:r>
              <a:rPr lang="en-US" altLang="ja-JP" dirty="0" smtClean="0"/>
              <a:t>MDD</a:t>
            </a:r>
            <a:r>
              <a:rPr lang="ja-JP" altLang="en-US" dirty="0" smtClean="0"/>
              <a:t>を更に分割し，メモリをより削減</a:t>
            </a:r>
            <a:endParaRPr lang="en-US" altLang="ja-JP" dirty="0" smtClean="0"/>
          </a:p>
          <a:p>
            <a:pPr>
              <a:buFont typeface="Arial"/>
              <a:buChar char="•"/>
            </a:pPr>
            <a:r>
              <a:rPr lang="ja-JP" altLang="en-US" dirty="0" smtClean="0"/>
              <a:t>分割フェーズの高速化</a:t>
            </a:r>
            <a:endParaRPr lang="en-US" altLang="ja-JP" dirty="0" smtClean="0"/>
          </a:p>
          <a:p>
            <a:pPr lvl="1">
              <a:buFont typeface="Arial"/>
              <a:buChar char="•"/>
            </a:pPr>
            <a:r>
              <a:rPr lang="ja-JP" altLang="en-US" dirty="0" smtClean="0"/>
              <a:t>並列化など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68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MDD</a:t>
            </a:r>
            <a:r>
              <a:rPr kumimoji="1" lang="ja-JP" altLang="en-US" sz="4000" dirty="0" smtClean="0"/>
              <a:t>規則</a:t>
            </a:r>
            <a:endParaRPr kumimoji="1" lang="ja-JP" altLang="en-US" sz="4000" dirty="0"/>
          </a:p>
        </p:txBody>
      </p:sp>
      <p:pic>
        <p:nvPicPr>
          <p:cNvPr id="4" name="コンテンツ プレースホルダー 3" descr="Screen Shot 2014-02-18 at 12.49.01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5" r="-1235"/>
          <a:stretch>
            <a:fillRect/>
          </a:stretch>
        </p:blipFill>
        <p:spPr>
          <a:xfrm>
            <a:off x="1057231" y="2475239"/>
            <a:ext cx="2567692" cy="2827845"/>
          </a:xfrm>
        </p:spPr>
      </p:pic>
      <p:pic>
        <p:nvPicPr>
          <p:cNvPr id="7" name="コンテンツ プレースホルダー 6" descr="ShareImage.eps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596" b="-61596"/>
          <a:stretch>
            <a:fillRect/>
          </a:stretch>
        </p:blipFill>
        <p:spPr>
          <a:xfrm>
            <a:off x="4648199" y="1778556"/>
            <a:ext cx="3566160" cy="3927475"/>
          </a:xfr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83200" y="570603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等価なノードの共有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78000" y="570603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簡約化規則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5073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あみだくじ</a:t>
            </a:r>
            <a:endParaRPr kumimoji="1" lang="ja-JP" altLang="en-US" sz="4000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同一水平線上に</a:t>
            </a:r>
            <a:r>
              <a:rPr lang="ja-JP" altLang="en-US" dirty="0" smtClean="0"/>
              <a:t>は必ず</a:t>
            </a:r>
            <a:r>
              <a:rPr lang="en-US" altLang="ja-JP" dirty="0" smtClean="0"/>
              <a:t>1</a:t>
            </a:r>
            <a:r>
              <a:rPr lang="ja-JP" altLang="en-US" dirty="0" smtClean="0"/>
              <a:t>本だけ</a:t>
            </a:r>
            <a:r>
              <a:rPr lang="en-US" altLang="ja-JP" dirty="0" smtClean="0"/>
              <a:t>bar</a:t>
            </a:r>
            <a:r>
              <a:rPr lang="ja-JP" altLang="en-US" dirty="0" smtClean="0"/>
              <a:t>が入る</a:t>
            </a:r>
            <a:endParaRPr lang="en-US" altLang="ja-JP" dirty="0" smtClean="0"/>
          </a:p>
          <a:p>
            <a:r>
              <a:rPr kumimoji="1" lang="en-US" altLang="ja-JP" dirty="0" smtClean="0"/>
              <a:t>bar</a:t>
            </a:r>
            <a:r>
              <a:rPr kumimoji="1" lang="ja-JP" altLang="en-US" dirty="0" smtClean="0"/>
              <a:t>は隣り合う</a:t>
            </a: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を繋ぐ</a:t>
            </a:r>
            <a:endParaRPr kumimoji="1" lang="en-US" altLang="ja-JP" dirty="0" smtClean="0"/>
          </a:p>
          <a:p>
            <a:r>
              <a:rPr kumimoji="1" lang="en-US" altLang="ja-JP" dirty="0" smtClean="0"/>
              <a:t>bar</a:t>
            </a:r>
            <a:r>
              <a:rPr kumimoji="1" lang="ja-JP" altLang="en-US" dirty="0" smtClean="0"/>
              <a:t>は水平に繋ぐ</a:t>
            </a:r>
            <a:endParaRPr kumimoji="1" lang="en-US" altLang="ja-JP" dirty="0" smtClean="0"/>
          </a:p>
          <a:p>
            <a:r>
              <a:rPr lang="ja-JP" altLang="en-US" dirty="0" smtClean="0"/>
              <a:t>降順に並んだ順列を昇順に置換す</a:t>
            </a:r>
            <a:endParaRPr lang="en-US" altLang="ja-JP" dirty="0" smtClean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23</a:t>
            </a:fld>
            <a:endParaRPr kumimoji="1" lang="ja-JP" altLang="en-US"/>
          </a:p>
        </p:txBody>
      </p:sp>
      <p:pic>
        <p:nvPicPr>
          <p:cNvPr id="14" name="図 13" descr="Screen Shot 2014-02-17 at 20.50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261" y="2792748"/>
            <a:ext cx="1702806" cy="3095458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1181724" y="2423416"/>
            <a:ext cx="1714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4      3      2      1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21261" y="5901574"/>
            <a:ext cx="1890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1       2       3      4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070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あみだくじと</a:t>
            </a:r>
            <a:r>
              <a:rPr kumimoji="1" lang="en-US" altLang="ja-JP" dirty="0" smtClean="0"/>
              <a:t>MDD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129429" y="1760266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b1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977127" y="2723642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b2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292812" y="2723642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b2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10" name="直線矢印コネクタ 9"/>
          <p:cNvCxnSpPr>
            <a:stCxn id="7" idx="4"/>
          </p:cNvCxnSpPr>
          <p:nvPr/>
        </p:nvCxnSpPr>
        <p:spPr>
          <a:xfrm flipH="1">
            <a:off x="1641866" y="2313930"/>
            <a:ext cx="764589" cy="409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>
            <a:stCxn id="7" idx="4"/>
          </p:cNvCxnSpPr>
          <p:nvPr/>
        </p:nvCxnSpPr>
        <p:spPr>
          <a:xfrm>
            <a:off x="2406455" y="2313930"/>
            <a:ext cx="919724" cy="409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9" idx="4"/>
            <a:endCxn id="14" idx="0"/>
          </p:cNvCxnSpPr>
          <p:nvPr/>
        </p:nvCxnSpPr>
        <p:spPr>
          <a:xfrm>
            <a:off x="1569838" y="3277305"/>
            <a:ext cx="349053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8" idx="4"/>
            <a:endCxn id="15" idx="0"/>
          </p:cNvCxnSpPr>
          <p:nvPr/>
        </p:nvCxnSpPr>
        <p:spPr>
          <a:xfrm>
            <a:off x="3254153" y="3277305"/>
            <a:ext cx="149220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1641866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126346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16" name="直線矢印コネクタ 15"/>
          <p:cNvCxnSpPr>
            <a:stCxn id="14" idx="4"/>
          </p:cNvCxnSpPr>
          <p:nvPr/>
        </p:nvCxnSpPr>
        <p:spPr>
          <a:xfrm>
            <a:off x="1918891" y="4479371"/>
            <a:ext cx="210538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15" idx="4"/>
          </p:cNvCxnSpPr>
          <p:nvPr/>
        </p:nvCxnSpPr>
        <p:spPr>
          <a:xfrm>
            <a:off x="3403372" y="4479371"/>
            <a:ext cx="389586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686933" y="223641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τ1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23210" y="223641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10538" y="3361893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10538" y="4706439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τ1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13221" y="336896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98486" y="336896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24" name="円/楕円 23"/>
          <p:cNvSpPr/>
          <p:nvPr/>
        </p:nvSpPr>
        <p:spPr>
          <a:xfrm>
            <a:off x="837167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25" name="直線矢印コネクタ 24"/>
          <p:cNvCxnSpPr>
            <a:stCxn id="9" idx="4"/>
            <a:endCxn id="24" idx="0"/>
          </p:cNvCxnSpPr>
          <p:nvPr/>
        </p:nvCxnSpPr>
        <p:spPr>
          <a:xfrm flipH="1">
            <a:off x="1114193" y="3277305"/>
            <a:ext cx="455646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24" idx="4"/>
          </p:cNvCxnSpPr>
          <p:nvPr/>
        </p:nvCxnSpPr>
        <p:spPr>
          <a:xfrm flipH="1">
            <a:off x="659708" y="4479371"/>
            <a:ext cx="454485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15384" y="4603684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86933" y="4699092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2119835" y="2723642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b2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cxnSp>
        <p:nvCxnSpPr>
          <p:cNvPr id="30" name="直線矢印コネクタ 29"/>
          <p:cNvCxnSpPr>
            <a:stCxn id="7" idx="4"/>
            <a:endCxn id="29" idx="0"/>
          </p:cNvCxnSpPr>
          <p:nvPr/>
        </p:nvCxnSpPr>
        <p:spPr>
          <a:xfrm flipH="1">
            <a:off x="2396861" y="2313930"/>
            <a:ext cx="9594" cy="409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2369159" y="3925707"/>
            <a:ext cx="554051" cy="5536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Times New Roman"/>
                <a:cs typeface="Times New Roman"/>
              </a:rPr>
              <a:t>b3</a:t>
            </a:r>
            <a:endParaRPr kumimoji="1" lang="ja-JP" altLang="en-US" sz="1600" dirty="0">
              <a:latin typeface="Times New Roman"/>
              <a:cs typeface="Times New Roman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06188" y="2411307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τ2</a:t>
            </a:r>
            <a:endParaRPr kumimoji="1" lang="ja-JP" altLang="en-US" dirty="0"/>
          </a:p>
        </p:txBody>
      </p:sp>
      <p:cxnSp>
        <p:nvCxnSpPr>
          <p:cNvPr id="33" name="直線矢印コネクタ 32"/>
          <p:cNvCxnSpPr>
            <a:stCxn id="29" idx="4"/>
            <a:endCxn id="31" idx="0"/>
          </p:cNvCxnSpPr>
          <p:nvPr/>
        </p:nvCxnSpPr>
        <p:spPr>
          <a:xfrm>
            <a:off x="2396861" y="3277305"/>
            <a:ext cx="249323" cy="648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508415" y="3361893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τ1</a:t>
            </a:r>
            <a:endParaRPr kumimoji="1" lang="ja-JP" altLang="en-US" dirty="0"/>
          </a:p>
        </p:txBody>
      </p:sp>
      <p:cxnSp>
        <p:nvCxnSpPr>
          <p:cNvPr id="35" name="直線矢印コネクタ 34"/>
          <p:cNvCxnSpPr>
            <a:stCxn id="31" idx="4"/>
          </p:cNvCxnSpPr>
          <p:nvPr/>
        </p:nvCxnSpPr>
        <p:spPr>
          <a:xfrm flipH="1">
            <a:off x="2508415" y="4479371"/>
            <a:ext cx="137770" cy="69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621458" y="4701171"/>
            <a:ext cx="330943" cy="312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τ3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38299" y="515083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・・・・・・・・・・</a:t>
            </a:r>
            <a:endParaRPr kumimoji="1" lang="ja-JP" altLang="en-US" dirty="0"/>
          </a:p>
        </p:txBody>
      </p:sp>
      <p:cxnSp>
        <p:nvCxnSpPr>
          <p:cNvPr id="38" name="直線矢印コネクタ 37"/>
          <p:cNvCxnSpPr/>
          <p:nvPr/>
        </p:nvCxnSpPr>
        <p:spPr>
          <a:xfrm flipH="1">
            <a:off x="1968675" y="5676435"/>
            <a:ext cx="170727" cy="2555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659708" y="5520167"/>
            <a:ext cx="1138778" cy="419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2139402" y="5520167"/>
            <a:ext cx="1540995" cy="419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837742" y="5963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520528" y="2232805"/>
            <a:ext cx="3724947" cy="830997"/>
          </a:xfrm>
          <a:prstGeom prst="rect">
            <a:avLst/>
          </a:prstGeom>
          <a:noFill/>
          <a:ln>
            <a:solidFill>
              <a:srgbClr val="4B5A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それぞれのノードには，根からのパスを保持させる．</a:t>
            </a:r>
            <a:endParaRPr kumimoji="1" lang="ja-JP" altLang="en-US" sz="2400" dirty="0"/>
          </a:p>
        </p:txBody>
      </p:sp>
      <p:sp>
        <p:nvSpPr>
          <p:cNvPr id="43" name="正方形/長方形 42"/>
          <p:cNvSpPr/>
          <p:nvPr/>
        </p:nvSpPr>
        <p:spPr>
          <a:xfrm>
            <a:off x="378896" y="4796502"/>
            <a:ext cx="3783967" cy="708666"/>
          </a:xfrm>
          <a:prstGeom prst="rect">
            <a:avLst/>
          </a:prstGeom>
          <a:solidFill>
            <a:schemeClr val="bg2">
              <a:alpha val="7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64227" y="3805614"/>
            <a:ext cx="3177574" cy="798070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520528" y="3510208"/>
            <a:ext cx="39528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b4</a:t>
            </a:r>
            <a:r>
              <a:rPr lang="ja-JP" altLang="en-US" sz="2400" dirty="0" smtClean="0"/>
              <a:t>ノードの構築には，</a:t>
            </a:r>
            <a:r>
              <a:rPr lang="en-US" altLang="ja-JP" sz="2400" dirty="0" smtClean="0"/>
              <a:t>b3</a:t>
            </a:r>
            <a:r>
              <a:rPr lang="ja-JP" altLang="en-US" sz="2400" dirty="0" smtClean="0"/>
              <a:t>ノード</a:t>
            </a:r>
            <a:r>
              <a:rPr lang="ja-JP" altLang="en-US" sz="2400" dirty="0" smtClean="0">
                <a:solidFill>
                  <a:srgbClr val="FF0000"/>
                </a:solidFill>
              </a:rPr>
              <a:t>のみ</a:t>
            </a:r>
            <a:r>
              <a:rPr lang="ja-JP" altLang="en-US" sz="2400" dirty="0" smtClean="0"/>
              <a:t>必要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↓</a:t>
            </a:r>
          </a:p>
          <a:p>
            <a:r>
              <a:rPr lang="en-US" altLang="ja-JP" sz="2400" dirty="0" smtClean="0"/>
              <a:t>b1</a:t>
            </a:r>
            <a:r>
              <a:rPr lang="ja-JP" altLang="en-US" sz="2400" dirty="0" smtClean="0"/>
              <a:t>，</a:t>
            </a:r>
            <a:r>
              <a:rPr lang="en-US" altLang="ja-JP" sz="2400" dirty="0" smtClean="0"/>
              <a:t>b2</a:t>
            </a:r>
            <a:r>
              <a:rPr lang="ja-JP" altLang="en-US" sz="2400" dirty="0" smtClean="0"/>
              <a:t>はいらないので消せる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89186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降順あみだくじを数える前に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25</a:t>
            </a:fld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641449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>
            <a:off x="1286672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1926111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2576055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1926111" y="2725384"/>
            <a:ext cx="645223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286672" y="3135185"/>
            <a:ext cx="63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939204" y="3644527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926111" y="5050255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636728" y="4098120"/>
            <a:ext cx="649944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1286672" y="4569506"/>
            <a:ext cx="639439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6635442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7280665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7920104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8570048" y="2318770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7920104" y="2725384"/>
            <a:ext cx="645223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280665" y="3135185"/>
            <a:ext cx="63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943104" y="4091588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7920104" y="5050255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630721" y="3652025"/>
            <a:ext cx="649944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7280665" y="4569506"/>
            <a:ext cx="639439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3904086" y="2938142"/>
            <a:ext cx="10215" cy="2306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4407503" y="2938142"/>
            <a:ext cx="10215" cy="2306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4906406" y="2938142"/>
            <a:ext cx="10215" cy="2306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>
            <a:off x="5413506" y="2938142"/>
            <a:ext cx="10215" cy="2306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906406" y="3228170"/>
            <a:ext cx="503416" cy="93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407503" y="3520470"/>
            <a:ext cx="49890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916621" y="4079131"/>
            <a:ext cx="486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4906406" y="4886441"/>
            <a:ext cx="486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900403" y="4093348"/>
            <a:ext cx="507100" cy="93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4407503" y="4543535"/>
            <a:ext cx="498903" cy="93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2784107" y="4079131"/>
            <a:ext cx="797785" cy="124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5747308" y="4079131"/>
            <a:ext cx="7000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2075385" y="5894685"/>
            <a:ext cx="5206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書き方を変えると同じ</a:t>
            </a:r>
            <a:r>
              <a:rPr kumimoji="1" lang="en-US" altLang="ja-JP" sz="2400" dirty="0" smtClean="0"/>
              <a:t>→</a:t>
            </a:r>
            <a:r>
              <a:rPr kumimoji="1" lang="ja-JP" altLang="en-US" sz="2400" dirty="0" smtClean="0"/>
              <a:t>どう区別する？</a:t>
            </a:r>
            <a:endParaRPr kumimoji="1" lang="ja-JP" altLang="en-US" sz="2400" dirty="0"/>
          </a:p>
        </p:txBody>
      </p:sp>
      <p:sp>
        <p:nvSpPr>
          <p:cNvPr id="60" name="正方形/長方形 59"/>
          <p:cNvSpPr/>
          <p:nvPr/>
        </p:nvSpPr>
        <p:spPr>
          <a:xfrm>
            <a:off x="374471" y="2100135"/>
            <a:ext cx="2409636" cy="3597907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6431124" y="2100135"/>
            <a:ext cx="2409636" cy="3597907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44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あみだくじ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3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1243859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1889082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>
            <a:off x="2528521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3178465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3815314" y="2330738"/>
            <a:ext cx="13093" cy="3234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2528521" y="4963649"/>
            <a:ext cx="645223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1906896" y="3922067"/>
            <a:ext cx="63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554709" y="3487872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191558" y="2880687"/>
            <a:ext cx="623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V="1">
            <a:off x="1256952" y="4461720"/>
            <a:ext cx="649944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1243859" y="3146216"/>
            <a:ext cx="639439" cy="1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1134119" y="1869073"/>
            <a:ext cx="2912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5       4       3       2       1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4840" y="5564964"/>
            <a:ext cx="2912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       </a:t>
            </a:r>
            <a:r>
              <a:rPr lang="en-US" altLang="ja-JP" sz="2400" dirty="0"/>
              <a:t>4</a:t>
            </a:r>
            <a:r>
              <a:rPr kumimoji="1" lang="en-US" altLang="ja-JP" sz="2400" dirty="0" smtClean="0"/>
              <a:t>       3       </a:t>
            </a:r>
            <a:r>
              <a:rPr lang="en-US" altLang="ja-JP" sz="2400" dirty="0"/>
              <a:t>5</a:t>
            </a:r>
            <a:r>
              <a:rPr kumimoji="1" lang="en-US" altLang="ja-JP" sz="2400" dirty="0" smtClean="0"/>
              <a:t>       </a:t>
            </a:r>
            <a:r>
              <a:rPr lang="en-US" altLang="ja-JP" sz="2400" dirty="0"/>
              <a:t>2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11431" y="3487872"/>
            <a:ext cx="3815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上の順列を下の順列に置換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43277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225" y="708227"/>
            <a:ext cx="3008313" cy="91440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あみだくじ</a:t>
            </a:r>
            <a:endParaRPr kumimoji="1" lang="ja-JP" altLang="en-US" sz="3600" dirty="0"/>
          </a:p>
        </p:txBody>
      </p:sp>
      <p:pic>
        <p:nvPicPr>
          <p:cNvPr id="28" name="コンテンツ プレースホルダー 27" descr="Screen Shot 2014-02-17 at 20.50.0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27" r="-18427"/>
          <a:stretch>
            <a:fillRect/>
          </a:stretch>
        </p:blipFill>
        <p:spPr>
          <a:xfrm>
            <a:off x="4590184" y="1169892"/>
            <a:ext cx="3168672" cy="4209004"/>
          </a:xfrm>
        </p:spPr>
      </p:pic>
      <p:sp>
        <p:nvSpPr>
          <p:cNvPr id="15" name="テキスト プレースホルダー 14"/>
          <p:cNvSpPr>
            <a:spLocks noGrp="1"/>
          </p:cNvSpPr>
          <p:nvPr>
            <p:ph type="body" sz="half" idx="2"/>
          </p:nvPr>
        </p:nvSpPr>
        <p:spPr>
          <a:xfrm>
            <a:off x="530225" y="1801913"/>
            <a:ext cx="3008313" cy="4558040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ja-JP" altLang="en-US" sz="2000" dirty="0" smtClean="0"/>
              <a:t>順列の置換を行うネットワーク</a:t>
            </a:r>
            <a:endParaRPr kumimoji="1" lang="en-US" altLang="ja-JP" sz="2000" dirty="0" smtClean="0"/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Bar</a:t>
            </a:r>
            <a:r>
              <a:rPr kumimoji="1" lang="ja-JP" altLang="en-US" sz="2000" dirty="0" smtClean="0"/>
              <a:t>は</a:t>
            </a:r>
            <a:r>
              <a:rPr lang="en-US" altLang="ja-JP" sz="2000" dirty="0" smtClean="0"/>
              <a:t>2</a:t>
            </a:r>
            <a:r>
              <a:rPr lang="ja-JP" altLang="en-US" sz="2000" dirty="0" smtClean="0"/>
              <a:t>要素を入れ替える</a:t>
            </a:r>
            <a:endParaRPr kumimoji="1" lang="en-US" altLang="ja-JP" sz="2000" dirty="0" smtClean="0"/>
          </a:p>
          <a:p>
            <a:pPr marL="285750" indent="-285750">
              <a:buFont typeface="Arial"/>
              <a:buChar char="•"/>
            </a:pPr>
            <a:r>
              <a:rPr kumimoji="1" lang="ja-JP" altLang="en-US" sz="2000" dirty="0" smtClean="0"/>
              <a:t>離散数学，群論分野</a:t>
            </a:r>
            <a:r>
              <a:rPr lang="ja-JP" altLang="en-US" sz="2000" dirty="0" smtClean="0"/>
              <a:t>で</a:t>
            </a:r>
            <a:r>
              <a:rPr kumimoji="1" lang="ja-JP" altLang="en-US" sz="2000" dirty="0" smtClean="0"/>
              <a:t>重要</a:t>
            </a:r>
            <a:endParaRPr lang="en-US" altLang="ja-JP" sz="2000" dirty="0"/>
          </a:p>
          <a:p>
            <a:pPr marL="285750" indent="-285750">
              <a:buFont typeface="Arial"/>
              <a:buChar char="•"/>
            </a:pPr>
            <a:r>
              <a:rPr lang="ja-JP" altLang="en-US" sz="2000" b="1" u="sng" dirty="0" smtClean="0"/>
              <a:t>降順</a:t>
            </a:r>
            <a:r>
              <a:rPr kumimoji="1" lang="ja-JP" altLang="en-US" sz="2000" b="1" u="sng" dirty="0" smtClean="0"/>
              <a:t>に並んだ順列を昇順に置換する</a:t>
            </a:r>
            <a:r>
              <a:rPr kumimoji="1" lang="ja-JP" altLang="en-US" sz="2000" b="1" u="sng" dirty="0" smtClean="0">
                <a:solidFill>
                  <a:srgbClr val="FF0000"/>
                </a:solidFill>
              </a:rPr>
              <a:t>最小標準形あみだくじ</a:t>
            </a:r>
            <a:r>
              <a:rPr kumimoji="1" lang="ja-JP" altLang="en-US" sz="2000" b="1" u="sng" dirty="0" smtClean="0"/>
              <a:t>は</a:t>
            </a:r>
            <a:r>
              <a:rPr kumimoji="1" lang="en-US" altLang="ja-JP" sz="2000" b="1" u="sng" dirty="0" smtClean="0"/>
              <a:t>Primitive Sorting Network</a:t>
            </a:r>
            <a:r>
              <a:rPr kumimoji="1" lang="ja-JP" altLang="en-US" sz="2000" b="1" u="sng" dirty="0" smtClean="0"/>
              <a:t>と等価</a:t>
            </a:r>
            <a:endParaRPr kumimoji="1" lang="en-US" altLang="ja-JP" sz="2000" b="1" u="sng" dirty="0" smtClean="0"/>
          </a:p>
          <a:p>
            <a:endParaRPr kumimoji="1" lang="ja-JP" altLang="en-US" sz="20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ADD7BFA-9C16-014E-95EB-C0827D44981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63066" y="708227"/>
            <a:ext cx="2833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4       3       2       1</a:t>
            </a:r>
            <a:endParaRPr kumimoji="1"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22963" y="5555626"/>
            <a:ext cx="2833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 1       </a:t>
            </a:r>
            <a:r>
              <a:rPr lang="en-US" altLang="ja-JP" sz="2400" dirty="0"/>
              <a:t>2</a:t>
            </a:r>
            <a:r>
              <a:rPr lang="en-US" altLang="ja-JP" sz="2400" dirty="0" smtClean="0"/>
              <a:t>       </a:t>
            </a:r>
            <a:r>
              <a:rPr lang="en-US" altLang="ja-JP" sz="2400" dirty="0"/>
              <a:t>3</a:t>
            </a:r>
            <a:r>
              <a:rPr lang="en-US" altLang="ja-JP" sz="2400" dirty="0" smtClean="0"/>
              <a:t>       </a:t>
            </a:r>
            <a:r>
              <a:rPr lang="en-US" altLang="ja-JP" sz="2400" dirty="0"/>
              <a:t>4</a:t>
            </a:r>
            <a:endParaRPr kumimoji="1" lang="ja-JP" altLang="en-US" sz="2400" dirty="0"/>
          </a:p>
        </p:txBody>
      </p:sp>
      <p:cxnSp>
        <p:nvCxnSpPr>
          <p:cNvPr id="32" name="直線矢印コネクタ 31"/>
          <p:cNvCxnSpPr>
            <a:endCxn id="33" idx="0"/>
          </p:cNvCxnSpPr>
          <p:nvPr/>
        </p:nvCxnSpPr>
        <p:spPr>
          <a:xfrm flipH="1">
            <a:off x="4470598" y="1864759"/>
            <a:ext cx="1004405" cy="22161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4185904" y="408093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Bar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44737" y="6017291"/>
            <a:ext cx="1574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縦線本</a:t>
            </a:r>
            <a:r>
              <a:rPr kumimoji="1" lang="ja-JP" altLang="en-US" dirty="0" smtClean="0"/>
              <a:t>数</a:t>
            </a:r>
            <a:r>
              <a:rPr lang="ja-JP" altLang="en-US" dirty="0" smtClean="0"/>
              <a:t>：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=4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96403" y="2831282"/>
            <a:ext cx="63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Line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>
            <a:endCxn id="4" idx="0"/>
          </p:cNvCxnSpPr>
          <p:nvPr/>
        </p:nvCxnSpPr>
        <p:spPr>
          <a:xfrm>
            <a:off x="7325895" y="2147888"/>
            <a:ext cx="887475" cy="683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49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最小標準形</a:t>
            </a:r>
            <a:endParaRPr kumimoji="1" lang="ja-JP" altLang="en-US" sz="4000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8631" y="3611522"/>
            <a:ext cx="11079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・最小形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53000" y="361706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・標準形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00113" y="1994248"/>
            <a:ext cx="3416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・最小標準形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最小形かつ標準形なあみだくじ</a:t>
            </a:r>
            <a:endParaRPr lang="en-US" altLang="ja-JP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8631" y="4194643"/>
            <a:ext cx="320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あみだくじを完成させる為に最低限必要な</a:t>
            </a:r>
            <a:r>
              <a:rPr lang="en-US" altLang="ja-JP" dirty="0" smtClean="0"/>
              <a:t>bar</a:t>
            </a:r>
            <a:r>
              <a:rPr lang="ja-JP" altLang="en-US" dirty="0" smtClean="0"/>
              <a:t>の本数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45644"/>
              </p:ext>
            </p:extLst>
          </p:nvPr>
        </p:nvGraphicFramePr>
        <p:xfrm>
          <a:off x="1777453" y="5066942"/>
          <a:ext cx="1590641" cy="64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数式" r:id="rId3" imgW="965200" imgH="393700" progId="Equation.3">
                  <p:embed/>
                </p:oleObj>
              </mc:Choice>
              <mc:Fallback>
                <p:oleObj name="数式" r:id="rId3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7453" y="5066942"/>
                        <a:ext cx="1590641" cy="648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テキスト ボックス 49"/>
          <p:cNvSpPr txBox="1"/>
          <p:nvPr/>
        </p:nvSpPr>
        <p:spPr>
          <a:xfrm>
            <a:off x="5560844" y="4051516"/>
            <a:ext cx="2464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bar</a:t>
            </a:r>
            <a:r>
              <a:rPr kumimoji="1" lang="ja-JP" altLang="en-US" dirty="0" smtClean="0"/>
              <a:t>の置き方を規定する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900113" y="3386265"/>
            <a:ext cx="3416320" cy="2669939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891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最小形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6</a:t>
            </a:fld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371560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>
            <a:off x="903654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1430978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1966965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1430978" y="3128751"/>
            <a:ext cx="53209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03654" y="3399145"/>
            <a:ext cx="5273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441775" y="3671071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430978" y="4600623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367667" y="3937308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903654" y="4271813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2853858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3385952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3913276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4449263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3913276" y="3128751"/>
            <a:ext cx="53209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3385952" y="3399145"/>
            <a:ext cx="5273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3924073" y="3671071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3913276" y="4600623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V="1">
            <a:off x="2849965" y="3937308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V="1">
            <a:off x="3385952" y="4271813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>
            <a:off x="5310670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H="1">
            <a:off x="5842764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6370088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flipH="1">
            <a:off x="6906075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flipV="1">
            <a:off x="6370088" y="3093026"/>
            <a:ext cx="53209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5842764" y="3363420"/>
            <a:ext cx="5273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380885" y="3635346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6370088" y="4564898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flipV="1">
            <a:off x="5306777" y="3901583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 flipV="1">
            <a:off x="5842764" y="4236088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7391731" y="3877391"/>
            <a:ext cx="1104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．．．．．．</a:t>
            </a:r>
            <a:endParaRPr kumimoji="1" lang="ja-JP" altLang="en-US" dirty="0"/>
          </a:p>
        </p:txBody>
      </p:sp>
      <p:cxnSp>
        <p:nvCxnSpPr>
          <p:cNvPr id="91" name="直線コネクタ 90"/>
          <p:cNvCxnSpPr/>
          <p:nvPr/>
        </p:nvCxnSpPr>
        <p:spPr>
          <a:xfrm flipV="1">
            <a:off x="3385952" y="4831216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flipV="1">
            <a:off x="3385952" y="5016177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5842764" y="5001796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flipV="1">
            <a:off x="5842764" y="4820435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5306777" y="5177311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V="1">
            <a:off x="5306777" y="5345280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735998" y="2405183"/>
            <a:ext cx="195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4        3        2        1     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21600" y="5480816"/>
            <a:ext cx="1905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1        2        3        4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0526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最小形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7</a:t>
            </a:fld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371560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>
            <a:off x="903654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1430978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1966965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1430978" y="3128751"/>
            <a:ext cx="53209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03654" y="3399145"/>
            <a:ext cx="5273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441775" y="3671071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430978" y="4600623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367667" y="3937308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903654" y="4271813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2853858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3385952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3913276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4449263" y="2793960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3913276" y="3128751"/>
            <a:ext cx="53209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3385952" y="3399145"/>
            <a:ext cx="5273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3924073" y="3671071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3913276" y="4600623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V="1">
            <a:off x="2849965" y="3937308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V="1">
            <a:off x="3385952" y="4271813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>
            <a:off x="5310670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H="1">
            <a:off x="5842764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6370088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flipH="1">
            <a:off x="6906075" y="2758235"/>
            <a:ext cx="10797" cy="2662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flipV="1">
            <a:off x="6370088" y="3093026"/>
            <a:ext cx="53209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5842764" y="3363420"/>
            <a:ext cx="5273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380885" y="3635346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6370088" y="4564898"/>
            <a:ext cx="514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flipV="1">
            <a:off x="5306777" y="3901583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 flipV="1">
            <a:off x="5842764" y="4236088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7391731" y="3877391"/>
            <a:ext cx="1104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．．．．．．</a:t>
            </a:r>
            <a:endParaRPr kumimoji="1" lang="ja-JP" altLang="en-US" dirty="0"/>
          </a:p>
        </p:txBody>
      </p:sp>
      <p:cxnSp>
        <p:nvCxnSpPr>
          <p:cNvPr id="91" name="直線コネクタ 90"/>
          <p:cNvCxnSpPr/>
          <p:nvPr/>
        </p:nvCxnSpPr>
        <p:spPr>
          <a:xfrm flipV="1">
            <a:off x="3385952" y="4831216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flipV="1">
            <a:off x="3385952" y="5016177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5842764" y="5001796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flipV="1">
            <a:off x="5842764" y="4820435"/>
            <a:ext cx="527324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5306777" y="5177311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V="1">
            <a:off x="5306777" y="5345280"/>
            <a:ext cx="535987" cy="10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42709" y="585014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最小形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35998" y="2405183"/>
            <a:ext cx="195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4        3        2        1     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21600" y="5480816"/>
            <a:ext cx="1905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1        2        3        4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7725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最小標準形</a:t>
            </a:r>
            <a:endParaRPr kumimoji="1" lang="ja-JP" alt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8631" y="3611522"/>
            <a:ext cx="11079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・最小形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05684" y="22984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・標準形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00113" y="1994248"/>
            <a:ext cx="3416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・最小標準形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最小形かつ標準形なあみだくじ</a:t>
            </a:r>
            <a:endParaRPr lang="en-US" altLang="ja-JP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8631" y="4194643"/>
            <a:ext cx="320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あみだくじを完成させる為に最低限必要な</a:t>
            </a:r>
            <a:r>
              <a:rPr lang="en-US" altLang="ja-JP" dirty="0" smtClean="0"/>
              <a:t>bar</a:t>
            </a:r>
            <a:r>
              <a:rPr lang="ja-JP" altLang="en-US" dirty="0" smtClean="0"/>
              <a:t>の本数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341955"/>
              </p:ext>
            </p:extLst>
          </p:nvPr>
        </p:nvGraphicFramePr>
        <p:xfrm>
          <a:off x="1777453" y="5066942"/>
          <a:ext cx="1590641" cy="64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数式" r:id="rId3" imgW="965200" imgH="393700" progId="Equation.3">
                  <p:embed/>
                </p:oleObj>
              </mc:Choice>
              <mc:Fallback>
                <p:oleObj name="数式" r:id="rId3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7453" y="5066942"/>
                        <a:ext cx="1590641" cy="648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線コネクタ 13"/>
          <p:cNvCxnSpPr/>
          <p:nvPr/>
        </p:nvCxnSpPr>
        <p:spPr>
          <a:xfrm>
            <a:off x="5301880" y="3281760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652894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999269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6356149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749391" y="3262423"/>
            <a:ext cx="0" cy="27459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096554" y="3261324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7450515" y="3267974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7792423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356149" y="3961239"/>
            <a:ext cx="3932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6003069" y="4268157"/>
            <a:ext cx="1774933" cy="281751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313528" y="2732912"/>
            <a:ext cx="2464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bar</a:t>
            </a:r>
            <a:r>
              <a:rPr kumimoji="1" lang="ja-JP" altLang="en-US" dirty="0" smtClean="0"/>
              <a:t>の置き方を規定する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60625" y="4727725"/>
            <a:ext cx="1804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bar</a:t>
            </a:r>
            <a:r>
              <a:rPr lang="ja-JP" altLang="en-US" dirty="0" smtClean="0">
                <a:solidFill>
                  <a:srgbClr val="FF0000"/>
                </a:solidFill>
              </a:rPr>
              <a:t>を置ける位置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51348" y="425484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☓</a:t>
            </a:r>
            <a:endParaRPr kumimoji="1" lang="ja-JP" altLang="en-US" sz="1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288692" y="426815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☓</a:t>
            </a:r>
            <a:endParaRPr kumimoji="1" lang="ja-JP" altLang="en-US" sz="1400" dirty="0"/>
          </a:p>
        </p:txBody>
      </p:sp>
      <p:sp>
        <p:nvSpPr>
          <p:cNvPr id="3" name="正方形/長方形 2"/>
          <p:cNvSpPr/>
          <p:nvPr/>
        </p:nvSpPr>
        <p:spPr>
          <a:xfrm>
            <a:off x="4705684" y="2298460"/>
            <a:ext cx="3759379" cy="3936825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2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最小標準形</a:t>
            </a:r>
            <a:endParaRPr kumimoji="1" lang="ja-JP" alt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D7BFA-9C16-014E-95EB-C0827D44981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8631" y="3611522"/>
            <a:ext cx="11079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・最小形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05684" y="22984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・標準形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00113" y="1994248"/>
            <a:ext cx="3416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・最小標準形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最小形かつ標準形なあみだくじ</a:t>
            </a:r>
            <a:endParaRPr lang="en-US" altLang="ja-JP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8631" y="4194643"/>
            <a:ext cx="320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あみだくじを完成させる為に最低限必要な</a:t>
            </a:r>
            <a:r>
              <a:rPr lang="en-US" altLang="ja-JP" dirty="0" smtClean="0"/>
              <a:t>bar</a:t>
            </a:r>
            <a:r>
              <a:rPr lang="ja-JP" altLang="en-US" dirty="0" smtClean="0"/>
              <a:t>の本数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960457"/>
              </p:ext>
            </p:extLst>
          </p:nvPr>
        </p:nvGraphicFramePr>
        <p:xfrm>
          <a:off x="1777453" y="5066942"/>
          <a:ext cx="1590641" cy="64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数式" r:id="rId3" imgW="965200" imgH="393700" progId="Equation.3">
                  <p:embed/>
                </p:oleObj>
              </mc:Choice>
              <mc:Fallback>
                <p:oleObj name="数式" r:id="rId3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7453" y="5066942"/>
                        <a:ext cx="1590641" cy="648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線コネクタ 13"/>
          <p:cNvCxnSpPr/>
          <p:nvPr/>
        </p:nvCxnSpPr>
        <p:spPr>
          <a:xfrm>
            <a:off x="5301880" y="3281760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652894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999269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6356149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749391" y="3262423"/>
            <a:ext cx="0" cy="27459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096554" y="3261324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7450515" y="3267974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7792423" y="3262423"/>
            <a:ext cx="3800" cy="27386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072513" y="3961239"/>
            <a:ext cx="3932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6749391" y="4268157"/>
            <a:ext cx="1028612" cy="281751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313528" y="2732912"/>
            <a:ext cx="2464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bar</a:t>
            </a:r>
            <a:r>
              <a:rPr kumimoji="1" lang="ja-JP" altLang="en-US" dirty="0" smtClean="0"/>
              <a:t>の置き方を規定する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60625" y="4727725"/>
            <a:ext cx="1804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bar</a:t>
            </a:r>
            <a:r>
              <a:rPr lang="ja-JP" altLang="en-US" dirty="0" smtClean="0">
                <a:solidFill>
                  <a:srgbClr val="FF0000"/>
                </a:solidFill>
              </a:rPr>
              <a:t>を置ける位置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51348" y="425484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☓</a:t>
            </a:r>
            <a:endParaRPr kumimoji="1" lang="ja-JP" altLang="en-US" sz="1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288692" y="426815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☓</a:t>
            </a:r>
            <a:endParaRPr kumimoji="1" lang="ja-JP" altLang="en-US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5550" y="426052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☓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79752" y="428544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☓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4705684" y="2298460"/>
            <a:ext cx="3759379" cy="3936825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4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都市">
  <a:themeElements>
    <a:clrScheme name="都市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5325</TotalTime>
  <Words>921</Words>
  <Application>Microsoft Macintosh PowerPoint</Application>
  <PresentationFormat>画面に合わせる (4:3)</PresentationFormat>
  <Paragraphs>329</Paragraphs>
  <Slides>25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7" baseType="lpstr">
      <vt:lpstr>都市</vt:lpstr>
      <vt:lpstr>数式</vt:lpstr>
      <vt:lpstr>あみだくじを数え上げる 省領域アルゴリズム</vt:lpstr>
      <vt:lpstr>あみだくじ</vt:lpstr>
      <vt:lpstr>あみだくじ</vt:lpstr>
      <vt:lpstr>あみだくじ</vt:lpstr>
      <vt:lpstr>最小標準形</vt:lpstr>
      <vt:lpstr>最小形</vt:lpstr>
      <vt:lpstr>最小形</vt:lpstr>
      <vt:lpstr>最小標準形</vt:lpstr>
      <vt:lpstr>最小標準形</vt:lpstr>
      <vt:lpstr>標準形</vt:lpstr>
      <vt:lpstr>あみだくじの数え上げ問題</vt:lpstr>
      <vt:lpstr>あみだくじの総数</vt:lpstr>
      <vt:lpstr>あみだくじの総数</vt:lpstr>
      <vt:lpstr>多値決定グラフ (MDD, Multi-valued Decision Diagram)</vt:lpstr>
      <vt:lpstr>あみだくじとMDD</vt:lpstr>
      <vt:lpstr>従来法とその問題点</vt:lpstr>
      <vt:lpstr>提案法</vt:lpstr>
      <vt:lpstr>計算機実験結果</vt:lpstr>
      <vt:lpstr>計算機実験結果</vt:lpstr>
      <vt:lpstr>計算機実験結果</vt:lpstr>
      <vt:lpstr>まとめ</vt:lpstr>
      <vt:lpstr>MDD規則</vt:lpstr>
      <vt:lpstr>あみだくじ</vt:lpstr>
      <vt:lpstr>あみだくじとMDD</vt:lpstr>
      <vt:lpstr>降順あみだくじを数える前に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多分決定図を用いたあみだくじ数え上げアルゴリズム</dc:title>
  <dc:creator>A Nakajima</dc:creator>
  <cp:lastModifiedBy>A Nakajima</cp:lastModifiedBy>
  <cp:revision>97</cp:revision>
  <dcterms:created xsi:type="dcterms:W3CDTF">2014-02-17T10:04:44Z</dcterms:created>
  <dcterms:modified xsi:type="dcterms:W3CDTF">2014-02-28T02:50:54Z</dcterms:modified>
</cp:coreProperties>
</file>