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8" r:id="rId3"/>
    <p:sldId id="268" r:id="rId4"/>
    <p:sldId id="283" r:id="rId5"/>
    <p:sldId id="284" r:id="rId6"/>
    <p:sldId id="285" r:id="rId7"/>
    <p:sldId id="286" r:id="rId8"/>
    <p:sldId id="287" r:id="rId9"/>
    <p:sldId id="274" r:id="rId10"/>
    <p:sldId id="290" r:id="rId11"/>
    <p:sldId id="289" r:id="rId12"/>
    <p:sldId id="291" r:id="rId13"/>
    <p:sldId id="293" r:id="rId14"/>
    <p:sldId id="292" r:id="rId15"/>
    <p:sldId id="282" r:id="rId16"/>
    <p:sldId id="294" r:id="rId1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3" d="100"/>
          <a:sy n="73" d="100"/>
        </p:scale>
        <p:origin x="-384" y="-22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10AA72-0C6F-4BFD-9F89-1787EE244848}" type="datetimeFigureOut">
              <a:rPr kumimoji="1" lang="ja-JP" altLang="en-US" smtClean="0"/>
              <a:pPr/>
              <a:t>2014/2/28</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A7D9C4-B46D-46A9-9A57-00326140F53D}" type="slidenum">
              <a:rPr kumimoji="1" lang="ja-JP" altLang="en-US" smtClean="0"/>
              <a:pPr/>
              <a:t>‹#›</a:t>
            </a:fld>
            <a:endParaRPr kumimoji="1" lang="ja-JP" altLang="en-US"/>
          </a:p>
        </p:txBody>
      </p:sp>
    </p:spTree>
    <p:extLst>
      <p:ext uri="{BB962C8B-B14F-4D97-AF65-F5344CB8AC3E}">
        <p14:creationId xmlns:p14="http://schemas.microsoft.com/office/powerpoint/2010/main" val="31429468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B7A7D9C4-B46D-46A9-9A57-00326140F53D}" type="slidenum">
              <a:rPr kumimoji="1" lang="ja-JP" altLang="en-US" smtClean="0"/>
              <a:pPr/>
              <a:t>1</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Ｎが交差している列に仮に</a:t>
            </a:r>
            <a:r>
              <a:rPr kumimoji="1" lang="en-US" altLang="ja-JP" dirty="0" smtClean="0"/>
              <a:t>N-1</a:t>
            </a:r>
            <a:r>
              <a:rPr kumimoji="1" lang="ja-JP" altLang="en-US" dirty="0" smtClean="0"/>
              <a:t>以下が配置されたらその線を少なくとも一マスはスライドできるのでユニーク解にならない。</a:t>
            </a:r>
            <a:endParaRPr kumimoji="1" lang="ja-JP" altLang="en-US" dirty="0"/>
          </a:p>
        </p:txBody>
      </p:sp>
      <p:sp>
        <p:nvSpPr>
          <p:cNvPr id="4" name="スライド番号プレースホルダー 3"/>
          <p:cNvSpPr>
            <a:spLocks noGrp="1"/>
          </p:cNvSpPr>
          <p:nvPr>
            <p:ph type="sldNum" sz="quarter" idx="10"/>
          </p:nvPr>
        </p:nvSpPr>
        <p:spPr/>
        <p:txBody>
          <a:bodyPr/>
          <a:lstStyle/>
          <a:p>
            <a:fld id="{B7A7D9C4-B46D-46A9-9A57-00326140F53D}" type="slidenum">
              <a:rPr kumimoji="1" lang="ja-JP" altLang="en-US" smtClean="0"/>
              <a:pPr/>
              <a:t>3</a:t>
            </a:fld>
            <a:endParaRPr kumimoji="1" lang="ja-JP" altLang="en-US"/>
          </a:p>
        </p:txBody>
      </p:sp>
    </p:spTree>
    <p:extLst>
      <p:ext uri="{BB962C8B-B14F-4D97-AF65-F5344CB8AC3E}">
        <p14:creationId xmlns:p14="http://schemas.microsoft.com/office/powerpoint/2010/main" val="3492911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mtClean="0"/>
              <a:t>四角スライダーはパズル大会にも出題というのを軽くコメント</a:t>
            </a:r>
            <a:endParaRPr kumimoji="1" lang="ja-JP" altLang="en-US"/>
          </a:p>
        </p:txBody>
      </p:sp>
      <p:sp>
        <p:nvSpPr>
          <p:cNvPr id="4" name="スライド番号プレースホルダー 3"/>
          <p:cNvSpPr>
            <a:spLocks noGrp="1"/>
          </p:cNvSpPr>
          <p:nvPr>
            <p:ph type="sldNum" sz="quarter" idx="10"/>
          </p:nvPr>
        </p:nvSpPr>
        <p:spPr/>
        <p:txBody>
          <a:bodyPr/>
          <a:lstStyle/>
          <a:p>
            <a:fld id="{B7A7D9C4-B46D-46A9-9A57-00326140F53D}" type="slidenum">
              <a:rPr kumimoji="1" lang="ja-JP" altLang="en-US" smtClean="0"/>
              <a:pPr/>
              <a:t>12</a:t>
            </a:fld>
            <a:endParaRPr kumimoji="1" lang="ja-JP" altLang="en-US"/>
          </a:p>
        </p:txBody>
      </p:sp>
    </p:spTree>
    <p:extLst>
      <p:ext uri="{BB962C8B-B14F-4D97-AF65-F5344CB8AC3E}">
        <p14:creationId xmlns:p14="http://schemas.microsoft.com/office/powerpoint/2010/main" val="4240038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CEC0FB7-0BE5-4F49-BE4E-82FB1842BCFF}" type="datetimeFigureOut">
              <a:rPr kumimoji="1" lang="ja-JP" altLang="en-US" smtClean="0"/>
              <a:pPr/>
              <a:t>2014/2/28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F1AF116-5D0A-41F0-B8D5-E633260F3B8E}" type="slidenum">
              <a:rPr kumimoji="1" lang="ja-JP" altLang="en-US" smtClean="0"/>
              <a:pPr/>
              <a:t>‹#›</a:t>
            </a:fld>
            <a:endParaRPr kumimoji="1" lang="ja-JP" altLang="en-US"/>
          </a:p>
        </p:txBody>
      </p:sp>
    </p:spTree>
    <p:extLst>
      <p:ext uri="{BB962C8B-B14F-4D97-AF65-F5344CB8AC3E}">
        <p14:creationId xmlns:p14="http://schemas.microsoft.com/office/powerpoint/2010/main" val="1873704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CEC0FB7-0BE5-4F49-BE4E-82FB1842BCFF}" type="datetimeFigureOut">
              <a:rPr kumimoji="1" lang="ja-JP" altLang="en-US" smtClean="0"/>
              <a:pPr/>
              <a:t>2014/2/28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F1AF116-5D0A-41F0-B8D5-E633260F3B8E}" type="slidenum">
              <a:rPr kumimoji="1" lang="ja-JP" altLang="en-US" smtClean="0"/>
              <a:pPr/>
              <a:t>‹#›</a:t>
            </a:fld>
            <a:endParaRPr kumimoji="1" lang="ja-JP" altLang="en-US"/>
          </a:p>
        </p:txBody>
      </p:sp>
    </p:spTree>
    <p:extLst>
      <p:ext uri="{BB962C8B-B14F-4D97-AF65-F5344CB8AC3E}">
        <p14:creationId xmlns:p14="http://schemas.microsoft.com/office/powerpoint/2010/main" val="2298087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CEC0FB7-0BE5-4F49-BE4E-82FB1842BCFF}" type="datetimeFigureOut">
              <a:rPr kumimoji="1" lang="ja-JP" altLang="en-US" smtClean="0"/>
              <a:pPr/>
              <a:t>2014/2/28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F1AF116-5D0A-41F0-B8D5-E633260F3B8E}" type="slidenum">
              <a:rPr kumimoji="1" lang="ja-JP" altLang="en-US" smtClean="0"/>
              <a:pPr/>
              <a:t>‹#›</a:t>
            </a:fld>
            <a:endParaRPr kumimoji="1" lang="ja-JP" altLang="en-US"/>
          </a:p>
        </p:txBody>
      </p:sp>
    </p:spTree>
    <p:extLst>
      <p:ext uri="{BB962C8B-B14F-4D97-AF65-F5344CB8AC3E}">
        <p14:creationId xmlns:p14="http://schemas.microsoft.com/office/powerpoint/2010/main" val="1942824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CEC0FB7-0BE5-4F49-BE4E-82FB1842BCFF}" type="datetimeFigureOut">
              <a:rPr kumimoji="1" lang="ja-JP" altLang="en-US" smtClean="0"/>
              <a:pPr/>
              <a:t>2014/2/28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F1AF116-5D0A-41F0-B8D5-E633260F3B8E}" type="slidenum">
              <a:rPr kumimoji="1" lang="ja-JP" altLang="en-US" smtClean="0"/>
              <a:pPr/>
              <a:t>‹#›</a:t>
            </a:fld>
            <a:endParaRPr kumimoji="1" lang="ja-JP" altLang="en-US"/>
          </a:p>
        </p:txBody>
      </p:sp>
    </p:spTree>
    <p:extLst>
      <p:ext uri="{BB962C8B-B14F-4D97-AF65-F5344CB8AC3E}">
        <p14:creationId xmlns:p14="http://schemas.microsoft.com/office/powerpoint/2010/main" val="4044287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CEC0FB7-0BE5-4F49-BE4E-82FB1842BCFF}" type="datetimeFigureOut">
              <a:rPr kumimoji="1" lang="ja-JP" altLang="en-US" smtClean="0"/>
              <a:pPr/>
              <a:t>2014/2/28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F1AF116-5D0A-41F0-B8D5-E633260F3B8E}" type="slidenum">
              <a:rPr kumimoji="1" lang="ja-JP" altLang="en-US" smtClean="0"/>
              <a:pPr/>
              <a:t>‹#›</a:t>
            </a:fld>
            <a:endParaRPr kumimoji="1" lang="ja-JP" altLang="en-US"/>
          </a:p>
        </p:txBody>
      </p:sp>
    </p:spTree>
    <p:extLst>
      <p:ext uri="{BB962C8B-B14F-4D97-AF65-F5344CB8AC3E}">
        <p14:creationId xmlns:p14="http://schemas.microsoft.com/office/powerpoint/2010/main" val="1461644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CEC0FB7-0BE5-4F49-BE4E-82FB1842BCFF}" type="datetimeFigureOut">
              <a:rPr kumimoji="1" lang="ja-JP" altLang="en-US" smtClean="0"/>
              <a:pPr/>
              <a:t>2014/2/28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F1AF116-5D0A-41F0-B8D5-E633260F3B8E}" type="slidenum">
              <a:rPr kumimoji="1" lang="ja-JP" altLang="en-US" smtClean="0"/>
              <a:pPr/>
              <a:t>‹#›</a:t>
            </a:fld>
            <a:endParaRPr kumimoji="1" lang="ja-JP" altLang="en-US"/>
          </a:p>
        </p:txBody>
      </p:sp>
    </p:spTree>
    <p:extLst>
      <p:ext uri="{BB962C8B-B14F-4D97-AF65-F5344CB8AC3E}">
        <p14:creationId xmlns:p14="http://schemas.microsoft.com/office/powerpoint/2010/main" val="1427113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CEC0FB7-0BE5-4F49-BE4E-82FB1842BCFF}" type="datetimeFigureOut">
              <a:rPr kumimoji="1" lang="ja-JP" altLang="en-US" smtClean="0"/>
              <a:pPr/>
              <a:t>2014/2/28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F1AF116-5D0A-41F0-B8D5-E633260F3B8E}" type="slidenum">
              <a:rPr kumimoji="1" lang="ja-JP" altLang="en-US" smtClean="0"/>
              <a:pPr/>
              <a:t>‹#›</a:t>
            </a:fld>
            <a:endParaRPr kumimoji="1" lang="ja-JP" altLang="en-US"/>
          </a:p>
        </p:txBody>
      </p:sp>
    </p:spTree>
    <p:extLst>
      <p:ext uri="{BB962C8B-B14F-4D97-AF65-F5344CB8AC3E}">
        <p14:creationId xmlns:p14="http://schemas.microsoft.com/office/powerpoint/2010/main" val="1696241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CEC0FB7-0BE5-4F49-BE4E-82FB1842BCFF}" type="datetimeFigureOut">
              <a:rPr kumimoji="1" lang="ja-JP" altLang="en-US" smtClean="0"/>
              <a:pPr/>
              <a:t>2014/2/28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F1AF116-5D0A-41F0-B8D5-E633260F3B8E}" type="slidenum">
              <a:rPr kumimoji="1" lang="ja-JP" altLang="en-US" smtClean="0"/>
              <a:pPr/>
              <a:t>‹#›</a:t>
            </a:fld>
            <a:endParaRPr kumimoji="1" lang="ja-JP" altLang="en-US"/>
          </a:p>
        </p:txBody>
      </p:sp>
    </p:spTree>
    <p:extLst>
      <p:ext uri="{BB962C8B-B14F-4D97-AF65-F5344CB8AC3E}">
        <p14:creationId xmlns:p14="http://schemas.microsoft.com/office/powerpoint/2010/main" val="3531633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CEC0FB7-0BE5-4F49-BE4E-82FB1842BCFF}" type="datetimeFigureOut">
              <a:rPr kumimoji="1" lang="ja-JP" altLang="en-US" smtClean="0"/>
              <a:pPr/>
              <a:t>2014/2/28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F1AF116-5D0A-41F0-B8D5-E633260F3B8E}" type="slidenum">
              <a:rPr kumimoji="1" lang="ja-JP" altLang="en-US" smtClean="0"/>
              <a:pPr/>
              <a:t>‹#›</a:t>
            </a:fld>
            <a:endParaRPr kumimoji="1" lang="ja-JP" altLang="en-US"/>
          </a:p>
        </p:txBody>
      </p:sp>
    </p:spTree>
    <p:extLst>
      <p:ext uri="{BB962C8B-B14F-4D97-AF65-F5344CB8AC3E}">
        <p14:creationId xmlns:p14="http://schemas.microsoft.com/office/powerpoint/2010/main" val="3593832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CEC0FB7-0BE5-4F49-BE4E-82FB1842BCFF}" type="datetimeFigureOut">
              <a:rPr kumimoji="1" lang="ja-JP" altLang="en-US" smtClean="0"/>
              <a:pPr/>
              <a:t>2014/2/28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F1AF116-5D0A-41F0-B8D5-E633260F3B8E}" type="slidenum">
              <a:rPr kumimoji="1" lang="ja-JP" altLang="en-US" smtClean="0"/>
              <a:pPr/>
              <a:t>‹#›</a:t>
            </a:fld>
            <a:endParaRPr kumimoji="1" lang="ja-JP" altLang="en-US"/>
          </a:p>
        </p:txBody>
      </p:sp>
    </p:spTree>
    <p:extLst>
      <p:ext uri="{BB962C8B-B14F-4D97-AF65-F5344CB8AC3E}">
        <p14:creationId xmlns:p14="http://schemas.microsoft.com/office/powerpoint/2010/main" val="245773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CEC0FB7-0BE5-4F49-BE4E-82FB1842BCFF}" type="datetimeFigureOut">
              <a:rPr kumimoji="1" lang="ja-JP" altLang="en-US" smtClean="0"/>
              <a:pPr/>
              <a:t>2014/2/28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F1AF116-5D0A-41F0-B8D5-E633260F3B8E}" type="slidenum">
              <a:rPr kumimoji="1" lang="ja-JP" altLang="en-US" smtClean="0"/>
              <a:pPr/>
              <a:t>‹#›</a:t>
            </a:fld>
            <a:endParaRPr kumimoji="1" lang="ja-JP" altLang="en-US"/>
          </a:p>
        </p:txBody>
      </p:sp>
    </p:spTree>
    <p:extLst>
      <p:ext uri="{BB962C8B-B14F-4D97-AF65-F5344CB8AC3E}">
        <p14:creationId xmlns:p14="http://schemas.microsoft.com/office/powerpoint/2010/main" val="4044475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EC0FB7-0BE5-4F49-BE4E-82FB1842BCFF}" type="datetimeFigureOut">
              <a:rPr kumimoji="1" lang="ja-JP" altLang="en-US" smtClean="0"/>
              <a:pPr/>
              <a:t>2014/2/28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1AF116-5D0A-41F0-B8D5-E633260F3B8E}" type="slidenum">
              <a:rPr kumimoji="1" lang="ja-JP" altLang="en-US" smtClean="0"/>
              <a:pPr/>
              <a:t>‹#›</a:t>
            </a:fld>
            <a:endParaRPr kumimoji="1" lang="ja-JP" altLang="en-US"/>
          </a:p>
        </p:txBody>
      </p:sp>
    </p:spTree>
    <p:extLst>
      <p:ext uri="{BB962C8B-B14F-4D97-AF65-F5344CB8AC3E}">
        <p14:creationId xmlns:p14="http://schemas.microsoft.com/office/powerpoint/2010/main" val="12566867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 Id="rId5" Type="http://schemas.openxmlformats.org/officeDocument/2006/relationships/image" Target="../media/image16.png"/><Relationship Id="rId4" Type="http://schemas.openxmlformats.org/officeDocument/2006/relationships/image" Target="../media/image15.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7.xml"/><Relationship Id="rId5" Type="http://schemas.openxmlformats.org/officeDocument/2006/relationships/image" Target="../media/image22.png"/><Relationship Id="rId4" Type="http://schemas.openxmlformats.org/officeDocument/2006/relationships/image" Target="../media/image2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51520" y="404664"/>
            <a:ext cx="8640960" cy="1872208"/>
          </a:xfrm>
        </p:spPr>
        <p:txBody>
          <a:bodyPr>
            <a:noAutofit/>
          </a:bodyPr>
          <a:lstStyle/>
          <a:p>
            <a:r>
              <a:rPr lang="ja-JP" altLang="en-US" sz="3200" dirty="0" smtClean="0"/>
              <a:t>ペンシルパズルの大道芸ステージショーへの応用</a:t>
            </a:r>
            <a:endParaRPr kumimoji="1" lang="ja-JP" altLang="en-US" sz="3200" dirty="0"/>
          </a:p>
        </p:txBody>
      </p:sp>
      <p:sp>
        <p:nvSpPr>
          <p:cNvPr id="3" name="サブタイトル 2"/>
          <p:cNvSpPr>
            <a:spLocks noGrp="1"/>
          </p:cNvSpPr>
          <p:nvPr>
            <p:ph type="subTitle" idx="1"/>
          </p:nvPr>
        </p:nvSpPr>
        <p:spPr>
          <a:xfrm>
            <a:off x="1331640" y="3284984"/>
            <a:ext cx="6400800" cy="1752600"/>
          </a:xfrm>
        </p:spPr>
        <p:txBody>
          <a:bodyPr/>
          <a:lstStyle/>
          <a:p>
            <a:r>
              <a:rPr kumimoji="1" lang="en-US" altLang="ja-JP" dirty="0" smtClean="0">
                <a:solidFill>
                  <a:schemeClr val="tx1"/>
                </a:solidFill>
              </a:rPr>
              <a:t>Masumi </a:t>
            </a:r>
            <a:r>
              <a:rPr kumimoji="1" lang="en-US" altLang="ja-JP" dirty="0" err="1" smtClean="0">
                <a:solidFill>
                  <a:schemeClr val="tx1"/>
                </a:solidFill>
              </a:rPr>
              <a:t>Muraoka</a:t>
            </a:r>
            <a:endParaRPr kumimoji="1" lang="en-US" altLang="ja-JP" dirty="0" smtClean="0">
              <a:solidFill>
                <a:schemeClr val="tx1"/>
              </a:solidFill>
            </a:endParaRPr>
          </a:p>
          <a:p>
            <a:r>
              <a:rPr kumimoji="1" lang="en-US" altLang="ja-JP" dirty="0" smtClean="0">
                <a:solidFill>
                  <a:schemeClr val="tx1"/>
                </a:solidFill>
              </a:rPr>
              <a:t>(</a:t>
            </a:r>
            <a:r>
              <a:rPr kumimoji="1" lang="en-US" altLang="ja-JP" dirty="0" err="1" smtClean="0">
                <a:solidFill>
                  <a:schemeClr val="tx1"/>
                </a:solidFill>
              </a:rPr>
              <a:t>baLLjugglermoka</a:t>
            </a:r>
            <a:r>
              <a:rPr kumimoji="1" lang="en-US" altLang="ja-JP" dirty="0" smtClean="0">
                <a:solidFill>
                  <a:schemeClr val="tx1"/>
                </a:solidFill>
              </a:rPr>
              <a:t>)</a:t>
            </a:r>
            <a:endParaRPr kumimoji="1" lang="ja-JP" altLang="en-US" dirty="0">
              <a:solidFill>
                <a:schemeClr val="tx1"/>
              </a:solidFill>
            </a:endParaRPr>
          </a:p>
        </p:txBody>
      </p:sp>
      <p:sp>
        <p:nvSpPr>
          <p:cNvPr id="5" name="正方形/長方形 4"/>
          <p:cNvSpPr/>
          <p:nvPr/>
        </p:nvSpPr>
        <p:spPr>
          <a:xfrm>
            <a:off x="1053425" y="5733256"/>
            <a:ext cx="6264696" cy="923330"/>
          </a:xfrm>
          <a:prstGeom prst="rect">
            <a:avLst/>
          </a:prstGeom>
        </p:spPr>
        <p:txBody>
          <a:bodyPr wrap="square">
            <a:spAutoFit/>
          </a:bodyPr>
          <a:lstStyle/>
          <a:p>
            <a:r>
              <a:rPr lang="ja-JP" altLang="en-US" b="1" dirty="0"/>
              <a:t>組合せゲーム・パズル </a:t>
            </a:r>
            <a:r>
              <a:rPr lang="ja-JP" altLang="en-US" b="1" dirty="0" smtClean="0"/>
              <a:t>ミニプロジェクト</a:t>
            </a:r>
            <a:endParaRPr lang="en-US" altLang="ja-JP" b="1" dirty="0" smtClean="0"/>
          </a:p>
          <a:p>
            <a:endParaRPr lang="en-US" altLang="ja-JP" b="1" dirty="0"/>
          </a:p>
          <a:p>
            <a:r>
              <a:rPr lang="ja-JP" altLang="en-US" b="1" dirty="0" smtClean="0"/>
              <a:t>第９回</a:t>
            </a:r>
            <a:r>
              <a:rPr lang="ja-JP" altLang="en-US" b="1" dirty="0"/>
              <a:t>ミニ研究集会 </a:t>
            </a:r>
            <a:endParaRPr lang="ja-JP" altLang="en-US" dirty="0"/>
          </a:p>
        </p:txBody>
      </p:sp>
    </p:spTree>
    <p:extLst>
      <p:ext uri="{BB962C8B-B14F-4D97-AF65-F5344CB8AC3E}">
        <p14:creationId xmlns:p14="http://schemas.microsoft.com/office/powerpoint/2010/main" val="38032942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912533" y="993388"/>
            <a:ext cx="6984776" cy="2308324"/>
          </a:xfrm>
          <a:prstGeom prst="rect">
            <a:avLst/>
          </a:prstGeom>
        </p:spPr>
        <p:txBody>
          <a:bodyPr wrap="square">
            <a:spAutoFit/>
          </a:bodyPr>
          <a:lstStyle/>
          <a:p>
            <a:r>
              <a:rPr lang="en-US" altLang="ja-JP" dirty="0"/>
              <a:t>1,</a:t>
            </a:r>
            <a:r>
              <a:rPr lang="ja-JP" altLang="en-US" dirty="0"/>
              <a:t>観客</a:t>
            </a:r>
            <a:r>
              <a:rPr lang="ja-JP" altLang="en-US" dirty="0" smtClean="0"/>
              <a:t>にコインを２回投げてもらう。</a:t>
            </a:r>
            <a:endParaRPr lang="en-US" altLang="ja-JP" dirty="0"/>
          </a:p>
          <a:p>
            <a:endParaRPr lang="en-US" altLang="ja-JP" dirty="0" smtClean="0"/>
          </a:p>
          <a:p>
            <a:r>
              <a:rPr lang="en-US" altLang="ja-JP" dirty="0" smtClean="0"/>
              <a:t>2,</a:t>
            </a:r>
            <a:r>
              <a:rPr lang="ja-JP" altLang="en-US" dirty="0" smtClean="0"/>
              <a:t>２か所の「</a:t>
            </a:r>
            <a:r>
              <a:rPr lang="en-US" altLang="ja-JP" dirty="0" smtClean="0"/>
              <a:t>?</a:t>
            </a:r>
            <a:r>
              <a:rPr lang="ja-JP" altLang="en-US" dirty="0" smtClean="0"/>
              <a:t>」に、「表がでたら何も配置しない、裏が出たら黒マスを配置」というのを２回行って、パズル面を完成させる。</a:t>
            </a:r>
            <a:endParaRPr lang="en-US" altLang="ja-JP" dirty="0"/>
          </a:p>
          <a:p>
            <a:endParaRPr lang="en-US" altLang="ja-JP" dirty="0" smtClean="0"/>
          </a:p>
          <a:p>
            <a:r>
              <a:rPr lang="en-US" altLang="ja-JP" dirty="0" smtClean="0"/>
              <a:t>3</a:t>
            </a:r>
            <a:r>
              <a:rPr lang="en-US" altLang="ja-JP" dirty="0"/>
              <a:t>,</a:t>
            </a:r>
            <a:r>
              <a:rPr lang="ja-JP" altLang="en-US" dirty="0"/>
              <a:t>芸人の得意技をやりながら、パズル面にライトを配置する。</a:t>
            </a:r>
            <a:endParaRPr lang="en-US" altLang="ja-JP" dirty="0"/>
          </a:p>
          <a:p>
            <a:endParaRPr lang="en-US" altLang="ja-JP" dirty="0"/>
          </a:p>
          <a:p>
            <a:r>
              <a:rPr lang="en-US" altLang="ja-JP" dirty="0"/>
              <a:t>3</a:t>
            </a:r>
            <a:r>
              <a:rPr lang="ja-JP" altLang="en-US" dirty="0"/>
              <a:t>の得意技の例：ライトをジャグリングしながら、パズル面に配置。</a:t>
            </a:r>
          </a:p>
        </p:txBody>
      </p:sp>
      <p:sp>
        <p:nvSpPr>
          <p:cNvPr id="3" name="正方形/長方形 2"/>
          <p:cNvSpPr/>
          <p:nvPr/>
        </p:nvSpPr>
        <p:spPr>
          <a:xfrm>
            <a:off x="2339752" y="332656"/>
            <a:ext cx="3501280" cy="646331"/>
          </a:xfrm>
          <a:prstGeom prst="rect">
            <a:avLst/>
          </a:prstGeom>
        </p:spPr>
        <p:txBody>
          <a:bodyPr wrap="none">
            <a:spAutoFit/>
          </a:bodyPr>
          <a:lstStyle/>
          <a:p>
            <a:r>
              <a:rPr lang="ja-JP" altLang="en-US" sz="3600" dirty="0" smtClean="0"/>
              <a:t>演技例</a:t>
            </a:r>
            <a:r>
              <a:rPr lang="ja-JP" altLang="en-US" sz="3600" dirty="0"/>
              <a:t>２</a:t>
            </a:r>
            <a:r>
              <a:rPr lang="ja-JP" altLang="en-US" sz="3600" dirty="0" smtClean="0"/>
              <a:t>：</a:t>
            </a:r>
            <a:r>
              <a:rPr lang="ja-JP" altLang="en-US" sz="3600" dirty="0"/>
              <a:t>美術館</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793" y="3645024"/>
            <a:ext cx="2594374" cy="2571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727929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012425"/>
            <a:ext cx="2143125" cy="2105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19674" y="1020241"/>
            <a:ext cx="2143125" cy="2124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56345" y="1020240"/>
            <a:ext cx="2152650" cy="2124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2090" y="3378363"/>
            <a:ext cx="2152650" cy="2133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正方形/長方形 1"/>
          <p:cNvSpPr/>
          <p:nvPr/>
        </p:nvSpPr>
        <p:spPr>
          <a:xfrm>
            <a:off x="209086" y="260648"/>
            <a:ext cx="8856984" cy="461665"/>
          </a:xfrm>
          <a:prstGeom prst="rect">
            <a:avLst/>
          </a:prstGeom>
        </p:spPr>
        <p:txBody>
          <a:bodyPr wrap="square">
            <a:spAutoFit/>
          </a:bodyPr>
          <a:lstStyle/>
          <a:p>
            <a:r>
              <a:rPr lang="ja-JP" altLang="en-US" sz="2400" dirty="0"/>
              <a:t>この問題は、「？</a:t>
            </a:r>
            <a:r>
              <a:rPr lang="ja-JP" altLang="en-US" sz="2400" dirty="0" smtClean="0"/>
              <a:t>」の黒マスの配置に関係なくユニーク</a:t>
            </a:r>
            <a:r>
              <a:rPr lang="ja-JP" altLang="en-US" sz="2400" dirty="0"/>
              <a:t>解。</a:t>
            </a:r>
          </a:p>
        </p:txBody>
      </p:sp>
      <p:sp>
        <p:nvSpPr>
          <p:cNvPr id="7" name="正方形/長方形 6"/>
          <p:cNvSpPr/>
          <p:nvPr/>
        </p:nvSpPr>
        <p:spPr>
          <a:xfrm>
            <a:off x="2804296" y="3477457"/>
            <a:ext cx="6120680" cy="1938992"/>
          </a:xfrm>
          <a:prstGeom prst="rect">
            <a:avLst/>
          </a:prstGeom>
        </p:spPr>
        <p:txBody>
          <a:bodyPr wrap="square">
            <a:spAutoFit/>
          </a:bodyPr>
          <a:lstStyle/>
          <a:p>
            <a:r>
              <a:rPr lang="ja-JP" altLang="en-US" sz="2400" dirty="0"/>
              <a:t>この</a:t>
            </a:r>
            <a:r>
              <a:rPr lang="ja-JP" altLang="en-US" sz="2400" dirty="0" smtClean="0"/>
              <a:t>問題の場合は、解答図</a:t>
            </a:r>
            <a:r>
              <a:rPr lang="en-US" altLang="ja-JP" sz="2400" dirty="0" smtClean="0"/>
              <a:t>(</a:t>
            </a:r>
            <a:r>
              <a:rPr lang="ja-JP" altLang="en-US" sz="2400" dirty="0"/>
              <a:t>ライト</a:t>
            </a:r>
            <a:r>
              <a:rPr lang="ja-JP" altLang="en-US" sz="2400" dirty="0" smtClean="0"/>
              <a:t>の配置</a:t>
            </a:r>
            <a:r>
              <a:rPr lang="en-US" altLang="ja-JP" sz="2400" dirty="0" smtClean="0"/>
              <a:t>)</a:t>
            </a:r>
            <a:r>
              <a:rPr lang="ja-JP" altLang="en-US" sz="2400" dirty="0" smtClean="0"/>
              <a:t>が一定なため、美術館のルールを知らない芸人でも演技可能である。</a:t>
            </a:r>
            <a:endParaRPr lang="en-US" altLang="ja-JP" sz="2400" dirty="0" smtClean="0"/>
          </a:p>
          <a:p>
            <a:endParaRPr lang="en-US" altLang="ja-JP" sz="2400" dirty="0" smtClean="0"/>
          </a:p>
          <a:p>
            <a:r>
              <a:rPr lang="en-US" altLang="ja-JP" sz="2400" dirty="0" smtClean="0"/>
              <a:t>(</a:t>
            </a:r>
            <a:r>
              <a:rPr lang="ja-JP" altLang="en-US" sz="2400" dirty="0" smtClean="0"/>
              <a:t>ライトの配置をあらかじめ覚えておけばよい。</a:t>
            </a:r>
            <a:r>
              <a:rPr lang="en-US" altLang="ja-JP" sz="2400" dirty="0" smtClean="0"/>
              <a:t>)</a:t>
            </a:r>
            <a:endParaRPr lang="ja-JP" altLang="en-US" sz="2400" dirty="0"/>
          </a:p>
        </p:txBody>
      </p:sp>
      <p:sp>
        <p:nvSpPr>
          <p:cNvPr id="3" name="正方形/長方形 2"/>
          <p:cNvSpPr/>
          <p:nvPr/>
        </p:nvSpPr>
        <p:spPr>
          <a:xfrm>
            <a:off x="442090" y="5949280"/>
            <a:ext cx="8482885" cy="646331"/>
          </a:xfrm>
          <a:prstGeom prst="rect">
            <a:avLst/>
          </a:prstGeom>
        </p:spPr>
        <p:txBody>
          <a:bodyPr wrap="square">
            <a:spAutoFit/>
          </a:bodyPr>
          <a:lstStyle/>
          <a:p>
            <a:r>
              <a:rPr lang="ja-JP" altLang="en-US" b="1" dirty="0" smtClean="0"/>
              <a:t>観客には、「数字のヒントを固定していたので何か仕掛けがありそう」という印象を与えてしまうところが欠点。</a:t>
            </a:r>
            <a:endParaRPr lang="ja-JP" altLang="en-US" b="1" dirty="0"/>
          </a:p>
        </p:txBody>
      </p:sp>
    </p:spTree>
    <p:extLst>
      <p:ext uri="{BB962C8B-B14F-4D97-AF65-F5344CB8AC3E}">
        <p14:creationId xmlns:p14="http://schemas.microsoft.com/office/powerpoint/2010/main" val="35758644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5030" y="260647"/>
            <a:ext cx="9118970" cy="6617196"/>
          </a:xfrm>
          <a:prstGeom prst="rect">
            <a:avLst/>
          </a:prstGeom>
        </p:spPr>
        <p:txBody>
          <a:bodyPr wrap="square">
            <a:spAutoFit/>
          </a:bodyPr>
          <a:lstStyle/>
          <a:p>
            <a:r>
              <a:rPr lang="ja-JP" altLang="en-US" sz="2800" dirty="0" smtClean="0">
                <a:latin typeface="+mj-ea"/>
                <a:ea typeface="+mj-ea"/>
              </a:rPr>
              <a:t>美術館演技例２のような演出が可能なパズルの例：</a:t>
            </a:r>
            <a:endParaRPr lang="en-US" altLang="ja-JP" sz="2800" dirty="0">
              <a:latin typeface="+mj-ea"/>
              <a:ea typeface="+mj-ea"/>
            </a:endParaRPr>
          </a:p>
          <a:p>
            <a:endParaRPr lang="en-US" altLang="ja-JP" sz="2800" dirty="0" smtClean="0">
              <a:latin typeface="+mj-ea"/>
              <a:ea typeface="+mj-ea"/>
            </a:endParaRPr>
          </a:p>
          <a:p>
            <a:r>
              <a:rPr lang="ja-JP" altLang="en-US" sz="2400" dirty="0" smtClean="0">
                <a:latin typeface="+mj-ea"/>
                <a:ea typeface="+mj-ea"/>
              </a:rPr>
              <a:t>ルールの一部に「数字のない～では、いくつかはわかりません」という要素が含まれたパズルの例：</a:t>
            </a:r>
            <a:endParaRPr lang="en-US" altLang="ja-JP" sz="2400" dirty="0" smtClean="0">
              <a:latin typeface="+mj-ea"/>
              <a:ea typeface="+mj-ea"/>
            </a:endParaRPr>
          </a:p>
          <a:p>
            <a:endParaRPr lang="en-US" altLang="ja-JP" sz="2800" dirty="0">
              <a:latin typeface="+mj-ea"/>
              <a:ea typeface="+mj-ea"/>
            </a:endParaRPr>
          </a:p>
          <a:p>
            <a:r>
              <a:rPr lang="ja-JP" altLang="en-US" sz="2400" dirty="0" err="1" smtClean="0"/>
              <a:t>さとが</a:t>
            </a:r>
            <a:r>
              <a:rPr lang="ja-JP" altLang="en-US" sz="2400" dirty="0" smtClean="0"/>
              <a:t>えり（</a:t>
            </a:r>
            <a:r>
              <a:rPr lang="ja-JP" altLang="ja-JP" sz="2400" dirty="0"/>
              <a:t>ニコリ</a:t>
            </a:r>
            <a:r>
              <a:rPr lang="en-US" altLang="ja-JP" sz="2400" dirty="0" smtClean="0"/>
              <a:t>99</a:t>
            </a:r>
            <a:r>
              <a:rPr lang="ja-JP" altLang="en-US" sz="2400" dirty="0" smtClean="0"/>
              <a:t>号初掲載、原作者：一ノコトさん）</a:t>
            </a:r>
            <a:endParaRPr lang="en-US" altLang="ja-JP" sz="2400" dirty="0"/>
          </a:p>
          <a:p>
            <a:endParaRPr lang="en-US" altLang="ja-JP" sz="2400" dirty="0" smtClean="0"/>
          </a:p>
          <a:p>
            <a:r>
              <a:rPr lang="ja-JP" altLang="en-US" sz="2400" dirty="0"/>
              <a:t>シャカシャカ（</a:t>
            </a:r>
            <a:r>
              <a:rPr lang="ja-JP" altLang="ja-JP" sz="2400" dirty="0"/>
              <a:t>ニコリ123号</a:t>
            </a:r>
            <a:r>
              <a:rPr lang="ja-JP" altLang="en-US" sz="2400" dirty="0"/>
              <a:t>初掲載、原作者：</a:t>
            </a:r>
            <a:r>
              <a:rPr lang="en-US" altLang="ja-JP" sz="2400" dirty="0" err="1"/>
              <a:t>Guten</a:t>
            </a:r>
            <a:r>
              <a:rPr lang="ja-JP" altLang="en-US" sz="2400" dirty="0"/>
              <a:t>さん）</a:t>
            </a:r>
            <a:endParaRPr lang="en-US" altLang="ja-JP" sz="2400" dirty="0"/>
          </a:p>
          <a:p>
            <a:endParaRPr lang="en-US" altLang="ja-JP" sz="2400" dirty="0"/>
          </a:p>
          <a:p>
            <a:r>
              <a:rPr lang="ja-JP" altLang="en-US" sz="2400" dirty="0" smtClean="0"/>
              <a:t>クロット（</a:t>
            </a:r>
            <a:r>
              <a:rPr lang="ja-JP" altLang="ja-JP" sz="2400" dirty="0" smtClean="0"/>
              <a:t>ニコリ</a:t>
            </a:r>
            <a:r>
              <a:rPr lang="en-US" altLang="ja-JP" sz="2400" dirty="0" smtClean="0"/>
              <a:t>138</a:t>
            </a:r>
            <a:r>
              <a:rPr lang="ja-JP" altLang="en-US" sz="2400" dirty="0" smtClean="0"/>
              <a:t>号</a:t>
            </a:r>
            <a:r>
              <a:rPr lang="ja-JP" altLang="en-US" sz="2400" dirty="0"/>
              <a:t>初掲載、原作者</a:t>
            </a:r>
            <a:r>
              <a:rPr lang="ja-JP" altLang="en-US" sz="2400" dirty="0" smtClean="0"/>
              <a:t>：</a:t>
            </a:r>
            <a:r>
              <a:rPr lang="ja-JP" altLang="en-US" sz="2400" dirty="0"/>
              <a:t>活火山</a:t>
            </a:r>
            <a:r>
              <a:rPr lang="ja-JP" altLang="en-US" sz="2400" dirty="0" smtClean="0"/>
              <a:t>さん</a:t>
            </a:r>
            <a:r>
              <a:rPr lang="ja-JP" altLang="en-US" sz="2400" dirty="0"/>
              <a:t>）</a:t>
            </a:r>
            <a:endParaRPr lang="en-US" altLang="ja-JP" sz="2400" dirty="0"/>
          </a:p>
          <a:p>
            <a:endParaRPr lang="en-US" altLang="ja-JP" sz="2400" dirty="0"/>
          </a:p>
          <a:p>
            <a:r>
              <a:rPr lang="ja-JP" altLang="en-US" sz="2400" dirty="0" smtClean="0"/>
              <a:t>四角スライダー（</a:t>
            </a:r>
            <a:r>
              <a:rPr lang="ja-JP" altLang="ja-JP" sz="2400" dirty="0" smtClean="0"/>
              <a:t>ニコリ</a:t>
            </a:r>
            <a:r>
              <a:rPr lang="en-US" altLang="ja-JP" sz="2400" dirty="0" smtClean="0"/>
              <a:t>145</a:t>
            </a:r>
            <a:r>
              <a:rPr lang="ja-JP" altLang="en-US" sz="2400" dirty="0" smtClean="0"/>
              <a:t>号</a:t>
            </a:r>
            <a:r>
              <a:rPr lang="ja-JP" altLang="en-US" sz="2400" dirty="0"/>
              <a:t>初掲載、原作者</a:t>
            </a:r>
            <a:r>
              <a:rPr lang="ja-JP" altLang="en-US" sz="2400" dirty="0" smtClean="0"/>
              <a:t>：</a:t>
            </a:r>
            <a:r>
              <a:rPr lang="en-US" altLang="ja-JP" sz="2400" dirty="0" err="1" smtClean="0"/>
              <a:t>baLLjugglermoka</a:t>
            </a:r>
            <a:r>
              <a:rPr lang="en-US" altLang="ja-JP" sz="2400" dirty="0" smtClean="0"/>
              <a:t>(</a:t>
            </a:r>
            <a:r>
              <a:rPr lang="ja-JP" altLang="en-US" sz="2400" dirty="0" smtClean="0"/>
              <a:t>自分</a:t>
            </a:r>
            <a:r>
              <a:rPr lang="en-US" altLang="ja-JP" sz="2400" dirty="0" smtClean="0"/>
              <a:t>)</a:t>
            </a:r>
            <a:r>
              <a:rPr lang="ja-JP" altLang="en-US" sz="2400" dirty="0" smtClean="0"/>
              <a:t> ）</a:t>
            </a:r>
            <a:endParaRPr lang="en-US" altLang="ja-JP" sz="2400" dirty="0"/>
          </a:p>
          <a:p>
            <a:endParaRPr lang="en-US" altLang="ja-JP" sz="2800" dirty="0" smtClean="0">
              <a:latin typeface="+mj-ea"/>
              <a:ea typeface="+mj-ea"/>
            </a:endParaRPr>
          </a:p>
          <a:p>
            <a:r>
              <a:rPr lang="ja-JP" altLang="en-US" sz="2400" dirty="0">
                <a:latin typeface="+mj-ea"/>
                <a:ea typeface="+mj-ea"/>
              </a:rPr>
              <a:t>これら</a:t>
            </a:r>
            <a:r>
              <a:rPr lang="ja-JP" altLang="en-US" sz="2400" dirty="0" smtClean="0">
                <a:latin typeface="+mj-ea"/>
                <a:ea typeface="+mj-ea"/>
              </a:rPr>
              <a:t>のパズルで、「ユニーク解という条件での盤面内の数字なしヒントの割合が最大のときの面白い問題の作り方」は非常に興味ある問題。</a:t>
            </a:r>
            <a:r>
              <a:rPr lang="en-US" altLang="ja-JP" sz="2400" dirty="0" smtClean="0">
                <a:latin typeface="+mj-ea"/>
                <a:ea typeface="+mj-ea"/>
              </a:rPr>
              <a:t/>
            </a:r>
            <a:br>
              <a:rPr lang="en-US" altLang="ja-JP" sz="2400" dirty="0" smtClean="0">
                <a:latin typeface="+mj-ea"/>
                <a:ea typeface="+mj-ea"/>
              </a:rPr>
            </a:br>
            <a:r>
              <a:rPr lang="en-US" altLang="ja-JP" sz="2400" dirty="0" smtClean="0">
                <a:latin typeface="+mj-ea"/>
                <a:ea typeface="+mj-ea"/>
              </a:rPr>
              <a:t/>
            </a:r>
            <a:br>
              <a:rPr lang="en-US" altLang="ja-JP" sz="2400" dirty="0" smtClean="0">
                <a:latin typeface="+mj-ea"/>
                <a:ea typeface="+mj-ea"/>
              </a:rPr>
            </a:br>
            <a:r>
              <a:rPr lang="ja-JP" altLang="en-US" sz="2400" dirty="0" smtClean="0">
                <a:latin typeface="+mj-ea"/>
                <a:ea typeface="+mj-ea"/>
              </a:rPr>
              <a:t>　　　</a:t>
            </a:r>
            <a:r>
              <a:rPr lang="ja-JP" altLang="en-US" b="1" dirty="0" smtClean="0">
                <a:latin typeface="+mj-ea"/>
                <a:ea typeface="+mj-ea"/>
              </a:rPr>
              <a:t>シャカシャカ等は数字ヒントなしの問題</a:t>
            </a:r>
            <a:endParaRPr lang="en-US" altLang="ja-JP" sz="2400" dirty="0" smtClean="0">
              <a:latin typeface="+mj-ea"/>
              <a:ea typeface="+mj-ea"/>
            </a:endParaRPr>
          </a:p>
        </p:txBody>
      </p:sp>
    </p:spTree>
    <p:extLst>
      <p:ext uri="{BB962C8B-B14F-4D97-AF65-F5344CB8AC3E}">
        <p14:creationId xmlns:p14="http://schemas.microsoft.com/office/powerpoint/2010/main" val="36568476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67944" y="1965499"/>
            <a:ext cx="2484289" cy="24711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1916832"/>
            <a:ext cx="2520280" cy="25336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正方形/長方形 2"/>
          <p:cNvSpPr/>
          <p:nvPr/>
        </p:nvSpPr>
        <p:spPr>
          <a:xfrm>
            <a:off x="7870" y="476672"/>
            <a:ext cx="9238426" cy="461665"/>
          </a:xfrm>
          <a:prstGeom prst="rect">
            <a:avLst/>
          </a:prstGeom>
        </p:spPr>
        <p:txBody>
          <a:bodyPr wrap="none">
            <a:spAutoFit/>
          </a:bodyPr>
          <a:lstStyle/>
          <a:p>
            <a:r>
              <a:rPr lang="ja-JP" altLang="en-US" sz="2400" dirty="0" smtClean="0">
                <a:latin typeface="+mj-ea"/>
              </a:rPr>
              <a:t>３か所の？は黒マスでも白マスでも解答図が等しい問題の盤面の一部</a:t>
            </a:r>
            <a:endParaRPr lang="ja-JP" altLang="en-US" sz="2400" dirty="0"/>
          </a:p>
        </p:txBody>
      </p:sp>
    </p:spTree>
    <p:extLst>
      <p:ext uri="{BB962C8B-B14F-4D97-AF65-F5344CB8AC3E}">
        <p14:creationId xmlns:p14="http://schemas.microsoft.com/office/powerpoint/2010/main" val="16677305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9511" y="3933056"/>
            <a:ext cx="2827189" cy="28163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31688" y="4029904"/>
            <a:ext cx="2736304" cy="27363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2"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41628" y="1484784"/>
            <a:ext cx="2268252" cy="22481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3"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0399" y="1484784"/>
            <a:ext cx="2245494" cy="22555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正方形/長方形 1"/>
          <p:cNvSpPr/>
          <p:nvPr/>
        </p:nvSpPr>
        <p:spPr>
          <a:xfrm>
            <a:off x="395536" y="207463"/>
            <a:ext cx="7560840" cy="369332"/>
          </a:xfrm>
          <a:prstGeom prst="rect">
            <a:avLst/>
          </a:prstGeom>
        </p:spPr>
        <p:txBody>
          <a:bodyPr wrap="square">
            <a:spAutoFit/>
          </a:bodyPr>
          <a:lstStyle/>
          <a:p>
            <a:r>
              <a:rPr lang="ja-JP" altLang="en-US" dirty="0">
                <a:latin typeface="+mj-ea"/>
              </a:rPr>
              <a:t>３か所の？は黒マスでも白マスでも解答図が等しい</a:t>
            </a:r>
            <a:r>
              <a:rPr lang="ja-JP" altLang="en-US" dirty="0" smtClean="0">
                <a:latin typeface="+mj-ea"/>
              </a:rPr>
              <a:t>問題（左上は共通）</a:t>
            </a:r>
            <a:endParaRPr lang="ja-JP" altLang="en-US" dirty="0"/>
          </a:p>
        </p:txBody>
      </p:sp>
      <p:sp>
        <p:nvSpPr>
          <p:cNvPr id="11" name="正方形/長方形 10"/>
          <p:cNvSpPr/>
          <p:nvPr/>
        </p:nvSpPr>
        <p:spPr>
          <a:xfrm>
            <a:off x="559713" y="713807"/>
            <a:ext cx="7560840" cy="369332"/>
          </a:xfrm>
          <a:prstGeom prst="rect">
            <a:avLst/>
          </a:prstGeom>
        </p:spPr>
        <p:txBody>
          <a:bodyPr wrap="square">
            <a:spAutoFit/>
          </a:bodyPr>
          <a:lstStyle/>
          <a:p>
            <a:r>
              <a:rPr lang="ja-JP" altLang="en-US" dirty="0" smtClean="0">
                <a:latin typeface="+mj-ea"/>
              </a:rPr>
              <a:t>勿論ユニーク解</a:t>
            </a:r>
            <a:endParaRPr lang="ja-JP" altLang="en-US" dirty="0"/>
          </a:p>
        </p:txBody>
      </p:sp>
    </p:spTree>
    <p:extLst>
      <p:ext uri="{BB962C8B-B14F-4D97-AF65-F5344CB8AC3E}">
        <p14:creationId xmlns:p14="http://schemas.microsoft.com/office/powerpoint/2010/main" val="17360592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まとめ</a:t>
            </a:r>
            <a:endParaRPr kumimoji="1" lang="ja-JP" altLang="en-US" dirty="0"/>
          </a:p>
        </p:txBody>
      </p:sp>
      <p:sp>
        <p:nvSpPr>
          <p:cNvPr id="5" name="正方形/長方形 4"/>
          <p:cNvSpPr/>
          <p:nvPr/>
        </p:nvSpPr>
        <p:spPr>
          <a:xfrm>
            <a:off x="0" y="1414763"/>
            <a:ext cx="9036496" cy="4401205"/>
          </a:xfrm>
          <a:prstGeom prst="rect">
            <a:avLst/>
          </a:prstGeom>
        </p:spPr>
        <p:txBody>
          <a:bodyPr wrap="square">
            <a:spAutoFit/>
          </a:bodyPr>
          <a:lstStyle/>
          <a:p>
            <a:r>
              <a:rPr lang="ja-JP" altLang="en-US" sz="2800" dirty="0" smtClean="0"/>
              <a:t>観客に「仕掛けがありそうだ」等、不自然に思われないように、演技するためには、以下の条件を満たすパズルを採用すればよいことがわかった。</a:t>
            </a:r>
            <a:endParaRPr lang="en-US" altLang="ja-JP" sz="2800" dirty="0" smtClean="0"/>
          </a:p>
          <a:p>
            <a:endParaRPr lang="en-US" altLang="ja-JP" sz="2800" dirty="0"/>
          </a:p>
          <a:p>
            <a:endParaRPr lang="en-US" altLang="ja-JP" sz="2800" dirty="0" smtClean="0"/>
          </a:p>
          <a:p>
            <a:r>
              <a:rPr lang="ja-JP" altLang="en-US" sz="2800" dirty="0" smtClean="0"/>
              <a:t>条件：ヒント数の種類がパズル盤面の大きさ、ヒントの配置位置に</a:t>
            </a:r>
            <a:r>
              <a:rPr lang="ja-JP" altLang="en-US" sz="2800" dirty="0"/>
              <a:t>関係</a:t>
            </a:r>
            <a:r>
              <a:rPr lang="ja-JP" altLang="en-US" sz="2800" dirty="0" smtClean="0"/>
              <a:t>なく一定</a:t>
            </a:r>
            <a:endParaRPr lang="en-US" altLang="ja-JP" sz="2800" dirty="0" smtClean="0"/>
          </a:p>
          <a:p>
            <a:endParaRPr lang="en-US" altLang="ja-JP" sz="2800" dirty="0"/>
          </a:p>
          <a:p>
            <a:r>
              <a:rPr lang="ja-JP" altLang="en-US" sz="2800" dirty="0"/>
              <a:t>観客</a:t>
            </a:r>
            <a:r>
              <a:rPr lang="ja-JP" altLang="en-US" sz="2800" dirty="0" smtClean="0"/>
              <a:t>に黒マスを選ばせれば、</a:t>
            </a:r>
            <a:r>
              <a:rPr lang="ja-JP" altLang="en-US" sz="2800" dirty="0"/>
              <a:t>演者</a:t>
            </a:r>
            <a:r>
              <a:rPr lang="ja-JP" altLang="en-US" sz="2800" dirty="0" smtClean="0"/>
              <a:t>の準備も手間が掛からない。</a:t>
            </a:r>
            <a:endParaRPr lang="en-US" altLang="ja-JP" sz="2800" dirty="0" smtClean="0"/>
          </a:p>
        </p:txBody>
      </p:sp>
    </p:spTree>
    <p:extLst>
      <p:ext uri="{BB962C8B-B14F-4D97-AF65-F5344CB8AC3E}">
        <p14:creationId xmlns:p14="http://schemas.microsoft.com/office/powerpoint/2010/main" val="285546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03448" y="0"/>
            <a:ext cx="8229600" cy="1143000"/>
          </a:xfrm>
        </p:spPr>
        <p:txBody>
          <a:bodyPr>
            <a:normAutofit/>
          </a:bodyPr>
          <a:lstStyle/>
          <a:p>
            <a:r>
              <a:rPr kumimoji="1" lang="ja-JP" altLang="en-US" dirty="0" smtClean="0"/>
              <a:t>今後の展望</a:t>
            </a:r>
            <a:endParaRPr kumimoji="1" lang="ja-JP" altLang="en-US" dirty="0"/>
          </a:p>
        </p:txBody>
      </p:sp>
      <p:sp>
        <p:nvSpPr>
          <p:cNvPr id="5" name="正方形/長方形 4"/>
          <p:cNvSpPr/>
          <p:nvPr/>
        </p:nvSpPr>
        <p:spPr>
          <a:xfrm>
            <a:off x="107504" y="1916832"/>
            <a:ext cx="9036496" cy="4832092"/>
          </a:xfrm>
          <a:prstGeom prst="rect">
            <a:avLst/>
          </a:prstGeom>
        </p:spPr>
        <p:txBody>
          <a:bodyPr wrap="square">
            <a:spAutoFit/>
          </a:bodyPr>
          <a:lstStyle/>
          <a:p>
            <a:r>
              <a:rPr lang="ja-JP" altLang="en-US" sz="2800" dirty="0" smtClean="0"/>
              <a:t>例：</a:t>
            </a:r>
            <a:endParaRPr lang="en-US" altLang="ja-JP" sz="2800" dirty="0" smtClean="0"/>
          </a:p>
          <a:p>
            <a:endParaRPr lang="en-US" altLang="ja-JP" sz="2800" dirty="0" smtClean="0"/>
          </a:p>
          <a:p>
            <a:r>
              <a:rPr lang="ja-JP" altLang="en-US" sz="2800" dirty="0" smtClean="0"/>
              <a:t>Ｎ</a:t>
            </a:r>
            <a:r>
              <a:rPr lang="en-US" altLang="ja-JP" sz="2800" dirty="0" smtClean="0"/>
              <a:t>×</a:t>
            </a:r>
            <a:r>
              <a:rPr lang="ja-JP" altLang="en-US" sz="2800" dirty="0" smtClean="0"/>
              <a:t>Ｎの盤面に、ｎ個のヒントの配置箇所を設けて、</a:t>
            </a:r>
            <a:endParaRPr lang="en-US" altLang="ja-JP" sz="2800" dirty="0" smtClean="0"/>
          </a:p>
          <a:p>
            <a:endParaRPr lang="en-US" altLang="ja-JP" sz="2800" dirty="0"/>
          </a:p>
          <a:p>
            <a:r>
              <a:rPr lang="en-US" altLang="ja-JP" sz="2800" dirty="0" smtClean="0"/>
              <a:t>1</a:t>
            </a:r>
            <a:r>
              <a:rPr lang="ja-JP" altLang="en-US" sz="2800" dirty="0" smtClean="0"/>
              <a:t>～</a:t>
            </a:r>
            <a:r>
              <a:rPr lang="ja-JP" altLang="en-US" sz="2800" dirty="0"/>
              <a:t>ｎ</a:t>
            </a:r>
            <a:r>
              <a:rPr lang="ja-JP" altLang="en-US" sz="2800" dirty="0" smtClean="0"/>
              <a:t>まで</a:t>
            </a:r>
            <a:r>
              <a:rPr lang="ja-JP" altLang="en-US" sz="2800" dirty="0" smtClean="0"/>
              <a:t>の数字が１つずつ</a:t>
            </a:r>
            <a:r>
              <a:rPr lang="ja-JP" altLang="en-US" sz="2800" dirty="0" smtClean="0"/>
              <a:t>書かれたｎ枚</a:t>
            </a:r>
            <a:r>
              <a:rPr lang="ja-JP" altLang="en-US" sz="2800" dirty="0" smtClean="0"/>
              <a:t>のカードを１枚ずつ盤面のヒント配置箇所に置いてもらう。</a:t>
            </a:r>
            <a:r>
              <a:rPr lang="en-US" altLang="ja-JP" sz="2800" dirty="0" smtClean="0"/>
              <a:t/>
            </a:r>
            <a:br>
              <a:rPr lang="en-US" altLang="ja-JP" sz="2800" dirty="0" smtClean="0"/>
            </a:br>
            <a:r>
              <a:rPr lang="en-US" altLang="ja-JP" sz="2800" dirty="0" smtClean="0"/>
              <a:t/>
            </a:r>
            <a:br>
              <a:rPr lang="en-US" altLang="ja-JP" sz="2800" dirty="0" smtClean="0"/>
            </a:br>
            <a:r>
              <a:rPr lang="ja-JP" altLang="en-US" sz="2800" dirty="0" smtClean="0"/>
              <a:t>観客が生成した問題を演者が解く。</a:t>
            </a:r>
            <a:r>
              <a:rPr lang="en-US" altLang="ja-JP" sz="2800" dirty="0" smtClean="0"/>
              <a:t/>
            </a:r>
            <a:br>
              <a:rPr lang="en-US" altLang="ja-JP" sz="2800" dirty="0" smtClean="0"/>
            </a:br>
            <a:r>
              <a:rPr lang="en-US" altLang="ja-JP" sz="2800" dirty="0" smtClean="0"/>
              <a:t/>
            </a:r>
            <a:br>
              <a:rPr lang="en-US" altLang="ja-JP" sz="2800" dirty="0" smtClean="0"/>
            </a:br>
            <a:r>
              <a:rPr lang="en-US" altLang="ja-JP" sz="2800" dirty="0" smtClean="0"/>
              <a:t/>
            </a:r>
            <a:br>
              <a:rPr lang="en-US" altLang="ja-JP" sz="2800" dirty="0" smtClean="0"/>
            </a:br>
            <a:r>
              <a:rPr lang="ja-JP" altLang="en-US" sz="2800" dirty="0"/>
              <a:t>　</a:t>
            </a:r>
            <a:r>
              <a:rPr lang="ja-JP" altLang="en-US" sz="2800" dirty="0" smtClean="0"/>
              <a:t>　　　　　　　　　　　　Ｎ＝５、</a:t>
            </a:r>
            <a:r>
              <a:rPr lang="en-US" altLang="ja-JP" sz="2800" dirty="0" smtClean="0"/>
              <a:t>n=4</a:t>
            </a:r>
            <a:r>
              <a:rPr lang="ja-JP" altLang="en-US" sz="2800" dirty="0" smtClean="0"/>
              <a:t>の一例</a:t>
            </a:r>
            <a:endParaRPr lang="en-US" altLang="ja-JP" sz="2800"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9021" y="4219575"/>
            <a:ext cx="2657475" cy="2638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正方形/長方形 2"/>
          <p:cNvSpPr/>
          <p:nvPr/>
        </p:nvSpPr>
        <p:spPr>
          <a:xfrm>
            <a:off x="827584" y="1300118"/>
            <a:ext cx="5732660" cy="369332"/>
          </a:xfrm>
          <a:prstGeom prst="rect">
            <a:avLst/>
          </a:prstGeom>
        </p:spPr>
        <p:txBody>
          <a:bodyPr wrap="none">
            <a:spAutoFit/>
          </a:bodyPr>
          <a:lstStyle/>
          <a:p>
            <a:r>
              <a:rPr lang="ja-JP" altLang="en-US" b="1" dirty="0" smtClean="0">
                <a:solidFill>
                  <a:srgbClr val="FF0000"/>
                </a:solidFill>
              </a:rPr>
              <a:t>いろいろな演出方法の考案及び、その方法の数学的解析</a:t>
            </a:r>
            <a:endParaRPr lang="ja-JP" altLang="en-US" b="1" dirty="0">
              <a:solidFill>
                <a:srgbClr val="FF0000"/>
              </a:solidFill>
            </a:endParaRPr>
          </a:p>
        </p:txBody>
      </p:sp>
    </p:spTree>
    <p:extLst>
      <p:ext uri="{BB962C8B-B14F-4D97-AF65-F5344CB8AC3E}">
        <p14:creationId xmlns:p14="http://schemas.microsoft.com/office/powerpoint/2010/main" val="35691977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33102" y="116632"/>
            <a:ext cx="8229600" cy="778098"/>
          </a:xfrm>
        </p:spPr>
        <p:txBody>
          <a:bodyPr/>
          <a:lstStyle/>
          <a:p>
            <a:r>
              <a:rPr kumimoji="1" lang="ja-JP" altLang="en-US" dirty="0" smtClean="0"/>
              <a:t>ペンシルパズルとは</a:t>
            </a:r>
            <a:endParaRPr kumimoji="1" lang="ja-JP" altLang="en-US" dirty="0"/>
          </a:p>
        </p:txBody>
      </p:sp>
      <p:sp>
        <p:nvSpPr>
          <p:cNvPr id="5" name="正方形/長方形 4"/>
          <p:cNvSpPr/>
          <p:nvPr/>
        </p:nvSpPr>
        <p:spPr>
          <a:xfrm>
            <a:off x="303449" y="1380838"/>
            <a:ext cx="8856984" cy="400110"/>
          </a:xfrm>
          <a:prstGeom prst="rect">
            <a:avLst/>
          </a:prstGeom>
        </p:spPr>
        <p:txBody>
          <a:bodyPr wrap="square">
            <a:spAutoFit/>
          </a:bodyPr>
          <a:lstStyle/>
          <a:p>
            <a:r>
              <a:rPr lang="ja-JP" altLang="en-US" sz="2000" b="1" dirty="0" smtClean="0"/>
              <a:t>ペンシルパズルは、紙とペン、又は頭の中だけで解くことが可能なパズル。</a:t>
            </a:r>
            <a:endParaRPr lang="ja-JP" altLang="en-US" sz="2000" b="1" dirty="0"/>
          </a:p>
        </p:txBody>
      </p:sp>
      <p:sp>
        <p:nvSpPr>
          <p:cNvPr id="7" name="正方形/長方形 6"/>
          <p:cNvSpPr/>
          <p:nvPr/>
        </p:nvSpPr>
        <p:spPr>
          <a:xfrm>
            <a:off x="755576" y="3573016"/>
            <a:ext cx="6552728" cy="1938992"/>
          </a:xfrm>
          <a:prstGeom prst="rect">
            <a:avLst/>
          </a:prstGeom>
        </p:spPr>
        <p:txBody>
          <a:bodyPr wrap="square">
            <a:spAutoFit/>
          </a:bodyPr>
          <a:lstStyle/>
          <a:p>
            <a:r>
              <a:rPr lang="ja-JP" altLang="en-US" sz="2400" dirty="0" smtClean="0"/>
              <a:t>ペンシルパズルの基本原則：</a:t>
            </a:r>
            <a:endParaRPr lang="en-US" altLang="ja-JP" sz="2400" dirty="0" smtClean="0"/>
          </a:p>
          <a:p>
            <a:endParaRPr lang="en-US" altLang="ja-JP" sz="2400" dirty="0"/>
          </a:p>
          <a:p>
            <a:r>
              <a:rPr lang="ja-JP" altLang="en-US" sz="2400" dirty="0" smtClean="0"/>
              <a:t>①一つの問題に対して、答えがユニーク。</a:t>
            </a:r>
            <a:endParaRPr lang="en-US" altLang="ja-JP" sz="2400" dirty="0" smtClean="0"/>
          </a:p>
          <a:p>
            <a:endParaRPr lang="en-US" altLang="ja-JP" sz="2400" dirty="0" smtClean="0"/>
          </a:p>
          <a:p>
            <a:r>
              <a:rPr lang="ja-JP" altLang="en-US" sz="2400" dirty="0" smtClean="0"/>
              <a:t>②ルールを知っていれば、学術的な知識が不要。</a:t>
            </a:r>
            <a:endParaRPr lang="ja-JP" altLang="en-US" sz="2400" dirty="0"/>
          </a:p>
        </p:txBody>
      </p:sp>
      <p:sp>
        <p:nvSpPr>
          <p:cNvPr id="8" name="正方形/長方形 7"/>
          <p:cNvSpPr/>
          <p:nvPr/>
        </p:nvSpPr>
        <p:spPr>
          <a:xfrm>
            <a:off x="305799" y="2405548"/>
            <a:ext cx="8856984" cy="400110"/>
          </a:xfrm>
          <a:prstGeom prst="rect">
            <a:avLst/>
          </a:prstGeom>
        </p:spPr>
        <p:txBody>
          <a:bodyPr wrap="square">
            <a:spAutoFit/>
          </a:bodyPr>
          <a:lstStyle/>
          <a:p>
            <a:r>
              <a:rPr lang="ja-JP" altLang="en-US" sz="2000" b="1" dirty="0" smtClean="0"/>
              <a:t>ペンシルパズルの例：数独、カックロ、ましゅ、美術館、お絵かきロジック等</a:t>
            </a:r>
            <a:endParaRPr lang="ja-JP" altLang="en-US" sz="2000" b="1" dirty="0"/>
          </a:p>
        </p:txBody>
      </p:sp>
    </p:spTree>
    <p:extLst>
      <p:ext uri="{BB962C8B-B14F-4D97-AF65-F5344CB8AC3E}">
        <p14:creationId xmlns:p14="http://schemas.microsoft.com/office/powerpoint/2010/main" val="831751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88640"/>
            <a:ext cx="9144000" cy="562074"/>
          </a:xfrm>
        </p:spPr>
        <p:txBody>
          <a:bodyPr>
            <a:noAutofit/>
          </a:bodyPr>
          <a:lstStyle/>
          <a:p>
            <a:r>
              <a:rPr lang="ja-JP" altLang="en-US" sz="3600" dirty="0"/>
              <a:t>大道芸ショーでの</a:t>
            </a:r>
            <a:r>
              <a:rPr lang="ja-JP" altLang="en-US" sz="3600" dirty="0" smtClean="0"/>
              <a:t>パズル</a:t>
            </a:r>
            <a:r>
              <a:rPr lang="ja-JP" altLang="en-US" sz="3600" dirty="0"/>
              <a:t>を用いた</a:t>
            </a:r>
            <a:r>
              <a:rPr lang="ja-JP" altLang="en-US" sz="3600" dirty="0" smtClean="0"/>
              <a:t>演技方法</a:t>
            </a:r>
            <a:endParaRPr kumimoji="1" lang="ja-JP" altLang="en-US" sz="3600" dirty="0"/>
          </a:p>
        </p:txBody>
      </p:sp>
      <p:sp>
        <p:nvSpPr>
          <p:cNvPr id="3" name="コンテンツ プレースホルダー 2"/>
          <p:cNvSpPr>
            <a:spLocks noGrp="1"/>
          </p:cNvSpPr>
          <p:nvPr>
            <p:ph idx="1"/>
          </p:nvPr>
        </p:nvSpPr>
        <p:spPr>
          <a:xfrm>
            <a:off x="395536" y="1268760"/>
            <a:ext cx="8489379" cy="4680520"/>
          </a:xfrm>
        </p:spPr>
        <p:txBody>
          <a:bodyPr>
            <a:normAutofit fontScale="77500" lnSpcReduction="20000"/>
          </a:bodyPr>
          <a:lstStyle/>
          <a:p>
            <a:r>
              <a:rPr kumimoji="1" lang="ja-JP" altLang="en-US" dirty="0" smtClean="0"/>
              <a:t>演者が</a:t>
            </a:r>
            <a:r>
              <a:rPr lang="ja-JP" altLang="en-US" dirty="0" smtClean="0"/>
              <a:t>予め用意したパズルをステージで解いた場合、</a:t>
            </a:r>
            <a:endParaRPr lang="en-US" altLang="ja-JP" dirty="0" smtClean="0"/>
          </a:p>
          <a:p>
            <a:pPr marL="0" indent="0">
              <a:buNone/>
            </a:pPr>
            <a:r>
              <a:rPr lang="ja-JP" altLang="en-US" dirty="0"/>
              <a:t>　</a:t>
            </a:r>
            <a:r>
              <a:rPr lang="ja-JP" altLang="en-US" dirty="0" smtClean="0"/>
              <a:t>　観客からは、誰でも出来ると思われる。</a:t>
            </a:r>
            <a:endParaRPr lang="en-US" altLang="ja-JP" dirty="0" smtClean="0"/>
          </a:p>
          <a:p>
            <a:pPr marL="0" indent="0">
              <a:buNone/>
            </a:pPr>
            <a:r>
              <a:rPr lang="ja-JP" altLang="en-US" dirty="0" smtClean="0"/>
              <a:t>　　　　　　　　　　　　　　　　　↓</a:t>
            </a:r>
            <a:endParaRPr lang="en-US" altLang="ja-JP" dirty="0" smtClean="0"/>
          </a:p>
          <a:p>
            <a:endParaRPr kumimoji="1" lang="en-US" altLang="ja-JP" dirty="0" smtClean="0"/>
          </a:p>
          <a:p>
            <a:r>
              <a:rPr kumimoji="1" lang="ja-JP" altLang="en-US" dirty="0" smtClean="0"/>
              <a:t>観客に問題のヒントを設定させ</a:t>
            </a:r>
            <a:r>
              <a:rPr lang="ja-JP" altLang="en-US" dirty="0"/>
              <a:t>て</a:t>
            </a:r>
            <a:r>
              <a:rPr kumimoji="1" lang="ja-JP" altLang="en-US" dirty="0" smtClean="0"/>
              <a:t>、演者ならではの得意技と思わせる。</a:t>
            </a:r>
            <a:endParaRPr kumimoji="1" lang="en-US" altLang="ja-JP" dirty="0" smtClean="0"/>
          </a:p>
          <a:p>
            <a:r>
              <a:rPr kumimoji="1" lang="ja-JP" altLang="en-US" dirty="0" smtClean="0"/>
              <a:t>しかし、ペンシルパズルは、適当に数字を設定したら、問題が成立するとは限らない。</a:t>
            </a:r>
            <a:endParaRPr kumimoji="1" lang="en-US" altLang="ja-JP" dirty="0" smtClean="0"/>
          </a:p>
          <a:p>
            <a:endParaRPr kumimoji="1" lang="en-US" altLang="ja-JP" dirty="0" smtClean="0"/>
          </a:p>
          <a:p>
            <a:r>
              <a:rPr lang="ja-JP" altLang="en-US" dirty="0"/>
              <a:t>そこ</a:t>
            </a:r>
            <a:r>
              <a:rPr lang="ja-JP" altLang="en-US" dirty="0" smtClean="0"/>
              <a:t>で、パズル面の一部のヒント数を観客に設定させる。</a:t>
            </a:r>
            <a:endParaRPr lang="en-US" altLang="ja-JP" dirty="0" smtClean="0"/>
          </a:p>
          <a:p>
            <a:pPr marL="0" indent="0">
              <a:buNone/>
            </a:pPr>
            <a:r>
              <a:rPr kumimoji="1" lang="ja-JP" altLang="en-US" dirty="0" smtClean="0"/>
              <a:t>　　　　　　　　　　　　　　　　</a:t>
            </a:r>
            <a:r>
              <a:rPr lang="ja-JP" altLang="en-US" dirty="0"/>
              <a:t>↓</a:t>
            </a:r>
            <a:endParaRPr kumimoji="1" lang="en-US" altLang="ja-JP" dirty="0" smtClean="0"/>
          </a:p>
          <a:p>
            <a:r>
              <a:rPr kumimoji="1" lang="ja-JP" altLang="en-US" dirty="0" smtClean="0"/>
              <a:t>ヒント数の性質を考えて、最適なパズルを採用する。</a:t>
            </a:r>
            <a:endParaRPr kumimoji="1" lang="en-US" altLang="ja-JP" dirty="0" smtClean="0"/>
          </a:p>
          <a:p>
            <a:endParaRPr kumimoji="1" lang="ja-JP" altLang="en-US" dirty="0"/>
          </a:p>
        </p:txBody>
      </p:sp>
    </p:spTree>
    <p:extLst>
      <p:ext uri="{BB962C8B-B14F-4D97-AF65-F5344CB8AC3E}">
        <p14:creationId xmlns:p14="http://schemas.microsoft.com/office/powerpoint/2010/main" val="20439713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260648"/>
            <a:ext cx="8589640" cy="418058"/>
          </a:xfrm>
        </p:spPr>
        <p:txBody>
          <a:bodyPr>
            <a:noAutofit/>
          </a:bodyPr>
          <a:lstStyle/>
          <a:p>
            <a:r>
              <a:rPr kumimoji="1" lang="ja-JP" altLang="en-US" sz="3600" dirty="0" smtClean="0"/>
              <a:t>ヒント数と盤面の大きさの関係</a:t>
            </a:r>
            <a:endParaRPr kumimoji="1" lang="ja-JP" altLang="en-US" sz="3600" dirty="0"/>
          </a:p>
        </p:txBody>
      </p:sp>
      <p:sp>
        <p:nvSpPr>
          <p:cNvPr id="3" name="コンテンツ プレースホルダー 2"/>
          <p:cNvSpPr>
            <a:spLocks noGrp="1"/>
          </p:cNvSpPr>
          <p:nvPr>
            <p:ph idx="1"/>
          </p:nvPr>
        </p:nvSpPr>
        <p:spPr>
          <a:xfrm>
            <a:off x="104504" y="836712"/>
            <a:ext cx="8964488" cy="6021288"/>
          </a:xfrm>
        </p:spPr>
        <p:txBody>
          <a:bodyPr>
            <a:normAutofit/>
          </a:bodyPr>
          <a:lstStyle/>
          <a:p>
            <a:endParaRPr kumimoji="1" lang="en-US" altLang="ja-JP" dirty="0" smtClean="0"/>
          </a:p>
          <a:p>
            <a:r>
              <a:rPr kumimoji="1" lang="ja-JP" altLang="en-US" sz="2400" dirty="0" smtClean="0"/>
              <a:t>盤面の大きさに関係なくヒント数の種類が一定のパズルの例：</a:t>
            </a:r>
            <a:endParaRPr kumimoji="1" lang="en-US" altLang="ja-JP" sz="2400" dirty="0" smtClean="0"/>
          </a:p>
          <a:p>
            <a:pPr marL="0" indent="0">
              <a:buNone/>
            </a:pPr>
            <a:r>
              <a:rPr kumimoji="1" lang="ja-JP" altLang="en-US" sz="2400" dirty="0" smtClean="0"/>
              <a:t>　</a:t>
            </a:r>
            <a:r>
              <a:rPr lang="ja-JP" altLang="en-US" sz="2400" dirty="0" smtClean="0"/>
              <a:t>スリザーリンク</a:t>
            </a:r>
            <a:r>
              <a:rPr lang="en-US" altLang="ja-JP" sz="2400" dirty="0" smtClean="0"/>
              <a:t>(</a:t>
            </a:r>
            <a:r>
              <a:rPr lang="ja-JP" altLang="en-US" sz="2400" dirty="0" smtClean="0"/>
              <a:t>ヒント数：</a:t>
            </a:r>
            <a:r>
              <a:rPr lang="en-US" altLang="ja-JP" sz="2400" dirty="0" smtClean="0"/>
              <a:t>0</a:t>
            </a:r>
            <a:r>
              <a:rPr lang="ja-JP" altLang="en-US" sz="2400" dirty="0" smtClean="0"/>
              <a:t>～</a:t>
            </a:r>
            <a:r>
              <a:rPr lang="en-US" altLang="ja-JP" sz="2400" dirty="0" smtClean="0"/>
              <a:t>3)</a:t>
            </a:r>
            <a:r>
              <a:rPr lang="ja-JP" altLang="en-US" sz="2400" dirty="0" err="1" smtClean="0"/>
              <a:t>、</a:t>
            </a:r>
            <a:r>
              <a:rPr lang="ja-JP" altLang="en-US" sz="2400" dirty="0" smtClean="0"/>
              <a:t>美術館</a:t>
            </a:r>
            <a:r>
              <a:rPr lang="en-US" altLang="ja-JP" sz="2400" dirty="0" smtClean="0"/>
              <a:t>(</a:t>
            </a:r>
            <a:r>
              <a:rPr lang="ja-JP" altLang="en-US" sz="2400" dirty="0"/>
              <a:t>ヒント数：</a:t>
            </a:r>
            <a:r>
              <a:rPr lang="en-US" altLang="ja-JP" sz="2400" dirty="0"/>
              <a:t>0</a:t>
            </a:r>
            <a:r>
              <a:rPr lang="ja-JP" altLang="en-US" sz="2400" dirty="0" smtClean="0"/>
              <a:t>～４</a:t>
            </a:r>
            <a:r>
              <a:rPr lang="en-US" altLang="ja-JP" sz="2400" dirty="0" smtClean="0"/>
              <a:t>)</a:t>
            </a:r>
            <a:r>
              <a:rPr lang="ja-JP" altLang="en-US" sz="2400" dirty="0" err="1" smtClean="0"/>
              <a:t>、</a:t>
            </a:r>
            <a:endParaRPr lang="en-US" altLang="ja-JP" sz="2400" dirty="0" smtClean="0"/>
          </a:p>
          <a:p>
            <a:pPr marL="0" indent="0">
              <a:buNone/>
            </a:pPr>
            <a:r>
              <a:rPr lang="ja-JP" altLang="en-US" sz="2400" dirty="0" smtClean="0"/>
              <a:t>橋をかけろ</a:t>
            </a:r>
            <a:r>
              <a:rPr lang="en-US" altLang="ja-JP" sz="2400" dirty="0"/>
              <a:t>(</a:t>
            </a:r>
            <a:r>
              <a:rPr lang="ja-JP" altLang="en-US" sz="2400" dirty="0"/>
              <a:t>ヒント数</a:t>
            </a:r>
            <a:r>
              <a:rPr lang="ja-JP" altLang="en-US" sz="2400" dirty="0" smtClean="0"/>
              <a:t>：</a:t>
            </a:r>
            <a:r>
              <a:rPr lang="en-US" altLang="ja-JP" sz="2400" dirty="0" smtClean="0"/>
              <a:t>1</a:t>
            </a:r>
            <a:r>
              <a:rPr lang="ja-JP" altLang="en-US" sz="2400" dirty="0" smtClean="0"/>
              <a:t>～</a:t>
            </a:r>
            <a:r>
              <a:rPr lang="en-US" altLang="ja-JP" sz="2400" dirty="0" smtClean="0"/>
              <a:t>8)</a:t>
            </a:r>
            <a:r>
              <a:rPr lang="ja-JP" altLang="en-US" sz="2400" dirty="0" smtClean="0"/>
              <a:t>等</a:t>
            </a:r>
            <a:endParaRPr lang="en-US" altLang="ja-JP" sz="2400" dirty="0"/>
          </a:p>
          <a:p>
            <a:endParaRPr lang="en-US" altLang="ja-JP" sz="2400" dirty="0" smtClean="0"/>
          </a:p>
          <a:p>
            <a:r>
              <a:rPr lang="ja-JP" altLang="en-US" sz="2400" dirty="0" smtClean="0"/>
              <a:t>ヒント数</a:t>
            </a:r>
            <a:r>
              <a:rPr lang="ja-JP" altLang="en-US" sz="2400" dirty="0"/>
              <a:t>の種類</a:t>
            </a:r>
            <a:r>
              <a:rPr lang="ja-JP" altLang="en-US" sz="2400" dirty="0" smtClean="0"/>
              <a:t>が盤面の大きさによって、変化するパズルの例：</a:t>
            </a:r>
            <a:endParaRPr lang="en-US" altLang="ja-JP" sz="2400" dirty="0" smtClean="0"/>
          </a:p>
          <a:p>
            <a:pPr marL="0" indent="0">
              <a:buNone/>
            </a:pPr>
            <a:r>
              <a:rPr lang="ja-JP" altLang="en-US" sz="2400" dirty="0" smtClean="0"/>
              <a:t>ヤジリン</a:t>
            </a:r>
            <a:r>
              <a:rPr lang="en-US" altLang="ja-JP" sz="2400" dirty="0" smtClean="0"/>
              <a:t>(10×10</a:t>
            </a:r>
            <a:r>
              <a:rPr lang="ja-JP" altLang="en-US" sz="2400" dirty="0" smtClean="0"/>
              <a:t>の盤面では、６以上はあり得ない。</a:t>
            </a:r>
            <a:r>
              <a:rPr lang="en-US" altLang="ja-JP" sz="2400" dirty="0" smtClean="0"/>
              <a:t>)</a:t>
            </a:r>
            <a:r>
              <a:rPr lang="ja-JP" altLang="en-US" sz="2400" dirty="0" err="1" smtClean="0"/>
              <a:t>、</a:t>
            </a:r>
            <a:r>
              <a:rPr lang="ja-JP" altLang="en-US" sz="2400" dirty="0"/>
              <a:t>ぬり</a:t>
            </a:r>
            <a:r>
              <a:rPr lang="ja-JP" altLang="en-US" sz="2400" dirty="0" smtClean="0"/>
              <a:t>かべ、四角に切れ</a:t>
            </a:r>
            <a:r>
              <a:rPr lang="ja-JP" altLang="en-US" sz="2400" dirty="0"/>
              <a:t>等</a:t>
            </a:r>
            <a:endParaRPr kumimoji="1" lang="en-US" altLang="ja-JP" sz="2400" dirty="0" smtClean="0"/>
          </a:p>
          <a:p>
            <a:endParaRPr lang="en-US" altLang="ja-JP" sz="2400" dirty="0" smtClean="0"/>
          </a:p>
          <a:p>
            <a:r>
              <a:rPr lang="ja-JP" altLang="en-US" sz="2400" dirty="0"/>
              <a:t>ヒント数の種類が</a:t>
            </a:r>
            <a:r>
              <a:rPr lang="ja-JP" altLang="en-US" sz="2400" dirty="0" smtClean="0"/>
              <a:t>一定のパズルで演技した方が、観客にヒントを設定させる場面で用いる道具も同じなので、公演頻度の多い芸人には最適。</a:t>
            </a:r>
            <a:endParaRPr kumimoji="1" lang="ja-JP" altLang="en-US" sz="2400" dirty="0"/>
          </a:p>
        </p:txBody>
      </p:sp>
    </p:spTree>
    <p:extLst>
      <p:ext uri="{BB962C8B-B14F-4D97-AF65-F5344CB8AC3E}">
        <p14:creationId xmlns:p14="http://schemas.microsoft.com/office/powerpoint/2010/main" val="17856988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107504" y="260648"/>
            <a:ext cx="8589640" cy="418058"/>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dirty="0" smtClean="0"/>
              <a:t>演技例１：美術館</a:t>
            </a:r>
            <a:endParaRPr lang="ja-JP" altLang="en-US" sz="3600" dirty="0"/>
          </a:p>
        </p:txBody>
      </p:sp>
      <p:sp>
        <p:nvSpPr>
          <p:cNvPr id="2" name="正方形/長方形 1"/>
          <p:cNvSpPr/>
          <p:nvPr/>
        </p:nvSpPr>
        <p:spPr>
          <a:xfrm>
            <a:off x="1043608" y="1052736"/>
            <a:ext cx="7122463" cy="2554545"/>
          </a:xfrm>
          <a:prstGeom prst="rect">
            <a:avLst/>
          </a:prstGeom>
        </p:spPr>
        <p:txBody>
          <a:bodyPr wrap="none">
            <a:spAutoFit/>
          </a:bodyPr>
          <a:lstStyle/>
          <a:p>
            <a:r>
              <a:rPr lang="en-US" altLang="ja-JP" sz="2000" dirty="0" smtClean="0"/>
              <a:t>1,</a:t>
            </a:r>
            <a:r>
              <a:rPr lang="ja-JP" altLang="en-US" sz="2000" dirty="0" smtClean="0"/>
              <a:t>観客に</a:t>
            </a:r>
            <a:r>
              <a:rPr lang="en-US" altLang="ja-JP" sz="2000" dirty="0" smtClean="0"/>
              <a:t>0</a:t>
            </a:r>
            <a:r>
              <a:rPr lang="ja-JP" altLang="en-US" sz="2000" dirty="0" smtClean="0"/>
              <a:t>～</a:t>
            </a:r>
            <a:r>
              <a:rPr lang="en-US" altLang="ja-JP" sz="2000" dirty="0" smtClean="0"/>
              <a:t>4</a:t>
            </a:r>
            <a:r>
              <a:rPr lang="ja-JP" altLang="en-US" sz="2000" dirty="0" err="1" smtClean="0"/>
              <a:t>までの</a:t>
            </a:r>
            <a:r>
              <a:rPr lang="ja-JP" altLang="en-US" sz="2000" dirty="0" smtClean="0"/>
              <a:t>好きな数字を一つ選んでもらう。</a:t>
            </a:r>
            <a:endParaRPr lang="en-US" altLang="ja-JP" sz="2000" dirty="0" smtClean="0"/>
          </a:p>
          <a:p>
            <a:endParaRPr lang="en-US" altLang="ja-JP" sz="2000" dirty="0" smtClean="0"/>
          </a:p>
          <a:p>
            <a:r>
              <a:rPr lang="en-US" altLang="ja-JP" sz="2000" dirty="0" smtClean="0"/>
              <a:t>2,</a:t>
            </a:r>
            <a:r>
              <a:rPr lang="ja-JP" altLang="en-US" sz="2000" dirty="0" smtClean="0"/>
              <a:t>選んでもらった数字を、パズル面の「？」に当てはめる。</a:t>
            </a:r>
            <a:endParaRPr lang="en-US" altLang="ja-JP" sz="2000" dirty="0" smtClean="0"/>
          </a:p>
          <a:p>
            <a:endParaRPr lang="en-US" altLang="ja-JP" sz="2000" dirty="0" smtClean="0"/>
          </a:p>
          <a:p>
            <a:r>
              <a:rPr lang="en-US" altLang="ja-JP" sz="2000" dirty="0" smtClean="0"/>
              <a:t>3,</a:t>
            </a:r>
            <a:r>
              <a:rPr lang="ja-JP" altLang="en-US" sz="2000" dirty="0" smtClean="0"/>
              <a:t>芸人の得意技をやりながら、パズル面にライトを配置する。</a:t>
            </a:r>
            <a:endParaRPr lang="en-US" altLang="ja-JP" sz="2000" dirty="0" smtClean="0"/>
          </a:p>
          <a:p>
            <a:endParaRPr lang="en-US" altLang="ja-JP" sz="2000" dirty="0" smtClean="0"/>
          </a:p>
          <a:p>
            <a:r>
              <a:rPr lang="en-US" altLang="ja-JP" sz="2000" dirty="0" smtClean="0"/>
              <a:t>3</a:t>
            </a:r>
            <a:r>
              <a:rPr lang="ja-JP" altLang="en-US" sz="2000" dirty="0" smtClean="0"/>
              <a:t>の得意技の例：ライトをジャグリングしながら、パズル面に配置。</a:t>
            </a:r>
            <a:endParaRPr lang="en-US" altLang="ja-JP" sz="2000" dirty="0" smtClean="0"/>
          </a:p>
          <a:p>
            <a:endParaRPr lang="ja-JP" altLang="en-US" sz="2000" dirty="0"/>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47020" y="3619867"/>
            <a:ext cx="2687318" cy="26516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98211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304925"/>
            <a:ext cx="2133600" cy="2124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36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5816" y="1323975"/>
            <a:ext cx="2152650" cy="2105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36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36096" y="1343569"/>
            <a:ext cx="2143125" cy="2114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365"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536" y="3789040"/>
            <a:ext cx="2133600" cy="2171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366"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68391" y="3828229"/>
            <a:ext cx="2162175" cy="2114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正方形/長方形 1"/>
          <p:cNvSpPr/>
          <p:nvPr/>
        </p:nvSpPr>
        <p:spPr>
          <a:xfrm>
            <a:off x="80300" y="482836"/>
            <a:ext cx="9063700" cy="461665"/>
          </a:xfrm>
          <a:prstGeom prst="rect">
            <a:avLst/>
          </a:prstGeom>
        </p:spPr>
        <p:txBody>
          <a:bodyPr wrap="none">
            <a:spAutoFit/>
          </a:bodyPr>
          <a:lstStyle/>
          <a:p>
            <a:r>
              <a:rPr lang="ja-JP" altLang="en-US" sz="2400" dirty="0"/>
              <a:t>この問題</a:t>
            </a:r>
            <a:r>
              <a:rPr lang="ja-JP" altLang="en-US" sz="2400" dirty="0" smtClean="0"/>
              <a:t>は、「？」に</a:t>
            </a:r>
            <a:r>
              <a:rPr lang="en-US" altLang="ja-JP" sz="2400" dirty="0" smtClean="0"/>
              <a:t>0</a:t>
            </a:r>
            <a:r>
              <a:rPr lang="ja-JP" altLang="en-US" sz="2400" dirty="0"/>
              <a:t>～</a:t>
            </a:r>
            <a:r>
              <a:rPr lang="en-US" altLang="ja-JP" sz="2400" dirty="0"/>
              <a:t>4</a:t>
            </a:r>
            <a:r>
              <a:rPr lang="ja-JP" altLang="en-US" sz="2400" dirty="0" err="1" smtClean="0"/>
              <a:t>までの</a:t>
            </a:r>
            <a:r>
              <a:rPr lang="ja-JP" altLang="en-US" sz="2400" dirty="0" smtClean="0"/>
              <a:t>どの数字を当てはめてもユニーク解。</a:t>
            </a:r>
            <a:endParaRPr lang="ja-JP" altLang="en-US" sz="2400" dirty="0"/>
          </a:p>
        </p:txBody>
      </p:sp>
    </p:spTree>
    <p:extLst>
      <p:ext uri="{BB962C8B-B14F-4D97-AF65-F5344CB8AC3E}">
        <p14:creationId xmlns:p14="http://schemas.microsoft.com/office/powerpoint/2010/main" val="12637683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539388"/>
            <a:ext cx="9498113" cy="1477328"/>
          </a:xfrm>
          <a:prstGeom prst="rect">
            <a:avLst/>
          </a:prstGeom>
        </p:spPr>
        <p:txBody>
          <a:bodyPr wrap="none">
            <a:spAutoFit/>
          </a:bodyPr>
          <a:lstStyle/>
          <a:p>
            <a:r>
              <a:rPr lang="ja-JP" altLang="en-US" sz="2400" dirty="0"/>
              <a:t>しかし、</a:t>
            </a:r>
            <a:r>
              <a:rPr lang="ja-JP" altLang="en-US" sz="2400" dirty="0" smtClean="0"/>
              <a:t>美術館は、パズル面の角ではヒント数は</a:t>
            </a:r>
            <a:r>
              <a:rPr lang="en-US" altLang="ja-JP" sz="2400" dirty="0" smtClean="0"/>
              <a:t>0</a:t>
            </a:r>
            <a:r>
              <a:rPr lang="ja-JP" altLang="en-US" sz="2400" dirty="0" smtClean="0"/>
              <a:t>～</a:t>
            </a:r>
            <a:r>
              <a:rPr lang="en-US" altLang="ja-JP" sz="2400" dirty="0" smtClean="0"/>
              <a:t>2,</a:t>
            </a:r>
            <a:r>
              <a:rPr lang="ja-JP" altLang="en-US" sz="2400" dirty="0" smtClean="0"/>
              <a:t>辺では</a:t>
            </a:r>
            <a:r>
              <a:rPr lang="en-US" altLang="ja-JP" sz="2400" dirty="0" smtClean="0"/>
              <a:t>0</a:t>
            </a:r>
            <a:r>
              <a:rPr lang="ja-JP" altLang="en-US" sz="2400" dirty="0" smtClean="0"/>
              <a:t>～</a:t>
            </a:r>
            <a:r>
              <a:rPr lang="en-US" altLang="ja-JP" sz="2400" dirty="0" smtClean="0"/>
              <a:t>3</a:t>
            </a:r>
            <a:r>
              <a:rPr lang="ja-JP" altLang="en-US" sz="2400" dirty="0" smtClean="0"/>
              <a:t>となり、</a:t>
            </a:r>
            <a:endParaRPr lang="en-US" altLang="ja-JP" sz="2400" dirty="0" smtClean="0"/>
          </a:p>
          <a:p>
            <a:endParaRPr lang="en-US" altLang="ja-JP" sz="2400" dirty="0" smtClean="0"/>
          </a:p>
          <a:p>
            <a:r>
              <a:rPr lang="ja-JP" altLang="en-US" sz="2400" dirty="0" smtClean="0"/>
              <a:t>パズル面の全てのマスでヒント数の種類は一定にはなっていない。</a:t>
            </a:r>
            <a:endParaRPr lang="en-US" altLang="ja-JP" sz="2400" dirty="0" smtClean="0"/>
          </a:p>
          <a:p>
            <a:endParaRPr lang="ja-JP" altLang="en-US" dirty="0"/>
          </a:p>
        </p:txBody>
      </p:sp>
      <p:sp>
        <p:nvSpPr>
          <p:cNvPr id="3" name="正方形/長方形 2"/>
          <p:cNvSpPr/>
          <p:nvPr/>
        </p:nvSpPr>
        <p:spPr>
          <a:xfrm>
            <a:off x="467544" y="2060847"/>
            <a:ext cx="8039380" cy="1938992"/>
          </a:xfrm>
          <a:prstGeom prst="rect">
            <a:avLst/>
          </a:prstGeom>
        </p:spPr>
        <p:txBody>
          <a:bodyPr wrap="none">
            <a:spAutoFit/>
          </a:bodyPr>
          <a:lstStyle/>
          <a:p>
            <a:r>
              <a:rPr lang="ja-JP" altLang="en-US" sz="2400" dirty="0" smtClean="0"/>
              <a:t>パズル面の全て</a:t>
            </a:r>
            <a:r>
              <a:rPr lang="ja-JP" altLang="en-US" sz="2400" dirty="0"/>
              <a:t>のマスでヒント数の</a:t>
            </a:r>
            <a:r>
              <a:rPr lang="ja-JP" altLang="en-US" sz="2400" dirty="0" smtClean="0"/>
              <a:t>種類</a:t>
            </a:r>
            <a:r>
              <a:rPr lang="ja-JP" altLang="en-US" sz="2400" dirty="0"/>
              <a:t>が</a:t>
            </a:r>
            <a:r>
              <a:rPr lang="ja-JP" altLang="en-US" sz="2400" dirty="0" smtClean="0"/>
              <a:t>一定であるパズル</a:t>
            </a:r>
            <a:endParaRPr lang="en-US" altLang="ja-JP" sz="2400" dirty="0" smtClean="0"/>
          </a:p>
          <a:p>
            <a:endParaRPr lang="en-US" altLang="ja-JP" sz="2400" dirty="0" smtClean="0"/>
          </a:p>
          <a:p>
            <a:r>
              <a:rPr lang="ja-JP" altLang="en-US" sz="2400" dirty="0" smtClean="0"/>
              <a:t>を用いた方が、観客</a:t>
            </a:r>
            <a:r>
              <a:rPr lang="ja-JP" altLang="en-US" sz="2400" dirty="0"/>
              <a:t>にヒントを設定させる場面で用いる</a:t>
            </a:r>
            <a:r>
              <a:rPr lang="ja-JP" altLang="en-US" sz="2400" dirty="0" smtClean="0"/>
              <a:t>道具</a:t>
            </a:r>
            <a:endParaRPr lang="en-US" altLang="ja-JP" sz="2400" dirty="0" smtClean="0"/>
          </a:p>
          <a:p>
            <a:endParaRPr lang="en-US" altLang="ja-JP" sz="2400" dirty="0" smtClean="0"/>
          </a:p>
          <a:p>
            <a:r>
              <a:rPr lang="ja-JP" altLang="en-US" sz="2400" dirty="0" smtClean="0"/>
              <a:t>も</a:t>
            </a:r>
            <a:r>
              <a:rPr lang="ja-JP" altLang="en-US" sz="2400" dirty="0"/>
              <a:t>同じなので、公演頻度の多い芸人には最適。</a:t>
            </a:r>
          </a:p>
        </p:txBody>
      </p:sp>
    </p:spTree>
    <p:extLst>
      <p:ext uri="{BB962C8B-B14F-4D97-AF65-F5344CB8AC3E}">
        <p14:creationId xmlns:p14="http://schemas.microsoft.com/office/powerpoint/2010/main" val="13543833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2687" y="4005064"/>
            <a:ext cx="2257425" cy="2457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正方形/長方形 1"/>
          <p:cNvSpPr/>
          <p:nvPr/>
        </p:nvSpPr>
        <p:spPr>
          <a:xfrm>
            <a:off x="1619672" y="260648"/>
            <a:ext cx="4899098" cy="646331"/>
          </a:xfrm>
          <a:prstGeom prst="rect">
            <a:avLst/>
          </a:prstGeom>
        </p:spPr>
        <p:txBody>
          <a:bodyPr wrap="none">
            <a:spAutoFit/>
          </a:bodyPr>
          <a:lstStyle/>
          <a:p>
            <a:r>
              <a:rPr lang="ja-JP" altLang="en-US" sz="3600" dirty="0"/>
              <a:t>演技例１</a:t>
            </a:r>
            <a:r>
              <a:rPr lang="ja-JP" altLang="en-US" sz="3600" dirty="0" smtClean="0"/>
              <a:t>：</a:t>
            </a:r>
            <a:r>
              <a:rPr lang="ja-JP" altLang="en-US" sz="3600" dirty="0"/>
              <a:t>スリザーリンク</a:t>
            </a:r>
          </a:p>
        </p:txBody>
      </p:sp>
      <p:sp>
        <p:nvSpPr>
          <p:cNvPr id="3" name="正方形/長方形 2"/>
          <p:cNvSpPr/>
          <p:nvPr/>
        </p:nvSpPr>
        <p:spPr>
          <a:xfrm>
            <a:off x="822424" y="955773"/>
            <a:ext cx="6917928" cy="3416320"/>
          </a:xfrm>
          <a:prstGeom prst="rect">
            <a:avLst/>
          </a:prstGeom>
        </p:spPr>
        <p:txBody>
          <a:bodyPr wrap="square">
            <a:spAutoFit/>
          </a:bodyPr>
          <a:lstStyle/>
          <a:p>
            <a:r>
              <a:rPr lang="en-US" altLang="ja-JP" dirty="0"/>
              <a:t>1,</a:t>
            </a:r>
            <a:r>
              <a:rPr lang="ja-JP" altLang="en-US" dirty="0"/>
              <a:t>観客に</a:t>
            </a:r>
            <a:r>
              <a:rPr lang="en-US" altLang="ja-JP" dirty="0"/>
              <a:t>0</a:t>
            </a:r>
            <a:r>
              <a:rPr lang="ja-JP" altLang="en-US" dirty="0" smtClean="0"/>
              <a:t>～</a:t>
            </a:r>
            <a:r>
              <a:rPr lang="en-US" altLang="ja-JP" dirty="0" smtClean="0"/>
              <a:t>3</a:t>
            </a:r>
            <a:r>
              <a:rPr lang="ja-JP" altLang="en-US" dirty="0" err="1" smtClean="0"/>
              <a:t>まで</a:t>
            </a:r>
            <a:r>
              <a:rPr lang="ja-JP" altLang="en-US" dirty="0" err="1"/>
              <a:t>の</a:t>
            </a:r>
            <a:r>
              <a:rPr lang="ja-JP" altLang="en-US" dirty="0"/>
              <a:t>好きな数字を一つ選んでもらう。</a:t>
            </a:r>
            <a:endParaRPr lang="en-US" altLang="ja-JP" dirty="0"/>
          </a:p>
          <a:p>
            <a:endParaRPr lang="en-US" altLang="ja-JP" dirty="0"/>
          </a:p>
          <a:p>
            <a:r>
              <a:rPr lang="en-US" altLang="ja-JP" dirty="0"/>
              <a:t>2,</a:t>
            </a:r>
            <a:r>
              <a:rPr lang="ja-JP" altLang="en-US" dirty="0"/>
              <a:t>選んでもらった数字を、パズル面の「？」に当てはめる。</a:t>
            </a:r>
            <a:endParaRPr lang="en-US" altLang="ja-JP" dirty="0"/>
          </a:p>
          <a:p>
            <a:endParaRPr lang="en-US" altLang="ja-JP" dirty="0"/>
          </a:p>
          <a:p>
            <a:r>
              <a:rPr lang="en-US" altLang="ja-JP" dirty="0"/>
              <a:t>3,</a:t>
            </a:r>
            <a:r>
              <a:rPr lang="ja-JP" altLang="en-US" dirty="0"/>
              <a:t>芸人の得意技をやりながら、パズル面</a:t>
            </a:r>
            <a:r>
              <a:rPr lang="ja-JP" altLang="en-US" dirty="0" smtClean="0"/>
              <a:t>に</a:t>
            </a:r>
            <a:r>
              <a:rPr lang="ja-JP" altLang="en-US" dirty="0"/>
              <a:t>数字</a:t>
            </a:r>
            <a:r>
              <a:rPr lang="ja-JP" altLang="en-US" dirty="0" smtClean="0"/>
              <a:t>を</a:t>
            </a:r>
            <a:r>
              <a:rPr lang="ja-JP" altLang="en-US" dirty="0"/>
              <a:t>配置する。</a:t>
            </a:r>
            <a:endParaRPr lang="en-US" altLang="ja-JP" dirty="0"/>
          </a:p>
          <a:p>
            <a:endParaRPr lang="en-US" altLang="ja-JP" dirty="0"/>
          </a:p>
          <a:p>
            <a:r>
              <a:rPr lang="en-US" altLang="ja-JP" dirty="0"/>
              <a:t>3</a:t>
            </a:r>
            <a:r>
              <a:rPr lang="ja-JP" altLang="en-US" dirty="0"/>
              <a:t>の得意技の例</a:t>
            </a:r>
            <a:r>
              <a:rPr lang="ja-JP" altLang="en-US" dirty="0" smtClean="0"/>
              <a:t>：</a:t>
            </a:r>
            <a:r>
              <a:rPr lang="ja-JP" altLang="en-US" dirty="0"/>
              <a:t>数字</a:t>
            </a:r>
            <a:r>
              <a:rPr lang="ja-JP" altLang="en-US" dirty="0" smtClean="0"/>
              <a:t>の書いた玉を</a:t>
            </a:r>
            <a:r>
              <a:rPr lang="ja-JP" altLang="en-US" dirty="0"/>
              <a:t>ジャグリングしながら、パズル面に配置</a:t>
            </a:r>
            <a:r>
              <a:rPr lang="ja-JP" altLang="en-US" dirty="0" smtClean="0"/>
              <a:t>。</a:t>
            </a:r>
            <a:endParaRPr lang="en-US" altLang="ja-JP" dirty="0" smtClean="0"/>
          </a:p>
          <a:p>
            <a:endParaRPr lang="en-US" altLang="ja-JP" dirty="0"/>
          </a:p>
          <a:p>
            <a:r>
              <a:rPr lang="ja-JP" altLang="en-US" dirty="0" smtClean="0"/>
              <a:t>スリザーリンクでは、どのマスでもヒント数が</a:t>
            </a:r>
            <a:r>
              <a:rPr lang="en-US" altLang="ja-JP" dirty="0" smtClean="0"/>
              <a:t>0</a:t>
            </a:r>
            <a:r>
              <a:rPr lang="ja-JP" altLang="en-US" dirty="0" smtClean="0"/>
              <a:t>～</a:t>
            </a:r>
            <a:r>
              <a:rPr lang="en-US" altLang="ja-JP" dirty="0" smtClean="0"/>
              <a:t>3</a:t>
            </a:r>
            <a:r>
              <a:rPr lang="ja-JP" altLang="en-US" dirty="0" smtClean="0"/>
              <a:t>が当てはまる可能性がある。</a:t>
            </a:r>
            <a:endParaRPr lang="en-US" altLang="ja-JP" dirty="0"/>
          </a:p>
          <a:p>
            <a:endParaRPr lang="ja-JP" altLang="en-US" dirty="0"/>
          </a:p>
        </p:txBody>
      </p:sp>
    </p:spTree>
    <p:extLst>
      <p:ext uri="{BB962C8B-B14F-4D97-AF65-F5344CB8AC3E}">
        <p14:creationId xmlns:p14="http://schemas.microsoft.com/office/powerpoint/2010/main" val="2821464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871549"/>
            <a:ext cx="2305050" cy="2486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29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53825" y="930307"/>
            <a:ext cx="2286000" cy="2457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29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5169" y="3788622"/>
            <a:ext cx="2257425" cy="2447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29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76056" y="3933056"/>
            <a:ext cx="2305050" cy="2438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正方形/長方形 1"/>
          <p:cNvSpPr/>
          <p:nvPr/>
        </p:nvSpPr>
        <p:spPr>
          <a:xfrm>
            <a:off x="0" y="190381"/>
            <a:ext cx="8892480" cy="461665"/>
          </a:xfrm>
          <a:prstGeom prst="rect">
            <a:avLst/>
          </a:prstGeom>
        </p:spPr>
        <p:txBody>
          <a:bodyPr wrap="square">
            <a:spAutoFit/>
          </a:bodyPr>
          <a:lstStyle/>
          <a:p>
            <a:r>
              <a:rPr lang="ja-JP" altLang="en-US" sz="2400" dirty="0"/>
              <a:t>この問題は、「？」に</a:t>
            </a:r>
            <a:r>
              <a:rPr lang="en-US" altLang="ja-JP" sz="2400" dirty="0"/>
              <a:t>0</a:t>
            </a:r>
            <a:r>
              <a:rPr lang="ja-JP" altLang="en-US" sz="2400" dirty="0" smtClean="0"/>
              <a:t>～</a:t>
            </a:r>
            <a:r>
              <a:rPr lang="en-US" altLang="ja-JP" sz="2400" dirty="0" smtClean="0"/>
              <a:t>3</a:t>
            </a:r>
            <a:r>
              <a:rPr lang="ja-JP" altLang="en-US" sz="2400" dirty="0" err="1" smtClean="0"/>
              <a:t>まで</a:t>
            </a:r>
            <a:r>
              <a:rPr lang="ja-JP" altLang="en-US" sz="2400" dirty="0" err="1"/>
              <a:t>の</a:t>
            </a:r>
            <a:r>
              <a:rPr lang="ja-JP" altLang="en-US" sz="2400" dirty="0"/>
              <a:t>どの数字を当てはめてもユニーク解。</a:t>
            </a:r>
          </a:p>
        </p:txBody>
      </p:sp>
    </p:spTree>
    <p:extLst>
      <p:ext uri="{BB962C8B-B14F-4D97-AF65-F5344CB8AC3E}">
        <p14:creationId xmlns:p14="http://schemas.microsoft.com/office/powerpoint/2010/main" val="38251946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4101</TotalTime>
  <Words>926</Words>
  <Application>Microsoft Office PowerPoint</Application>
  <PresentationFormat>画面に合わせる (4:3)</PresentationFormat>
  <Paragraphs>111</Paragraphs>
  <Slides>16</Slides>
  <Notes>3</Notes>
  <HiddenSlides>0</HiddenSlides>
  <MMClips>0</MMClips>
  <ScaleCrop>false</ScaleCrop>
  <HeadingPairs>
    <vt:vector size="4" baseType="variant">
      <vt:variant>
        <vt:lpstr>テーマ</vt:lpstr>
      </vt:variant>
      <vt:variant>
        <vt:i4>1</vt:i4>
      </vt:variant>
      <vt:variant>
        <vt:lpstr>スライド タイトル</vt:lpstr>
      </vt:variant>
      <vt:variant>
        <vt:i4>16</vt:i4>
      </vt:variant>
    </vt:vector>
  </HeadingPairs>
  <TitlesOfParts>
    <vt:vector size="17" baseType="lpstr">
      <vt:lpstr>Office ​​テーマ</vt:lpstr>
      <vt:lpstr>ペンシルパズルの大道芸ステージショーへの応用</vt:lpstr>
      <vt:lpstr>ペンシルパズルとは</vt:lpstr>
      <vt:lpstr>大道芸ショーでのパズルを用いた演技方法</vt:lpstr>
      <vt:lpstr>ヒント数と盤面の大きさの関係</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まとめ</vt:lpstr>
      <vt:lpstr>今後の展望</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Analytic consideration of electric power generation with angle change in non-condensing type photovoltaic generation system.</dc:title>
  <dc:creator>総合情報センター</dc:creator>
  <cp:lastModifiedBy>students</cp:lastModifiedBy>
  <cp:revision>352</cp:revision>
  <dcterms:created xsi:type="dcterms:W3CDTF">2011-04-14T07:27:30Z</dcterms:created>
  <dcterms:modified xsi:type="dcterms:W3CDTF">2014-02-28T02:43:02Z</dcterms:modified>
</cp:coreProperties>
</file>