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60" r:id="rId4"/>
    <p:sldId id="268" r:id="rId5"/>
    <p:sldId id="274" r:id="rId6"/>
    <p:sldId id="275" r:id="rId7"/>
    <p:sldId id="267" r:id="rId8"/>
    <p:sldId id="266" r:id="rId9"/>
    <p:sldId id="276" r:id="rId10"/>
    <p:sldId id="277" r:id="rId11"/>
    <p:sldId id="257" r:id="rId12"/>
    <p:sldId id="262" r:id="rId13"/>
    <p:sldId id="263" r:id="rId14"/>
    <p:sldId id="272" r:id="rId15"/>
    <p:sldId id="265" r:id="rId16"/>
    <p:sldId id="264" r:id="rId17"/>
    <p:sldId id="273"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6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0AA72-0C6F-4BFD-9F89-1787EE244848}" type="datetimeFigureOut">
              <a:rPr kumimoji="1" lang="ja-JP" altLang="en-US" smtClean="0"/>
              <a:pPr/>
              <a:t>2013/3/11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7D9C4-B46D-46A9-9A57-00326140F53D}" type="slidenum">
              <a:rPr kumimoji="1" lang="ja-JP" altLang="en-US" smtClean="0"/>
              <a:pPr/>
              <a:t>‹#›</a:t>
            </a:fld>
            <a:endParaRPr kumimoji="1" lang="ja-JP" altLang="en-US"/>
          </a:p>
        </p:txBody>
      </p:sp>
    </p:spTree>
    <p:extLst>
      <p:ext uri="{BB962C8B-B14F-4D97-AF65-F5344CB8AC3E}">
        <p14:creationId xmlns:p14="http://schemas.microsoft.com/office/powerpoint/2010/main" val="31429468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7A7D9C4-B46D-46A9-9A57-00326140F53D}"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Ｎが交差している列に仮に</a:t>
            </a:r>
            <a:r>
              <a:rPr kumimoji="1" lang="en-US" altLang="ja-JP" dirty="0" smtClean="0"/>
              <a:t>N-1</a:t>
            </a:r>
            <a:r>
              <a:rPr kumimoji="1" lang="ja-JP" altLang="en-US" dirty="0" smtClean="0"/>
              <a:t>以下が配置されたらその線を少なくとも一マスはスライドできるのでユニーク解にならない。</a:t>
            </a:r>
            <a:endParaRPr kumimoji="1" lang="ja-JP" altLang="en-US" dirty="0"/>
          </a:p>
        </p:txBody>
      </p:sp>
      <p:sp>
        <p:nvSpPr>
          <p:cNvPr id="4" name="スライド番号プレースホルダー 3"/>
          <p:cNvSpPr>
            <a:spLocks noGrp="1"/>
          </p:cNvSpPr>
          <p:nvPr>
            <p:ph type="sldNum" sz="quarter" idx="10"/>
          </p:nvPr>
        </p:nvSpPr>
        <p:spPr/>
        <p:txBody>
          <a:bodyPr/>
          <a:lstStyle/>
          <a:p>
            <a:fld id="{B7A7D9C4-B46D-46A9-9A57-00326140F53D}" type="slidenum">
              <a:rPr kumimoji="1" lang="ja-JP" altLang="en-US" smtClean="0"/>
              <a:pPr/>
              <a:t>4</a:t>
            </a:fld>
            <a:endParaRPr kumimoji="1" lang="ja-JP" altLang="en-US"/>
          </a:p>
        </p:txBody>
      </p:sp>
    </p:spTree>
    <p:extLst>
      <p:ext uri="{BB962C8B-B14F-4D97-AF65-F5344CB8AC3E}">
        <p14:creationId xmlns:p14="http://schemas.microsoft.com/office/powerpoint/2010/main" val="3492911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上界下界の間は繋がっているか</a:t>
            </a:r>
            <a:endParaRPr kumimoji="1" lang="ja-JP" altLang="en-US" dirty="0"/>
          </a:p>
        </p:txBody>
      </p:sp>
      <p:sp>
        <p:nvSpPr>
          <p:cNvPr id="4" name="スライド番号プレースホルダー 3"/>
          <p:cNvSpPr>
            <a:spLocks noGrp="1"/>
          </p:cNvSpPr>
          <p:nvPr>
            <p:ph type="sldNum" sz="quarter" idx="10"/>
          </p:nvPr>
        </p:nvSpPr>
        <p:spPr/>
        <p:txBody>
          <a:bodyPr/>
          <a:lstStyle/>
          <a:p>
            <a:fld id="{B7A7D9C4-B46D-46A9-9A57-00326140F53D}" type="slidenum">
              <a:rPr kumimoji="1" lang="ja-JP" altLang="en-US" smtClean="0"/>
              <a:pPr/>
              <a:t>11</a:t>
            </a:fld>
            <a:endParaRPr kumimoji="1" lang="ja-JP" altLang="en-US"/>
          </a:p>
        </p:txBody>
      </p:sp>
    </p:spTree>
    <p:extLst>
      <p:ext uri="{BB962C8B-B14F-4D97-AF65-F5344CB8AC3E}">
        <p14:creationId xmlns:p14="http://schemas.microsoft.com/office/powerpoint/2010/main" val="205888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87370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229808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94282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404428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461644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42711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69624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353163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359383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245773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2013/3/11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404447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C0FB7-0BE5-4F49-BE4E-82FB1842BCFF}" type="datetimeFigureOut">
              <a:rPr kumimoji="1" lang="ja-JP" altLang="en-US" smtClean="0"/>
              <a:pPr/>
              <a:t>2013/3/11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256686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19.png"/><Relationship Id="rId4" Type="http://schemas.openxmlformats.org/officeDocument/2006/relationships/image" Target="../media/image18.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23.wmf"/></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28.w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404664"/>
            <a:ext cx="8640960" cy="1872208"/>
          </a:xfrm>
        </p:spPr>
        <p:txBody>
          <a:bodyPr>
            <a:noAutofit/>
          </a:bodyPr>
          <a:lstStyle/>
          <a:p>
            <a:r>
              <a:rPr lang="ja-JP" altLang="en-US" sz="2800" dirty="0" smtClean="0"/>
              <a:t>ペンシルパズル「一本線」のヒント数の扱いに関する</a:t>
            </a:r>
            <a:r>
              <a:rPr lang="ja-JP" altLang="en-US" sz="2800" dirty="0"/>
              <a:t>解析</a:t>
            </a:r>
            <a:endParaRPr kumimoji="1" lang="ja-JP" altLang="en-US" sz="2800" dirty="0"/>
          </a:p>
        </p:txBody>
      </p:sp>
      <p:sp>
        <p:nvSpPr>
          <p:cNvPr id="3" name="サブタイトル 2"/>
          <p:cNvSpPr>
            <a:spLocks noGrp="1"/>
          </p:cNvSpPr>
          <p:nvPr>
            <p:ph type="subTitle" idx="1"/>
          </p:nvPr>
        </p:nvSpPr>
        <p:spPr/>
        <p:txBody>
          <a:bodyPr/>
          <a:lstStyle/>
          <a:p>
            <a:r>
              <a:rPr kumimoji="1" lang="en-US" altLang="ja-JP" dirty="0" smtClean="0">
                <a:solidFill>
                  <a:schemeClr val="tx1"/>
                </a:solidFill>
              </a:rPr>
              <a:t>Masumi </a:t>
            </a:r>
            <a:r>
              <a:rPr kumimoji="1" lang="en-US" altLang="ja-JP" dirty="0" err="1" smtClean="0">
                <a:solidFill>
                  <a:schemeClr val="tx1"/>
                </a:solidFill>
              </a:rPr>
              <a:t>Muraoka</a:t>
            </a:r>
            <a:endParaRPr kumimoji="1" lang="en-US" altLang="ja-JP" dirty="0" smtClean="0">
              <a:solidFill>
                <a:schemeClr val="tx1"/>
              </a:solidFill>
            </a:endParaRPr>
          </a:p>
          <a:p>
            <a:r>
              <a:rPr kumimoji="1" lang="en-US" altLang="ja-JP" dirty="0" smtClean="0">
                <a:solidFill>
                  <a:schemeClr val="tx1"/>
                </a:solidFill>
              </a:rPr>
              <a:t>(</a:t>
            </a:r>
            <a:r>
              <a:rPr kumimoji="1" lang="en-US" altLang="ja-JP" dirty="0" err="1" smtClean="0">
                <a:solidFill>
                  <a:schemeClr val="tx1"/>
                </a:solidFill>
              </a:rPr>
              <a:t>baLLjugglermoka</a:t>
            </a:r>
            <a:r>
              <a:rPr kumimoji="1" lang="en-US" altLang="ja-JP"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803294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63781"/>
            <a:ext cx="6296025" cy="622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6574767" y="1196752"/>
            <a:ext cx="4572000" cy="1477328"/>
          </a:xfrm>
          <a:prstGeom prst="rect">
            <a:avLst/>
          </a:prstGeom>
        </p:spPr>
        <p:txBody>
          <a:bodyPr>
            <a:spAutoFit/>
          </a:bodyPr>
          <a:lstStyle/>
          <a:p>
            <a:r>
              <a:rPr lang="en-US" altLang="ja-JP" dirty="0" smtClean="0"/>
              <a:t>2N×2N</a:t>
            </a:r>
            <a:r>
              <a:rPr lang="ja-JP" altLang="en-US" dirty="0" smtClean="0"/>
              <a:t>の</a:t>
            </a:r>
            <a:r>
              <a:rPr lang="ja-JP" altLang="en-US" dirty="0"/>
              <a:t>盤面</a:t>
            </a:r>
            <a:endParaRPr lang="en-US" altLang="ja-JP" dirty="0"/>
          </a:p>
          <a:p>
            <a:r>
              <a:rPr lang="ja-JP" altLang="en-US" dirty="0"/>
              <a:t>　（</a:t>
            </a:r>
            <a:r>
              <a:rPr lang="en-US" altLang="ja-JP" dirty="0"/>
              <a:t>N</a:t>
            </a:r>
            <a:r>
              <a:rPr lang="ja-JP" altLang="en-US" dirty="0" smtClean="0"/>
              <a:t>≧</a:t>
            </a:r>
            <a:r>
              <a:rPr lang="en-US" altLang="ja-JP" dirty="0"/>
              <a:t>7</a:t>
            </a:r>
            <a:r>
              <a:rPr lang="ja-JP" altLang="en-US" dirty="0" smtClean="0"/>
              <a:t>）</a:t>
            </a:r>
            <a:endParaRPr lang="en-US" altLang="ja-JP" dirty="0" smtClean="0"/>
          </a:p>
          <a:p>
            <a:endParaRPr lang="en-US" altLang="ja-JP" dirty="0"/>
          </a:p>
          <a:p>
            <a:r>
              <a:rPr lang="ja-JP" altLang="en-US" dirty="0" smtClean="0"/>
              <a:t>ヒント数</a:t>
            </a:r>
            <a:r>
              <a:rPr lang="en-US" altLang="ja-JP" dirty="0" smtClean="0"/>
              <a:t>3N</a:t>
            </a:r>
            <a:r>
              <a:rPr lang="ja-JP" altLang="en-US" dirty="0" smtClean="0"/>
              <a:t>－</a:t>
            </a:r>
            <a:r>
              <a:rPr lang="en-US" altLang="ja-JP" dirty="0"/>
              <a:t>5</a:t>
            </a:r>
            <a:endParaRPr lang="en-US" altLang="ja-JP" dirty="0"/>
          </a:p>
          <a:p>
            <a:endParaRPr lang="en-US" altLang="ja-JP" dirty="0"/>
          </a:p>
        </p:txBody>
      </p:sp>
    </p:spTree>
    <p:extLst>
      <p:ext uri="{BB962C8B-B14F-4D97-AF65-F5344CB8AC3E}">
        <p14:creationId xmlns:p14="http://schemas.microsoft.com/office/powerpoint/2010/main" val="3486035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260648"/>
            <a:ext cx="9001000" cy="418058"/>
          </a:xfrm>
        </p:spPr>
        <p:txBody>
          <a:bodyPr>
            <a:noAutofit/>
          </a:bodyPr>
          <a:lstStyle/>
          <a:p>
            <a:r>
              <a:rPr kumimoji="1" lang="ja-JP" altLang="en-US" sz="2800" dirty="0" smtClean="0"/>
              <a:t>ヒント数の個数最大の場合での別解問題の例</a:t>
            </a:r>
            <a:endParaRPr kumimoji="1" lang="ja-JP" alt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9" y="1340768"/>
            <a:ext cx="2088231" cy="1991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9159" y="1387456"/>
            <a:ext cx="2233532" cy="2106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4608" y="1354149"/>
            <a:ext cx="2232248" cy="214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3812267"/>
            <a:ext cx="2736303" cy="2725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75085" y="3825330"/>
            <a:ext cx="2663949" cy="262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28584" y="3863809"/>
            <a:ext cx="2664296" cy="2612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2729365" y="1988840"/>
            <a:ext cx="936105" cy="1015663"/>
          </a:xfrm>
          <a:prstGeom prst="rect">
            <a:avLst/>
          </a:prstGeom>
        </p:spPr>
        <p:txBody>
          <a:bodyPr wrap="square">
            <a:spAutoFit/>
          </a:bodyPr>
          <a:lstStyle/>
          <a:p>
            <a:r>
              <a:rPr lang="ja-JP" altLang="en-US" sz="6000" dirty="0"/>
              <a:t>⇒</a:t>
            </a:r>
          </a:p>
        </p:txBody>
      </p:sp>
      <p:sp>
        <p:nvSpPr>
          <p:cNvPr id="7" name="正方形/長方形 6"/>
          <p:cNvSpPr/>
          <p:nvPr/>
        </p:nvSpPr>
        <p:spPr>
          <a:xfrm>
            <a:off x="2817823" y="4754177"/>
            <a:ext cx="954107" cy="1015663"/>
          </a:xfrm>
          <a:prstGeom prst="rect">
            <a:avLst/>
          </a:prstGeom>
        </p:spPr>
        <p:txBody>
          <a:bodyPr wrap="none">
            <a:spAutoFit/>
          </a:bodyPr>
          <a:lstStyle/>
          <a:p>
            <a:r>
              <a:rPr lang="ja-JP" altLang="en-US" sz="6000" dirty="0"/>
              <a:t>⇒</a:t>
            </a:r>
          </a:p>
        </p:txBody>
      </p:sp>
    </p:spTree>
    <p:extLst>
      <p:ext uri="{BB962C8B-B14F-4D97-AF65-F5344CB8AC3E}">
        <p14:creationId xmlns:p14="http://schemas.microsoft.com/office/powerpoint/2010/main" val="1360098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432048"/>
          </a:xfrm>
        </p:spPr>
        <p:txBody>
          <a:bodyPr>
            <a:noAutofit/>
          </a:bodyPr>
          <a:lstStyle/>
          <a:p>
            <a:r>
              <a:rPr kumimoji="1" lang="ja-JP" altLang="en-US" sz="3200" dirty="0" smtClean="0"/>
              <a:t>解をもつ為の自明な条件</a:t>
            </a:r>
            <a:r>
              <a:rPr kumimoji="1" lang="en-US" altLang="ja-JP" sz="3200" dirty="0" smtClean="0"/>
              <a:t>(</a:t>
            </a:r>
            <a:r>
              <a:rPr kumimoji="1" lang="ja-JP" altLang="en-US" sz="3200" dirty="0" smtClean="0"/>
              <a:t>ヒント数の個数</a:t>
            </a:r>
            <a:r>
              <a:rPr kumimoji="1" lang="en-US" altLang="ja-JP" sz="3200" dirty="0" smtClean="0"/>
              <a:t>)</a:t>
            </a:r>
            <a:endParaRPr kumimoji="1" lang="ja-JP" altLang="en-US" sz="3200" dirty="0"/>
          </a:p>
        </p:txBody>
      </p:sp>
      <p:sp>
        <p:nvSpPr>
          <p:cNvPr id="3" name="コンテンツ プレースホルダー 2"/>
          <p:cNvSpPr txBox="1">
            <a:spLocks/>
          </p:cNvSpPr>
          <p:nvPr/>
        </p:nvSpPr>
        <p:spPr>
          <a:xfrm>
            <a:off x="0" y="620688"/>
            <a:ext cx="8686800" cy="5904656"/>
          </a:xfrm>
          <a:prstGeom prst="rect">
            <a:avLst/>
          </a:prstGeom>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000" dirty="0" smtClean="0"/>
              <a:t>同じヒント数が配置されてるマス同志ではそのマス通る直線を共有しない場合、盤面内のヒント数</a:t>
            </a:r>
            <a:r>
              <a:rPr lang="en-US" altLang="ja-JP" sz="2000" dirty="0" smtClean="0"/>
              <a:t>M</a:t>
            </a:r>
            <a:r>
              <a:rPr lang="ja-JP" altLang="en-US" sz="2000" dirty="0" smtClean="0"/>
              <a:t>の個数は</a:t>
            </a:r>
            <a:endParaRPr lang="en-US" altLang="ja-JP" sz="2000" dirty="0" smtClean="0"/>
          </a:p>
          <a:p>
            <a:endParaRPr lang="en-US" altLang="ja-JP" sz="2400" dirty="0" smtClean="0"/>
          </a:p>
          <a:p>
            <a:endParaRPr lang="en-US" altLang="ja-JP" sz="2400" dirty="0" smtClean="0"/>
          </a:p>
          <a:p>
            <a:r>
              <a:rPr lang="ja-JP" altLang="en-US" sz="2000" dirty="0" smtClean="0"/>
              <a:t>ヒント数の個数では上記の様に特殊化した条件のもとでは解をもつか否かは判定可能だが、個数だけでは解がユニークか否かは判定不可。</a:t>
            </a:r>
            <a:endParaRPr lang="en-US" altLang="ja-JP" sz="2000" dirty="0" smtClean="0"/>
          </a:p>
          <a:p>
            <a:endParaRPr lang="en-US" altLang="ja-JP" sz="2000" dirty="0" smtClean="0"/>
          </a:p>
          <a:p>
            <a:r>
              <a:rPr lang="ja-JP" altLang="en-US" sz="2000" dirty="0" smtClean="0"/>
              <a:t>一本線は解き手の立場での不公平性はないので</a:t>
            </a:r>
            <a:r>
              <a:rPr lang="en-US" altLang="ja-JP" sz="2000" dirty="0" smtClean="0"/>
              <a:t>(</a:t>
            </a:r>
            <a:r>
              <a:rPr lang="ja-JP" altLang="en-US" sz="2000" dirty="0" smtClean="0"/>
              <a:t>第７回ミニ研究会で発表</a:t>
            </a:r>
            <a:r>
              <a:rPr lang="en-US" altLang="ja-JP" sz="2000" dirty="0" smtClean="0"/>
              <a:t>)</a:t>
            </a:r>
            <a:r>
              <a:rPr lang="ja-JP" altLang="en-US" sz="2000" dirty="0" smtClean="0"/>
              <a:t>実際に問題を解かないと解のユニーク性は明確にできない。</a:t>
            </a:r>
            <a:endParaRPr lang="en-US" altLang="ja-JP" sz="2000" dirty="0" smtClean="0"/>
          </a:p>
          <a:p>
            <a:endParaRPr lang="en-US" altLang="ja-JP" sz="2000" dirty="0" smtClean="0"/>
          </a:p>
          <a:p>
            <a:r>
              <a:rPr lang="ja-JP" altLang="en-US" sz="2000" dirty="0" smtClean="0"/>
              <a:t>例</a:t>
            </a:r>
            <a:r>
              <a:rPr lang="ja-JP" altLang="en-US" sz="2000" dirty="0"/>
              <a:t>と</a:t>
            </a:r>
            <a:r>
              <a:rPr lang="ja-JP" altLang="en-US" sz="2000" dirty="0" smtClean="0"/>
              <a:t>して、ヒント数</a:t>
            </a:r>
            <a:r>
              <a:rPr lang="en-US" altLang="ja-JP" sz="2000" dirty="0" smtClean="0"/>
              <a:t>1</a:t>
            </a:r>
            <a:r>
              <a:rPr lang="ja-JP" altLang="en-US" sz="2000" dirty="0" smtClean="0"/>
              <a:t>が２個の場合、</a:t>
            </a:r>
            <a:endParaRPr lang="en-US" altLang="ja-JP" sz="2000" dirty="0" smtClean="0"/>
          </a:p>
          <a:p>
            <a:pPr marL="0" indent="0">
              <a:buNone/>
            </a:pPr>
            <a:r>
              <a:rPr lang="ja-JP" altLang="en-US" sz="2000" dirty="0"/>
              <a:t>　</a:t>
            </a:r>
            <a:r>
              <a:rPr lang="ja-JP" altLang="en-US" sz="2000" dirty="0" smtClean="0"/>
              <a:t>　長さ</a:t>
            </a:r>
            <a:r>
              <a:rPr lang="en-US" altLang="ja-JP" sz="2000" dirty="0" smtClean="0"/>
              <a:t>1</a:t>
            </a:r>
            <a:r>
              <a:rPr lang="ja-JP" altLang="en-US" sz="2000" dirty="0" smtClean="0"/>
              <a:t>の直線の縦横を入れ替えたら</a:t>
            </a:r>
            <a:endParaRPr lang="en-US" altLang="ja-JP" sz="2000" dirty="0" smtClean="0"/>
          </a:p>
          <a:p>
            <a:pPr marL="0" indent="0">
              <a:buNone/>
            </a:pPr>
            <a:r>
              <a:rPr lang="ja-JP" altLang="en-US" sz="2000" dirty="0" smtClean="0"/>
              <a:t>　　他の直線の配置にも影響するので、</a:t>
            </a:r>
            <a:endParaRPr lang="en-US" altLang="ja-JP" sz="2000" dirty="0" smtClean="0"/>
          </a:p>
          <a:p>
            <a:pPr marL="0" indent="0">
              <a:buNone/>
            </a:pPr>
            <a:r>
              <a:rPr lang="ja-JP" altLang="en-US" sz="2000" dirty="0" smtClean="0"/>
              <a:t>　　ヒント数１の個数だけでは解の</a:t>
            </a:r>
            <a:endParaRPr lang="en-US" altLang="ja-JP" sz="2000" dirty="0" smtClean="0"/>
          </a:p>
          <a:p>
            <a:pPr marL="0" indent="0">
              <a:buNone/>
            </a:pPr>
            <a:r>
              <a:rPr lang="ja-JP" altLang="en-US" sz="2000" dirty="0" smtClean="0"/>
              <a:t>　　ユニーク性は明確にできない。</a:t>
            </a:r>
            <a:endParaRPr lang="en-US" altLang="ja-JP" sz="2000" dirty="0" smtClean="0"/>
          </a:p>
          <a:p>
            <a:endParaRPr lang="en-US" altLang="ja-JP" sz="2400" dirty="0"/>
          </a:p>
          <a:p>
            <a:endParaRPr lang="en-US" altLang="ja-JP" sz="2400" dirty="0" smtClean="0"/>
          </a:p>
          <a:p>
            <a:endParaRPr lang="en-US" altLang="ja-JP" sz="2400" dirty="0"/>
          </a:p>
          <a:p>
            <a:endParaRPr lang="en-US" altLang="ja-JP" sz="2400" dirty="0" smtClean="0"/>
          </a:p>
          <a:p>
            <a:endParaRPr lang="en-US" altLang="ja-JP" sz="2400" dirty="0"/>
          </a:p>
          <a:p>
            <a:endParaRPr lang="en-US" altLang="ja-JP" sz="2400" dirty="0" smtClean="0"/>
          </a:p>
          <a:p>
            <a:endParaRPr lang="en-US" altLang="ja-JP" sz="24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000235192"/>
              </p:ext>
            </p:extLst>
          </p:nvPr>
        </p:nvGraphicFramePr>
        <p:xfrm>
          <a:off x="3923928" y="980728"/>
          <a:ext cx="4968551" cy="1033388"/>
        </p:xfrm>
        <a:graphic>
          <a:graphicData uri="http://schemas.openxmlformats.org/presentationml/2006/ole">
            <mc:AlternateContent xmlns:mc="http://schemas.openxmlformats.org/markup-compatibility/2006">
              <mc:Choice xmlns:v="urn:schemas-microsoft-com:vml" Requires="v">
                <p:oleObj spid="_x0000_s1074" name="数式" r:id="rId3" imgW="2501640" imgH="482400" progId="Equation.3">
                  <p:embed/>
                </p:oleObj>
              </mc:Choice>
              <mc:Fallback>
                <p:oleObj name="数式" r:id="rId3" imgW="2501640" imgH="482400" progId="Equation.3">
                  <p:embed/>
                  <p:pic>
                    <p:nvPicPr>
                      <p:cNvPr id="0" name=""/>
                      <p:cNvPicPr/>
                      <p:nvPr/>
                    </p:nvPicPr>
                    <p:blipFill>
                      <a:blip r:embed="rId4"/>
                      <a:stretch>
                        <a:fillRect/>
                      </a:stretch>
                    </p:blipFill>
                    <p:spPr>
                      <a:xfrm>
                        <a:off x="3923928" y="980728"/>
                        <a:ext cx="4968551" cy="1033388"/>
                      </a:xfrm>
                      <a:prstGeom prst="rect">
                        <a:avLst/>
                      </a:prstGeom>
                    </p:spPr>
                  </p:pic>
                </p:oleObj>
              </mc:Fallback>
            </mc:AlternateContent>
          </a:graphicData>
        </a:graphic>
      </p:graphicFrame>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3897153"/>
            <a:ext cx="2981921" cy="2960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6991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2454"/>
            <a:ext cx="8229600" cy="562074"/>
          </a:xfrm>
        </p:spPr>
        <p:txBody>
          <a:bodyPr>
            <a:normAutofit fontScale="90000"/>
          </a:bodyPr>
          <a:lstStyle/>
          <a:p>
            <a:r>
              <a:rPr kumimoji="1" lang="ja-JP" altLang="en-US" dirty="0" smtClean="0"/>
              <a:t>ヒント数</a:t>
            </a:r>
            <a:r>
              <a:rPr kumimoji="1" lang="en-US" altLang="ja-JP" dirty="0" smtClean="0"/>
              <a:t>0</a:t>
            </a:r>
            <a:r>
              <a:rPr kumimoji="1" lang="ja-JP" altLang="en-US" dirty="0" smtClean="0"/>
              <a:t>の扱い</a:t>
            </a:r>
            <a:endParaRPr kumimoji="1" lang="ja-JP" altLang="en-US" dirty="0"/>
          </a:p>
        </p:txBody>
      </p:sp>
      <p:sp>
        <p:nvSpPr>
          <p:cNvPr id="4" name="コンテンツ プレースホルダー 2"/>
          <p:cNvSpPr txBox="1">
            <a:spLocks/>
          </p:cNvSpPr>
          <p:nvPr/>
        </p:nvSpPr>
        <p:spPr>
          <a:xfrm>
            <a:off x="105311" y="548680"/>
            <a:ext cx="8928992" cy="5976664"/>
          </a:xfrm>
          <a:prstGeom prst="rect">
            <a:avLst/>
          </a:prstGeom>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000" dirty="0" smtClean="0"/>
              <a:t>N×N</a:t>
            </a:r>
            <a:r>
              <a:rPr lang="ja-JP" altLang="en-US" sz="2000" dirty="0" smtClean="0"/>
              <a:t>の盤面で解をもつためのヒント数</a:t>
            </a:r>
            <a:r>
              <a:rPr lang="en-US" altLang="ja-JP" sz="2000" dirty="0" smtClean="0"/>
              <a:t>0</a:t>
            </a:r>
            <a:r>
              <a:rPr lang="ja-JP" altLang="en-US" sz="2000" dirty="0" smtClean="0"/>
              <a:t>の最大個数は　　　　　　　　　　　個</a:t>
            </a:r>
            <a:endParaRPr lang="en-US" altLang="ja-JP" sz="2000" dirty="0" smtClean="0"/>
          </a:p>
          <a:p>
            <a:pPr marL="0" indent="0">
              <a:buNone/>
            </a:pPr>
            <a:r>
              <a:rPr lang="ja-JP" altLang="en-US" sz="2000" dirty="0" smtClean="0"/>
              <a:t>　ヒント数</a:t>
            </a:r>
            <a:r>
              <a:rPr lang="en-US" altLang="ja-JP" sz="2000" dirty="0" smtClean="0"/>
              <a:t>0</a:t>
            </a:r>
            <a:r>
              <a:rPr lang="ja-JP" altLang="en-US" sz="2000" dirty="0" smtClean="0"/>
              <a:t>はそのマスを直線が通過しないことを表すので、</a:t>
            </a:r>
            <a:endParaRPr lang="en-US" altLang="ja-JP" sz="2000" dirty="0" smtClean="0"/>
          </a:p>
          <a:p>
            <a:pPr marL="0" indent="0">
              <a:buNone/>
            </a:pPr>
            <a:r>
              <a:rPr lang="en-US" altLang="ja-JP" sz="2000" dirty="0" smtClean="0"/>
              <a:t>0</a:t>
            </a:r>
            <a:r>
              <a:rPr lang="ja-JP" altLang="en-US" sz="2000" dirty="0" smtClean="0"/>
              <a:t>以外のヒント数と扱いが異なる。　                      </a:t>
            </a:r>
            <a:r>
              <a:rPr lang="en-US" altLang="ja-JP" sz="2000" dirty="0" smtClean="0"/>
              <a:t>N=4</a:t>
            </a:r>
            <a:r>
              <a:rPr lang="ja-JP" altLang="en-US" sz="2000" dirty="0" smtClean="0"/>
              <a:t>でヒント数</a:t>
            </a:r>
            <a:r>
              <a:rPr lang="en-US" altLang="ja-JP" sz="2000" dirty="0" smtClean="0"/>
              <a:t>0(1</a:t>
            </a:r>
            <a:r>
              <a:rPr lang="ja-JP" altLang="en-US" sz="2000" dirty="0" smtClean="0"/>
              <a:t>種類</a:t>
            </a:r>
            <a:r>
              <a:rPr lang="en-US" altLang="ja-JP" sz="2000" dirty="0" smtClean="0"/>
              <a:t>)</a:t>
            </a:r>
            <a:r>
              <a:rPr lang="ja-JP" altLang="en-US" sz="2000" dirty="0" smtClean="0"/>
              <a:t>のみの</a:t>
            </a:r>
            <a:r>
              <a:rPr lang="ja-JP" altLang="en-US" sz="2000" dirty="0"/>
              <a:t>場合</a:t>
            </a:r>
            <a:endParaRPr lang="en-US" altLang="ja-JP" sz="2000" dirty="0"/>
          </a:p>
          <a:p>
            <a:pPr marL="0" indent="0">
              <a:buNone/>
            </a:pPr>
            <a:endParaRPr lang="en-US" altLang="ja-JP" sz="2000" dirty="0" smtClean="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pPr marL="0" indent="0">
              <a:buNone/>
            </a:pPr>
            <a:r>
              <a:rPr lang="ja-JP" altLang="en-US" sz="2000" dirty="0" smtClean="0"/>
              <a:t>　　　　　　　　　　　　　　　　　　　　　　　　　　　　　　</a:t>
            </a:r>
            <a:endParaRPr lang="en-US" altLang="ja-JP" sz="2000" dirty="0" smtClean="0"/>
          </a:p>
          <a:p>
            <a:pPr marL="0" indent="0">
              <a:buNone/>
            </a:pPr>
            <a:r>
              <a:rPr lang="ja-JP" altLang="en-US" sz="2000" dirty="0"/>
              <a:t>　</a:t>
            </a:r>
            <a:r>
              <a:rPr lang="ja-JP" altLang="en-US" sz="2000" dirty="0" smtClean="0"/>
              <a:t>　　　　　　　　　　　　　　　　　　　　　　　　　　　　　</a:t>
            </a:r>
            <a:endParaRPr lang="en-US" altLang="ja-JP" sz="2000" dirty="0" smtClean="0"/>
          </a:p>
          <a:p>
            <a:pPr marL="0" indent="0">
              <a:buNone/>
            </a:pPr>
            <a:r>
              <a:rPr lang="ja-JP" altLang="en-US" sz="2000" dirty="0"/>
              <a:t>　</a:t>
            </a:r>
            <a:r>
              <a:rPr lang="ja-JP" altLang="en-US" sz="2000" dirty="0" smtClean="0"/>
              <a:t>　　　　　　　　　　　　　　　　　　　　　　　　　　　　　注</a:t>
            </a:r>
            <a:r>
              <a:rPr lang="en-US" altLang="ja-JP" sz="2000" dirty="0" smtClean="0"/>
              <a:t>)</a:t>
            </a:r>
            <a:r>
              <a:rPr lang="ja-JP" altLang="en-US" sz="2000" dirty="0" smtClean="0"/>
              <a:t>右図は左図の特殊化</a:t>
            </a:r>
            <a:r>
              <a:rPr lang="en-US" altLang="ja-JP" sz="2000" dirty="0" smtClean="0"/>
              <a:t>(N=4</a:t>
            </a:r>
            <a:r>
              <a:rPr lang="ja-JP" altLang="en-US" sz="2000" dirty="0" err="1"/>
              <a:t>に</a:t>
            </a:r>
            <a:r>
              <a:rPr lang="ja-JP" altLang="en-US" sz="2000" dirty="0" err="1" smtClean="0"/>
              <a:t>限</a:t>
            </a:r>
            <a:r>
              <a:rPr lang="ja-JP" altLang="en-US" sz="2000" dirty="0" smtClean="0"/>
              <a:t> </a:t>
            </a:r>
            <a:endParaRPr lang="en-US" altLang="ja-JP" sz="2000" dirty="0" smtClean="0"/>
          </a:p>
          <a:p>
            <a:pPr marL="0" indent="0">
              <a:buNone/>
            </a:pPr>
            <a:r>
              <a:rPr lang="en-US" altLang="ja-JP" sz="2000" dirty="0"/>
              <a:t> </a:t>
            </a:r>
            <a:r>
              <a:rPr lang="en-US" altLang="ja-JP" sz="2000" dirty="0" smtClean="0"/>
              <a:t>                                                                                            </a:t>
            </a:r>
            <a:r>
              <a:rPr lang="ja-JP" altLang="en-US" sz="2000" dirty="0" smtClean="0"/>
              <a:t>定</a:t>
            </a:r>
            <a:r>
              <a:rPr lang="en-US" altLang="ja-JP" sz="2000" dirty="0" smtClean="0"/>
              <a:t>)</a:t>
            </a:r>
            <a:r>
              <a:rPr lang="ja-JP" altLang="en-US" sz="2000" dirty="0"/>
              <a:t>ではない。左図</a:t>
            </a:r>
            <a:r>
              <a:rPr lang="ja-JP" altLang="en-US" sz="2000" dirty="0" smtClean="0"/>
              <a:t>は</a:t>
            </a:r>
            <a:r>
              <a:rPr lang="ja-JP" altLang="en-US" sz="2000" dirty="0"/>
              <a:t>ヒント数</a:t>
            </a:r>
            <a:r>
              <a:rPr lang="en-US" altLang="ja-JP" sz="2000" dirty="0"/>
              <a:t>0 </a:t>
            </a:r>
            <a:r>
              <a:rPr lang="ja-JP" altLang="en-US" sz="2000" dirty="0" smtClean="0"/>
              <a:t>　　　　　　　　　　　　　　　　　　　　　　　　　</a:t>
            </a:r>
            <a:endParaRPr lang="en-US" altLang="ja-JP" sz="2000" dirty="0" smtClean="0"/>
          </a:p>
          <a:p>
            <a:pPr marL="0" indent="0">
              <a:buNone/>
            </a:pPr>
            <a:r>
              <a:rPr lang="ja-JP" altLang="en-US" sz="2000" dirty="0"/>
              <a:t>　</a:t>
            </a:r>
            <a:r>
              <a:rPr lang="ja-JP" altLang="en-US" sz="2000" dirty="0" smtClean="0"/>
              <a:t>　　　　　　　　　　　　　　　　　　　　　　　　　　　　　　　およびヒント</a:t>
            </a:r>
            <a:r>
              <a:rPr lang="ja-JP" altLang="en-US" sz="2000" dirty="0"/>
              <a:t>数</a:t>
            </a:r>
            <a:r>
              <a:rPr lang="en-US" altLang="ja-JP" sz="2000" dirty="0" smtClean="0"/>
              <a:t>N</a:t>
            </a:r>
            <a:r>
              <a:rPr lang="ja-JP" altLang="en-US" sz="2000" dirty="0" smtClean="0"/>
              <a:t>の</a:t>
            </a:r>
            <a:r>
              <a:rPr lang="en-US" altLang="ja-JP" sz="2000" dirty="0" smtClean="0"/>
              <a:t>2</a:t>
            </a:r>
            <a:r>
              <a:rPr lang="ja-JP" altLang="en-US" sz="2000" dirty="0" smtClean="0"/>
              <a:t>種類の問題　　　　　　　</a:t>
            </a:r>
            <a:r>
              <a:rPr lang="ja-JP" altLang="en-US" sz="2000" dirty="0"/>
              <a:t>　</a:t>
            </a:r>
            <a:r>
              <a:rPr lang="ja-JP" altLang="en-US" sz="2000" dirty="0" smtClean="0"/>
              <a:t>　　　　</a:t>
            </a:r>
            <a:endParaRPr lang="en-US" altLang="ja-JP" sz="2000" dirty="0" smtClean="0"/>
          </a:p>
          <a:p>
            <a:pPr marL="0" indent="0">
              <a:buNone/>
            </a:pPr>
            <a:r>
              <a:rPr lang="ja-JP" altLang="en-US" sz="2000" dirty="0"/>
              <a:t>　</a:t>
            </a:r>
            <a:r>
              <a:rPr lang="ja-JP" altLang="en-US" sz="2000" dirty="0" smtClean="0"/>
              <a:t>　　　　　　　　　　　　　　　　　　　　　　　　　　　　　　　</a:t>
            </a:r>
            <a:endParaRPr lang="en-US" altLang="ja-JP" sz="2000" dirty="0" smtClean="0"/>
          </a:p>
          <a:p>
            <a:pPr marL="0" indent="0">
              <a:buNone/>
            </a:pPr>
            <a:r>
              <a:rPr lang="en-US" altLang="ja-JP" sz="2000" dirty="0"/>
              <a:t> </a:t>
            </a:r>
            <a:r>
              <a:rPr lang="en-US" altLang="ja-JP" sz="2000" dirty="0" smtClean="0"/>
              <a:t>                                                                                                </a:t>
            </a:r>
          </a:p>
          <a:p>
            <a:pPr marL="0" indent="0">
              <a:buNone/>
            </a:pPr>
            <a:r>
              <a:rPr lang="ja-JP" altLang="en-US" sz="2000" dirty="0" smtClean="0"/>
              <a:t>　　　　　　　　　　　</a:t>
            </a:r>
            <a:endParaRPr lang="ja-JP" altLang="en-US" sz="20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062727083"/>
              </p:ext>
            </p:extLst>
          </p:nvPr>
        </p:nvGraphicFramePr>
        <p:xfrm>
          <a:off x="6155853" y="371845"/>
          <a:ext cx="1858271" cy="720080"/>
        </p:xfrm>
        <a:graphic>
          <a:graphicData uri="http://schemas.openxmlformats.org/presentationml/2006/ole">
            <mc:AlternateContent xmlns:mc="http://schemas.openxmlformats.org/markup-compatibility/2006">
              <mc:Choice xmlns:v="urn:schemas-microsoft-com:vml" Requires="v">
                <p:oleObj spid="_x0000_s2108" name="数式" r:id="rId3" imgW="1015920" imgH="393480" progId="Equation.3">
                  <p:embed/>
                </p:oleObj>
              </mc:Choice>
              <mc:Fallback>
                <p:oleObj name="数式" r:id="rId3" imgW="1015920" imgH="393480" progId="Equation.3">
                  <p:embed/>
                  <p:pic>
                    <p:nvPicPr>
                      <p:cNvPr id="0" name=""/>
                      <p:cNvPicPr/>
                      <p:nvPr/>
                    </p:nvPicPr>
                    <p:blipFill>
                      <a:blip r:embed="rId4"/>
                      <a:stretch>
                        <a:fillRect/>
                      </a:stretch>
                    </p:blipFill>
                    <p:spPr>
                      <a:xfrm>
                        <a:off x="6155853" y="371845"/>
                        <a:ext cx="1858271" cy="720080"/>
                      </a:xfrm>
                      <a:prstGeom prst="rect">
                        <a:avLst/>
                      </a:prstGeom>
                    </p:spPr>
                  </p:pic>
                </p:oleObj>
              </mc:Fallback>
            </mc:AlternateContent>
          </a:graphicData>
        </a:graphic>
      </p:graphicFrame>
      <p:pic>
        <p:nvPicPr>
          <p:cNvPr id="2082" name="Picture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487" y="1762789"/>
            <a:ext cx="4391025" cy="506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84"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4128" y="1762789"/>
            <a:ext cx="2743200" cy="2724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5412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03040" y="1052736"/>
            <a:ext cx="8640960" cy="4401205"/>
          </a:xfrm>
          <a:prstGeom prst="rect">
            <a:avLst/>
          </a:prstGeom>
        </p:spPr>
        <p:txBody>
          <a:bodyPr wrap="square">
            <a:spAutoFit/>
          </a:bodyPr>
          <a:lstStyle/>
          <a:p>
            <a:endParaRPr lang="en-US" altLang="ja-JP" sz="4000" dirty="0" smtClean="0"/>
          </a:p>
          <a:p>
            <a:endParaRPr lang="en-US" altLang="ja-JP" sz="4000" dirty="0"/>
          </a:p>
          <a:p>
            <a:r>
              <a:rPr lang="ja-JP" altLang="en-US" sz="4000" dirty="0" smtClean="0"/>
              <a:t>ヒント</a:t>
            </a:r>
            <a:r>
              <a:rPr lang="ja-JP" altLang="en-US" sz="4000" dirty="0"/>
              <a:t>数</a:t>
            </a:r>
            <a:r>
              <a:rPr lang="en-US" altLang="ja-JP" sz="4000" dirty="0" smtClean="0"/>
              <a:t>0</a:t>
            </a:r>
            <a:r>
              <a:rPr lang="ja-JP" altLang="en-US" sz="4000" dirty="0" smtClean="0"/>
              <a:t>の個数が　　　　　　　　個　　　　　　　　　　　　</a:t>
            </a:r>
            <a:endParaRPr lang="en-US" altLang="ja-JP" sz="4000" dirty="0" smtClean="0"/>
          </a:p>
          <a:p>
            <a:endParaRPr lang="en-US" altLang="ja-JP" sz="4000" dirty="0"/>
          </a:p>
          <a:p>
            <a:r>
              <a:rPr lang="ja-JP" altLang="en-US" sz="4000" dirty="0" smtClean="0"/>
              <a:t>の</a:t>
            </a:r>
            <a:r>
              <a:rPr lang="ja-JP" altLang="en-US" sz="4000" dirty="0"/>
              <a:t>場合</a:t>
            </a:r>
            <a:r>
              <a:rPr lang="ja-JP" altLang="en-US" sz="4000" dirty="0" smtClean="0"/>
              <a:t>は、ヒント数の種類数とヒント数</a:t>
            </a:r>
            <a:endParaRPr lang="en-US" altLang="ja-JP" sz="4000" dirty="0" smtClean="0"/>
          </a:p>
          <a:p>
            <a:endParaRPr lang="en-US" altLang="ja-JP" sz="4000" dirty="0"/>
          </a:p>
          <a:p>
            <a:r>
              <a:rPr lang="ja-JP" altLang="en-US" sz="4000" dirty="0" smtClean="0"/>
              <a:t>の和はいずれも最小である。</a:t>
            </a:r>
            <a:endParaRPr lang="ja-JP" altLang="en-US" sz="40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738512795"/>
              </p:ext>
            </p:extLst>
          </p:nvPr>
        </p:nvGraphicFramePr>
        <p:xfrm>
          <a:off x="4644008" y="2132856"/>
          <a:ext cx="2515026" cy="975916"/>
        </p:xfrm>
        <a:graphic>
          <a:graphicData uri="http://schemas.openxmlformats.org/presentationml/2006/ole">
            <mc:AlternateContent xmlns:mc="http://schemas.openxmlformats.org/markup-compatibility/2006">
              <mc:Choice xmlns:v="urn:schemas-microsoft-com:vml" Requires="v">
                <p:oleObj spid="_x0000_s9231" name="数式" r:id="rId3" imgW="1015920" imgH="393480" progId="Equation.3">
                  <p:embed/>
                </p:oleObj>
              </mc:Choice>
              <mc:Fallback>
                <p:oleObj name="数式" r:id="rId3" imgW="1015920" imgH="393480" progId="Equation.3">
                  <p:embed/>
                  <p:pic>
                    <p:nvPicPr>
                      <p:cNvPr id="0" name="オブジェクト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2132856"/>
                        <a:ext cx="2515026" cy="975916"/>
                      </a:xfrm>
                      <a:prstGeom prst="rect">
                        <a:avLst/>
                      </a:prstGeom>
                      <a:noFill/>
                      <a:ln>
                        <a:noFill/>
                      </a:ln>
                    </p:spPr>
                  </p:pic>
                </p:oleObj>
              </mc:Fallback>
            </mc:AlternateContent>
          </a:graphicData>
        </a:graphic>
      </p:graphicFrame>
      <p:sp>
        <p:nvSpPr>
          <p:cNvPr id="6" name="正方形/長方形 5"/>
          <p:cNvSpPr/>
          <p:nvPr/>
        </p:nvSpPr>
        <p:spPr>
          <a:xfrm>
            <a:off x="2411760" y="260648"/>
            <a:ext cx="3996607" cy="1015663"/>
          </a:xfrm>
          <a:prstGeom prst="rect">
            <a:avLst/>
          </a:prstGeom>
        </p:spPr>
        <p:txBody>
          <a:bodyPr wrap="none">
            <a:spAutoFit/>
          </a:bodyPr>
          <a:lstStyle/>
          <a:p>
            <a:r>
              <a:rPr lang="ja-JP" altLang="en-US" sz="6000" dirty="0"/>
              <a:t>一つ</a:t>
            </a:r>
            <a:r>
              <a:rPr lang="ja-JP" altLang="en-US" sz="6000" dirty="0" smtClean="0"/>
              <a:t>の結果</a:t>
            </a:r>
            <a:endParaRPr lang="ja-JP" altLang="en-US" sz="6000" dirty="0"/>
          </a:p>
        </p:txBody>
      </p:sp>
    </p:spTree>
    <p:extLst>
      <p:ext uri="{BB962C8B-B14F-4D97-AF65-F5344CB8AC3E}">
        <p14:creationId xmlns:p14="http://schemas.microsoft.com/office/powerpoint/2010/main" val="3176448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784976" cy="1008112"/>
          </a:xfrm>
        </p:spPr>
        <p:txBody>
          <a:bodyPr>
            <a:normAutofit fontScale="90000"/>
          </a:bodyPr>
          <a:lstStyle/>
          <a:p>
            <a:r>
              <a:rPr lang="ja-JP" altLang="en-US" dirty="0"/>
              <a:t>対角線</a:t>
            </a:r>
            <a:r>
              <a:rPr lang="ja-JP" altLang="en-US" dirty="0" smtClean="0"/>
              <a:t>と対角線で区切られた半分の</a:t>
            </a:r>
            <a:r>
              <a:rPr lang="en-US" altLang="ja-JP" dirty="0" smtClean="0"/>
              <a:t/>
            </a:r>
            <a:br>
              <a:rPr lang="en-US" altLang="ja-JP" dirty="0" smtClean="0"/>
            </a:br>
            <a:r>
              <a:rPr lang="ja-JP" altLang="en-US" dirty="0" smtClean="0"/>
              <a:t>対角領域にヒント数が配置されない場合</a:t>
            </a:r>
            <a:endParaRPr kumimoji="1" lang="ja-JP"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3298" y="1628800"/>
            <a:ext cx="5364546" cy="522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60691" y="1310096"/>
            <a:ext cx="8666155" cy="2862322"/>
          </a:xfrm>
          <a:prstGeom prst="rect">
            <a:avLst/>
          </a:prstGeom>
        </p:spPr>
        <p:txBody>
          <a:bodyPr wrap="none">
            <a:spAutoFit/>
          </a:bodyPr>
          <a:lstStyle/>
          <a:p>
            <a:r>
              <a:rPr lang="ja-JP" altLang="en-US" dirty="0" smtClean="0"/>
              <a:t>ヒント</a:t>
            </a:r>
            <a:r>
              <a:rPr lang="ja-JP" altLang="en-US" dirty="0"/>
              <a:t>数</a:t>
            </a:r>
            <a:r>
              <a:rPr lang="en-US" altLang="ja-JP" dirty="0" smtClean="0"/>
              <a:t>0</a:t>
            </a:r>
            <a:r>
              <a:rPr lang="ja-JP" altLang="en-US" dirty="0" smtClean="0"/>
              <a:t>が最大個数配置される場合は対角線と対角線で区切られた半分の対角領域に</a:t>
            </a:r>
            <a:endParaRPr lang="en-US" altLang="ja-JP" dirty="0" smtClean="0"/>
          </a:p>
          <a:p>
            <a:r>
              <a:rPr lang="ja-JP" altLang="en-US" dirty="0" smtClean="0"/>
              <a:t>ヒント数が配置されない。右図はヒント数</a:t>
            </a:r>
            <a:endParaRPr lang="en-US" altLang="ja-JP" dirty="0" smtClean="0"/>
          </a:p>
          <a:p>
            <a:r>
              <a:rPr lang="ja-JP" altLang="en-US" dirty="0" smtClean="0"/>
              <a:t>の個数が</a:t>
            </a:r>
            <a:r>
              <a:rPr lang="en-US" altLang="ja-JP" dirty="0" smtClean="0"/>
              <a:t>N(N+1)/2</a:t>
            </a:r>
            <a:r>
              <a:rPr lang="ja-JP" altLang="en-US" dirty="0" smtClean="0"/>
              <a:t>個未満でかつ、対角</a:t>
            </a:r>
            <a:endParaRPr lang="en-US" altLang="ja-JP" dirty="0" smtClean="0"/>
          </a:p>
          <a:p>
            <a:r>
              <a:rPr lang="ja-JP" altLang="en-US" dirty="0"/>
              <a:t>線</a:t>
            </a:r>
            <a:r>
              <a:rPr lang="ja-JP" altLang="en-US" dirty="0" smtClean="0"/>
              <a:t>と対角線で区切られた半分の対角領</a:t>
            </a:r>
            <a:endParaRPr lang="en-US" altLang="ja-JP" dirty="0" smtClean="0"/>
          </a:p>
          <a:p>
            <a:r>
              <a:rPr lang="ja-JP" altLang="en-US" dirty="0" smtClean="0"/>
              <a:t>域にヒント数が配置されない場合で解が</a:t>
            </a:r>
            <a:endParaRPr lang="en-US" altLang="ja-JP" dirty="0" smtClean="0"/>
          </a:p>
          <a:p>
            <a:r>
              <a:rPr lang="ja-JP" altLang="en-US" dirty="0"/>
              <a:t>ユニーク</a:t>
            </a:r>
            <a:r>
              <a:rPr lang="ja-JP" altLang="en-US" dirty="0" smtClean="0"/>
              <a:t>な問題の例である。ここから、</a:t>
            </a:r>
            <a:endParaRPr lang="en-US" altLang="ja-JP" dirty="0" smtClean="0"/>
          </a:p>
          <a:p>
            <a:r>
              <a:rPr lang="ja-JP" altLang="en-US" dirty="0"/>
              <a:t>ヒント数</a:t>
            </a:r>
            <a:r>
              <a:rPr lang="en-US" altLang="ja-JP" dirty="0"/>
              <a:t>0</a:t>
            </a:r>
            <a:r>
              <a:rPr lang="ja-JP" altLang="en-US" dirty="0"/>
              <a:t>が最大個数配置</a:t>
            </a:r>
            <a:r>
              <a:rPr lang="ja-JP" altLang="en-US" dirty="0" smtClean="0"/>
              <a:t>される問題</a:t>
            </a:r>
            <a:endParaRPr lang="en-US" altLang="ja-JP" dirty="0" smtClean="0"/>
          </a:p>
          <a:p>
            <a:r>
              <a:rPr lang="ja-JP" altLang="en-US" dirty="0" smtClean="0"/>
              <a:t>から、ユニーク解になるためのヒント数</a:t>
            </a:r>
            <a:endParaRPr lang="en-US" altLang="ja-JP" dirty="0" smtClean="0"/>
          </a:p>
          <a:p>
            <a:r>
              <a:rPr lang="ja-JP" altLang="en-US" dirty="0" smtClean="0"/>
              <a:t>の分布の規則性を発見することができ</a:t>
            </a:r>
            <a:endParaRPr lang="en-US" altLang="ja-JP" dirty="0" smtClean="0"/>
          </a:p>
          <a:p>
            <a:r>
              <a:rPr lang="ja-JP" altLang="en-US" dirty="0" smtClean="0"/>
              <a:t>なかった。</a:t>
            </a:r>
            <a:endParaRPr lang="ja-JP" altLang="en-US" dirty="0"/>
          </a:p>
        </p:txBody>
      </p:sp>
    </p:spTree>
    <p:extLst>
      <p:ext uri="{BB962C8B-B14F-4D97-AF65-F5344CB8AC3E}">
        <p14:creationId xmlns:p14="http://schemas.microsoft.com/office/powerpoint/2010/main" val="916171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058"/>
            <a:ext cx="9144000" cy="490066"/>
          </a:xfrm>
        </p:spPr>
        <p:txBody>
          <a:bodyPr>
            <a:noAutofit/>
          </a:bodyPr>
          <a:lstStyle/>
          <a:p>
            <a:r>
              <a:rPr lang="ja-JP" altLang="en-US" sz="3500" dirty="0" smtClean="0"/>
              <a:t>盤面に</a:t>
            </a:r>
            <a:r>
              <a:rPr lang="en-US" altLang="ja-JP" sz="3500" dirty="0" smtClean="0"/>
              <a:t>0</a:t>
            </a:r>
            <a:r>
              <a:rPr lang="ja-JP" altLang="en-US" sz="3500" dirty="0"/>
              <a:t>以外のヒント数１</a:t>
            </a:r>
            <a:r>
              <a:rPr lang="ja-JP" altLang="en-US" sz="3500" dirty="0" smtClean="0"/>
              <a:t>種類が配置された場合</a:t>
            </a:r>
            <a:endParaRPr kumimoji="1" lang="ja-JP" altLang="en-US" sz="3500" dirty="0"/>
          </a:p>
        </p:txBody>
      </p:sp>
      <p:sp>
        <p:nvSpPr>
          <p:cNvPr id="3" name="コンテンツ プレースホルダー 2"/>
          <p:cNvSpPr txBox="1">
            <a:spLocks/>
          </p:cNvSpPr>
          <p:nvPr/>
        </p:nvSpPr>
        <p:spPr>
          <a:xfrm>
            <a:off x="403101" y="692696"/>
            <a:ext cx="8229600" cy="3744416"/>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smtClean="0"/>
              <a:t>0</a:t>
            </a:r>
            <a:r>
              <a:rPr lang="ja-JP" altLang="en-US" dirty="0" smtClean="0"/>
              <a:t>以外のヒント数１種類だけでユニーク解にする事は可能</a:t>
            </a:r>
            <a:r>
              <a:rPr lang="en-US" altLang="ja-JP" dirty="0" smtClean="0"/>
              <a:t>?</a:t>
            </a:r>
          </a:p>
          <a:p>
            <a:r>
              <a:rPr lang="en-US" altLang="ja-JP" dirty="0" smtClean="0"/>
              <a:t>N×N</a:t>
            </a:r>
            <a:r>
              <a:rPr lang="ja-JP" altLang="en-US" dirty="0" smtClean="0"/>
              <a:t>の盤面で、一つの縦列にヒント数</a:t>
            </a:r>
            <a:r>
              <a:rPr lang="en-US" altLang="ja-JP" dirty="0" smtClean="0"/>
              <a:t>N</a:t>
            </a:r>
            <a:r>
              <a:rPr lang="ja-JP" altLang="en-US" dirty="0" smtClean="0"/>
              <a:t>が</a:t>
            </a:r>
            <a:r>
              <a:rPr lang="en-US" altLang="ja-JP" dirty="0" smtClean="0"/>
              <a:t>2</a:t>
            </a:r>
            <a:r>
              <a:rPr lang="ja-JP" altLang="en-US" dirty="0" smtClean="0"/>
              <a:t>個あったら、２個のＮが縦線を共有しない場合、ヒント数</a:t>
            </a:r>
            <a:r>
              <a:rPr lang="en-US" altLang="ja-JP" dirty="0" smtClean="0"/>
              <a:t>N</a:t>
            </a:r>
            <a:r>
              <a:rPr lang="ja-JP" altLang="en-US" dirty="0" smtClean="0"/>
              <a:t>が配置されている２マスのうち一マスは、長さ</a:t>
            </a:r>
            <a:r>
              <a:rPr lang="en-US" altLang="ja-JP" dirty="0" smtClean="0"/>
              <a:t>N</a:t>
            </a:r>
            <a:r>
              <a:rPr lang="ja-JP" altLang="en-US" dirty="0" smtClean="0"/>
              <a:t>の横直線が通る。</a:t>
            </a:r>
            <a:endParaRPr lang="en-US" altLang="ja-JP" dirty="0" smtClean="0"/>
          </a:p>
          <a:p>
            <a:pPr marL="0" indent="0">
              <a:buNone/>
            </a:pPr>
            <a:r>
              <a:rPr lang="ja-JP" altLang="en-US" dirty="0" smtClean="0"/>
              <a:t>　　もしくは長さ</a:t>
            </a:r>
            <a:r>
              <a:rPr lang="en-US" altLang="ja-JP" dirty="0" smtClean="0"/>
              <a:t>N</a:t>
            </a:r>
            <a:r>
              <a:rPr lang="ja-JP" altLang="en-US" dirty="0" smtClean="0"/>
              <a:t>の縦線が通る。</a:t>
            </a:r>
            <a:endParaRPr lang="en-US" altLang="ja-JP" dirty="0" smtClean="0"/>
          </a:p>
          <a:p>
            <a:pPr marL="0" indent="0">
              <a:buNone/>
            </a:pPr>
            <a:endParaRPr lang="en-US" altLang="ja-JP" dirty="0" smtClean="0"/>
          </a:p>
          <a:p>
            <a:r>
              <a:rPr lang="ja-JP" altLang="en-US" dirty="0" smtClean="0"/>
              <a:t>一方、</a:t>
            </a:r>
            <a:r>
              <a:rPr lang="ja-JP" altLang="en-US" dirty="0"/>
              <a:t>一つの縦列にヒント数</a:t>
            </a:r>
            <a:r>
              <a:rPr lang="en-US" altLang="ja-JP" dirty="0"/>
              <a:t>N</a:t>
            </a:r>
            <a:r>
              <a:rPr lang="ja-JP" altLang="en-US" dirty="0" smtClean="0"/>
              <a:t>が</a:t>
            </a:r>
            <a:r>
              <a:rPr lang="en-US" altLang="ja-JP" dirty="0" smtClean="0"/>
              <a:t>3</a:t>
            </a:r>
            <a:r>
              <a:rPr lang="ja-JP" altLang="en-US" dirty="0" smtClean="0"/>
              <a:t>個以上あったらその縦列に長さ</a:t>
            </a:r>
            <a:r>
              <a:rPr lang="en-US" altLang="ja-JP" dirty="0" smtClean="0"/>
              <a:t>N</a:t>
            </a:r>
            <a:r>
              <a:rPr lang="ja-JP" altLang="en-US" dirty="0" smtClean="0"/>
              <a:t>の縦直線が通る。</a:t>
            </a:r>
            <a:endParaRPr lang="en-US" altLang="ja-JP" dirty="0" smtClean="0"/>
          </a:p>
          <a:p>
            <a:r>
              <a:rPr lang="ja-JP" altLang="en-US" dirty="0"/>
              <a:t>一種類</a:t>
            </a:r>
            <a:r>
              <a:rPr lang="ja-JP" altLang="en-US" dirty="0" smtClean="0"/>
              <a:t>のヒント数で直線の配置が決定される一例↓</a:t>
            </a:r>
            <a:endParaRPr lang="en-US" altLang="ja-JP" dirty="0" smtClean="0"/>
          </a:p>
          <a:p>
            <a:r>
              <a:rPr lang="ja-JP" altLang="en-US" dirty="0" smtClean="0"/>
              <a:t>右図の場合、長さ</a:t>
            </a:r>
            <a:r>
              <a:rPr lang="en-US" altLang="ja-JP" dirty="0" smtClean="0"/>
              <a:t>N,N</a:t>
            </a:r>
            <a:r>
              <a:rPr lang="ja-JP" altLang="en-US" dirty="0" smtClean="0"/>
              <a:t>－</a:t>
            </a:r>
            <a:r>
              <a:rPr lang="en-US" altLang="ja-JP" dirty="0" smtClean="0"/>
              <a:t>1,1</a:t>
            </a:r>
            <a:r>
              <a:rPr lang="ja-JP" altLang="en-US" dirty="0" smtClean="0"/>
              <a:t>の</a:t>
            </a:r>
            <a:endParaRPr lang="en-US" altLang="ja-JP" dirty="0" smtClean="0"/>
          </a:p>
          <a:p>
            <a:r>
              <a:rPr lang="ja-JP" altLang="en-US" dirty="0" smtClean="0"/>
              <a:t>直線の配置が決定された。</a:t>
            </a:r>
            <a:endParaRPr lang="en-US" altLang="ja-JP" dirty="0" smtClean="0"/>
          </a:p>
          <a:p>
            <a:endParaRPr lang="en-US" altLang="ja-JP" dirty="0" smtClean="0"/>
          </a:p>
          <a:p>
            <a:endParaRPr lang="en-US" altLang="ja-JP" dirty="0" smtClean="0"/>
          </a:p>
          <a:p>
            <a:endParaRPr lang="en-US" altLang="ja-JP" dirty="0" smtClean="0"/>
          </a:p>
          <a:p>
            <a:endParaRPr lang="ja-JP"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3024174"/>
            <a:ext cx="3834333" cy="3812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181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ja-JP" altLang="en-US" dirty="0"/>
              <a:t>ヒント数</a:t>
            </a:r>
            <a:r>
              <a:rPr lang="ja-JP" altLang="en-US" dirty="0" smtClean="0"/>
              <a:t>の種類数が最大の場合</a:t>
            </a:r>
            <a:endParaRPr kumimoji="1" lang="ja-JP" alt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331427"/>
            <a:ext cx="4248472" cy="4192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2210945"/>
            <a:ext cx="4866898" cy="4433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1331640" y="1628800"/>
            <a:ext cx="800219" cy="461665"/>
          </a:xfrm>
          <a:prstGeom prst="rect">
            <a:avLst/>
          </a:prstGeom>
        </p:spPr>
        <p:txBody>
          <a:bodyPr wrap="none">
            <a:spAutoFit/>
          </a:bodyPr>
          <a:lstStyle/>
          <a:p>
            <a:r>
              <a:rPr lang="ja-JP" altLang="en-US" sz="2400" dirty="0" smtClean="0"/>
              <a:t>問題</a:t>
            </a:r>
            <a:endParaRPr lang="ja-JP" altLang="en-US" sz="2400" dirty="0"/>
          </a:p>
        </p:txBody>
      </p:sp>
      <p:sp>
        <p:nvSpPr>
          <p:cNvPr id="6" name="正方形/長方形 5"/>
          <p:cNvSpPr/>
          <p:nvPr/>
        </p:nvSpPr>
        <p:spPr>
          <a:xfrm>
            <a:off x="6462489" y="1420036"/>
            <a:ext cx="800219" cy="461665"/>
          </a:xfrm>
          <a:prstGeom prst="rect">
            <a:avLst/>
          </a:prstGeom>
        </p:spPr>
        <p:txBody>
          <a:bodyPr wrap="none">
            <a:spAutoFit/>
          </a:bodyPr>
          <a:lstStyle/>
          <a:p>
            <a:r>
              <a:rPr lang="ja-JP" altLang="en-US" sz="2400" dirty="0" smtClean="0"/>
              <a:t>解答</a:t>
            </a:r>
            <a:endParaRPr lang="ja-JP" altLang="en-US" sz="2400" dirty="0"/>
          </a:p>
        </p:txBody>
      </p:sp>
    </p:spTree>
    <p:extLst>
      <p:ext uri="{BB962C8B-B14F-4D97-AF65-F5344CB8AC3E}">
        <p14:creationId xmlns:p14="http://schemas.microsoft.com/office/powerpoint/2010/main" val="285682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579296" cy="1066130"/>
          </a:xfrm>
        </p:spPr>
        <p:txBody>
          <a:bodyPr>
            <a:normAutofit fontScale="90000"/>
          </a:bodyPr>
          <a:lstStyle/>
          <a:p>
            <a:r>
              <a:rPr kumimoji="1" lang="en-US" altLang="ja-JP" dirty="0" smtClean="0"/>
              <a:t>N×N</a:t>
            </a:r>
            <a:r>
              <a:rPr lang="ja-JP" altLang="en-US" dirty="0" smtClean="0"/>
              <a:t>盤面でのヒント数に関する各値</a:t>
            </a:r>
            <a:endParaRPr kumimoji="1" lang="ja-JP" altLang="en-US" dirty="0"/>
          </a:p>
        </p:txBody>
      </p:sp>
      <p:sp>
        <p:nvSpPr>
          <p:cNvPr id="3" name="正方形/長方形 2"/>
          <p:cNvSpPr/>
          <p:nvPr/>
        </p:nvSpPr>
        <p:spPr>
          <a:xfrm>
            <a:off x="58254" y="1700808"/>
            <a:ext cx="8928992" cy="6063198"/>
          </a:xfrm>
          <a:prstGeom prst="rect">
            <a:avLst/>
          </a:prstGeom>
        </p:spPr>
        <p:txBody>
          <a:bodyPr wrap="square">
            <a:spAutoFit/>
          </a:bodyPr>
          <a:lstStyle/>
          <a:p>
            <a:r>
              <a:rPr lang="ja-JP" altLang="en-US" sz="2800" dirty="0" smtClean="0"/>
              <a:t>①ヒント数の種類</a:t>
            </a:r>
            <a:r>
              <a:rPr lang="ja-JP" altLang="en-US" sz="2800" dirty="0"/>
              <a:t>の数</a:t>
            </a:r>
            <a:r>
              <a:rPr lang="ja-JP" altLang="en-US" sz="2800" dirty="0" smtClean="0"/>
              <a:t>：最小は１種類、最大は</a:t>
            </a:r>
            <a:r>
              <a:rPr lang="en-US" altLang="ja-JP" sz="2800" dirty="0" smtClean="0"/>
              <a:t>2N</a:t>
            </a:r>
            <a:r>
              <a:rPr lang="ja-JP" altLang="en-US" sz="2800" dirty="0" smtClean="0"/>
              <a:t>種類</a:t>
            </a:r>
            <a:endParaRPr lang="en-US" altLang="ja-JP" sz="2800" dirty="0" smtClean="0"/>
          </a:p>
          <a:p>
            <a:endParaRPr lang="en-US" altLang="ja-JP" dirty="0" smtClean="0"/>
          </a:p>
          <a:p>
            <a:endParaRPr lang="en-US" altLang="ja-JP" sz="2800" dirty="0" smtClean="0"/>
          </a:p>
          <a:p>
            <a:r>
              <a:rPr lang="ja-JP" altLang="en-US" sz="2800" dirty="0" smtClean="0"/>
              <a:t>②ヒント数の和：最小は</a:t>
            </a:r>
            <a:r>
              <a:rPr lang="en-US" altLang="ja-JP" sz="2800" dirty="0" smtClean="0"/>
              <a:t>0,</a:t>
            </a:r>
            <a:r>
              <a:rPr lang="ja-JP" altLang="en-US" sz="2800" dirty="0" smtClean="0"/>
              <a:t>最大はユニーク解の問題に余分なヒント数を配置して全てのマスにヒント数を配置すればよいので</a:t>
            </a:r>
            <a:endParaRPr lang="en-US" altLang="ja-JP" sz="2800" dirty="0" smtClean="0"/>
          </a:p>
          <a:p>
            <a:endParaRPr lang="en-US" altLang="ja-JP" dirty="0"/>
          </a:p>
          <a:p>
            <a:endParaRPr lang="en-US" altLang="ja-JP" sz="2800" dirty="0" smtClean="0"/>
          </a:p>
          <a:p>
            <a:r>
              <a:rPr lang="ja-JP" altLang="en-US" sz="2800" dirty="0" smtClean="0"/>
              <a:t>③</a:t>
            </a:r>
            <a:r>
              <a:rPr lang="ja-JP" altLang="en-US" sz="2800" dirty="0"/>
              <a:t>個数</a:t>
            </a:r>
            <a:r>
              <a:rPr lang="ja-JP" altLang="en-US" sz="2800" dirty="0" smtClean="0"/>
              <a:t>：ヒント数の最大個数は</a:t>
            </a:r>
            <a:r>
              <a:rPr lang="en-US" altLang="ja-JP" sz="2800" dirty="0" smtClean="0"/>
              <a:t>N^2</a:t>
            </a:r>
            <a:r>
              <a:rPr lang="ja-JP" altLang="en-US" sz="2800" dirty="0" smtClean="0"/>
              <a:t>個</a:t>
            </a:r>
            <a:r>
              <a:rPr lang="en-US" altLang="ja-JP" sz="2800" dirty="0" smtClean="0"/>
              <a:t>(</a:t>
            </a:r>
            <a:r>
              <a:rPr lang="ja-JP" altLang="en-US" sz="2800" dirty="0" smtClean="0"/>
              <a:t>全てのマスにヒント数を配置すればよいので自明な結果</a:t>
            </a:r>
            <a:r>
              <a:rPr lang="en-US" altLang="ja-JP" sz="2800" dirty="0" smtClean="0"/>
              <a:t>)</a:t>
            </a:r>
            <a:r>
              <a:rPr lang="ja-JP" altLang="en-US" sz="2800" dirty="0" smtClean="0"/>
              <a:t>ヒント数の最小値は現段階では厳密に導けていない。</a:t>
            </a:r>
            <a:endParaRPr lang="en-US" altLang="ja-JP" sz="2800" dirty="0" smtClean="0"/>
          </a:p>
          <a:p>
            <a:endParaRPr lang="en-US" altLang="ja-JP" sz="2800" dirty="0"/>
          </a:p>
          <a:p>
            <a:endParaRPr lang="en-US" altLang="ja-JP" dirty="0" smtClean="0"/>
          </a:p>
          <a:p>
            <a:endParaRPr lang="en-US" altLang="ja-JP" dirty="0"/>
          </a:p>
          <a:p>
            <a:endParaRPr lang="en-US" altLang="ja-JP" dirty="0" smtClean="0"/>
          </a:p>
          <a:p>
            <a:endParaRPr lang="en-US" altLang="ja-JP"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991616989"/>
              </p:ext>
            </p:extLst>
          </p:nvPr>
        </p:nvGraphicFramePr>
        <p:xfrm>
          <a:off x="1259632" y="3717032"/>
          <a:ext cx="2592388" cy="457200"/>
        </p:xfrm>
        <a:graphic>
          <a:graphicData uri="http://schemas.openxmlformats.org/presentationml/2006/ole">
            <mc:AlternateContent xmlns:mc="http://schemas.openxmlformats.org/markup-compatibility/2006">
              <mc:Choice xmlns:v="urn:schemas-microsoft-com:vml" Requires="v">
                <p:oleObj spid="_x0000_s10255" name="数式" r:id="rId3" imgW="1218960" imgH="215640" progId="Equation.3">
                  <p:embed/>
                </p:oleObj>
              </mc:Choice>
              <mc:Fallback>
                <p:oleObj name="数式" r:id="rId3" imgW="1218960" imgH="215640" progId="Equation.3">
                  <p:embed/>
                  <p:pic>
                    <p:nvPicPr>
                      <p:cNvPr id="0" name="オブジェクト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3717032"/>
                        <a:ext cx="259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5898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33102" y="116632"/>
            <a:ext cx="8229600" cy="778098"/>
          </a:xfrm>
        </p:spPr>
        <p:txBody>
          <a:bodyPr/>
          <a:lstStyle/>
          <a:p>
            <a:r>
              <a:rPr kumimoji="1" lang="ja-JP" altLang="en-US" dirty="0" smtClean="0"/>
              <a:t>一本線とは</a:t>
            </a:r>
            <a:endParaRPr kumimoji="1" lang="ja-JP" alt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949202"/>
            <a:ext cx="3096344" cy="2754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933056"/>
            <a:ext cx="3101795" cy="2743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107504" y="980728"/>
            <a:ext cx="8856984" cy="923330"/>
          </a:xfrm>
          <a:prstGeom prst="rect">
            <a:avLst/>
          </a:prstGeom>
        </p:spPr>
        <p:txBody>
          <a:bodyPr wrap="square">
            <a:spAutoFit/>
          </a:bodyPr>
          <a:lstStyle/>
          <a:p>
            <a:r>
              <a:rPr lang="ja-JP" altLang="en-US" dirty="0"/>
              <a:t>一</a:t>
            </a:r>
            <a:r>
              <a:rPr lang="ja-JP" altLang="en-US" dirty="0" smtClean="0"/>
              <a:t>本線はパズル</a:t>
            </a:r>
            <a:r>
              <a:rPr lang="ja-JP" altLang="en-US" dirty="0"/>
              <a:t>通信二コリ</a:t>
            </a:r>
            <a:r>
              <a:rPr lang="en-US" altLang="ja-JP" dirty="0"/>
              <a:t>137</a:t>
            </a:r>
            <a:r>
              <a:rPr lang="ja-JP" altLang="en-US" dirty="0"/>
              <a:t>号のオモロパズルのできるまで・</a:t>
            </a:r>
            <a:r>
              <a:rPr lang="en-US" altLang="ja-JP" dirty="0"/>
              <a:t>117</a:t>
            </a:r>
            <a:r>
              <a:rPr lang="ja-JP" altLang="en-US" dirty="0"/>
              <a:t>の</a:t>
            </a:r>
            <a:r>
              <a:rPr lang="ja-JP" altLang="en-US" dirty="0" smtClean="0"/>
              <a:t>今号の</a:t>
            </a:r>
            <a:r>
              <a:rPr lang="ja-JP" altLang="en-US" dirty="0"/>
              <a:t>新作で登場、掲載</a:t>
            </a:r>
            <a:r>
              <a:rPr lang="ja-JP" altLang="en-US" dirty="0" smtClean="0"/>
              <a:t>された私</a:t>
            </a:r>
            <a:r>
              <a:rPr lang="ja-JP" altLang="en-US" dirty="0"/>
              <a:t>の考案した</a:t>
            </a:r>
            <a:r>
              <a:rPr lang="ja-JP" altLang="en-US" dirty="0" smtClean="0"/>
              <a:t>オリジナルパズルです</a:t>
            </a:r>
            <a:r>
              <a:rPr lang="ja-JP" altLang="en-US" dirty="0"/>
              <a:t>。</a:t>
            </a:r>
            <a:r>
              <a:rPr lang="en-US" altLang="ja-JP" dirty="0"/>
              <a:t>(</a:t>
            </a:r>
            <a:r>
              <a:rPr lang="ja-JP" altLang="en-US" dirty="0"/>
              <a:t>誌面では作・</a:t>
            </a:r>
            <a:r>
              <a:rPr lang="en-US" altLang="ja-JP" dirty="0" err="1"/>
              <a:t>baLLjugglermoka</a:t>
            </a:r>
            <a:r>
              <a:rPr lang="ja-JP" altLang="en-US" dirty="0"/>
              <a:t>となっています。</a:t>
            </a:r>
            <a:r>
              <a:rPr lang="en-US" altLang="ja-JP" dirty="0"/>
              <a:t>)</a:t>
            </a:r>
            <a:endParaRPr lang="ja-JP" altLang="en-US" dirty="0"/>
          </a:p>
        </p:txBody>
      </p:sp>
      <p:sp>
        <p:nvSpPr>
          <p:cNvPr id="6" name="正方形/長方形 5"/>
          <p:cNvSpPr/>
          <p:nvPr/>
        </p:nvSpPr>
        <p:spPr>
          <a:xfrm>
            <a:off x="467544" y="1969315"/>
            <a:ext cx="7848872" cy="1477328"/>
          </a:xfrm>
          <a:prstGeom prst="rect">
            <a:avLst/>
          </a:prstGeom>
        </p:spPr>
        <p:txBody>
          <a:bodyPr wrap="square">
            <a:spAutoFit/>
          </a:bodyPr>
          <a:lstStyle/>
          <a:p>
            <a:r>
              <a:rPr lang="ja-JP" altLang="en-US" dirty="0"/>
              <a:t>ルール：①全ての縦列全ての横列に線を</a:t>
            </a:r>
            <a:r>
              <a:rPr lang="en-US" altLang="ja-JP" dirty="0"/>
              <a:t>1 </a:t>
            </a:r>
            <a:r>
              <a:rPr lang="ja-JP" altLang="en-US" dirty="0"/>
              <a:t>本ずつ引きます</a:t>
            </a:r>
            <a:r>
              <a:rPr lang="ja-JP" altLang="en-US" dirty="0" smtClean="0"/>
              <a:t>。</a:t>
            </a:r>
            <a:endParaRPr lang="en-US" altLang="ja-JP" dirty="0" smtClean="0"/>
          </a:p>
          <a:p>
            <a:endParaRPr lang="ja-JP" altLang="en-US" dirty="0"/>
          </a:p>
          <a:p>
            <a:r>
              <a:rPr lang="ja-JP" altLang="en-US" dirty="0" smtClean="0"/>
              <a:t>　　　　　 ②</a:t>
            </a:r>
            <a:r>
              <a:rPr lang="ja-JP" altLang="en-US" dirty="0"/>
              <a:t>引かれる縦線および横線の長さは全て異なります</a:t>
            </a:r>
            <a:r>
              <a:rPr lang="ja-JP" altLang="en-US" dirty="0" smtClean="0"/>
              <a:t>。</a:t>
            </a:r>
            <a:endParaRPr lang="en-US" altLang="ja-JP" dirty="0" smtClean="0"/>
          </a:p>
          <a:p>
            <a:endParaRPr lang="ja-JP" altLang="en-US" dirty="0"/>
          </a:p>
          <a:p>
            <a:r>
              <a:rPr lang="ja-JP" altLang="en-US" dirty="0" smtClean="0"/>
              <a:t>                ③</a:t>
            </a:r>
            <a:r>
              <a:rPr lang="ja-JP" altLang="en-US" dirty="0"/>
              <a:t>盤面内の数字はそのマスを通過する線の長さの合計を表します。</a:t>
            </a:r>
          </a:p>
        </p:txBody>
      </p:sp>
      <p:sp>
        <p:nvSpPr>
          <p:cNvPr id="7" name="正方形/長方形 6"/>
          <p:cNvSpPr/>
          <p:nvPr/>
        </p:nvSpPr>
        <p:spPr>
          <a:xfrm>
            <a:off x="1376977" y="3563724"/>
            <a:ext cx="5572788" cy="369332"/>
          </a:xfrm>
          <a:prstGeom prst="rect">
            <a:avLst/>
          </a:prstGeom>
        </p:spPr>
        <p:txBody>
          <a:bodyPr wrap="square">
            <a:spAutoFit/>
          </a:bodyPr>
          <a:lstStyle/>
          <a:p>
            <a:r>
              <a:rPr lang="ja-JP" altLang="en-US" dirty="0"/>
              <a:t>問題</a:t>
            </a:r>
            <a:r>
              <a:rPr lang="en-US" altLang="ja-JP" dirty="0" smtClean="0"/>
              <a:t>:</a:t>
            </a:r>
            <a:r>
              <a:rPr lang="ja-JP" altLang="en-US" dirty="0" smtClean="0"/>
              <a:t>　　　　　　　　　　　　　　　　　　　</a:t>
            </a:r>
            <a:r>
              <a:rPr lang="en-US" altLang="ja-JP" dirty="0" smtClean="0"/>
              <a:t> </a:t>
            </a:r>
            <a:r>
              <a:rPr lang="ja-JP" altLang="en-US" dirty="0"/>
              <a:t>解答</a:t>
            </a:r>
            <a:r>
              <a:rPr lang="en-US" altLang="ja-JP" dirty="0"/>
              <a:t>:</a:t>
            </a:r>
            <a:endParaRPr lang="ja-JP" altLang="en-US" dirty="0"/>
          </a:p>
        </p:txBody>
      </p:sp>
    </p:spTree>
    <p:extLst>
      <p:ext uri="{BB962C8B-B14F-4D97-AF65-F5344CB8AC3E}">
        <p14:creationId xmlns:p14="http://schemas.microsoft.com/office/powerpoint/2010/main" val="831751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418058"/>
          </a:xfrm>
        </p:spPr>
        <p:txBody>
          <a:bodyPr>
            <a:noAutofit/>
          </a:bodyPr>
          <a:lstStyle/>
          <a:p>
            <a:r>
              <a:rPr kumimoji="1" lang="ja-JP" altLang="en-US" dirty="0" smtClean="0"/>
              <a:t>ヒント数の扱い方</a:t>
            </a:r>
            <a:endParaRPr kumimoji="1" lang="ja-JP" altLang="en-US" dirty="0"/>
          </a:p>
        </p:txBody>
      </p:sp>
      <p:sp>
        <p:nvSpPr>
          <p:cNvPr id="3" name="コンテンツ プレースホルダー 2"/>
          <p:cNvSpPr>
            <a:spLocks noGrp="1"/>
          </p:cNvSpPr>
          <p:nvPr>
            <p:ph idx="1"/>
          </p:nvPr>
        </p:nvSpPr>
        <p:spPr>
          <a:xfrm>
            <a:off x="457200" y="836712"/>
            <a:ext cx="8507288" cy="6021288"/>
          </a:xfrm>
        </p:spPr>
        <p:txBody>
          <a:bodyPr>
            <a:normAutofit lnSpcReduction="10000"/>
          </a:bodyPr>
          <a:lstStyle/>
          <a:p>
            <a:r>
              <a:rPr kumimoji="1" lang="ja-JP" altLang="en-US" dirty="0" smtClean="0"/>
              <a:t>①</a:t>
            </a:r>
            <a:r>
              <a:rPr lang="ja-JP" altLang="en-US" dirty="0"/>
              <a:t>種類の数</a:t>
            </a:r>
            <a:r>
              <a:rPr lang="ja-JP" altLang="en-US" dirty="0" smtClean="0"/>
              <a:t>：ヒント数の種類の数に注目。例えば盤面内にヒント数</a:t>
            </a:r>
            <a:r>
              <a:rPr lang="en-US" altLang="ja-JP" dirty="0" smtClean="0"/>
              <a:t>0</a:t>
            </a:r>
            <a:r>
              <a:rPr lang="ja-JP" altLang="en-US" dirty="0" smtClean="0"/>
              <a:t>が</a:t>
            </a:r>
            <a:r>
              <a:rPr lang="en-US" altLang="ja-JP" dirty="0" smtClean="0"/>
              <a:t>8</a:t>
            </a:r>
            <a:r>
              <a:rPr lang="ja-JP" altLang="en-US" dirty="0" smtClean="0"/>
              <a:t>個ある</a:t>
            </a:r>
            <a:r>
              <a:rPr lang="ja-JP" altLang="en-US" dirty="0"/>
              <a:t>場合はヒント数の種類の</a:t>
            </a:r>
            <a:r>
              <a:rPr lang="ja-JP" altLang="en-US" dirty="0" smtClean="0"/>
              <a:t>数は</a:t>
            </a:r>
            <a:r>
              <a:rPr lang="ja-JP" altLang="en-US" dirty="0"/>
              <a:t>一</a:t>
            </a:r>
            <a:r>
              <a:rPr lang="ja-JP" altLang="en-US" dirty="0" smtClean="0"/>
              <a:t>種類。</a:t>
            </a:r>
            <a:endParaRPr kumimoji="1" lang="en-US" altLang="ja-JP" dirty="0" smtClean="0"/>
          </a:p>
          <a:p>
            <a:endParaRPr kumimoji="1" lang="en-US" altLang="ja-JP" dirty="0" smtClean="0"/>
          </a:p>
          <a:p>
            <a:r>
              <a:rPr kumimoji="1" lang="ja-JP" altLang="en-US" dirty="0" smtClean="0"/>
              <a:t>②和：</a:t>
            </a:r>
            <a:r>
              <a:rPr kumimoji="1" lang="en-US" altLang="ja-JP" dirty="0" smtClean="0"/>
              <a:t>N×N</a:t>
            </a:r>
            <a:r>
              <a:rPr kumimoji="1" lang="ja-JP" altLang="en-US" dirty="0" smtClean="0"/>
              <a:t>の盤面で全てのマスを通る線の長さの合計の総和は　　　　　　　　　 </a:t>
            </a:r>
            <a:r>
              <a:rPr lang="ja-JP" altLang="en-US" dirty="0" smtClean="0"/>
              <a:t>で</a:t>
            </a:r>
            <a:r>
              <a:rPr lang="ja-JP" altLang="en-US" dirty="0"/>
              <a:t>あり</a:t>
            </a:r>
            <a:r>
              <a:rPr lang="ja-JP" altLang="en-US" dirty="0" smtClean="0"/>
              <a:t>、この値とヒント数の総和を比較して解のユニーク性を考察。</a:t>
            </a:r>
            <a:endParaRPr lang="en-US" altLang="ja-JP" dirty="0" smtClean="0"/>
          </a:p>
          <a:p>
            <a:endParaRPr kumimoji="1" lang="en-US" altLang="ja-JP" dirty="0" smtClean="0"/>
          </a:p>
          <a:p>
            <a:r>
              <a:rPr kumimoji="1" lang="ja-JP" altLang="en-US" dirty="0" smtClean="0"/>
              <a:t>③</a:t>
            </a:r>
            <a:r>
              <a:rPr lang="ja-JP" altLang="en-US" dirty="0"/>
              <a:t>個数</a:t>
            </a:r>
            <a:r>
              <a:rPr lang="ja-JP" altLang="en-US" dirty="0" smtClean="0"/>
              <a:t>：</a:t>
            </a:r>
            <a:r>
              <a:rPr lang="ja-JP" altLang="en-US" dirty="0"/>
              <a:t>盤面内</a:t>
            </a:r>
            <a:r>
              <a:rPr lang="ja-JP" altLang="en-US" dirty="0" smtClean="0"/>
              <a:t>のヒント数の個数に注目。</a:t>
            </a:r>
            <a:endParaRPr kumimoji="1" lang="en-US" altLang="ja-JP" dirty="0" smtClean="0"/>
          </a:p>
          <a:p>
            <a:endParaRPr lang="en-US" altLang="ja-JP" dirty="0" smtClean="0"/>
          </a:p>
          <a:p>
            <a:r>
              <a:rPr lang="ja-JP" altLang="en-US" dirty="0" smtClean="0"/>
              <a:t>④分布</a:t>
            </a:r>
            <a:r>
              <a:rPr lang="ja-JP" altLang="en-US" dirty="0"/>
              <a:t>：盤面内の</a:t>
            </a:r>
            <a:r>
              <a:rPr lang="ja-JP" altLang="en-US" dirty="0" smtClean="0"/>
              <a:t>ヒント数配置分布に注目。</a:t>
            </a:r>
            <a:endParaRPr kumimoji="1" lang="en-US" altLang="ja-JP" dirty="0" smtClean="0"/>
          </a:p>
          <a:p>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126843257"/>
              </p:ext>
            </p:extLst>
          </p:nvPr>
        </p:nvGraphicFramePr>
        <p:xfrm>
          <a:off x="4028755" y="3258858"/>
          <a:ext cx="2592288" cy="458225"/>
        </p:xfrm>
        <a:graphic>
          <a:graphicData uri="http://schemas.openxmlformats.org/presentationml/2006/ole">
            <mc:AlternateContent xmlns:mc="http://schemas.openxmlformats.org/markup-compatibility/2006">
              <mc:Choice xmlns:v="urn:schemas-microsoft-com:vml" Requires="v">
                <p:oleObj spid="_x0000_s3110" name="数式" r:id="rId3" imgW="1218960" imgH="215640" progId="Equation.3">
                  <p:embed/>
                </p:oleObj>
              </mc:Choice>
              <mc:Fallback>
                <p:oleObj name="数式" r:id="rId3" imgW="1218960" imgH="215640" progId="Equation.3">
                  <p:embed/>
                  <p:pic>
                    <p:nvPicPr>
                      <p:cNvPr id="0" name="オブジェクト 4"/>
                      <p:cNvPicPr>
                        <a:picLocks noChangeAspect="1" noChangeArrowheads="1"/>
                      </p:cNvPicPr>
                      <p:nvPr/>
                    </p:nvPicPr>
                    <p:blipFill>
                      <a:blip r:embed="rId4"/>
                      <a:srcRect/>
                      <a:stretch>
                        <a:fillRect/>
                      </a:stretch>
                    </p:blipFill>
                    <p:spPr bwMode="auto">
                      <a:xfrm>
                        <a:off x="4028755" y="3258858"/>
                        <a:ext cx="2592288" cy="458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9574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9036496" cy="562074"/>
          </a:xfrm>
        </p:spPr>
        <p:txBody>
          <a:bodyPr>
            <a:normAutofit fontScale="90000"/>
          </a:bodyPr>
          <a:lstStyle/>
          <a:p>
            <a:r>
              <a:rPr lang="ja-JP" altLang="en-US" dirty="0"/>
              <a:t>ヒント数</a:t>
            </a:r>
            <a:r>
              <a:rPr lang="ja-JP" altLang="en-US" dirty="0" smtClean="0"/>
              <a:t>の配置</a:t>
            </a:r>
            <a:r>
              <a:rPr lang="ja-JP" altLang="en-US" smtClean="0"/>
              <a:t>が最小かつ線</a:t>
            </a:r>
            <a:r>
              <a:rPr lang="ja-JP" altLang="en-US" dirty="0" smtClean="0"/>
              <a:t>対称の場合</a:t>
            </a:r>
            <a:endParaRPr kumimoji="1" lang="ja-JP" altLang="en-US" dirty="0"/>
          </a:p>
        </p:txBody>
      </p:sp>
      <p:sp>
        <p:nvSpPr>
          <p:cNvPr id="3" name="コンテンツ プレースホルダー 2"/>
          <p:cNvSpPr>
            <a:spLocks noGrp="1"/>
          </p:cNvSpPr>
          <p:nvPr>
            <p:ph idx="1"/>
          </p:nvPr>
        </p:nvSpPr>
        <p:spPr>
          <a:xfrm>
            <a:off x="403100" y="764704"/>
            <a:ext cx="8489379" cy="1296144"/>
          </a:xfrm>
        </p:spPr>
        <p:txBody>
          <a:bodyPr>
            <a:normAutofit fontScale="25000" lnSpcReduction="20000"/>
          </a:bodyPr>
          <a:lstStyle/>
          <a:p>
            <a:r>
              <a:rPr kumimoji="1" lang="ja-JP" altLang="en-US" sz="8000" dirty="0" smtClean="0"/>
              <a:t>ヒント数の個数が少なすぎたら解がユニークにならない。</a:t>
            </a:r>
            <a:endParaRPr kumimoji="1" lang="en-US" altLang="ja-JP" sz="8000" dirty="0" smtClean="0"/>
          </a:p>
          <a:p>
            <a:r>
              <a:rPr kumimoji="1" lang="ja-JP" altLang="en-US" sz="8000" dirty="0" smtClean="0"/>
              <a:t>ヒント数の個数が最小の場合の問題例</a:t>
            </a:r>
            <a:r>
              <a:rPr lang="en-US" altLang="ja-JP" sz="8000" dirty="0" smtClean="0">
                <a:sym typeface="Wingdings" pitchFamily="2" charset="2"/>
              </a:rPr>
              <a:t>:(</a:t>
            </a:r>
            <a:r>
              <a:rPr lang="ja-JP" altLang="en-US" sz="8000" dirty="0" smtClean="0">
                <a:sym typeface="Wingdings" pitchFamily="2" charset="2"/>
              </a:rPr>
              <a:t>ヒント数の線対称配置</a:t>
            </a:r>
            <a:r>
              <a:rPr lang="en-US" altLang="ja-JP" sz="8000" dirty="0" smtClean="0">
                <a:sym typeface="Wingdings" pitchFamily="2" charset="2"/>
              </a:rPr>
              <a:t>)</a:t>
            </a:r>
          </a:p>
          <a:p>
            <a:r>
              <a:rPr kumimoji="1" lang="en-US" altLang="ja-JP" sz="8000" dirty="0" smtClean="0"/>
              <a:t>2N×2N</a:t>
            </a:r>
            <a:r>
              <a:rPr kumimoji="1" lang="ja-JP" altLang="en-US" sz="8000" dirty="0" smtClean="0"/>
              <a:t>の盤面では現段階での（もっと下がる可能性あり）最小ヒント数は</a:t>
            </a:r>
            <a:r>
              <a:rPr lang="en-US" altLang="ja-JP" sz="8000" dirty="0"/>
              <a:t>3</a:t>
            </a:r>
            <a:r>
              <a:rPr kumimoji="1" lang="en-US" altLang="ja-JP" sz="8000" dirty="0" smtClean="0"/>
              <a:t>N</a:t>
            </a:r>
            <a:r>
              <a:rPr kumimoji="1" lang="ja-JP" altLang="en-US" sz="8000" dirty="0" smtClean="0"/>
              <a:t>－</a:t>
            </a:r>
            <a:r>
              <a:rPr lang="en-US" altLang="ja-JP" sz="8000" dirty="0"/>
              <a:t>4</a:t>
            </a:r>
            <a:r>
              <a:rPr kumimoji="1" lang="ja-JP" altLang="en-US" sz="8000" dirty="0" smtClean="0"/>
              <a:t>個である。</a:t>
            </a:r>
            <a:endParaRPr kumimoji="1" lang="en-US" altLang="ja-JP" sz="8000" dirty="0" smtClean="0"/>
          </a:p>
          <a:p>
            <a:endParaRPr kumimoji="1" lang="en-US" altLang="ja-JP" dirty="0" smtClean="0"/>
          </a:p>
          <a:p>
            <a:endParaRPr kumimoji="1" lang="ja-JP" altLang="en-US" dirty="0"/>
          </a:p>
        </p:txBody>
      </p:sp>
      <p:sp>
        <p:nvSpPr>
          <p:cNvPr id="4" name="正方形/長方形 3"/>
          <p:cNvSpPr/>
          <p:nvPr/>
        </p:nvSpPr>
        <p:spPr>
          <a:xfrm>
            <a:off x="439256" y="1856590"/>
            <a:ext cx="1720343" cy="369332"/>
          </a:xfrm>
          <a:prstGeom prst="rect">
            <a:avLst/>
          </a:prstGeom>
        </p:spPr>
        <p:txBody>
          <a:bodyPr wrap="none">
            <a:spAutoFit/>
          </a:bodyPr>
          <a:lstStyle/>
          <a:p>
            <a:r>
              <a:rPr lang="en-US" altLang="ja-JP" dirty="0"/>
              <a:t>N</a:t>
            </a:r>
            <a:r>
              <a:rPr lang="en-US" altLang="ja-JP" dirty="0" smtClean="0"/>
              <a:t>=6</a:t>
            </a:r>
            <a:r>
              <a:rPr lang="ja-JP" altLang="en-US" dirty="0" smtClean="0"/>
              <a:t>の場合問題</a:t>
            </a:r>
            <a:endParaRPr lang="en-US" altLang="ja-JP" dirty="0"/>
          </a:p>
        </p:txBody>
      </p:sp>
      <p:sp>
        <p:nvSpPr>
          <p:cNvPr id="8" name="正方形/長方形 7"/>
          <p:cNvSpPr/>
          <p:nvPr/>
        </p:nvSpPr>
        <p:spPr>
          <a:xfrm>
            <a:off x="5699065" y="1671924"/>
            <a:ext cx="1720343" cy="369332"/>
          </a:xfrm>
          <a:prstGeom prst="rect">
            <a:avLst/>
          </a:prstGeom>
        </p:spPr>
        <p:txBody>
          <a:bodyPr wrap="none">
            <a:spAutoFit/>
          </a:bodyPr>
          <a:lstStyle/>
          <a:p>
            <a:r>
              <a:rPr lang="en-US" altLang="ja-JP" dirty="0"/>
              <a:t>N</a:t>
            </a:r>
            <a:r>
              <a:rPr lang="en-US" altLang="ja-JP" dirty="0" smtClean="0"/>
              <a:t>=6</a:t>
            </a:r>
            <a:r>
              <a:rPr lang="ja-JP" altLang="en-US" dirty="0" smtClean="0"/>
              <a:t>の場合解答</a:t>
            </a:r>
            <a:endParaRPr lang="en-US" altLang="ja-JP"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20" y="2408862"/>
            <a:ext cx="4458304" cy="4390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1959" y="2349859"/>
            <a:ext cx="4532041" cy="4449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3971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660233" y="2477110"/>
            <a:ext cx="2243318" cy="1323439"/>
          </a:xfrm>
          <a:prstGeom prst="rect">
            <a:avLst/>
          </a:prstGeom>
        </p:spPr>
        <p:txBody>
          <a:bodyPr wrap="square">
            <a:spAutoFit/>
          </a:bodyPr>
          <a:lstStyle/>
          <a:p>
            <a:r>
              <a:rPr lang="en-US" altLang="ja-JP" sz="2000" dirty="0" smtClean="0"/>
              <a:t>2N×2N</a:t>
            </a:r>
            <a:r>
              <a:rPr lang="ja-JP" altLang="en-US" sz="2000" dirty="0"/>
              <a:t>の盤面</a:t>
            </a:r>
            <a:endParaRPr lang="en-US" altLang="ja-JP" sz="2000" dirty="0"/>
          </a:p>
          <a:p>
            <a:r>
              <a:rPr lang="en-US" altLang="ja-JP" sz="2000" dirty="0" smtClean="0"/>
              <a:t> </a:t>
            </a:r>
            <a:r>
              <a:rPr lang="ja-JP" altLang="en-US" sz="2000" dirty="0" smtClean="0"/>
              <a:t>　（</a:t>
            </a:r>
            <a:r>
              <a:rPr lang="en-US" altLang="ja-JP" sz="2000" dirty="0" smtClean="0"/>
              <a:t>k</a:t>
            </a:r>
            <a:r>
              <a:rPr lang="ja-JP" altLang="en-US" sz="2000" dirty="0" smtClean="0"/>
              <a:t>≧</a:t>
            </a:r>
            <a:r>
              <a:rPr lang="en-US" altLang="ja-JP" sz="2000" dirty="0"/>
              <a:t>4</a:t>
            </a:r>
            <a:r>
              <a:rPr lang="ja-JP" altLang="en-US" sz="2000" dirty="0" smtClean="0"/>
              <a:t>）</a:t>
            </a:r>
            <a:endParaRPr lang="en-US" altLang="ja-JP" sz="2000" dirty="0" smtClean="0"/>
          </a:p>
          <a:p>
            <a:endParaRPr lang="en-US" altLang="ja-JP" sz="2000" dirty="0"/>
          </a:p>
          <a:p>
            <a:r>
              <a:rPr lang="ja-JP" altLang="en-US" sz="2000" dirty="0" smtClean="0"/>
              <a:t>問題</a:t>
            </a:r>
            <a:endParaRPr lang="ja-JP" altLang="en-US" sz="2000" dirty="0"/>
          </a:p>
        </p:txBody>
      </p:sp>
      <p:sp>
        <p:nvSpPr>
          <p:cNvPr id="3" name="正方形/長方形 2"/>
          <p:cNvSpPr/>
          <p:nvPr/>
        </p:nvSpPr>
        <p:spPr>
          <a:xfrm>
            <a:off x="6444208" y="836712"/>
            <a:ext cx="2494871" cy="1477328"/>
          </a:xfrm>
          <a:prstGeom prst="rect">
            <a:avLst/>
          </a:prstGeom>
        </p:spPr>
        <p:txBody>
          <a:bodyPr wrap="square">
            <a:spAutoFit/>
          </a:bodyPr>
          <a:lstStyle/>
          <a:p>
            <a:r>
              <a:rPr lang="ja-JP" altLang="en-US" dirty="0" smtClean="0"/>
              <a:t>最小ヒント数</a:t>
            </a:r>
            <a:endParaRPr lang="en-US" altLang="ja-JP" dirty="0" smtClean="0"/>
          </a:p>
          <a:p>
            <a:r>
              <a:rPr lang="ja-JP" altLang="en-US" dirty="0" smtClean="0"/>
              <a:t>（</a:t>
            </a:r>
            <a:r>
              <a:rPr lang="ja-JP" altLang="en-US" dirty="0"/>
              <a:t>もっと下がる</a:t>
            </a:r>
            <a:r>
              <a:rPr lang="ja-JP" altLang="en-US" dirty="0" smtClean="0"/>
              <a:t>可</a:t>
            </a:r>
            <a:endParaRPr lang="en-US" altLang="ja-JP" dirty="0" smtClean="0"/>
          </a:p>
          <a:p>
            <a:r>
              <a:rPr lang="ja-JP" altLang="en-US" dirty="0" smtClean="0"/>
              <a:t>能性</a:t>
            </a:r>
            <a:r>
              <a:rPr lang="ja-JP" altLang="en-US" dirty="0"/>
              <a:t>あり</a:t>
            </a:r>
            <a:r>
              <a:rPr lang="ja-JP" altLang="en-US" dirty="0" smtClean="0"/>
              <a:t>）</a:t>
            </a:r>
            <a:endParaRPr lang="en-US" altLang="ja-JP" dirty="0" smtClean="0"/>
          </a:p>
          <a:p>
            <a:endParaRPr lang="en-US" altLang="ja-JP" dirty="0" smtClean="0"/>
          </a:p>
          <a:p>
            <a:r>
              <a:rPr lang="ja-JP" altLang="en-US" dirty="0" smtClean="0"/>
              <a:t>ヒント</a:t>
            </a:r>
            <a:r>
              <a:rPr lang="en-US" altLang="ja-JP" dirty="0" smtClean="0"/>
              <a:t>3N</a:t>
            </a:r>
            <a:r>
              <a:rPr lang="ja-JP" altLang="en-US" dirty="0"/>
              <a:t>－</a:t>
            </a:r>
            <a:r>
              <a:rPr lang="en-US" altLang="ja-JP" dirty="0"/>
              <a:t>4</a:t>
            </a:r>
            <a:r>
              <a:rPr lang="ja-JP" altLang="en-US" dirty="0"/>
              <a:t>個</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95300"/>
            <a:ext cx="5934075"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519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103056" y="2276872"/>
            <a:ext cx="1800493" cy="1323439"/>
          </a:xfrm>
          <a:prstGeom prst="rect">
            <a:avLst/>
          </a:prstGeom>
        </p:spPr>
        <p:txBody>
          <a:bodyPr wrap="none">
            <a:spAutoFit/>
          </a:bodyPr>
          <a:lstStyle/>
          <a:p>
            <a:r>
              <a:rPr lang="en-US" altLang="ja-JP" sz="2000" dirty="0"/>
              <a:t>2N×2N</a:t>
            </a:r>
            <a:r>
              <a:rPr lang="ja-JP" altLang="en-US" sz="2000" dirty="0"/>
              <a:t>の盤面</a:t>
            </a:r>
            <a:endParaRPr lang="en-US" altLang="ja-JP" sz="2000" dirty="0"/>
          </a:p>
          <a:p>
            <a:r>
              <a:rPr lang="en-US" altLang="ja-JP" sz="2000" dirty="0"/>
              <a:t> </a:t>
            </a:r>
            <a:r>
              <a:rPr lang="ja-JP" altLang="en-US" sz="2000" dirty="0"/>
              <a:t>　（</a:t>
            </a:r>
            <a:r>
              <a:rPr lang="en-US" altLang="ja-JP" sz="2000" dirty="0"/>
              <a:t>k</a:t>
            </a:r>
            <a:r>
              <a:rPr lang="ja-JP" altLang="en-US" sz="2000" dirty="0"/>
              <a:t>≧</a:t>
            </a:r>
            <a:r>
              <a:rPr lang="en-US" altLang="ja-JP" sz="2000" dirty="0"/>
              <a:t>4</a:t>
            </a:r>
            <a:r>
              <a:rPr lang="ja-JP" altLang="en-US" sz="2000" dirty="0"/>
              <a:t>）</a:t>
            </a:r>
            <a:endParaRPr lang="en-US" altLang="ja-JP" sz="2000" dirty="0"/>
          </a:p>
          <a:p>
            <a:endParaRPr lang="en-US" altLang="ja-JP" sz="2000" dirty="0"/>
          </a:p>
          <a:p>
            <a:r>
              <a:rPr lang="ja-JP" altLang="en-US" sz="2000" dirty="0" smtClean="0"/>
              <a:t>解答</a:t>
            </a:r>
            <a:endParaRPr lang="ja-JP" altLang="en-US" sz="2000" dirty="0"/>
          </a:p>
        </p:txBody>
      </p:sp>
      <p:sp>
        <p:nvSpPr>
          <p:cNvPr id="4" name="正方形/長方形 3"/>
          <p:cNvSpPr/>
          <p:nvPr/>
        </p:nvSpPr>
        <p:spPr>
          <a:xfrm>
            <a:off x="6876256" y="260648"/>
            <a:ext cx="1891748" cy="1477328"/>
          </a:xfrm>
          <a:prstGeom prst="rect">
            <a:avLst/>
          </a:prstGeom>
        </p:spPr>
        <p:txBody>
          <a:bodyPr wrap="square">
            <a:spAutoFit/>
          </a:bodyPr>
          <a:lstStyle/>
          <a:p>
            <a:r>
              <a:rPr lang="ja-JP" altLang="en-US" dirty="0"/>
              <a:t>最小ヒント数</a:t>
            </a:r>
            <a:endParaRPr lang="en-US" altLang="ja-JP" dirty="0"/>
          </a:p>
          <a:p>
            <a:r>
              <a:rPr lang="ja-JP" altLang="en-US" dirty="0"/>
              <a:t>（もっと下がる可</a:t>
            </a:r>
            <a:endParaRPr lang="en-US" altLang="ja-JP" dirty="0"/>
          </a:p>
          <a:p>
            <a:r>
              <a:rPr lang="ja-JP" altLang="en-US" dirty="0"/>
              <a:t>能性あり）</a:t>
            </a:r>
            <a:endParaRPr lang="en-US" altLang="ja-JP" dirty="0"/>
          </a:p>
          <a:p>
            <a:endParaRPr lang="en-US" altLang="ja-JP" dirty="0"/>
          </a:p>
          <a:p>
            <a:r>
              <a:rPr lang="ja-JP" altLang="en-US" dirty="0"/>
              <a:t>ヒント</a:t>
            </a:r>
            <a:r>
              <a:rPr lang="en-US" altLang="ja-JP" dirty="0"/>
              <a:t>3N</a:t>
            </a:r>
            <a:r>
              <a:rPr lang="ja-JP" altLang="en-US" dirty="0"/>
              <a:t>－</a:t>
            </a:r>
            <a:r>
              <a:rPr lang="en-US" altLang="ja-JP" dirty="0"/>
              <a:t>4</a:t>
            </a:r>
            <a:r>
              <a:rPr lang="ja-JP" altLang="en-US" dirty="0"/>
              <a:t>個</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44547"/>
            <a:ext cx="5991225" cy="589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623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516216" y="1977508"/>
            <a:ext cx="2316660" cy="1323439"/>
          </a:xfrm>
          <a:prstGeom prst="rect">
            <a:avLst/>
          </a:prstGeom>
        </p:spPr>
        <p:txBody>
          <a:bodyPr wrap="none">
            <a:spAutoFit/>
          </a:bodyPr>
          <a:lstStyle/>
          <a:p>
            <a:r>
              <a:rPr lang="en-US" altLang="ja-JP" sz="2000" dirty="0" smtClean="0"/>
              <a:t>2N+1×2N+1</a:t>
            </a:r>
            <a:r>
              <a:rPr lang="ja-JP" altLang="en-US" sz="2000" dirty="0" smtClean="0"/>
              <a:t>の盤面</a:t>
            </a:r>
            <a:endParaRPr lang="en-US" altLang="ja-JP" sz="2000" dirty="0" smtClean="0"/>
          </a:p>
          <a:p>
            <a:r>
              <a:rPr lang="ja-JP" altLang="en-US" sz="2000" dirty="0" smtClean="0"/>
              <a:t>　（</a:t>
            </a:r>
            <a:r>
              <a:rPr lang="en-US" altLang="ja-JP" sz="2000" dirty="0" smtClean="0"/>
              <a:t>N</a:t>
            </a:r>
            <a:r>
              <a:rPr lang="ja-JP" altLang="en-US" sz="2000" dirty="0" smtClean="0"/>
              <a:t>≧</a:t>
            </a:r>
            <a:r>
              <a:rPr lang="en-US" altLang="ja-JP" sz="2000" dirty="0"/>
              <a:t>3</a:t>
            </a:r>
            <a:r>
              <a:rPr lang="ja-JP" altLang="en-US" sz="2000" dirty="0" smtClean="0"/>
              <a:t>）</a:t>
            </a:r>
            <a:endParaRPr lang="en-US" altLang="ja-JP" sz="2000" dirty="0" smtClean="0"/>
          </a:p>
          <a:p>
            <a:endParaRPr lang="en-US" altLang="ja-JP" sz="2000" dirty="0"/>
          </a:p>
          <a:p>
            <a:r>
              <a:rPr lang="ja-JP" altLang="en-US" sz="2000" dirty="0" smtClean="0"/>
              <a:t>問題</a:t>
            </a:r>
            <a:endParaRPr lang="ja-JP" altLang="en-US" sz="2000" dirty="0"/>
          </a:p>
        </p:txBody>
      </p:sp>
      <p:pic>
        <p:nvPicPr>
          <p:cNvPr id="11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066" y="404813"/>
            <a:ext cx="6153150" cy="604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正方形/長方形 7"/>
          <p:cNvSpPr/>
          <p:nvPr/>
        </p:nvSpPr>
        <p:spPr>
          <a:xfrm>
            <a:off x="6537393" y="404813"/>
            <a:ext cx="2394451" cy="1477328"/>
          </a:xfrm>
          <a:prstGeom prst="rect">
            <a:avLst/>
          </a:prstGeom>
        </p:spPr>
        <p:txBody>
          <a:bodyPr wrap="square">
            <a:spAutoFit/>
          </a:bodyPr>
          <a:lstStyle/>
          <a:p>
            <a:r>
              <a:rPr lang="ja-JP" altLang="en-US" dirty="0"/>
              <a:t>最小ヒント数</a:t>
            </a:r>
            <a:r>
              <a:rPr lang="ja-JP" altLang="en-US" dirty="0" smtClean="0"/>
              <a:t>の一般化</a:t>
            </a:r>
            <a:endParaRPr lang="en-US" altLang="ja-JP" dirty="0" smtClean="0"/>
          </a:p>
          <a:p>
            <a:r>
              <a:rPr lang="ja-JP" altLang="en-US" dirty="0" smtClean="0"/>
              <a:t>解答</a:t>
            </a:r>
            <a:r>
              <a:rPr lang="ja-JP" altLang="en-US" dirty="0"/>
              <a:t>（もっと下がる可能性あり</a:t>
            </a:r>
            <a:r>
              <a:rPr lang="ja-JP" altLang="en-US" dirty="0" smtClean="0"/>
              <a:t>）</a:t>
            </a:r>
            <a:endParaRPr lang="en-US" altLang="ja-JP" dirty="0" smtClean="0"/>
          </a:p>
          <a:p>
            <a:endParaRPr lang="en-US" altLang="ja-JP" dirty="0"/>
          </a:p>
          <a:p>
            <a:r>
              <a:rPr lang="ja-JP" altLang="en-US" dirty="0" smtClean="0"/>
              <a:t>ヒント</a:t>
            </a:r>
            <a:r>
              <a:rPr lang="en-US" altLang="ja-JP" dirty="0" smtClean="0"/>
              <a:t>3N</a:t>
            </a:r>
            <a:r>
              <a:rPr lang="ja-JP" altLang="en-US" dirty="0" smtClean="0"/>
              <a:t>－</a:t>
            </a:r>
            <a:r>
              <a:rPr lang="en-US" altLang="ja-JP" dirty="0" smtClean="0"/>
              <a:t>2</a:t>
            </a:r>
            <a:r>
              <a:rPr lang="ja-JP" altLang="en-US" dirty="0" smtClean="0"/>
              <a:t>個</a:t>
            </a:r>
            <a:endParaRPr lang="en-US" altLang="ja-JP" dirty="0"/>
          </a:p>
        </p:txBody>
      </p:sp>
    </p:spTree>
    <p:extLst>
      <p:ext uri="{BB962C8B-B14F-4D97-AF65-F5344CB8AC3E}">
        <p14:creationId xmlns:p14="http://schemas.microsoft.com/office/powerpoint/2010/main" val="3857207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858069" y="640483"/>
            <a:ext cx="2394451" cy="1477328"/>
          </a:xfrm>
          <a:prstGeom prst="rect">
            <a:avLst/>
          </a:prstGeom>
        </p:spPr>
        <p:txBody>
          <a:bodyPr wrap="square">
            <a:spAutoFit/>
          </a:bodyPr>
          <a:lstStyle/>
          <a:p>
            <a:r>
              <a:rPr lang="ja-JP" altLang="en-US" dirty="0"/>
              <a:t>最小ヒント数</a:t>
            </a:r>
            <a:r>
              <a:rPr lang="ja-JP" altLang="en-US" dirty="0" smtClean="0"/>
              <a:t>の一般化</a:t>
            </a:r>
            <a:endParaRPr lang="en-US" altLang="ja-JP" dirty="0" smtClean="0"/>
          </a:p>
          <a:p>
            <a:r>
              <a:rPr lang="ja-JP" altLang="en-US" dirty="0" smtClean="0"/>
              <a:t>解答</a:t>
            </a:r>
            <a:r>
              <a:rPr lang="ja-JP" altLang="en-US" dirty="0"/>
              <a:t>（もっと下がる可能性あり</a:t>
            </a:r>
            <a:r>
              <a:rPr lang="ja-JP" altLang="en-US" dirty="0" smtClean="0"/>
              <a:t>）</a:t>
            </a:r>
            <a:endParaRPr lang="en-US" altLang="ja-JP" dirty="0" smtClean="0"/>
          </a:p>
          <a:p>
            <a:endParaRPr lang="en-US" altLang="ja-JP" dirty="0"/>
          </a:p>
          <a:p>
            <a:r>
              <a:rPr lang="ja-JP" altLang="en-US" dirty="0" smtClean="0"/>
              <a:t>ヒント</a:t>
            </a:r>
            <a:r>
              <a:rPr lang="en-US" altLang="ja-JP" dirty="0" smtClean="0"/>
              <a:t>3N</a:t>
            </a:r>
            <a:r>
              <a:rPr lang="ja-JP" altLang="en-US" dirty="0" smtClean="0"/>
              <a:t>－</a:t>
            </a:r>
            <a:r>
              <a:rPr lang="en-US" altLang="ja-JP" dirty="0" smtClean="0"/>
              <a:t>2</a:t>
            </a:r>
            <a:r>
              <a:rPr lang="ja-JP" altLang="en-US" dirty="0" smtClean="0"/>
              <a:t>個</a:t>
            </a:r>
            <a:endParaRPr lang="en-US" altLang="ja-JP"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14337"/>
            <a:ext cx="6181725" cy="602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正方形/長方形 7"/>
          <p:cNvSpPr/>
          <p:nvPr/>
        </p:nvSpPr>
        <p:spPr>
          <a:xfrm>
            <a:off x="6660232" y="2767279"/>
            <a:ext cx="2316660" cy="1323439"/>
          </a:xfrm>
          <a:prstGeom prst="rect">
            <a:avLst/>
          </a:prstGeom>
        </p:spPr>
        <p:txBody>
          <a:bodyPr wrap="none">
            <a:spAutoFit/>
          </a:bodyPr>
          <a:lstStyle/>
          <a:p>
            <a:r>
              <a:rPr lang="en-US" altLang="ja-JP" sz="2000" dirty="0" smtClean="0"/>
              <a:t>2N+1×2N+1</a:t>
            </a:r>
            <a:r>
              <a:rPr lang="ja-JP" altLang="en-US" sz="2000" dirty="0" smtClean="0"/>
              <a:t>の盤面</a:t>
            </a:r>
            <a:endParaRPr lang="en-US" altLang="ja-JP" sz="2000" dirty="0" smtClean="0"/>
          </a:p>
          <a:p>
            <a:r>
              <a:rPr lang="ja-JP" altLang="en-US" sz="2000" dirty="0" smtClean="0"/>
              <a:t>　（</a:t>
            </a:r>
            <a:r>
              <a:rPr lang="en-US" altLang="ja-JP" sz="2000" dirty="0" smtClean="0"/>
              <a:t>N</a:t>
            </a:r>
            <a:r>
              <a:rPr lang="ja-JP" altLang="en-US" sz="2000" dirty="0" smtClean="0"/>
              <a:t>≧</a:t>
            </a:r>
            <a:r>
              <a:rPr lang="en-US" altLang="ja-JP" sz="2000" dirty="0"/>
              <a:t>3</a:t>
            </a:r>
            <a:r>
              <a:rPr lang="ja-JP" altLang="en-US" sz="2000" dirty="0" smtClean="0"/>
              <a:t>）</a:t>
            </a:r>
            <a:endParaRPr lang="en-US" altLang="ja-JP" sz="2000" dirty="0" smtClean="0"/>
          </a:p>
          <a:p>
            <a:endParaRPr lang="en-US" altLang="ja-JP" sz="2000" dirty="0"/>
          </a:p>
          <a:p>
            <a:r>
              <a:rPr lang="ja-JP" altLang="en-US" sz="2000" dirty="0" smtClean="0"/>
              <a:t>問題</a:t>
            </a:r>
            <a:endParaRPr lang="ja-JP" altLang="en-US" sz="2000" dirty="0"/>
          </a:p>
        </p:txBody>
      </p:sp>
    </p:spTree>
    <p:extLst>
      <p:ext uri="{BB962C8B-B14F-4D97-AF65-F5344CB8AC3E}">
        <p14:creationId xmlns:p14="http://schemas.microsoft.com/office/powerpoint/2010/main" val="1024424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78969"/>
            <a:ext cx="6257925" cy="620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6444208" y="1196752"/>
            <a:ext cx="4572000" cy="1477328"/>
          </a:xfrm>
          <a:prstGeom prst="rect">
            <a:avLst/>
          </a:prstGeom>
        </p:spPr>
        <p:txBody>
          <a:bodyPr>
            <a:spAutoFit/>
          </a:bodyPr>
          <a:lstStyle/>
          <a:p>
            <a:r>
              <a:rPr lang="en-US" altLang="ja-JP" dirty="0"/>
              <a:t>2N+1×2N+1</a:t>
            </a:r>
            <a:r>
              <a:rPr lang="ja-JP" altLang="en-US" dirty="0"/>
              <a:t>の盤面</a:t>
            </a:r>
            <a:endParaRPr lang="en-US" altLang="ja-JP" dirty="0"/>
          </a:p>
          <a:p>
            <a:r>
              <a:rPr lang="ja-JP" altLang="en-US" dirty="0"/>
              <a:t>　（</a:t>
            </a:r>
            <a:r>
              <a:rPr lang="en-US" altLang="ja-JP" dirty="0"/>
              <a:t>N</a:t>
            </a:r>
            <a:r>
              <a:rPr lang="ja-JP" altLang="en-US" dirty="0" smtClean="0"/>
              <a:t>≧</a:t>
            </a:r>
            <a:r>
              <a:rPr lang="en-US" altLang="ja-JP" dirty="0" smtClean="0"/>
              <a:t>6</a:t>
            </a:r>
            <a:r>
              <a:rPr lang="ja-JP" altLang="en-US" dirty="0" smtClean="0"/>
              <a:t>）</a:t>
            </a:r>
            <a:endParaRPr lang="en-US" altLang="ja-JP" dirty="0" smtClean="0"/>
          </a:p>
          <a:p>
            <a:endParaRPr lang="en-US" altLang="ja-JP" dirty="0"/>
          </a:p>
          <a:p>
            <a:r>
              <a:rPr lang="ja-JP" altLang="en-US" dirty="0" smtClean="0"/>
              <a:t>ヒント数</a:t>
            </a:r>
            <a:r>
              <a:rPr lang="en-US" altLang="ja-JP" dirty="0" smtClean="0"/>
              <a:t>3N</a:t>
            </a:r>
            <a:r>
              <a:rPr lang="ja-JP" altLang="en-US" dirty="0" smtClean="0"/>
              <a:t>－</a:t>
            </a:r>
            <a:r>
              <a:rPr lang="en-US" altLang="ja-JP" dirty="0" smtClean="0"/>
              <a:t>3</a:t>
            </a:r>
            <a:endParaRPr lang="en-US" altLang="ja-JP" dirty="0"/>
          </a:p>
          <a:p>
            <a:endParaRPr lang="en-US" altLang="ja-JP" dirty="0"/>
          </a:p>
        </p:txBody>
      </p:sp>
    </p:spTree>
    <p:extLst>
      <p:ext uri="{BB962C8B-B14F-4D97-AF65-F5344CB8AC3E}">
        <p14:creationId xmlns:p14="http://schemas.microsoft.com/office/powerpoint/2010/main" val="37106880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3270</TotalTime>
  <Words>773</Words>
  <Application>Microsoft Office PowerPoint</Application>
  <PresentationFormat>画面に合わせる (4:3)</PresentationFormat>
  <Paragraphs>157</Paragraphs>
  <Slides>18</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0" baseType="lpstr">
      <vt:lpstr>Office ​​テーマ</vt:lpstr>
      <vt:lpstr>数式</vt:lpstr>
      <vt:lpstr>ペンシルパズル「一本線」のヒント数の扱いに関する解析</vt:lpstr>
      <vt:lpstr>一本線とは</vt:lpstr>
      <vt:lpstr>ヒント数の扱い方</vt:lpstr>
      <vt:lpstr>ヒント数の配置が最小かつ線対称の場合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ヒント数の個数最大の場合での別解問題の例</vt:lpstr>
      <vt:lpstr>解をもつ為の自明な条件(ヒント数の個数)</vt:lpstr>
      <vt:lpstr>ヒント数0の扱い</vt:lpstr>
      <vt:lpstr>PowerPoint プレゼンテーション</vt:lpstr>
      <vt:lpstr>対角線と対角線で区切られた半分の 対角領域にヒント数が配置されない場合</vt:lpstr>
      <vt:lpstr>盤面に0以外のヒント数１種類が配置された場合</vt:lpstr>
      <vt:lpstr>ヒント数の種類数が最大の場合</vt:lpstr>
      <vt:lpstr>N×N盤面でのヒント数に関する各値</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 consideration of electric power generation with angle change in non-condensing type photovoltaic generation system.</dc:title>
  <dc:creator>総合情報センター</dc:creator>
  <cp:lastModifiedBy>students</cp:lastModifiedBy>
  <cp:revision>300</cp:revision>
  <dcterms:created xsi:type="dcterms:W3CDTF">2011-04-14T07:27:30Z</dcterms:created>
  <dcterms:modified xsi:type="dcterms:W3CDTF">2013-03-11T09:56:38Z</dcterms:modified>
</cp:coreProperties>
</file>