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15"/>
  </p:notesMasterIdLst>
  <p:sldIdLst>
    <p:sldId id="273" r:id="rId2"/>
    <p:sldId id="257" r:id="rId3"/>
    <p:sldId id="277" r:id="rId4"/>
    <p:sldId id="258" r:id="rId5"/>
    <p:sldId id="286" r:id="rId6"/>
    <p:sldId id="259" r:id="rId7"/>
    <p:sldId id="276" r:id="rId8"/>
    <p:sldId id="278" r:id="rId9"/>
    <p:sldId id="281" r:id="rId10"/>
    <p:sldId id="283" r:id="rId11"/>
    <p:sldId id="265" r:id="rId12"/>
    <p:sldId id="284" r:id="rId13"/>
    <p:sldId id="267" r:id="rId14"/>
  </p:sldIdLst>
  <p:sldSz cx="9144000" cy="6858000" type="screen4x3"/>
  <p:notesSz cx="6858000" cy="9144000"/>
  <p:defaultTextStyle>
    <a:defPPr>
      <a:defRPr lang="ja-JP"/>
    </a:defPPr>
    <a:lvl1pPr marL="0" algn="l" defTabSz="91429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9" algn="l" defTabSz="91429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9" algn="l" defTabSz="91429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48" algn="l" defTabSz="91429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96" algn="l" defTabSz="91429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46" algn="l" defTabSz="91429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95" algn="l" defTabSz="91429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44" algn="l" defTabSz="91429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93" algn="l" defTabSz="91429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3FE84-753D-4AF7-9A4E-825E7516AF6C}" type="datetimeFigureOut">
              <a:rPr kumimoji="1" lang="ja-JP" altLang="en-US" smtClean="0"/>
              <a:pPr/>
              <a:t>2012/4/6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97D40-CA92-424E-B04A-D6A903D44AD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94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97D40-CA92-424E-B04A-D6A903D44AD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5410200" cy="1676400"/>
          </a:xfrm>
        </p:spPr>
        <p:txBody>
          <a:bodyPr/>
          <a:lstStyle>
            <a:lvl1pPr algn="ctr">
              <a:defRPr sz="28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962400"/>
            <a:ext cx="4572000" cy="1219200"/>
          </a:xfrm>
        </p:spPr>
        <p:txBody>
          <a:bodyPr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4770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1752600" y="6477000"/>
            <a:ext cx="5715000" cy="22860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D9AB78-08FB-491B-A4A5-764387F9DC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AB78-08FB-491B-A4A5-764387F9DC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28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096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AB78-08FB-491B-A4A5-764387F9DC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71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AB78-08FB-491B-A4A5-764387F9DC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77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AB78-08FB-491B-A4A5-764387F9DC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77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AB78-08FB-491B-A4A5-764387F9DC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70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AB78-08FB-491B-A4A5-764387F9DC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84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AB78-08FB-491B-A4A5-764387F9DC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87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AB78-08FB-491B-A4A5-764387F9DC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58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AB78-08FB-491B-A4A5-764387F9DC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75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AB78-08FB-491B-A4A5-764387F9DC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62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8750" y="6518275"/>
            <a:ext cx="152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chemeClr val="tx2"/>
                </a:solidFill>
              </a:defRPr>
            </a:lvl1pPr>
          </a:lstStyle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8950" y="6518275"/>
            <a:ext cx="4876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3200"/>
            <a:ext cx="457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B4D9AB78-08FB-491B-A4A5-764387F9DC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pitchFamily="2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pitchFamily="2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pitchFamily="2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2133600"/>
            <a:ext cx="9144000" cy="1676400"/>
          </a:xfrm>
        </p:spPr>
        <p:txBody>
          <a:bodyPr/>
          <a:lstStyle/>
          <a:p>
            <a:r>
              <a:rPr lang="ja-JP" altLang="en-US" sz="3000" dirty="0"/>
              <a:t>色塗りゲーム</a:t>
            </a:r>
            <a:r>
              <a:rPr lang="ja-JP" altLang="en-US" sz="3000" dirty="0" smtClean="0"/>
              <a:t>とゲームカラーリング数</a:t>
            </a:r>
            <a:endParaRPr kumimoji="1" lang="ja-JP" altLang="en-US" sz="3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0" y="4175206"/>
            <a:ext cx="9144000" cy="1338808"/>
          </a:xfrm>
        </p:spPr>
        <p:txBody>
          <a:bodyPr/>
          <a:lstStyle/>
          <a:p>
            <a:r>
              <a:rPr lang="ja-JP" altLang="en-US" sz="2400" dirty="0"/>
              <a:t>慶應</a:t>
            </a:r>
            <a:r>
              <a:rPr lang="ja-JP" altLang="en-US" sz="2400" dirty="0" smtClean="0"/>
              <a:t>義塾大学大学院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理工学研究科　</a:t>
            </a:r>
            <a:endParaRPr lang="en-US" altLang="ja-JP" sz="2400" dirty="0" smtClean="0"/>
          </a:p>
          <a:p>
            <a:r>
              <a:rPr lang="ja-JP" altLang="en-US" sz="2400" dirty="0" smtClean="0"/>
              <a:t>　関口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 陽介</a:t>
            </a:r>
            <a:endParaRPr lang="en-US" altLang="ja-JP" sz="24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02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ゲームカラーリング数の評価　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活性化戦略を利用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100"/>
              </a:lnSpc>
              <a:spcBef>
                <a:spcPts val="0"/>
              </a:spcBef>
              <a:buNone/>
            </a:pPr>
            <a:endParaRPr lang="en-US" altLang="ja-JP" dirty="0" smtClean="0"/>
          </a:p>
          <a:p>
            <a:pPr>
              <a:spcAft>
                <a:spcPts val="600"/>
              </a:spcAft>
              <a:buNone/>
            </a:pP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結果 </a:t>
            </a:r>
            <a:r>
              <a:rPr kumimoji="1" lang="en-US" altLang="ja-JP" dirty="0" smtClean="0"/>
              <a:t>(</a:t>
            </a:r>
            <a:r>
              <a:rPr lang="ja-JP" altLang="en-US" dirty="0"/>
              <a:t>上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4 </a:t>
            </a:r>
            <a:r>
              <a:rPr lang="ja-JP" altLang="en-US" dirty="0" err="1" smtClean="0"/>
              <a:t>つは</a:t>
            </a:r>
            <a:r>
              <a:rPr kumimoji="1" lang="ja-JP" altLang="en-US" dirty="0" smtClean="0"/>
              <a:t>タイトな評価</a:t>
            </a:r>
            <a:r>
              <a:rPr kumimoji="1" lang="en-US" altLang="ja-JP" dirty="0" smtClean="0"/>
              <a:t>)</a:t>
            </a:r>
            <a:r>
              <a:rPr kumimoji="1" lang="ja-JP" altLang="en-US" dirty="0" err="1" smtClean="0"/>
              <a:t>ー</a:t>
            </a:r>
            <a:endParaRPr kumimoji="1" lang="en-US" altLang="ja-JP" dirty="0" smtClean="0"/>
          </a:p>
          <a:p>
            <a:pPr>
              <a:spcAft>
                <a:spcPts val="600"/>
              </a:spcAft>
              <a:buNone/>
            </a:pPr>
            <a:r>
              <a:rPr lang="ja-JP" altLang="en-US" dirty="0" smtClean="0"/>
              <a:t>　森</a:t>
            </a:r>
            <a:r>
              <a:rPr lang="ja-JP" altLang="en-US" dirty="0">
                <a:latin typeface="+mj-ea"/>
                <a:ea typeface="+mj-ea"/>
              </a:rPr>
              <a:t>・・</a:t>
            </a:r>
            <a:r>
              <a:rPr lang="ja-JP" altLang="en-US" dirty="0" smtClean="0">
                <a:latin typeface="+mj-ea"/>
                <a:ea typeface="+mj-ea"/>
              </a:rPr>
              <a:t>・ </a:t>
            </a:r>
            <a:r>
              <a:rPr lang="en-US" altLang="ja-JP" dirty="0" smtClean="0"/>
              <a:t>4 </a:t>
            </a:r>
            <a:r>
              <a:rPr lang="ja-JP" altLang="en-US" dirty="0" smtClean="0"/>
              <a:t>以下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Faigle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et al</a:t>
            </a:r>
            <a:r>
              <a:rPr lang="en-US" altLang="ja-JP" dirty="0" smtClean="0"/>
              <a:t>., 1993)</a:t>
            </a:r>
          </a:p>
          <a:p>
            <a:pPr>
              <a:spcAft>
                <a:spcPts val="600"/>
              </a:spcAft>
              <a:buNone/>
            </a:pPr>
            <a:r>
              <a:rPr kumimoji="1" lang="ja-JP" altLang="en-US" dirty="0" smtClean="0"/>
              <a:t>　</a:t>
            </a:r>
            <a:r>
              <a:rPr lang="ja-JP" altLang="en-US" dirty="0" smtClean="0"/>
              <a:t>弦グラフ</a:t>
            </a:r>
            <a:r>
              <a:rPr lang="ja-JP" altLang="en-US" dirty="0" smtClean="0">
                <a:latin typeface="+mj-ea"/>
                <a:ea typeface="+mj-ea"/>
              </a:rPr>
              <a:t>・・・</a:t>
            </a:r>
            <a:r>
              <a:rPr lang="ja-JP" altLang="en-US" dirty="0"/>
              <a:t>　</a:t>
            </a:r>
            <a:r>
              <a:rPr lang="ja-JP" altLang="en-US" dirty="0" smtClean="0"/>
              <a:t>　       　　以下 </a:t>
            </a:r>
            <a:r>
              <a:rPr lang="en-US" altLang="ja-JP" dirty="0" smtClean="0"/>
              <a:t>(Zhu, 2000)</a:t>
            </a:r>
          </a:p>
          <a:p>
            <a:pPr>
              <a:spcAft>
                <a:spcPts val="600"/>
              </a:spcAft>
              <a:buNone/>
            </a:pPr>
            <a:r>
              <a:rPr kumimoji="1" lang="ja-JP" altLang="en-US" dirty="0" smtClean="0"/>
              <a:t>　区間グラフ</a:t>
            </a:r>
            <a:r>
              <a:rPr lang="ja-JP" altLang="en-US" dirty="0" smtClean="0">
                <a:latin typeface="+mj-ea"/>
                <a:ea typeface="+mj-ea"/>
              </a:rPr>
              <a:t>・・・</a:t>
            </a:r>
            <a:r>
              <a:rPr kumimoji="1" lang="ja-JP" altLang="en-US" dirty="0" smtClean="0"/>
              <a:t>            　　</a:t>
            </a:r>
            <a:r>
              <a:rPr lang="ja-JP" altLang="en-US" dirty="0"/>
              <a:t> </a:t>
            </a:r>
            <a:r>
              <a:rPr lang="ja-JP" altLang="en-US" dirty="0" smtClean="0"/>
              <a:t> </a:t>
            </a:r>
            <a:r>
              <a:rPr kumimoji="1" lang="ja-JP" altLang="en-US" dirty="0" smtClean="0"/>
              <a:t>以下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Faigle</a:t>
            </a:r>
            <a:r>
              <a:rPr kumimoji="1" lang="en-US" altLang="ja-JP" dirty="0" smtClean="0"/>
              <a:t> </a:t>
            </a:r>
            <a:r>
              <a:rPr kumimoji="1" lang="en-US" altLang="ja-JP" i="1" dirty="0" smtClean="0"/>
              <a:t>et al</a:t>
            </a:r>
            <a:r>
              <a:rPr kumimoji="1" lang="en-US" altLang="ja-JP" dirty="0" smtClean="0"/>
              <a:t>., 1993)</a:t>
            </a:r>
          </a:p>
          <a:p>
            <a:pPr>
              <a:spcAft>
                <a:spcPts val="600"/>
              </a:spcAft>
              <a:buNone/>
            </a:pPr>
            <a:r>
              <a:rPr lang="ja-JP" altLang="en-US" dirty="0" smtClean="0"/>
              <a:t>　外平面グラフ</a:t>
            </a:r>
            <a:r>
              <a:rPr lang="ja-JP" altLang="en-US" dirty="0" smtClean="0">
                <a:latin typeface="+mj-ea"/>
                <a:ea typeface="+mj-ea"/>
              </a:rPr>
              <a:t>・・・</a:t>
            </a:r>
            <a:r>
              <a:rPr lang="ja-JP" altLang="en-US" dirty="0" smtClean="0"/>
              <a:t> </a:t>
            </a:r>
            <a:r>
              <a:rPr lang="en-US" altLang="ja-JP" dirty="0" smtClean="0"/>
              <a:t>7 </a:t>
            </a:r>
            <a:r>
              <a:rPr lang="ja-JP" altLang="en-US" dirty="0" smtClean="0"/>
              <a:t>以下 </a:t>
            </a:r>
            <a:r>
              <a:rPr lang="en-US" altLang="ja-JP" dirty="0" smtClean="0"/>
              <a:t>(Guan and Zhu, 1999)</a:t>
            </a:r>
          </a:p>
          <a:p>
            <a:pPr>
              <a:spcAft>
                <a:spcPts val="600"/>
              </a:spcAft>
              <a:buNone/>
            </a:pPr>
            <a:r>
              <a:rPr lang="ja-JP" altLang="en-US" dirty="0" smtClean="0"/>
              <a:t>　平面グラフ</a:t>
            </a:r>
            <a:r>
              <a:rPr lang="ja-JP" altLang="en-US" dirty="0" smtClean="0">
                <a:latin typeface="+mj-ea"/>
                <a:ea typeface="+mj-ea"/>
              </a:rPr>
              <a:t>・・・ </a:t>
            </a:r>
            <a:r>
              <a:rPr lang="en-US" altLang="ja-JP" dirty="0" smtClean="0"/>
              <a:t>17 </a:t>
            </a:r>
            <a:r>
              <a:rPr lang="ja-JP" altLang="en-US" dirty="0" smtClean="0"/>
              <a:t>以下 </a:t>
            </a:r>
            <a:r>
              <a:rPr lang="en-US" altLang="ja-JP" dirty="0" smtClean="0"/>
              <a:t>(Zhu, 2008 ※</a:t>
            </a:r>
            <a:r>
              <a:rPr lang="ja-JP" altLang="en-US" dirty="0" smtClean="0"/>
              <a:t>改良する必要あり</a:t>
            </a:r>
            <a:r>
              <a:rPr lang="en-US" altLang="ja-JP" dirty="0" smtClean="0"/>
              <a:t>)</a:t>
            </a:r>
          </a:p>
          <a:p>
            <a:pPr>
              <a:lnSpc>
                <a:spcPts val="1500"/>
              </a:lnSpc>
              <a:spcAft>
                <a:spcPts val="0"/>
              </a:spcAft>
              <a:buNone/>
            </a:pPr>
            <a:endParaRPr lang="en-US" altLang="ja-JP" dirty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内周</a:t>
            </a:r>
            <a:r>
              <a:rPr lang="ja-JP" altLang="en-US" dirty="0" smtClean="0">
                <a:solidFill>
                  <a:srgbClr val="FF0000"/>
                </a:solidFill>
              </a:rPr>
              <a:t>が </a:t>
            </a:r>
            <a:r>
              <a:rPr lang="en-US" altLang="ja-JP" dirty="0" smtClean="0">
                <a:solidFill>
                  <a:srgbClr val="FF0000"/>
                </a:solidFill>
              </a:rPr>
              <a:t>4 </a:t>
            </a:r>
            <a:r>
              <a:rPr lang="ja-JP" altLang="en-US" dirty="0" smtClean="0">
                <a:solidFill>
                  <a:srgbClr val="FF0000"/>
                </a:solidFill>
              </a:rPr>
              <a:t>以上</a:t>
            </a:r>
            <a:r>
              <a:rPr lang="ja-JP" altLang="en-US" dirty="0">
                <a:solidFill>
                  <a:srgbClr val="FF0000"/>
                </a:solidFill>
              </a:rPr>
              <a:t>の平面</a:t>
            </a:r>
            <a:r>
              <a:rPr lang="ja-JP" altLang="en-US" dirty="0" smtClean="0">
                <a:solidFill>
                  <a:srgbClr val="FF0000"/>
                </a:solidFill>
              </a:rPr>
              <a:t>グラフ</a:t>
            </a:r>
            <a:r>
              <a:rPr lang="ja-JP" altLang="en-US" dirty="0">
                <a:solidFill>
                  <a:srgbClr val="FF0000"/>
                </a:solidFill>
                <a:latin typeface="+mj-ea"/>
                <a:ea typeface="+mj-ea"/>
              </a:rPr>
              <a:t>・・</a:t>
            </a:r>
            <a:r>
              <a:rPr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・ </a:t>
            </a:r>
            <a:r>
              <a:rPr lang="en-US" altLang="ja-JP" dirty="0" smtClean="0">
                <a:solidFill>
                  <a:srgbClr val="FF0000"/>
                </a:solidFill>
              </a:rPr>
              <a:t>14 </a:t>
            </a:r>
            <a:r>
              <a:rPr lang="ja-JP" altLang="en-US" dirty="0">
                <a:solidFill>
                  <a:srgbClr val="FF0000"/>
                </a:solidFill>
              </a:rPr>
              <a:t>以下</a:t>
            </a:r>
            <a:endParaRPr lang="en-US" altLang="ja-JP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endParaRPr kumimoji="1" lang="en-US" altLang="ja-JP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922" y="2931277"/>
            <a:ext cx="1568672" cy="442341"/>
          </a:xfrm>
          <a:prstGeom prst="rect">
            <a:avLst/>
          </a:prstGeom>
        </p:spPr>
      </p:pic>
      <p:pic>
        <p:nvPicPr>
          <p:cNvPr id="7" name="図 6" descr="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386" y="2412575"/>
            <a:ext cx="1537500" cy="442800"/>
          </a:xfrm>
          <a:prstGeom prst="rect">
            <a:avLst/>
          </a:prstGeo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AB78-08FB-491B-A4A5-764387F9DC1A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ゲームカラーリング数の評価　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グラフの分割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endParaRPr lang="en-US" altLang="ja-JP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ja-JP" altLang="en-US" dirty="0" err="1" smtClean="0"/>
              <a:t>ー</a:t>
            </a:r>
            <a:r>
              <a:rPr lang="ja-JP" altLang="en-US" dirty="0"/>
              <a:t>補</a:t>
            </a:r>
            <a:r>
              <a:rPr lang="ja-JP" altLang="en-US" dirty="0" smtClean="0"/>
              <a:t>題 </a:t>
            </a:r>
            <a:r>
              <a:rPr lang="en-US" altLang="ja-JP" dirty="0" smtClean="0"/>
              <a:t>(Zhu, 1999)</a:t>
            </a:r>
            <a:r>
              <a:rPr lang="ja-JP" altLang="en-US" dirty="0" err="1" smtClean="0"/>
              <a:t>ー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r>
              <a:rPr lang="ja-JP" altLang="en-US" dirty="0"/>
              <a:t> </a:t>
            </a:r>
            <a:r>
              <a:rPr lang="ja-JP" altLang="en-US" dirty="0" smtClean="0"/>
              <a:t>   の分割　　　　　　　　　        　　に対し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endParaRPr kumimoji="1" lang="en-US" altLang="ja-JP" dirty="0" smtClean="0"/>
          </a:p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r>
              <a:rPr kumimoji="1" lang="ja-JP" altLang="en-US" dirty="0" smtClean="0"/>
              <a:t>グラフを森　</a:t>
            </a:r>
            <a:r>
              <a:rPr lang="ja-JP" altLang="en-US" dirty="0" smtClean="0"/>
              <a:t>  </a:t>
            </a:r>
            <a:r>
              <a:rPr kumimoji="1" lang="ja-JP" altLang="en-US" dirty="0" smtClean="0"/>
              <a:t>と</a:t>
            </a:r>
            <a:r>
              <a:rPr lang="ja-JP" altLang="en-US" dirty="0"/>
              <a:t>最大</a:t>
            </a:r>
            <a:r>
              <a:rPr lang="ja-JP" altLang="en-US" dirty="0" smtClean="0"/>
              <a:t>次数の小さいグラフ　  に分割</a:t>
            </a:r>
            <a:endParaRPr lang="en-US" altLang="ja-JP" dirty="0" smtClean="0"/>
          </a:p>
          <a:p>
            <a:pPr marL="0" indent="0" algn="ctr">
              <a:spcAft>
                <a:spcPts val="600"/>
              </a:spcAft>
              <a:buNone/>
            </a:pPr>
            <a:r>
              <a:rPr lang="ja-JP" altLang="en-US" sz="2800" b="1" dirty="0" smtClean="0"/>
              <a:t>↓</a:t>
            </a:r>
            <a:endParaRPr lang="en-US" altLang="ja-JP" sz="2800" b="1" dirty="0" smtClean="0"/>
          </a:p>
          <a:p>
            <a:pPr marL="0" indent="0" algn="ctr">
              <a:buNone/>
            </a:pPr>
            <a:r>
              <a:rPr kumimoji="1" lang="ja-JP" altLang="en-US" dirty="0" smtClean="0"/>
              <a:t>ゲームカラーリング</a:t>
            </a:r>
            <a:r>
              <a:rPr lang="ja-JP" altLang="en-US" dirty="0"/>
              <a:t>数</a:t>
            </a:r>
            <a:r>
              <a:rPr kumimoji="1" lang="ja-JP" altLang="en-US" dirty="0" smtClean="0"/>
              <a:t>は　　　　　　　　</a:t>
            </a:r>
            <a:r>
              <a:rPr lang="ja-JP" altLang="en-US" dirty="0"/>
              <a:t> </a:t>
            </a:r>
            <a:r>
              <a:rPr lang="ja-JP" altLang="en-US" dirty="0" smtClean="0"/>
              <a:t> </a:t>
            </a:r>
            <a:r>
              <a:rPr kumimoji="1" lang="ja-JP" altLang="en-US" dirty="0" smtClean="0"/>
              <a:t>以下</a:t>
            </a:r>
            <a:endParaRPr kumimoji="1" lang="en-US" altLang="ja-JP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87" y="1884353"/>
            <a:ext cx="1656184" cy="43840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966" y="1894487"/>
            <a:ext cx="3923928" cy="42720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08920"/>
            <a:ext cx="5532120" cy="57838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057" y="4110324"/>
            <a:ext cx="359133" cy="3240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97" y="4126516"/>
            <a:ext cx="313827" cy="31382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61" y="5022507"/>
            <a:ext cx="2117311" cy="6387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AB78-08FB-491B-A4A5-764387F9DC1A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52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ゲームカラーリング数の評価　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グラフの分割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100"/>
              </a:lnSpc>
              <a:spcBef>
                <a:spcPts val="0"/>
              </a:spcBef>
            </a:pPr>
            <a:endParaRPr kumimoji="1" lang="en-US" altLang="ja-JP" dirty="0" smtClean="0"/>
          </a:p>
          <a:p>
            <a:r>
              <a:rPr kumimoji="1" lang="ja-JP" altLang="en-US" dirty="0" smtClean="0"/>
              <a:t>内周に制限を加えた平面グラフ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kumimoji="1" lang="ja-JP" altLang="en-US" dirty="0" smtClean="0"/>
              <a:t>内周が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以上</a:t>
            </a:r>
            <a:r>
              <a:rPr kumimoji="1" lang="ja-JP" altLang="en-US" dirty="0" smtClean="0">
                <a:latin typeface="+mj-ea"/>
                <a:ea typeface="+mj-ea"/>
              </a:rPr>
              <a:t>・・・</a:t>
            </a:r>
            <a:r>
              <a:rPr kumimoji="1" lang="ja-JP" altLang="en-US" dirty="0" smtClean="0"/>
              <a:t>森＋最大次数が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のグラフ </a:t>
            </a:r>
            <a:r>
              <a:rPr kumimoji="1" lang="en-US" altLang="ja-JP" dirty="0" smtClean="0"/>
              <a:t>(He </a:t>
            </a:r>
            <a:r>
              <a:rPr kumimoji="1" lang="en-US" altLang="ja-JP" i="1" dirty="0" smtClean="0"/>
              <a:t>et al</a:t>
            </a:r>
            <a:r>
              <a:rPr kumimoji="1" lang="en-US" altLang="ja-JP" dirty="0" smtClean="0"/>
              <a:t>., 2002)</a:t>
            </a:r>
          </a:p>
          <a:p>
            <a:pPr marL="457200" lvl="1" indent="0">
              <a:buNone/>
            </a:pPr>
            <a:r>
              <a:rPr lang="ja-JP" altLang="en-US" dirty="0"/>
              <a:t>内周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7 </a:t>
            </a:r>
            <a:r>
              <a:rPr lang="ja-JP" altLang="en-US" dirty="0" smtClean="0"/>
              <a:t>以上</a:t>
            </a:r>
            <a:r>
              <a:rPr lang="ja-JP" altLang="en-US" dirty="0" smtClean="0">
                <a:latin typeface="+mj-ea"/>
                <a:ea typeface="+mj-ea"/>
              </a:rPr>
              <a:t>・・・</a:t>
            </a:r>
            <a:r>
              <a:rPr lang="ja-JP" altLang="en-US" dirty="0" smtClean="0"/>
              <a:t>森＋最大次数が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のグラフ </a:t>
            </a:r>
            <a:r>
              <a:rPr lang="en-US" altLang="ja-JP" dirty="0" smtClean="0"/>
              <a:t>(He </a:t>
            </a:r>
            <a:r>
              <a:rPr lang="en-US" altLang="ja-JP" i="1" dirty="0" smtClean="0"/>
              <a:t>et al</a:t>
            </a:r>
            <a:r>
              <a:rPr lang="en-US" altLang="ja-JP" dirty="0" smtClean="0"/>
              <a:t>., 2002)</a:t>
            </a:r>
          </a:p>
          <a:p>
            <a:pPr marL="457200" lvl="1" indent="0">
              <a:buNone/>
            </a:pPr>
            <a:r>
              <a:rPr kumimoji="1" lang="ja-JP" altLang="en-US" dirty="0"/>
              <a:t>内周</a:t>
            </a:r>
            <a:r>
              <a:rPr kumimoji="1" lang="ja-JP" altLang="en-US" dirty="0" smtClean="0"/>
              <a:t>が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以上</a:t>
            </a:r>
            <a:r>
              <a:rPr kumimoji="1" lang="ja-JP" altLang="en-US" dirty="0" smtClean="0">
                <a:latin typeface="+mj-ea"/>
                <a:ea typeface="+mj-ea"/>
              </a:rPr>
              <a:t>・・・</a:t>
            </a:r>
            <a:r>
              <a:rPr kumimoji="1" lang="ja-JP" altLang="en-US" dirty="0" smtClean="0"/>
              <a:t>森＋マッチング </a:t>
            </a:r>
            <a:r>
              <a:rPr lang="en-US" altLang="ja-JP" dirty="0" smtClean="0"/>
              <a:t>(Wang and Zhang, 2011</a:t>
            </a:r>
            <a:r>
              <a:rPr kumimoji="1" lang="en-US" altLang="ja-JP" dirty="0" smtClean="0"/>
              <a:t>)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長さ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のサイクル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四角形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のない平面グラフ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森</a:t>
            </a:r>
            <a:r>
              <a:rPr lang="ja-JP" altLang="en-US" dirty="0" smtClean="0"/>
              <a:t>と最大次数が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のグラフに分割可能 </a:t>
            </a:r>
            <a:r>
              <a:rPr lang="en-US" altLang="ja-JP" dirty="0" smtClean="0"/>
              <a:t>(Borodin </a:t>
            </a:r>
            <a:r>
              <a:rPr lang="en-US" altLang="ja-JP" i="1" dirty="0" smtClean="0"/>
              <a:t>et al</a:t>
            </a:r>
            <a:r>
              <a:rPr lang="en-US" altLang="ja-JP" dirty="0" smtClean="0"/>
              <a:t>., 2009)</a:t>
            </a:r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→　</a:t>
            </a:r>
            <a:r>
              <a:rPr kumimoji="1" lang="ja-JP" altLang="en-US" dirty="0" smtClean="0"/>
              <a:t>ゲームカラーリング数は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以下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952" y="2996952"/>
            <a:ext cx="3459306" cy="1498298"/>
          </a:xfrm>
          <a:prstGeom prst="rect">
            <a:avLst/>
          </a:prstGeo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AB78-08FB-491B-A4A5-764387F9DC1A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今後の展望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100"/>
              </a:lnSpc>
              <a:spcBef>
                <a:spcPts val="0"/>
              </a:spcBef>
            </a:pPr>
            <a:endParaRPr lang="en-US" altLang="ja-JP" dirty="0" smtClean="0"/>
          </a:p>
          <a:p>
            <a:r>
              <a:rPr lang="ja-JP" altLang="en-US" dirty="0" smtClean="0"/>
              <a:t>平面グラフのゲームカラーリング数の評価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17</a:t>
            </a:r>
            <a:r>
              <a:rPr lang="ja-JP" altLang="en-US" dirty="0" smtClean="0"/>
              <a:t>よりも小さいと予想される</a:t>
            </a:r>
            <a:endParaRPr lang="en-US" altLang="ja-JP" dirty="0" smtClean="0"/>
          </a:p>
          <a:p>
            <a:pPr lvl="1"/>
            <a:r>
              <a:rPr lang="ja-JP" altLang="en-US" dirty="0"/>
              <a:t>内周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4 </a:t>
            </a:r>
            <a:r>
              <a:rPr lang="ja-JP" altLang="en-US" dirty="0" smtClean="0"/>
              <a:t>以上のグラフも上限を切り下げられそう</a:t>
            </a:r>
            <a:endParaRPr lang="en-US" altLang="ja-JP" dirty="0"/>
          </a:p>
          <a:p>
            <a:pPr>
              <a:lnSpc>
                <a:spcPts val="2100"/>
              </a:lnSpc>
              <a:spcBef>
                <a:spcPts val="0"/>
              </a:spcBef>
            </a:pPr>
            <a:endParaRPr lang="en-US" altLang="ja-JP" dirty="0" smtClean="0"/>
          </a:p>
          <a:p>
            <a:r>
              <a:rPr lang="ja-JP" altLang="en-US" dirty="0" smtClean="0"/>
              <a:t>平面グラフ</a:t>
            </a:r>
            <a:r>
              <a:rPr lang="ja-JP" altLang="en-US" dirty="0"/>
              <a:t>の</a:t>
            </a:r>
            <a:r>
              <a:rPr lang="ja-JP" altLang="en-US" dirty="0" smtClean="0"/>
              <a:t>分割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 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森と最大次数が </a:t>
            </a:r>
            <a:r>
              <a:rPr lang="en-US" altLang="ja-JP" dirty="0" smtClean="0"/>
              <a:t>4 </a:t>
            </a:r>
            <a:r>
              <a:rPr lang="ja-JP" altLang="en-US" dirty="0" smtClean="0"/>
              <a:t>以下の森に分割可能 </a:t>
            </a:r>
            <a:r>
              <a:rPr lang="ja-JP" altLang="en-US" dirty="0"/>
              <a:t>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Gonçalves</a:t>
            </a:r>
            <a:r>
              <a:rPr lang="en-US" altLang="ja-JP" dirty="0" smtClean="0"/>
              <a:t>, 2009)</a:t>
            </a:r>
          </a:p>
          <a:p>
            <a:pPr lvl="1"/>
            <a:r>
              <a:rPr lang="ja-JP" altLang="en-US" dirty="0" smtClean="0"/>
              <a:t>内周が </a:t>
            </a:r>
            <a:r>
              <a:rPr lang="en-US" altLang="ja-JP" dirty="0" smtClean="0"/>
              <a:t>4 </a:t>
            </a:r>
            <a:r>
              <a:rPr lang="ja-JP" altLang="en-US" dirty="0" smtClean="0"/>
              <a:t>以上ならば </a:t>
            </a:r>
            <a:r>
              <a:rPr lang="en-US" altLang="ja-JP" dirty="0" smtClean="0"/>
              <a:t>2 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森に分割可能  </a:t>
            </a:r>
            <a:r>
              <a:rPr lang="en-US" altLang="ja-JP" dirty="0" smtClean="0"/>
              <a:t>(Nash-Williams, 1964)</a:t>
            </a:r>
          </a:p>
          <a:p>
            <a:pPr marL="457200" lvl="1" indent="0" algn="ctr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ja-JP" altLang="en-US" sz="2800" dirty="0" smtClean="0"/>
              <a:t>　　   上記以外の方法で分割できないか？</a:t>
            </a:r>
            <a:endParaRPr lang="en-US" altLang="ja-JP" sz="2800" dirty="0" smtClean="0"/>
          </a:p>
          <a:p>
            <a:pPr lvl="1">
              <a:buNone/>
            </a:pP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AB78-08FB-491B-A4A5-764387F9DC1A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28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400" dirty="0" smtClean="0"/>
              <a:t>本日の発表内容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100"/>
              </a:lnSpc>
              <a:spcBef>
                <a:spcPts val="0"/>
              </a:spcBef>
            </a:pPr>
            <a:endParaRPr lang="en-US" altLang="ja-JP" sz="2400" dirty="0" smtClean="0"/>
          </a:p>
          <a:p>
            <a:r>
              <a:rPr lang="ja-JP" altLang="en-US" sz="2400" dirty="0" smtClean="0"/>
              <a:t>ゲームカラーリング数とは？</a:t>
            </a:r>
            <a:endParaRPr lang="en-US" altLang="ja-JP" sz="2400" dirty="0" smtClean="0"/>
          </a:p>
          <a:p>
            <a:pPr lvl="1"/>
            <a:r>
              <a:rPr kumimoji="1" lang="ja-JP" altLang="en-US" sz="2000" dirty="0" smtClean="0"/>
              <a:t>色塗りゲームとマーキングゲーム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ゲーム染色数 </a:t>
            </a:r>
            <a:r>
              <a:rPr lang="en-US" altLang="ja-JP" sz="2000" dirty="0" smtClean="0"/>
              <a:t>(game chromatic number) </a:t>
            </a:r>
            <a:r>
              <a:rPr lang="ja-JP" altLang="en-US" sz="2000" dirty="0" smtClean="0"/>
              <a:t>とゲームカラーリング数</a:t>
            </a:r>
            <a:endParaRPr lang="en-US" altLang="ja-JP" sz="2000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</a:t>
            </a:r>
            <a:r>
              <a:rPr lang="en-US" altLang="ja-JP" sz="2000" dirty="0" smtClean="0"/>
              <a:t>(game coloring number) </a:t>
            </a:r>
            <a:r>
              <a:rPr lang="ja-JP" altLang="en-US" sz="2000" dirty="0" smtClean="0"/>
              <a:t>の関係</a:t>
            </a:r>
            <a:endParaRPr kumimoji="1" lang="en-US" altLang="ja-JP" sz="2000" dirty="0" smtClean="0"/>
          </a:p>
          <a:p>
            <a:pPr>
              <a:lnSpc>
                <a:spcPts val="2100"/>
              </a:lnSpc>
              <a:spcBef>
                <a:spcPts val="0"/>
              </a:spcBef>
            </a:pPr>
            <a:endParaRPr lang="en-US" altLang="ja-JP" sz="2400" dirty="0" smtClean="0"/>
          </a:p>
          <a:p>
            <a:r>
              <a:rPr lang="ja-JP" altLang="en-US" sz="2400" dirty="0" smtClean="0"/>
              <a:t>活性化戦略</a:t>
            </a:r>
            <a:endParaRPr lang="en-US" altLang="ja-JP" sz="2400" dirty="0" smtClean="0"/>
          </a:p>
          <a:p>
            <a:pPr>
              <a:lnSpc>
                <a:spcPts val="2100"/>
              </a:lnSpc>
              <a:spcBef>
                <a:spcPts val="0"/>
              </a:spcBef>
            </a:pPr>
            <a:endParaRPr lang="en-US" altLang="ja-JP" dirty="0" smtClean="0"/>
          </a:p>
          <a:p>
            <a:r>
              <a:rPr lang="ja-JP" altLang="en-US" dirty="0" smtClean="0"/>
              <a:t>ゲームカラーリング数の評価</a:t>
            </a:r>
          </a:p>
          <a:p>
            <a:pPr lvl="1"/>
            <a:r>
              <a:rPr lang="ja-JP" altLang="en-US" sz="2000" dirty="0" smtClean="0"/>
              <a:t>活性化戦略を利用する方法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グラフの分割を利用する方法</a:t>
            </a:r>
            <a:endParaRPr kumimoji="1" lang="en-US" altLang="ja-JP" sz="200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AB78-08FB-491B-A4A5-764387F9DC1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8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400" dirty="0" smtClean="0"/>
              <a:t>色塗りゲーム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100"/>
              </a:lnSpc>
              <a:spcBef>
                <a:spcPts val="0"/>
              </a:spcBef>
            </a:pPr>
            <a:endParaRPr kumimoji="1" lang="en-US" altLang="ja-JP" sz="2400" dirty="0" smtClean="0"/>
          </a:p>
          <a:p>
            <a:r>
              <a:rPr kumimoji="1" lang="ja-JP" altLang="en-US" sz="2400" dirty="0" smtClean="0"/>
              <a:t>アリスとボブによるグラフ上のゲーム</a:t>
            </a:r>
            <a:endParaRPr kumimoji="1" lang="en-US" altLang="ja-JP" sz="2400" dirty="0" smtClean="0"/>
          </a:p>
          <a:p>
            <a:pPr>
              <a:lnSpc>
                <a:spcPts val="2100"/>
              </a:lnSpc>
              <a:spcBef>
                <a:spcPts val="0"/>
              </a:spcBef>
            </a:pPr>
            <a:endParaRPr lang="en-US" altLang="ja-JP" sz="2400" dirty="0" smtClean="0"/>
          </a:p>
          <a:p>
            <a:r>
              <a:rPr kumimoji="1" lang="ja-JP" altLang="en-US" sz="2400" dirty="0" smtClean="0"/>
              <a:t>ルール</a:t>
            </a:r>
            <a:endParaRPr kumimoji="1" lang="en-US" altLang="ja-JP" sz="2400" dirty="0" smtClean="0"/>
          </a:p>
          <a:p>
            <a:pPr lvl="1"/>
            <a:r>
              <a:rPr lang="ja-JP" altLang="en-US" sz="2000" dirty="0" smtClean="0"/>
              <a:t>アリス</a:t>
            </a:r>
            <a:r>
              <a:rPr lang="ja-JP" altLang="en-US" dirty="0" smtClean="0"/>
              <a:t>から順番</a:t>
            </a:r>
            <a:r>
              <a:rPr lang="ja-JP" altLang="en-US" sz="2000" dirty="0" smtClean="0"/>
              <a:t>に頂点を与えられた色で彩色</a:t>
            </a:r>
            <a:endParaRPr lang="en-US" altLang="ja-JP" sz="2000" dirty="0" smtClean="0"/>
          </a:p>
          <a:p>
            <a:pPr lvl="1"/>
            <a:r>
              <a:rPr kumimoji="1" lang="ja-JP" altLang="en-US" sz="2000" dirty="0" smtClean="0"/>
              <a:t>隣接している頂点は違う色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最後まで彩色できたらアリスの勝ち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40579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アリスに必勝戦略がある最小の色数は？</a:t>
            </a:r>
            <a:endParaRPr lang="en-US" altLang="ja-JP" sz="2800" dirty="0" smtClean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2267744" y="4797152"/>
            <a:ext cx="4447870" cy="597831"/>
            <a:chOff x="1475656" y="4437113"/>
            <a:chExt cx="4447870" cy="597831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475656" y="4437113"/>
              <a:ext cx="4320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dirty="0" smtClean="0">
                  <a:solidFill>
                    <a:srgbClr val="FF0000"/>
                  </a:solidFill>
                </a:rPr>
                <a:t>ゲーム染色数</a:t>
              </a:r>
              <a:r>
                <a:rPr lang="ja-JP" altLang="en-US" sz="3200" dirty="0" smtClean="0">
                  <a:latin typeface="+mj-ea"/>
                  <a:ea typeface="+mj-ea"/>
                </a:rPr>
                <a:t>・・・</a:t>
              </a:r>
              <a:r>
                <a:rPr lang="ja-JP" altLang="en-US" sz="3200" dirty="0" smtClean="0">
                  <a:solidFill>
                    <a:srgbClr val="FF0000"/>
                  </a:solidFill>
                </a:rPr>
                <a:t> </a:t>
              </a:r>
              <a:endParaRPr lang="en-US" altLang="ja-JP" sz="3200" dirty="0" smtClean="0"/>
            </a:p>
          </p:txBody>
        </p:sp>
        <p:pic>
          <p:nvPicPr>
            <p:cNvPr id="9" name="図 8" descr="chigblk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44008" y="4441862"/>
              <a:ext cx="1279518" cy="593082"/>
            </a:xfrm>
            <a:prstGeom prst="rect">
              <a:avLst/>
            </a:prstGeom>
          </p:spPr>
        </p:pic>
      </p:grp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AB78-08FB-491B-A4A5-764387F9DC1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09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色塗りゲームの例</a:t>
            </a:r>
            <a:endParaRPr kumimoji="1" lang="ja-JP" altLang="en-US" sz="2400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504000" y="5229280"/>
            <a:ext cx="720000" cy="720000"/>
            <a:chOff x="0" y="0"/>
            <a:chExt cx="1080000" cy="1080000"/>
          </a:xfrm>
        </p:grpSpPr>
        <p:sp>
          <p:nvSpPr>
            <p:cNvPr id="6" name="円/楕円 5"/>
            <p:cNvSpPr/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chemeClr val="accent1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252000" y="32400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648000" y="32400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弧 22"/>
            <p:cNvSpPr/>
            <p:nvPr/>
          </p:nvSpPr>
          <p:spPr>
            <a:xfrm>
              <a:off x="348702" y="611744"/>
              <a:ext cx="396000" cy="252000"/>
            </a:xfrm>
            <a:prstGeom prst="arc">
              <a:avLst>
                <a:gd name="adj1" fmla="val 21545076"/>
                <a:gd name="adj2" fmla="val 10848291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7920000" y="909000"/>
            <a:ext cx="720000" cy="720000"/>
            <a:chOff x="1907704" y="1268760"/>
            <a:chExt cx="1080000" cy="1080000"/>
          </a:xfrm>
        </p:grpSpPr>
        <p:sp>
          <p:nvSpPr>
            <p:cNvPr id="26" name="円/楕円 25"/>
            <p:cNvSpPr/>
            <p:nvPr/>
          </p:nvSpPr>
          <p:spPr>
            <a:xfrm>
              <a:off x="1907704" y="1268760"/>
              <a:ext cx="1080000" cy="108000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2159704" y="159276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2555704" y="159276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弧 28"/>
            <p:cNvSpPr/>
            <p:nvPr/>
          </p:nvSpPr>
          <p:spPr>
            <a:xfrm>
              <a:off x="2256406" y="1880504"/>
              <a:ext cx="396000" cy="252000"/>
            </a:xfrm>
            <a:prstGeom prst="arc">
              <a:avLst>
                <a:gd name="adj1" fmla="val 21545076"/>
                <a:gd name="adj2" fmla="val 10848291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7756978" y="1628800"/>
            <a:ext cx="10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アリス</a:t>
            </a:r>
            <a:endParaRPr kumimoji="1" lang="ja-JP" altLang="en-US" sz="2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7987" y="594928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ボブ</a:t>
            </a:r>
            <a:endParaRPr kumimoji="1" lang="ja-JP" altLang="en-US" sz="2000" dirty="0"/>
          </a:p>
        </p:txBody>
      </p:sp>
      <p:sp>
        <p:nvSpPr>
          <p:cNvPr id="41" name="円/楕円 40"/>
          <p:cNvSpPr>
            <a:spLocks noChangeAspect="1"/>
          </p:cNvSpPr>
          <p:nvPr/>
        </p:nvSpPr>
        <p:spPr>
          <a:xfrm>
            <a:off x="777529" y="1927194"/>
            <a:ext cx="360000" cy="360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>
            <a:spLocks noChangeAspect="1"/>
          </p:cNvSpPr>
          <p:nvPr/>
        </p:nvSpPr>
        <p:spPr>
          <a:xfrm>
            <a:off x="1247472" y="1452288"/>
            <a:ext cx="360000" cy="36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>
            <a:spLocks noChangeAspect="1"/>
          </p:cNvSpPr>
          <p:nvPr/>
        </p:nvSpPr>
        <p:spPr>
          <a:xfrm>
            <a:off x="1247472" y="1927194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>
            <a:spLocks noChangeAspect="1"/>
          </p:cNvSpPr>
          <p:nvPr/>
        </p:nvSpPr>
        <p:spPr>
          <a:xfrm>
            <a:off x="777529" y="1452288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548" y="2381141"/>
            <a:ext cx="1272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使える色</a:t>
            </a:r>
            <a:endParaRPr kumimoji="1" lang="en-US" altLang="ja-JP" sz="2000" b="1" dirty="0" smtClean="0"/>
          </a:p>
        </p:txBody>
      </p:sp>
      <p:sp>
        <p:nvSpPr>
          <p:cNvPr id="17" name="円/楕円 16"/>
          <p:cNvSpPr/>
          <p:nvPr/>
        </p:nvSpPr>
        <p:spPr>
          <a:xfrm>
            <a:off x="5108640" y="1988840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>
            <a:spLocks noChangeAspect="1"/>
          </p:cNvSpPr>
          <p:nvPr/>
        </p:nvSpPr>
        <p:spPr>
          <a:xfrm>
            <a:off x="3845333" y="1988840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>
            <a:spLocks noChangeAspect="1"/>
          </p:cNvSpPr>
          <p:nvPr/>
        </p:nvSpPr>
        <p:spPr>
          <a:xfrm>
            <a:off x="2572768" y="1994138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>
            <a:spLocks noChangeAspect="1"/>
          </p:cNvSpPr>
          <p:nvPr/>
        </p:nvSpPr>
        <p:spPr>
          <a:xfrm>
            <a:off x="6372240" y="1994138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>
            <a:spLocks noChangeAspect="1"/>
          </p:cNvSpPr>
          <p:nvPr/>
        </p:nvSpPr>
        <p:spPr>
          <a:xfrm>
            <a:off x="2572768" y="468465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>
            <a:spLocks noChangeAspect="1"/>
          </p:cNvSpPr>
          <p:nvPr/>
        </p:nvSpPr>
        <p:spPr>
          <a:xfrm>
            <a:off x="3845333" y="468465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>
            <a:spLocks noChangeAspect="1"/>
          </p:cNvSpPr>
          <p:nvPr/>
        </p:nvSpPr>
        <p:spPr>
          <a:xfrm>
            <a:off x="6372240" y="468465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>
            <a:spLocks noChangeAspect="1"/>
          </p:cNvSpPr>
          <p:nvPr/>
        </p:nvSpPr>
        <p:spPr>
          <a:xfrm>
            <a:off x="5108640" y="468465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stCxn id="35" idx="4"/>
            <a:endCxn id="38" idx="0"/>
          </p:cNvCxnSpPr>
          <p:nvPr/>
        </p:nvCxnSpPr>
        <p:spPr>
          <a:xfrm>
            <a:off x="2752768" y="2354138"/>
            <a:ext cx="1272565" cy="2330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18" idx="4"/>
            <a:endCxn id="40" idx="0"/>
          </p:cNvCxnSpPr>
          <p:nvPr/>
        </p:nvCxnSpPr>
        <p:spPr>
          <a:xfrm>
            <a:off x="4025333" y="2348840"/>
            <a:ext cx="1263307" cy="2335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36" idx="4"/>
            <a:endCxn id="40" idx="0"/>
          </p:cNvCxnSpPr>
          <p:nvPr/>
        </p:nvCxnSpPr>
        <p:spPr>
          <a:xfrm flipH="1">
            <a:off x="5288640" y="2354138"/>
            <a:ext cx="1263600" cy="2330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17" idx="4"/>
            <a:endCxn id="39" idx="0"/>
          </p:cNvCxnSpPr>
          <p:nvPr/>
        </p:nvCxnSpPr>
        <p:spPr>
          <a:xfrm>
            <a:off x="5288640" y="2348840"/>
            <a:ext cx="1263600" cy="2335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35" idx="4"/>
            <a:endCxn id="40" idx="0"/>
          </p:cNvCxnSpPr>
          <p:nvPr/>
        </p:nvCxnSpPr>
        <p:spPr>
          <a:xfrm>
            <a:off x="2752768" y="2354138"/>
            <a:ext cx="2535872" cy="2330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35" idx="4"/>
            <a:endCxn id="39" idx="0"/>
          </p:cNvCxnSpPr>
          <p:nvPr/>
        </p:nvCxnSpPr>
        <p:spPr>
          <a:xfrm>
            <a:off x="2752768" y="2354138"/>
            <a:ext cx="3799472" cy="2330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18" idx="4"/>
            <a:endCxn id="37" idx="0"/>
          </p:cNvCxnSpPr>
          <p:nvPr/>
        </p:nvCxnSpPr>
        <p:spPr>
          <a:xfrm flipH="1">
            <a:off x="2752768" y="2348840"/>
            <a:ext cx="1272565" cy="2335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18" idx="4"/>
            <a:endCxn id="39" idx="0"/>
          </p:cNvCxnSpPr>
          <p:nvPr/>
        </p:nvCxnSpPr>
        <p:spPr>
          <a:xfrm>
            <a:off x="4025333" y="2348840"/>
            <a:ext cx="2526907" cy="2335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17" idx="4"/>
            <a:endCxn id="38" idx="0"/>
          </p:cNvCxnSpPr>
          <p:nvPr/>
        </p:nvCxnSpPr>
        <p:spPr>
          <a:xfrm flipH="1">
            <a:off x="4025333" y="2348840"/>
            <a:ext cx="1263307" cy="2335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17" idx="4"/>
            <a:endCxn id="37" idx="0"/>
          </p:cNvCxnSpPr>
          <p:nvPr/>
        </p:nvCxnSpPr>
        <p:spPr>
          <a:xfrm flipH="1">
            <a:off x="2752768" y="2348840"/>
            <a:ext cx="2535872" cy="2335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36" idx="4"/>
            <a:endCxn id="38" idx="0"/>
          </p:cNvCxnSpPr>
          <p:nvPr/>
        </p:nvCxnSpPr>
        <p:spPr>
          <a:xfrm flipH="1">
            <a:off x="4025333" y="2354138"/>
            <a:ext cx="2526907" cy="2330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36" idx="4"/>
            <a:endCxn id="37" idx="0"/>
          </p:cNvCxnSpPr>
          <p:nvPr/>
        </p:nvCxnSpPr>
        <p:spPr>
          <a:xfrm flipH="1">
            <a:off x="2752768" y="2354138"/>
            <a:ext cx="3799472" cy="2330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/>
          <p:cNvGrpSpPr/>
          <p:nvPr/>
        </p:nvGrpSpPr>
        <p:grpSpPr>
          <a:xfrm>
            <a:off x="7560000" y="680829"/>
            <a:ext cx="1440000" cy="1868066"/>
            <a:chOff x="7560000" y="680829"/>
            <a:chExt cx="1440000" cy="1868066"/>
          </a:xfrm>
        </p:grpSpPr>
        <p:sp>
          <p:nvSpPr>
            <p:cNvPr id="65" name="円/楕円 64"/>
            <p:cNvSpPr/>
            <p:nvPr/>
          </p:nvSpPr>
          <p:spPr>
            <a:xfrm>
              <a:off x="7560000" y="680829"/>
              <a:ext cx="1440000" cy="14400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800337" y="2148785"/>
              <a:ext cx="9682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勝ち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138027" y="4600999"/>
            <a:ext cx="1440000" cy="1840110"/>
            <a:chOff x="138027" y="4600999"/>
            <a:chExt cx="1440000" cy="1840110"/>
          </a:xfrm>
        </p:grpSpPr>
        <p:sp>
          <p:nvSpPr>
            <p:cNvPr id="66" name="円/楕円 65"/>
            <p:cNvSpPr/>
            <p:nvPr/>
          </p:nvSpPr>
          <p:spPr>
            <a:xfrm>
              <a:off x="138027" y="5001109"/>
              <a:ext cx="1440000" cy="14400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373896" y="4600999"/>
              <a:ext cx="9682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勝ち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日付プレースホルダー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AB78-08FB-491B-A4A5-764387F9DC1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56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ゲーム染色数の性質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100"/>
              </a:lnSpc>
              <a:spcBef>
                <a:spcPts val="0"/>
              </a:spcBef>
            </a:pPr>
            <a:endParaRPr kumimoji="1" lang="en-US" altLang="ja-JP" dirty="0" smtClean="0"/>
          </a:p>
          <a:p>
            <a:r>
              <a:rPr lang="ja-JP" altLang="en-US" dirty="0"/>
              <a:t>下のグラフ</a:t>
            </a:r>
            <a:r>
              <a:rPr lang="ja-JP" altLang="en-US" dirty="0" smtClean="0"/>
              <a:t>のゲーム染色数は </a:t>
            </a:r>
            <a:r>
              <a:rPr lang="en-US" altLang="ja-JP" dirty="0" smtClean="0"/>
              <a:t>4</a:t>
            </a:r>
          </a:p>
          <a:p>
            <a:r>
              <a:rPr lang="ja-JP" altLang="en-US" dirty="0" smtClean="0"/>
              <a:t>ところが </a:t>
            </a:r>
            <a:r>
              <a:rPr lang="en-US" altLang="ja-JP" dirty="0" smtClean="0"/>
              <a:t>1 </a:t>
            </a:r>
            <a:r>
              <a:rPr lang="ja-JP" altLang="en-US" dirty="0" smtClean="0"/>
              <a:t>本辺を加えると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になる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5108640" y="2506530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>
            <a:spLocks noChangeAspect="1"/>
          </p:cNvSpPr>
          <p:nvPr/>
        </p:nvSpPr>
        <p:spPr>
          <a:xfrm>
            <a:off x="3845333" y="2506530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>
            <a:spLocks noChangeAspect="1"/>
          </p:cNvSpPr>
          <p:nvPr/>
        </p:nvSpPr>
        <p:spPr>
          <a:xfrm>
            <a:off x="2572768" y="2511828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>
            <a:spLocks noChangeAspect="1"/>
          </p:cNvSpPr>
          <p:nvPr/>
        </p:nvSpPr>
        <p:spPr>
          <a:xfrm>
            <a:off x="6372240" y="2511828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>
            <a:spLocks noChangeAspect="1"/>
          </p:cNvSpPr>
          <p:nvPr/>
        </p:nvSpPr>
        <p:spPr>
          <a:xfrm>
            <a:off x="2572768" y="520234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>
            <a:spLocks noChangeAspect="1"/>
          </p:cNvSpPr>
          <p:nvPr/>
        </p:nvSpPr>
        <p:spPr>
          <a:xfrm>
            <a:off x="3845333" y="520234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>
            <a:spLocks noChangeAspect="1"/>
          </p:cNvSpPr>
          <p:nvPr/>
        </p:nvSpPr>
        <p:spPr>
          <a:xfrm>
            <a:off x="6372240" y="520234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>
            <a:spLocks noChangeAspect="1"/>
          </p:cNvSpPr>
          <p:nvPr/>
        </p:nvSpPr>
        <p:spPr>
          <a:xfrm>
            <a:off x="5108640" y="5202346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>
            <a:stCxn id="6" idx="4"/>
            <a:endCxn id="9" idx="0"/>
          </p:cNvCxnSpPr>
          <p:nvPr/>
        </p:nvCxnSpPr>
        <p:spPr>
          <a:xfrm>
            <a:off x="2752768" y="2871828"/>
            <a:ext cx="1272565" cy="2330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5" idx="4"/>
            <a:endCxn id="11" idx="0"/>
          </p:cNvCxnSpPr>
          <p:nvPr/>
        </p:nvCxnSpPr>
        <p:spPr>
          <a:xfrm>
            <a:off x="4025333" y="2866530"/>
            <a:ext cx="1263307" cy="2335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7" idx="4"/>
            <a:endCxn id="11" idx="0"/>
          </p:cNvCxnSpPr>
          <p:nvPr/>
        </p:nvCxnSpPr>
        <p:spPr>
          <a:xfrm flipH="1">
            <a:off x="5288640" y="2871828"/>
            <a:ext cx="1263600" cy="2330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4" idx="4"/>
            <a:endCxn id="10" idx="0"/>
          </p:cNvCxnSpPr>
          <p:nvPr/>
        </p:nvCxnSpPr>
        <p:spPr>
          <a:xfrm>
            <a:off x="5288640" y="2866530"/>
            <a:ext cx="1263600" cy="2335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6" idx="4"/>
            <a:endCxn id="11" idx="0"/>
          </p:cNvCxnSpPr>
          <p:nvPr/>
        </p:nvCxnSpPr>
        <p:spPr>
          <a:xfrm>
            <a:off x="2752768" y="2871828"/>
            <a:ext cx="2535872" cy="2330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6" idx="4"/>
            <a:endCxn id="10" idx="0"/>
          </p:cNvCxnSpPr>
          <p:nvPr/>
        </p:nvCxnSpPr>
        <p:spPr>
          <a:xfrm>
            <a:off x="2752768" y="2871828"/>
            <a:ext cx="3799472" cy="2330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5" idx="4"/>
            <a:endCxn id="8" idx="0"/>
          </p:cNvCxnSpPr>
          <p:nvPr/>
        </p:nvCxnSpPr>
        <p:spPr>
          <a:xfrm flipH="1">
            <a:off x="2752768" y="2866530"/>
            <a:ext cx="1272565" cy="2335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5" idx="4"/>
            <a:endCxn id="10" idx="0"/>
          </p:cNvCxnSpPr>
          <p:nvPr/>
        </p:nvCxnSpPr>
        <p:spPr>
          <a:xfrm>
            <a:off x="4025333" y="2866530"/>
            <a:ext cx="2526907" cy="2335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4" idx="4"/>
            <a:endCxn id="9" idx="0"/>
          </p:cNvCxnSpPr>
          <p:nvPr/>
        </p:nvCxnSpPr>
        <p:spPr>
          <a:xfrm flipH="1">
            <a:off x="4025333" y="2866530"/>
            <a:ext cx="1263307" cy="2335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4" idx="4"/>
            <a:endCxn id="8" idx="0"/>
          </p:cNvCxnSpPr>
          <p:nvPr/>
        </p:nvCxnSpPr>
        <p:spPr>
          <a:xfrm flipH="1">
            <a:off x="2752768" y="2866530"/>
            <a:ext cx="2535872" cy="23358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7" idx="4"/>
            <a:endCxn id="9" idx="0"/>
          </p:cNvCxnSpPr>
          <p:nvPr/>
        </p:nvCxnSpPr>
        <p:spPr>
          <a:xfrm flipH="1">
            <a:off x="4025333" y="2871828"/>
            <a:ext cx="2526907" cy="2330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7" idx="4"/>
            <a:endCxn id="8" idx="0"/>
          </p:cNvCxnSpPr>
          <p:nvPr/>
        </p:nvCxnSpPr>
        <p:spPr>
          <a:xfrm flipH="1">
            <a:off x="2752768" y="2871828"/>
            <a:ext cx="3799472" cy="2330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6" idx="4"/>
            <a:endCxn id="8" idx="0"/>
          </p:cNvCxnSpPr>
          <p:nvPr/>
        </p:nvCxnSpPr>
        <p:spPr>
          <a:xfrm>
            <a:off x="2752768" y="2871828"/>
            <a:ext cx="0" cy="233051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0" y="3645024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単調性を持たず，扱いにくい</a:t>
            </a:r>
            <a:endParaRPr kumimoji="1" lang="ja-JP" altLang="en-US" sz="3200" dirty="0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27" name="フッター プレースホルダー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28" name="スライド番号プレースホルダー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AB78-08FB-491B-A4A5-764387F9DC1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31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400" dirty="0" smtClean="0"/>
              <a:t>マーキングゲーム 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100"/>
              </a:lnSpc>
              <a:spcBef>
                <a:spcPts val="0"/>
              </a:spcBef>
            </a:pPr>
            <a:endParaRPr lang="en-US" altLang="ja-JP" dirty="0" smtClean="0"/>
          </a:p>
          <a:p>
            <a:r>
              <a:rPr lang="ja-JP" altLang="en-US" dirty="0" smtClean="0"/>
              <a:t>頂点を彩色するのではなくマークしていく</a:t>
            </a:r>
            <a:endParaRPr lang="en-US" altLang="ja-JP" dirty="0" smtClean="0"/>
          </a:p>
          <a:p>
            <a:pPr>
              <a:lnSpc>
                <a:spcPts val="2100"/>
              </a:lnSpc>
              <a:spcBef>
                <a:spcPts val="0"/>
              </a:spcBef>
            </a:pPr>
            <a:endParaRPr lang="en-US" altLang="ja-JP" dirty="0" smtClean="0"/>
          </a:p>
          <a:p>
            <a:r>
              <a:rPr lang="ja-JP" altLang="en-US" dirty="0"/>
              <a:t>事前に</a:t>
            </a:r>
            <a:r>
              <a:rPr kumimoji="1" lang="ja-JP" altLang="en-US" dirty="0" smtClean="0"/>
              <a:t>決められたスコアを超えなければアリスの勝ち</a:t>
            </a:r>
            <a:endParaRPr kumimoji="1" lang="ja-JP" altLang="en-US" dirty="0"/>
          </a:p>
        </p:txBody>
      </p:sp>
      <p:pic>
        <p:nvPicPr>
          <p:cNvPr id="4" name="図 3" descr="sco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780928"/>
            <a:ext cx="3096344" cy="71261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6512" y="45811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アリスに必勝戦略がある最小のスコアは？</a:t>
            </a:r>
            <a:endParaRPr lang="en-US" altLang="ja-JP" sz="2800" dirty="0" smtClean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1331640" y="5229201"/>
            <a:ext cx="6408712" cy="611279"/>
            <a:chOff x="1115615" y="4869160"/>
            <a:chExt cx="6408712" cy="611279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1115615" y="4869160"/>
              <a:ext cx="50488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dirty="0" smtClean="0">
                  <a:solidFill>
                    <a:srgbClr val="FF0000"/>
                  </a:solidFill>
                </a:rPr>
                <a:t>ゲームカラーリング数</a:t>
              </a:r>
              <a:r>
                <a:rPr lang="ja-JP" altLang="en-US" sz="3200" dirty="0" smtClean="0">
                  <a:latin typeface="+mj-ea"/>
                  <a:ea typeface="+mj-ea"/>
                </a:rPr>
                <a:t>・・・</a:t>
              </a:r>
              <a:r>
                <a:rPr lang="ja-JP" altLang="en-US" sz="3200" dirty="0" smtClean="0"/>
                <a:t> </a:t>
              </a:r>
              <a:endParaRPr lang="en-US" altLang="ja-JP" sz="3200" dirty="0" smtClean="0"/>
            </a:p>
          </p:txBody>
        </p:sp>
        <p:pic>
          <p:nvPicPr>
            <p:cNvPr id="11" name="図 10" descr="col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56777" y="4882222"/>
              <a:ext cx="1567550" cy="598217"/>
            </a:xfrm>
            <a:prstGeom prst="rect">
              <a:avLst/>
            </a:prstGeom>
          </p:spPr>
        </p:pic>
      </p:grpSp>
      <p:grpSp>
        <p:nvGrpSpPr>
          <p:cNvPr id="13" name="グループ化 12"/>
          <p:cNvGrpSpPr/>
          <p:nvPr/>
        </p:nvGrpSpPr>
        <p:grpSpPr>
          <a:xfrm>
            <a:off x="-395536" y="3661651"/>
            <a:ext cx="9144000" cy="487429"/>
            <a:chOff x="0" y="3501008"/>
            <a:chExt cx="9144000" cy="487429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0" y="3501008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　　　　　</a:t>
              </a:r>
              <a:r>
                <a:rPr lang="ja-JP" altLang="en-US" sz="2400" dirty="0"/>
                <a:t> </a:t>
              </a:r>
              <a:r>
                <a:rPr lang="ja-JP" altLang="en-US" sz="2400" dirty="0" smtClean="0"/>
                <a:t> </a:t>
              </a:r>
              <a:r>
                <a:rPr kumimoji="1" lang="ja-JP" altLang="en-US" sz="2400" dirty="0" smtClean="0"/>
                <a:t>は</a:t>
              </a:r>
              <a:r>
                <a:rPr lang="ja-JP" altLang="en-US" sz="2400" dirty="0"/>
                <a:t>　 </a:t>
              </a:r>
              <a:r>
                <a:rPr lang="ja-JP" altLang="en-US" sz="2400" dirty="0" smtClean="0"/>
                <a:t> の近傍のうち</a:t>
              </a:r>
              <a:r>
                <a:rPr lang="ja-JP" altLang="en-US" sz="2400" dirty="0"/>
                <a:t>　</a:t>
              </a:r>
              <a:r>
                <a:rPr lang="ja-JP" altLang="en-US" sz="2400" dirty="0" smtClean="0"/>
                <a:t> より先にマークされた頂点の数</a:t>
              </a:r>
              <a:endParaRPr kumimoji="1" lang="en-US" altLang="ja-JP" sz="2400" dirty="0" smtClean="0"/>
            </a:p>
          </p:txBody>
        </p:sp>
        <p:pic>
          <p:nvPicPr>
            <p:cNvPr id="8" name="図 7" descr="vv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94435" y="3606268"/>
              <a:ext cx="288032" cy="288032"/>
            </a:xfrm>
            <a:prstGeom prst="rect">
              <a:avLst/>
            </a:prstGeom>
          </p:spPr>
        </p:pic>
        <p:pic>
          <p:nvPicPr>
            <p:cNvPr id="5" name="図 4" descr="vv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52600" y="3598709"/>
              <a:ext cx="288032" cy="288032"/>
            </a:xfrm>
            <a:prstGeom prst="rect">
              <a:avLst/>
            </a:prstGeom>
          </p:spPr>
        </p:pic>
        <p:pic>
          <p:nvPicPr>
            <p:cNvPr id="6" name="図 5" descr="score2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88226" y="3512130"/>
              <a:ext cx="696820" cy="476307"/>
            </a:xfrm>
            <a:prstGeom prst="rect">
              <a:avLst/>
            </a:prstGeom>
          </p:spPr>
        </p:pic>
      </p:grpSp>
      <p:sp>
        <p:nvSpPr>
          <p:cNvPr id="14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AB78-08FB-491B-A4A5-764387F9DC1A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09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/>
              <a:t>マーキングゲームの例</a:t>
            </a:r>
            <a:endParaRPr kumimoji="1" lang="ja-JP" altLang="en-US" sz="2400" dirty="0"/>
          </a:p>
        </p:txBody>
      </p:sp>
      <p:grpSp>
        <p:nvGrpSpPr>
          <p:cNvPr id="3" name="グループ化 23"/>
          <p:cNvGrpSpPr/>
          <p:nvPr/>
        </p:nvGrpSpPr>
        <p:grpSpPr>
          <a:xfrm>
            <a:off x="504000" y="5229280"/>
            <a:ext cx="720000" cy="720000"/>
            <a:chOff x="0" y="0"/>
            <a:chExt cx="1080000" cy="1080000"/>
          </a:xfrm>
        </p:grpSpPr>
        <p:sp>
          <p:nvSpPr>
            <p:cNvPr id="6" name="円/楕円 5"/>
            <p:cNvSpPr/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chemeClr val="accent1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252000" y="32400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648000" y="32400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弧 22"/>
            <p:cNvSpPr/>
            <p:nvPr/>
          </p:nvSpPr>
          <p:spPr>
            <a:xfrm>
              <a:off x="348702" y="611744"/>
              <a:ext cx="396000" cy="252000"/>
            </a:xfrm>
            <a:prstGeom prst="arc">
              <a:avLst>
                <a:gd name="adj1" fmla="val 21545076"/>
                <a:gd name="adj2" fmla="val 10848291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29"/>
          <p:cNvGrpSpPr/>
          <p:nvPr/>
        </p:nvGrpSpPr>
        <p:grpSpPr>
          <a:xfrm>
            <a:off x="7920000" y="909000"/>
            <a:ext cx="720000" cy="720000"/>
            <a:chOff x="1907704" y="1268760"/>
            <a:chExt cx="1080000" cy="1080000"/>
          </a:xfrm>
        </p:grpSpPr>
        <p:sp>
          <p:nvSpPr>
            <p:cNvPr id="26" name="円/楕円 25"/>
            <p:cNvSpPr/>
            <p:nvPr/>
          </p:nvSpPr>
          <p:spPr>
            <a:xfrm>
              <a:off x="1907704" y="1268760"/>
              <a:ext cx="1080000" cy="108000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2159704" y="159276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2555704" y="159276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弧 28"/>
            <p:cNvSpPr/>
            <p:nvPr/>
          </p:nvSpPr>
          <p:spPr>
            <a:xfrm>
              <a:off x="2256406" y="1880504"/>
              <a:ext cx="396000" cy="252000"/>
            </a:xfrm>
            <a:prstGeom prst="arc">
              <a:avLst>
                <a:gd name="adj1" fmla="val 21545076"/>
                <a:gd name="adj2" fmla="val 10848291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7756978" y="1628800"/>
            <a:ext cx="10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アリス</a:t>
            </a:r>
            <a:endParaRPr kumimoji="1" lang="ja-JP" altLang="en-US" sz="2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7987" y="594928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ボブ</a:t>
            </a:r>
            <a:endParaRPr kumimoji="1" lang="ja-JP" altLang="en-US" sz="2000" dirty="0"/>
          </a:p>
        </p:txBody>
      </p:sp>
      <p:sp>
        <p:nvSpPr>
          <p:cNvPr id="15" name="円/楕円 14"/>
          <p:cNvSpPr>
            <a:spLocks noChangeAspect="1"/>
          </p:cNvSpPr>
          <p:nvPr/>
        </p:nvSpPr>
        <p:spPr>
          <a:xfrm>
            <a:off x="1548512" y="3307249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>
            <a:spLocks noChangeAspect="1"/>
          </p:cNvSpPr>
          <p:nvPr/>
        </p:nvSpPr>
        <p:spPr>
          <a:xfrm>
            <a:off x="2699089" y="1988840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>
            <a:spLocks noChangeAspect="1"/>
          </p:cNvSpPr>
          <p:nvPr/>
        </p:nvSpPr>
        <p:spPr>
          <a:xfrm>
            <a:off x="5004344" y="3307249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>
            <a:spLocks noChangeAspect="1"/>
          </p:cNvSpPr>
          <p:nvPr/>
        </p:nvSpPr>
        <p:spPr>
          <a:xfrm>
            <a:off x="2699089" y="4622384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>
            <a:spLocks noChangeAspect="1"/>
          </p:cNvSpPr>
          <p:nvPr/>
        </p:nvSpPr>
        <p:spPr>
          <a:xfrm>
            <a:off x="2699089" y="3307249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>
            <a:spLocks noChangeAspect="1"/>
          </p:cNvSpPr>
          <p:nvPr/>
        </p:nvSpPr>
        <p:spPr>
          <a:xfrm>
            <a:off x="6156344" y="3307249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>
            <a:spLocks noChangeAspect="1"/>
          </p:cNvSpPr>
          <p:nvPr/>
        </p:nvSpPr>
        <p:spPr>
          <a:xfrm>
            <a:off x="3852344" y="3307249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6156344" y="4622384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>
            <a:spLocks noChangeAspect="1"/>
          </p:cNvSpPr>
          <p:nvPr/>
        </p:nvSpPr>
        <p:spPr>
          <a:xfrm>
            <a:off x="7308344" y="3307249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>
          <a:xfrm>
            <a:off x="6156344" y="1988840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>
            <a:spLocks noChangeAspect="1"/>
          </p:cNvSpPr>
          <p:nvPr/>
        </p:nvSpPr>
        <p:spPr>
          <a:xfrm>
            <a:off x="5004344" y="4622384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>
            <a:spLocks noChangeAspect="1"/>
          </p:cNvSpPr>
          <p:nvPr/>
        </p:nvSpPr>
        <p:spPr>
          <a:xfrm>
            <a:off x="3852344" y="4622384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>
            <a:spLocks noChangeAspect="1"/>
          </p:cNvSpPr>
          <p:nvPr/>
        </p:nvSpPr>
        <p:spPr>
          <a:xfrm>
            <a:off x="5004344" y="1988840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>
            <a:spLocks noChangeAspect="1"/>
          </p:cNvSpPr>
          <p:nvPr/>
        </p:nvSpPr>
        <p:spPr>
          <a:xfrm>
            <a:off x="3852344" y="1988840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>
            <a:stCxn id="17" idx="4"/>
            <a:endCxn id="20" idx="0"/>
          </p:cNvCxnSpPr>
          <p:nvPr/>
        </p:nvCxnSpPr>
        <p:spPr>
          <a:xfrm>
            <a:off x="2879089" y="2348840"/>
            <a:ext cx="0" cy="9584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15" idx="6"/>
            <a:endCxn id="20" idx="2"/>
          </p:cNvCxnSpPr>
          <p:nvPr/>
        </p:nvCxnSpPr>
        <p:spPr>
          <a:xfrm>
            <a:off x="1908512" y="3487249"/>
            <a:ext cx="79057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20" idx="6"/>
            <a:endCxn id="22" idx="2"/>
          </p:cNvCxnSpPr>
          <p:nvPr/>
        </p:nvCxnSpPr>
        <p:spPr>
          <a:xfrm>
            <a:off x="3059089" y="3487249"/>
            <a:ext cx="79325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20" idx="4"/>
            <a:endCxn id="19" idx="0"/>
          </p:cNvCxnSpPr>
          <p:nvPr/>
        </p:nvCxnSpPr>
        <p:spPr>
          <a:xfrm>
            <a:off x="2879089" y="3667249"/>
            <a:ext cx="0" cy="9551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22" idx="4"/>
            <a:endCxn id="35" idx="0"/>
          </p:cNvCxnSpPr>
          <p:nvPr/>
        </p:nvCxnSpPr>
        <p:spPr>
          <a:xfrm>
            <a:off x="4032344" y="3667249"/>
            <a:ext cx="0" cy="9551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22" idx="0"/>
            <a:endCxn id="37" idx="4"/>
          </p:cNvCxnSpPr>
          <p:nvPr/>
        </p:nvCxnSpPr>
        <p:spPr>
          <a:xfrm flipV="1">
            <a:off x="4032344" y="2348840"/>
            <a:ext cx="0" cy="9584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36" idx="4"/>
            <a:endCxn id="18" idx="0"/>
          </p:cNvCxnSpPr>
          <p:nvPr/>
        </p:nvCxnSpPr>
        <p:spPr>
          <a:xfrm>
            <a:off x="5184344" y="2348840"/>
            <a:ext cx="0" cy="9584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22" idx="6"/>
            <a:endCxn id="18" idx="2"/>
          </p:cNvCxnSpPr>
          <p:nvPr/>
        </p:nvCxnSpPr>
        <p:spPr>
          <a:xfrm>
            <a:off x="4212344" y="3487249"/>
            <a:ext cx="7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stCxn id="18" idx="6"/>
            <a:endCxn id="21" idx="2"/>
          </p:cNvCxnSpPr>
          <p:nvPr/>
        </p:nvCxnSpPr>
        <p:spPr>
          <a:xfrm>
            <a:off x="5364344" y="3487249"/>
            <a:ext cx="7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21" idx="6"/>
            <a:endCxn id="30" idx="2"/>
          </p:cNvCxnSpPr>
          <p:nvPr/>
        </p:nvCxnSpPr>
        <p:spPr>
          <a:xfrm>
            <a:off x="6516344" y="3487249"/>
            <a:ext cx="7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33" idx="4"/>
            <a:endCxn id="21" idx="0"/>
          </p:cNvCxnSpPr>
          <p:nvPr/>
        </p:nvCxnSpPr>
        <p:spPr>
          <a:xfrm>
            <a:off x="6336344" y="2348840"/>
            <a:ext cx="0" cy="9584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21" idx="4"/>
            <a:endCxn id="24" idx="0"/>
          </p:cNvCxnSpPr>
          <p:nvPr/>
        </p:nvCxnSpPr>
        <p:spPr>
          <a:xfrm>
            <a:off x="6336344" y="3667249"/>
            <a:ext cx="0" cy="9551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18" idx="4"/>
            <a:endCxn id="34" idx="0"/>
          </p:cNvCxnSpPr>
          <p:nvPr/>
        </p:nvCxnSpPr>
        <p:spPr>
          <a:xfrm>
            <a:off x="5184344" y="3667249"/>
            <a:ext cx="0" cy="9551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-96230" y="1177588"/>
            <a:ext cx="1908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スコア </a:t>
            </a:r>
            <a:r>
              <a:rPr lang="en-US" altLang="ja-JP" sz="2800" dirty="0" smtClean="0"/>
              <a:t>3</a:t>
            </a:r>
            <a:endParaRPr kumimoji="1" lang="ja-JP" altLang="en-US" sz="28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38027" y="4600999"/>
            <a:ext cx="1440000" cy="1840110"/>
            <a:chOff x="138027" y="4600999"/>
            <a:chExt cx="1440000" cy="1840110"/>
          </a:xfrm>
        </p:grpSpPr>
        <p:sp>
          <p:nvSpPr>
            <p:cNvPr id="60" name="円/楕円 59"/>
            <p:cNvSpPr/>
            <p:nvPr/>
          </p:nvSpPr>
          <p:spPr>
            <a:xfrm>
              <a:off x="138027" y="5001109"/>
              <a:ext cx="1440000" cy="14400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73896" y="4600999"/>
              <a:ext cx="9682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dirty="0">
                  <a:solidFill>
                    <a:srgbClr val="FF0000"/>
                  </a:solidFill>
                </a:rPr>
                <a:t>勝ち</a:t>
              </a:r>
              <a:endParaRPr kumimoji="1" lang="ja-JP" alt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5220128" y="3564000"/>
            <a:ext cx="5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rgbClr val="FF0000"/>
                </a:solidFill>
              </a:rPr>
              <a:t>2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372256" y="3564703"/>
            <a:ext cx="5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FF0000"/>
                </a:solidFill>
              </a:rPr>
              <a:t>4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12" name="フッター プレースホルダー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AB78-08FB-491B-A4A5-764387F9DC1A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56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D2D6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D2D6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D2D6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D2D6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D2D6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D2D6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D2D6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9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</a:t>
            </a:r>
            <a:r>
              <a:rPr lang="ja-JP" altLang="en-US" dirty="0"/>
              <a:t>染色</a:t>
            </a:r>
            <a:r>
              <a:rPr kumimoji="1" lang="ja-JP" altLang="en-US" dirty="0" smtClean="0"/>
              <a:t>数とゲームカラーリング数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100"/>
              </a:lnSpc>
              <a:spcBef>
                <a:spcPts val="0"/>
              </a:spcBef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err="1" smtClean="0"/>
              <a:t>ー</a:t>
            </a:r>
            <a:r>
              <a:rPr lang="ja-JP" altLang="en-US" dirty="0" smtClean="0"/>
              <a:t>補題</a:t>
            </a:r>
            <a:r>
              <a:rPr lang="ja-JP" altLang="en-US" dirty="0" err="1" smtClean="0"/>
              <a:t>ー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ゲーム染色数はゲームカラーリング数以下，すなわち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ゲームカラーリング数をゲーム</a:t>
            </a:r>
            <a:r>
              <a:rPr lang="ja-JP" altLang="en-US" dirty="0"/>
              <a:t>染色</a:t>
            </a:r>
            <a:r>
              <a:rPr kumimoji="1" lang="ja-JP" altLang="en-US" dirty="0" smtClean="0"/>
              <a:t>数の</a:t>
            </a:r>
            <a:endParaRPr kumimoji="1" lang="en-US" altLang="ja-JP" dirty="0" smtClean="0"/>
          </a:p>
          <a:p>
            <a:pPr algn="ctr">
              <a:buNone/>
            </a:pPr>
            <a:r>
              <a:rPr kumimoji="1" lang="ja-JP" altLang="en-US" dirty="0" smtClean="0"/>
              <a:t>上限の評価に使用することを考える</a:t>
            </a:r>
            <a:endParaRPr kumimoji="1" lang="ja-JP" altLang="en-US" dirty="0"/>
          </a:p>
        </p:txBody>
      </p:sp>
      <p:pic>
        <p:nvPicPr>
          <p:cNvPr id="5" name="図 4" descr="lemm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492896"/>
            <a:ext cx="3291032" cy="576064"/>
          </a:xfrm>
          <a:prstGeom prst="rect">
            <a:avLst/>
          </a:prstGeo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AB78-08FB-491B-A4A5-764387F9DC1A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テキスト ボックス 60"/>
          <p:cNvSpPr txBox="1"/>
          <p:nvPr/>
        </p:nvSpPr>
        <p:spPr>
          <a:xfrm>
            <a:off x="622682" y="112474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順序をうまく作ればスコアの上限を評価できる</a:t>
            </a:r>
            <a:endParaRPr kumimoji="1" lang="ja-JP" altLang="en-US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活性化戦略とは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Kierstead</a:t>
            </a:r>
            <a:r>
              <a:rPr lang="en-US" altLang="ja-JP" dirty="0" smtClean="0"/>
              <a:t>, 2000)</a:t>
            </a:r>
            <a:endParaRPr kumimoji="1" lang="ja-JP" altLang="en-US" sz="2400" dirty="0"/>
          </a:p>
        </p:txBody>
      </p:sp>
      <p:grpSp>
        <p:nvGrpSpPr>
          <p:cNvPr id="3" name="グループ化 23"/>
          <p:cNvGrpSpPr/>
          <p:nvPr/>
        </p:nvGrpSpPr>
        <p:grpSpPr>
          <a:xfrm>
            <a:off x="504000" y="5229280"/>
            <a:ext cx="720000" cy="720000"/>
            <a:chOff x="0" y="0"/>
            <a:chExt cx="1080000" cy="1080000"/>
          </a:xfrm>
        </p:grpSpPr>
        <p:sp>
          <p:nvSpPr>
            <p:cNvPr id="6" name="円/楕円 5"/>
            <p:cNvSpPr/>
            <p:nvPr/>
          </p:nvSpPr>
          <p:spPr>
            <a:xfrm>
              <a:off x="0" y="0"/>
              <a:ext cx="1080000" cy="1080000"/>
            </a:xfrm>
            <a:prstGeom prst="ellipse">
              <a:avLst/>
            </a:prstGeom>
            <a:solidFill>
              <a:schemeClr val="accent1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252000" y="32400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648000" y="32400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弧 22"/>
            <p:cNvSpPr/>
            <p:nvPr/>
          </p:nvSpPr>
          <p:spPr>
            <a:xfrm>
              <a:off x="348702" y="611744"/>
              <a:ext cx="396000" cy="252000"/>
            </a:xfrm>
            <a:prstGeom prst="arc">
              <a:avLst>
                <a:gd name="adj1" fmla="val 21545076"/>
                <a:gd name="adj2" fmla="val 10848291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29"/>
          <p:cNvGrpSpPr/>
          <p:nvPr/>
        </p:nvGrpSpPr>
        <p:grpSpPr>
          <a:xfrm>
            <a:off x="7920000" y="909000"/>
            <a:ext cx="720000" cy="720000"/>
            <a:chOff x="1907704" y="1268760"/>
            <a:chExt cx="1080000" cy="1080000"/>
          </a:xfrm>
        </p:grpSpPr>
        <p:sp>
          <p:nvSpPr>
            <p:cNvPr id="26" name="円/楕円 25"/>
            <p:cNvSpPr/>
            <p:nvPr/>
          </p:nvSpPr>
          <p:spPr>
            <a:xfrm>
              <a:off x="1907704" y="1268760"/>
              <a:ext cx="1080000" cy="108000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2159704" y="159276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2555704" y="1592760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弧 28"/>
            <p:cNvSpPr/>
            <p:nvPr/>
          </p:nvSpPr>
          <p:spPr>
            <a:xfrm>
              <a:off x="2256406" y="1880504"/>
              <a:ext cx="396000" cy="252000"/>
            </a:xfrm>
            <a:prstGeom prst="arc">
              <a:avLst>
                <a:gd name="adj1" fmla="val 21545076"/>
                <a:gd name="adj2" fmla="val 10848291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7756978" y="1628800"/>
            <a:ext cx="10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アリス</a:t>
            </a:r>
            <a:endParaRPr kumimoji="1" lang="ja-JP" altLang="en-US" sz="2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7987" y="594928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ボブ</a:t>
            </a:r>
            <a:endParaRPr kumimoji="1" lang="ja-JP" altLang="en-US" sz="2000" dirty="0"/>
          </a:p>
        </p:txBody>
      </p:sp>
      <p:sp>
        <p:nvSpPr>
          <p:cNvPr id="16" name="円/楕円 15"/>
          <p:cNvSpPr>
            <a:spLocks noChangeAspect="1"/>
          </p:cNvSpPr>
          <p:nvPr/>
        </p:nvSpPr>
        <p:spPr>
          <a:xfrm>
            <a:off x="1628685" y="3699242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>
            <a:spLocks noChangeAspect="1"/>
          </p:cNvSpPr>
          <p:nvPr/>
        </p:nvSpPr>
        <p:spPr>
          <a:xfrm>
            <a:off x="2779262" y="2380833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>
            <a:spLocks noChangeAspect="1"/>
          </p:cNvSpPr>
          <p:nvPr/>
        </p:nvSpPr>
        <p:spPr>
          <a:xfrm>
            <a:off x="5084517" y="3699242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>
            <a:spLocks noChangeAspect="1"/>
          </p:cNvSpPr>
          <p:nvPr/>
        </p:nvSpPr>
        <p:spPr>
          <a:xfrm>
            <a:off x="2779262" y="5014377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>
            <a:spLocks noChangeAspect="1"/>
          </p:cNvSpPr>
          <p:nvPr/>
        </p:nvSpPr>
        <p:spPr>
          <a:xfrm>
            <a:off x="2779262" y="3699242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>
            <a:spLocks noChangeAspect="1"/>
          </p:cNvSpPr>
          <p:nvPr/>
        </p:nvSpPr>
        <p:spPr>
          <a:xfrm>
            <a:off x="6236517" y="3699242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>
            <a:spLocks noChangeAspect="1"/>
          </p:cNvSpPr>
          <p:nvPr/>
        </p:nvSpPr>
        <p:spPr>
          <a:xfrm>
            <a:off x="3932517" y="3699242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6236517" y="5014377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7388517" y="3699242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>
            <a:spLocks noChangeAspect="1"/>
          </p:cNvSpPr>
          <p:nvPr/>
        </p:nvSpPr>
        <p:spPr>
          <a:xfrm>
            <a:off x="6236517" y="2380833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>
          <a:xfrm>
            <a:off x="5084517" y="5014377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>
            <a:spLocks noChangeAspect="1"/>
          </p:cNvSpPr>
          <p:nvPr/>
        </p:nvSpPr>
        <p:spPr>
          <a:xfrm>
            <a:off x="3932517" y="5014377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>
            <a:spLocks noChangeAspect="1"/>
          </p:cNvSpPr>
          <p:nvPr/>
        </p:nvSpPr>
        <p:spPr>
          <a:xfrm>
            <a:off x="5084517" y="2380833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>
            <a:spLocks noChangeAspect="1"/>
          </p:cNvSpPr>
          <p:nvPr/>
        </p:nvSpPr>
        <p:spPr>
          <a:xfrm>
            <a:off x="3932517" y="2380833"/>
            <a:ext cx="360000" cy="36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/>
          <p:cNvCxnSpPr>
            <a:stCxn id="17" idx="4"/>
            <a:endCxn id="20" idx="0"/>
          </p:cNvCxnSpPr>
          <p:nvPr/>
        </p:nvCxnSpPr>
        <p:spPr>
          <a:xfrm>
            <a:off x="2959262" y="2740833"/>
            <a:ext cx="0" cy="9584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16" idx="6"/>
            <a:endCxn id="20" idx="2"/>
          </p:cNvCxnSpPr>
          <p:nvPr/>
        </p:nvCxnSpPr>
        <p:spPr>
          <a:xfrm>
            <a:off x="1988685" y="3879242"/>
            <a:ext cx="79057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20" idx="6"/>
            <a:endCxn id="22" idx="2"/>
          </p:cNvCxnSpPr>
          <p:nvPr/>
        </p:nvCxnSpPr>
        <p:spPr>
          <a:xfrm>
            <a:off x="3139262" y="3879242"/>
            <a:ext cx="79325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20" idx="4"/>
            <a:endCxn id="19" idx="0"/>
          </p:cNvCxnSpPr>
          <p:nvPr/>
        </p:nvCxnSpPr>
        <p:spPr>
          <a:xfrm>
            <a:off x="2959262" y="4059242"/>
            <a:ext cx="0" cy="9551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22" idx="4"/>
            <a:endCxn id="34" idx="0"/>
          </p:cNvCxnSpPr>
          <p:nvPr/>
        </p:nvCxnSpPr>
        <p:spPr>
          <a:xfrm>
            <a:off x="4112517" y="4059242"/>
            <a:ext cx="0" cy="9551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22" idx="0"/>
            <a:endCxn id="36" idx="4"/>
          </p:cNvCxnSpPr>
          <p:nvPr/>
        </p:nvCxnSpPr>
        <p:spPr>
          <a:xfrm flipV="1">
            <a:off x="4112517" y="2740833"/>
            <a:ext cx="0" cy="9584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35" idx="4"/>
            <a:endCxn id="18" idx="0"/>
          </p:cNvCxnSpPr>
          <p:nvPr/>
        </p:nvCxnSpPr>
        <p:spPr>
          <a:xfrm>
            <a:off x="5264517" y="2740833"/>
            <a:ext cx="0" cy="9584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22" idx="6"/>
            <a:endCxn id="18" idx="2"/>
          </p:cNvCxnSpPr>
          <p:nvPr/>
        </p:nvCxnSpPr>
        <p:spPr>
          <a:xfrm>
            <a:off x="4292517" y="3879242"/>
            <a:ext cx="7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18" idx="6"/>
            <a:endCxn id="21" idx="2"/>
          </p:cNvCxnSpPr>
          <p:nvPr/>
        </p:nvCxnSpPr>
        <p:spPr>
          <a:xfrm>
            <a:off x="5444517" y="3879242"/>
            <a:ext cx="7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21" idx="6"/>
            <a:endCxn id="25" idx="2"/>
          </p:cNvCxnSpPr>
          <p:nvPr/>
        </p:nvCxnSpPr>
        <p:spPr>
          <a:xfrm>
            <a:off x="6596517" y="3879242"/>
            <a:ext cx="7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30" idx="4"/>
            <a:endCxn id="21" idx="0"/>
          </p:cNvCxnSpPr>
          <p:nvPr/>
        </p:nvCxnSpPr>
        <p:spPr>
          <a:xfrm>
            <a:off x="6416517" y="2740833"/>
            <a:ext cx="0" cy="9584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stCxn id="21" idx="4"/>
            <a:endCxn id="24" idx="0"/>
          </p:cNvCxnSpPr>
          <p:nvPr/>
        </p:nvCxnSpPr>
        <p:spPr>
          <a:xfrm>
            <a:off x="6416517" y="4059242"/>
            <a:ext cx="0" cy="9551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18" idx="4"/>
            <a:endCxn id="33" idx="0"/>
          </p:cNvCxnSpPr>
          <p:nvPr/>
        </p:nvCxnSpPr>
        <p:spPr>
          <a:xfrm>
            <a:off x="5264517" y="4059242"/>
            <a:ext cx="0" cy="9551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112517" y="4059242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b="1" dirty="0" smtClean="0"/>
              <a:t>1</a:t>
            </a:r>
            <a:endParaRPr kumimoji="1" lang="ja-JP" altLang="en-US" sz="22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64517" y="4059239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b="1" dirty="0" smtClean="0"/>
              <a:t>2</a:t>
            </a:r>
            <a:endParaRPr kumimoji="1" lang="ja-JP" altLang="en-US" sz="22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16517" y="4059238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b="1" dirty="0" smtClean="0"/>
              <a:t>3</a:t>
            </a:r>
            <a:endParaRPr kumimoji="1" lang="ja-JP" altLang="en-US" sz="2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60517" y="1908801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 smtClean="0"/>
              <a:t>14</a:t>
            </a:r>
            <a:endParaRPr kumimoji="1" lang="ja-JP" altLang="en-US" sz="22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17181" y="1908800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b="1" dirty="0" smtClean="0"/>
              <a:t>5</a:t>
            </a:r>
            <a:endParaRPr kumimoji="1" lang="ja-JP" altLang="en-US" sz="22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64517" y="1908799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b="1" dirty="0" smtClean="0"/>
              <a:t>6</a:t>
            </a:r>
            <a:endParaRPr kumimoji="1" lang="ja-JP" altLang="en-US" sz="2200" b="1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332563" y="4059237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b="1" dirty="0" smtClean="0"/>
              <a:t>7</a:t>
            </a:r>
            <a:endParaRPr kumimoji="1" lang="ja-JP" altLang="en-US" sz="2200" b="1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164517" y="5374377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b="1" dirty="0" smtClean="0"/>
              <a:t>8</a:t>
            </a:r>
            <a:endParaRPr kumimoji="1" lang="ja-JP" altLang="en-US" sz="2200" b="1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860517" y="5374376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 smtClean="0"/>
              <a:t>10</a:t>
            </a:r>
            <a:endParaRPr kumimoji="1" lang="ja-JP" altLang="en-US" sz="2200" b="1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017181" y="5374375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b="1" dirty="0" smtClean="0"/>
              <a:t>9</a:t>
            </a:r>
            <a:endParaRPr kumimoji="1" lang="ja-JP" altLang="en-US" sz="2200" b="1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56685" y="4059241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 smtClean="0"/>
              <a:t>12</a:t>
            </a:r>
            <a:endParaRPr kumimoji="1" lang="ja-JP" altLang="en-US" sz="2200" b="1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707262" y="5374377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 smtClean="0"/>
              <a:t>11</a:t>
            </a:r>
            <a:endParaRPr kumimoji="1" lang="ja-JP" altLang="en-US" sz="2200" b="1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707262" y="1908801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 smtClean="0"/>
              <a:t>13</a:t>
            </a:r>
            <a:endParaRPr kumimoji="1" lang="ja-JP" altLang="en-US" sz="2200" b="1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959262" y="4059240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b="1" dirty="0" smtClean="0"/>
              <a:t>4</a:t>
            </a:r>
            <a:endParaRPr kumimoji="1" lang="ja-JP" altLang="en-US" sz="2200" b="1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39552" y="1124744"/>
            <a:ext cx="3632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ゲーム前に</a:t>
            </a:r>
            <a:r>
              <a:rPr kumimoji="1" lang="ja-JP" altLang="en-US" sz="2400" dirty="0" smtClean="0"/>
              <a:t>順序を定める</a:t>
            </a:r>
            <a:endParaRPr kumimoji="1" lang="ja-JP" altLang="en-US" sz="24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03972" y="1121253"/>
            <a:ext cx="5726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ゲーム開始時は一番小さい点をマーク</a:t>
            </a:r>
            <a:endParaRPr kumimoji="1" lang="ja-JP" altLang="en-US" sz="2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98649" y="1124744"/>
            <a:ext cx="2539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2</a:t>
            </a:r>
            <a:r>
              <a:rPr lang="ja-JP" altLang="en-US" sz="2400" dirty="0" smtClean="0"/>
              <a:t> </a:t>
            </a:r>
            <a:r>
              <a:rPr kumimoji="1" lang="ja-JP" altLang="en-US" sz="2400" dirty="0" smtClean="0"/>
              <a:t>回目以降</a:t>
            </a:r>
            <a:endParaRPr kumimoji="1" lang="ja-JP" altLang="en-US" sz="240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2012/3/8</a:t>
            </a:r>
            <a:endParaRPr kumimoji="1" lang="ja-JP" altLang="en-US"/>
          </a:p>
        </p:txBody>
      </p:sp>
      <p:sp>
        <p:nvSpPr>
          <p:cNvPr id="15" name="フッター プレースホルダー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色塗りゲームとゲームカラーリング数</a:t>
            </a:r>
            <a:endParaRPr kumimoji="1" lang="ja-JP" altLang="en-US"/>
          </a:p>
        </p:txBody>
      </p:sp>
      <p:sp>
        <p:nvSpPr>
          <p:cNvPr id="57" name="スライド番号プレースホルダー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AB78-08FB-491B-A4A5-764387F9DC1A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56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DD2D6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ED3D7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ED3D7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  <p:bldP spid="14" grpId="0"/>
      <p:bldP spid="14" grpId="1"/>
      <p:bldP spid="50" grpId="0"/>
      <p:bldP spid="50" grpId="1"/>
      <p:bldP spid="51" grpId="0"/>
      <p:bldP spid="51" grpId="1"/>
      <p:bldP spid="52" grpId="0"/>
      <p:bldP spid="53" grpId="0"/>
      <p:bldP spid="54" grpId="0"/>
      <p:bldP spid="55" grpId="0"/>
      <p:bldP spid="56" grpId="0"/>
      <p:bldP spid="58" grpId="0"/>
      <p:bldP spid="58" grpId="1"/>
      <p:bldP spid="59" grpId="0"/>
      <p:bldP spid="59" grpId="1"/>
      <p:bldP spid="60" grpId="0"/>
      <p:bldP spid="60" grpId="1"/>
      <p:bldP spid="62" grpId="0"/>
      <p:bldP spid="62" grpId="1"/>
    </p:bldLst>
  </p:timing>
</p:sld>
</file>

<file path=ppt/theme/theme1.xml><?xml version="1.0" encoding="utf-8"?>
<a:theme xmlns:a="http://schemas.openxmlformats.org/drawingml/2006/main" name="blue_puzzle">
  <a:themeElements>
    <a:clrScheme name="Office ​​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1">
      <a:majorFont>
        <a:latin typeface="Century"/>
        <a:ea typeface="ＭＳ Ｐゴシック"/>
        <a:cs typeface=""/>
      </a:majorFont>
      <a:minorFont>
        <a:latin typeface="Century"/>
        <a:ea typeface="ＭＳ 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1350</TotalTime>
  <Words>491</Words>
  <Application>Microsoft Office PowerPoint</Application>
  <PresentationFormat>画面に合わせる (4:3)</PresentationFormat>
  <Paragraphs>167</Paragraphs>
  <Slides>13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blue_puzzle</vt:lpstr>
      <vt:lpstr>色塗りゲームとゲームカラーリング数</vt:lpstr>
      <vt:lpstr>本日の発表内容</vt:lpstr>
      <vt:lpstr>色塗りゲーム</vt:lpstr>
      <vt:lpstr>色塗りゲームの例</vt:lpstr>
      <vt:lpstr>ゲーム染色数の性質</vt:lpstr>
      <vt:lpstr>マーキングゲーム </vt:lpstr>
      <vt:lpstr>マーキングゲームの例</vt:lpstr>
      <vt:lpstr>ゲーム染色数とゲームカラーリング数</vt:lpstr>
      <vt:lpstr>活性化戦略とは (Kierstead, 2000)</vt:lpstr>
      <vt:lpstr>ゲームカラーリング数の評価　(活性化戦略を利用)</vt:lpstr>
      <vt:lpstr>ゲームカラーリング数の評価　(グラフの分割)</vt:lpstr>
      <vt:lpstr>ゲームカラーリング数の評価　(グラフの分割)</vt:lpstr>
      <vt:lpstr>今後の展望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Yosuke Sekiguchi</dc:creator>
  <cp:lastModifiedBy>Yosuke Sekiguchi</cp:lastModifiedBy>
  <cp:revision>109</cp:revision>
  <dcterms:created xsi:type="dcterms:W3CDTF">2012-01-18T07:32:19Z</dcterms:created>
  <dcterms:modified xsi:type="dcterms:W3CDTF">2012-04-06T02:29:20Z</dcterms:modified>
</cp:coreProperties>
</file>