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88" r:id="rId1"/>
  </p:sldMasterIdLst>
  <p:notesMasterIdLst>
    <p:notesMasterId r:id="rId15"/>
  </p:notesMasterIdLst>
  <p:sldIdLst>
    <p:sldId id="273" r:id="rId2"/>
    <p:sldId id="257" r:id="rId3"/>
    <p:sldId id="277" r:id="rId4"/>
    <p:sldId id="258" r:id="rId5"/>
    <p:sldId id="286" r:id="rId6"/>
    <p:sldId id="259" r:id="rId7"/>
    <p:sldId id="276" r:id="rId8"/>
    <p:sldId id="278" r:id="rId9"/>
    <p:sldId id="281" r:id="rId10"/>
    <p:sldId id="283" r:id="rId11"/>
    <p:sldId id="265" r:id="rId12"/>
    <p:sldId id="284" r:id="rId13"/>
    <p:sldId id="267" r:id="rId14"/>
  </p:sldIdLst>
  <p:sldSz cx="9144000" cy="6858000" type="screen4x3"/>
  <p:notesSz cx="6858000" cy="9144000"/>
  <p:defaultTextStyle>
    <a:defPPr>
      <a:defRPr lang="ja-JP"/>
    </a:defPPr>
    <a:lvl1pPr marL="0" algn="l" defTabSz="91429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49" algn="l" defTabSz="91429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299" algn="l" defTabSz="91429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448" algn="l" defTabSz="91429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596" algn="l" defTabSz="91429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746" algn="l" defTabSz="91429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895" algn="l" defTabSz="91429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044" algn="l" defTabSz="91429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193" algn="l" defTabSz="91429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73" d="100"/>
          <a:sy n="73" d="100"/>
        </p:scale>
        <p:origin x="-130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03FE84-753D-4AF7-9A4E-825E7516AF6C}" type="datetimeFigureOut">
              <a:rPr kumimoji="1" lang="ja-JP" altLang="en-US" smtClean="0"/>
              <a:pPr/>
              <a:t>2012/4/6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A97D40-CA92-424E-B04A-D6A903D44AD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2947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A97D40-CA92-424E-B04A-D6A903D44AD7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2133600"/>
            <a:ext cx="5410200" cy="1676400"/>
          </a:xfrm>
        </p:spPr>
        <p:txBody>
          <a:bodyPr/>
          <a:lstStyle>
            <a:lvl1pPr algn="ctr">
              <a:defRPr sz="2800"/>
            </a:lvl1pPr>
          </a:lstStyle>
          <a:p>
            <a:pPr lvl="0"/>
            <a:r>
              <a:rPr lang="ja-JP" altLang="en-US" noProof="0" smtClean="0"/>
              <a:t>マスター タイトルの書式設定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962400"/>
            <a:ext cx="4572000" cy="1219200"/>
          </a:xfrm>
        </p:spPr>
        <p:txBody>
          <a:bodyPr/>
          <a:lstStyle>
            <a:lvl1pPr marL="0" indent="0" algn="ctr"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ja-JP" altLang="en-US" noProof="0" smtClean="0"/>
              <a:t>マスター サブタイトルの書式設定</a:t>
            </a:r>
          </a:p>
        </p:txBody>
      </p:sp>
      <p:sp>
        <p:nvSpPr>
          <p:cNvPr id="5143" name="Rectangle 23"/>
          <p:cNvSpPr>
            <a:spLocks noGrp="1" noChangeArrowheads="1"/>
          </p:cNvSpPr>
          <p:nvPr>
            <p:ph type="dt" sz="half" idx="2"/>
          </p:nvPr>
        </p:nvSpPr>
        <p:spPr>
          <a:xfrm>
            <a:off x="152400" y="6477000"/>
            <a:ext cx="1524000" cy="2286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2012/3/8</a:t>
            </a:r>
            <a:endParaRPr kumimoji="1" lang="ja-JP" altLang="en-US"/>
          </a:p>
        </p:txBody>
      </p:sp>
      <p:sp>
        <p:nvSpPr>
          <p:cNvPr id="5144" name="Rectangle 24"/>
          <p:cNvSpPr>
            <a:spLocks noGrp="1" noChangeArrowheads="1"/>
          </p:cNvSpPr>
          <p:nvPr>
            <p:ph type="ftr" sz="quarter" idx="3"/>
          </p:nvPr>
        </p:nvSpPr>
        <p:spPr>
          <a:xfrm>
            <a:off x="1752600" y="6477000"/>
            <a:ext cx="5715000" cy="228600"/>
          </a:xfrm>
        </p:spPr>
        <p:txBody>
          <a:bodyPr/>
          <a:lstStyle>
            <a:lvl1pPr algn="ctr">
              <a:defRPr/>
            </a:lvl1pPr>
          </a:lstStyle>
          <a:p>
            <a:r>
              <a:rPr kumimoji="1" lang="ja-JP" altLang="en-US" smtClean="0"/>
              <a:t>色塗りゲームとゲームカラーリング数</a:t>
            </a:r>
            <a:endParaRPr kumimoji="1" lang="ja-JP" altLang="en-US"/>
          </a:p>
        </p:txBody>
      </p:sp>
      <p:sp>
        <p:nvSpPr>
          <p:cNvPr id="5145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D9AB78-08FB-491B-A4A5-764387F9DC1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2012/3/8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色塗りゲームとゲームカラーリング数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D9AB78-08FB-491B-A4A5-764387F9DC1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7283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43700" y="152400"/>
            <a:ext cx="2171700" cy="60960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62700" cy="60960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2012/3/8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色塗りゲームとゲームカラーリング数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D9AB78-08FB-491B-A4A5-764387F9DC1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0714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ja-JP" altLang="en-US" dirty="0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2012/3/8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色塗りゲームとゲームカラーリング数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D9AB78-08FB-491B-A4A5-764387F9DC1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377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2012/3/8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色塗りゲームとゲームカラーリング数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D9AB78-08FB-491B-A4A5-764387F9DC1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8774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28600" y="990600"/>
            <a:ext cx="4267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267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2012/3/8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色塗りゲームとゲームカラーリング数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D9AB78-08FB-491B-A4A5-764387F9DC1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6706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2012/3/8</a:t>
            </a:r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色塗りゲームとゲームカラーリング数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D9AB78-08FB-491B-A4A5-764387F9DC1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5842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2012/3/8</a:t>
            </a:r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色塗りゲームとゲームカラーリング数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D9AB78-08FB-491B-A4A5-764387F9DC1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7872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2012/3/8</a:t>
            </a:r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色塗りゲームとゲームカラーリング数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D9AB78-08FB-491B-A4A5-764387F9DC1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6588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2012/3/8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色塗りゲームとゲームカラーリング数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D9AB78-08FB-491B-A4A5-764387F9DC1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2751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2012/3/8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色塗りゲームとゲームカラーリング数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D9AB78-08FB-491B-A4A5-764387F9DC1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5625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52400"/>
            <a:ext cx="800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90600"/>
            <a:ext cx="86868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40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8750" y="6518275"/>
            <a:ext cx="1524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 sz="900">
                <a:solidFill>
                  <a:schemeClr val="tx2"/>
                </a:solidFill>
              </a:defRPr>
            </a:lvl1pPr>
          </a:lstStyle>
          <a:p>
            <a:r>
              <a:rPr kumimoji="1" lang="en-US" altLang="ja-JP" smtClean="0"/>
              <a:t>2012/3/8</a:t>
            </a:r>
            <a:endParaRPr kumimoji="1" lang="ja-JP" altLang="en-US"/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58950" y="6518275"/>
            <a:ext cx="4876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 sz="9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 smtClean="0"/>
              <a:t>色塗りゲームとゲームカラーリング数</a:t>
            </a:r>
            <a:endParaRPr kumimoji="1" lang="ja-JP" altLang="en-US"/>
          </a:p>
        </p:txBody>
      </p:sp>
      <p:sp>
        <p:nvSpPr>
          <p:cNvPr id="1042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58200" y="6553200"/>
            <a:ext cx="4572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B4D9AB78-08FB-491B-A4A5-764387F9DC1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000" b="1">
          <a:solidFill>
            <a:schemeClr val="tx1"/>
          </a:solidFill>
          <a:latin typeface="Arial" charset="0"/>
          <a:ea typeface="ＭＳ Ｐゴシック" pitchFamily="28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000" b="1">
          <a:solidFill>
            <a:schemeClr val="tx1"/>
          </a:solidFill>
          <a:latin typeface="Arial" charset="0"/>
          <a:ea typeface="ＭＳ Ｐゴシック" pitchFamily="28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000" b="1">
          <a:solidFill>
            <a:schemeClr val="tx1"/>
          </a:solidFill>
          <a:latin typeface="Arial" charset="0"/>
          <a:ea typeface="ＭＳ Ｐゴシック" pitchFamily="28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000" b="1">
          <a:solidFill>
            <a:schemeClr val="tx1"/>
          </a:solidFill>
          <a:latin typeface="Arial" charset="0"/>
          <a:ea typeface="ＭＳ Ｐゴシック" pitchFamily="28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000" b="1">
          <a:solidFill>
            <a:schemeClr val="tx1"/>
          </a:solidFill>
          <a:latin typeface="Arial" charset="0"/>
          <a:ea typeface="ＭＳ Ｐゴシック" pitchFamily="28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000" b="1">
          <a:solidFill>
            <a:schemeClr val="tx1"/>
          </a:solidFill>
          <a:latin typeface="Arial" charset="0"/>
          <a:ea typeface="ＭＳ Ｐゴシック" pitchFamily="28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000" b="1">
          <a:solidFill>
            <a:schemeClr val="tx1"/>
          </a:solidFill>
          <a:latin typeface="Arial" charset="0"/>
          <a:ea typeface="ＭＳ Ｐゴシック" pitchFamily="28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000" b="1">
          <a:solidFill>
            <a:schemeClr val="tx1"/>
          </a:solidFill>
          <a:latin typeface="Arial" charset="0"/>
          <a:ea typeface="ＭＳ Ｐゴシック" pitchFamily="28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16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1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12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2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0" y="2133600"/>
            <a:ext cx="9144000" cy="1676400"/>
          </a:xfrm>
        </p:spPr>
        <p:txBody>
          <a:bodyPr/>
          <a:lstStyle/>
          <a:p>
            <a:r>
              <a:rPr lang="ja-JP" altLang="en-US" sz="3000" dirty="0"/>
              <a:t>色塗りゲーム</a:t>
            </a:r>
            <a:r>
              <a:rPr lang="ja-JP" altLang="en-US" sz="3000" dirty="0" smtClean="0"/>
              <a:t>とゲームカラーリング数</a:t>
            </a:r>
            <a:endParaRPr kumimoji="1" lang="ja-JP" altLang="en-US" sz="3000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>
          <a:xfrm>
            <a:off x="0" y="4175206"/>
            <a:ext cx="9144000" cy="1338808"/>
          </a:xfrm>
        </p:spPr>
        <p:txBody>
          <a:bodyPr/>
          <a:lstStyle/>
          <a:p>
            <a:r>
              <a:rPr lang="ja-JP" altLang="en-US" sz="2400" dirty="0"/>
              <a:t>慶應</a:t>
            </a:r>
            <a:r>
              <a:rPr lang="ja-JP" altLang="en-US" sz="2400" dirty="0" smtClean="0"/>
              <a:t>義塾大学大学院</a:t>
            </a:r>
            <a:r>
              <a:rPr lang="ja-JP" altLang="en-US" sz="2400" dirty="0"/>
              <a:t>　</a:t>
            </a:r>
            <a:r>
              <a:rPr lang="ja-JP" altLang="en-US" sz="2400" dirty="0" smtClean="0"/>
              <a:t>理工学研究科　</a:t>
            </a:r>
            <a:endParaRPr lang="en-US" altLang="ja-JP" sz="2400" dirty="0" smtClean="0"/>
          </a:p>
          <a:p>
            <a:r>
              <a:rPr lang="ja-JP" altLang="en-US" sz="2400" dirty="0" smtClean="0"/>
              <a:t>　関口</a:t>
            </a:r>
            <a:r>
              <a:rPr lang="ja-JP" altLang="en-US" sz="2400" dirty="0"/>
              <a:t> </a:t>
            </a:r>
            <a:r>
              <a:rPr lang="ja-JP" altLang="en-US" sz="2400" dirty="0" smtClean="0"/>
              <a:t> 陽介</a:t>
            </a:r>
            <a:endParaRPr lang="en-US" altLang="ja-JP" sz="2400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4026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ゲームカラーリング数の評価　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活性化戦略を利用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2100"/>
              </a:lnSpc>
              <a:spcBef>
                <a:spcPts val="0"/>
              </a:spcBef>
              <a:buNone/>
            </a:pPr>
            <a:endParaRPr lang="en-US" altLang="ja-JP" dirty="0" smtClean="0"/>
          </a:p>
          <a:p>
            <a:pPr>
              <a:spcAft>
                <a:spcPts val="600"/>
              </a:spcAft>
              <a:buNone/>
            </a:pPr>
            <a:r>
              <a:rPr kumimoji="1" lang="ja-JP" altLang="en-US" dirty="0" err="1" smtClean="0"/>
              <a:t>ー</a:t>
            </a:r>
            <a:r>
              <a:rPr kumimoji="1" lang="ja-JP" altLang="en-US" dirty="0" smtClean="0"/>
              <a:t>結果 </a:t>
            </a:r>
            <a:r>
              <a:rPr kumimoji="1" lang="en-US" altLang="ja-JP" dirty="0" smtClean="0"/>
              <a:t>(</a:t>
            </a:r>
            <a:r>
              <a:rPr lang="ja-JP" altLang="en-US" dirty="0"/>
              <a:t>上</a:t>
            </a:r>
            <a:r>
              <a:rPr lang="ja-JP" altLang="en-US" dirty="0" smtClean="0"/>
              <a:t>の </a:t>
            </a:r>
            <a:r>
              <a:rPr lang="en-US" altLang="ja-JP" dirty="0" smtClean="0"/>
              <a:t>4 </a:t>
            </a:r>
            <a:r>
              <a:rPr lang="ja-JP" altLang="en-US" dirty="0" err="1" smtClean="0"/>
              <a:t>つは</a:t>
            </a:r>
            <a:r>
              <a:rPr kumimoji="1" lang="ja-JP" altLang="en-US" dirty="0" smtClean="0"/>
              <a:t>タイトな評価</a:t>
            </a:r>
            <a:r>
              <a:rPr kumimoji="1" lang="en-US" altLang="ja-JP" dirty="0" smtClean="0"/>
              <a:t>)</a:t>
            </a:r>
            <a:r>
              <a:rPr kumimoji="1" lang="ja-JP" altLang="en-US" dirty="0" err="1" smtClean="0"/>
              <a:t>ー</a:t>
            </a:r>
            <a:endParaRPr kumimoji="1" lang="en-US" altLang="ja-JP" dirty="0" smtClean="0"/>
          </a:p>
          <a:p>
            <a:pPr>
              <a:spcAft>
                <a:spcPts val="600"/>
              </a:spcAft>
              <a:buNone/>
            </a:pPr>
            <a:r>
              <a:rPr lang="ja-JP" altLang="en-US" dirty="0" smtClean="0"/>
              <a:t>　森</a:t>
            </a:r>
            <a:r>
              <a:rPr lang="ja-JP" altLang="en-US" dirty="0">
                <a:latin typeface="+mj-ea"/>
                <a:ea typeface="+mj-ea"/>
              </a:rPr>
              <a:t>・・</a:t>
            </a:r>
            <a:r>
              <a:rPr lang="ja-JP" altLang="en-US" dirty="0" smtClean="0">
                <a:latin typeface="+mj-ea"/>
                <a:ea typeface="+mj-ea"/>
              </a:rPr>
              <a:t>・ </a:t>
            </a:r>
            <a:r>
              <a:rPr lang="en-US" altLang="ja-JP" dirty="0" smtClean="0"/>
              <a:t>4 </a:t>
            </a:r>
            <a:r>
              <a:rPr lang="ja-JP" altLang="en-US" dirty="0" smtClean="0"/>
              <a:t>以下 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Faigle</a:t>
            </a:r>
            <a:r>
              <a:rPr lang="en-US" altLang="ja-JP" dirty="0" smtClean="0"/>
              <a:t> </a:t>
            </a:r>
            <a:r>
              <a:rPr lang="en-US" altLang="ja-JP" i="1" dirty="0" smtClean="0"/>
              <a:t>et al</a:t>
            </a:r>
            <a:r>
              <a:rPr lang="en-US" altLang="ja-JP" dirty="0" smtClean="0"/>
              <a:t>., 1993)</a:t>
            </a:r>
          </a:p>
          <a:p>
            <a:pPr>
              <a:spcAft>
                <a:spcPts val="600"/>
              </a:spcAft>
              <a:buNone/>
            </a:pPr>
            <a:r>
              <a:rPr kumimoji="1" lang="ja-JP" altLang="en-US" dirty="0" smtClean="0"/>
              <a:t>　</a:t>
            </a:r>
            <a:r>
              <a:rPr lang="ja-JP" altLang="en-US" dirty="0" smtClean="0"/>
              <a:t>弦グラフ</a:t>
            </a:r>
            <a:r>
              <a:rPr lang="ja-JP" altLang="en-US" dirty="0" smtClean="0">
                <a:latin typeface="+mj-ea"/>
                <a:ea typeface="+mj-ea"/>
              </a:rPr>
              <a:t>・・・</a:t>
            </a:r>
            <a:r>
              <a:rPr lang="ja-JP" altLang="en-US" dirty="0"/>
              <a:t>　</a:t>
            </a:r>
            <a:r>
              <a:rPr lang="ja-JP" altLang="en-US" dirty="0" smtClean="0"/>
              <a:t>　       　　以下 </a:t>
            </a:r>
            <a:r>
              <a:rPr lang="en-US" altLang="ja-JP" dirty="0" smtClean="0"/>
              <a:t>(Zhu, 2000)</a:t>
            </a:r>
          </a:p>
          <a:p>
            <a:pPr>
              <a:spcAft>
                <a:spcPts val="600"/>
              </a:spcAft>
              <a:buNone/>
            </a:pPr>
            <a:r>
              <a:rPr kumimoji="1" lang="ja-JP" altLang="en-US" dirty="0" smtClean="0"/>
              <a:t>　区間グラフ</a:t>
            </a:r>
            <a:r>
              <a:rPr lang="ja-JP" altLang="en-US" dirty="0" smtClean="0">
                <a:latin typeface="+mj-ea"/>
                <a:ea typeface="+mj-ea"/>
              </a:rPr>
              <a:t>・・・</a:t>
            </a:r>
            <a:r>
              <a:rPr kumimoji="1" lang="ja-JP" altLang="en-US" dirty="0" smtClean="0"/>
              <a:t>            　　</a:t>
            </a:r>
            <a:r>
              <a:rPr lang="ja-JP" altLang="en-US" dirty="0"/>
              <a:t> </a:t>
            </a:r>
            <a:r>
              <a:rPr lang="ja-JP" altLang="en-US" dirty="0" smtClean="0"/>
              <a:t> </a:t>
            </a:r>
            <a:r>
              <a:rPr kumimoji="1" lang="ja-JP" altLang="en-US" dirty="0" smtClean="0"/>
              <a:t>以下 </a:t>
            </a:r>
            <a:r>
              <a:rPr kumimoji="1" lang="en-US" altLang="ja-JP" dirty="0" smtClean="0"/>
              <a:t>(</a:t>
            </a:r>
            <a:r>
              <a:rPr kumimoji="1" lang="en-US" altLang="ja-JP" dirty="0" err="1" smtClean="0"/>
              <a:t>Faigle</a:t>
            </a:r>
            <a:r>
              <a:rPr kumimoji="1" lang="en-US" altLang="ja-JP" dirty="0" smtClean="0"/>
              <a:t> </a:t>
            </a:r>
            <a:r>
              <a:rPr kumimoji="1" lang="en-US" altLang="ja-JP" i="1" dirty="0" smtClean="0"/>
              <a:t>et al</a:t>
            </a:r>
            <a:r>
              <a:rPr kumimoji="1" lang="en-US" altLang="ja-JP" dirty="0" smtClean="0"/>
              <a:t>., 1993)</a:t>
            </a:r>
          </a:p>
          <a:p>
            <a:pPr>
              <a:spcAft>
                <a:spcPts val="600"/>
              </a:spcAft>
              <a:buNone/>
            </a:pPr>
            <a:r>
              <a:rPr lang="ja-JP" altLang="en-US" dirty="0" smtClean="0"/>
              <a:t>　外平面グラフ</a:t>
            </a:r>
            <a:r>
              <a:rPr lang="ja-JP" altLang="en-US" dirty="0" smtClean="0">
                <a:latin typeface="+mj-ea"/>
                <a:ea typeface="+mj-ea"/>
              </a:rPr>
              <a:t>・・・</a:t>
            </a:r>
            <a:r>
              <a:rPr lang="ja-JP" altLang="en-US" dirty="0" smtClean="0"/>
              <a:t> </a:t>
            </a:r>
            <a:r>
              <a:rPr lang="en-US" altLang="ja-JP" dirty="0" smtClean="0"/>
              <a:t>7 </a:t>
            </a:r>
            <a:r>
              <a:rPr lang="ja-JP" altLang="en-US" dirty="0" smtClean="0"/>
              <a:t>以下 </a:t>
            </a:r>
            <a:r>
              <a:rPr lang="en-US" altLang="ja-JP" dirty="0" smtClean="0"/>
              <a:t>(Guan and Zhu, 1999)</a:t>
            </a:r>
          </a:p>
          <a:p>
            <a:pPr>
              <a:spcAft>
                <a:spcPts val="600"/>
              </a:spcAft>
              <a:buNone/>
            </a:pPr>
            <a:r>
              <a:rPr lang="ja-JP" altLang="en-US" dirty="0" smtClean="0"/>
              <a:t>　平面グラフ</a:t>
            </a:r>
            <a:r>
              <a:rPr lang="ja-JP" altLang="en-US" dirty="0" smtClean="0">
                <a:latin typeface="+mj-ea"/>
                <a:ea typeface="+mj-ea"/>
              </a:rPr>
              <a:t>・・・ </a:t>
            </a:r>
            <a:r>
              <a:rPr lang="en-US" altLang="ja-JP" dirty="0" smtClean="0"/>
              <a:t>17 </a:t>
            </a:r>
            <a:r>
              <a:rPr lang="ja-JP" altLang="en-US" dirty="0" smtClean="0"/>
              <a:t>以下 </a:t>
            </a:r>
            <a:r>
              <a:rPr lang="en-US" altLang="ja-JP" dirty="0" smtClean="0"/>
              <a:t>(Zhu, 2008 ※</a:t>
            </a:r>
            <a:r>
              <a:rPr lang="ja-JP" altLang="en-US" dirty="0" smtClean="0"/>
              <a:t>改良する必要あり</a:t>
            </a:r>
            <a:r>
              <a:rPr lang="en-US" altLang="ja-JP" dirty="0" smtClean="0"/>
              <a:t>)</a:t>
            </a:r>
          </a:p>
          <a:p>
            <a:pPr>
              <a:lnSpc>
                <a:spcPts val="1500"/>
              </a:lnSpc>
              <a:spcAft>
                <a:spcPts val="0"/>
              </a:spcAft>
              <a:buNone/>
            </a:pPr>
            <a:endParaRPr lang="en-US" altLang="ja-JP" dirty="0"/>
          </a:p>
          <a:p>
            <a:pPr>
              <a:buNone/>
            </a:pPr>
            <a:r>
              <a:rPr lang="ja-JP" altLang="en-US" dirty="0"/>
              <a:t>　</a:t>
            </a:r>
            <a:r>
              <a:rPr lang="ja-JP" altLang="en-US" dirty="0">
                <a:solidFill>
                  <a:srgbClr val="FF0000"/>
                </a:solidFill>
              </a:rPr>
              <a:t>内周</a:t>
            </a:r>
            <a:r>
              <a:rPr lang="ja-JP" altLang="en-US" dirty="0" smtClean="0">
                <a:solidFill>
                  <a:srgbClr val="FF0000"/>
                </a:solidFill>
              </a:rPr>
              <a:t>が </a:t>
            </a:r>
            <a:r>
              <a:rPr lang="en-US" altLang="ja-JP" dirty="0" smtClean="0">
                <a:solidFill>
                  <a:srgbClr val="FF0000"/>
                </a:solidFill>
              </a:rPr>
              <a:t>4 </a:t>
            </a:r>
            <a:r>
              <a:rPr lang="ja-JP" altLang="en-US" dirty="0" smtClean="0">
                <a:solidFill>
                  <a:srgbClr val="FF0000"/>
                </a:solidFill>
              </a:rPr>
              <a:t>以上</a:t>
            </a:r>
            <a:r>
              <a:rPr lang="ja-JP" altLang="en-US" dirty="0">
                <a:solidFill>
                  <a:srgbClr val="FF0000"/>
                </a:solidFill>
              </a:rPr>
              <a:t>の平面</a:t>
            </a:r>
            <a:r>
              <a:rPr lang="ja-JP" altLang="en-US" dirty="0" smtClean="0">
                <a:solidFill>
                  <a:srgbClr val="FF0000"/>
                </a:solidFill>
              </a:rPr>
              <a:t>グラフ</a:t>
            </a:r>
            <a:r>
              <a:rPr lang="ja-JP" altLang="en-US" dirty="0">
                <a:solidFill>
                  <a:srgbClr val="FF0000"/>
                </a:solidFill>
                <a:latin typeface="+mj-ea"/>
                <a:ea typeface="+mj-ea"/>
              </a:rPr>
              <a:t>・・</a:t>
            </a:r>
            <a:r>
              <a:rPr lang="ja-JP" altLang="en-US" dirty="0" smtClean="0">
                <a:solidFill>
                  <a:srgbClr val="FF0000"/>
                </a:solidFill>
                <a:latin typeface="+mj-ea"/>
                <a:ea typeface="+mj-ea"/>
              </a:rPr>
              <a:t>・ </a:t>
            </a:r>
            <a:r>
              <a:rPr lang="en-US" altLang="ja-JP" dirty="0" smtClean="0">
                <a:solidFill>
                  <a:srgbClr val="FF0000"/>
                </a:solidFill>
              </a:rPr>
              <a:t>14 </a:t>
            </a:r>
            <a:r>
              <a:rPr lang="ja-JP" altLang="en-US" dirty="0">
                <a:solidFill>
                  <a:srgbClr val="FF0000"/>
                </a:solidFill>
              </a:rPr>
              <a:t>以下</a:t>
            </a:r>
            <a:endParaRPr lang="en-US" altLang="ja-JP" dirty="0">
              <a:solidFill>
                <a:srgbClr val="FF0000"/>
              </a:solidFill>
            </a:endParaRPr>
          </a:p>
          <a:p>
            <a:pPr>
              <a:spcAft>
                <a:spcPts val="600"/>
              </a:spcAft>
              <a:buNone/>
            </a:pPr>
            <a:endParaRPr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　</a:t>
            </a:r>
            <a:endParaRPr kumimoji="1" lang="en-US" altLang="ja-JP" dirty="0" smtClean="0"/>
          </a:p>
          <a:p>
            <a:pPr>
              <a:buNone/>
            </a:pPr>
            <a:r>
              <a:rPr lang="ja-JP" altLang="en-US" dirty="0" smtClean="0"/>
              <a:t>　</a:t>
            </a:r>
            <a:endParaRPr kumimoji="1" lang="en-US" altLang="ja-JP" dirty="0" smtClean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1922" y="2931277"/>
            <a:ext cx="1568672" cy="442341"/>
          </a:xfrm>
          <a:prstGeom prst="rect">
            <a:avLst/>
          </a:prstGeom>
        </p:spPr>
      </p:pic>
      <p:pic>
        <p:nvPicPr>
          <p:cNvPr id="7" name="図 6" descr="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28386" y="2412575"/>
            <a:ext cx="1537500" cy="442800"/>
          </a:xfrm>
          <a:prstGeom prst="rect">
            <a:avLst/>
          </a:prstGeom>
        </p:spPr>
      </p:pic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2012/3/8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色塗りゲームとゲームカラーリング数</a:t>
            </a:r>
            <a:endParaRPr kumimoji="1" lang="ja-JP" altLang="en-US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AB78-08FB-491B-A4A5-764387F9DC1A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ゲームカラーリング数の評価　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グラフの分割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ts val="2100"/>
              </a:lnSpc>
              <a:spcBef>
                <a:spcPts val="0"/>
              </a:spcBef>
              <a:buNone/>
            </a:pPr>
            <a:endParaRPr lang="en-US" altLang="ja-JP" dirty="0" smtClean="0"/>
          </a:p>
          <a:p>
            <a:pPr marL="0" indent="0">
              <a:spcAft>
                <a:spcPts val="600"/>
              </a:spcAft>
              <a:buNone/>
            </a:pPr>
            <a:r>
              <a:rPr lang="ja-JP" altLang="en-US" dirty="0" err="1" smtClean="0"/>
              <a:t>ー</a:t>
            </a:r>
            <a:r>
              <a:rPr lang="ja-JP" altLang="en-US" dirty="0"/>
              <a:t>補</a:t>
            </a:r>
            <a:r>
              <a:rPr lang="ja-JP" altLang="en-US" dirty="0" smtClean="0"/>
              <a:t>題 </a:t>
            </a:r>
            <a:r>
              <a:rPr lang="en-US" altLang="ja-JP" dirty="0" smtClean="0"/>
              <a:t>(Zhu, 1999)</a:t>
            </a:r>
            <a:r>
              <a:rPr lang="ja-JP" altLang="en-US" dirty="0" err="1" smtClean="0"/>
              <a:t>ー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　　</a:t>
            </a:r>
            <a:r>
              <a:rPr lang="ja-JP" altLang="en-US" dirty="0"/>
              <a:t> </a:t>
            </a:r>
            <a:r>
              <a:rPr lang="ja-JP" altLang="en-US" dirty="0" smtClean="0"/>
              <a:t>   の分割　　　　　　　　　        　　に対し</a:t>
            </a:r>
            <a:endParaRPr lang="en-US" altLang="ja-JP" dirty="0" smtClean="0"/>
          </a:p>
          <a:p>
            <a:pPr marL="0" indent="0">
              <a:buNone/>
            </a:pPr>
            <a:endParaRPr lang="ja-JP" altLang="en-US" dirty="0"/>
          </a:p>
          <a:p>
            <a:endParaRPr kumimoji="1" lang="en-US" altLang="ja-JP" dirty="0" smtClean="0"/>
          </a:p>
          <a:p>
            <a:pPr marL="0" indent="0" algn="ctr">
              <a:buNone/>
            </a:pPr>
            <a:endParaRPr kumimoji="1" lang="en-US" altLang="ja-JP" dirty="0" smtClean="0"/>
          </a:p>
          <a:p>
            <a:pPr marL="0" indent="0" algn="ctr">
              <a:buNone/>
            </a:pPr>
            <a:endParaRPr kumimoji="1" lang="en-US" altLang="ja-JP" dirty="0" smtClean="0"/>
          </a:p>
          <a:p>
            <a:pPr marL="0" indent="0" algn="ctr">
              <a:buNone/>
            </a:pPr>
            <a:r>
              <a:rPr kumimoji="1" lang="ja-JP" altLang="en-US" dirty="0" smtClean="0"/>
              <a:t>グラフを森　</a:t>
            </a:r>
            <a:r>
              <a:rPr lang="ja-JP" altLang="en-US" dirty="0" smtClean="0"/>
              <a:t>  </a:t>
            </a:r>
            <a:r>
              <a:rPr kumimoji="1" lang="ja-JP" altLang="en-US" dirty="0" smtClean="0"/>
              <a:t>と</a:t>
            </a:r>
            <a:r>
              <a:rPr lang="ja-JP" altLang="en-US" dirty="0"/>
              <a:t>最大</a:t>
            </a:r>
            <a:r>
              <a:rPr lang="ja-JP" altLang="en-US" dirty="0" smtClean="0"/>
              <a:t>次数の小さいグラフ　  に分割</a:t>
            </a:r>
            <a:endParaRPr lang="en-US" altLang="ja-JP" dirty="0" smtClean="0"/>
          </a:p>
          <a:p>
            <a:pPr marL="0" indent="0" algn="ctr">
              <a:spcAft>
                <a:spcPts val="600"/>
              </a:spcAft>
              <a:buNone/>
            </a:pPr>
            <a:r>
              <a:rPr lang="ja-JP" altLang="en-US" sz="2800" b="1" dirty="0" smtClean="0"/>
              <a:t>↓</a:t>
            </a:r>
            <a:endParaRPr lang="en-US" altLang="ja-JP" sz="2800" b="1" dirty="0" smtClean="0"/>
          </a:p>
          <a:p>
            <a:pPr marL="0" indent="0" algn="ctr">
              <a:buNone/>
            </a:pPr>
            <a:r>
              <a:rPr kumimoji="1" lang="ja-JP" altLang="en-US" dirty="0" smtClean="0"/>
              <a:t>ゲームカラーリング</a:t>
            </a:r>
            <a:r>
              <a:rPr lang="ja-JP" altLang="en-US" dirty="0"/>
              <a:t>数</a:t>
            </a:r>
            <a:r>
              <a:rPr kumimoji="1" lang="ja-JP" altLang="en-US" dirty="0" smtClean="0"/>
              <a:t>は　　　　　　　　</a:t>
            </a:r>
            <a:r>
              <a:rPr lang="ja-JP" altLang="en-US" dirty="0"/>
              <a:t> </a:t>
            </a:r>
            <a:r>
              <a:rPr lang="ja-JP" altLang="en-US" dirty="0" smtClean="0"/>
              <a:t> </a:t>
            </a:r>
            <a:r>
              <a:rPr kumimoji="1" lang="ja-JP" altLang="en-US" dirty="0" smtClean="0"/>
              <a:t>以下</a:t>
            </a:r>
            <a:endParaRPr kumimoji="1" lang="en-US" altLang="ja-JP" dirty="0" smtClean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487" y="1884353"/>
            <a:ext cx="1656184" cy="438401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7966" y="1894487"/>
            <a:ext cx="3923928" cy="427202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2708920"/>
            <a:ext cx="5532120" cy="578382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6057" y="4110324"/>
            <a:ext cx="359133" cy="324000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3997" y="4126516"/>
            <a:ext cx="313827" cy="313827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2961" y="5022507"/>
            <a:ext cx="2117311" cy="638741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2012/3/8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色塗りゲームとゲームカラーリング数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AB78-08FB-491B-A4A5-764387F9DC1A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4525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ゲームカラーリング数の評価　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グラフの分割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2100"/>
              </a:lnSpc>
              <a:spcBef>
                <a:spcPts val="0"/>
              </a:spcBef>
            </a:pPr>
            <a:endParaRPr kumimoji="1" lang="en-US" altLang="ja-JP" dirty="0" smtClean="0"/>
          </a:p>
          <a:p>
            <a:r>
              <a:rPr kumimoji="1" lang="ja-JP" altLang="en-US" dirty="0" smtClean="0"/>
              <a:t>内周に制限を加えた平面グラフ</a:t>
            </a:r>
            <a:endParaRPr kumimoji="1" lang="en-US" altLang="ja-JP" dirty="0" smtClean="0"/>
          </a:p>
          <a:p>
            <a:pPr marL="457200" lvl="1" indent="0">
              <a:buNone/>
            </a:pPr>
            <a:r>
              <a:rPr kumimoji="1" lang="ja-JP" altLang="en-US" dirty="0" smtClean="0"/>
              <a:t>内周が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以上</a:t>
            </a:r>
            <a:r>
              <a:rPr kumimoji="1" lang="ja-JP" altLang="en-US" dirty="0" smtClean="0">
                <a:latin typeface="+mj-ea"/>
                <a:ea typeface="+mj-ea"/>
              </a:rPr>
              <a:t>・・・</a:t>
            </a:r>
            <a:r>
              <a:rPr kumimoji="1" lang="ja-JP" altLang="en-US" dirty="0" smtClean="0"/>
              <a:t>森＋最大次数が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のグラフ </a:t>
            </a:r>
            <a:r>
              <a:rPr kumimoji="1" lang="en-US" altLang="ja-JP" dirty="0" smtClean="0"/>
              <a:t>(He </a:t>
            </a:r>
            <a:r>
              <a:rPr kumimoji="1" lang="en-US" altLang="ja-JP" i="1" dirty="0" smtClean="0"/>
              <a:t>et al</a:t>
            </a:r>
            <a:r>
              <a:rPr kumimoji="1" lang="en-US" altLang="ja-JP" dirty="0" smtClean="0"/>
              <a:t>., 2002)</a:t>
            </a:r>
          </a:p>
          <a:p>
            <a:pPr marL="457200" lvl="1" indent="0">
              <a:buNone/>
            </a:pPr>
            <a:r>
              <a:rPr lang="ja-JP" altLang="en-US" dirty="0"/>
              <a:t>内周</a:t>
            </a:r>
            <a:r>
              <a:rPr lang="ja-JP" altLang="en-US" dirty="0" smtClean="0"/>
              <a:t>が </a:t>
            </a:r>
            <a:r>
              <a:rPr lang="en-US" altLang="ja-JP" dirty="0" smtClean="0"/>
              <a:t>7 </a:t>
            </a:r>
            <a:r>
              <a:rPr lang="ja-JP" altLang="en-US" dirty="0" smtClean="0"/>
              <a:t>以上</a:t>
            </a:r>
            <a:r>
              <a:rPr lang="ja-JP" altLang="en-US" dirty="0" smtClean="0">
                <a:latin typeface="+mj-ea"/>
                <a:ea typeface="+mj-ea"/>
              </a:rPr>
              <a:t>・・・</a:t>
            </a:r>
            <a:r>
              <a:rPr lang="ja-JP" altLang="en-US" dirty="0" smtClean="0"/>
              <a:t>森＋最大次数が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のグラフ </a:t>
            </a:r>
            <a:r>
              <a:rPr lang="en-US" altLang="ja-JP" dirty="0" smtClean="0"/>
              <a:t>(He </a:t>
            </a:r>
            <a:r>
              <a:rPr lang="en-US" altLang="ja-JP" i="1" dirty="0" smtClean="0"/>
              <a:t>et al</a:t>
            </a:r>
            <a:r>
              <a:rPr lang="en-US" altLang="ja-JP" dirty="0" smtClean="0"/>
              <a:t>., 2002)</a:t>
            </a:r>
          </a:p>
          <a:p>
            <a:pPr marL="457200" lvl="1" indent="0">
              <a:buNone/>
            </a:pPr>
            <a:r>
              <a:rPr kumimoji="1" lang="ja-JP" altLang="en-US" dirty="0"/>
              <a:t>内周</a:t>
            </a:r>
            <a:r>
              <a:rPr kumimoji="1" lang="ja-JP" altLang="en-US" dirty="0" smtClean="0"/>
              <a:t>が </a:t>
            </a:r>
            <a:r>
              <a:rPr kumimoji="1" lang="en-US" altLang="ja-JP" dirty="0" smtClean="0"/>
              <a:t>8 </a:t>
            </a:r>
            <a:r>
              <a:rPr kumimoji="1" lang="ja-JP" altLang="en-US" dirty="0" smtClean="0"/>
              <a:t>以上</a:t>
            </a:r>
            <a:r>
              <a:rPr kumimoji="1" lang="ja-JP" altLang="en-US" dirty="0" smtClean="0">
                <a:latin typeface="+mj-ea"/>
                <a:ea typeface="+mj-ea"/>
              </a:rPr>
              <a:t>・・・</a:t>
            </a:r>
            <a:r>
              <a:rPr kumimoji="1" lang="ja-JP" altLang="en-US" dirty="0" smtClean="0"/>
              <a:t>森＋マッチング </a:t>
            </a:r>
            <a:r>
              <a:rPr lang="en-US" altLang="ja-JP" dirty="0" smtClean="0"/>
              <a:t>(Wang and Zhang, 2011</a:t>
            </a:r>
            <a:r>
              <a:rPr kumimoji="1" lang="en-US" altLang="ja-JP" dirty="0" smtClean="0"/>
              <a:t>)</a:t>
            </a:r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長さ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のサイクル 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四角形</a:t>
            </a:r>
            <a:r>
              <a:rPr kumimoji="1" lang="en-US" altLang="ja-JP" dirty="0" smtClean="0"/>
              <a:t>) </a:t>
            </a:r>
            <a:r>
              <a:rPr kumimoji="1" lang="ja-JP" altLang="en-US" dirty="0" smtClean="0"/>
              <a:t>のない平面グラフ</a:t>
            </a:r>
            <a:endParaRPr kumimoji="1" lang="en-US" altLang="ja-JP" dirty="0" smtClean="0"/>
          </a:p>
          <a:p>
            <a:pPr marL="457200" lvl="1" indent="0">
              <a:buNone/>
            </a:pPr>
            <a:r>
              <a:rPr lang="ja-JP" altLang="en-US" dirty="0"/>
              <a:t>森</a:t>
            </a:r>
            <a:r>
              <a:rPr lang="ja-JP" altLang="en-US" dirty="0" smtClean="0"/>
              <a:t>と最大次数が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のグラフに分割可能 </a:t>
            </a:r>
            <a:r>
              <a:rPr lang="en-US" altLang="ja-JP" dirty="0" smtClean="0"/>
              <a:t>(Borodin </a:t>
            </a:r>
            <a:r>
              <a:rPr lang="en-US" altLang="ja-JP" i="1" dirty="0" smtClean="0"/>
              <a:t>et al</a:t>
            </a:r>
            <a:r>
              <a:rPr lang="en-US" altLang="ja-JP" dirty="0" smtClean="0"/>
              <a:t>., 2009)</a:t>
            </a:r>
          </a:p>
          <a:p>
            <a:pPr marL="457200" lvl="1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　　　　　　　　→　</a:t>
            </a:r>
            <a:r>
              <a:rPr kumimoji="1" lang="ja-JP" altLang="en-US" dirty="0" smtClean="0"/>
              <a:t>ゲームカラーリング数は </a:t>
            </a:r>
            <a:r>
              <a:rPr kumimoji="1" lang="en-US" altLang="ja-JP" dirty="0" smtClean="0"/>
              <a:t>9 </a:t>
            </a:r>
            <a:r>
              <a:rPr kumimoji="1" lang="ja-JP" altLang="en-US" dirty="0" smtClean="0"/>
              <a:t>以下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5952" y="2996952"/>
            <a:ext cx="3459306" cy="1498298"/>
          </a:xfrm>
          <a:prstGeom prst="rect">
            <a:avLst/>
          </a:prstGeom>
        </p:spPr>
      </p:pic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2012/3/8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色塗りゲームとゲームカラーリング数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AB78-08FB-491B-A4A5-764387F9DC1A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今後の展望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ts val="2100"/>
              </a:lnSpc>
              <a:spcBef>
                <a:spcPts val="0"/>
              </a:spcBef>
            </a:pPr>
            <a:endParaRPr lang="en-US" altLang="ja-JP" dirty="0" smtClean="0"/>
          </a:p>
          <a:p>
            <a:r>
              <a:rPr lang="ja-JP" altLang="en-US" dirty="0" smtClean="0"/>
              <a:t>平面グラフのゲームカラーリング数の評価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17</a:t>
            </a:r>
            <a:r>
              <a:rPr lang="ja-JP" altLang="en-US" dirty="0" smtClean="0"/>
              <a:t>よりも小さいと予想される</a:t>
            </a:r>
            <a:endParaRPr lang="en-US" altLang="ja-JP" dirty="0" smtClean="0"/>
          </a:p>
          <a:p>
            <a:pPr lvl="1"/>
            <a:r>
              <a:rPr lang="ja-JP" altLang="en-US" dirty="0"/>
              <a:t>内周</a:t>
            </a:r>
            <a:r>
              <a:rPr lang="ja-JP" altLang="en-US" dirty="0" smtClean="0"/>
              <a:t>が </a:t>
            </a:r>
            <a:r>
              <a:rPr lang="en-US" altLang="ja-JP" dirty="0" smtClean="0"/>
              <a:t>4 </a:t>
            </a:r>
            <a:r>
              <a:rPr lang="ja-JP" altLang="en-US" dirty="0" smtClean="0"/>
              <a:t>以上のグラフも上限を切り下げられそう</a:t>
            </a:r>
            <a:endParaRPr lang="en-US" altLang="ja-JP" dirty="0"/>
          </a:p>
          <a:p>
            <a:pPr>
              <a:lnSpc>
                <a:spcPts val="2100"/>
              </a:lnSpc>
              <a:spcBef>
                <a:spcPts val="0"/>
              </a:spcBef>
            </a:pPr>
            <a:endParaRPr lang="en-US" altLang="ja-JP" dirty="0" smtClean="0"/>
          </a:p>
          <a:p>
            <a:r>
              <a:rPr lang="ja-JP" altLang="en-US" dirty="0" smtClean="0"/>
              <a:t>平面グラフ</a:t>
            </a:r>
            <a:r>
              <a:rPr lang="ja-JP" altLang="en-US" dirty="0"/>
              <a:t>の</a:t>
            </a:r>
            <a:r>
              <a:rPr lang="ja-JP" altLang="en-US" dirty="0" smtClean="0"/>
              <a:t>分割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2 </a:t>
            </a:r>
            <a:r>
              <a:rPr lang="ja-JP" altLang="en-US" dirty="0" err="1" smtClean="0"/>
              <a:t>つの</a:t>
            </a:r>
            <a:r>
              <a:rPr lang="ja-JP" altLang="en-US" dirty="0" smtClean="0"/>
              <a:t>森と最大次数が </a:t>
            </a:r>
            <a:r>
              <a:rPr lang="en-US" altLang="ja-JP" dirty="0" smtClean="0"/>
              <a:t>4 </a:t>
            </a:r>
            <a:r>
              <a:rPr lang="ja-JP" altLang="en-US" dirty="0" smtClean="0"/>
              <a:t>以下の森に分割可能 </a:t>
            </a:r>
            <a:r>
              <a:rPr lang="ja-JP" altLang="en-US" dirty="0"/>
              <a:t> 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Gonçalves</a:t>
            </a:r>
            <a:r>
              <a:rPr lang="en-US" altLang="ja-JP" dirty="0" smtClean="0"/>
              <a:t>, 2009)</a:t>
            </a:r>
          </a:p>
          <a:p>
            <a:pPr lvl="1"/>
            <a:r>
              <a:rPr lang="ja-JP" altLang="en-US" dirty="0" smtClean="0"/>
              <a:t>内周が </a:t>
            </a:r>
            <a:r>
              <a:rPr lang="en-US" altLang="ja-JP" dirty="0" smtClean="0"/>
              <a:t>4 </a:t>
            </a:r>
            <a:r>
              <a:rPr lang="ja-JP" altLang="en-US" dirty="0" smtClean="0"/>
              <a:t>以上ならば </a:t>
            </a:r>
            <a:r>
              <a:rPr lang="en-US" altLang="ja-JP" dirty="0" smtClean="0"/>
              <a:t>2 </a:t>
            </a:r>
            <a:r>
              <a:rPr lang="ja-JP" altLang="en-US" dirty="0" err="1" smtClean="0"/>
              <a:t>つの</a:t>
            </a:r>
            <a:r>
              <a:rPr lang="ja-JP" altLang="en-US" dirty="0" smtClean="0"/>
              <a:t>森に分割可能  </a:t>
            </a:r>
            <a:r>
              <a:rPr lang="en-US" altLang="ja-JP" dirty="0" smtClean="0"/>
              <a:t>(Nash-Williams, 1964)</a:t>
            </a:r>
          </a:p>
          <a:p>
            <a:pPr marL="457200" lvl="1" indent="0" algn="ctr">
              <a:buNone/>
            </a:pPr>
            <a:endParaRPr lang="en-US" altLang="ja-JP" dirty="0"/>
          </a:p>
          <a:p>
            <a:pPr marL="457200" lvl="1" indent="0">
              <a:buNone/>
            </a:pPr>
            <a:r>
              <a:rPr lang="ja-JP" altLang="en-US" sz="2800" dirty="0" smtClean="0"/>
              <a:t>　　   上記以外の方法で分割できないか？</a:t>
            </a:r>
            <a:endParaRPr lang="en-US" altLang="ja-JP" sz="2800" dirty="0" smtClean="0"/>
          </a:p>
          <a:p>
            <a:pPr lvl="1">
              <a:buNone/>
            </a:pPr>
            <a:endParaRPr lang="en-US" altLang="ja-JP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2012/3/8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色塗りゲームとゲームカラーリング数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AB78-08FB-491B-A4A5-764387F9DC1A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1288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2400" dirty="0" smtClean="0"/>
              <a:t>本日の発表内容</a:t>
            </a:r>
            <a:endParaRPr kumimoji="1" lang="ja-JP" altLang="en-US" sz="2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2100"/>
              </a:lnSpc>
              <a:spcBef>
                <a:spcPts val="0"/>
              </a:spcBef>
            </a:pPr>
            <a:endParaRPr lang="en-US" altLang="ja-JP" sz="2400" dirty="0" smtClean="0"/>
          </a:p>
          <a:p>
            <a:r>
              <a:rPr lang="ja-JP" altLang="en-US" sz="2400" dirty="0" smtClean="0"/>
              <a:t>ゲームカラーリング数とは？</a:t>
            </a:r>
            <a:endParaRPr lang="en-US" altLang="ja-JP" sz="2400" dirty="0" smtClean="0"/>
          </a:p>
          <a:p>
            <a:pPr lvl="1"/>
            <a:r>
              <a:rPr kumimoji="1" lang="ja-JP" altLang="en-US" sz="2000" dirty="0" smtClean="0"/>
              <a:t>色塗りゲームとマーキングゲーム</a:t>
            </a:r>
            <a:endParaRPr kumimoji="1" lang="en-US" altLang="ja-JP" sz="2000" dirty="0" smtClean="0"/>
          </a:p>
          <a:p>
            <a:pPr lvl="1"/>
            <a:r>
              <a:rPr lang="ja-JP" altLang="en-US" sz="2000" dirty="0" smtClean="0"/>
              <a:t>ゲーム染色数 </a:t>
            </a:r>
            <a:r>
              <a:rPr lang="en-US" altLang="ja-JP" sz="2000" dirty="0" smtClean="0"/>
              <a:t>(game chromatic number) </a:t>
            </a:r>
            <a:r>
              <a:rPr lang="ja-JP" altLang="en-US" sz="2000" dirty="0" smtClean="0"/>
              <a:t>とゲームカラーリング数</a:t>
            </a:r>
            <a:endParaRPr lang="en-US" altLang="ja-JP" sz="2000" dirty="0" smtClean="0"/>
          </a:p>
          <a:p>
            <a:pPr marL="457200" lvl="1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 </a:t>
            </a:r>
            <a:r>
              <a:rPr lang="en-US" altLang="ja-JP" sz="2000" dirty="0" smtClean="0"/>
              <a:t>(game coloring number) </a:t>
            </a:r>
            <a:r>
              <a:rPr lang="ja-JP" altLang="en-US" sz="2000" dirty="0" smtClean="0"/>
              <a:t>の関係</a:t>
            </a:r>
            <a:endParaRPr kumimoji="1" lang="en-US" altLang="ja-JP" sz="2000" dirty="0" smtClean="0"/>
          </a:p>
          <a:p>
            <a:pPr>
              <a:lnSpc>
                <a:spcPts val="2100"/>
              </a:lnSpc>
              <a:spcBef>
                <a:spcPts val="0"/>
              </a:spcBef>
            </a:pPr>
            <a:endParaRPr lang="en-US" altLang="ja-JP" sz="2400" dirty="0" smtClean="0"/>
          </a:p>
          <a:p>
            <a:r>
              <a:rPr lang="ja-JP" altLang="en-US" sz="2400" dirty="0" smtClean="0"/>
              <a:t>活性化戦略</a:t>
            </a:r>
            <a:endParaRPr lang="en-US" altLang="ja-JP" sz="2400" dirty="0" smtClean="0"/>
          </a:p>
          <a:p>
            <a:pPr>
              <a:lnSpc>
                <a:spcPts val="2100"/>
              </a:lnSpc>
              <a:spcBef>
                <a:spcPts val="0"/>
              </a:spcBef>
            </a:pPr>
            <a:endParaRPr lang="en-US" altLang="ja-JP" dirty="0" smtClean="0"/>
          </a:p>
          <a:p>
            <a:r>
              <a:rPr lang="ja-JP" altLang="en-US" dirty="0" smtClean="0"/>
              <a:t>ゲームカラーリング数の評価</a:t>
            </a:r>
          </a:p>
          <a:p>
            <a:pPr lvl="1"/>
            <a:r>
              <a:rPr lang="ja-JP" altLang="en-US" sz="2000" dirty="0" smtClean="0"/>
              <a:t>活性化戦略を利用する方法</a:t>
            </a:r>
            <a:endParaRPr kumimoji="1" lang="en-US" altLang="ja-JP" sz="2000" dirty="0" smtClean="0"/>
          </a:p>
          <a:p>
            <a:pPr lvl="1"/>
            <a:r>
              <a:rPr lang="ja-JP" altLang="en-US" sz="2000" dirty="0" smtClean="0"/>
              <a:t>グラフの分割を利用する方法</a:t>
            </a:r>
            <a:endParaRPr kumimoji="1" lang="en-US" altLang="ja-JP" sz="2000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2012/3/8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色塗りゲームとゲームカラーリング数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AB78-08FB-491B-A4A5-764387F9DC1A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289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2400" dirty="0" smtClean="0"/>
              <a:t>色塗りゲーム</a:t>
            </a:r>
            <a:endParaRPr kumimoji="1" lang="ja-JP" altLang="en-US" sz="2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2100"/>
              </a:lnSpc>
              <a:spcBef>
                <a:spcPts val="0"/>
              </a:spcBef>
            </a:pPr>
            <a:endParaRPr kumimoji="1" lang="en-US" altLang="ja-JP" sz="2400" dirty="0" smtClean="0"/>
          </a:p>
          <a:p>
            <a:r>
              <a:rPr kumimoji="1" lang="ja-JP" altLang="en-US" sz="2400" dirty="0" smtClean="0"/>
              <a:t>アリスとボブによるグラフ上のゲーム</a:t>
            </a:r>
            <a:endParaRPr kumimoji="1" lang="en-US" altLang="ja-JP" sz="2400" dirty="0" smtClean="0"/>
          </a:p>
          <a:p>
            <a:pPr>
              <a:lnSpc>
                <a:spcPts val="2100"/>
              </a:lnSpc>
              <a:spcBef>
                <a:spcPts val="0"/>
              </a:spcBef>
            </a:pPr>
            <a:endParaRPr lang="en-US" altLang="ja-JP" sz="2400" dirty="0" smtClean="0"/>
          </a:p>
          <a:p>
            <a:r>
              <a:rPr kumimoji="1" lang="ja-JP" altLang="en-US" sz="2400" dirty="0" smtClean="0"/>
              <a:t>ルール</a:t>
            </a:r>
            <a:endParaRPr kumimoji="1" lang="en-US" altLang="ja-JP" sz="2400" dirty="0" smtClean="0"/>
          </a:p>
          <a:p>
            <a:pPr lvl="1"/>
            <a:r>
              <a:rPr lang="ja-JP" altLang="en-US" sz="2000" dirty="0" smtClean="0"/>
              <a:t>アリス</a:t>
            </a:r>
            <a:r>
              <a:rPr lang="ja-JP" altLang="en-US" dirty="0" smtClean="0"/>
              <a:t>から順番</a:t>
            </a:r>
            <a:r>
              <a:rPr lang="ja-JP" altLang="en-US" sz="2000" dirty="0" smtClean="0"/>
              <a:t>に頂点を与えられた色で彩色</a:t>
            </a:r>
            <a:endParaRPr lang="en-US" altLang="ja-JP" sz="2000" dirty="0" smtClean="0"/>
          </a:p>
          <a:p>
            <a:pPr lvl="1"/>
            <a:r>
              <a:rPr kumimoji="1" lang="ja-JP" altLang="en-US" sz="2000" dirty="0" smtClean="0"/>
              <a:t>隣接している頂点は違う色</a:t>
            </a:r>
            <a:endParaRPr kumimoji="1" lang="en-US" altLang="ja-JP" sz="2000" dirty="0" smtClean="0"/>
          </a:p>
          <a:p>
            <a:pPr lvl="1"/>
            <a:r>
              <a:rPr lang="ja-JP" altLang="en-US" sz="2000" dirty="0" smtClean="0"/>
              <a:t>最後まで彩色できたらアリスの勝ち</a:t>
            </a:r>
            <a:endParaRPr kumimoji="1" lang="ja-JP" altLang="en-US" sz="20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405790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 smtClean="0"/>
              <a:t>アリスに必勝戦略がある最小の色数は？</a:t>
            </a:r>
            <a:endParaRPr lang="en-US" altLang="ja-JP" sz="2800" dirty="0" smtClean="0"/>
          </a:p>
        </p:txBody>
      </p:sp>
      <p:grpSp>
        <p:nvGrpSpPr>
          <p:cNvPr id="10" name="グループ化 9"/>
          <p:cNvGrpSpPr/>
          <p:nvPr/>
        </p:nvGrpSpPr>
        <p:grpSpPr>
          <a:xfrm>
            <a:off x="2267744" y="4797152"/>
            <a:ext cx="4447870" cy="597831"/>
            <a:chOff x="1475656" y="4437113"/>
            <a:chExt cx="4447870" cy="597831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1475656" y="4437113"/>
              <a:ext cx="43204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3200" dirty="0" smtClean="0">
                  <a:solidFill>
                    <a:srgbClr val="FF0000"/>
                  </a:solidFill>
                </a:rPr>
                <a:t>ゲーム染色数</a:t>
              </a:r>
              <a:r>
                <a:rPr lang="ja-JP" altLang="en-US" sz="3200" dirty="0" smtClean="0">
                  <a:latin typeface="+mj-ea"/>
                  <a:ea typeface="+mj-ea"/>
                </a:rPr>
                <a:t>・・・</a:t>
              </a:r>
              <a:r>
                <a:rPr lang="ja-JP" altLang="en-US" sz="3200" dirty="0" smtClean="0">
                  <a:solidFill>
                    <a:srgbClr val="FF0000"/>
                  </a:solidFill>
                </a:rPr>
                <a:t> </a:t>
              </a:r>
              <a:endParaRPr lang="en-US" altLang="ja-JP" sz="3200" dirty="0" smtClean="0"/>
            </a:p>
          </p:txBody>
        </p:sp>
        <p:pic>
          <p:nvPicPr>
            <p:cNvPr id="9" name="図 8" descr="chigblk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644008" y="4441862"/>
              <a:ext cx="1279518" cy="593082"/>
            </a:xfrm>
            <a:prstGeom prst="rect">
              <a:avLst/>
            </a:prstGeom>
          </p:spPr>
        </p:pic>
      </p:grpSp>
      <p:sp>
        <p:nvSpPr>
          <p:cNvPr id="6" name="日付プレースホルダー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2012/3/8</a:t>
            </a:r>
            <a:endParaRPr kumimoji="1" lang="ja-JP" altLang="en-US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色塗りゲームとゲームカラーリング数</a:t>
            </a:r>
            <a:endParaRPr kumimoji="1" lang="ja-JP" altLang="en-US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AB78-08FB-491B-A4A5-764387F9DC1A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4097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2400" dirty="0" smtClean="0"/>
              <a:t>色塗りゲームの例</a:t>
            </a:r>
            <a:endParaRPr kumimoji="1" lang="ja-JP" altLang="en-US" sz="2400" dirty="0"/>
          </a:p>
        </p:txBody>
      </p:sp>
      <p:grpSp>
        <p:nvGrpSpPr>
          <p:cNvPr id="24" name="グループ化 23"/>
          <p:cNvGrpSpPr/>
          <p:nvPr/>
        </p:nvGrpSpPr>
        <p:grpSpPr>
          <a:xfrm>
            <a:off x="504000" y="5229280"/>
            <a:ext cx="720000" cy="720000"/>
            <a:chOff x="0" y="0"/>
            <a:chExt cx="1080000" cy="1080000"/>
          </a:xfrm>
        </p:grpSpPr>
        <p:sp>
          <p:nvSpPr>
            <p:cNvPr id="6" name="円/楕円 5"/>
            <p:cNvSpPr/>
            <p:nvPr/>
          </p:nvSpPr>
          <p:spPr>
            <a:xfrm>
              <a:off x="0" y="0"/>
              <a:ext cx="1080000" cy="1080000"/>
            </a:xfrm>
            <a:prstGeom prst="ellipse">
              <a:avLst/>
            </a:prstGeom>
            <a:solidFill>
              <a:schemeClr val="accent1">
                <a:lumMod val="9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円/楕円 6"/>
            <p:cNvSpPr/>
            <p:nvPr/>
          </p:nvSpPr>
          <p:spPr>
            <a:xfrm>
              <a:off x="252000" y="324000"/>
              <a:ext cx="180000" cy="180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円/楕円 7"/>
            <p:cNvSpPr/>
            <p:nvPr/>
          </p:nvSpPr>
          <p:spPr>
            <a:xfrm>
              <a:off x="648000" y="324000"/>
              <a:ext cx="180000" cy="180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円弧 22"/>
            <p:cNvSpPr/>
            <p:nvPr/>
          </p:nvSpPr>
          <p:spPr>
            <a:xfrm>
              <a:off x="348702" y="611744"/>
              <a:ext cx="396000" cy="252000"/>
            </a:xfrm>
            <a:prstGeom prst="arc">
              <a:avLst>
                <a:gd name="adj1" fmla="val 21545076"/>
                <a:gd name="adj2" fmla="val 10848291"/>
              </a:avLst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0" name="グループ化 29"/>
          <p:cNvGrpSpPr/>
          <p:nvPr/>
        </p:nvGrpSpPr>
        <p:grpSpPr>
          <a:xfrm>
            <a:off x="7920000" y="909000"/>
            <a:ext cx="720000" cy="720000"/>
            <a:chOff x="1907704" y="1268760"/>
            <a:chExt cx="1080000" cy="1080000"/>
          </a:xfrm>
        </p:grpSpPr>
        <p:sp>
          <p:nvSpPr>
            <p:cNvPr id="26" name="円/楕円 25"/>
            <p:cNvSpPr/>
            <p:nvPr/>
          </p:nvSpPr>
          <p:spPr>
            <a:xfrm>
              <a:off x="1907704" y="1268760"/>
              <a:ext cx="1080000" cy="1080000"/>
            </a:xfrm>
            <a:prstGeom prst="ellipse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円/楕円 26"/>
            <p:cNvSpPr/>
            <p:nvPr/>
          </p:nvSpPr>
          <p:spPr>
            <a:xfrm>
              <a:off x="2159704" y="1592760"/>
              <a:ext cx="180000" cy="180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円/楕円 27"/>
            <p:cNvSpPr/>
            <p:nvPr/>
          </p:nvSpPr>
          <p:spPr>
            <a:xfrm>
              <a:off x="2555704" y="1592760"/>
              <a:ext cx="180000" cy="180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円弧 28"/>
            <p:cNvSpPr/>
            <p:nvPr/>
          </p:nvSpPr>
          <p:spPr>
            <a:xfrm>
              <a:off x="2256406" y="1880504"/>
              <a:ext cx="396000" cy="252000"/>
            </a:xfrm>
            <a:prstGeom prst="arc">
              <a:avLst>
                <a:gd name="adj1" fmla="val 21545076"/>
                <a:gd name="adj2" fmla="val 10848291"/>
              </a:avLst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1" name="テキスト ボックス 30"/>
          <p:cNvSpPr txBox="1"/>
          <p:nvPr/>
        </p:nvSpPr>
        <p:spPr>
          <a:xfrm>
            <a:off x="7756978" y="1628800"/>
            <a:ext cx="108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 smtClean="0"/>
              <a:t>アリス</a:t>
            </a:r>
            <a:endParaRPr kumimoji="1" lang="ja-JP" altLang="en-US" sz="20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97987" y="5949280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 smtClean="0"/>
              <a:t>ボブ</a:t>
            </a:r>
            <a:endParaRPr kumimoji="1" lang="ja-JP" altLang="en-US" sz="2000" dirty="0"/>
          </a:p>
        </p:txBody>
      </p:sp>
      <p:sp>
        <p:nvSpPr>
          <p:cNvPr id="41" name="円/楕円 40"/>
          <p:cNvSpPr>
            <a:spLocks noChangeAspect="1"/>
          </p:cNvSpPr>
          <p:nvPr/>
        </p:nvSpPr>
        <p:spPr>
          <a:xfrm>
            <a:off x="777529" y="1927194"/>
            <a:ext cx="360000" cy="3600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円/楕円 41"/>
          <p:cNvSpPr>
            <a:spLocks noChangeAspect="1"/>
          </p:cNvSpPr>
          <p:nvPr/>
        </p:nvSpPr>
        <p:spPr>
          <a:xfrm>
            <a:off x="1247472" y="1452288"/>
            <a:ext cx="360000" cy="3600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円/楕円 42"/>
          <p:cNvSpPr>
            <a:spLocks noChangeAspect="1"/>
          </p:cNvSpPr>
          <p:nvPr/>
        </p:nvSpPr>
        <p:spPr>
          <a:xfrm>
            <a:off x="1247472" y="1927194"/>
            <a:ext cx="360000" cy="36000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円/楕円 43"/>
          <p:cNvSpPr>
            <a:spLocks noChangeAspect="1"/>
          </p:cNvSpPr>
          <p:nvPr/>
        </p:nvSpPr>
        <p:spPr>
          <a:xfrm>
            <a:off x="777529" y="1452288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75548" y="2381141"/>
            <a:ext cx="12725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/>
              <a:t>使える色</a:t>
            </a:r>
            <a:endParaRPr kumimoji="1" lang="en-US" altLang="ja-JP" sz="2000" b="1" dirty="0" smtClean="0"/>
          </a:p>
        </p:txBody>
      </p:sp>
      <p:sp>
        <p:nvSpPr>
          <p:cNvPr id="17" name="円/楕円 16"/>
          <p:cNvSpPr/>
          <p:nvPr/>
        </p:nvSpPr>
        <p:spPr>
          <a:xfrm>
            <a:off x="5108640" y="1988840"/>
            <a:ext cx="360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円/楕円 17"/>
          <p:cNvSpPr>
            <a:spLocks noChangeAspect="1"/>
          </p:cNvSpPr>
          <p:nvPr/>
        </p:nvSpPr>
        <p:spPr>
          <a:xfrm>
            <a:off x="3845333" y="1988840"/>
            <a:ext cx="360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円/楕円 34"/>
          <p:cNvSpPr>
            <a:spLocks noChangeAspect="1"/>
          </p:cNvSpPr>
          <p:nvPr/>
        </p:nvSpPr>
        <p:spPr>
          <a:xfrm>
            <a:off x="2572768" y="1994138"/>
            <a:ext cx="360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円/楕円 35"/>
          <p:cNvSpPr>
            <a:spLocks noChangeAspect="1"/>
          </p:cNvSpPr>
          <p:nvPr/>
        </p:nvSpPr>
        <p:spPr>
          <a:xfrm>
            <a:off x="6372240" y="1994138"/>
            <a:ext cx="360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円/楕円 36"/>
          <p:cNvSpPr>
            <a:spLocks noChangeAspect="1"/>
          </p:cNvSpPr>
          <p:nvPr/>
        </p:nvSpPr>
        <p:spPr>
          <a:xfrm>
            <a:off x="2572768" y="4684656"/>
            <a:ext cx="360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円/楕円 37"/>
          <p:cNvSpPr>
            <a:spLocks noChangeAspect="1"/>
          </p:cNvSpPr>
          <p:nvPr/>
        </p:nvSpPr>
        <p:spPr>
          <a:xfrm>
            <a:off x="3845333" y="4684656"/>
            <a:ext cx="360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円/楕円 38"/>
          <p:cNvSpPr>
            <a:spLocks noChangeAspect="1"/>
          </p:cNvSpPr>
          <p:nvPr/>
        </p:nvSpPr>
        <p:spPr>
          <a:xfrm>
            <a:off x="6372240" y="4684656"/>
            <a:ext cx="360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円/楕円 39"/>
          <p:cNvSpPr>
            <a:spLocks noChangeAspect="1"/>
          </p:cNvSpPr>
          <p:nvPr/>
        </p:nvSpPr>
        <p:spPr>
          <a:xfrm>
            <a:off x="5108640" y="4684656"/>
            <a:ext cx="360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" name="直線コネクタ 9"/>
          <p:cNvCxnSpPr>
            <a:stCxn id="35" idx="4"/>
            <a:endCxn id="38" idx="0"/>
          </p:cNvCxnSpPr>
          <p:nvPr/>
        </p:nvCxnSpPr>
        <p:spPr>
          <a:xfrm>
            <a:off x="2752768" y="2354138"/>
            <a:ext cx="1272565" cy="233051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>
            <a:stCxn id="18" idx="4"/>
            <a:endCxn id="40" idx="0"/>
          </p:cNvCxnSpPr>
          <p:nvPr/>
        </p:nvCxnSpPr>
        <p:spPr>
          <a:xfrm>
            <a:off x="4025333" y="2348840"/>
            <a:ext cx="1263307" cy="23358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>
            <a:stCxn id="36" idx="4"/>
            <a:endCxn id="40" idx="0"/>
          </p:cNvCxnSpPr>
          <p:nvPr/>
        </p:nvCxnSpPr>
        <p:spPr>
          <a:xfrm flipH="1">
            <a:off x="5288640" y="2354138"/>
            <a:ext cx="1263600" cy="233051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>
            <a:stCxn id="17" idx="4"/>
            <a:endCxn id="39" idx="0"/>
          </p:cNvCxnSpPr>
          <p:nvPr/>
        </p:nvCxnSpPr>
        <p:spPr>
          <a:xfrm>
            <a:off x="5288640" y="2348840"/>
            <a:ext cx="1263600" cy="23358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>
            <a:stCxn id="35" idx="4"/>
            <a:endCxn id="40" idx="0"/>
          </p:cNvCxnSpPr>
          <p:nvPr/>
        </p:nvCxnSpPr>
        <p:spPr>
          <a:xfrm>
            <a:off x="2752768" y="2354138"/>
            <a:ext cx="2535872" cy="233051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>
            <a:stCxn id="35" idx="4"/>
            <a:endCxn id="39" idx="0"/>
          </p:cNvCxnSpPr>
          <p:nvPr/>
        </p:nvCxnSpPr>
        <p:spPr>
          <a:xfrm>
            <a:off x="2752768" y="2354138"/>
            <a:ext cx="3799472" cy="233051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>
            <a:stCxn id="18" idx="4"/>
            <a:endCxn id="37" idx="0"/>
          </p:cNvCxnSpPr>
          <p:nvPr/>
        </p:nvCxnSpPr>
        <p:spPr>
          <a:xfrm flipH="1">
            <a:off x="2752768" y="2348840"/>
            <a:ext cx="1272565" cy="23358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>
            <a:stCxn id="18" idx="4"/>
            <a:endCxn id="39" idx="0"/>
          </p:cNvCxnSpPr>
          <p:nvPr/>
        </p:nvCxnSpPr>
        <p:spPr>
          <a:xfrm>
            <a:off x="4025333" y="2348840"/>
            <a:ext cx="2526907" cy="23358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/>
          <p:cNvCxnSpPr>
            <a:stCxn id="17" idx="4"/>
            <a:endCxn id="38" idx="0"/>
          </p:cNvCxnSpPr>
          <p:nvPr/>
        </p:nvCxnSpPr>
        <p:spPr>
          <a:xfrm flipH="1">
            <a:off x="4025333" y="2348840"/>
            <a:ext cx="1263307" cy="23358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/>
          <p:cNvCxnSpPr>
            <a:stCxn id="17" idx="4"/>
            <a:endCxn id="37" idx="0"/>
          </p:cNvCxnSpPr>
          <p:nvPr/>
        </p:nvCxnSpPr>
        <p:spPr>
          <a:xfrm flipH="1">
            <a:off x="2752768" y="2348840"/>
            <a:ext cx="2535872" cy="23358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>
            <a:stCxn id="36" idx="4"/>
            <a:endCxn id="38" idx="0"/>
          </p:cNvCxnSpPr>
          <p:nvPr/>
        </p:nvCxnSpPr>
        <p:spPr>
          <a:xfrm flipH="1">
            <a:off x="4025333" y="2354138"/>
            <a:ext cx="2526907" cy="233051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/>
          <p:cNvCxnSpPr>
            <a:stCxn id="36" idx="4"/>
            <a:endCxn id="37" idx="0"/>
          </p:cNvCxnSpPr>
          <p:nvPr/>
        </p:nvCxnSpPr>
        <p:spPr>
          <a:xfrm flipH="1">
            <a:off x="2752768" y="2354138"/>
            <a:ext cx="3799472" cy="233051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グループ化 8"/>
          <p:cNvGrpSpPr/>
          <p:nvPr/>
        </p:nvGrpSpPr>
        <p:grpSpPr>
          <a:xfrm>
            <a:off x="7560000" y="680829"/>
            <a:ext cx="1440000" cy="1868066"/>
            <a:chOff x="7560000" y="680829"/>
            <a:chExt cx="1440000" cy="1868066"/>
          </a:xfrm>
        </p:grpSpPr>
        <p:sp>
          <p:nvSpPr>
            <p:cNvPr id="65" name="円/楕円 64"/>
            <p:cNvSpPr/>
            <p:nvPr/>
          </p:nvSpPr>
          <p:spPr>
            <a:xfrm>
              <a:off x="7560000" y="680829"/>
              <a:ext cx="1440000" cy="1440000"/>
            </a:xfrm>
            <a:prstGeom prst="ellipse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7800337" y="2148785"/>
              <a:ext cx="96826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000" b="1" dirty="0">
                  <a:solidFill>
                    <a:srgbClr val="FF0000"/>
                  </a:solidFill>
                </a:rPr>
                <a:t>勝ち</a:t>
              </a:r>
              <a:endParaRPr kumimoji="1" lang="ja-JP" altLang="en-US" sz="20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4" name="グループ化 3"/>
          <p:cNvGrpSpPr/>
          <p:nvPr/>
        </p:nvGrpSpPr>
        <p:grpSpPr>
          <a:xfrm>
            <a:off x="138027" y="4600999"/>
            <a:ext cx="1440000" cy="1840110"/>
            <a:chOff x="138027" y="4600999"/>
            <a:chExt cx="1440000" cy="1840110"/>
          </a:xfrm>
        </p:grpSpPr>
        <p:sp>
          <p:nvSpPr>
            <p:cNvPr id="66" name="円/楕円 65"/>
            <p:cNvSpPr/>
            <p:nvPr/>
          </p:nvSpPr>
          <p:spPr>
            <a:xfrm>
              <a:off x="138027" y="5001109"/>
              <a:ext cx="1440000" cy="1440000"/>
            </a:xfrm>
            <a:prstGeom prst="ellipse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" name="テキスト ボックス 45"/>
            <p:cNvSpPr txBox="1"/>
            <p:nvPr/>
          </p:nvSpPr>
          <p:spPr>
            <a:xfrm>
              <a:off x="373896" y="4600999"/>
              <a:ext cx="96826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000" b="1" dirty="0">
                  <a:solidFill>
                    <a:srgbClr val="FF0000"/>
                  </a:solidFill>
                </a:rPr>
                <a:t>勝ち</a:t>
              </a:r>
              <a:endParaRPr kumimoji="1" lang="ja-JP" altLang="en-US" sz="20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1" name="日付プレースホルダー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2012/3/8</a:t>
            </a:r>
            <a:endParaRPr kumimoji="1" lang="ja-JP" altLang="en-US"/>
          </a:p>
        </p:txBody>
      </p:sp>
      <p:sp>
        <p:nvSpPr>
          <p:cNvPr id="13" name="フッター プレースホルダー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色塗りゲームとゲームカラーリング数</a:t>
            </a:r>
            <a:endParaRPr kumimoji="1" lang="ja-JP" altLang="en-US"/>
          </a:p>
        </p:txBody>
      </p:sp>
      <p:sp>
        <p:nvSpPr>
          <p:cNvPr id="15" name="スライド番号プレースホルダー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AB78-08FB-491B-A4A5-764387F9DC1A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9568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ゲーム染色数の性質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2100"/>
              </a:lnSpc>
              <a:spcBef>
                <a:spcPts val="0"/>
              </a:spcBef>
            </a:pPr>
            <a:endParaRPr kumimoji="1" lang="en-US" altLang="ja-JP" dirty="0" smtClean="0"/>
          </a:p>
          <a:p>
            <a:r>
              <a:rPr lang="ja-JP" altLang="en-US" dirty="0"/>
              <a:t>下のグラフ</a:t>
            </a:r>
            <a:r>
              <a:rPr lang="ja-JP" altLang="en-US" dirty="0" smtClean="0"/>
              <a:t>のゲーム染色数は </a:t>
            </a:r>
            <a:r>
              <a:rPr lang="en-US" altLang="ja-JP" dirty="0" smtClean="0"/>
              <a:t>4</a:t>
            </a:r>
          </a:p>
          <a:p>
            <a:r>
              <a:rPr lang="ja-JP" altLang="en-US" dirty="0" smtClean="0"/>
              <a:t>ところが </a:t>
            </a:r>
            <a:r>
              <a:rPr lang="en-US" altLang="ja-JP" dirty="0" smtClean="0"/>
              <a:t>1 </a:t>
            </a:r>
            <a:r>
              <a:rPr lang="ja-JP" altLang="en-US" dirty="0" smtClean="0"/>
              <a:t>本辺を加えると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になる</a:t>
            </a:r>
            <a:endParaRPr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円/楕円 3"/>
          <p:cNvSpPr/>
          <p:nvPr/>
        </p:nvSpPr>
        <p:spPr>
          <a:xfrm>
            <a:off x="5108640" y="2506530"/>
            <a:ext cx="360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円/楕円 4"/>
          <p:cNvSpPr>
            <a:spLocks noChangeAspect="1"/>
          </p:cNvSpPr>
          <p:nvPr/>
        </p:nvSpPr>
        <p:spPr>
          <a:xfrm>
            <a:off x="3845333" y="2506530"/>
            <a:ext cx="360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円/楕円 5"/>
          <p:cNvSpPr>
            <a:spLocks noChangeAspect="1"/>
          </p:cNvSpPr>
          <p:nvPr/>
        </p:nvSpPr>
        <p:spPr>
          <a:xfrm>
            <a:off x="2572768" y="2511828"/>
            <a:ext cx="360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6"/>
          <p:cNvSpPr>
            <a:spLocks noChangeAspect="1"/>
          </p:cNvSpPr>
          <p:nvPr/>
        </p:nvSpPr>
        <p:spPr>
          <a:xfrm>
            <a:off x="6372240" y="2511828"/>
            <a:ext cx="360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/楕円 7"/>
          <p:cNvSpPr>
            <a:spLocks noChangeAspect="1"/>
          </p:cNvSpPr>
          <p:nvPr/>
        </p:nvSpPr>
        <p:spPr>
          <a:xfrm>
            <a:off x="2572768" y="5202346"/>
            <a:ext cx="360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>
            <a:spLocks noChangeAspect="1"/>
          </p:cNvSpPr>
          <p:nvPr/>
        </p:nvSpPr>
        <p:spPr>
          <a:xfrm>
            <a:off x="3845333" y="5202346"/>
            <a:ext cx="360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/>
          <p:cNvSpPr>
            <a:spLocks noChangeAspect="1"/>
          </p:cNvSpPr>
          <p:nvPr/>
        </p:nvSpPr>
        <p:spPr>
          <a:xfrm>
            <a:off x="6372240" y="5202346"/>
            <a:ext cx="360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/楕円 10"/>
          <p:cNvSpPr>
            <a:spLocks noChangeAspect="1"/>
          </p:cNvSpPr>
          <p:nvPr/>
        </p:nvSpPr>
        <p:spPr>
          <a:xfrm>
            <a:off x="5108640" y="5202346"/>
            <a:ext cx="360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" name="直線コネクタ 11"/>
          <p:cNvCxnSpPr>
            <a:stCxn id="6" idx="4"/>
            <a:endCxn id="9" idx="0"/>
          </p:cNvCxnSpPr>
          <p:nvPr/>
        </p:nvCxnSpPr>
        <p:spPr>
          <a:xfrm>
            <a:off x="2752768" y="2871828"/>
            <a:ext cx="1272565" cy="233051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>
            <a:stCxn id="5" idx="4"/>
            <a:endCxn id="11" idx="0"/>
          </p:cNvCxnSpPr>
          <p:nvPr/>
        </p:nvCxnSpPr>
        <p:spPr>
          <a:xfrm>
            <a:off x="4025333" y="2866530"/>
            <a:ext cx="1263307" cy="23358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>
            <a:stCxn id="7" idx="4"/>
            <a:endCxn id="11" idx="0"/>
          </p:cNvCxnSpPr>
          <p:nvPr/>
        </p:nvCxnSpPr>
        <p:spPr>
          <a:xfrm flipH="1">
            <a:off x="5288640" y="2871828"/>
            <a:ext cx="1263600" cy="233051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>
            <a:stCxn id="4" idx="4"/>
            <a:endCxn id="10" idx="0"/>
          </p:cNvCxnSpPr>
          <p:nvPr/>
        </p:nvCxnSpPr>
        <p:spPr>
          <a:xfrm>
            <a:off x="5288640" y="2866530"/>
            <a:ext cx="1263600" cy="23358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>
            <a:stCxn id="6" idx="4"/>
            <a:endCxn id="11" idx="0"/>
          </p:cNvCxnSpPr>
          <p:nvPr/>
        </p:nvCxnSpPr>
        <p:spPr>
          <a:xfrm>
            <a:off x="2752768" y="2871828"/>
            <a:ext cx="2535872" cy="233051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>
            <a:stCxn id="6" idx="4"/>
            <a:endCxn id="10" idx="0"/>
          </p:cNvCxnSpPr>
          <p:nvPr/>
        </p:nvCxnSpPr>
        <p:spPr>
          <a:xfrm>
            <a:off x="2752768" y="2871828"/>
            <a:ext cx="3799472" cy="233051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>
            <a:stCxn id="5" idx="4"/>
            <a:endCxn id="8" idx="0"/>
          </p:cNvCxnSpPr>
          <p:nvPr/>
        </p:nvCxnSpPr>
        <p:spPr>
          <a:xfrm flipH="1">
            <a:off x="2752768" y="2866530"/>
            <a:ext cx="1272565" cy="23358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>
            <a:stCxn id="5" idx="4"/>
            <a:endCxn id="10" idx="0"/>
          </p:cNvCxnSpPr>
          <p:nvPr/>
        </p:nvCxnSpPr>
        <p:spPr>
          <a:xfrm>
            <a:off x="4025333" y="2866530"/>
            <a:ext cx="2526907" cy="23358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>
            <a:stCxn id="4" idx="4"/>
            <a:endCxn id="9" idx="0"/>
          </p:cNvCxnSpPr>
          <p:nvPr/>
        </p:nvCxnSpPr>
        <p:spPr>
          <a:xfrm flipH="1">
            <a:off x="4025333" y="2866530"/>
            <a:ext cx="1263307" cy="23358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>
            <a:stCxn id="4" idx="4"/>
            <a:endCxn id="8" idx="0"/>
          </p:cNvCxnSpPr>
          <p:nvPr/>
        </p:nvCxnSpPr>
        <p:spPr>
          <a:xfrm flipH="1">
            <a:off x="2752768" y="2866530"/>
            <a:ext cx="2535872" cy="23358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>
            <a:stCxn id="7" idx="4"/>
            <a:endCxn id="9" idx="0"/>
          </p:cNvCxnSpPr>
          <p:nvPr/>
        </p:nvCxnSpPr>
        <p:spPr>
          <a:xfrm flipH="1">
            <a:off x="4025333" y="2871828"/>
            <a:ext cx="2526907" cy="233051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>
            <a:stCxn id="7" idx="4"/>
            <a:endCxn id="8" idx="0"/>
          </p:cNvCxnSpPr>
          <p:nvPr/>
        </p:nvCxnSpPr>
        <p:spPr>
          <a:xfrm flipH="1">
            <a:off x="2752768" y="2871828"/>
            <a:ext cx="3799472" cy="233051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>
            <a:stCxn id="6" idx="4"/>
            <a:endCxn id="8" idx="0"/>
          </p:cNvCxnSpPr>
          <p:nvPr/>
        </p:nvCxnSpPr>
        <p:spPr>
          <a:xfrm>
            <a:off x="2752768" y="2871828"/>
            <a:ext cx="0" cy="2330518"/>
          </a:xfrm>
          <a:prstGeom prst="line">
            <a:avLst/>
          </a:prstGeom>
          <a:ln w="254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0" y="3645024"/>
            <a:ext cx="914400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dirty="0"/>
              <a:t>単調性を持たず，扱いにくい</a:t>
            </a:r>
            <a:endParaRPr kumimoji="1" lang="ja-JP" altLang="en-US" sz="3200" dirty="0"/>
          </a:p>
        </p:txBody>
      </p:sp>
      <p:sp>
        <p:nvSpPr>
          <p:cNvPr id="24" name="日付プレースホルダー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2012/3/8</a:t>
            </a:r>
            <a:endParaRPr kumimoji="1" lang="ja-JP" altLang="en-US"/>
          </a:p>
        </p:txBody>
      </p:sp>
      <p:sp>
        <p:nvSpPr>
          <p:cNvPr id="27" name="フッター プレースホルダー 2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色塗りゲームとゲームカラーリング数</a:t>
            </a:r>
            <a:endParaRPr kumimoji="1" lang="ja-JP" altLang="en-US"/>
          </a:p>
        </p:txBody>
      </p:sp>
      <p:sp>
        <p:nvSpPr>
          <p:cNvPr id="28" name="スライド番号プレースホルダー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AB78-08FB-491B-A4A5-764387F9DC1A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5315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2400" dirty="0" smtClean="0"/>
              <a:t>マーキングゲーム </a:t>
            </a:r>
            <a:endParaRPr kumimoji="1" lang="ja-JP" altLang="en-US" sz="2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2100"/>
              </a:lnSpc>
              <a:spcBef>
                <a:spcPts val="0"/>
              </a:spcBef>
            </a:pPr>
            <a:endParaRPr lang="en-US" altLang="ja-JP" dirty="0" smtClean="0"/>
          </a:p>
          <a:p>
            <a:r>
              <a:rPr lang="ja-JP" altLang="en-US" dirty="0" smtClean="0"/>
              <a:t>頂点を彩色するのではなくマークしていく</a:t>
            </a:r>
            <a:endParaRPr lang="en-US" altLang="ja-JP" dirty="0" smtClean="0"/>
          </a:p>
          <a:p>
            <a:pPr>
              <a:lnSpc>
                <a:spcPts val="2100"/>
              </a:lnSpc>
              <a:spcBef>
                <a:spcPts val="0"/>
              </a:spcBef>
            </a:pPr>
            <a:endParaRPr lang="en-US" altLang="ja-JP" dirty="0" smtClean="0"/>
          </a:p>
          <a:p>
            <a:r>
              <a:rPr lang="ja-JP" altLang="en-US" dirty="0"/>
              <a:t>事前に</a:t>
            </a:r>
            <a:r>
              <a:rPr kumimoji="1" lang="ja-JP" altLang="en-US" dirty="0" smtClean="0"/>
              <a:t>決められたスコアを超えなければアリスの勝ち</a:t>
            </a:r>
            <a:endParaRPr kumimoji="1" lang="ja-JP" altLang="en-US" dirty="0"/>
          </a:p>
        </p:txBody>
      </p:sp>
      <p:pic>
        <p:nvPicPr>
          <p:cNvPr id="4" name="図 3" descr="sco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15816" y="2780928"/>
            <a:ext cx="3096344" cy="712611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36512" y="458112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 smtClean="0"/>
              <a:t>アリスに必勝戦略がある最小のスコアは？</a:t>
            </a:r>
            <a:endParaRPr lang="en-US" altLang="ja-JP" sz="2800" dirty="0" smtClean="0"/>
          </a:p>
        </p:txBody>
      </p:sp>
      <p:grpSp>
        <p:nvGrpSpPr>
          <p:cNvPr id="12" name="グループ化 11"/>
          <p:cNvGrpSpPr/>
          <p:nvPr/>
        </p:nvGrpSpPr>
        <p:grpSpPr>
          <a:xfrm>
            <a:off x="1331640" y="5229201"/>
            <a:ext cx="6408712" cy="611279"/>
            <a:chOff x="1115615" y="4869160"/>
            <a:chExt cx="6408712" cy="611279"/>
          </a:xfrm>
        </p:grpSpPr>
        <p:sp>
          <p:nvSpPr>
            <p:cNvPr id="10" name="テキスト ボックス 9"/>
            <p:cNvSpPr txBox="1"/>
            <p:nvPr/>
          </p:nvSpPr>
          <p:spPr>
            <a:xfrm>
              <a:off x="1115615" y="4869160"/>
              <a:ext cx="504887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3200" dirty="0" smtClean="0">
                  <a:solidFill>
                    <a:srgbClr val="FF0000"/>
                  </a:solidFill>
                </a:rPr>
                <a:t>ゲームカラーリング数</a:t>
              </a:r>
              <a:r>
                <a:rPr lang="ja-JP" altLang="en-US" sz="3200" dirty="0" smtClean="0">
                  <a:latin typeface="+mj-ea"/>
                  <a:ea typeface="+mj-ea"/>
                </a:rPr>
                <a:t>・・・</a:t>
              </a:r>
              <a:r>
                <a:rPr lang="ja-JP" altLang="en-US" sz="3200" dirty="0" smtClean="0"/>
                <a:t> </a:t>
              </a:r>
              <a:endParaRPr lang="en-US" altLang="ja-JP" sz="3200" dirty="0" smtClean="0"/>
            </a:p>
          </p:txBody>
        </p:sp>
        <p:pic>
          <p:nvPicPr>
            <p:cNvPr id="11" name="図 10" descr="colg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956777" y="4882222"/>
              <a:ext cx="1567550" cy="598217"/>
            </a:xfrm>
            <a:prstGeom prst="rect">
              <a:avLst/>
            </a:prstGeom>
          </p:spPr>
        </p:pic>
      </p:grpSp>
      <p:grpSp>
        <p:nvGrpSpPr>
          <p:cNvPr id="13" name="グループ化 12"/>
          <p:cNvGrpSpPr/>
          <p:nvPr/>
        </p:nvGrpSpPr>
        <p:grpSpPr>
          <a:xfrm>
            <a:off x="-395536" y="3661651"/>
            <a:ext cx="9144000" cy="487429"/>
            <a:chOff x="0" y="3501008"/>
            <a:chExt cx="9144000" cy="487429"/>
          </a:xfrm>
        </p:grpSpPr>
        <p:sp>
          <p:nvSpPr>
            <p:cNvPr id="7" name="テキスト ボックス 6"/>
            <p:cNvSpPr txBox="1"/>
            <p:nvPr/>
          </p:nvSpPr>
          <p:spPr>
            <a:xfrm>
              <a:off x="0" y="3501008"/>
              <a:ext cx="9144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/>
                <a:t>　　　　　</a:t>
              </a:r>
              <a:r>
                <a:rPr lang="ja-JP" altLang="en-US" sz="2400" dirty="0"/>
                <a:t> </a:t>
              </a:r>
              <a:r>
                <a:rPr lang="ja-JP" altLang="en-US" sz="2400" dirty="0" smtClean="0"/>
                <a:t> </a:t>
              </a:r>
              <a:r>
                <a:rPr kumimoji="1" lang="ja-JP" altLang="en-US" sz="2400" dirty="0" smtClean="0"/>
                <a:t>は</a:t>
              </a:r>
              <a:r>
                <a:rPr lang="ja-JP" altLang="en-US" sz="2400" dirty="0"/>
                <a:t>　 </a:t>
              </a:r>
              <a:r>
                <a:rPr lang="ja-JP" altLang="en-US" sz="2400" dirty="0" smtClean="0"/>
                <a:t> の近傍のうち</a:t>
              </a:r>
              <a:r>
                <a:rPr lang="ja-JP" altLang="en-US" sz="2400" dirty="0"/>
                <a:t>　</a:t>
              </a:r>
              <a:r>
                <a:rPr lang="ja-JP" altLang="en-US" sz="2400" dirty="0" smtClean="0"/>
                <a:t> より先にマークされた頂点の数</a:t>
              </a:r>
              <a:endParaRPr kumimoji="1" lang="en-US" altLang="ja-JP" sz="2400" dirty="0" smtClean="0"/>
            </a:p>
          </p:txBody>
        </p:sp>
        <p:pic>
          <p:nvPicPr>
            <p:cNvPr id="8" name="図 7" descr="vv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194435" y="3606268"/>
              <a:ext cx="288032" cy="288032"/>
            </a:xfrm>
            <a:prstGeom prst="rect">
              <a:avLst/>
            </a:prstGeom>
          </p:spPr>
        </p:pic>
        <p:pic>
          <p:nvPicPr>
            <p:cNvPr id="5" name="図 4" descr="vv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452600" y="3598709"/>
              <a:ext cx="288032" cy="288032"/>
            </a:xfrm>
            <a:prstGeom prst="rect">
              <a:avLst/>
            </a:prstGeom>
          </p:spPr>
        </p:pic>
        <p:pic>
          <p:nvPicPr>
            <p:cNvPr id="6" name="図 5" descr="score2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88226" y="3512130"/>
              <a:ext cx="696820" cy="476307"/>
            </a:xfrm>
            <a:prstGeom prst="rect">
              <a:avLst/>
            </a:prstGeom>
          </p:spPr>
        </p:pic>
      </p:grpSp>
      <p:sp>
        <p:nvSpPr>
          <p:cNvPr id="14" name="日付プレースホルダー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2012/3/8</a:t>
            </a:r>
            <a:endParaRPr kumimoji="1" lang="ja-JP" altLang="en-US"/>
          </a:p>
        </p:txBody>
      </p:sp>
      <p:sp>
        <p:nvSpPr>
          <p:cNvPr id="16" name="フッター プレースホルダー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色塗りゲームとゲームカラーリング数</a:t>
            </a:r>
            <a:endParaRPr kumimoji="1" lang="ja-JP" altLang="en-US"/>
          </a:p>
        </p:txBody>
      </p:sp>
      <p:sp>
        <p:nvSpPr>
          <p:cNvPr id="17" name="スライド番号プレースホルダー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AB78-08FB-491B-A4A5-764387F9DC1A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4097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2400" dirty="0" smtClean="0"/>
              <a:t>マーキングゲームの例</a:t>
            </a:r>
            <a:endParaRPr kumimoji="1" lang="ja-JP" altLang="en-US" sz="2400" dirty="0"/>
          </a:p>
        </p:txBody>
      </p:sp>
      <p:grpSp>
        <p:nvGrpSpPr>
          <p:cNvPr id="3" name="グループ化 23"/>
          <p:cNvGrpSpPr/>
          <p:nvPr/>
        </p:nvGrpSpPr>
        <p:grpSpPr>
          <a:xfrm>
            <a:off x="504000" y="5229280"/>
            <a:ext cx="720000" cy="720000"/>
            <a:chOff x="0" y="0"/>
            <a:chExt cx="1080000" cy="1080000"/>
          </a:xfrm>
        </p:grpSpPr>
        <p:sp>
          <p:nvSpPr>
            <p:cNvPr id="6" name="円/楕円 5"/>
            <p:cNvSpPr/>
            <p:nvPr/>
          </p:nvSpPr>
          <p:spPr>
            <a:xfrm>
              <a:off x="0" y="0"/>
              <a:ext cx="1080000" cy="1080000"/>
            </a:xfrm>
            <a:prstGeom prst="ellipse">
              <a:avLst/>
            </a:prstGeom>
            <a:solidFill>
              <a:schemeClr val="accent1">
                <a:lumMod val="9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円/楕円 6"/>
            <p:cNvSpPr/>
            <p:nvPr/>
          </p:nvSpPr>
          <p:spPr>
            <a:xfrm>
              <a:off x="252000" y="324000"/>
              <a:ext cx="180000" cy="180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円/楕円 7"/>
            <p:cNvSpPr/>
            <p:nvPr/>
          </p:nvSpPr>
          <p:spPr>
            <a:xfrm>
              <a:off x="648000" y="324000"/>
              <a:ext cx="180000" cy="180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円弧 22"/>
            <p:cNvSpPr/>
            <p:nvPr/>
          </p:nvSpPr>
          <p:spPr>
            <a:xfrm>
              <a:off x="348702" y="611744"/>
              <a:ext cx="396000" cy="252000"/>
            </a:xfrm>
            <a:prstGeom prst="arc">
              <a:avLst>
                <a:gd name="adj1" fmla="val 21545076"/>
                <a:gd name="adj2" fmla="val 10848291"/>
              </a:avLst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" name="グループ化 29"/>
          <p:cNvGrpSpPr/>
          <p:nvPr/>
        </p:nvGrpSpPr>
        <p:grpSpPr>
          <a:xfrm>
            <a:off x="7920000" y="909000"/>
            <a:ext cx="720000" cy="720000"/>
            <a:chOff x="1907704" y="1268760"/>
            <a:chExt cx="1080000" cy="1080000"/>
          </a:xfrm>
        </p:grpSpPr>
        <p:sp>
          <p:nvSpPr>
            <p:cNvPr id="26" name="円/楕円 25"/>
            <p:cNvSpPr/>
            <p:nvPr/>
          </p:nvSpPr>
          <p:spPr>
            <a:xfrm>
              <a:off x="1907704" y="1268760"/>
              <a:ext cx="1080000" cy="1080000"/>
            </a:xfrm>
            <a:prstGeom prst="ellipse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円/楕円 26"/>
            <p:cNvSpPr/>
            <p:nvPr/>
          </p:nvSpPr>
          <p:spPr>
            <a:xfrm>
              <a:off x="2159704" y="1592760"/>
              <a:ext cx="180000" cy="180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円/楕円 27"/>
            <p:cNvSpPr/>
            <p:nvPr/>
          </p:nvSpPr>
          <p:spPr>
            <a:xfrm>
              <a:off x="2555704" y="1592760"/>
              <a:ext cx="180000" cy="180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円弧 28"/>
            <p:cNvSpPr/>
            <p:nvPr/>
          </p:nvSpPr>
          <p:spPr>
            <a:xfrm>
              <a:off x="2256406" y="1880504"/>
              <a:ext cx="396000" cy="252000"/>
            </a:xfrm>
            <a:prstGeom prst="arc">
              <a:avLst>
                <a:gd name="adj1" fmla="val 21545076"/>
                <a:gd name="adj2" fmla="val 10848291"/>
              </a:avLst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1" name="テキスト ボックス 30"/>
          <p:cNvSpPr txBox="1"/>
          <p:nvPr/>
        </p:nvSpPr>
        <p:spPr>
          <a:xfrm>
            <a:off x="7756978" y="1628800"/>
            <a:ext cx="108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 smtClean="0"/>
              <a:t>アリス</a:t>
            </a:r>
            <a:endParaRPr kumimoji="1" lang="ja-JP" altLang="en-US" sz="20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97987" y="5949280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 smtClean="0"/>
              <a:t>ボブ</a:t>
            </a:r>
            <a:endParaRPr kumimoji="1" lang="ja-JP" altLang="en-US" sz="2000" dirty="0"/>
          </a:p>
        </p:txBody>
      </p:sp>
      <p:sp>
        <p:nvSpPr>
          <p:cNvPr id="15" name="円/楕円 14"/>
          <p:cNvSpPr>
            <a:spLocks noChangeAspect="1"/>
          </p:cNvSpPr>
          <p:nvPr/>
        </p:nvSpPr>
        <p:spPr>
          <a:xfrm>
            <a:off x="1548512" y="3307249"/>
            <a:ext cx="360000" cy="36000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円/楕円 16"/>
          <p:cNvSpPr>
            <a:spLocks noChangeAspect="1"/>
          </p:cNvSpPr>
          <p:nvPr/>
        </p:nvSpPr>
        <p:spPr>
          <a:xfrm>
            <a:off x="2699089" y="1988840"/>
            <a:ext cx="360000" cy="36000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円/楕円 17"/>
          <p:cNvSpPr>
            <a:spLocks noChangeAspect="1"/>
          </p:cNvSpPr>
          <p:nvPr/>
        </p:nvSpPr>
        <p:spPr>
          <a:xfrm>
            <a:off x="5004344" y="3307249"/>
            <a:ext cx="360000" cy="36000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/楕円 18"/>
          <p:cNvSpPr>
            <a:spLocks noChangeAspect="1"/>
          </p:cNvSpPr>
          <p:nvPr/>
        </p:nvSpPr>
        <p:spPr>
          <a:xfrm>
            <a:off x="2699089" y="4622384"/>
            <a:ext cx="360000" cy="36000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円/楕円 19"/>
          <p:cNvSpPr>
            <a:spLocks noChangeAspect="1"/>
          </p:cNvSpPr>
          <p:nvPr/>
        </p:nvSpPr>
        <p:spPr>
          <a:xfrm>
            <a:off x="2699089" y="3307249"/>
            <a:ext cx="360000" cy="36000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円/楕円 20"/>
          <p:cNvSpPr>
            <a:spLocks noChangeAspect="1"/>
          </p:cNvSpPr>
          <p:nvPr/>
        </p:nvSpPr>
        <p:spPr>
          <a:xfrm>
            <a:off x="6156344" y="3307249"/>
            <a:ext cx="360000" cy="36000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円/楕円 21"/>
          <p:cNvSpPr>
            <a:spLocks noChangeAspect="1"/>
          </p:cNvSpPr>
          <p:nvPr/>
        </p:nvSpPr>
        <p:spPr>
          <a:xfrm>
            <a:off x="3852344" y="3307249"/>
            <a:ext cx="360000" cy="36000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円/楕円 23"/>
          <p:cNvSpPr>
            <a:spLocks noChangeAspect="1"/>
          </p:cNvSpPr>
          <p:nvPr/>
        </p:nvSpPr>
        <p:spPr>
          <a:xfrm>
            <a:off x="6156344" y="4622384"/>
            <a:ext cx="360000" cy="36000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円/楕円 29"/>
          <p:cNvSpPr>
            <a:spLocks noChangeAspect="1"/>
          </p:cNvSpPr>
          <p:nvPr/>
        </p:nvSpPr>
        <p:spPr>
          <a:xfrm>
            <a:off x="7308344" y="3307249"/>
            <a:ext cx="360000" cy="36000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円/楕円 32"/>
          <p:cNvSpPr>
            <a:spLocks noChangeAspect="1"/>
          </p:cNvSpPr>
          <p:nvPr/>
        </p:nvSpPr>
        <p:spPr>
          <a:xfrm>
            <a:off x="6156344" y="1988840"/>
            <a:ext cx="360000" cy="36000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円/楕円 33"/>
          <p:cNvSpPr>
            <a:spLocks noChangeAspect="1"/>
          </p:cNvSpPr>
          <p:nvPr/>
        </p:nvSpPr>
        <p:spPr>
          <a:xfrm>
            <a:off x="5004344" y="4622384"/>
            <a:ext cx="360000" cy="36000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円/楕円 34"/>
          <p:cNvSpPr>
            <a:spLocks noChangeAspect="1"/>
          </p:cNvSpPr>
          <p:nvPr/>
        </p:nvSpPr>
        <p:spPr>
          <a:xfrm>
            <a:off x="3852344" y="4622384"/>
            <a:ext cx="360000" cy="36000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円/楕円 35"/>
          <p:cNvSpPr>
            <a:spLocks noChangeAspect="1"/>
          </p:cNvSpPr>
          <p:nvPr/>
        </p:nvSpPr>
        <p:spPr>
          <a:xfrm>
            <a:off x="5004344" y="1988840"/>
            <a:ext cx="360000" cy="36000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円/楕円 36"/>
          <p:cNvSpPr>
            <a:spLocks noChangeAspect="1"/>
          </p:cNvSpPr>
          <p:nvPr/>
        </p:nvSpPr>
        <p:spPr>
          <a:xfrm>
            <a:off x="3852344" y="1988840"/>
            <a:ext cx="360000" cy="36000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" name="直線コネクタ 8"/>
          <p:cNvCxnSpPr>
            <a:stCxn id="17" idx="4"/>
            <a:endCxn id="20" idx="0"/>
          </p:cNvCxnSpPr>
          <p:nvPr/>
        </p:nvCxnSpPr>
        <p:spPr>
          <a:xfrm>
            <a:off x="2879089" y="2348840"/>
            <a:ext cx="0" cy="95840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>
            <a:stCxn id="15" idx="6"/>
            <a:endCxn id="20" idx="2"/>
          </p:cNvCxnSpPr>
          <p:nvPr/>
        </p:nvCxnSpPr>
        <p:spPr>
          <a:xfrm>
            <a:off x="1908512" y="3487249"/>
            <a:ext cx="79057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>
            <a:stCxn id="20" idx="6"/>
            <a:endCxn id="22" idx="2"/>
          </p:cNvCxnSpPr>
          <p:nvPr/>
        </p:nvCxnSpPr>
        <p:spPr>
          <a:xfrm>
            <a:off x="3059089" y="3487249"/>
            <a:ext cx="79325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>
            <a:stCxn id="20" idx="4"/>
            <a:endCxn id="19" idx="0"/>
          </p:cNvCxnSpPr>
          <p:nvPr/>
        </p:nvCxnSpPr>
        <p:spPr>
          <a:xfrm>
            <a:off x="2879089" y="3667249"/>
            <a:ext cx="0" cy="95513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>
            <a:stCxn id="22" idx="4"/>
            <a:endCxn id="35" idx="0"/>
          </p:cNvCxnSpPr>
          <p:nvPr/>
        </p:nvCxnSpPr>
        <p:spPr>
          <a:xfrm>
            <a:off x="4032344" y="3667249"/>
            <a:ext cx="0" cy="95513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>
            <a:stCxn id="22" idx="0"/>
            <a:endCxn id="37" idx="4"/>
          </p:cNvCxnSpPr>
          <p:nvPr/>
        </p:nvCxnSpPr>
        <p:spPr>
          <a:xfrm flipV="1">
            <a:off x="4032344" y="2348840"/>
            <a:ext cx="0" cy="95840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>
            <a:stCxn id="36" idx="4"/>
            <a:endCxn id="18" idx="0"/>
          </p:cNvCxnSpPr>
          <p:nvPr/>
        </p:nvCxnSpPr>
        <p:spPr>
          <a:xfrm>
            <a:off x="5184344" y="2348840"/>
            <a:ext cx="0" cy="95840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>
            <a:stCxn id="22" idx="6"/>
            <a:endCxn id="18" idx="2"/>
          </p:cNvCxnSpPr>
          <p:nvPr/>
        </p:nvCxnSpPr>
        <p:spPr>
          <a:xfrm>
            <a:off x="4212344" y="3487249"/>
            <a:ext cx="792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>
            <a:stCxn id="18" idx="6"/>
            <a:endCxn id="21" idx="2"/>
          </p:cNvCxnSpPr>
          <p:nvPr/>
        </p:nvCxnSpPr>
        <p:spPr>
          <a:xfrm>
            <a:off x="5364344" y="3487249"/>
            <a:ext cx="792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>
            <a:stCxn id="21" idx="6"/>
            <a:endCxn id="30" idx="2"/>
          </p:cNvCxnSpPr>
          <p:nvPr/>
        </p:nvCxnSpPr>
        <p:spPr>
          <a:xfrm>
            <a:off x="6516344" y="3487249"/>
            <a:ext cx="792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>
            <a:stCxn id="33" idx="4"/>
            <a:endCxn id="21" idx="0"/>
          </p:cNvCxnSpPr>
          <p:nvPr/>
        </p:nvCxnSpPr>
        <p:spPr>
          <a:xfrm>
            <a:off x="6336344" y="2348840"/>
            <a:ext cx="0" cy="95840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/>
          <p:cNvCxnSpPr>
            <a:stCxn id="21" idx="4"/>
            <a:endCxn id="24" idx="0"/>
          </p:cNvCxnSpPr>
          <p:nvPr/>
        </p:nvCxnSpPr>
        <p:spPr>
          <a:xfrm>
            <a:off x="6336344" y="3667249"/>
            <a:ext cx="0" cy="95513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/>
          <p:cNvCxnSpPr>
            <a:stCxn id="18" idx="4"/>
            <a:endCxn id="34" idx="0"/>
          </p:cNvCxnSpPr>
          <p:nvPr/>
        </p:nvCxnSpPr>
        <p:spPr>
          <a:xfrm>
            <a:off x="5184344" y="3667249"/>
            <a:ext cx="0" cy="95513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テキスト ボックス 57"/>
          <p:cNvSpPr txBox="1"/>
          <p:nvPr/>
        </p:nvSpPr>
        <p:spPr>
          <a:xfrm>
            <a:off x="-96230" y="1177588"/>
            <a:ext cx="19085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 smtClean="0"/>
              <a:t>スコア </a:t>
            </a:r>
            <a:r>
              <a:rPr lang="en-US" altLang="ja-JP" sz="2800" dirty="0" smtClean="0"/>
              <a:t>3</a:t>
            </a:r>
            <a:endParaRPr kumimoji="1" lang="ja-JP" altLang="en-US" sz="2800" dirty="0"/>
          </a:p>
        </p:txBody>
      </p:sp>
      <p:grpSp>
        <p:nvGrpSpPr>
          <p:cNvPr id="5" name="グループ化 4"/>
          <p:cNvGrpSpPr/>
          <p:nvPr/>
        </p:nvGrpSpPr>
        <p:grpSpPr>
          <a:xfrm>
            <a:off x="138027" y="4600999"/>
            <a:ext cx="1440000" cy="1840110"/>
            <a:chOff x="138027" y="4600999"/>
            <a:chExt cx="1440000" cy="1840110"/>
          </a:xfrm>
        </p:grpSpPr>
        <p:sp>
          <p:nvSpPr>
            <p:cNvPr id="60" name="円/楕円 59"/>
            <p:cNvSpPr/>
            <p:nvPr/>
          </p:nvSpPr>
          <p:spPr>
            <a:xfrm>
              <a:off x="138027" y="5001109"/>
              <a:ext cx="1440000" cy="1440000"/>
            </a:xfrm>
            <a:prstGeom prst="ellipse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" name="テキスト ボックス 46"/>
            <p:cNvSpPr txBox="1"/>
            <p:nvPr/>
          </p:nvSpPr>
          <p:spPr>
            <a:xfrm>
              <a:off x="373896" y="4600999"/>
              <a:ext cx="96826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000" b="1" dirty="0">
                  <a:solidFill>
                    <a:srgbClr val="FF0000"/>
                  </a:solidFill>
                </a:rPr>
                <a:t>勝ち</a:t>
              </a:r>
              <a:endParaRPr kumimoji="1" lang="ja-JP" altLang="en-US" sz="20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49" name="テキスト ボックス 48"/>
          <p:cNvSpPr txBox="1"/>
          <p:nvPr/>
        </p:nvSpPr>
        <p:spPr>
          <a:xfrm>
            <a:off x="5220128" y="3564000"/>
            <a:ext cx="50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dirty="0" smtClean="0">
                <a:solidFill>
                  <a:srgbClr val="FF0000"/>
                </a:solidFill>
              </a:rPr>
              <a:t>2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6372256" y="3564703"/>
            <a:ext cx="50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dirty="0" smtClean="0">
                <a:solidFill>
                  <a:srgbClr val="FF0000"/>
                </a:solidFill>
              </a:rPr>
              <a:t>4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2012/3/8</a:t>
            </a:r>
            <a:endParaRPr kumimoji="1" lang="ja-JP" altLang="en-US"/>
          </a:p>
        </p:txBody>
      </p:sp>
      <p:sp>
        <p:nvSpPr>
          <p:cNvPr id="12" name="フッター プレースホルダー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色塗りゲームとゲームカラーリング数</a:t>
            </a:r>
            <a:endParaRPr kumimoji="1" lang="ja-JP" altLang="en-US"/>
          </a:p>
        </p:txBody>
      </p:sp>
      <p:sp>
        <p:nvSpPr>
          <p:cNvPr id="14" name="スライド番号プレースホルダー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AB78-08FB-491B-A4A5-764387F9DC1A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9568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DD2D6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DD2D6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DD2D6"/>
                                      </p:to>
                                    </p:animClr>
                                    <p:set>
                                      <p:cBhvr>
                                        <p:cTn id="4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DD2D6"/>
                                      </p:to>
                                    </p:animClr>
                                    <p:set>
                                      <p:cBhvr>
                                        <p:cTn id="5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000"/>
                            </p:stCondLst>
                            <p:childTnLst>
                              <p:par>
                                <p:cTn id="5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6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000"/>
                            </p:stCondLst>
                            <p:childTnLst>
                              <p:par>
                                <p:cTn id="63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DD2D6"/>
                                      </p:to>
                                    </p:animClr>
                                    <p:set>
                                      <p:cBhvr>
                                        <p:cTn id="6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0"/>
                            </p:stCondLst>
                            <p:childTnLst>
                              <p:par>
                                <p:cTn id="6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7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6000"/>
                            </p:stCondLst>
                            <p:childTnLst>
                              <p:par>
                                <p:cTn id="73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DD2D6"/>
                                      </p:to>
                                    </p:animClr>
                                    <p:set>
                                      <p:cBhvr>
                                        <p:cTn id="7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7000"/>
                            </p:stCondLst>
                            <p:childTnLst>
                              <p:par>
                                <p:cTn id="7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8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8000"/>
                            </p:stCondLst>
                            <p:childTnLst>
                              <p:par>
                                <p:cTn id="83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DD2D6"/>
                                      </p:to>
                                    </p:animClr>
                                    <p:set>
                                      <p:cBhvr>
                                        <p:cTn id="8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49" grpId="0"/>
      <p:bldP spid="5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ゲーム</a:t>
            </a:r>
            <a:r>
              <a:rPr lang="ja-JP" altLang="en-US" dirty="0"/>
              <a:t>染色</a:t>
            </a:r>
            <a:r>
              <a:rPr kumimoji="1" lang="ja-JP" altLang="en-US" dirty="0" smtClean="0"/>
              <a:t>数とゲームカラーリング数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2100"/>
              </a:lnSpc>
              <a:spcBef>
                <a:spcPts val="0"/>
              </a:spcBef>
              <a:buNone/>
            </a:pPr>
            <a:endParaRPr lang="en-US" altLang="ja-JP" dirty="0" smtClean="0"/>
          </a:p>
          <a:p>
            <a:pPr>
              <a:buNone/>
            </a:pPr>
            <a:r>
              <a:rPr lang="ja-JP" altLang="en-US" dirty="0" err="1" smtClean="0"/>
              <a:t>ー</a:t>
            </a:r>
            <a:r>
              <a:rPr lang="ja-JP" altLang="en-US" dirty="0" smtClean="0"/>
              <a:t>補題</a:t>
            </a:r>
            <a:r>
              <a:rPr lang="ja-JP" altLang="en-US" dirty="0" err="1" smtClean="0"/>
              <a:t>ー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　ゲーム染色数はゲームカラーリング数以下，すなわち</a:t>
            </a:r>
            <a:endParaRPr kumimoji="1"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r>
              <a:rPr lang="ja-JP" altLang="en-US" dirty="0" smtClean="0"/>
              <a:t>　</a:t>
            </a:r>
            <a:endParaRPr lang="en-US" altLang="ja-JP" dirty="0" smtClean="0"/>
          </a:p>
          <a:p>
            <a:pPr algn="ctr">
              <a:buNone/>
            </a:pPr>
            <a:r>
              <a:rPr kumimoji="1" lang="ja-JP" altLang="en-US" dirty="0" smtClean="0"/>
              <a:t>ゲームカラーリング数をゲーム</a:t>
            </a:r>
            <a:r>
              <a:rPr lang="ja-JP" altLang="en-US" dirty="0"/>
              <a:t>染色</a:t>
            </a:r>
            <a:r>
              <a:rPr kumimoji="1" lang="ja-JP" altLang="en-US" dirty="0" smtClean="0"/>
              <a:t>数の</a:t>
            </a:r>
            <a:endParaRPr kumimoji="1" lang="en-US" altLang="ja-JP" dirty="0" smtClean="0"/>
          </a:p>
          <a:p>
            <a:pPr algn="ctr">
              <a:buNone/>
            </a:pPr>
            <a:r>
              <a:rPr kumimoji="1" lang="ja-JP" altLang="en-US" dirty="0" smtClean="0"/>
              <a:t>上限の評価に使用することを考える</a:t>
            </a:r>
            <a:endParaRPr kumimoji="1" lang="ja-JP" altLang="en-US" dirty="0"/>
          </a:p>
        </p:txBody>
      </p:sp>
      <p:pic>
        <p:nvPicPr>
          <p:cNvPr id="5" name="図 4" descr="lemma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87824" y="2492896"/>
            <a:ext cx="3291032" cy="576064"/>
          </a:xfrm>
          <a:prstGeom prst="rect">
            <a:avLst/>
          </a:prstGeom>
        </p:spPr>
      </p:pic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2012/3/8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色塗りゲームとゲームカラーリング数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AB78-08FB-491B-A4A5-764387F9DC1A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テキスト ボックス 60"/>
          <p:cNvSpPr txBox="1"/>
          <p:nvPr/>
        </p:nvSpPr>
        <p:spPr>
          <a:xfrm>
            <a:off x="622682" y="1124744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順序をうまく作ればスコアの上限を評価できる</a:t>
            </a:r>
            <a:endParaRPr kumimoji="1" lang="ja-JP" altLang="en-US" sz="2400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活性化戦略とは 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Kierstead</a:t>
            </a:r>
            <a:r>
              <a:rPr lang="en-US" altLang="ja-JP" dirty="0" smtClean="0"/>
              <a:t>, 2000)</a:t>
            </a:r>
            <a:endParaRPr kumimoji="1" lang="ja-JP" altLang="en-US" sz="2400" dirty="0"/>
          </a:p>
        </p:txBody>
      </p:sp>
      <p:grpSp>
        <p:nvGrpSpPr>
          <p:cNvPr id="3" name="グループ化 23"/>
          <p:cNvGrpSpPr/>
          <p:nvPr/>
        </p:nvGrpSpPr>
        <p:grpSpPr>
          <a:xfrm>
            <a:off x="504000" y="5229280"/>
            <a:ext cx="720000" cy="720000"/>
            <a:chOff x="0" y="0"/>
            <a:chExt cx="1080000" cy="1080000"/>
          </a:xfrm>
        </p:grpSpPr>
        <p:sp>
          <p:nvSpPr>
            <p:cNvPr id="6" name="円/楕円 5"/>
            <p:cNvSpPr/>
            <p:nvPr/>
          </p:nvSpPr>
          <p:spPr>
            <a:xfrm>
              <a:off x="0" y="0"/>
              <a:ext cx="1080000" cy="1080000"/>
            </a:xfrm>
            <a:prstGeom prst="ellipse">
              <a:avLst/>
            </a:prstGeom>
            <a:solidFill>
              <a:schemeClr val="accent1">
                <a:lumMod val="9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円/楕円 6"/>
            <p:cNvSpPr/>
            <p:nvPr/>
          </p:nvSpPr>
          <p:spPr>
            <a:xfrm>
              <a:off x="252000" y="324000"/>
              <a:ext cx="180000" cy="180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円/楕円 7"/>
            <p:cNvSpPr/>
            <p:nvPr/>
          </p:nvSpPr>
          <p:spPr>
            <a:xfrm>
              <a:off x="648000" y="324000"/>
              <a:ext cx="180000" cy="180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円弧 22"/>
            <p:cNvSpPr/>
            <p:nvPr/>
          </p:nvSpPr>
          <p:spPr>
            <a:xfrm>
              <a:off x="348702" y="611744"/>
              <a:ext cx="396000" cy="252000"/>
            </a:xfrm>
            <a:prstGeom prst="arc">
              <a:avLst>
                <a:gd name="adj1" fmla="val 21545076"/>
                <a:gd name="adj2" fmla="val 10848291"/>
              </a:avLst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" name="グループ化 29"/>
          <p:cNvGrpSpPr/>
          <p:nvPr/>
        </p:nvGrpSpPr>
        <p:grpSpPr>
          <a:xfrm>
            <a:off x="7920000" y="909000"/>
            <a:ext cx="720000" cy="720000"/>
            <a:chOff x="1907704" y="1268760"/>
            <a:chExt cx="1080000" cy="1080000"/>
          </a:xfrm>
        </p:grpSpPr>
        <p:sp>
          <p:nvSpPr>
            <p:cNvPr id="26" name="円/楕円 25"/>
            <p:cNvSpPr/>
            <p:nvPr/>
          </p:nvSpPr>
          <p:spPr>
            <a:xfrm>
              <a:off x="1907704" y="1268760"/>
              <a:ext cx="1080000" cy="1080000"/>
            </a:xfrm>
            <a:prstGeom prst="ellipse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円/楕円 26"/>
            <p:cNvSpPr/>
            <p:nvPr/>
          </p:nvSpPr>
          <p:spPr>
            <a:xfrm>
              <a:off x="2159704" y="1592760"/>
              <a:ext cx="180000" cy="180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円/楕円 27"/>
            <p:cNvSpPr/>
            <p:nvPr/>
          </p:nvSpPr>
          <p:spPr>
            <a:xfrm>
              <a:off x="2555704" y="1592760"/>
              <a:ext cx="180000" cy="180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円弧 28"/>
            <p:cNvSpPr/>
            <p:nvPr/>
          </p:nvSpPr>
          <p:spPr>
            <a:xfrm>
              <a:off x="2256406" y="1880504"/>
              <a:ext cx="396000" cy="252000"/>
            </a:xfrm>
            <a:prstGeom prst="arc">
              <a:avLst>
                <a:gd name="adj1" fmla="val 21545076"/>
                <a:gd name="adj2" fmla="val 10848291"/>
              </a:avLst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1" name="テキスト ボックス 30"/>
          <p:cNvSpPr txBox="1"/>
          <p:nvPr/>
        </p:nvSpPr>
        <p:spPr>
          <a:xfrm>
            <a:off x="7756978" y="1628800"/>
            <a:ext cx="108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 smtClean="0"/>
              <a:t>アリス</a:t>
            </a:r>
            <a:endParaRPr kumimoji="1" lang="ja-JP" altLang="en-US" sz="20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97987" y="5949280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 smtClean="0"/>
              <a:t>ボブ</a:t>
            </a:r>
            <a:endParaRPr kumimoji="1" lang="ja-JP" altLang="en-US" sz="2000" dirty="0"/>
          </a:p>
        </p:txBody>
      </p:sp>
      <p:sp>
        <p:nvSpPr>
          <p:cNvPr id="16" name="円/楕円 15"/>
          <p:cNvSpPr>
            <a:spLocks noChangeAspect="1"/>
          </p:cNvSpPr>
          <p:nvPr/>
        </p:nvSpPr>
        <p:spPr>
          <a:xfrm>
            <a:off x="1628685" y="3699242"/>
            <a:ext cx="360000" cy="36000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円/楕円 16"/>
          <p:cNvSpPr>
            <a:spLocks noChangeAspect="1"/>
          </p:cNvSpPr>
          <p:nvPr/>
        </p:nvSpPr>
        <p:spPr>
          <a:xfrm>
            <a:off x="2779262" y="2380833"/>
            <a:ext cx="360000" cy="36000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円/楕円 17"/>
          <p:cNvSpPr>
            <a:spLocks noChangeAspect="1"/>
          </p:cNvSpPr>
          <p:nvPr/>
        </p:nvSpPr>
        <p:spPr>
          <a:xfrm>
            <a:off x="5084517" y="3699242"/>
            <a:ext cx="360000" cy="36000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/楕円 18"/>
          <p:cNvSpPr>
            <a:spLocks noChangeAspect="1"/>
          </p:cNvSpPr>
          <p:nvPr/>
        </p:nvSpPr>
        <p:spPr>
          <a:xfrm>
            <a:off x="2779262" y="5014377"/>
            <a:ext cx="360000" cy="36000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円/楕円 19"/>
          <p:cNvSpPr>
            <a:spLocks noChangeAspect="1"/>
          </p:cNvSpPr>
          <p:nvPr/>
        </p:nvSpPr>
        <p:spPr>
          <a:xfrm>
            <a:off x="2779262" y="3699242"/>
            <a:ext cx="360000" cy="36000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円/楕円 20"/>
          <p:cNvSpPr>
            <a:spLocks noChangeAspect="1"/>
          </p:cNvSpPr>
          <p:nvPr/>
        </p:nvSpPr>
        <p:spPr>
          <a:xfrm>
            <a:off x="6236517" y="3699242"/>
            <a:ext cx="360000" cy="36000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円/楕円 21"/>
          <p:cNvSpPr>
            <a:spLocks noChangeAspect="1"/>
          </p:cNvSpPr>
          <p:nvPr/>
        </p:nvSpPr>
        <p:spPr>
          <a:xfrm>
            <a:off x="3932517" y="3699242"/>
            <a:ext cx="360000" cy="36000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円/楕円 23"/>
          <p:cNvSpPr>
            <a:spLocks noChangeAspect="1"/>
          </p:cNvSpPr>
          <p:nvPr/>
        </p:nvSpPr>
        <p:spPr>
          <a:xfrm>
            <a:off x="6236517" y="5014377"/>
            <a:ext cx="360000" cy="36000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円/楕円 24"/>
          <p:cNvSpPr>
            <a:spLocks noChangeAspect="1"/>
          </p:cNvSpPr>
          <p:nvPr/>
        </p:nvSpPr>
        <p:spPr>
          <a:xfrm>
            <a:off x="7388517" y="3699242"/>
            <a:ext cx="360000" cy="36000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円/楕円 29"/>
          <p:cNvSpPr>
            <a:spLocks noChangeAspect="1"/>
          </p:cNvSpPr>
          <p:nvPr/>
        </p:nvSpPr>
        <p:spPr>
          <a:xfrm>
            <a:off x="6236517" y="2380833"/>
            <a:ext cx="360000" cy="36000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円/楕円 32"/>
          <p:cNvSpPr>
            <a:spLocks noChangeAspect="1"/>
          </p:cNvSpPr>
          <p:nvPr/>
        </p:nvSpPr>
        <p:spPr>
          <a:xfrm>
            <a:off x="5084517" y="5014377"/>
            <a:ext cx="360000" cy="36000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円/楕円 33"/>
          <p:cNvSpPr>
            <a:spLocks noChangeAspect="1"/>
          </p:cNvSpPr>
          <p:nvPr/>
        </p:nvSpPr>
        <p:spPr>
          <a:xfrm>
            <a:off x="3932517" y="5014377"/>
            <a:ext cx="360000" cy="36000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円/楕円 34"/>
          <p:cNvSpPr>
            <a:spLocks noChangeAspect="1"/>
          </p:cNvSpPr>
          <p:nvPr/>
        </p:nvSpPr>
        <p:spPr>
          <a:xfrm>
            <a:off x="5084517" y="2380833"/>
            <a:ext cx="360000" cy="36000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円/楕円 35"/>
          <p:cNvSpPr>
            <a:spLocks noChangeAspect="1"/>
          </p:cNvSpPr>
          <p:nvPr/>
        </p:nvSpPr>
        <p:spPr>
          <a:xfrm>
            <a:off x="3932517" y="2380833"/>
            <a:ext cx="360000" cy="36000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7" name="直線コネクタ 36"/>
          <p:cNvCxnSpPr>
            <a:stCxn id="17" idx="4"/>
            <a:endCxn id="20" idx="0"/>
          </p:cNvCxnSpPr>
          <p:nvPr/>
        </p:nvCxnSpPr>
        <p:spPr>
          <a:xfrm>
            <a:off x="2959262" y="2740833"/>
            <a:ext cx="0" cy="95840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>
            <a:stCxn id="16" idx="6"/>
            <a:endCxn id="20" idx="2"/>
          </p:cNvCxnSpPr>
          <p:nvPr/>
        </p:nvCxnSpPr>
        <p:spPr>
          <a:xfrm>
            <a:off x="1988685" y="3879242"/>
            <a:ext cx="79057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>
            <a:stCxn id="20" idx="6"/>
            <a:endCxn id="22" idx="2"/>
          </p:cNvCxnSpPr>
          <p:nvPr/>
        </p:nvCxnSpPr>
        <p:spPr>
          <a:xfrm>
            <a:off x="3139262" y="3879242"/>
            <a:ext cx="79325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>
            <a:stCxn id="20" idx="4"/>
            <a:endCxn id="19" idx="0"/>
          </p:cNvCxnSpPr>
          <p:nvPr/>
        </p:nvCxnSpPr>
        <p:spPr>
          <a:xfrm>
            <a:off x="2959262" y="4059242"/>
            <a:ext cx="0" cy="95513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>
            <a:stCxn id="22" idx="4"/>
            <a:endCxn id="34" idx="0"/>
          </p:cNvCxnSpPr>
          <p:nvPr/>
        </p:nvCxnSpPr>
        <p:spPr>
          <a:xfrm>
            <a:off x="4112517" y="4059242"/>
            <a:ext cx="0" cy="95513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>
            <a:stCxn id="22" idx="0"/>
            <a:endCxn id="36" idx="4"/>
          </p:cNvCxnSpPr>
          <p:nvPr/>
        </p:nvCxnSpPr>
        <p:spPr>
          <a:xfrm flipV="1">
            <a:off x="4112517" y="2740833"/>
            <a:ext cx="0" cy="95840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>
            <a:stCxn id="35" idx="4"/>
            <a:endCxn id="18" idx="0"/>
          </p:cNvCxnSpPr>
          <p:nvPr/>
        </p:nvCxnSpPr>
        <p:spPr>
          <a:xfrm>
            <a:off x="5264517" y="2740833"/>
            <a:ext cx="0" cy="95840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>
            <a:stCxn id="22" idx="6"/>
            <a:endCxn id="18" idx="2"/>
          </p:cNvCxnSpPr>
          <p:nvPr/>
        </p:nvCxnSpPr>
        <p:spPr>
          <a:xfrm>
            <a:off x="4292517" y="3879242"/>
            <a:ext cx="792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>
            <a:stCxn id="18" idx="6"/>
            <a:endCxn id="21" idx="2"/>
          </p:cNvCxnSpPr>
          <p:nvPr/>
        </p:nvCxnSpPr>
        <p:spPr>
          <a:xfrm>
            <a:off x="5444517" y="3879242"/>
            <a:ext cx="792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>
            <a:stCxn id="21" idx="6"/>
            <a:endCxn id="25" idx="2"/>
          </p:cNvCxnSpPr>
          <p:nvPr/>
        </p:nvCxnSpPr>
        <p:spPr>
          <a:xfrm>
            <a:off x="6596517" y="3879242"/>
            <a:ext cx="792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>
            <a:stCxn id="30" idx="4"/>
            <a:endCxn id="21" idx="0"/>
          </p:cNvCxnSpPr>
          <p:nvPr/>
        </p:nvCxnSpPr>
        <p:spPr>
          <a:xfrm>
            <a:off x="6416517" y="2740833"/>
            <a:ext cx="0" cy="95840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>
            <a:stCxn id="21" idx="4"/>
            <a:endCxn id="24" idx="0"/>
          </p:cNvCxnSpPr>
          <p:nvPr/>
        </p:nvCxnSpPr>
        <p:spPr>
          <a:xfrm>
            <a:off x="6416517" y="4059242"/>
            <a:ext cx="0" cy="95513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>
            <a:stCxn id="18" idx="4"/>
            <a:endCxn id="33" idx="0"/>
          </p:cNvCxnSpPr>
          <p:nvPr/>
        </p:nvCxnSpPr>
        <p:spPr>
          <a:xfrm>
            <a:off x="5264517" y="4059242"/>
            <a:ext cx="0" cy="95513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4112517" y="4059242"/>
            <a:ext cx="50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200" b="1" dirty="0" smtClean="0"/>
              <a:t>1</a:t>
            </a:r>
            <a:endParaRPr kumimoji="1" lang="ja-JP" altLang="en-US" sz="2200" b="1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264517" y="4059239"/>
            <a:ext cx="50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200" b="1" dirty="0" smtClean="0"/>
              <a:t>2</a:t>
            </a:r>
            <a:endParaRPr kumimoji="1" lang="ja-JP" altLang="en-US" sz="2200" b="1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416517" y="4059238"/>
            <a:ext cx="50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200" b="1" dirty="0" smtClean="0"/>
              <a:t>3</a:t>
            </a:r>
            <a:endParaRPr kumimoji="1" lang="ja-JP" altLang="en-US" sz="2200" b="1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860517" y="1908801"/>
            <a:ext cx="50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200" b="1" dirty="0" smtClean="0"/>
              <a:t>14</a:t>
            </a:r>
            <a:endParaRPr kumimoji="1" lang="ja-JP" altLang="en-US" sz="2200" b="1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017181" y="1908800"/>
            <a:ext cx="50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200" b="1" dirty="0" smtClean="0"/>
              <a:t>5</a:t>
            </a:r>
            <a:endParaRPr kumimoji="1" lang="ja-JP" altLang="en-US" sz="2200" b="1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164517" y="1908799"/>
            <a:ext cx="50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200" b="1" dirty="0" smtClean="0"/>
              <a:t>6</a:t>
            </a:r>
            <a:endParaRPr kumimoji="1" lang="ja-JP" altLang="en-US" sz="2200" b="1" dirty="0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7332563" y="4059237"/>
            <a:ext cx="50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200" b="1" dirty="0" smtClean="0"/>
              <a:t>7</a:t>
            </a:r>
            <a:endParaRPr kumimoji="1" lang="ja-JP" altLang="en-US" sz="2200" b="1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6164517" y="5374377"/>
            <a:ext cx="50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200" b="1" dirty="0" smtClean="0"/>
              <a:t>8</a:t>
            </a:r>
            <a:endParaRPr kumimoji="1" lang="ja-JP" altLang="en-US" sz="2200" b="1" dirty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3860517" y="5374376"/>
            <a:ext cx="50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200" b="1" dirty="0" smtClean="0"/>
              <a:t>10</a:t>
            </a:r>
            <a:endParaRPr kumimoji="1" lang="ja-JP" altLang="en-US" sz="2200" b="1" dirty="0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5017181" y="5374375"/>
            <a:ext cx="50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200" b="1" dirty="0" smtClean="0"/>
              <a:t>9</a:t>
            </a:r>
            <a:endParaRPr kumimoji="1" lang="ja-JP" altLang="en-US" sz="2200" b="1" dirty="0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1556685" y="4059241"/>
            <a:ext cx="50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200" b="1" dirty="0" smtClean="0"/>
              <a:t>12</a:t>
            </a:r>
            <a:endParaRPr kumimoji="1" lang="ja-JP" altLang="en-US" sz="2200" b="1" dirty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2707262" y="5374377"/>
            <a:ext cx="50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200" b="1" dirty="0" smtClean="0"/>
              <a:t>11</a:t>
            </a:r>
            <a:endParaRPr kumimoji="1" lang="ja-JP" altLang="en-US" sz="2200" b="1" dirty="0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2707262" y="1908801"/>
            <a:ext cx="50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200" b="1" dirty="0" smtClean="0"/>
              <a:t>13</a:t>
            </a:r>
            <a:endParaRPr kumimoji="1" lang="ja-JP" altLang="en-US" sz="2200" b="1" dirty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2959262" y="4059240"/>
            <a:ext cx="50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200" b="1" dirty="0" smtClean="0"/>
              <a:t>4</a:t>
            </a:r>
            <a:endParaRPr kumimoji="1" lang="ja-JP" altLang="en-US" sz="2200" b="1" dirty="0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539552" y="1124744"/>
            <a:ext cx="36325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 smtClean="0"/>
              <a:t>ゲーム前に</a:t>
            </a:r>
            <a:r>
              <a:rPr kumimoji="1" lang="ja-JP" altLang="en-US" sz="2400" dirty="0" smtClean="0"/>
              <a:t>順序を定める</a:t>
            </a:r>
            <a:endParaRPr kumimoji="1" lang="ja-JP" altLang="en-US" sz="2400" dirty="0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403972" y="1121253"/>
            <a:ext cx="57260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/>
              <a:t>ゲーム開始時は一番小さい点をマーク</a:t>
            </a:r>
            <a:endParaRPr kumimoji="1" lang="ja-JP" altLang="en-US" sz="2400" dirty="0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198649" y="1124744"/>
            <a:ext cx="25398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dirty="0" smtClean="0"/>
              <a:t>2</a:t>
            </a:r>
            <a:r>
              <a:rPr lang="ja-JP" altLang="en-US" sz="2400" dirty="0" smtClean="0"/>
              <a:t> </a:t>
            </a:r>
            <a:r>
              <a:rPr kumimoji="1" lang="ja-JP" altLang="en-US" sz="2400" dirty="0" smtClean="0"/>
              <a:t>回目以降</a:t>
            </a:r>
            <a:endParaRPr kumimoji="1" lang="ja-JP" altLang="en-US" sz="2400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2012/3/8</a:t>
            </a:r>
            <a:endParaRPr kumimoji="1" lang="ja-JP" altLang="en-US"/>
          </a:p>
        </p:txBody>
      </p:sp>
      <p:sp>
        <p:nvSpPr>
          <p:cNvPr id="15" name="フッター プレースホルダー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色塗りゲームとゲームカラーリング数</a:t>
            </a:r>
            <a:endParaRPr kumimoji="1" lang="ja-JP" altLang="en-US"/>
          </a:p>
        </p:txBody>
      </p:sp>
      <p:sp>
        <p:nvSpPr>
          <p:cNvPr id="57" name="スライド番号プレースホルダー 5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AB78-08FB-491B-A4A5-764387F9DC1A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9568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DD2D6"/>
                                      </p:to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ED3D7"/>
                                      </p:to>
                                    </p:animClr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9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ED3D7"/>
                                      </p:to>
                                    </p:animClr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1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9" grpId="0"/>
      <p:bldP spid="9" grpId="1"/>
      <p:bldP spid="10" grpId="0"/>
      <p:bldP spid="10" grpId="1"/>
      <p:bldP spid="11" grpId="0"/>
      <p:bldP spid="11" grpId="1"/>
      <p:bldP spid="12" grpId="0"/>
      <p:bldP spid="13" grpId="0"/>
      <p:bldP spid="14" grpId="0"/>
      <p:bldP spid="14" grpId="1"/>
      <p:bldP spid="50" grpId="0"/>
      <p:bldP spid="50" grpId="1"/>
      <p:bldP spid="51" grpId="0"/>
      <p:bldP spid="51" grpId="1"/>
      <p:bldP spid="52" grpId="0"/>
      <p:bldP spid="53" grpId="0"/>
      <p:bldP spid="54" grpId="0"/>
      <p:bldP spid="55" grpId="0"/>
      <p:bldP spid="56" grpId="0"/>
      <p:bldP spid="58" grpId="0"/>
      <p:bldP spid="58" grpId="1"/>
      <p:bldP spid="59" grpId="0"/>
      <p:bldP spid="59" grpId="1"/>
      <p:bldP spid="60" grpId="0"/>
      <p:bldP spid="60" grpId="1"/>
      <p:bldP spid="62" grpId="0"/>
      <p:bldP spid="62" grpId="1"/>
    </p:bldLst>
  </p:timing>
</p:sld>
</file>

<file path=ppt/theme/theme1.xml><?xml version="1.0" encoding="utf-8"?>
<a:theme xmlns:a="http://schemas.openxmlformats.org/drawingml/2006/main" name="blue_puzzle">
  <a:themeElements>
    <a:clrScheme name="Office ​​テーマ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ユーザー定義 1">
      <a:majorFont>
        <a:latin typeface="Century"/>
        <a:ea typeface="ＭＳ Ｐゴシック"/>
        <a:cs typeface=""/>
      </a:majorFont>
      <a:minorFont>
        <a:latin typeface="Century"/>
        <a:ea typeface="ＭＳ 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​​テーマ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​​テーマ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​​テーマ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​​テーマ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​​テーマ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​​テーマ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​​テーマ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1350</TotalTime>
  <Words>491</Words>
  <Application>Microsoft Office PowerPoint</Application>
  <PresentationFormat>画面に合わせる (4:3)</PresentationFormat>
  <Paragraphs>167</Paragraphs>
  <Slides>13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4" baseType="lpstr">
      <vt:lpstr>blue_puzzle</vt:lpstr>
      <vt:lpstr>色塗りゲームとゲームカラーリング数</vt:lpstr>
      <vt:lpstr>本日の発表内容</vt:lpstr>
      <vt:lpstr>色塗りゲーム</vt:lpstr>
      <vt:lpstr>色塗りゲームの例</vt:lpstr>
      <vt:lpstr>ゲーム染色数の性質</vt:lpstr>
      <vt:lpstr>マーキングゲーム </vt:lpstr>
      <vt:lpstr>マーキングゲームの例</vt:lpstr>
      <vt:lpstr>ゲーム染色数とゲームカラーリング数</vt:lpstr>
      <vt:lpstr>活性化戦略とは (Kierstead, 2000)</vt:lpstr>
      <vt:lpstr>ゲームカラーリング数の評価　(活性化戦略を利用)</vt:lpstr>
      <vt:lpstr>ゲームカラーリング数の評価　(グラフの分割)</vt:lpstr>
      <vt:lpstr>ゲームカラーリング数の評価　(グラフの分割)</vt:lpstr>
      <vt:lpstr>今後の展望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Yosuke Sekiguchi</dc:creator>
  <cp:lastModifiedBy>Yosuke Sekiguchi</cp:lastModifiedBy>
  <cp:revision>109</cp:revision>
  <dcterms:created xsi:type="dcterms:W3CDTF">2012-01-18T07:32:19Z</dcterms:created>
  <dcterms:modified xsi:type="dcterms:W3CDTF">2012-04-06T02:29:20Z</dcterms:modified>
</cp:coreProperties>
</file>