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256" r:id="rId2"/>
    <p:sldId id="260" r:id="rId3"/>
    <p:sldId id="261" r:id="rId4"/>
    <p:sldId id="270" r:id="rId5"/>
    <p:sldId id="283" r:id="rId6"/>
    <p:sldId id="292" r:id="rId7"/>
    <p:sldId id="338" r:id="rId8"/>
    <p:sldId id="340" r:id="rId9"/>
    <p:sldId id="294" r:id="rId10"/>
    <p:sldId id="299" r:id="rId11"/>
    <p:sldId id="307" r:id="rId12"/>
    <p:sldId id="337" r:id="rId13"/>
    <p:sldId id="308" r:id="rId14"/>
    <p:sldId id="336" r:id="rId15"/>
    <p:sldId id="263" r:id="rId16"/>
    <p:sldId id="310" r:id="rId17"/>
    <p:sldId id="346" r:id="rId18"/>
    <p:sldId id="281" r:id="rId19"/>
    <p:sldId id="285" r:id="rId20"/>
    <p:sldId id="348" r:id="rId21"/>
    <p:sldId id="354" r:id="rId22"/>
    <p:sldId id="332" r:id="rId23"/>
    <p:sldId id="355" r:id="rId24"/>
    <p:sldId id="286" r:id="rId25"/>
    <p:sldId id="339" r:id="rId26"/>
    <p:sldId id="289" r:id="rId27"/>
    <p:sldId id="288" r:id="rId28"/>
    <p:sldId id="291" r:id="rId29"/>
  </p:sldIdLst>
  <p:sldSz cx="9144000" cy="6858000" type="screen4x3"/>
  <p:notesSz cx="9144000" cy="6858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397" autoAdjust="0"/>
    <p:restoredTop sz="94604" autoAdjust="0"/>
  </p:normalViewPr>
  <p:slideViewPr>
    <p:cSldViewPr>
      <p:cViewPr>
        <p:scale>
          <a:sx n="64" d="100"/>
          <a:sy n="64" d="100"/>
        </p:scale>
        <p:origin x="-120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920" y="-9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B5D1093-8097-45F2-855A-106AD7D907C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9312807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ACA53-EE12-4070-844D-1B7CB586583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447090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CA53-EE12-4070-844D-1B7CB586583C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44039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BACA53-EE12-4070-844D-1B7CB586583C}" type="slidenum">
              <a:rPr kumimoji="1" lang="ja-JP" altLang="en-US" smtClean="0"/>
              <a:pPr/>
              <a:t>11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44633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BACA53-EE12-4070-844D-1B7CB586583C}" type="slidenum">
              <a:rPr kumimoji="1" lang="ja-JP" altLang="en-US" smtClean="0"/>
              <a:pPr/>
              <a:t>14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32824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BACA53-EE12-4070-844D-1B7CB586583C}" type="slidenum">
              <a:rPr kumimoji="1" lang="ja-JP" altLang="en-US" smtClean="0"/>
              <a:pPr/>
              <a:t>15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931883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BACA53-EE12-4070-844D-1B7CB586583C}" type="slidenum">
              <a:rPr kumimoji="1" lang="ja-JP" altLang="en-US" smtClean="0"/>
              <a:pPr/>
              <a:t>18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067660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BACA53-EE12-4070-844D-1B7CB586583C}" type="slidenum">
              <a:rPr kumimoji="1" lang="ja-JP" altLang="en-US" smtClean="0"/>
              <a:pPr/>
              <a:t>19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91410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BACA53-EE12-4070-844D-1B7CB586583C}" type="slidenum">
              <a:rPr kumimoji="1" lang="ja-JP" altLang="en-US" smtClean="0"/>
              <a:pPr/>
              <a:t>20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106033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BACA53-EE12-4070-844D-1B7CB586583C}" type="slidenum">
              <a:rPr kumimoji="1" lang="ja-JP" altLang="en-US" smtClean="0"/>
              <a:pPr/>
              <a:t>22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91410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BACA53-EE12-4070-844D-1B7CB586583C}" type="slidenum">
              <a:rPr kumimoji="1" lang="ja-JP" altLang="en-US" smtClean="0"/>
              <a:pPr/>
              <a:t>23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7291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BACA53-EE12-4070-844D-1B7CB586583C}" type="slidenum">
              <a:rPr kumimoji="1" lang="ja-JP" altLang="en-US" smtClean="0"/>
              <a:pPr/>
              <a:t>24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448603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BACA53-EE12-4070-844D-1B7CB586583C}" type="slidenum">
              <a:rPr kumimoji="1" lang="ja-JP" altLang="en-US" smtClean="0"/>
              <a:pPr/>
              <a:t>26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3504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BACA53-EE12-4070-844D-1B7CB586583C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96975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BACA53-EE12-4070-844D-1B7CB586583C}" type="slidenum">
              <a:rPr kumimoji="1" lang="ja-JP" altLang="en-US" smtClean="0"/>
              <a:pPr/>
              <a:t>27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182622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20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BACA53-EE12-4070-844D-1B7CB586583C}" type="slidenum">
              <a:rPr kumimoji="1" lang="ja-JP" altLang="en-US" smtClean="0"/>
              <a:pPr/>
              <a:t>28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0376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CA53-EE12-4070-844D-1B7CB586583C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BACA53-EE12-4070-844D-1B7CB586583C}" type="slidenum">
              <a:rPr kumimoji="1" lang="ja-JP" altLang="en-US" smtClean="0"/>
              <a:pPr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64423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BACA53-EE12-4070-844D-1B7CB586583C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99250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BACA53-EE12-4070-844D-1B7CB586583C}" type="slidenum">
              <a:rPr kumimoji="1" lang="ja-JP" altLang="en-US" smtClean="0"/>
              <a:pPr/>
              <a:t>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99250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CA53-EE12-4070-844D-1B7CB586583C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BACA53-EE12-4070-844D-1B7CB586583C}" type="slidenum">
              <a:rPr kumimoji="1" lang="ja-JP" altLang="en-US" smtClean="0"/>
              <a:pPr/>
              <a:t>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3770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BACA53-EE12-4070-844D-1B7CB586583C}" type="slidenum">
              <a:rPr kumimoji="1" lang="ja-JP" altLang="en-US" smtClean="0"/>
              <a:pPr/>
              <a:t>10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377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 dirty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 dirty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 dirty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 dirty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 dirty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 dirty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 dirty="0"/>
            </a:p>
          </p:txBody>
        </p:sp>
      </p:grpSp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D074EB6B-2B99-4C52-BC72-EDD314FFA7E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2A088-DB12-476B-B577-E62525BDD4D0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8AD6E-1930-4B46-99E2-134FDA399E1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A9A05-7C38-46DC-822C-F79766B8772E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7BC9F-378E-4D48-A8FC-1A56A2A8C1C6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FCE0B-AF1C-4B8A-8B41-9C51DE9004B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015C1-107F-464F-BCA8-A63B8C18901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4725D-50F7-4097-8D1C-45EACE46518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49813-7916-4581-8592-C9C7BEB51BB0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615EF-D4A3-4E0E-BD50-0F6D810D83A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88A10-0C3F-4EEB-A455-D315A7CBE17F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ja-JP" dirty="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ja-JP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ja-JP" dirty="0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ja-JP" dirty="0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ja-JP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ja-JP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ja-JP" dirty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1B59E13A-EE0B-414F-80F6-3B189E1F98F6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70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9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180.png"/><Relationship Id="rId9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9.png"/><Relationship Id="rId18" Type="http://schemas.openxmlformats.org/officeDocument/2006/relationships/image" Target="../media/image5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17" Type="http://schemas.openxmlformats.org/officeDocument/2006/relationships/image" Target="../media/image53.png"/><Relationship Id="rId2" Type="http://schemas.openxmlformats.org/officeDocument/2006/relationships/image" Target="../media/image38.png"/><Relationship Id="rId16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5" Type="http://schemas.openxmlformats.org/officeDocument/2006/relationships/image" Target="../media/image51.png"/><Relationship Id="rId10" Type="http://schemas.openxmlformats.org/officeDocument/2006/relationships/image" Target="../media/image46.png"/><Relationship Id="rId19" Type="http://schemas.openxmlformats.org/officeDocument/2006/relationships/image" Target="../media/image55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Relationship Id="rId14" Type="http://schemas.openxmlformats.org/officeDocument/2006/relationships/image" Target="../media/image5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12" Type="http://schemas.openxmlformats.org/officeDocument/2006/relationships/image" Target="../media/image6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11" Type="http://schemas.openxmlformats.org/officeDocument/2006/relationships/image" Target="../media/image65.png"/><Relationship Id="rId5" Type="http://schemas.openxmlformats.org/officeDocument/2006/relationships/image" Target="../media/image59.png"/><Relationship Id="rId10" Type="http://schemas.openxmlformats.org/officeDocument/2006/relationships/image" Target="../media/image64.png"/><Relationship Id="rId4" Type="http://schemas.openxmlformats.org/officeDocument/2006/relationships/image" Target="../media/image58.png"/><Relationship Id="rId9" Type="http://schemas.openxmlformats.org/officeDocument/2006/relationships/image" Target="../media/image63.png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13" Type="http://schemas.openxmlformats.org/officeDocument/2006/relationships/image" Target="../media/image78.png"/><Relationship Id="rId3" Type="http://schemas.openxmlformats.org/officeDocument/2006/relationships/image" Target="../media/image68.png"/><Relationship Id="rId7" Type="http://schemas.openxmlformats.org/officeDocument/2006/relationships/image" Target="../media/image72.png"/><Relationship Id="rId12" Type="http://schemas.openxmlformats.org/officeDocument/2006/relationships/image" Target="../media/image7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png"/><Relationship Id="rId11" Type="http://schemas.openxmlformats.org/officeDocument/2006/relationships/image" Target="../media/image76.png"/><Relationship Id="rId5" Type="http://schemas.openxmlformats.org/officeDocument/2006/relationships/image" Target="../media/image70.png"/><Relationship Id="rId10" Type="http://schemas.openxmlformats.org/officeDocument/2006/relationships/image" Target="../media/image75.png"/><Relationship Id="rId4" Type="http://schemas.openxmlformats.org/officeDocument/2006/relationships/image" Target="../media/image69.png"/><Relationship Id="rId9" Type="http://schemas.openxmlformats.org/officeDocument/2006/relationships/image" Target="../media/image74.png"/><Relationship Id="rId14" Type="http://schemas.openxmlformats.org/officeDocument/2006/relationships/image" Target="../media/image79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wmf"/><Relationship Id="rId10" Type="http://schemas.openxmlformats.org/officeDocument/2006/relationships/image" Target="../media/image9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17.png"/><Relationship Id="rId5" Type="http://schemas.openxmlformats.org/officeDocument/2006/relationships/image" Target="../media/image5.wmf"/><Relationship Id="rId10" Type="http://schemas.openxmlformats.org/officeDocument/2006/relationships/image" Target="../media/image16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29072" y="1925960"/>
            <a:ext cx="7935416" cy="1143000"/>
          </a:xfrm>
        </p:spPr>
        <p:txBody>
          <a:bodyPr/>
          <a:lstStyle/>
          <a:p>
            <a:pPr algn="ctr" eaLnBrk="1" hangingPunct="1"/>
            <a:r>
              <a:rPr lang="ja-JP" altLang="en-US" dirty="0" smtClean="0"/>
              <a:t>３点タイル張り問題の</a:t>
            </a:r>
            <a:r>
              <a:rPr lang="ja-JP" altLang="en-US" dirty="0"/>
              <a:t>解の列挙</a:t>
            </a:r>
            <a:endParaRPr lang="ja-JP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2012/3/8</a:t>
            </a:r>
          </a:p>
          <a:p>
            <a:pPr eaLnBrk="1" hangingPunct="1"/>
            <a:r>
              <a:rPr lang="ja-JP" altLang="en-US" dirty="0" smtClean="0"/>
              <a:t>○</a:t>
            </a:r>
            <a:r>
              <a:rPr lang="ja-JP" altLang="en-US" dirty="0"/>
              <a:t>田中成俊、羽原貴広、</a:t>
            </a:r>
            <a:r>
              <a:rPr lang="ja-JP" altLang="en-US" dirty="0" smtClean="0"/>
              <a:t>武永康彦</a:t>
            </a:r>
            <a:endParaRPr lang="en-US" altLang="ja-JP" dirty="0" smtClean="0"/>
          </a:p>
          <a:p>
            <a:pPr eaLnBrk="1" hangingPunct="1"/>
            <a:r>
              <a:rPr lang="en-US" altLang="ja-JP" dirty="0" smtClean="0"/>
              <a:t>(</a:t>
            </a:r>
            <a:r>
              <a:rPr lang="ja-JP" altLang="en-US" dirty="0" smtClean="0"/>
              <a:t>電気通信大学</a:t>
            </a:r>
            <a:r>
              <a:rPr lang="en-US" altLang="ja-JP" dirty="0" smtClean="0"/>
              <a:t>)</a:t>
            </a: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85306" y="978276"/>
            <a:ext cx="7216973" cy="780685"/>
          </a:xfrm>
        </p:spPr>
        <p:txBody>
          <a:bodyPr/>
          <a:lstStyle/>
          <a:p>
            <a:r>
              <a:rPr lang="ja-JP" altLang="en-US" sz="4000" dirty="0"/>
              <a:t>３点タイル張りの</a:t>
            </a:r>
            <a:r>
              <a:rPr lang="ja-JP" altLang="en-US" sz="4000" dirty="0" smtClean="0"/>
              <a:t>条件</a:t>
            </a:r>
            <a:r>
              <a:rPr lang="en-US" altLang="ja-JP" sz="4000" dirty="0" smtClean="0"/>
              <a:t>(2)</a:t>
            </a:r>
            <a:endParaRPr kumimoji="1" lang="ja-JP" altLang="en-US" sz="4000" dirty="0"/>
          </a:p>
        </p:txBody>
      </p:sp>
      <p:grpSp>
        <p:nvGrpSpPr>
          <p:cNvPr id="16" name="グループ化 15"/>
          <p:cNvGrpSpPr/>
          <p:nvPr/>
        </p:nvGrpSpPr>
        <p:grpSpPr>
          <a:xfrm>
            <a:off x="899592" y="1916832"/>
            <a:ext cx="8100392" cy="2307230"/>
            <a:chOff x="1043608" y="3370847"/>
            <a:chExt cx="8100392" cy="230723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テキスト ボックス 5"/>
                <p:cNvSpPr txBox="1"/>
                <p:nvPr/>
              </p:nvSpPr>
              <p:spPr bwMode="auto">
                <a:xfrm>
                  <a:off x="1043608" y="3429000"/>
                  <a:ext cx="8100392" cy="22490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/>
                            <a:ea typeface="Cambria Math"/>
                          </a:rPr>
                          <m:t>=</m:t>
                        </m:r>
                        <m:d>
                          <m:dPr>
                            <m:ctrlPr>
                              <a:rPr kumimoji="1" lang="en-US" altLang="ja-JP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1" lang="en-US" altLang="ja-JP" sz="20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20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Cambria Math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kumimoji="1" lang="en-US" altLang="ja-JP" sz="20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  <m:r>
                                  <a:rPr kumimoji="1" lang="en-US" altLang="ja-JP" sz="20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Cambria Math"/>
                                  </a:rPr>
                                  <m:t>(</m:t>
                                </m:r>
                                <m:r>
                                  <a:rPr kumimoji="1" lang="en-US" altLang="ja-JP" sz="20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Cambria Math"/>
                                  </a:rPr>
                                  <m:t>𝑗</m:t>
                                </m:r>
                                <m:r>
                                  <a:rPr kumimoji="1" lang="en-US" altLang="ja-JP" sz="20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Cambria Math"/>
                                  </a:rPr>
                                  <m:t>−1)</m:t>
                                </m:r>
                              </m:sub>
                            </m:sSub>
                            <m:r>
                              <a:rPr lang="ja-JP" altLang="en-US" sz="2000" b="0" i="1" kern="0" smtClean="0">
                                <a:latin typeface="Cambria Math"/>
                                <a:ea typeface="Cambria Math"/>
                              </a:rPr>
                              <m:t>∧</m:t>
                            </m:r>
                            <m:acc>
                              <m:accPr>
                                <m:chr m:val="̅"/>
                                <m:ctrlPr>
                                  <a:rPr lang="en-US" altLang="ja-JP" sz="2000" i="1" ker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000" b="0" i="1" kern="0" smtClean="0">
                                        <a:latin typeface="Cambria Math"/>
                                        <a:ea typeface="Cambria Math"/>
                                      </a:rPr>
                                      <m:t>𝑅𝑇</m:t>
                                    </m:r>
                                  </m:e>
                                  <m:sub>
                                    <m:r>
                                      <a:rPr lang="en-US" altLang="ja-JP" sz="2000" b="0" i="1" kern="0" smtClean="0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  <m:r>
                                      <a:rPr lang="en-US" altLang="ja-JP" sz="2000" b="0" i="1" kern="0" smtClean="0">
                                        <a:latin typeface="Cambria Math"/>
                                        <a:ea typeface="Cambria Math"/>
                                      </a:rPr>
                                      <m:t>(</m:t>
                                    </m:r>
                                    <m:r>
                                      <a:rPr lang="en-US" altLang="ja-JP" sz="2000" b="0" i="1" kern="0" smtClean="0">
                                        <a:latin typeface="Cambria Math"/>
                                        <a:ea typeface="Cambria Math"/>
                                      </a:rPr>
                                      <m:t>𝑗</m:t>
                                    </m:r>
                                    <m:r>
                                      <a:rPr lang="en-US" altLang="ja-JP" sz="2000" b="0" i="1" kern="0" smtClean="0">
                                        <a:latin typeface="Cambria Math"/>
                                        <a:ea typeface="Cambria Math"/>
                                      </a:rPr>
                                      <m:t>−1)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ja-JP" altLang="en-US" sz="2000" i="1" kern="0">
                                <a:latin typeface="Cambria Math"/>
                                <a:ea typeface="Cambria Math"/>
                              </a:rPr>
                              <m:t>∧</m:t>
                            </m:r>
                            <m:acc>
                              <m:accPr>
                                <m:chr m:val="̅"/>
                                <m:ctrlPr>
                                  <a:rPr lang="en-US" altLang="ja-JP" sz="2000" i="1" ker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000" b="0" i="1" kern="0" smtClean="0">
                                        <a:latin typeface="Cambria Math"/>
                                        <a:ea typeface="Cambria Math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ja-JP" sz="2000" b="0" i="1" kern="0" smtClean="0">
                                        <a:latin typeface="Cambria Math"/>
                                        <a:ea typeface="Cambria Math"/>
                                      </a:rPr>
                                      <m:t>𝑖𝑗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ja-JP" altLang="en-US" sz="2000" i="1" kern="0">
                                <a:latin typeface="Cambria Math"/>
                                <a:ea typeface="Cambria Math"/>
                              </a:rPr>
                              <m:t>∧</m:t>
                            </m:r>
                            <m:acc>
                              <m:accPr>
                                <m:chr m:val="̅"/>
                                <m:ctrlPr>
                                  <a:rPr lang="en-US" altLang="ja-JP" sz="2000" i="1" ker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000" b="0" i="1" kern="0" smtClean="0">
                                        <a:latin typeface="Cambria Math"/>
                                        <a:ea typeface="Cambria Math"/>
                                      </a:rPr>
                                      <m:t>𝑅𝑇</m:t>
                                    </m:r>
                                  </m:e>
                                  <m:sub>
                                    <m:r>
                                      <a:rPr lang="en-US" altLang="ja-JP" sz="2000" b="0" i="1" kern="0" smtClean="0">
                                        <a:latin typeface="Cambria Math"/>
                                        <a:ea typeface="Cambria Math"/>
                                      </a:rPr>
                                      <m:t>(</m:t>
                                    </m:r>
                                    <m:r>
                                      <a:rPr lang="en-US" altLang="ja-JP" sz="2000" b="0" i="1" kern="0" smtClean="0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  <m:r>
                                      <a:rPr lang="en-US" altLang="ja-JP" sz="2000" b="0" i="1" kern="0" smtClean="0">
                                        <a:latin typeface="Cambria Math"/>
                                        <a:ea typeface="Cambria Math"/>
                                      </a:rPr>
                                      <m:t>−1)(</m:t>
                                    </m:r>
                                    <m:r>
                                      <a:rPr lang="en-US" altLang="ja-JP" sz="2000" b="0" i="1" kern="0" smtClean="0">
                                        <a:latin typeface="Cambria Math"/>
                                        <a:ea typeface="Cambria Math"/>
                                      </a:rPr>
                                      <m:t>𝑗</m:t>
                                    </m:r>
                                    <m:r>
                                      <a:rPr lang="en-US" altLang="ja-JP" sz="2000" b="0" i="1" kern="0" smtClean="0">
                                        <a:latin typeface="Cambria Math"/>
                                        <a:ea typeface="Cambria Math"/>
                                      </a:rPr>
                                      <m:t>−1)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ja-JP" altLang="en-US" sz="2000" i="1" kern="0">
                                <a:latin typeface="Cambria Math"/>
                                <a:ea typeface="Cambria Math"/>
                              </a:rPr>
                              <m:t>∧</m:t>
                            </m:r>
                            <m:acc>
                              <m:accPr>
                                <m:chr m:val="̅"/>
                                <m:ctrlPr>
                                  <a:rPr lang="en-US" altLang="ja-JP" sz="2000" i="1" ker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000" b="0" i="1" kern="0" smtClean="0">
                                        <a:latin typeface="Cambria Math"/>
                                        <a:ea typeface="Cambria Math"/>
                                      </a:rPr>
                                      <m:t>𝑇</m:t>
                                    </m:r>
                                  </m:e>
                                  <m:sub>
                                    <m:d>
                                      <m:dPr>
                                        <m:ctrlPr>
                                          <a:rPr lang="en-US" altLang="ja-JP" sz="2000" b="0" i="1" kern="0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ja-JP" sz="2000" b="0" i="1" kern="0" smtClean="0"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  <m:r>
                                          <a:rPr lang="en-US" altLang="ja-JP" sz="2000" b="0" i="1" kern="0" smtClean="0">
                                            <a:latin typeface="Cambria Math"/>
                                            <a:ea typeface="Cambria Math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  <m:r>
                                      <a:rPr lang="en-US" altLang="ja-JP" sz="2000" b="0" i="1" kern="0" smtClean="0">
                                        <a:latin typeface="Cambria Math"/>
                                        <a:ea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ja-JP" altLang="en-US" sz="2000" i="1" kern="0">
                                <a:latin typeface="Cambria Math"/>
                                <a:ea typeface="Cambria Math"/>
                              </a:rPr>
                              <m:t>∧</m:t>
                            </m:r>
                            <m:acc>
                              <m:accPr>
                                <m:chr m:val="̅"/>
                                <m:ctrlPr>
                                  <a:rPr lang="en-US" altLang="ja-JP" sz="2000" i="1" ker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000" b="0" i="1" kern="0" smtClean="0">
                                        <a:latin typeface="Cambria Math"/>
                                        <a:ea typeface="Cambria Math"/>
                                      </a:rPr>
                                      <m:t>𝑅𝑇</m:t>
                                    </m:r>
                                  </m:e>
                                  <m:sub>
                                    <m:d>
                                      <m:dPr>
                                        <m:ctrlPr>
                                          <a:rPr lang="en-US" altLang="ja-JP" sz="2000" b="0" i="1" kern="0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ja-JP" sz="2000" b="0" i="1" kern="0" smtClean="0"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  <m:r>
                                          <a:rPr lang="en-US" altLang="ja-JP" sz="2000" b="0" i="1" kern="0" smtClean="0">
                                            <a:latin typeface="Cambria Math"/>
                                            <a:ea typeface="Cambria Math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  <m:r>
                                      <a:rPr lang="en-US" altLang="ja-JP" sz="2000" b="0" i="1" kern="0" smtClean="0">
                                        <a:latin typeface="Cambria Math"/>
                                        <a:ea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</m:oMath>
                    </m:oMathPara>
                  </a14:m>
                  <a:endParaRPr lang="en-US" altLang="ja-JP" sz="2000" kern="0" dirty="0">
                    <a:ea typeface="Cambria Math"/>
                  </a:endParaRPr>
                </a:p>
                <a:p>
                  <a: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ja-JP" altLang="en-US" sz="2000" kern="0" dirty="0">
                            <a:latin typeface="Cambria Math"/>
                            <a:ea typeface="Cambria Math"/>
                          </a:rPr>
                          <m:t>∨</m:t>
                        </m:r>
                        <m:d>
                          <m:dPr>
                            <m:ctrlPr>
                              <a:rPr lang="en-US" altLang="ja-JP" sz="2000" i="1" ker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US" altLang="ja-JP" sz="2000" i="1" ker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  <m:d>
                                      <m:dPr>
                                        <m:ctrlP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  <m:t>𝑗</m:t>
                                        </m:r>
                                        <m: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</m:sub>
                                </m:sSub>
                              </m:e>
                            </m:acc>
                            <m:r>
                              <a:rPr lang="ja-JP" altLang="en-US" sz="2000" i="1" kern="0">
                                <a:latin typeface="Cambria Math"/>
                                <a:ea typeface="Cambria Math"/>
                              </a:rPr>
                              <m:t>∧</m:t>
                            </m:r>
                            <m:sSub>
                              <m:sSubPr>
                                <m:ctrlPr>
                                  <a:rPr lang="en-US" altLang="ja-JP" sz="2000" i="1" kern="0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000" b="0" i="1" kern="0" smtClean="0">
                                    <a:latin typeface="Cambria Math"/>
                                    <a:ea typeface="Cambria Math"/>
                                  </a:rPr>
                                  <m:t>𝑅𝑇</m:t>
                                </m:r>
                              </m:e>
                              <m:sub>
                                <m:r>
                                  <a:rPr lang="en-US" altLang="ja-JP" sz="2000" b="0" i="1" kern="0" smtClean="0"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  <m:r>
                                  <a:rPr lang="en-US" altLang="ja-JP" sz="2000" b="0" i="1" kern="0" smtClean="0">
                                    <a:latin typeface="Cambria Math"/>
                                    <a:ea typeface="Cambria Math"/>
                                  </a:rPr>
                                  <m:t>(</m:t>
                                </m:r>
                                <m:r>
                                  <a:rPr lang="en-US" altLang="ja-JP" sz="2000" b="0" i="1" kern="0" smtClean="0">
                                    <a:latin typeface="Cambria Math"/>
                                    <a:ea typeface="Cambria Math"/>
                                  </a:rPr>
                                  <m:t>𝑗</m:t>
                                </m:r>
                                <m:r>
                                  <a:rPr lang="en-US" altLang="ja-JP" sz="2000" b="0" i="1" kern="0" smtClean="0">
                                    <a:latin typeface="Cambria Math"/>
                                    <a:ea typeface="Cambria Math"/>
                                  </a:rPr>
                                  <m:t>−1)</m:t>
                                </m:r>
                              </m:sub>
                            </m:sSub>
                            <m:r>
                              <a:rPr lang="ja-JP" altLang="en-US" sz="2000" i="1" kern="0">
                                <a:latin typeface="Cambria Math"/>
                                <a:ea typeface="Cambria Math"/>
                              </a:rPr>
                              <m:t>∧</m:t>
                            </m:r>
                            <m:acc>
                              <m:accPr>
                                <m:chr m:val="̅"/>
                                <m:ctrlPr>
                                  <a:rPr lang="en-US" altLang="ja-JP" sz="2000" i="1" ker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𝑖𝑗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ja-JP" altLang="en-US" sz="2000" i="1" kern="0">
                                <a:latin typeface="Cambria Math"/>
                                <a:ea typeface="Cambria Math"/>
                              </a:rPr>
                              <m:t>∧</m:t>
                            </m:r>
                            <m:acc>
                              <m:accPr>
                                <m:chr m:val="̅"/>
                                <m:ctrlPr>
                                  <a:rPr lang="en-US" altLang="ja-JP" sz="2000" i="1" ker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𝑅𝑇</m:t>
                                    </m:r>
                                  </m:e>
                                  <m:sub>
                                    <m:d>
                                      <m:dPr>
                                        <m:ctrlP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  <m: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  <m:d>
                                      <m:dPr>
                                        <m:ctrlP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  <m:t>𝑗</m:t>
                                        </m:r>
                                        <m: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</m:sub>
                                </m:sSub>
                              </m:e>
                            </m:acc>
                            <m:r>
                              <a:rPr lang="ja-JP" altLang="en-US" sz="2000" i="1" kern="0">
                                <a:latin typeface="Cambria Math"/>
                                <a:ea typeface="Cambria Math"/>
                              </a:rPr>
                              <m:t>∧</m:t>
                            </m:r>
                            <m:acc>
                              <m:accPr>
                                <m:chr m:val="̅"/>
                                <m:ctrlPr>
                                  <a:rPr lang="en-US" altLang="ja-JP" sz="2000" i="1" ker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𝑇</m:t>
                                    </m:r>
                                  </m:e>
                                  <m:sub>
                                    <m:d>
                                      <m:dPr>
                                        <m:ctrlP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  <m: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ja-JP" altLang="en-US" sz="2000" i="1" kern="0">
                                <a:latin typeface="Cambria Math"/>
                                <a:ea typeface="Cambria Math"/>
                              </a:rPr>
                              <m:t>∧</m:t>
                            </m:r>
                            <m:acc>
                              <m:accPr>
                                <m:chr m:val="̅"/>
                                <m:ctrlPr>
                                  <a:rPr lang="en-US" altLang="ja-JP" sz="2000" i="1" ker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𝑅𝑇</m:t>
                                    </m:r>
                                  </m:e>
                                  <m:sub>
                                    <m:d>
                                      <m:dPr>
                                        <m:ctrlP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  <m: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</m:oMath>
                    </m:oMathPara>
                  </a14:m>
                  <a:endParaRPr lang="en-US" altLang="ja-JP" sz="2000" i="1" kern="0" dirty="0" smtClean="0">
                    <a:latin typeface="Cambria Math"/>
                    <a:ea typeface="Cambria Math"/>
                  </a:endParaRPr>
                </a:p>
                <a:p>
                  <a: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ja-JP" altLang="en-US" sz="2000" kern="0" dirty="0">
                            <a:latin typeface="Cambria Math"/>
                            <a:ea typeface="Cambria Math"/>
                          </a:rPr>
                          <m:t>∨</m:t>
                        </m:r>
                        <m:d>
                          <m:dPr>
                            <m:ctrlPr>
                              <a:rPr lang="en-US" altLang="ja-JP" sz="2000" i="1" ker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US" altLang="ja-JP" sz="2000" i="1" ker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(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𝑗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−1)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ja-JP" altLang="en-US" sz="2000" i="1" kern="0">
                                <a:latin typeface="Cambria Math"/>
                                <a:ea typeface="Cambria Math"/>
                              </a:rPr>
                              <m:t>∧</m:t>
                            </m:r>
                            <m:acc>
                              <m:accPr>
                                <m:chr m:val="̅"/>
                                <m:ctrlPr>
                                  <a:rPr lang="en-US" altLang="ja-JP" sz="2000" i="1" ker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𝑅𝑇</m:t>
                                    </m:r>
                                  </m:e>
                                  <m:sub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(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𝑗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−1)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ja-JP" altLang="en-US" sz="2000" i="1" kern="0">
                                <a:latin typeface="Cambria Math"/>
                                <a:ea typeface="Cambria Math"/>
                              </a:rPr>
                              <m:t>∧</m:t>
                            </m:r>
                            <m:sSub>
                              <m:sSubPr>
                                <m:ctrlPr>
                                  <a:rPr lang="en-US" altLang="ja-JP" sz="2000" i="1" kern="0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000" b="0" i="1" kern="0" smtClean="0">
                                    <a:latin typeface="Cambria Math"/>
                                    <a:ea typeface="Cambria Math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altLang="ja-JP" sz="2000" b="0" i="1" kern="0" smtClean="0">
                                    <a:latin typeface="Cambria Math"/>
                                    <a:ea typeface="Cambria Math"/>
                                  </a:rPr>
                                  <m:t>𝑖𝑗</m:t>
                                </m:r>
                              </m:sub>
                            </m:sSub>
                            <m:r>
                              <a:rPr lang="ja-JP" altLang="en-US" sz="2000" i="1" kern="0">
                                <a:latin typeface="Cambria Math"/>
                                <a:ea typeface="Cambria Math"/>
                              </a:rPr>
                              <m:t>∧</m:t>
                            </m:r>
                            <m:acc>
                              <m:accPr>
                                <m:chr m:val="̅"/>
                                <m:ctrlPr>
                                  <a:rPr lang="en-US" altLang="ja-JP" sz="2000" i="1" ker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𝑅𝑇</m:t>
                                    </m:r>
                                  </m:e>
                                  <m:sub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(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−1)(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𝑗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−1)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ja-JP" altLang="en-US" sz="2000" i="1" kern="0">
                                <a:latin typeface="Cambria Math"/>
                                <a:ea typeface="Cambria Math"/>
                              </a:rPr>
                              <m:t>∧</m:t>
                            </m:r>
                            <m:acc>
                              <m:accPr>
                                <m:chr m:val="̅"/>
                                <m:ctrlPr>
                                  <a:rPr lang="en-US" altLang="ja-JP" sz="2000" i="1" ker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𝑇</m:t>
                                    </m:r>
                                  </m:e>
                                  <m:sub>
                                    <m:d>
                                      <m:dPr>
                                        <m:ctrlP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  <m: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ja-JP" altLang="en-US" sz="2000" i="1" kern="0">
                                <a:latin typeface="Cambria Math"/>
                                <a:ea typeface="Cambria Math"/>
                              </a:rPr>
                              <m:t>∧</m:t>
                            </m:r>
                            <m:acc>
                              <m:accPr>
                                <m:chr m:val="̅"/>
                                <m:ctrlPr>
                                  <a:rPr lang="en-US" altLang="ja-JP" sz="2000" i="1" ker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𝑅𝑇</m:t>
                                    </m:r>
                                  </m:e>
                                  <m:sub>
                                    <m:d>
                                      <m:dPr>
                                        <m:ctrlP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  <m: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</m:oMath>
                    </m:oMathPara>
                  </a14:m>
                  <a:endParaRPr kumimoji="1" lang="en-US" altLang="ja-JP" sz="2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Cambria Math"/>
                  </a:endParaRPr>
                </a:p>
                <a:p>
                  <a: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ja-JP" altLang="en-US" sz="2000" kern="0" dirty="0">
                            <a:latin typeface="Cambria Math"/>
                            <a:ea typeface="Cambria Math"/>
                          </a:rPr>
                          <m:t>∨</m:t>
                        </m:r>
                        <m:d>
                          <m:dPr>
                            <m:ctrlPr>
                              <a:rPr lang="en-US" altLang="ja-JP" sz="2000" i="1" ker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US" altLang="ja-JP" sz="2000" i="1" ker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(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𝑗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−1)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ja-JP" altLang="en-US" sz="2000" i="1" kern="0">
                                <a:latin typeface="Cambria Math"/>
                                <a:ea typeface="Cambria Math"/>
                              </a:rPr>
                              <m:t>∧</m:t>
                            </m:r>
                            <m:acc>
                              <m:accPr>
                                <m:chr m:val="̅"/>
                                <m:ctrlPr>
                                  <a:rPr lang="en-US" altLang="ja-JP" sz="2000" i="1" ker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𝑅𝑇</m:t>
                                    </m:r>
                                  </m:e>
                                  <m:sub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(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𝑗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−1)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ja-JP" altLang="en-US" sz="2000" i="1" kern="0">
                                <a:latin typeface="Cambria Math"/>
                                <a:ea typeface="Cambria Math"/>
                              </a:rPr>
                              <m:t>∧</m:t>
                            </m:r>
                            <m:acc>
                              <m:accPr>
                                <m:chr m:val="̅"/>
                                <m:ctrlPr>
                                  <a:rPr lang="en-US" altLang="ja-JP" sz="2000" i="1" ker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𝑖𝑗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ja-JP" altLang="en-US" sz="2000" i="1" kern="0">
                                <a:latin typeface="Cambria Math"/>
                                <a:ea typeface="Cambria Math"/>
                              </a:rPr>
                              <m:t>∧</m:t>
                            </m:r>
                            <m:sSub>
                              <m:sSubPr>
                                <m:ctrlPr>
                                  <a:rPr lang="en-US" altLang="ja-JP" sz="2000" i="1" kern="0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000" b="0" i="1" kern="0" smtClean="0">
                                    <a:latin typeface="Cambria Math"/>
                                    <a:ea typeface="Cambria Math"/>
                                  </a:rPr>
                                  <m:t>𝑅𝑇</m:t>
                                </m:r>
                              </m:e>
                              <m:sub>
                                <m:d>
                                  <m:dPr>
                                    <m:ctrlPr>
                                      <a:rPr lang="en-US" altLang="ja-JP" sz="2000" b="0" i="1" kern="0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ja-JP" sz="2000" b="0" i="1" kern="0" smtClean="0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  <m:r>
                                      <a:rPr lang="en-US" altLang="ja-JP" sz="2000" b="0" i="1" kern="0" smtClean="0">
                                        <a:latin typeface="Cambria Math"/>
                                        <a:ea typeface="Cambria Math"/>
                                      </a:rPr>
                                      <m:t>−1</m:t>
                                    </m:r>
                                  </m:e>
                                </m:d>
                                <m:r>
                                  <a:rPr lang="en-US" altLang="ja-JP" sz="2000" b="0" i="1" kern="0" smtClean="0">
                                    <a:latin typeface="Cambria Math"/>
                                    <a:ea typeface="Cambria Math"/>
                                  </a:rPr>
                                  <m:t>(</m:t>
                                </m:r>
                                <m:r>
                                  <a:rPr lang="en-US" altLang="ja-JP" sz="2000" b="0" i="1" kern="0" smtClean="0">
                                    <a:latin typeface="Cambria Math"/>
                                    <a:ea typeface="Cambria Math"/>
                                  </a:rPr>
                                  <m:t>𝑗</m:t>
                                </m:r>
                                <m:r>
                                  <a:rPr lang="en-US" altLang="ja-JP" sz="2000" b="0" i="1" kern="0" smtClean="0">
                                    <a:latin typeface="Cambria Math"/>
                                    <a:ea typeface="Cambria Math"/>
                                  </a:rPr>
                                  <m:t>−1)</m:t>
                                </m:r>
                              </m:sub>
                            </m:sSub>
                            <m:r>
                              <a:rPr lang="ja-JP" altLang="en-US" sz="2000" i="1" kern="0">
                                <a:latin typeface="Cambria Math"/>
                                <a:ea typeface="Cambria Math"/>
                              </a:rPr>
                              <m:t>∧</m:t>
                            </m:r>
                            <m:acc>
                              <m:accPr>
                                <m:chr m:val="̅"/>
                                <m:ctrlPr>
                                  <a:rPr lang="en-US" altLang="ja-JP" sz="2000" i="1" ker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𝑇</m:t>
                                    </m:r>
                                  </m:e>
                                  <m:sub>
                                    <m:d>
                                      <m:dPr>
                                        <m:ctrlP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  <m: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ja-JP" altLang="en-US" sz="2000" i="1" kern="0">
                                <a:latin typeface="Cambria Math"/>
                                <a:ea typeface="Cambria Math"/>
                              </a:rPr>
                              <m:t>∧</m:t>
                            </m:r>
                            <m:acc>
                              <m:accPr>
                                <m:chr m:val="̅"/>
                                <m:ctrlPr>
                                  <a:rPr lang="en-US" altLang="ja-JP" sz="2000" i="1" ker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𝑅𝑇</m:t>
                                    </m:r>
                                  </m:e>
                                  <m:sub>
                                    <m:d>
                                      <m:dPr>
                                        <m:ctrlP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  <m: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</m:oMath>
                    </m:oMathPara>
                  </a14:m>
                  <a:endParaRPr kumimoji="1" lang="en-US" altLang="ja-JP" sz="2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Cambria Math"/>
                  </a:endParaRPr>
                </a:p>
                <a:p>
                  <a: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ja-JP" altLang="en-US" sz="2000" kern="0" dirty="0">
                            <a:latin typeface="Cambria Math"/>
                            <a:ea typeface="Cambria Math"/>
                          </a:rPr>
                          <m:t>∨</m:t>
                        </m:r>
                        <m:d>
                          <m:dPr>
                            <m:ctrlPr>
                              <a:rPr lang="en-US" altLang="ja-JP" sz="2000" i="1" ker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US" altLang="ja-JP" sz="2000" i="1" ker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(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𝑗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−1)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ja-JP" altLang="en-US" sz="2000" i="1" kern="0">
                                <a:latin typeface="Cambria Math"/>
                                <a:ea typeface="Cambria Math"/>
                              </a:rPr>
                              <m:t>∧</m:t>
                            </m:r>
                            <m:acc>
                              <m:accPr>
                                <m:chr m:val="̅"/>
                                <m:ctrlPr>
                                  <a:rPr lang="en-US" altLang="ja-JP" sz="2000" i="1" ker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𝑅𝑇</m:t>
                                    </m:r>
                                  </m:e>
                                  <m:sub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(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𝑗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−1)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ja-JP" altLang="en-US" sz="2000" i="1" kern="0">
                                <a:latin typeface="Cambria Math"/>
                                <a:ea typeface="Cambria Math"/>
                              </a:rPr>
                              <m:t>∧</m:t>
                            </m:r>
                            <m:acc>
                              <m:accPr>
                                <m:chr m:val="̅"/>
                                <m:ctrlPr>
                                  <a:rPr lang="en-US" altLang="ja-JP" sz="2000" i="1" ker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𝑖𝑗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ja-JP" altLang="en-US" sz="2000" i="1" kern="0">
                                <a:latin typeface="Cambria Math"/>
                                <a:ea typeface="Cambria Math"/>
                              </a:rPr>
                              <m:t>∧</m:t>
                            </m:r>
                            <m:acc>
                              <m:accPr>
                                <m:chr m:val="̅"/>
                                <m:ctrlPr>
                                  <a:rPr lang="en-US" altLang="ja-JP" sz="2000" i="1" ker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𝑅𝑇</m:t>
                                    </m:r>
                                  </m:e>
                                  <m:sub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(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−1)(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𝑗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−1)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ja-JP" altLang="en-US" sz="2000" i="1" kern="0">
                                <a:latin typeface="Cambria Math"/>
                                <a:ea typeface="Cambria Math"/>
                              </a:rPr>
                              <m:t>∧</m:t>
                            </m:r>
                            <m:sSub>
                              <m:sSubPr>
                                <m:ctrlPr>
                                  <a:rPr lang="en-US" altLang="ja-JP" sz="2000" i="1" kern="0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000" b="0" i="1" kern="0" smtClean="0">
                                    <a:latin typeface="Cambria Math"/>
                                    <a:ea typeface="Cambria Math"/>
                                  </a:rPr>
                                  <m:t>𝑇</m:t>
                                </m:r>
                              </m:e>
                              <m:sub>
                                <m:d>
                                  <m:dPr>
                                    <m:ctrlPr>
                                      <a:rPr lang="en-US" altLang="ja-JP" sz="2000" b="0" i="1" kern="0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ja-JP" sz="2000" b="0" i="1" kern="0" smtClean="0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  <m:r>
                                      <a:rPr lang="en-US" altLang="ja-JP" sz="2000" b="0" i="1" kern="0" smtClean="0">
                                        <a:latin typeface="Cambria Math"/>
                                        <a:ea typeface="Cambria Math"/>
                                      </a:rPr>
                                      <m:t>−1</m:t>
                                    </m:r>
                                  </m:e>
                                </m:d>
                                <m:r>
                                  <a:rPr lang="en-US" altLang="ja-JP" sz="2000" b="0" i="1" kern="0" smtClean="0">
                                    <a:latin typeface="Cambria Math"/>
                                    <a:ea typeface="Cambria Math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ja-JP" altLang="en-US" sz="2000" i="1" kern="0">
                                <a:latin typeface="Cambria Math"/>
                                <a:ea typeface="Cambria Math"/>
                              </a:rPr>
                              <m:t>∧</m:t>
                            </m:r>
                            <m:acc>
                              <m:accPr>
                                <m:chr m:val="̅"/>
                                <m:ctrlPr>
                                  <a:rPr lang="en-US" altLang="ja-JP" sz="2000" i="1" ker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𝑅𝑇</m:t>
                                    </m:r>
                                  </m:e>
                                  <m:sub>
                                    <m:d>
                                      <m:dPr>
                                        <m:ctrlP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  <m: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</m:oMath>
                    </m:oMathPara>
                  </a14:m>
                  <a:endParaRPr kumimoji="1" lang="en-US" altLang="ja-JP" sz="2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Cambria Math"/>
                  </a:endParaRPr>
                </a:p>
                <a:p>
                  <a: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ja-JP" altLang="en-US" sz="2000" kern="0" dirty="0">
                            <a:latin typeface="Cambria Math"/>
                            <a:ea typeface="Cambria Math"/>
                          </a:rPr>
                          <m:t>∨</m:t>
                        </m:r>
                        <m:d>
                          <m:dPr>
                            <m:ctrlPr>
                              <a:rPr lang="en-US" altLang="ja-JP" sz="2000" i="1" ker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US" altLang="ja-JP" sz="2000" i="1" ker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(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𝑗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−1)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ja-JP" altLang="en-US" sz="2000" i="1" kern="0">
                                <a:latin typeface="Cambria Math"/>
                                <a:ea typeface="Cambria Math"/>
                              </a:rPr>
                              <m:t>∧</m:t>
                            </m:r>
                            <m:acc>
                              <m:accPr>
                                <m:chr m:val="̅"/>
                                <m:ctrlPr>
                                  <a:rPr lang="en-US" altLang="ja-JP" sz="2000" i="1" ker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𝑅𝑇</m:t>
                                    </m:r>
                                  </m:e>
                                  <m:sub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(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𝑗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−1)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ja-JP" altLang="en-US" sz="2000" i="1" kern="0">
                                <a:latin typeface="Cambria Math"/>
                                <a:ea typeface="Cambria Math"/>
                              </a:rPr>
                              <m:t>∧</m:t>
                            </m:r>
                            <m:acc>
                              <m:accPr>
                                <m:chr m:val="̅"/>
                                <m:ctrlPr>
                                  <a:rPr lang="en-US" altLang="ja-JP" sz="2000" i="1" ker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𝑖𝑗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ja-JP" altLang="en-US" sz="2000" i="1" kern="0">
                                <a:latin typeface="Cambria Math"/>
                                <a:ea typeface="Cambria Math"/>
                              </a:rPr>
                              <m:t>∧</m:t>
                            </m:r>
                            <m:acc>
                              <m:accPr>
                                <m:chr m:val="̅"/>
                                <m:ctrlPr>
                                  <a:rPr lang="en-US" altLang="ja-JP" sz="2000" i="1" ker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𝑅𝑇</m:t>
                                    </m:r>
                                  </m:e>
                                  <m:sub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(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−1)(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𝑗</m:t>
                                    </m:r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−1)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ja-JP" altLang="en-US" sz="2000" i="1" kern="0">
                                <a:latin typeface="Cambria Math"/>
                                <a:ea typeface="Cambria Math"/>
                              </a:rPr>
                              <m:t>∧</m:t>
                            </m:r>
                            <m:acc>
                              <m:accPr>
                                <m:chr m:val="̅"/>
                                <m:ctrlPr>
                                  <a:rPr lang="en-US" altLang="ja-JP" sz="2000" i="1" ker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𝑇</m:t>
                                    </m:r>
                                  </m:e>
                                  <m:sub>
                                    <m:d>
                                      <m:dPr>
                                        <m:ctrlP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  <m:r>
                                          <a:rPr lang="en-US" altLang="ja-JP" sz="2000" i="1" kern="0">
                                            <a:latin typeface="Cambria Math"/>
                                            <a:ea typeface="Cambria Math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  <m:r>
                                      <a:rPr lang="en-US" altLang="ja-JP" sz="2000" i="1" kern="0">
                                        <a:latin typeface="Cambria Math"/>
                                        <a:ea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ja-JP" altLang="en-US" sz="2000" i="1" kern="0">
                                <a:latin typeface="Cambria Math"/>
                                <a:ea typeface="Cambria Math"/>
                              </a:rPr>
                              <m:t>∧</m:t>
                            </m:r>
                            <m:sSub>
                              <m:sSubPr>
                                <m:ctrlPr>
                                  <a:rPr lang="en-US" altLang="ja-JP" sz="2000" i="1" kern="0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000" b="0" i="1" kern="0" smtClean="0">
                                    <a:latin typeface="Cambria Math"/>
                                    <a:ea typeface="Cambria Math"/>
                                  </a:rPr>
                                  <m:t>𝑅𝑇</m:t>
                                </m:r>
                              </m:e>
                              <m:sub>
                                <m:d>
                                  <m:dPr>
                                    <m:ctrlPr>
                                      <a:rPr lang="en-US" altLang="ja-JP" sz="2000" b="0" i="1" kern="0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ja-JP" sz="2000" b="0" i="1" kern="0" smtClean="0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  <m:r>
                                      <a:rPr lang="en-US" altLang="ja-JP" sz="2000" b="0" i="1" kern="0" smtClean="0">
                                        <a:latin typeface="Cambria Math"/>
                                        <a:ea typeface="Cambria Math"/>
                                      </a:rPr>
                                      <m:t>−1</m:t>
                                    </m:r>
                                  </m:e>
                                </m:d>
                                <m:r>
                                  <a:rPr lang="en-US" altLang="ja-JP" sz="2000" b="0" i="1" kern="0" smtClean="0">
                                    <a:latin typeface="Cambria Math"/>
                                    <a:ea typeface="Cambria Math"/>
                                  </a:rPr>
                                  <m:t>𝑗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kumimoji="1" lang="en-US" altLang="ja-JP" sz="2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Cambria Math"/>
                  </a:endParaRPr>
                </a:p>
              </p:txBody>
            </p:sp>
          </mc:Choice>
          <mc:Fallback xmlns="">
            <p:sp>
              <p:nvSpPr>
                <p:cNvPr id="6" name="テキスト ボックス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43608" y="3429000"/>
                  <a:ext cx="8100392" cy="2249077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084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テキスト ボックス 7"/>
                <p:cNvSpPr txBox="1"/>
                <p:nvPr/>
              </p:nvSpPr>
              <p:spPr bwMode="auto">
                <a:xfrm>
                  <a:off x="1260028" y="3370847"/>
                  <a:ext cx="719684" cy="5579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R="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60000"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𝑃</m:t>
                            </m:r>
                          </m:e>
                          <m:sub>
                            <m:r>
                              <a:rPr kumimoji="1" lang="en-US" altLang="ja-JP" sz="2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𝑖𝑗</m:t>
                            </m:r>
                          </m:sub>
                        </m:sSub>
                      </m:oMath>
                    </m:oMathPara>
                  </a14:m>
                  <a:endParaRPr kumimoji="1" lang="ja-JP" altLang="en-US" sz="2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8" name="テキスト ボックス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60028" y="3370847"/>
                  <a:ext cx="719684" cy="55791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4100" name="Picture 4" descr="C:\Users\0811070\Desktop\研究室\ゲーム・パズル研究会\制約条件一覧\01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251288"/>
            <a:ext cx="1302525" cy="1134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0811070\Desktop\研究室\ゲーム・パズル研究会\制約条件一覧\012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024" y="4221088"/>
            <a:ext cx="1302525" cy="1134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Users\0811070\Desktop\研究室\ゲーム・パズル研究会\制約条件一覧\013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1232" y="4237433"/>
            <a:ext cx="1302525" cy="1134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:\Users\0811070\Desktop\研究室\ゲーム・パズル研究会\制約条件一覧\014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562689"/>
            <a:ext cx="1302525" cy="1134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C:\Users\0811070\Desktop\研究室\ゲーム・パズル研究会\制約条件一覧\015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023" y="5579216"/>
            <a:ext cx="1302525" cy="1134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Picture 9" descr="C:\Users\0811070\Desktop\研究室\ゲーム・パズル研究会\制約条件一覧\016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1232" y="5576448"/>
            <a:ext cx="1302525" cy="1134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 bwMode="auto">
              <a:xfrm>
                <a:off x="6085184" y="5018322"/>
                <a:ext cx="2447256" cy="9346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tabLst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</a:rPr>
                        </m:ctrlPr>
                      </m:sSubPr>
                      <m:e>
                        <m:r>
                          <a:rPr kumimoji="1" lang="en-US" altLang="ja-JP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</a:rPr>
                          <m:t>𝑃</m:t>
                        </m:r>
                      </m:e>
                      <m:sub>
                        <m:r>
                          <a:rPr kumimoji="1" lang="en-US" altLang="ja-JP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</a:rPr>
                          <m:t>𝑖𝑗</m:t>
                        </m:r>
                      </m:sub>
                    </m:sSub>
                  </m:oMath>
                </a14:m>
                <a:r>
                  <a:rPr kumimoji="1" lang="ja-JP" altLang="en-US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</a:rPr>
                  <a:t>は</a:t>
                </a:r>
                <a:r>
                  <a:rPr kumimoji="1" lang="en-US" altLang="ja-JP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</a:rPr>
                  <a:t>6</a:t>
                </a:r>
                <a:r>
                  <a:rPr kumimoji="1" lang="ja-JP" altLang="en-US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</a:rPr>
                  <a:t>つの</a:t>
                </a:r>
                <a:r>
                  <a:rPr kumimoji="1" lang="ja-JP" altLang="en-US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</a:rPr>
                  <a:t>図の</a:t>
                </a:r>
                <a:endParaRPr kumimoji="1" lang="en-US" altLang="ja-JP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</a:endParaRPr>
              </a:p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tabLst/>
                </a:pPr>
                <a:r>
                  <a:rPr kumimoji="1" lang="ja-JP" altLang="en-US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</a:rPr>
                  <a:t>うち</a:t>
                </a:r>
                <a:r>
                  <a:rPr lang="ja-JP" altLang="en-US" kern="0" dirty="0" smtClean="0">
                    <a:latin typeface="+mn-lt"/>
                    <a:ea typeface="+mn-ea"/>
                  </a:rPr>
                  <a:t>どれ</a:t>
                </a:r>
                <a:r>
                  <a:rPr lang="ja-JP" altLang="en-US" kern="0" dirty="0">
                    <a:latin typeface="+mn-lt"/>
                    <a:ea typeface="+mn-ea"/>
                  </a:rPr>
                  <a:t>か</a:t>
                </a:r>
                <a:r>
                  <a:rPr lang="ja-JP" altLang="en-US" kern="0" dirty="0" smtClean="0">
                    <a:latin typeface="+mn-lt"/>
                    <a:ea typeface="+mn-ea"/>
                  </a:rPr>
                  <a:t>になる</a:t>
                </a:r>
                <a:endParaRPr kumimoji="1" lang="ja-JP" altLang="en-US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</a:endParaRPr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85184" y="5018322"/>
                <a:ext cx="2447256" cy="934615"/>
              </a:xfrm>
              <a:prstGeom prst="rect">
                <a:avLst/>
              </a:prstGeom>
              <a:blipFill rotWithShape="1">
                <a:blip r:embed="rId11"/>
                <a:stretch>
                  <a:fillRect l="-3731" t="-7143" r="-249" b="-1233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967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87624" y="1124744"/>
            <a:ext cx="7171289" cy="645195"/>
          </a:xfrm>
        </p:spPr>
        <p:txBody>
          <a:bodyPr/>
          <a:lstStyle/>
          <a:p>
            <a:r>
              <a:rPr kumimoji="1" lang="ja-JP" altLang="en-US" sz="4000" dirty="0" smtClean="0"/>
              <a:t>３点タイル張りの条件</a:t>
            </a:r>
            <a:r>
              <a:rPr kumimoji="1" lang="en-US" altLang="ja-JP" sz="4000" dirty="0" smtClean="0"/>
              <a:t>(3)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2688" y="2017713"/>
            <a:ext cx="6269632" cy="625475"/>
          </a:xfrm>
        </p:spPr>
        <p:txBody>
          <a:bodyPr/>
          <a:lstStyle/>
          <a:p>
            <a:r>
              <a:rPr lang="ja-JP" altLang="en-US" dirty="0"/>
              <a:t>正しい</a:t>
            </a:r>
            <a:r>
              <a:rPr lang="ja-JP" altLang="en-US" dirty="0" smtClean="0"/>
              <a:t>タイル張りになる条件</a:t>
            </a:r>
            <a:endParaRPr kumimoji="1" lang="en-US" altLang="ja-JP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 bwMode="auto">
              <a:xfrm>
                <a:off x="3232621" y="2852936"/>
                <a:ext cx="3067571" cy="6908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𝐹</m:t>
                      </m:r>
                      <m:r>
                        <a:rPr kumimoji="1" lang="en-US" altLang="ja-JP" sz="3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</m:t>
                      </m:r>
                      <m:r>
                        <a:rPr kumimoji="1" lang="ja-JP" altLang="en-US" sz="3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　</m:t>
                      </m:r>
                      <m:r>
                        <a:rPr kumimoji="1" lang="ja-JP" altLang="en-US" sz="3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∧  </m:t>
                      </m:r>
                      <m:r>
                        <a:rPr kumimoji="1" lang="ja-JP" altLang="en-US" sz="3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　</m:t>
                      </m:r>
                      <m:sSub>
                        <m:sSubPr>
                          <m:ctrlPr>
                            <a:rPr kumimoji="1" lang="en-US" altLang="ja-JP" sz="3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1" lang="en-US" altLang="ja-JP" sz="3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𝑃</m:t>
                          </m:r>
                        </m:e>
                        <m:sub>
                          <m:r>
                            <a:rPr kumimoji="1" lang="en-US" altLang="ja-JP" sz="3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𝑖𝑗</m:t>
                          </m:r>
                        </m:sub>
                      </m:sSub>
                    </m:oMath>
                  </m:oMathPara>
                </a14:m>
                <a:endParaRPr kumimoji="1" lang="en-US" altLang="ja-JP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2621" y="2852936"/>
                <a:ext cx="3067571" cy="69089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 bwMode="auto">
              <a:xfrm>
                <a:off x="3851920" y="3342184"/>
                <a:ext cx="2000099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9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</a:rPr>
                        <m:t>0</m:t>
                      </m:r>
                      <m:r>
                        <a:rPr kumimoji="1" lang="en-US" altLang="ja-JP" sz="9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kumimoji="1" lang="en-US" altLang="ja-JP" sz="9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</a:rPr>
                        <m:t>𝑖</m:t>
                      </m:r>
                      <m:r>
                        <a:rPr kumimoji="1" lang="en-US" altLang="ja-JP" sz="9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</a:rPr>
                        <m:t>,</m:t>
                      </m:r>
                      <m:r>
                        <a:rPr kumimoji="1" lang="en-US" altLang="ja-JP" sz="9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</a:rPr>
                        <m:t>𝑗</m:t>
                      </m:r>
                      <m:r>
                        <a:rPr kumimoji="1" lang="en-US" altLang="ja-JP" sz="9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kumimoji="1" lang="en-US" altLang="ja-JP" sz="9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kumimoji="1" lang="en-US" altLang="ja-JP" sz="9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</a:rPr>
                        <m:t>−1,　0≤</m:t>
                      </m:r>
                      <m:r>
                        <a:rPr kumimoji="1" lang="en-US" altLang="ja-JP" sz="9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</a:rPr>
                        <m:t>𝑖</m:t>
                      </m:r>
                      <m:r>
                        <a:rPr kumimoji="1" lang="en-US" altLang="ja-JP" sz="9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</a:rPr>
                        <m:t>+</m:t>
                      </m:r>
                      <m:r>
                        <a:rPr kumimoji="1" lang="en-US" altLang="ja-JP" sz="9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</a:rPr>
                        <m:t>𝑗</m:t>
                      </m:r>
                      <m:r>
                        <a:rPr kumimoji="1" lang="en-US" altLang="ja-JP" sz="9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kumimoji="1" lang="en-US" altLang="ja-JP" sz="9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kumimoji="1" lang="en-US" altLang="ja-JP" sz="9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</a:rPr>
                        <m:t>−1</m:t>
                      </m:r>
                    </m:oMath>
                  </m:oMathPara>
                </a14:m>
                <a:endParaRPr kumimoji="1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51920" y="3342184"/>
                <a:ext cx="2000099" cy="2308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1639329" y="4675733"/>
            <a:ext cx="6084815" cy="1129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ja-JP" altLang="en-US" sz="2800" dirty="0" smtClean="0"/>
              <a:t>　　の値が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になるときの変数割り当てが解となる</a:t>
            </a:r>
            <a:endParaRPr lang="en-US" altLang="ja-JP" sz="28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 bwMode="auto">
              <a:xfrm>
                <a:off x="1668141" y="4593322"/>
                <a:ext cx="571893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𝐹</m:t>
                      </m:r>
                    </m:oMath>
                  </m:oMathPara>
                </a14:m>
                <a:endParaRPr kumimoji="1" lang="en-US" altLang="ja-JP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68141" y="4593322"/>
                <a:ext cx="571893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146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タイル張りの全ての解の個数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671556"/>
              </p:ext>
            </p:extLst>
          </p:nvPr>
        </p:nvGraphicFramePr>
        <p:xfrm>
          <a:off x="899592" y="2348880"/>
          <a:ext cx="288032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585"/>
                <a:gridCol w="234973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</a:rPr>
                        <a:t>全ての解の個数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72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21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185,328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22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4,736,520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24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21,617,456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26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912,370,744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33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3,688,972,842,502,560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67944" y="2564904"/>
            <a:ext cx="5009342" cy="908971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2400" dirty="0" smtClean="0"/>
              <a:t>求めた解には回転や裏返しによって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同一となる解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重複解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も含まれている</a:t>
            </a:r>
            <a:endParaRPr lang="en-US" altLang="ja-JP" sz="2400" u="sng" dirty="0" smtClean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4283968" y="4915045"/>
            <a:ext cx="4553947" cy="1610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ja-JP" altLang="en-US" dirty="0" smtClean="0"/>
              <a:t>重複解を除外した解の数</a:t>
            </a:r>
            <a:endParaRPr lang="en-US" altLang="ja-JP" dirty="0" smtClean="0"/>
          </a:p>
          <a:p>
            <a:pPr marL="0" indent="0">
              <a:buFont typeface="Wingdings" pitchFamily="2" charset="2"/>
              <a:buNone/>
            </a:pPr>
            <a:r>
              <a:rPr lang="ja-JP" altLang="en-US" u="sng" dirty="0" smtClean="0"/>
              <a:t>（独立解</a:t>
            </a:r>
            <a:r>
              <a:rPr lang="ja-JP" altLang="en-US" u="sng" dirty="0"/>
              <a:t>の</a:t>
            </a:r>
            <a:r>
              <a:rPr lang="ja-JP" altLang="en-US" u="sng" dirty="0" smtClean="0"/>
              <a:t>数）</a:t>
            </a:r>
            <a:r>
              <a:rPr lang="ja-JP" altLang="en-US" dirty="0" smtClean="0"/>
              <a:t>を求める</a:t>
            </a:r>
            <a:endParaRPr lang="en-US" altLang="ja-JP" dirty="0" smtClean="0"/>
          </a:p>
        </p:txBody>
      </p:sp>
      <p:sp>
        <p:nvSpPr>
          <p:cNvPr id="8" name="下矢印 7"/>
          <p:cNvSpPr/>
          <p:nvPr/>
        </p:nvSpPr>
        <p:spPr bwMode="auto">
          <a:xfrm>
            <a:off x="6300192" y="3717032"/>
            <a:ext cx="476773" cy="936104"/>
          </a:xfrm>
          <a:prstGeom prst="downArrow">
            <a:avLst>
              <a:gd name="adj1" fmla="val 50000"/>
              <a:gd name="adj2" fmla="val 64965"/>
            </a:avLst>
          </a:prstGeom>
          <a:solidFill>
            <a:schemeClr val="accent5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5008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0811070\Desktop\研究室\卒論発表\N=9_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192215"/>
            <a:ext cx="2794001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0811070\Desktop\研究室\卒論発表\N=9_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488" y="4192215"/>
            <a:ext cx="2794001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71451" y="617538"/>
            <a:ext cx="7793037" cy="1143000"/>
          </a:xfrm>
        </p:spPr>
        <p:txBody>
          <a:bodyPr/>
          <a:lstStyle/>
          <a:p>
            <a:r>
              <a:rPr lang="ja-JP" altLang="en-US" sz="4000" dirty="0" smtClean="0"/>
              <a:t>重複解を除いたタイル張りの列挙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27584" y="2017713"/>
            <a:ext cx="8127504" cy="1771327"/>
          </a:xfrm>
        </p:spPr>
        <p:txBody>
          <a:bodyPr/>
          <a:lstStyle/>
          <a:p>
            <a:r>
              <a:rPr kumimoji="1" lang="ja-JP" altLang="en-US" dirty="0" smtClean="0"/>
              <a:t>タイル張りの解には、回転や裏返しによって別の解と一致するタイル張りが存在する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smtClean="0"/>
              <a:t>					</a:t>
            </a:r>
            <a:r>
              <a:rPr lang="ja-JP" altLang="en-US" dirty="0" smtClean="0"/>
              <a:t>→　</a:t>
            </a:r>
            <a:r>
              <a:rPr lang="ja-JP" altLang="en-US" u="sng" dirty="0" smtClean="0"/>
              <a:t>重複解</a:t>
            </a:r>
            <a:endParaRPr lang="en-US" altLang="ja-JP" u="sng" dirty="0" smtClean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395536" y="3573016"/>
            <a:ext cx="3384376" cy="61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/>
            <a:r>
              <a:rPr lang="ja-JP" altLang="en-US" dirty="0" smtClean="0"/>
              <a:t>例）</a:t>
            </a:r>
            <a:r>
              <a:rPr lang="en-US" altLang="ja-JP" dirty="0" smtClean="0"/>
              <a:t>n=9</a:t>
            </a:r>
            <a:r>
              <a:rPr lang="ja-JP" altLang="en-US" dirty="0" smtClean="0"/>
              <a:t>のとき</a:t>
            </a:r>
            <a:endParaRPr lang="en-US" altLang="ja-JP" dirty="0"/>
          </a:p>
        </p:txBody>
      </p:sp>
      <p:pic>
        <p:nvPicPr>
          <p:cNvPr id="3074" name="Picture 2" descr="C:\Users\0811070\Desktop\研究室\卒論発表\N=9_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1975" y="4192215"/>
            <a:ext cx="2794001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環状矢印 7"/>
          <p:cNvSpPr/>
          <p:nvPr/>
        </p:nvSpPr>
        <p:spPr bwMode="auto">
          <a:xfrm>
            <a:off x="5926297" y="3540298"/>
            <a:ext cx="648072" cy="648072"/>
          </a:xfrm>
          <a:prstGeom prst="circular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ＭＳ Ｐゴシック" pitchFamily="50" charset="-128"/>
            </a:endParaRPr>
          </a:p>
        </p:txBody>
      </p:sp>
      <p:cxnSp>
        <p:nvCxnSpPr>
          <p:cNvPr id="9" name="直線コネクタ 8"/>
          <p:cNvCxnSpPr/>
          <p:nvPr/>
        </p:nvCxnSpPr>
        <p:spPr bwMode="auto">
          <a:xfrm>
            <a:off x="6249125" y="3933056"/>
            <a:ext cx="8363" cy="28083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0" name="環状矢印 9"/>
          <p:cNvSpPr/>
          <p:nvPr/>
        </p:nvSpPr>
        <p:spPr bwMode="auto">
          <a:xfrm>
            <a:off x="5926297" y="3550277"/>
            <a:ext cx="648072" cy="648072"/>
          </a:xfrm>
          <a:prstGeom prst="circular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273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25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7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9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"/>
                            </p:stCondLst>
                            <p:childTnLst>
                              <p:par>
                                <p:cTn id="2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3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50"/>
                            </p:stCondLst>
                            <p:childTnLst>
                              <p:par>
                                <p:cTn id="36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7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0" grpId="0" animBg="1"/>
      <p:bldP spid="10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タイル</a:t>
            </a:r>
            <a:r>
              <a:rPr lang="ja-JP" altLang="en-US" dirty="0"/>
              <a:t>張り</a:t>
            </a:r>
            <a:r>
              <a:rPr lang="ja-JP" altLang="en-US" dirty="0" smtClean="0"/>
              <a:t>の解の種類</a:t>
            </a:r>
            <a:endParaRPr kumimoji="1" lang="ja-JP" alt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58775" y="5085184"/>
            <a:ext cx="2592288" cy="64834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ja-JP" altLang="en-US" sz="2400" dirty="0" smtClean="0"/>
              <a:t>回転</a:t>
            </a:r>
            <a:r>
              <a:rPr lang="ja-JP" altLang="en-US" sz="2400" dirty="0"/>
              <a:t>相違</a:t>
            </a:r>
            <a:r>
              <a:rPr lang="ja-JP" altLang="en-US" sz="2400" dirty="0" smtClean="0"/>
              <a:t>解タイプ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692583" y="5085457"/>
            <a:ext cx="2623833" cy="648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Font typeface="Wingdings" pitchFamily="2" charset="2"/>
              <a:buNone/>
            </a:pPr>
            <a:r>
              <a:rPr lang="ja-JP" altLang="en-US" sz="2400" dirty="0" smtClean="0"/>
              <a:t>回転同一解タイプ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560" y="1935777"/>
            <a:ext cx="3453968" cy="3009524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560" y="1929895"/>
            <a:ext cx="3453968" cy="300952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2488" y="1935777"/>
            <a:ext cx="3453968" cy="3009524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5551" y="1916832"/>
            <a:ext cx="3453968" cy="3009524"/>
          </a:xfrm>
          <a:prstGeom prst="rect">
            <a:avLst/>
          </a:prstGeom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0" y="5877818"/>
            <a:ext cx="9144000" cy="719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buFont typeface="Wingdings" pitchFamily="2" charset="2"/>
              <a:buNone/>
            </a:pPr>
            <a:r>
              <a:rPr lang="ja-JP" altLang="en-US" sz="3600" dirty="0" smtClean="0"/>
              <a:t>一つの解に対する</a:t>
            </a:r>
            <a:r>
              <a:rPr lang="ja-JP" altLang="en-US" sz="3600" u="sng" dirty="0" smtClean="0"/>
              <a:t>重複</a:t>
            </a:r>
            <a:r>
              <a:rPr lang="ja-JP" altLang="en-US" sz="3600" u="sng" dirty="0"/>
              <a:t>解</a:t>
            </a:r>
            <a:r>
              <a:rPr lang="ja-JP" altLang="en-US" sz="3600" u="sng" dirty="0" smtClean="0"/>
              <a:t>の数が異なる</a:t>
            </a:r>
          </a:p>
        </p:txBody>
      </p:sp>
    </p:spTree>
    <p:extLst>
      <p:ext uri="{BB962C8B-B14F-4D97-AF65-F5344CB8AC3E}">
        <p14:creationId xmlns:p14="http://schemas.microsoft.com/office/powerpoint/2010/main" val="1468169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6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42" presetClass="path" presetSubtype="0" accel="48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81481E-6 L 0.0474 0.10601 " pathEditMode="relative" rAng="0" ptsTypes="AA">
                                      <p:cBhvr>
                                        <p:cTn id="8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530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10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42" presetClass="path" presetSubtype="0" accel="48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81481E-6 L 0.0474 0.10601 " pathEditMode="relative" rAng="0" ptsTypes="AA">
                                      <p:cBhvr>
                                        <p:cTn id="12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5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55576" y="3861048"/>
            <a:ext cx="7631738" cy="648072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6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タイル張りに同一のものは存在しない</a:t>
            </a:r>
            <a:endParaRPr kumimoji="1" lang="en-US" altLang="ja-JP" dirty="0" smtClean="0"/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060848"/>
            <a:ext cx="2016110" cy="1756684"/>
          </a:xfrm>
          <a:prstGeom prst="rect">
            <a:avLst/>
          </a:prstGeom>
        </p:spPr>
      </p:pic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回転相違解</a:t>
            </a:r>
            <a:r>
              <a:rPr lang="ja-JP" altLang="en-US" dirty="0" smtClean="0"/>
              <a:t>の</a:t>
            </a:r>
            <a:r>
              <a:rPr lang="ja-JP" altLang="en-US" dirty="0"/>
              <a:t>重複</a:t>
            </a:r>
            <a:r>
              <a:rPr lang="ja-JP" altLang="en-US" dirty="0" smtClean="0"/>
              <a:t>解</a:t>
            </a:r>
            <a:r>
              <a:rPr lang="en-US" altLang="ja-JP" dirty="0" smtClean="0"/>
              <a:t>(1)</a:t>
            </a:r>
            <a:endParaRPr lang="ja-JP" altLang="en-US" dirty="0" smtClean="0"/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060848"/>
            <a:ext cx="2016110" cy="1756684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4552636"/>
            <a:ext cx="2016110" cy="1756684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056541"/>
            <a:ext cx="2016110" cy="1756684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882" y="4552636"/>
            <a:ext cx="2016110" cy="1756684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060848"/>
            <a:ext cx="2016110" cy="1756684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4552636"/>
            <a:ext cx="2016110" cy="1756684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060848"/>
            <a:ext cx="2015073" cy="1755781"/>
          </a:xfrm>
          <a:prstGeom prst="rect">
            <a:avLst/>
          </a:prstGeom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349078" y="3789040"/>
            <a:ext cx="135208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800" kern="0" dirty="0" smtClean="0">
                <a:latin typeface="+mn-lt"/>
                <a:ea typeface="+mn-ea"/>
              </a:rPr>
              <a:t>右回転図形</a:t>
            </a:r>
            <a:endParaRPr lang="en-US" altLang="ja-JP" sz="1800" kern="0" dirty="0" smtClean="0">
              <a:latin typeface="+mn-lt"/>
              <a:ea typeface="+mn-ea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056671" y="3789040"/>
            <a:ext cx="136815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800" kern="0" dirty="0" smtClean="0">
                <a:latin typeface="+mn-lt"/>
                <a:ea typeface="+mn-ea"/>
              </a:rPr>
              <a:t>左回転図形</a:t>
            </a:r>
            <a:endParaRPr lang="en-US" altLang="ja-JP" sz="1800" kern="0" dirty="0" smtClean="0">
              <a:latin typeface="+mn-lt"/>
              <a:ea typeface="+mn-ea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780488" y="6309320"/>
            <a:ext cx="115155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800" kern="0" dirty="0" smtClean="0">
                <a:latin typeface="+mn-lt"/>
                <a:ea typeface="+mn-ea"/>
              </a:rPr>
              <a:t>反転図形</a:t>
            </a:r>
            <a:endParaRPr lang="en-US" altLang="ja-JP" sz="1800" kern="0" dirty="0" smtClean="0">
              <a:latin typeface="+mn-lt"/>
              <a:ea typeface="+mn-ea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924504" y="3789040"/>
            <a:ext cx="115155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800" kern="0" dirty="0">
                <a:latin typeface="+mn-lt"/>
                <a:ea typeface="+mn-ea"/>
              </a:rPr>
              <a:t>元</a:t>
            </a:r>
            <a:r>
              <a:rPr lang="ja-JP" altLang="en-US" sz="1800" kern="0" dirty="0" smtClean="0">
                <a:latin typeface="+mn-lt"/>
                <a:ea typeface="+mn-ea"/>
              </a:rPr>
              <a:t>図形</a:t>
            </a:r>
            <a:endParaRPr lang="en-US" altLang="ja-JP" sz="1800" kern="0" dirty="0" smtClean="0">
              <a:latin typeface="+mn-lt"/>
              <a:ea typeface="+mn-ea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827584" y="6309320"/>
            <a:ext cx="180020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800" kern="0" dirty="0" smtClean="0">
                <a:latin typeface="+mn-lt"/>
                <a:ea typeface="+mn-ea"/>
              </a:rPr>
              <a:t>反転左回転図形</a:t>
            </a:r>
            <a:endParaRPr lang="en-US" altLang="ja-JP" sz="1800" kern="0" dirty="0" smtClean="0">
              <a:latin typeface="+mn-lt"/>
              <a:ea typeface="+mn-ea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6084168" y="6309320"/>
            <a:ext cx="180020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800" kern="0" dirty="0" smtClean="0">
                <a:latin typeface="+mn-lt"/>
                <a:ea typeface="+mn-ea"/>
              </a:rPr>
              <a:t>反転右回転図形</a:t>
            </a:r>
            <a:endParaRPr lang="en-US" altLang="ja-JP" sz="1800" kern="0" dirty="0" smtClean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22222E-6 L -0.28351 -0.00208 " pathEditMode="relative" rAng="0" ptsTypes="AA">
                                      <p:cBhvr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84" y="-116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22222E-6 L 0.28351 -0.00139 " pathEditMode="relative" rAng="0" ptsTypes="AA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67" y="-69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8" presetClass="emp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7200000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351 -0.00208 L -0.31493 0.06111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0" y="3148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8351 -0.00139 L 0.31493 0.0618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3" y="3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1.11111E-6 4.44444E-6 L 1.11111E-6 0.36342 " pathEditMode="relative" rAng="0" ptsTypes="AA">
                                      <p:cBhvr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7" presetClass="exit" presetSubtype="1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5" dur="25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5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50"/>
                            </p:stCondLst>
                            <p:childTnLst>
                              <p:par>
                                <p:cTn id="4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33333E-6 L -0.28351 0.00023 " pathEditMode="relative" rAng="0" ptsTypes="AA">
                                      <p:cBhvr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84" y="0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0.28282 0.00023 " pathEditMode="relative" rAng="0" ptsTypes="AA">
                                      <p:cBhvr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3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8" presetClass="emp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7200000">
                                      <p:cBhvr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8" presetClass="emp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351 0.00023 L -0.31493 0.06342 " pathEditMode="relative" rAng="0" ptsTypes="AA">
                                      <p:cBhvr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0" y="3148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8282 0.00023 L 0.31424 0.06342 " pathEditMode="relative" rAng="0" ptsTypes="AA">
                                      <p:cBhvr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3" y="3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7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0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3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6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9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2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"/>
                            </p:stCondLst>
                            <p:childTnLst>
                              <p:par>
                                <p:cTn id="10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  <p:bldP spid="11" grpId="0"/>
      <p:bldP spid="11" grpId="1"/>
      <p:bldP spid="12" grpId="0"/>
      <p:bldP spid="12" grpId="1"/>
      <p:bldP spid="13" grpId="0"/>
      <p:bldP spid="13" grpId="1"/>
      <p:bldP spid="14" grpId="0"/>
      <p:bldP spid="15" grpId="0"/>
      <p:bldP spid="15" grpId="1"/>
      <p:bldP spid="16" grpId="0"/>
      <p:bldP spid="16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7" name="Picture 21" descr="C:\Users\0811070\Desktop\研究室\ゲーム・パズル研究会\正しいタイル張り２\上３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409" y="2190761"/>
            <a:ext cx="1463675" cy="1271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8" name="Picture 22" descr="C:\Users\0811070\Desktop\研究室\ゲーム・パズル研究会\正しいタイル張り２\下３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408" y="4590823"/>
            <a:ext cx="1463675" cy="1271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回転相違解の重複解</a:t>
            </a:r>
            <a:r>
              <a:rPr kumimoji="1"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52" name="Rectangle 3"/>
          <p:cNvSpPr txBox="1">
            <a:spLocks noChangeArrowheads="1"/>
          </p:cNvSpPr>
          <p:nvPr/>
        </p:nvSpPr>
        <p:spPr bwMode="auto">
          <a:xfrm>
            <a:off x="755576" y="3457801"/>
            <a:ext cx="1701345" cy="475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200" kern="0" dirty="0" smtClean="0">
                <a:latin typeface="+mn-lt"/>
                <a:ea typeface="+mn-ea"/>
              </a:rPr>
              <a:t>上上上タイル張り</a:t>
            </a:r>
            <a:endParaRPr lang="en-US" altLang="ja-JP" sz="1200" kern="0" dirty="0" smtClean="0">
              <a:latin typeface="+mn-lt"/>
              <a:ea typeface="+mn-ea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en-US" altLang="ja-JP" sz="1200" kern="0" dirty="0" smtClean="0">
                <a:latin typeface="+mn-lt"/>
                <a:ea typeface="+mn-ea"/>
              </a:rPr>
              <a:t>(</a:t>
            </a:r>
            <a:r>
              <a:rPr lang="ja-JP" altLang="en-US" sz="1200" kern="0" dirty="0" smtClean="0">
                <a:latin typeface="+mn-lt"/>
                <a:ea typeface="+mn-ea"/>
              </a:rPr>
              <a:t>上３</a:t>
            </a:r>
            <a:r>
              <a:rPr lang="en-US" altLang="ja-JP" sz="1200" kern="0" dirty="0" smtClean="0">
                <a:latin typeface="+mn-lt"/>
                <a:ea typeface="+mn-ea"/>
              </a:rPr>
              <a:t>)</a:t>
            </a:r>
          </a:p>
        </p:txBody>
      </p:sp>
      <p:sp>
        <p:nvSpPr>
          <p:cNvPr id="53" name="Rectangle 3"/>
          <p:cNvSpPr txBox="1">
            <a:spLocks noChangeArrowheads="1"/>
          </p:cNvSpPr>
          <p:nvPr/>
        </p:nvSpPr>
        <p:spPr bwMode="auto">
          <a:xfrm>
            <a:off x="755576" y="5869500"/>
            <a:ext cx="1701345" cy="475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200" kern="0" dirty="0" smtClean="0">
                <a:latin typeface="+mn-lt"/>
                <a:ea typeface="+mn-ea"/>
              </a:rPr>
              <a:t>下下下タイル張り</a:t>
            </a:r>
            <a:endParaRPr lang="en-US" altLang="ja-JP" sz="1200" kern="0" dirty="0" smtClean="0">
              <a:latin typeface="+mn-lt"/>
              <a:ea typeface="+mn-ea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en-US" altLang="ja-JP" sz="1200" kern="0" dirty="0" smtClean="0">
                <a:latin typeface="+mn-lt"/>
                <a:ea typeface="+mn-ea"/>
              </a:rPr>
              <a:t>(</a:t>
            </a:r>
            <a:r>
              <a:rPr lang="ja-JP" altLang="en-US" sz="1200" kern="0" dirty="0" smtClean="0">
                <a:latin typeface="+mn-lt"/>
                <a:ea typeface="+mn-ea"/>
              </a:rPr>
              <a:t>下３</a:t>
            </a:r>
            <a:r>
              <a:rPr lang="en-US" altLang="ja-JP" sz="1200" kern="0" dirty="0" smtClean="0">
                <a:latin typeface="+mn-lt"/>
                <a:ea typeface="+mn-ea"/>
              </a:rPr>
              <a:t>)</a:t>
            </a:r>
          </a:p>
        </p:txBody>
      </p:sp>
      <p:sp>
        <p:nvSpPr>
          <p:cNvPr id="54" name="Rectangle 3"/>
          <p:cNvSpPr txBox="1">
            <a:spLocks noChangeArrowheads="1"/>
          </p:cNvSpPr>
          <p:nvPr/>
        </p:nvSpPr>
        <p:spPr bwMode="auto">
          <a:xfrm>
            <a:off x="3091730" y="3430091"/>
            <a:ext cx="1417787" cy="475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200" kern="0" dirty="0" smtClean="0">
                <a:latin typeface="+mn-lt"/>
                <a:ea typeface="+mn-ea"/>
              </a:rPr>
              <a:t>上下上タイル張り</a:t>
            </a:r>
            <a:endParaRPr lang="en-US" altLang="ja-JP" sz="1200" kern="0" dirty="0" smtClean="0">
              <a:latin typeface="+mn-lt"/>
              <a:ea typeface="+mn-ea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en-US" altLang="ja-JP" sz="1200" kern="0" dirty="0" smtClean="0">
                <a:latin typeface="+mn-lt"/>
                <a:ea typeface="+mn-ea"/>
              </a:rPr>
              <a:t>(</a:t>
            </a:r>
            <a:r>
              <a:rPr lang="ja-JP" altLang="en-US" sz="1200" kern="0" dirty="0" smtClean="0">
                <a:latin typeface="+mn-lt"/>
                <a:ea typeface="+mn-ea"/>
              </a:rPr>
              <a:t>上</a:t>
            </a:r>
            <a:r>
              <a:rPr lang="en-US" altLang="ja-JP" sz="1200" kern="0" dirty="0" smtClean="0">
                <a:latin typeface="+mn-lt"/>
                <a:ea typeface="+mn-ea"/>
              </a:rPr>
              <a:t>2</a:t>
            </a:r>
            <a:r>
              <a:rPr lang="ja-JP" altLang="en-US" sz="1200" kern="0" dirty="0" smtClean="0">
                <a:latin typeface="+mn-lt"/>
                <a:ea typeface="+mn-ea"/>
              </a:rPr>
              <a:t>下</a:t>
            </a:r>
            <a:r>
              <a:rPr lang="en-US" altLang="ja-JP" sz="1200" kern="0" dirty="0" smtClean="0">
                <a:latin typeface="+mn-lt"/>
                <a:ea typeface="+mn-ea"/>
              </a:rPr>
              <a:t>1)</a:t>
            </a:r>
          </a:p>
        </p:txBody>
      </p:sp>
      <p:sp>
        <p:nvSpPr>
          <p:cNvPr id="55" name="Rectangle 3"/>
          <p:cNvSpPr txBox="1">
            <a:spLocks noChangeArrowheads="1"/>
          </p:cNvSpPr>
          <p:nvPr/>
        </p:nvSpPr>
        <p:spPr bwMode="auto">
          <a:xfrm>
            <a:off x="3040782" y="5906073"/>
            <a:ext cx="1417787" cy="475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200" kern="0" dirty="0" smtClean="0">
                <a:latin typeface="+mn-lt"/>
                <a:ea typeface="+mn-ea"/>
              </a:rPr>
              <a:t>下上下タイル張り</a:t>
            </a:r>
            <a:endParaRPr lang="en-US" altLang="ja-JP" sz="1200" kern="0" dirty="0" smtClean="0">
              <a:latin typeface="+mn-lt"/>
              <a:ea typeface="+mn-ea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en-US" altLang="ja-JP" sz="1200" kern="0" dirty="0" smtClean="0">
                <a:latin typeface="+mn-lt"/>
                <a:ea typeface="+mn-ea"/>
              </a:rPr>
              <a:t>(</a:t>
            </a:r>
            <a:r>
              <a:rPr lang="ja-JP" altLang="en-US" sz="1200" kern="0" dirty="0" smtClean="0">
                <a:latin typeface="+mn-lt"/>
                <a:ea typeface="+mn-ea"/>
              </a:rPr>
              <a:t>上</a:t>
            </a:r>
            <a:r>
              <a:rPr lang="en-US" altLang="ja-JP" sz="1200" kern="0" dirty="0" smtClean="0">
                <a:latin typeface="+mn-lt"/>
                <a:ea typeface="+mn-ea"/>
              </a:rPr>
              <a:t>1</a:t>
            </a:r>
            <a:r>
              <a:rPr lang="ja-JP" altLang="en-US" sz="1200" kern="0" dirty="0" smtClean="0">
                <a:latin typeface="+mn-lt"/>
                <a:ea typeface="+mn-ea"/>
              </a:rPr>
              <a:t>下</a:t>
            </a:r>
            <a:r>
              <a:rPr lang="en-US" altLang="ja-JP" sz="1200" kern="0" dirty="0" smtClean="0">
                <a:latin typeface="+mn-lt"/>
                <a:ea typeface="+mn-ea"/>
              </a:rPr>
              <a:t>2)</a:t>
            </a:r>
          </a:p>
        </p:txBody>
      </p:sp>
      <p:sp>
        <p:nvSpPr>
          <p:cNvPr id="57" name="Rectangle 3"/>
          <p:cNvSpPr txBox="1">
            <a:spLocks noChangeArrowheads="1"/>
          </p:cNvSpPr>
          <p:nvPr/>
        </p:nvSpPr>
        <p:spPr bwMode="auto">
          <a:xfrm>
            <a:off x="5148064" y="5884220"/>
            <a:ext cx="1417787" cy="475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200" kern="0" dirty="0" smtClean="0">
                <a:latin typeface="+mn-lt"/>
                <a:ea typeface="+mn-ea"/>
              </a:rPr>
              <a:t>上下下タイル張り</a:t>
            </a:r>
            <a:endParaRPr lang="en-US" altLang="ja-JP" sz="1200" kern="0" dirty="0" smtClean="0">
              <a:latin typeface="+mn-lt"/>
              <a:ea typeface="+mn-ea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en-US" altLang="ja-JP" sz="1200" kern="0" dirty="0" smtClean="0">
                <a:latin typeface="+mn-lt"/>
                <a:ea typeface="+mn-ea"/>
              </a:rPr>
              <a:t>(</a:t>
            </a:r>
            <a:r>
              <a:rPr lang="ja-JP" altLang="en-US" sz="1200" kern="0" dirty="0" smtClean="0">
                <a:latin typeface="+mn-lt"/>
                <a:ea typeface="+mn-ea"/>
              </a:rPr>
              <a:t>上</a:t>
            </a:r>
            <a:r>
              <a:rPr lang="en-US" altLang="ja-JP" sz="1200" kern="0" dirty="0" smtClean="0">
                <a:latin typeface="+mn-lt"/>
                <a:ea typeface="+mn-ea"/>
              </a:rPr>
              <a:t>1</a:t>
            </a:r>
            <a:r>
              <a:rPr lang="ja-JP" altLang="en-US" sz="1200" kern="0" dirty="0" smtClean="0">
                <a:latin typeface="+mn-lt"/>
                <a:ea typeface="+mn-ea"/>
              </a:rPr>
              <a:t>下</a:t>
            </a:r>
            <a:r>
              <a:rPr lang="en-US" altLang="ja-JP" sz="1200" kern="0" dirty="0" smtClean="0">
                <a:latin typeface="+mn-lt"/>
                <a:ea typeface="+mn-ea"/>
              </a:rPr>
              <a:t>2)</a:t>
            </a:r>
          </a:p>
        </p:txBody>
      </p:sp>
      <p:sp>
        <p:nvSpPr>
          <p:cNvPr id="58" name="Rectangle 3"/>
          <p:cNvSpPr txBox="1">
            <a:spLocks noChangeArrowheads="1"/>
          </p:cNvSpPr>
          <p:nvPr/>
        </p:nvSpPr>
        <p:spPr bwMode="auto">
          <a:xfrm>
            <a:off x="7268194" y="3457801"/>
            <a:ext cx="1417787" cy="475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200" kern="0" dirty="0" smtClean="0">
                <a:latin typeface="+mn-lt"/>
                <a:ea typeface="+mn-ea"/>
              </a:rPr>
              <a:t>上上下タイル張り</a:t>
            </a:r>
            <a:endParaRPr lang="en-US" altLang="ja-JP" sz="1200" kern="0" dirty="0" smtClean="0">
              <a:latin typeface="+mn-lt"/>
              <a:ea typeface="+mn-ea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en-US" altLang="ja-JP" sz="1200" kern="0" dirty="0" smtClean="0">
                <a:latin typeface="+mn-lt"/>
                <a:ea typeface="+mn-ea"/>
              </a:rPr>
              <a:t>(</a:t>
            </a:r>
            <a:r>
              <a:rPr lang="ja-JP" altLang="en-US" sz="1200" kern="0" dirty="0" smtClean="0">
                <a:latin typeface="+mn-lt"/>
                <a:ea typeface="+mn-ea"/>
              </a:rPr>
              <a:t>上</a:t>
            </a:r>
            <a:r>
              <a:rPr lang="en-US" altLang="ja-JP" sz="1200" kern="0" dirty="0" smtClean="0">
                <a:latin typeface="+mn-lt"/>
                <a:ea typeface="+mn-ea"/>
              </a:rPr>
              <a:t>2</a:t>
            </a:r>
            <a:r>
              <a:rPr lang="ja-JP" altLang="en-US" sz="1200" kern="0" dirty="0" smtClean="0">
                <a:latin typeface="+mn-lt"/>
                <a:ea typeface="+mn-ea"/>
              </a:rPr>
              <a:t>下</a:t>
            </a:r>
            <a:r>
              <a:rPr lang="en-US" altLang="ja-JP" sz="1200" kern="0" dirty="0" smtClean="0">
                <a:latin typeface="+mn-lt"/>
                <a:ea typeface="+mn-ea"/>
              </a:rPr>
              <a:t>1)</a:t>
            </a:r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 bwMode="auto">
          <a:xfrm>
            <a:off x="7308304" y="5878363"/>
            <a:ext cx="1417787" cy="475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200" kern="0" dirty="0" smtClean="0">
                <a:latin typeface="+mn-lt"/>
                <a:ea typeface="+mn-ea"/>
              </a:rPr>
              <a:t>下下上タイル張り</a:t>
            </a:r>
            <a:endParaRPr lang="en-US" altLang="ja-JP" sz="1200" kern="0" dirty="0" smtClean="0">
              <a:latin typeface="+mn-lt"/>
              <a:ea typeface="+mn-ea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en-US" altLang="ja-JP" sz="1200" kern="0" dirty="0" smtClean="0">
                <a:latin typeface="+mn-lt"/>
                <a:ea typeface="+mn-ea"/>
              </a:rPr>
              <a:t>(</a:t>
            </a:r>
            <a:r>
              <a:rPr lang="ja-JP" altLang="en-US" sz="1200" kern="0" dirty="0" smtClean="0">
                <a:latin typeface="+mn-lt"/>
                <a:ea typeface="+mn-ea"/>
              </a:rPr>
              <a:t>上</a:t>
            </a:r>
            <a:r>
              <a:rPr lang="en-US" altLang="ja-JP" sz="1200" kern="0" dirty="0" smtClean="0">
                <a:latin typeface="+mn-lt"/>
                <a:ea typeface="+mn-ea"/>
              </a:rPr>
              <a:t>1</a:t>
            </a:r>
            <a:r>
              <a:rPr lang="ja-JP" altLang="en-US" sz="1200" kern="0" dirty="0" smtClean="0">
                <a:latin typeface="+mn-lt"/>
                <a:ea typeface="+mn-ea"/>
              </a:rPr>
              <a:t>下</a:t>
            </a:r>
            <a:r>
              <a:rPr lang="en-US" altLang="ja-JP" sz="1200" kern="0" dirty="0" smtClean="0">
                <a:latin typeface="+mn-lt"/>
                <a:ea typeface="+mn-ea"/>
              </a:rPr>
              <a:t>2)</a:t>
            </a:r>
          </a:p>
        </p:txBody>
      </p:sp>
      <p:sp>
        <p:nvSpPr>
          <p:cNvPr id="67" name="Rectangle 3"/>
          <p:cNvSpPr txBox="1">
            <a:spLocks noChangeArrowheads="1"/>
          </p:cNvSpPr>
          <p:nvPr/>
        </p:nvSpPr>
        <p:spPr bwMode="auto">
          <a:xfrm>
            <a:off x="4958887" y="3429000"/>
            <a:ext cx="1701345" cy="475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200" kern="0" dirty="0">
                <a:latin typeface="+mn-lt"/>
                <a:ea typeface="+mn-ea"/>
              </a:rPr>
              <a:t>下</a:t>
            </a:r>
            <a:r>
              <a:rPr lang="ja-JP" altLang="en-US" sz="1200" kern="0" dirty="0" smtClean="0">
                <a:latin typeface="+mn-lt"/>
                <a:ea typeface="+mn-ea"/>
              </a:rPr>
              <a:t>上上タイル張り</a:t>
            </a:r>
            <a:endParaRPr lang="en-US" altLang="ja-JP" sz="1200" kern="0" dirty="0" smtClean="0">
              <a:latin typeface="+mn-lt"/>
              <a:ea typeface="+mn-ea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en-US" altLang="ja-JP" sz="1200" kern="0" dirty="0" smtClean="0">
                <a:latin typeface="+mn-lt"/>
                <a:ea typeface="+mn-ea"/>
              </a:rPr>
              <a:t>(</a:t>
            </a:r>
            <a:r>
              <a:rPr lang="ja-JP" altLang="en-US" sz="1200" kern="0" dirty="0" smtClean="0">
                <a:latin typeface="+mn-lt"/>
                <a:ea typeface="+mn-ea"/>
              </a:rPr>
              <a:t>上</a:t>
            </a:r>
            <a:r>
              <a:rPr lang="en-US" altLang="ja-JP" sz="1200" kern="0" dirty="0" smtClean="0">
                <a:latin typeface="+mn-lt"/>
                <a:ea typeface="+mn-ea"/>
              </a:rPr>
              <a:t>2</a:t>
            </a:r>
            <a:r>
              <a:rPr lang="ja-JP" altLang="en-US" sz="1200" kern="0" dirty="0" smtClean="0">
                <a:latin typeface="+mn-lt"/>
                <a:ea typeface="+mn-ea"/>
              </a:rPr>
              <a:t>下</a:t>
            </a:r>
            <a:r>
              <a:rPr lang="en-US" altLang="ja-JP" sz="1200" kern="0" dirty="0" smtClean="0">
                <a:latin typeface="+mn-lt"/>
                <a:ea typeface="+mn-ea"/>
              </a:rPr>
              <a:t>1)</a:t>
            </a:r>
          </a:p>
        </p:txBody>
      </p:sp>
      <p:pic>
        <p:nvPicPr>
          <p:cNvPr id="6165" name="Picture 19" descr="C:\Users\0811070\Desktop\研究室\ゲーム・パズル研究会\正しいタイル張り２\色\下３-一部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410" y="4597912"/>
            <a:ext cx="1463675" cy="1271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6" name="Picture 20" descr="C:\Users\0811070\Desktop\研究室\ゲーム・パズル研究会\正しいタイル張り２\色\上３-一部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410" y="2186213"/>
            <a:ext cx="1463675" cy="1271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9" name="Picture 23" descr="C:\Users\0811070\Desktop\研究室\ゲーム・パズル研究会\正しいタイル張り２\色\上３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410" y="2190761"/>
            <a:ext cx="1463675" cy="1271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70" name="Picture 24" descr="C:\Users\0811070\Desktop\研究室\ゲーム・パズル研究会\正しいタイル張り２\色\下３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149" y="4591745"/>
            <a:ext cx="1463675" cy="1271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72" name="角丸四角形 6171"/>
          <p:cNvSpPr/>
          <p:nvPr/>
        </p:nvSpPr>
        <p:spPr bwMode="auto">
          <a:xfrm>
            <a:off x="1245777" y="2105930"/>
            <a:ext cx="687003" cy="624548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77" name="Rectangle 3"/>
          <p:cNvSpPr txBox="1">
            <a:spLocks noChangeArrowheads="1"/>
          </p:cNvSpPr>
          <p:nvPr/>
        </p:nvSpPr>
        <p:spPr bwMode="auto">
          <a:xfrm>
            <a:off x="1434638" y="1786671"/>
            <a:ext cx="373348" cy="35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600" kern="0" dirty="0" smtClean="0">
                <a:latin typeface="+mn-lt"/>
                <a:ea typeface="+mn-ea"/>
              </a:rPr>
              <a:t>上</a:t>
            </a:r>
            <a:endParaRPr lang="en-US" altLang="ja-JP" sz="1600" kern="0" dirty="0" smtClean="0">
              <a:latin typeface="+mn-lt"/>
              <a:ea typeface="+mn-ea"/>
            </a:endParaRPr>
          </a:p>
        </p:txBody>
      </p:sp>
      <p:sp>
        <p:nvSpPr>
          <p:cNvPr id="78" name="角丸四角形 77"/>
          <p:cNvSpPr/>
          <p:nvPr/>
        </p:nvSpPr>
        <p:spPr bwMode="auto">
          <a:xfrm>
            <a:off x="1259632" y="4532644"/>
            <a:ext cx="687003" cy="624548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79" name="Rectangle 3"/>
          <p:cNvSpPr txBox="1">
            <a:spLocks noChangeArrowheads="1"/>
          </p:cNvSpPr>
          <p:nvPr/>
        </p:nvSpPr>
        <p:spPr bwMode="auto">
          <a:xfrm>
            <a:off x="1448493" y="4213385"/>
            <a:ext cx="373348" cy="35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600" kern="0" dirty="0" smtClean="0">
                <a:latin typeface="+mn-lt"/>
                <a:ea typeface="+mn-ea"/>
              </a:rPr>
              <a:t>下</a:t>
            </a:r>
            <a:endParaRPr lang="en-US" altLang="ja-JP" sz="1600" kern="0" dirty="0" smtClean="0">
              <a:latin typeface="+mn-lt"/>
              <a:ea typeface="+mn-ea"/>
            </a:endParaRPr>
          </a:p>
        </p:txBody>
      </p:sp>
      <p:sp>
        <p:nvSpPr>
          <p:cNvPr id="80" name="Rectangle 3"/>
          <p:cNvSpPr txBox="1">
            <a:spLocks noChangeArrowheads="1"/>
          </p:cNvSpPr>
          <p:nvPr/>
        </p:nvSpPr>
        <p:spPr bwMode="auto">
          <a:xfrm>
            <a:off x="539552" y="3140968"/>
            <a:ext cx="373348" cy="35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600" kern="0" dirty="0" smtClean="0">
                <a:latin typeface="+mn-lt"/>
                <a:ea typeface="+mn-ea"/>
              </a:rPr>
              <a:t>上</a:t>
            </a:r>
            <a:endParaRPr lang="en-US" altLang="ja-JP" sz="1600" kern="0" dirty="0" smtClean="0">
              <a:latin typeface="+mn-lt"/>
              <a:ea typeface="+mn-ea"/>
            </a:endParaRPr>
          </a:p>
        </p:txBody>
      </p:sp>
      <p:sp>
        <p:nvSpPr>
          <p:cNvPr id="81" name="Rectangle 3"/>
          <p:cNvSpPr txBox="1">
            <a:spLocks noChangeArrowheads="1"/>
          </p:cNvSpPr>
          <p:nvPr/>
        </p:nvSpPr>
        <p:spPr bwMode="auto">
          <a:xfrm>
            <a:off x="2326444" y="3143942"/>
            <a:ext cx="373348" cy="35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600" kern="0" dirty="0" smtClean="0">
                <a:latin typeface="+mn-lt"/>
                <a:ea typeface="+mn-ea"/>
              </a:rPr>
              <a:t>上</a:t>
            </a:r>
            <a:endParaRPr lang="en-US" altLang="ja-JP" sz="1600" kern="0" dirty="0" smtClean="0">
              <a:latin typeface="+mn-lt"/>
              <a:ea typeface="+mn-ea"/>
            </a:endParaRPr>
          </a:p>
        </p:txBody>
      </p:sp>
      <p:sp>
        <p:nvSpPr>
          <p:cNvPr id="82" name="Rectangle 3"/>
          <p:cNvSpPr txBox="1">
            <a:spLocks noChangeArrowheads="1"/>
          </p:cNvSpPr>
          <p:nvPr/>
        </p:nvSpPr>
        <p:spPr bwMode="auto">
          <a:xfrm>
            <a:off x="539552" y="5592214"/>
            <a:ext cx="373348" cy="35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600" kern="0" dirty="0" smtClean="0">
                <a:latin typeface="+mn-lt"/>
                <a:ea typeface="+mn-ea"/>
              </a:rPr>
              <a:t>下</a:t>
            </a:r>
            <a:endParaRPr lang="en-US" altLang="ja-JP" sz="1600" kern="0" dirty="0" smtClean="0">
              <a:latin typeface="+mn-lt"/>
              <a:ea typeface="+mn-ea"/>
            </a:endParaRPr>
          </a:p>
        </p:txBody>
      </p:sp>
      <p:sp>
        <p:nvSpPr>
          <p:cNvPr id="83" name="Rectangle 3"/>
          <p:cNvSpPr txBox="1">
            <a:spLocks noChangeArrowheads="1"/>
          </p:cNvSpPr>
          <p:nvPr/>
        </p:nvSpPr>
        <p:spPr bwMode="auto">
          <a:xfrm>
            <a:off x="2326444" y="5661248"/>
            <a:ext cx="373348" cy="35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600" kern="0" dirty="0" smtClean="0">
                <a:latin typeface="+mn-lt"/>
                <a:ea typeface="+mn-ea"/>
              </a:rPr>
              <a:t>下</a:t>
            </a:r>
            <a:endParaRPr lang="en-US" altLang="ja-JP" sz="1600" kern="0" dirty="0" smtClean="0">
              <a:latin typeface="+mn-lt"/>
              <a:ea typeface="+mn-ea"/>
            </a:endParaRPr>
          </a:p>
        </p:txBody>
      </p:sp>
      <p:pic>
        <p:nvPicPr>
          <p:cNvPr id="6173" name="Picture 25" descr="C:\Users\0811070\Desktop\研究室\ゲーム・パズル研究会\正しいタイル張り２\上下上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325" y="2186213"/>
            <a:ext cx="1463675" cy="1271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74" name="Picture 26" descr="C:\Users\0811070\Desktop\研究室\ゲーム・パズル研究会\正しいタイル張り２\上上下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2306" y="2174173"/>
            <a:ext cx="1463675" cy="1271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75" name="Picture 27" descr="C:\Users\0811070\Desktop\研究室\ゲーム・パズル研究会\正しいタイル張り２\下上上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203015"/>
            <a:ext cx="1463675" cy="1271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8" descr="C:\Users\0811070\Desktop\研究室\ゲーム・パズル研究会\正しいタイル張り２\上下下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119" y="4597912"/>
            <a:ext cx="1463675" cy="1271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9" descr="C:\Users\0811070\Desktop\研究室\ゲーム・パズル研究会\正しいタイル張り２\下下上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8583" y="4600481"/>
            <a:ext cx="1463675" cy="1271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30" descr="C:\Users\0811070\Desktop\研究室\ゲーム・パズル研究会\正しいタイル張り２\下上下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957" y="4626703"/>
            <a:ext cx="1463675" cy="1271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77" name="Picture 33" descr="C:\Users\0811070\Desktop\研究室\ゲーム・パズル研究会\正しいタイル張り２\色\上下上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325" y="2191009"/>
            <a:ext cx="1463675" cy="1271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78" name="Picture 34" descr="C:\Users\0811070\Desktop\研究室\ゲーム・パズル研究会\正しいタイル張り２\色\下上上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5" y="2204864"/>
            <a:ext cx="1463675" cy="1271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79" name="Picture 35" descr="C:\Users\0811070\Desktop\研究室\ゲーム・パズル研究会\正しいタイル張り２\色\上上下.pn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2441" y="2171268"/>
            <a:ext cx="1463675" cy="1271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80" name="Picture 36" descr="C:\Users\0811070\Desktop\研究室\ゲーム・パズル研究会\正しいタイル張り２\色\下上下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4027" y="4625426"/>
            <a:ext cx="1463675" cy="1271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81" name="Picture 37" descr="C:\Users\0811070\Desktop\研究室\ゲーム・パズル研究会\正しいタイル張り２\色\上下下.pn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928" y="4600481"/>
            <a:ext cx="1463675" cy="1271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83" name="Picture 39" descr="C:\Users\0811070\Desktop\研究室\ゲーム・パズル研究会\正しいタイル張り２\色\下下上.pn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014" y="4594983"/>
            <a:ext cx="1463675" cy="1271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6519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4" grpId="0"/>
      <p:bldP spid="55" grpId="0"/>
      <p:bldP spid="57" grpId="0"/>
      <p:bldP spid="58" grpId="0"/>
      <p:bldP spid="59" grpId="0"/>
      <p:bldP spid="67" grpId="0"/>
      <p:bldP spid="6172" grpId="0" animBg="1"/>
      <p:bldP spid="6172" grpId="1" animBg="1"/>
      <p:bldP spid="77" grpId="0"/>
      <p:bldP spid="77" grpId="1"/>
      <p:bldP spid="78" grpId="0" animBg="1"/>
      <p:bldP spid="78" grpId="1" animBg="1"/>
      <p:bldP spid="79" grpId="0"/>
      <p:bldP spid="79" grpId="1"/>
      <p:bldP spid="80" grpId="0"/>
      <p:bldP spid="80" grpId="1"/>
      <p:bldP spid="81" grpId="0"/>
      <p:bldP spid="81" grpId="1"/>
      <p:bldP spid="82" grpId="0"/>
      <p:bldP spid="82" grpId="1"/>
      <p:bldP spid="83" grpId="0"/>
      <p:bldP spid="83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回転相違解の重複解</a:t>
            </a:r>
            <a:r>
              <a:rPr kumimoji="1" lang="en-US" altLang="ja-JP" dirty="0" smtClean="0"/>
              <a:t>(3)</a:t>
            </a:r>
            <a:endParaRPr kumimoji="1" lang="ja-JP" altLang="en-US" dirty="0"/>
          </a:p>
        </p:txBody>
      </p:sp>
      <p:sp>
        <p:nvSpPr>
          <p:cNvPr id="3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43608" y="2007517"/>
            <a:ext cx="7848872" cy="3437708"/>
          </a:xfrm>
        </p:spPr>
        <p:txBody>
          <a:bodyPr/>
          <a:lstStyle/>
          <a:p>
            <a:r>
              <a:rPr lang="ja-JP" altLang="en-US" sz="2800" dirty="0"/>
              <a:t>それぞれ</a:t>
            </a:r>
            <a:r>
              <a:rPr lang="ja-JP" altLang="en-US" sz="2800" dirty="0" smtClean="0"/>
              <a:t>のタイル張りが同一にならない</a:t>
            </a:r>
            <a:endParaRPr lang="en-US" altLang="ja-JP" sz="2800" dirty="0" smtClean="0"/>
          </a:p>
          <a:p>
            <a:pPr lvl="1"/>
            <a:r>
              <a:rPr lang="ja-JP" altLang="en-US" sz="2400" dirty="0"/>
              <a:t>回転重複解</a:t>
            </a:r>
            <a:endParaRPr lang="en-US" altLang="ja-JP" sz="2400" dirty="0"/>
          </a:p>
          <a:p>
            <a:pPr lvl="2"/>
            <a:r>
              <a:rPr lang="ja-JP" altLang="en-US" sz="2000" dirty="0" smtClean="0"/>
              <a:t>回転すると、回転前とは異なる解</a:t>
            </a:r>
            <a:r>
              <a:rPr lang="ja-JP" altLang="en-US" sz="2000" dirty="0"/>
              <a:t>に</a:t>
            </a:r>
            <a:r>
              <a:rPr lang="ja-JP" altLang="en-US" sz="2000" dirty="0" smtClean="0"/>
              <a:t>なる </a:t>
            </a:r>
            <a:r>
              <a:rPr lang="en-US" altLang="ja-JP" sz="1600" dirty="0" smtClean="0"/>
              <a:t>(</a:t>
            </a:r>
            <a:r>
              <a:rPr lang="ja-JP" altLang="en-US" sz="1600" dirty="0" smtClean="0"/>
              <a:t>回転相違解の前提</a:t>
            </a:r>
            <a:r>
              <a:rPr lang="en-US" altLang="ja-JP" sz="1600" dirty="0" smtClean="0"/>
              <a:t>)</a:t>
            </a:r>
            <a:endParaRPr lang="en-US" altLang="ja-JP" sz="2400" dirty="0" smtClean="0"/>
          </a:p>
          <a:p>
            <a:pPr lvl="1"/>
            <a:endParaRPr lang="en-US" altLang="ja-JP" sz="2400" dirty="0" smtClean="0"/>
          </a:p>
          <a:p>
            <a:pPr lvl="1"/>
            <a:r>
              <a:rPr lang="ja-JP" altLang="en-US" sz="2400" dirty="0" smtClean="0"/>
              <a:t>反転重複解・反転回転重複解</a:t>
            </a:r>
            <a:endParaRPr lang="en-US" altLang="ja-JP" sz="2400" dirty="0" smtClean="0"/>
          </a:p>
          <a:p>
            <a:pPr lvl="2"/>
            <a:r>
              <a:rPr lang="ja-JP" altLang="en-US" sz="2000" dirty="0"/>
              <a:t>反転する</a:t>
            </a:r>
            <a:r>
              <a:rPr lang="ja-JP" altLang="en-US" sz="2000" dirty="0" smtClean="0"/>
              <a:t>と角のタイル張りのパターンが変わる</a:t>
            </a:r>
            <a:endParaRPr lang="en-US" altLang="ja-JP" sz="2000" dirty="0" smtClean="0"/>
          </a:p>
          <a:p>
            <a:pPr lvl="3"/>
            <a:r>
              <a:rPr lang="ja-JP" altLang="en-US" sz="1600" dirty="0" smtClean="0"/>
              <a:t>上</a:t>
            </a:r>
            <a:r>
              <a:rPr lang="en-US" altLang="ja-JP" sz="1600" dirty="0" smtClean="0"/>
              <a:t>3</a:t>
            </a:r>
            <a:r>
              <a:rPr lang="ja-JP" altLang="en-US" sz="1600" dirty="0" smtClean="0"/>
              <a:t>　⇔　下</a:t>
            </a:r>
            <a:r>
              <a:rPr lang="en-US" altLang="ja-JP" sz="1600" dirty="0" smtClean="0"/>
              <a:t>3		</a:t>
            </a:r>
            <a:r>
              <a:rPr lang="ja-JP" altLang="en-US" sz="1600" dirty="0" smtClean="0"/>
              <a:t>上</a:t>
            </a:r>
            <a:r>
              <a:rPr lang="en-US" altLang="ja-JP" sz="1600" dirty="0" smtClean="0"/>
              <a:t>2</a:t>
            </a:r>
            <a:r>
              <a:rPr lang="ja-JP" altLang="en-US" sz="1600" dirty="0" smtClean="0"/>
              <a:t>下</a:t>
            </a:r>
            <a:r>
              <a:rPr lang="en-US" altLang="ja-JP" sz="1600" dirty="0" smtClean="0"/>
              <a:t>1</a:t>
            </a:r>
            <a:r>
              <a:rPr lang="ja-JP" altLang="en-US" sz="1600" dirty="0" smtClean="0"/>
              <a:t>　⇔　上</a:t>
            </a:r>
            <a:r>
              <a:rPr lang="en-US" altLang="ja-JP" sz="1600" dirty="0" smtClean="0"/>
              <a:t>1</a:t>
            </a:r>
            <a:r>
              <a:rPr lang="ja-JP" altLang="en-US" sz="1600" dirty="0" smtClean="0"/>
              <a:t>下</a:t>
            </a:r>
            <a:r>
              <a:rPr lang="en-US" altLang="ja-JP" sz="1600" dirty="0" smtClean="0"/>
              <a:t>2</a:t>
            </a:r>
            <a:endParaRPr lang="en-US" altLang="ja-JP" sz="600" dirty="0" smtClean="0"/>
          </a:p>
          <a:p>
            <a:pPr marL="914400" lvl="2" indent="0">
              <a:buNone/>
            </a:pPr>
            <a:r>
              <a:rPr lang="ja-JP" altLang="en-US" dirty="0" smtClean="0"/>
              <a:t>　よって同一にはならない</a:t>
            </a:r>
            <a:endParaRPr lang="en-US" altLang="ja-JP" sz="1800" dirty="0"/>
          </a:p>
        </p:txBody>
      </p:sp>
      <p:sp>
        <p:nvSpPr>
          <p:cNvPr id="34" name="コンテンツ プレースホルダー 2"/>
          <p:cNvSpPr txBox="1">
            <a:spLocks/>
          </p:cNvSpPr>
          <p:nvPr/>
        </p:nvSpPr>
        <p:spPr bwMode="auto">
          <a:xfrm>
            <a:off x="807945" y="5690121"/>
            <a:ext cx="7796503" cy="547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ja-JP" altLang="en-US" dirty="0" smtClean="0"/>
              <a:t>∴回転</a:t>
            </a:r>
            <a:r>
              <a:rPr lang="ja-JP" altLang="en-US" dirty="0"/>
              <a:t>相違</a:t>
            </a:r>
            <a:r>
              <a:rPr lang="ja-JP" altLang="en-US" dirty="0" smtClean="0"/>
              <a:t>解の重複解に同一のものはない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3010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回転</a:t>
            </a:r>
            <a:r>
              <a:rPr lang="ja-JP" altLang="en-US" dirty="0"/>
              <a:t>同一</a:t>
            </a:r>
            <a:r>
              <a:rPr lang="ja-JP" altLang="en-US" dirty="0" smtClean="0"/>
              <a:t>解の</a:t>
            </a:r>
            <a:r>
              <a:rPr lang="ja-JP" altLang="en-US" dirty="0"/>
              <a:t>重複解</a:t>
            </a:r>
            <a:endParaRPr lang="ja-JP" altLang="en-US" dirty="0" smtClean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9543" y="2278286"/>
            <a:ext cx="3210096" cy="2801538"/>
          </a:xfrm>
          <a:prstGeom prst="rect">
            <a:avLst/>
          </a:prstGeom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345617" y="5085184"/>
            <a:ext cx="115155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800" kern="0" dirty="0" smtClean="0">
                <a:latin typeface="+mn-lt"/>
                <a:ea typeface="+mn-ea"/>
              </a:rPr>
              <a:t>反転図形</a:t>
            </a:r>
            <a:endParaRPr lang="en-US" altLang="ja-JP" sz="1800" kern="0" dirty="0" smtClean="0">
              <a:latin typeface="+mn-lt"/>
              <a:ea typeface="+mn-ea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784309" y="5085184"/>
            <a:ext cx="95169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800" kern="0" dirty="0">
                <a:latin typeface="+mn-lt"/>
                <a:ea typeface="+mn-ea"/>
              </a:rPr>
              <a:t>元</a:t>
            </a:r>
            <a:r>
              <a:rPr lang="ja-JP" altLang="en-US" sz="1800" kern="0" dirty="0" smtClean="0">
                <a:latin typeface="+mn-lt"/>
                <a:ea typeface="+mn-ea"/>
              </a:rPr>
              <a:t>図形</a:t>
            </a:r>
            <a:endParaRPr lang="en-US" altLang="ja-JP" sz="1800" kern="0" dirty="0" smtClean="0">
              <a:latin typeface="+mn-lt"/>
              <a:ea typeface="+mn-ea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276872"/>
            <a:ext cx="3197078" cy="2790178"/>
          </a:xfrm>
          <a:prstGeom prst="rect">
            <a:avLst/>
          </a:prstGeom>
          <a:ln>
            <a:solidFill>
              <a:srgbClr val="FF0000">
                <a:alpha val="0"/>
              </a:srgbClr>
            </a:solidFill>
          </a:ln>
        </p:spPr>
      </p:pic>
      <p:sp>
        <p:nvSpPr>
          <p:cNvPr id="10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61881" y="5805264"/>
            <a:ext cx="6022487" cy="572198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2800" dirty="0"/>
              <a:t>互い</a:t>
            </a:r>
            <a:r>
              <a:rPr lang="ja-JP" altLang="en-US" sz="2800" dirty="0" smtClean="0"/>
              <a:t>の</a:t>
            </a:r>
            <a:r>
              <a:rPr kumimoji="1" lang="ja-JP" altLang="en-US" sz="2800" dirty="0" smtClean="0"/>
              <a:t>タイル張りは同一にはならない</a:t>
            </a:r>
            <a:endParaRPr lang="ja-JP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03682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重複解まとめ</a:t>
            </a:r>
          </a:p>
        </p:txBody>
      </p:sp>
      <p:sp>
        <p:nvSpPr>
          <p:cNvPr id="22" name="コンテンツ プレースホルダ 21"/>
          <p:cNvSpPr>
            <a:spLocks noGrp="1"/>
          </p:cNvSpPr>
          <p:nvPr>
            <p:ph idx="1"/>
          </p:nvPr>
        </p:nvSpPr>
        <p:spPr>
          <a:xfrm>
            <a:off x="1187624" y="1916832"/>
            <a:ext cx="2146142" cy="576064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2800" dirty="0" smtClean="0"/>
              <a:t>回転相違解</a:t>
            </a:r>
            <a:endParaRPr kumimoji="1" lang="ja-JP" altLang="en-US" sz="2800" dirty="0"/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400472" y="2492895"/>
            <a:ext cx="388843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2000" kern="0" dirty="0" smtClean="0">
                <a:latin typeface="+mn-lt"/>
                <a:ea typeface="+mn-ea"/>
              </a:rPr>
              <a:t>・　元となる図形</a:t>
            </a:r>
            <a:endParaRPr lang="en-US" altLang="ja-JP" sz="2000" kern="0" dirty="0" smtClean="0">
              <a:latin typeface="+mn-lt"/>
              <a:ea typeface="+mn-ea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2000" kern="0" dirty="0" smtClean="0">
                <a:latin typeface="+mn-lt"/>
                <a:ea typeface="+mn-ea"/>
              </a:rPr>
              <a:t>・　右に回転した図形</a:t>
            </a:r>
            <a:endParaRPr lang="en-US" altLang="ja-JP" sz="20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ja-JP" altLang="en-US" sz="2000" kern="0" dirty="0" smtClean="0">
                <a:latin typeface="+mn-lt"/>
                <a:ea typeface="+mn-ea"/>
              </a:rPr>
              <a:t>・　左に回転した図形</a:t>
            </a:r>
            <a:endParaRPr lang="en-US" altLang="ja-JP" sz="2000" kern="0" dirty="0" smtClean="0">
              <a:latin typeface="+mn-lt"/>
              <a:ea typeface="+mn-ea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2000" kern="0" dirty="0" smtClean="0">
                <a:latin typeface="+mn-lt"/>
                <a:ea typeface="+mn-ea"/>
              </a:rPr>
              <a:t>・　軸反転した図形</a:t>
            </a:r>
            <a:endParaRPr lang="en-US" altLang="ja-JP" sz="2000" kern="0" dirty="0" smtClean="0">
              <a:latin typeface="+mn-lt"/>
              <a:ea typeface="+mn-ea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2000" kern="0" dirty="0" smtClean="0">
                <a:latin typeface="+mn-lt"/>
                <a:ea typeface="+mn-ea"/>
              </a:rPr>
              <a:t>・　軸反転して、右に回転した図形</a:t>
            </a:r>
            <a:endParaRPr lang="en-US" altLang="ja-JP" sz="2000" kern="0" dirty="0" smtClean="0">
              <a:latin typeface="+mn-lt"/>
              <a:ea typeface="+mn-ea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2000" kern="0" dirty="0" smtClean="0">
                <a:latin typeface="+mn-lt"/>
                <a:ea typeface="+mn-ea"/>
              </a:rPr>
              <a:t>・　軸反転して、左に回転した図形</a:t>
            </a:r>
            <a:endParaRPr lang="en-US" altLang="ja-JP" sz="2000" kern="0" dirty="0" smtClean="0">
              <a:latin typeface="+mn-lt"/>
              <a:ea typeface="+mn-ea"/>
            </a:endParaRPr>
          </a:p>
        </p:txBody>
      </p:sp>
      <p:sp>
        <p:nvSpPr>
          <p:cNvPr id="5" name="コンテンツ プレースホルダ 21"/>
          <p:cNvSpPr txBox="1">
            <a:spLocks/>
          </p:cNvSpPr>
          <p:nvPr/>
        </p:nvSpPr>
        <p:spPr bwMode="auto">
          <a:xfrm>
            <a:off x="5636249" y="1916832"/>
            <a:ext cx="2032095" cy="61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ja-JP" altLang="en-US" sz="2800" dirty="0" smtClean="0"/>
              <a:t>回転同一解</a:t>
            </a:r>
            <a:endParaRPr lang="ja-JP" altLang="en-US" sz="2800" dirty="0"/>
          </a:p>
          <a:p>
            <a:pPr marL="0" indent="0">
              <a:buFont typeface="Wingdings" pitchFamily="2" charset="2"/>
              <a:buNone/>
            </a:pPr>
            <a:endParaRPr lang="ja-JP" altLang="en-US" sz="28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508104" y="2564903"/>
            <a:ext cx="2232248" cy="939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2000" kern="0" dirty="0" smtClean="0">
                <a:latin typeface="+mn-lt"/>
                <a:ea typeface="+mn-ea"/>
              </a:rPr>
              <a:t>・　元となる図形</a:t>
            </a:r>
            <a:endParaRPr lang="en-US" altLang="ja-JP" sz="2000" kern="0" dirty="0" smtClean="0">
              <a:latin typeface="+mn-lt"/>
              <a:ea typeface="+mn-ea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2000" kern="0" dirty="0" smtClean="0">
                <a:latin typeface="+mn-lt"/>
                <a:ea typeface="+mn-ea"/>
              </a:rPr>
              <a:t>・　軸反転した図形</a:t>
            </a:r>
            <a:endParaRPr lang="en-US" altLang="ja-JP" sz="2000" kern="0" dirty="0" smtClean="0">
              <a:latin typeface="+mn-lt"/>
              <a:ea typeface="+mn-ea"/>
            </a:endParaRPr>
          </a:p>
        </p:txBody>
      </p:sp>
      <p:sp>
        <p:nvSpPr>
          <p:cNvPr id="8" name="大かっこ 7"/>
          <p:cNvSpPr/>
          <p:nvPr/>
        </p:nvSpPr>
        <p:spPr bwMode="auto">
          <a:xfrm>
            <a:off x="251521" y="2525714"/>
            <a:ext cx="4037384" cy="2238618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5" name="大かっこ 14"/>
          <p:cNvSpPr/>
          <p:nvPr/>
        </p:nvSpPr>
        <p:spPr bwMode="auto">
          <a:xfrm>
            <a:off x="5508104" y="2564903"/>
            <a:ext cx="2232248" cy="792088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1" name="コンテンツ プレースホルダ 21"/>
          <p:cNvSpPr txBox="1">
            <a:spLocks/>
          </p:cNvSpPr>
          <p:nvPr/>
        </p:nvSpPr>
        <p:spPr bwMode="auto">
          <a:xfrm>
            <a:off x="1475656" y="5301208"/>
            <a:ext cx="6192688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ja-JP" sz="2800" dirty="0" smtClean="0"/>
              <a:t>BDD</a:t>
            </a:r>
            <a:r>
              <a:rPr lang="ja-JP" altLang="en-US" sz="2800" dirty="0" smtClean="0"/>
              <a:t>作成の時点で、できるだけ重複解を</a:t>
            </a:r>
            <a:endParaRPr lang="en-US" altLang="ja-JP" sz="2800" dirty="0" smtClean="0"/>
          </a:p>
          <a:p>
            <a:pPr marL="0" indent="0">
              <a:buFont typeface="Wingdings" pitchFamily="2" charset="2"/>
              <a:buNone/>
            </a:pPr>
            <a:r>
              <a:rPr lang="ja-JP" altLang="en-US" sz="2800" dirty="0" smtClean="0"/>
              <a:t>除外する条件を付け加える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3155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C:\Users\0811070\Desktop\研究室\ゲーム・パズル研究会\N=9格子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055621"/>
            <a:ext cx="3240360" cy="282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はじめに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95536" y="2122512"/>
            <a:ext cx="4895850" cy="4546848"/>
          </a:xfrm>
        </p:spPr>
        <p:txBody>
          <a:bodyPr/>
          <a:lstStyle/>
          <a:p>
            <a:pPr marL="609600" indent="-609600" eaLnBrk="1" hangingPunct="1"/>
            <a:r>
              <a:rPr lang="ja-JP" altLang="en-US" dirty="0"/>
              <a:t>３点タイル</a:t>
            </a:r>
            <a:r>
              <a:rPr lang="ja-JP" altLang="en-US" dirty="0" smtClean="0"/>
              <a:t>張り問題</a:t>
            </a:r>
            <a:endParaRPr lang="en-US" altLang="ja-JP" dirty="0" smtClean="0"/>
          </a:p>
          <a:p>
            <a:pPr marL="1009650" lvl="1" indent="-609600" eaLnBrk="1" hangingPunct="1"/>
            <a:r>
              <a:rPr lang="ja-JP" altLang="en-US" dirty="0" smtClean="0"/>
              <a:t>１辺が</a:t>
            </a:r>
            <a:r>
              <a:rPr lang="en-US" altLang="ja-JP" dirty="0" smtClean="0"/>
              <a:t>n</a:t>
            </a:r>
            <a:r>
              <a:rPr lang="ja-JP" altLang="en-US" dirty="0" smtClean="0"/>
              <a:t>個の点からなる</a:t>
            </a:r>
            <a:endParaRPr lang="en-US" altLang="ja-JP" dirty="0" smtClean="0"/>
          </a:p>
          <a:p>
            <a:pPr marL="400050" lvl="1" indent="0" eaLnBrk="1" hangingPunct="1">
              <a:buNone/>
            </a:pPr>
            <a:r>
              <a:rPr lang="ja-JP" altLang="en-US" dirty="0" smtClean="0"/>
              <a:t>　　　正三角形状の格子</a:t>
            </a:r>
            <a:endParaRPr lang="en-US" altLang="ja-JP" dirty="0" smtClean="0"/>
          </a:p>
          <a:p>
            <a:pPr marL="609600" indent="-609600" eaLnBrk="1" hangingPunct="1"/>
            <a:endParaRPr lang="ja-JP" altLang="en-US" sz="1100" dirty="0" smtClean="0"/>
          </a:p>
          <a:p>
            <a:pPr marL="1009650" lvl="1" indent="-609600" eaLnBrk="1" hangingPunct="1"/>
            <a:r>
              <a:rPr lang="ja-JP" altLang="en-US" dirty="0" smtClean="0"/>
              <a:t>点の個数が３の倍数のとき、</a:t>
            </a:r>
            <a:endParaRPr lang="en-US" altLang="ja-JP" dirty="0" smtClean="0"/>
          </a:p>
          <a:p>
            <a:pPr marL="400050" lvl="1" indent="0" eaLnBrk="1" hangingPunct="1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　　と　　　のみを使って</a:t>
            </a:r>
            <a:endParaRPr lang="en-US" altLang="ja-JP" dirty="0" smtClean="0"/>
          </a:p>
          <a:p>
            <a:pPr marL="400050" lvl="1" indent="0" eaLnBrk="1" hangingPunct="1">
              <a:buNone/>
            </a:pPr>
            <a:r>
              <a:rPr lang="ja-JP" altLang="en-US" dirty="0" smtClean="0"/>
              <a:t>　　　タイル張り可能か</a:t>
            </a:r>
            <a:endParaRPr lang="en-US" altLang="ja-JP" dirty="0" smtClean="0"/>
          </a:p>
          <a:p>
            <a:pPr marL="609600" indent="-609600" eaLnBrk="1" hangingPunct="1">
              <a:buFont typeface="Wingdings" pitchFamily="2" charset="2"/>
              <a:buNone/>
            </a:pPr>
            <a:endParaRPr lang="en-US" altLang="ja-JP" sz="1100" dirty="0" smtClean="0"/>
          </a:p>
          <a:p>
            <a:pPr marL="1009650" lvl="1" indent="-609600" eaLnBrk="1" hangingPunct="1"/>
            <a:r>
              <a:rPr lang="ja-JP" altLang="en-US" dirty="0" smtClean="0"/>
              <a:t>すべての点を使用し、また</a:t>
            </a:r>
            <a:endParaRPr lang="en-US" altLang="ja-JP" dirty="0" smtClean="0"/>
          </a:p>
          <a:p>
            <a:pPr marL="400050" lvl="1" indent="0" eaLnBrk="1" hangingPunct="1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各点は必ず、ちょうど１つの</a:t>
            </a:r>
            <a:endParaRPr lang="en-US" altLang="ja-JP" dirty="0" smtClean="0"/>
          </a:p>
          <a:p>
            <a:pPr marL="400050" lvl="1" indent="0" eaLnBrk="1" hangingPunct="1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タイルに使われる</a:t>
            </a:r>
            <a:endParaRPr lang="en-US" altLang="ja-JP" dirty="0" smtClean="0"/>
          </a:p>
          <a:p>
            <a:pPr marL="609600" indent="-609600" eaLnBrk="1" hangingPunct="1">
              <a:buFont typeface="Wingdings" pitchFamily="2" charset="2"/>
              <a:buNone/>
            </a:pPr>
            <a:endParaRPr lang="en-US" altLang="ja-JP" dirty="0" smtClean="0"/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ja-JP" dirty="0" smtClean="0"/>
              <a:t>     </a:t>
            </a:r>
            <a:endParaRPr lang="ja-JP" altLang="en-US" dirty="0" smtClean="0"/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ja-JP" altLang="en-US" dirty="0" smtClean="0"/>
              <a:t>     </a:t>
            </a:r>
          </a:p>
        </p:txBody>
      </p:sp>
      <p:sp>
        <p:nvSpPr>
          <p:cNvPr id="8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46991" y="6093295"/>
            <a:ext cx="3591371" cy="432049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en-US" altLang="ja-JP" sz="2400" dirty="0" smtClean="0"/>
              <a:t>n=9</a:t>
            </a:r>
            <a:r>
              <a:rPr lang="ja-JP" altLang="en-US" sz="2400" dirty="0" smtClean="0"/>
              <a:t>の時のタイル張りの例</a:t>
            </a:r>
          </a:p>
        </p:txBody>
      </p:sp>
      <p:pic>
        <p:nvPicPr>
          <p:cNvPr id="2054" name="Picture 6" descr="C:\Users\0811070\Desktop\研究室\卒論発表\タイル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789" y="4203034"/>
            <a:ext cx="420687" cy="37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6" descr="C:\Users\0811070\Desktop\研究室\卒論発表\タイル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5500" y="4191730"/>
            <a:ext cx="420687" cy="374650"/>
          </a:xfrm>
          <a:prstGeom prst="rect">
            <a:avLst/>
          </a:prstGeom>
          <a:noFill/>
          <a:scene3d>
            <a:camera prst="orthographicFront">
              <a:rot lat="10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0811070\Desktop\研究室\ゲーム・パズル研究会\N=9解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055621"/>
            <a:ext cx="3240360" cy="282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5386461" y="6179159"/>
            <a:ext cx="1417787" cy="35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200" kern="0" dirty="0" smtClean="0">
                <a:latin typeface="+mn-lt"/>
                <a:ea typeface="+mn-ea"/>
              </a:rPr>
              <a:t>上下下タイル張り</a:t>
            </a:r>
            <a:endParaRPr lang="en-US" altLang="ja-JP" sz="1200" kern="0" dirty="0" smtClean="0">
              <a:latin typeface="+mn-lt"/>
              <a:ea typeface="+mn-ea"/>
            </a:endParaRPr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 bwMode="auto">
          <a:xfrm>
            <a:off x="7394167" y="6165304"/>
            <a:ext cx="1417787" cy="35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200" kern="0" dirty="0" smtClean="0">
                <a:latin typeface="+mn-lt"/>
                <a:ea typeface="+mn-ea"/>
              </a:rPr>
              <a:t>下下上タイル張り</a:t>
            </a:r>
            <a:endParaRPr lang="en-US" altLang="ja-JP" sz="1200" kern="0" dirty="0" smtClean="0">
              <a:latin typeface="+mn-lt"/>
              <a:ea typeface="+mn-ea"/>
            </a:endParaRPr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 bwMode="auto">
          <a:xfrm>
            <a:off x="7380312" y="4176790"/>
            <a:ext cx="1417787" cy="35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200" kern="0" dirty="0" smtClean="0">
                <a:latin typeface="+mn-lt"/>
                <a:ea typeface="+mn-ea"/>
              </a:rPr>
              <a:t>上上下タイル張り</a:t>
            </a:r>
            <a:endParaRPr lang="en-US" altLang="ja-JP" sz="1200" kern="0" dirty="0" smtClean="0">
              <a:latin typeface="+mn-lt"/>
              <a:ea typeface="+mn-ea"/>
            </a:endParaRPr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5366846" y="4182497"/>
            <a:ext cx="1406070" cy="35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200" kern="0" dirty="0">
                <a:latin typeface="+mn-lt"/>
                <a:ea typeface="+mn-ea"/>
              </a:rPr>
              <a:t>下</a:t>
            </a:r>
            <a:r>
              <a:rPr lang="ja-JP" altLang="en-US" sz="1200" kern="0" dirty="0" smtClean="0">
                <a:latin typeface="+mn-lt"/>
                <a:ea typeface="+mn-ea"/>
              </a:rPr>
              <a:t>上上タイル張り</a:t>
            </a:r>
            <a:endParaRPr lang="en-US" altLang="ja-JP" sz="1200" kern="0" dirty="0" smtClean="0">
              <a:latin typeface="+mn-lt"/>
              <a:ea typeface="+mn-ea"/>
            </a:endParaRP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3491880" y="6179159"/>
            <a:ext cx="1417787" cy="35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200" kern="0" dirty="0" smtClean="0">
                <a:latin typeface="+mn-lt"/>
                <a:ea typeface="+mn-ea"/>
              </a:rPr>
              <a:t>下上下タイル張り</a:t>
            </a:r>
            <a:endParaRPr lang="en-US" altLang="ja-JP" sz="1200" kern="0" dirty="0" smtClean="0">
              <a:latin typeface="+mn-lt"/>
              <a:ea typeface="+mn-ea"/>
            </a:endParaRP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3487998" y="4182699"/>
            <a:ext cx="1417787" cy="268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200" kern="0" dirty="0" smtClean="0">
                <a:latin typeface="+mn-lt"/>
                <a:ea typeface="+mn-ea"/>
              </a:rPr>
              <a:t>上下上タイル張り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endParaRPr lang="en-US" altLang="ja-JP" sz="1200" kern="0" dirty="0" smtClean="0">
              <a:latin typeface="+mn-lt"/>
              <a:ea typeface="+mn-ea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476011" y="6193014"/>
            <a:ext cx="1162041" cy="35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200" kern="0" dirty="0" smtClean="0">
                <a:latin typeface="+mn-lt"/>
                <a:ea typeface="+mn-ea"/>
              </a:rPr>
              <a:t>下</a:t>
            </a:r>
            <a:r>
              <a:rPr lang="en-US" altLang="ja-JP" sz="1200" kern="0" dirty="0" smtClean="0">
                <a:latin typeface="+mn-lt"/>
                <a:ea typeface="+mn-ea"/>
              </a:rPr>
              <a:t>3</a:t>
            </a:r>
            <a:r>
              <a:rPr lang="ja-JP" altLang="en-US" sz="1200" kern="0" dirty="0" smtClean="0">
                <a:latin typeface="+mn-lt"/>
                <a:ea typeface="+mn-ea"/>
              </a:rPr>
              <a:t>タイル張り</a:t>
            </a:r>
            <a:endParaRPr lang="en-US" altLang="ja-JP" sz="1200" kern="0" dirty="0" smtClean="0">
              <a:latin typeface="+mn-lt"/>
              <a:ea typeface="+mn-ea"/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417909" y="4152054"/>
            <a:ext cx="1278245" cy="35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200" kern="0" dirty="0" smtClean="0">
                <a:latin typeface="+mn-lt"/>
                <a:ea typeface="+mn-ea"/>
              </a:rPr>
              <a:t>上</a:t>
            </a:r>
            <a:r>
              <a:rPr lang="en-US" altLang="ja-JP" sz="1200" kern="0" dirty="0" smtClean="0">
                <a:latin typeface="+mn-lt"/>
                <a:ea typeface="+mn-ea"/>
              </a:rPr>
              <a:t>3</a:t>
            </a:r>
            <a:r>
              <a:rPr lang="ja-JP" altLang="en-US" sz="1200" kern="0" dirty="0" smtClean="0">
                <a:latin typeface="+mn-lt"/>
                <a:ea typeface="+mn-ea"/>
              </a:rPr>
              <a:t>タイル張り</a:t>
            </a:r>
            <a:endParaRPr lang="en-US" altLang="ja-JP" sz="1200" kern="0" dirty="0" smtClean="0">
              <a:latin typeface="+mn-lt"/>
              <a:ea typeface="+mn-ea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 dirty="0" smtClean="0"/>
              <a:t>重複するタイル張りの</a:t>
            </a:r>
            <a:r>
              <a:rPr lang="ja-JP" altLang="en-US" sz="4000" dirty="0"/>
              <a:t>除外</a:t>
            </a:r>
            <a:endParaRPr kumimoji="1" lang="ja-JP" altLang="en-US" sz="4000" dirty="0"/>
          </a:p>
        </p:txBody>
      </p:sp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8" y="4942019"/>
            <a:ext cx="1450975" cy="1257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8" y="2925795"/>
            <a:ext cx="1450975" cy="1257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64087" y="2925795"/>
            <a:ext cx="1450975" cy="1257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64086" y="4926523"/>
            <a:ext cx="1450975" cy="1257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91880" y="2926935"/>
            <a:ext cx="1450975" cy="1257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2" name="Picture 1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91880" y="4927662"/>
            <a:ext cx="1450975" cy="1257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3" name="Picture 1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93420" y="2909422"/>
            <a:ext cx="1450975" cy="1257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4" name="Picture 18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93420" y="4910150"/>
            <a:ext cx="1450975" cy="1257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2688" y="2017713"/>
            <a:ext cx="3658294" cy="547191"/>
          </a:xfrm>
        </p:spPr>
        <p:txBody>
          <a:bodyPr/>
          <a:lstStyle/>
          <a:p>
            <a:r>
              <a:rPr lang="ja-JP" altLang="en-US" dirty="0" smtClean="0"/>
              <a:t>正しいタイル張り</a:t>
            </a:r>
            <a:endParaRPr lang="en-US" altLang="ja-JP" dirty="0"/>
          </a:p>
        </p:txBody>
      </p:sp>
      <p:sp>
        <p:nvSpPr>
          <p:cNvPr id="35" name="Rectangle 3"/>
          <p:cNvSpPr txBox="1">
            <a:spLocks noChangeArrowheads="1"/>
          </p:cNvSpPr>
          <p:nvPr/>
        </p:nvSpPr>
        <p:spPr bwMode="auto">
          <a:xfrm>
            <a:off x="1043608" y="4512094"/>
            <a:ext cx="1056402" cy="35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900" kern="0" dirty="0" smtClean="0">
                <a:latin typeface="+mn-lt"/>
                <a:ea typeface="+mn-ea"/>
              </a:rPr>
              <a:t>反転 </a:t>
            </a:r>
            <a:r>
              <a:rPr lang="en-US" altLang="ja-JP" sz="900" kern="0" dirty="0" smtClean="0">
                <a:latin typeface="+mn-lt"/>
                <a:ea typeface="+mn-ea"/>
              </a:rPr>
              <a:t>or </a:t>
            </a:r>
            <a:r>
              <a:rPr lang="ja-JP" altLang="en-US" sz="900" kern="0" dirty="0" smtClean="0">
                <a:latin typeface="+mn-lt"/>
                <a:ea typeface="+mn-ea"/>
              </a:rPr>
              <a:t>反転</a:t>
            </a:r>
            <a:r>
              <a:rPr lang="ja-JP" altLang="en-US" sz="900" kern="0" dirty="0">
                <a:latin typeface="+mn-lt"/>
                <a:ea typeface="+mn-ea"/>
              </a:rPr>
              <a:t>回転</a:t>
            </a:r>
            <a:endParaRPr lang="en-US" altLang="ja-JP" sz="900" kern="0" dirty="0" smtClean="0">
              <a:latin typeface="+mn-lt"/>
              <a:ea typeface="+mn-ea"/>
            </a:endParaRPr>
          </a:p>
        </p:txBody>
      </p:sp>
      <p:sp>
        <p:nvSpPr>
          <p:cNvPr id="8" name="左矢印 7"/>
          <p:cNvSpPr/>
          <p:nvPr/>
        </p:nvSpPr>
        <p:spPr bwMode="auto">
          <a:xfrm>
            <a:off x="4932040" y="3446489"/>
            <a:ext cx="432048" cy="126527"/>
          </a:xfrm>
          <a:prstGeom prst="leftArrow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37" name="左矢印 36"/>
          <p:cNvSpPr/>
          <p:nvPr/>
        </p:nvSpPr>
        <p:spPr bwMode="auto">
          <a:xfrm>
            <a:off x="4860032" y="4598617"/>
            <a:ext cx="432048" cy="126527"/>
          </a:xfrm>
          <a:prstGeom prst="leftArrow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>
              <a:rot lat="0" lon="0" rev="1800000"/>
            </a:camera>
            <a:lightRig rig="threePt" dir="t"/>
          </a:scene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38" name="左矢印 37"/>
          <p:cNvSpPr/>
          <p:nvPr/>
        </p:nvSpPr>
        <p:spPr bwMode="auto">
          <a:xfrm>
            <a:off x="6906699" y="3446489"/>
            <a:ext cx="432048" cy="126527"/>
          </a:xfrm>
          <a:prstGeom prst="leftArrow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39" name="左矢印 38"/>
          <p:cNvSpPr/>
          <p:nvPr/>
        </p:nvSpPr>
        <p:spPr bwMode="auto">
          <a:xfrm>
            <a:off x="6903966" y="4598617"/>
            <a:ext cx="432048" cy="126527"/>
          </a:xfrm>
          <a:prstGeom prst="leftArrow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>
              <a:rot lat="0" lon="10800000" rev="19800000"/>
            </a:camera>
            <a:lightRig rig="threePt" dir="t"/>
          </a:scene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40" name="左矢印 39"/>
          <p:cNvSpPr/>
          <p:nvPr/>
        </p:nvSpPr>
        <p:spPr bwMode="auto">
          <a:xfrm>
            <a:off x="5868144" y="4598617"/>
            <a:ext cx="432048" cy="126527"/>
          </a:xfrm>
          <a:prstGeom prst="leftArrow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 bwMode="auto">
          <a:xfrm>
            <a:off x="6012160" y="4509120"/>
            <a:ext cx="492819" cy="35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900" kern="0" dirty="0" smtClean="0">
                <a:latin typeface="+mn-lt"/>
                <a:ea typeface="+mn-ea"/>
              </a:rPr>
              <a:t>反転</a:t>
            </a:r>
            <a:endParaRPr lang="en-US" altLang="ja-JP" sz="900" kern="0" dirty="0" smtClean="0">
              <a:latin typeface="+mn-lt"/>
              <a:ea typeface="+mn-ea"/>
            </a:endParaRPr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 bwMode="auto">
          <a:xfrm>
            <a:off x="4915567" y="3287958"/>
            <a:ext cx="492819" cy="35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900" kern="0" dirty="0" smtClean="0">
                <a:latin typeface="+mn-lt"/>
                <a:ea typeface="+mn-ea"/>
              </a:rPr>
              <a:t>回転</a:t>
            </a:r>
            <a:endParaRPr lang="en-US" altLang="ja-JP" sz="900" kern="0" dirty="0" smtClean="0">
              <a:latin typeface="+mn-lt"/>
              <a:ea typeface="+mn-ea"/>
            </a:endParaRPr>
          </a:p>
        </p:txBody>
      </p:sp>
      <p:sp>
        <p:nvSpPr>
          <p:cNvPr id="44" name="Rectangle 3"/>
          <p:cNvSpPr txBox="1">
            <a:spLocks noChangeArrowheads="1"/>
          </p:cNvSpPr>
          <p:nvPr/>
        </p:nvSpPr>
        <p:spPr bwMode="auto">
          <a:xfrm>
            <a:off x="6873638" y="3287958"/>
            <a:ext cx="492819" cy="35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900" kern="0" dirty="0" smtClean="0">
                <a:latin typeface="+mn-lt"/>
                <a:ea typeface="+mn-ea"/>
              </a:rPr>
              <a:t>回転</a:t>
            </a:r>
            <a:endParaRPr lang="en-US" altLang="ja-JP" sz="900" kern="0" dirty="0" smtClean="0">
              <a:latin typeface="+mn-lt"/>
              <a:ea typeface="+mn-ea"/>
            </a:endParaRPr>
          </a:p>
        </p:txBody>
      </p:sp>
      <p:sp>
        <p:nvSpPr>
          <p:cNvPr id="45" name="Rectangle 3"/>
          <p:cNvSpPr txBox="1">
            <a:spLocks noChangeArrowheads="1"/>
          </p:cNvSpPr>
          <p:nvPr/>
        </p:nvSpPr>
        <p:spPr bwMode="auto">
          <a:xfrm>
            <a:off x="5002446" y="4608838"/>
            <a:ext cx="793690" cy="35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900" kern="0" dirty="0" smtClean="0">
                <a:latin typeface="+mn-lt"/>
                <a:ea typeface="+mn-ea"/>
              </a:rPr>
              <a:t>反転回転</a:t>
            </a:r>
            <a:endParaRPr lang="en-US" altLang="ja-JP" sz="900" kern="0" dirty="0" smtClean="0">
              <a:latin typeface="+mn-lt"/>
              <a:ea typeface="+mn-ea"/>
            </a:endParaRPr>
          </a:p>
        </p:txBody>
      </p:sp>
      <p:sp>
        <p:nvSpPr>
          <p:cNvPr id="46" name="Rectangle 3"/>
          <p:cNvSpPr txBox="1">
            <a:spLocks noChangeArrowheads="1"/>
          </p:cNvSpPr>
          <p:nvPr/>
        </p:nvSpPr>
        <p:spPr bwMode="auto">
          <a:xfrm>
            <a:off x="6372200" y="4608838"/>
            <a:ext cx="793690" cy="35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900" kern="0" dirty="0" smtClean="0">
                <a:latin typeface="+mn-lt"/>
                <a:ea typeface="+mn-ea"/>
              </a:rPr>
              <a:t>反転回転</a:t>
            </a:r>
            <a:endParaRPr lang="en-US" altLang="ja-JP" sz="900" kern="0" dirty="0" smtClean="0">
              <a:latin typeface="+mn-lt"/>
              <a:ea typeface="+mn-ea"/>
            </a:endParaRPr>
          </a:p>
        </p:txBody>
      </p:sp>
      <p:pic>
        <p:nvPicPr>
          <p:cNvPr id="8194" name="Picture 2" descr="C:\Users\0811070\Desktop\研究室\ゲーム・パズル研究会\簡易図\下上上赤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037" y="2924315"/>
            <a:ext cx="1454264" cy="125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0811070\Desktop\研究室\ゲーム・パズル研究会\簡易図\上３赤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01" y="2924944"/>
            <a:ext cx="1454742" cy="12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左矢印 57"/>
          <p:cNvSpPr/>
          <p:nvPr/>
        </p:nvSpPr>
        <p:spPr bwMode="auto">
          <a:xfrm>
            <a:off x="827584" y="4581128"/>
            <a:ext cx="432048" cy="126527"/>
          </a:xfrm>
          <a:prstGeom prst="leftArrow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61" name="Rectangle 3"/>
          <p:cNvSpPr txBox="1">
            <a:spLocks noChangeArrowheads="1"/>
          </p:cNvSpPr>
          <p:nvPr/>
        </p:nvSpPr>
        <p:spPr bwMode="auto">
          <a:xfrm>
            <a:off x="5372183" y="4179523"/>
            <a:ext cx="1406070" cy="35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200" kern="0" dirty="0">
                <a:solidFill>
                  <a:srgbClr val="FF0000"/>
                </a:solidFill>
                <a:latin typeface="+mn-lt"/>
                <a:ea typeface="+mn-ea"/>
              </a:rPr>
              <a:t>下</a:t>
            </a:r>
            <a:r>
              <a:rPr lang="ja-JP" altLang="en-US" sz="1200" kern="0" dirty="0" smtClean="0">
                <a:solidFill>
                  <a:srgbClr val="FF0000"/>
                </a:solidFill>
                <a:latin typeface="+mn-lt"/>
                <a:ea typeface="+mn-ea"/>
              </a:rPr>
              <a:t>上上タイル張り</a:t>
            </a:r>
            <a:endParaRPr lang="en-US" altLang="ja-JP" sz="1200" kern="0" dirty="0" smtClean="0">
              <a:solidFill>
                <a:srgbClr val="FF0000"/>
              </a:solidFill>
              <a:latin typeface="+mn-lt"/>
              <a:ea typeface="+mn-ea"/>
            </a:endParaRPr>
          </a:p>
        </p:txBody>
      </p:sp>
      <p:sp>
        <p:nvSpPr>
          <p:cNvPr id="62" name="Rectangle 3"/>
          <p:cNvSpPr txBox="1">
            <a:spLocks noChangeArrowheads="1"/>
          </p:cNvSpPr>
          <p:nvPr/>
        </p:nvSpPr>
        <p:spPr bwMode="auto">
          <a:xfrm>
            <a:off x="423246" y="4149080"/>
            <a:ext cx="1278245" cy="35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200" kern="0" dirty="0" smtClean="0">
                <a:solidFill>
                  <a:srgbClr val="FF0000"/>
                </a:solidFill>
                <a:latin typeface="+mn-lt"/>
                <a:ea typeface="+mn-ea"/>
              </a:rPr>
              <a:t>上</a:t>
            </a:r>
            <a:r>
              <a:rPr lang="en-US" altLang="ja-JP" sz="1200" kern="0" dirty="0" smtClean="0">
                <a:solidFill>
                  <a:srgbClr val="FF0000"/>
                </a:solidFill>
                <a:latin typeface="+mn-lt"/>
                <a:ea typeface="+mn-ea"/>
              </a:rPr>
              <a:t>3</a:t>
            </a:r>
            <a:r>
              <a:rPr lang="ja-JP" altLang="en-US" sz="1200" kern="0" dirty="0" smtClean="0">
                <a:solidFill>
                  <a:srgbClr val="FF0000"/>
                </a:solidFill>
                <a:latin typeface="+mn-lt"/>
                <a:ea typeface="+mn-ea"/>
              </a:rPr>
              <a:t>タイル張り</a:t>
            </a:r>
            <a:endParaRPr lang="en-US" altLang="ja-JP" sz="1200" kern="0" dirty="0" smtClean="0">
              <a:solidFill>
                <a:srgbClr val="FF0000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68283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2" grpId="0"/>
      <p:bldP spid="35" grpId="0"/>
      <p:bldP spid="8" grpId="0" animBg="1"/>
      <p:bldP spid="37" grpId="0" animBg="1"/>
      <p:bldP spid="38" grpId="0" animBg="1"/>
      <p:bldP spid="39" grpId="0" animBg="1"/>
      <p:bldP spid="40" grpId="0" animBg="1"/>
      <p:bldP spid="41" grpId="0"/>
      <p:bldP spid="43" grpId="0"/>
      <p:bldP spid="44" grpId="0"/>
      <p:bldP spid="45" grpId="0"/>
      <p:bldP spid="46" grpId="0"/>
      <p:bldP spid="58" grpId="0" animBg="1"/>
      <p:bldP spid="61" grpId="0"/>
      <p:bldP spid="6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75174" y="4577905"/>
            <a:ext cx="1450975" cy="1257185"/>
          </a:xfrm>
          <a:prstGeom prst="rect">
            <a:avLst/>
          </a:prstGeom>
          <a:noFill/>
          <a:extLst/>
        </p:spPr>
      </p:pic>
      <p:pic>
        <p:nvPicPr>
          <p:cNvPr id="20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36567" y="4577905"/>
            <a:ext cx="1450975" cy="1257185"/>
          </a:xfrm>
          <a:prstGeom prst="rect">
            <a:avLst/>
          </a:prstGeom>
          <a:noFill/>
          <a:extLst/>
        </p:spPr>
      </p:pic>
      <p:pic>
        <p:nvPicPr>
          <p:cNvPr id="18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71959" y="4577905"/>
            <a:ext cx="1450975" cy="1257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71959" y="4577905"/>
            <a:ext cx="1450975" cy="1257185"/>
          </a:xfrm>
          <a:prstGeom prst="rect">
            <a:avLst/>
          </a:prstGeom>
          <a:noFill/>
          <a:extLst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上３タイル張り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88455" y="1963237"/>
            <a:ext cx="1746805" cy="429185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2400" dirty="0" smtClean="0"/>
              <a:t>回転</a:t>
            </a:r>
            <a:r>
              <a:rPr kumimoji="1" lang="ja-JP" altLang="en-US" sz="2400" dirty="0"/>
              <a:t>相違</a:t>
            </a:r>
            <a:r>
              <a:rPr kumimoji="1" lang="ja-JP" altLang="en-US" sz="2400" dirty="0" smtClean="0"/>
              <a:t>解</a:t>
            </a:r>
            <a:endParaRPr kumimoji="1" lang="en-US" altLang="ja-JP" sz="2400" dirty="0" smtClean="0"/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36567" y="4577905"/>
            <a:ext cx="1450975" cy="1257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64359" y="2705697"/>
            <a:ext cx="1450975" cy="1257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7610943" y="3928982"/>
            <a:ext cx="1229168" cy="35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600" kern="0" dirty="0">
                <a:latin typeface="+mn-lt"/>
                <a:ea typeface="+mn-ea"/>
              </a:rPr>
              <a:t>左</a:t>
            </a:r>
            <a:r>
              <a:rPr lang="ja-JP" altLang="en-US" sz="1600" kern="0" dirty="0" smtClean="0">
                <a:latin typeface="+mn-lt"/>
                <a:ea typeface="+mn-ea"/>
              </a:rPr>
              <a:t>回転図形</a:t>
            </a:r>
            <a:endParaRPr lang="en-US" altLang="ja-JP" sz="1600" kern="0" dirty="0" smtClean="0">
              <a:latin typeface="+mn-lt"/>
              <a:ea typeface="+mn-ea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799551" y="3928982"/>
            <a:ext cx="1243775" cy="357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600" kern="0" dirty="0" smtClean="0">
                <a:latin typeface="+mn-lt"/>
                <a:ea typeface="+mn-ea"/>
              </a:rPr>
              <a:t>右回転図形</a:t>
            </a:r>
            <a:endParaRPr lang="en-US" altLang="ja-JP" sz="1600" kern="0" dirty="0" smtClean="0">
              <a:latin typeface="+mn-lt"/>
              <a:ea typeface="+mn-ea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780124" y="5801190"/>
            <a:ext cx="115155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600" kern="0" dirty="0" smtClean="0">
                <a:latin typeface="+mn-lt"/>
                <a:ea typeface="+mn-ea"/>
              </a:rPr>
              <a:t>反転図形</a:t>
            </a:r>
            <a:endParaRPr lang="en-US" altLang="ja-JP" sz="1600" kern="0" dirty="0" smtClean="0">
              <a:latin typeface="+mn-lt"/>
              <a:ea typeface="+mn-ea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852320" y="3928982"/>
            <a:ext cx="865177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600" kern="0" dirty="0">
                <a:latin typeface="+mn-lt"/>
                <a:ea typeface="+mn-ea"/>
              </a:rPr>
              <a:t>元</a:t>
            </a:r>
            <a:r>
              <a:rPr lang="ja-JP" altLang="en-US" sz="1600" kern="0" dirty="0" smtClean="0">
                <a:latin typeface="+mn-lt"/>
                <a:ea typeface="+mn-ea"/>
              </a:rPr>
              <a:t>図形</a:t>
            </a:r>
            <a:endParaRPr lang="en-US" altLang="ja-JP" sz="1600" kern="0" dirty="0" smtClean="0">
              <a:latin typeface="+mn-lt"/>
              <a:ea typeface="+mn-ea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603166" y="5801190"/>
            <a:ext cx="1636545" cy="357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600" kern="0" dirty="0" smtClean="0">
                <a:latin typeface="+mn-lt"/>
                <a:ea typeface="+mn-ea"/>
              </a:rPr>
              <a:t>反転左回転図形</a:t>
            </a:r>
            <a:endParaRPr lang="en-US" altLang="ja-JP" sz="1600" kern="0" dirty="0" smtClean="0">
              <a:latin typeface="+mn-lt"/>
              <a:ea typeface="+mn-ea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7399951" y="5797116"/>
            <a:ext cx="1636545" cy="35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600" kern="0" dirty="0" smtClean="0">
                <a:latin typeface="+mn-lt"/>
                <a:ea typeface="+mn-ea"/>
              </a:rPr>
              <a:t>反転右回転図形</a:t>
            </a:r>
            <a:endParaRPr lang="en-US" altLang="ja-JP" sz="1600" kern="0" dirty="0" smtClean="0">
              <a:latin typeface="+mn-lt"/>
              <a:ea typeface="+mn-ea"/>
            </a:endParaRPr>
          </a:p>
        </p:txBody>
      </p:sp>
      <p:pic>
        <p:nvPicPr>
          <p:cNvPr id="15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71959" y="2705697"/>
            <a:ext cx="1450975" cy="1257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36567" y="2705697"/>
            <a:ext cx="1450975" cy="1257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75174" y="4577905"/>
            <a:ext cx="1450975" cy="1257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5780124" y="5805264"/>
            <a:ext cx="115155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600" kern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反転図形</a:t>
            </a:r>
            <a:endParaRPr lang="en-US" altLang="ja-JP" sz="1600" kern="0" dirty="0" smtClean="0">
              <a:solidFill>
                <a:schemeClr val="bg1">
                  <a:lumMod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3603166" y="5805264"/>
            <a:ext cx="1636545" cy="357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600" kern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反転左回転図形</a:t>
            </a:r>
            <a:endParaRPr lang="en-US" altLang="ja-JP" sz="1600" kern="0" dirty="0" smtClean="0">
              <a:solidFill>
                <a:schemeClr val="bg1">
                  <a:lumMod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7399951" y="5804164"/>
            <a:ext cx="1636545" cy="35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600" kern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反転右回転図形</a:t>
            </a:r>
            <a:endParaRPr lang="en-US" altLang="ja-JP" sz="1600" kern="0" dirty="0" smtClean="0">
              <a:solidFill>
                <a:schemeClr val="bg1">
                  <a:lumMod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6" name="コンテンツ プレースホルダー 2"/>
          <p:cNvSpPr txBox="1">
            <a:spLocks/>
          </p:cNvSpPr>
          <p:nvPr/>
        </p:nvSpPr>
        <p:spPr bwMode="auto">
          <a:xfrm>
            <a:off x="4525007" y="6167189"/>
            <a:ext cx="3215345" cy="429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ja-JP" altLang="en-US" sz="2000" u="sng" dirty="0" smtClean="0"/>
              <a:t>回転重複解</a:t>
            </a:r>
            <a:r>
              <a:rPr lang="ja-JP" altLang="en-US" sz="2000" dirty="0" smtClean="0"/>
              <a:t>が除外できない</a:t>
            </a:r>
            <a:endParaRPr lang="en-US" altLang="ja-JP" sz="2000" dirty="0" smtClean="0"/>
          </a:p>
        </p:txBody>
      </p:sp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8931" y="4577905"/>
            <a:ext cx="1450975" cy="1257185"/>
          </a:xfrm>
          <a:prstGeom prst="rect">
            <a:avLst/>
          </a:prstGeom>
          <a:noFill/>
          <a:extLst/>
        </p:spPr>
      </p:pic>
      <p:pic>
        <p:nvPicPr>
          <p:cNvPr id="28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8931" y="4577905"/>
            <a:ext cx="1450975" cy="1257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1086346" y="5801190"/>
            <a:ext cx="115155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600" kern="0" dirty="0" smtClean="0">
                <a:latin typeface="+mn-lt"/>
                <a:ea typeface="+mn-ea"/>
              </a:rPr>
              <a:t>反転図形</a:t>
            </a:r>
            <a:endParaRPr lang="en-US" altLang="ja-JP" sz="1600" kern="0" dirty="0" smtClean="0">
              <a:latin typeface="+mn-lt"/>
              <a:ea typeface="+mn-ea"/>
            </a:endParaRPr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1174684" y="3928982"/>
            <a:ext cx="865177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600" kern="0" dirty="0">
                <a:latin typeface="+mn-lt"/>
                <a:ea typeface="+mn-ea"/>
              </a:rPr>
              <a:t>元</a:t>
            </a:r>
            <a:r>
              <a:rPr lang="ja-JP" altLang="en-US" sz="1600" kern="0" dirty="0" smtClean="0">
                <a:latin typeface="+mn-lt"/>
                <a:ea typeface="+mn-ea"/>
              </a:rPr>
              <a:t>図形</a:t>
            </a:r>
            <a:endParaRPr lang="en-US" altLang="ja-JP" sz="1600" kern="0" dirty="0" smtClean="0">
              <a:latin typeface="+mn-lt"/>
              <a:ea typeface="+mn-ea"/>
            </a:endParaRPr>
          </a:p>
        </p:txBody>
      </p:sp>
      <p:pic>
        <p:nvPicPr>
          <p:cNvPr id="31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8931" y="2705697"/>
            <a:ext cx="1450975" cy="1257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ctangle 3"/>
          <p:cNvSpPr txBox="1">
            <a:spLocks noChangeArrowheads="1"/>
          </p:cNvSpPr>
          <p:nvPr/>
        </p:nvSpPr>
        <p:spPr bwMode="auto">
          <a:xfrm>
            <a:off x="1086346" y="5805264"/>
            <a:ext cx="115155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600" kern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反転図形</a:t>
            </a:r>
            <a:endParaRPr lang="en-US" altLang="ja-JP" sz="1600" kern="0" dirty="0" smtClean="0">
              <a:solidFill>
                <a:schemeClr val="bg1">
                  <a:lumMod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33" name="コンテンツ プレースホルダー 2"/>
          <p:cNvSpPr txBox="1">
            <a:spLocks/>
          </p:cNvSpPr>
          <p:nvPr/>
        </p:nvSpPr>
        <p:spPr bwMode="auto">
          <a:xfrm>
            <a:off x="708583" y="6168167"/>
            <a:ext cx="1721071" cy="429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ja-JP" altLang="en-US" sz="2000" u="sng" dirty="0" smtClean="0"/>
              <a:t>重複解</a:t>
            </a:r>
            <a:r>
              <a:rPr lang="ja-JP" altLang="en-US" sz="2000" dirty="0"/>
              <a:t>を</a:t>
            </a:r>
            <a:r>
              <a:rPr lang="ja-JP" altLang="en-US" sz="2000" dirty="0" smtClean="0"/>
              <a:t>除外</a:t>
            </a:r>
            <a:endParaRPr lang="en-US" altLang="ja-JP" sz="2000" dirty="0" smtClean="0"/>
          </a:p>
        </p:txBody>
      </p:sp>
      <p:sp>
        <p:nvSpPr>
          <p:cNvPr id="34" name="コンテンツ プレースホルダー 2"/>
          <p:cNvSpPr txBox="1">
            <a:spLocks/>
          </p:cNvSpPr>
          <p:nvPr/>
        </p:nvSpPr>
        <p:spPr bwMode="auto">
          <a:xfrm>
            <a:off x="755576" y="2063711"/>
            <a:ext cx="1746805" cy="429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ja-JP" altLang="en-US" sz="2400" dirty="0" smtClean="0"/>
              <a:t>回転</a:t>
            </a:r>
            <a:r>
              <a:rPr lang="ja-JP" altLang="en-US" sz="2400" dirty="0"/>
              <a:t>同一</a:t>
            </a:r>
            <a:r>
              <a:rPr lang="ja-JP" altLang="en-US" sz="2400" dirty="0" smtClean="0"/>
              <a:t>解</a:t>
            </a:r>
            <a:endParaRPr lang="en-US" altLang="ja-JP" sz="2400" dirty="0" smtClean="0"/>
          </a:p>
        </p:txBody>
      </p:sp>
      <p:cxnSp>
        <p:nvCxnSpPr>
          <p:cNvPr id="7" name="直線コネクタ 6"/>
          <p:cNvCxnSpPr/>
          <p:nvPr/>
        </p:nvCxnSpPr>
        <p:spPr bwMode="auto">
          <a:xfrm>
            <a:off x="2915816" y="2057985"/>
            <a:ext cx="0" cy="417932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3133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23" grpId="0"/>
      <p:bldP spid="24" grpId="0"/>
      <p:bldP spid="25" grpId="0"/>
      <p:bldP spid="26" grpId="0"/>
      <p:bldP spid="29" grpId="0"/>
      <p:bldP spid="32" grpId="0"/>
      <p:bldP spid="3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 bwMode="auto">
          <a:xfrm>
            <a:off x="4572000" y="2263129"/>
            <a:ext cx="3816424" cy="2847541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 bwMode="auto">
          <a:xfrm>
            <a:off x="5074139" y="2016405"/>
            <a:ext cx="2867335" cy="512155"/>
          </a:xfrm>
          <a:prstGeom prst="round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独立</a:t>
            </a:r>
            <a:r>
              <a:rPr lang="ja-JP" altLang="en-US" dirty="0" smtClean="0"/>
              <a:t>解の数</a:t>
            </a:r>
          </a:p>
        </p:txBody>
      </p:sp>
      <p:sp>
        <p:nvSpPr>
          <p:cNvPr id="22" name="コンテンツ プレースホルダ 21"/>
          <p:cNvSpPr>
            <a:spLocks noGrp="1"/>
          </p:cNvSpPr>
          <p:nvPr>
            <p:ph idx="1"/>
          </p:nvPr>
        </p:nvSpPr>
        <p:spPr>
          <a:xfrm>
            <a:off x="625658" y="1988840"/>
            <a:ext cx="2146142" cy="576064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2800" dirty="0" smtClean="0"/>
              <a:t>回転相違解</a:t>
            </a:r>
            <a:endParaRPr kumimoji="1" lang="ja-JP" altLang="en-US" sz="2800" dirty="0"/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1095057" y="2910989"/>
            <a:ext cx="1949701" cy="763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400" kern="0" dirty="0" smtClean="0">
                <a:latin typeface="+mn-lt"/>
                <a:ea typeface="+mn-ea"/>
              </a:rPr>
              <a:t>・　元となる図形</a:t>
            </a:r>
            <a:endParaRPr lang="en-US" altLang="ja-JP" sz="1400" kern="0" dirty="0" smtClean="0">
              <a:latin typeface="+mn-lt"/>
              <a:ea typeface="+mn-ea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400" kern="0" dirty="0" smtClean="0">
                <a:latin typeface="+mn-lt"/>
                <a:ea typeface="+mn-ea"/>
              </a:rPr>
              <a:t>・　右に回転した図形</a:t>
            </a:r>
            <a:endParaRPr lang="en-US" altLang="ja-JP" sz="14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ja-JP" altLang="en-US" sz="1400" kern="0" dirty="0" smtClean="0">
                <a:latin typeface="+mn-lt"/>
                <a:ea typeface="+mn-ea"/>
              </a:rPr>
              <a:t>・　左に回転した図形</a:t>
            </a:r>
            <a:endParaRPr lang="en-US" altLang="ja-JP" sz="1400" kern="0" dirty="0" smtClean="0">
              <a:latin typeface="+mn-lt"/>
              <a:ea typeface="+mn-ea"/>
            </a:endParaRPr>
          </a:p>
        </p:txBody>
      </p:sp>
      <p:sp>
        <p:nvSpPr>
          <p:cNvPr id="5" name="コンテンツ プレースホルダ 21"/>
          <p:cNvSpPr txBox="1">
            <a:spLocks/>
          </p:cNvSpPr>
          <p:nvPr/>
        </p:nvSpPr>
        <p:spPr bwMode="auto">
          <a:xfrm>
            <a:off x="611560" y="5240137"/>
            <a:ext cx="2032095" cy="61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ja-JP" altLang="en-US" sz="2800" dirty="0" smtClean="0"/>
              <a:t>回転同一解</a:t>
            </a:r>
            <a:endParaRPr lang="ja-JP" altLang="en-US" sz="2800" dirty="0"/>
          </a:p>
          <a:p>
            <a:pPr marL="0" indent="0">
              <a:buFont typeface="Wingdings" pitchFamily="2" charset="2"/>
              <a:buNone/>
            </a:pPr>
            <a:endParaRPr lang="ja-JP" altLang="en-US" sz="28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26727" y="6139154"/>
            <a:ext cx="1518031" cy="38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400" kern="0" dirty="0" smtClean="0">
                <a:latin typeface="+mn-lt"/>
                <a:ea typeface="+mn-ea"/>
              </a:rPr>
              <a:t>・　元となる図形</a:t>
            </a:r>
            <a:endParaRPr lang="en-US" altLang="ja-JP" sz="1400" kern="0" dirty="0" smtClean="0">
              <a:latin typeface="+mn-lt"/>
              <a:ea typeface="+mn-ea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115615" y="4351149"/>
            <a:ext cx="1584177" cy="373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ja-JP" altLang="en-US" sz="1400" kern="0" dirty="0" smtClean="0">
                <a:latin typeface="+mn-lt"/>
                <a:ea typeface="+mn-ea"/>
              </a:rPr>
              <a:t>・　元となる図形</a:t>
            </a:r>
            <a:endParaRPr lang="en-US" altLang="ja-JP" sz="1400" kern="0" dirty="0" smtClean="0">
              <a:latin typeface="+mn-lt"/>
              <a:ea typeface="+mn-ea"/>
            </a:endParaRPr>
          </a:p>
        </p:txBody>
      </p:sp>
      <p:sp>
        <p:nvSpPr>
          <p:cNvPr id="12" name="コンテンツ プレースホルダ 21"/>
          <p:cNvSpPr txBox="1">
            <a:spLocks/>
          </p:cNvSpPr>
          <p:nvPr/>
        </p:nvSpPr>
        <p:spPr bwMode="auto">
          <a:xfrm>
            <a:off x="899592" y="2531485"/>
            <a:ext cx="2448272" cy="393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ja-JP" altLang="en-US" sz="2000" dirty="0" smtClean="0"/>
              <a:t>・上３タイル張り</a:t>
            </a:r>
            <a:endParaRPr lang="ja-JP" altLang="en-US" sz="2000" dirty="0"/>
          </a:p>
        </p:txBody>
      </p:sp>
      <p:sp>
        <p:nvSpPr>
          <p:cNvPr id="13" name="コンテンツ プレースホルダ 21"/>
          <p:cNvSpPr txBox="1">
            <a:spLocks/>
          </p:cNvSpPr>
          <p:nvPr/>
        </p:nvSpPr>
        <p:spPr bwMode="auto">
          <a:xfrm>
            <a:off x="898401" y="4005064"/>
            <a:ext cx="2737495" cy="393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ja-JP" altLang="en-US" sz="2000" dirty="0" smtClean="0"/>
              <a:t>・下上上タイル張り</a:t>
            </a:r>
            <a:endParaRPr lang="ja-JP" altLang="en-US" sz="2000" dirty="0"/>
          </a:p>
        </p:txBody>
      </p:sp>
      <p:sp>
        <p:nvSpPr>
          <p:cNvPr id="14" name="コンテンツ プレースホルダ 21"/>
          <p:cNvSpPr txBox="1">
            <a:spLocks/>
          </p:cNvSpPr>
          <p:nvPr/>
        </p:nvSpPr>
        <p:spPr bwMode="auto">
          <a:xfrm>
            <a:off x="1085471" y="5757805"/>
            <a:ext cx="2694441" cy="393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ja-JP" altLang="en-US" sz="2000" dirty="0" smtClean="0"/>
              <a:t>・上３タイル張り</a:t>
            </a:r>
            <a:endParaRPr lang="ja-JP" altLang="en-US" sz="2000" dirty="0"/>
          </a:p>
        </p:txBody>
      </p:sp>
      <p:sp>
        <p:nvSpPr>
          <p:cNvPr id="11" name="コンテンツ プレースホルダ 21"/>
          <p:cNvSpPr txBox="1">
            <a:spLocks/>
          </p:cNvSpPr>
          <p:nvPr/>
        </p:nvSpPr>
        <p:spPr bwMode="auto">
          <a:xfrm>
            <a:off x="4860032" y="5373216"/>
            <a:ext cx="316835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ja-JP" altLang="en-US" sz="2800" dirty="0">
                <a:solidFill>
                  <a:srgbClr val="FF0000"/>
                </a:solidFill>
              </a:rPr>
              <a:t>独立</a:t>
            </a:r>
            <a:r>
              <a:rPr lang="ja-JP" altLang="en-US" sz="2800" dirty="0" smtClean="0">
                <a:solidFill>
                  <a:srgbClr val="FF0000"/>
                </a:solidFill>
              </a:rPr>
              <a:t>解数の求め方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5" name="コンテンツ プレースホルダ 21"/>
          <p:cNvSpPr txBox="1">
            <a:spLocks/>
          </p:cNvSpPr>
          <p:nvPr/>
        </p:nvSpPr>
        <p:spPr bwMode="auto">
          <a:xfrm>
            <a:off x="2987824" y="3137354"/>
            <a:ext cx="389219" cy="393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ja-JP" altLang="en-US" sz="1800" dirty="0" smtClean="0"/>
              <a:t>①</a:t>
            </a:r>
            <a:endParaRPr lang="ja-JP" altLang="en-US" sz="1800" dirty="0"/>
          </a:p>
        </p:txBody>
      </p:sp>
      <p:sp>
        <p:nvSpPr>
          <p:cNvPr id="16" name="コンテンツ プレースホルダ 21"/>
          <p:cNvSpPr txBox="1">
            <a:spLocks/>
          </p:cNvSpPr>
          <p:nvPr/>
        </p:nvSpPr>
        <p:spPr bwMode="auto">
          <a:xfrm>
            <a:off x="2367462" y="4306951"/>
            <a:ext cx="389219" cy="393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ja-JP" altLang="en-US" sz="1800" dirty="0"/>
              <a:t>②</a:t>
            </a:r>
          </a:p>
        </p:txBody>
      </p:sp>
      <p:sp>
        <p:nvSpPr>
          <p:cNvPr id="17" name="コンテンツ プレースホルダ 21"/>
          <p:cNvSpPr txBox="1">
            <a:spLocks/>
          </p:cNvSpPr>
          <p:nvPr/>
        </p:nvSpPr>
        <p:spPr bwMode="auto">
          <a:xfrm>
            <a:off x="2800774" y="6107151"/>
            <a:ext cx="389219" cy="393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ja-JP" altLang="en-US" sz="1800" dirty="0" smtClean="0"/>
              <a:t>③</a:t>
            </a:r>
            <a:endParaRPr lang="ja-JP" altLang="en-US" sz="1800" dirty="0"/>
          </a:p>
        </p:txBody>
      </p:sp>
      <p:sp>
        <p:nvSpPr>
          <p:cNvPr id="2" name="右中かっこ 1"/>
          <p:cNvSpPr/>
          <p:nvPr/>
        </p:nvSpPr>
        <p:spPr bwMode="auto">
          <a:xfrm>
            <a:off x="2771800" y="2924944"/>
            <a:ext cx="243984" cy="798228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8" name="コンテンツ プレースホルダ 21"/>
          <p:cNvSpPr txBox="1">
            <a:spLocks/>
          </p:cNvSpPr>
          <p:nvPr/>
        </p:nvSpPr>
        <p:spPr bwMode="auto">
          <a:xfrm>
            <a:off x="4788771" y="5877272"/>
            <a:ext cx="3167605" cy="393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ja-JP" altLang="en-US" sz="1800" u="sng" dirty="0" smtClean="0"/>
              <a:t>独立解数＝（①</a:t>
            </a:r>
            <a:r>
              <a:rPr lang="en-US" altLang="ja-JP" sz="1800" u="sng" dirty="0" smtClean="0"/>
              <a:t>÷</a:t>
            </a:r>
            <a:r>
              <a:rPr lang="ja-JP" altLang="en-US" sz="1800" u="sng" dirty="0" smtClean="0"/>
              <a:t>３）＋②＋③</a:t>
            </a:r>
            <a:endParaRPr lang="ja-JP" altLang="en-US" sz="1800" u="sng" dirty="0"/>
          </a:p>
        </p:txBody>
      </p:sp>
      <p:sp>
        <p:nvSpPr>
          <p:cNvPr id="20" name="コンテンツ プレースホルダー 2"/>
          <p:cNvSpPr txBox="1">
            <a:spLocks/>
          </p:cNvSpPr>
          <p:nvPr/>
        </p:nvSpPr>
        <p:spPr bwMode="auto">
          <a:xfrm>
            <a:off x="4860032" y="2555703"/>
            <a:ext cx="3528392" cy="2554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ja-JP" altLang="en-US" sz="1800" dirty="0" smtClean="0"/>
              <a:t>・上３タイル張りの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 smtClean="0"/>
              <a:t>　解の数</a:t>
            </a:r>
            <a:r>
              <a:rPr lang="en-US" altLang="ja-JP" sz="1800" dirty="0" smtClean="0"/>
              <a:t>(</a:t>
            </a:r>
            <a:r>
              <a:rPr lang="ja-JP" altLang="en-US" sz="1800" dirty="0" smtClean="0"/>
              <a:t>①＋③</a:t>
            </a:r>
            <a:r>
              <a:rPr lang="en-US" altLang="ja-JP" sz="1800" dirty="0" smtClean="0"/>
              <a:t>)</a:t>
            </a:r>
            <a:r>
              <a:rPr lang="ja-JP" altLang="en-US" sz="1800" dirty="0" smtClean="0"/>
              <a:t>を求める</a:t>
            </a:r>
            <a:endParaRPr lang="en-US" altLang="ja-JP" sz="1800" dirty="0" smtClean="0"/>
          </a:p>
          <a:p>
            <a:pPr marL="0" indent="0">
              <a:buNone/>
            </a:pPr>
            <a:endParaRPr lang="en-US" altLang="ja-JP" sz="900" dirty="0"/>
          </a:p>
          <a:p>
            <a:pPr marL="0" indent="0">
              <a:buNone/>
            </a:pPr>
            <a:r>
              <a:rPr lang="ja-JP" altLang="en-US" sz="1800" dirty="0" smtClean="0"/>
              <a:t>・下上上タイル張りの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 smtClean="0"/>
              <a:t>　解の数</a:t>
            </a:r>
            <a:r>
              <a:rPr lang="en-US" altLang="ja-JP" sz="1800" dirty="0" smtClean="0"/>
              <a:t>(</a:t>
            </a:r>
            <a:r>
              <a:rPr lang="ja-JP" altLang="en-US" sz="1800" dirty="0" smtClean="0"/>
              <a:t>②</a:t>
            </a:r>
            <a:r>
              <a:rPr lang="en-US" altLang="ja-JP" sz="1800" dirty="0" smtClean="0"/>
              <a:t>)</a:t>
            </a:r>
            <a:r>
              <a:rPr lang="ja-JP" altLang="en-US" sz="1800" dirty="0" smtClean="0"/>
              <a:t>を求める</a:t>
            </a:r>
            <a:endParaRPr lang="en-US" altLang="ja-JP" sz="1800" dirty="0"/>
          </a:p>
          <a:p>
            <a:pPr marL="0" indent="0">
              <a:buNone/>
            </a:pPr>
            <a:endParaRPr lang="en-US" altLang="ja-JP" sz="900" dirty="0" smtClean="0"/>
          </a:p>
          <a:p>
            <a:pPr marL="0" indent="0">
              <a:buNone/>
            </a:pPr>
            <a:r>
              <a:rPr lang="ja-JP" altLang="en-US" sz="1800" dirty="0" smtClean="0"/>
              <a:t>・回転</a:t>
            </a:r>
            <a:r>
              <a:rPr lang="ja-JP" altLang="en-US" sz="1800" dirty="0"/>
              <a:t>同一</a:t>
            </a:r>
            <a:r>
              <a:rPr lang="ja-JP" altLang="en-US" sz="1800" dirty="0" smtClean="0"/>
              <a:t>解である上３タイル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 smtClean="0"/>
              <a:t>　張りの解の数</a:t>
            </a:r>
            <a:r>
              <a:rPr lang="en-US" altLang="ja-JP" sz="1800" dirty="0" smtClean="0"/>
              <a:t>(</a:t>
            </a:r>
            <a:r>
              <a:rPr lang="ja-JP" altLang="en-US" sz="1800" dirty="0" smtClean="0"/>
              <a:t>③</a:t>
            </a:r>
            <a:r>
              <a:rPr lang="en-US" altLang="ja-JP" sz="1800" dirty="0" smtClean="0"/>
              <a:t>)</a:t>
            </a:r>
            <a:r>
              <a:rPr lang="ja-JP" altLang="en-US" sz="1800" dirty="0" smtClean="0"/>
              <a:t>を求める</a:t>
            </a:r>
            <a:endParaRPr lang="en-US" altLang="ja-JP" sz="1800" dirty="0" smtClean="0"/>
          </a:p>
        </p:txBody>
      </p:sp>
      <p:sp>
        <p:nvSpPr>
          <p:cNvPr id="21" name="コンテンツ プレースホルダー 2"/>
          <p:cNvSpPr txBox="1">
            <a:spLocks/>
          </p:cNvSpPr>
          <p:nvPr/>
        </p:nvSpPr>
        <p:spPr bwMode="auto">
          <a:xfrm>
            <a:off x="5148064" y="2010386"/>
            <a:ext cx="2747604" cy="50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ja-JP" altLang="en-US" sz="2400" dirty="0"/>
              <a:t>作成</a:t>
            </a:r>
            <a:r>
              <a:rPr lang="ja-JP" altLang="en-US" sz="2400" dirty="0" smtClean="0"/>
              <a:t>したプログラム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35239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59" y="5108833"/>
            <a:ext cx="1701587" cy="888889"/>
          </a:xfrm>
          <a:prstGeom prst="rect">
            <a:avLst/>
          </a:prstGeom>
          <a:noFill/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660117"/>
            <a:ext cx="2717461" cy="2361905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120891"/>
            <a:ext cx="1701587" cy="888889"/>
          </a:xfrm>
          <a:prstGeom prst="rect">
            <a:avLst/>
          </a:prstGeom>
          <a:noFill/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5892" y="3740867"/>
            <a:ext cx="2717461" cy="2352429"/>
          </a:xfrm>
          <a:prstGeom prst="rect">
            <a:avLst/>
          </a:prstGeom>
        </p:spPr>
      </p:pic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回転同一解の列挙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5656" y="2204864"/>
            <a:ext cx="6480720" cy="1080120"/>
          </a:xfrm>
        </p:spPr>
        <p:txBody>
          <a:bodyPr/>
          <a:lstStyle/>
          <a:p>
            <a:pPr eaLnBrk="1" hangingPunct="1">
              <a:buNone/>
            </a:pPr>
            <a:r>
              <a:rPr lang="ja-JP" altLang="en-US" sz="2400" dirty="0" smtClean="0"/>
              <a:t>三角形の約３分の１の変数（タイル）を使うこと</a:t>
            </a:r>
            <a:endParaRPr lang="en-US" altLang="ja-JP" sz="2400" dirty="0" smtClean="0"/>
          </a:p>
          <a:p>
            <a:pPr eaLnBrk="1" hangingPunct="1">
              <a:buNone/>
            </a:pPr>
            <a:r>
              <a:rPr lang="ja-JP" altLang="en-US" sz="2400" dirty="0" smtClean="0"/>
              <a:t>によって、残りのタイルを表現することができる</a:t>
            </a:r>
            <a:endParaRPr lang="en-US" altLang="ja-JP" sz="2400" dirty="0" smtClean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861" y="5120891"/>
            <a:ext cx="342857" cy="304762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040" y="5371454"/>
            <a:ext cx="1885999" cy="709785"/>
          </a:xfrm>
          <a:prstGeom prst="rect">
            <a:avLst/>
          </a:prstGeom>
          <a:noFill/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022" y="5152581"/>
            <a:ext cx="273773" cy="233215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83" y="5108834"/>
            <a:ext cx="1701587" cy="888889"/>
          </a:xfrm>
          <a:prstGeom prst="rect">
            <a:avLst/>
          </a:prstGeom>
          <a:noFill/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040" y="5356788"/>
            <a:ext cx="1885999" cy="709785"/>
          </a:xfrm>
          <a:prstGeom prst="rect">
            <a:avLst/>
          </a:prstGeom>
          <a:noFill/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5892" y="5369850"/>
            <a:ext cx="1885999" cy="709785"/>
          </a:xfrm>
          <a:prstGeom prst="rect">
            <a:avLst/>
          </a:prstGeom>
          <a:noFill/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7294" y="5042029"/>
            <a:ext cx="1701587" cy="888889"/>
          </a:xfrm>
          <a:prstGeom prst="rect">
            <a:avLst/>
          </a:prstGeom>
          <a:scene3d>
            <a:camera prst="orthographicFront">
              <a:rot lat="0" lon="0" rev="7200000"/>
            </a:camera>
            <a:lightRig rig="threePt" dir="t"/>
          </a:scene3d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7077" y="5070566"/>
            <a:ext cx="1913355" cy="720080"/>
          </a:xfrm>
          <a:prstGeom prst="rect">
            <a:avLst/>
          </a:prstGeom>
          <a:scene3d>
            <a:camera prst="orthographicFront">
              <a:rot lat="0" lon="0" rev="7200000"/>
            </a:camera>
            <a:lightRig rig="threePt" dir="t"/>
          </a:scene3d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8186" y="4361937"/>
            <a:ext cx="1913355" cy="720080"/>
          </a:xfrm>
          <a:prstGeom prst="rect">
            <a:avLst/>
          </a:prstGeom>
          <a:scene3d>
            <a:camera prst="orthographicFront">
              <a:rot lat="0" lon="0" rev="14400000"/>
            </a:camera>
            <a:lightRig rig="threePt" dir="t"/>
          </a:scene3d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482" y="4156395"/>
            <a:ext cx="1701587" cy="888889"/>
          </a:xfrm>
          <a:prstGeom prst="rect">
            <a:avLst/>
          </a:prstGeom>
          <a:scene3d>
            <a:camera prst="orthographicFront">
              <a:rot lat="0" lon="0" rev="14400000"/>
            </a:camera>
            <a:lightRig rig="threePt" dir="t"/>
          </a:scene3d>
        </p:spPr>
      </p:pic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894323" y="6129300"/>
            <a:ext cx="2309525" cy="54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ja-JP" sz="2400" dirty="0"/>
              <a:t>n</a:t>
            </a:r>
            <a:r>
              <a:rPr lang="en-US" altLang="ja-JP" sz="2400" dirty="0" smtClean="0"/>
              <a:t>÷3</a:t>
            </a:r>
            <a:r>
              <a:rPr lang="ja-JP" altLang="en-US" sz="2400" dirty="0" smtClean="0"/>
              <a:t>の余りが</a:t>
            </a:r>
            <a:r>
              <a:rPr lang="en-US" altLang="ja-JP" sz="2400" u="sng" dirty="0" smtClean="0"/>
              <a:t>0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5940152" y="6129300"/>
            <a:ext cx="2232248" cy="54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ja-JP" sz="2400" dirty="0"/>
              <a:t>n</a:t>
            </a:r>
            <a:r>
              <a:rPr lang="en-US" altLang="ja-JP" sz="2400" dirty="0" smtClean="0"/>
              <a:t>÷3</a:t>
            </a:r>
            <a:r>
              <a:rPr lang="ja-JP" altLang="en-US" sz="2400" dirty="0" smtClean="0"/>
              <a:t>の余りが</a:t>
            </a:r>
            <a:r>
              <a:rPr lang="en-US" altLang="ja-JP" sz="2400" u="sng" dirty="0" smtClean="0"/>
              <a:t>2</a:t>
            </a:r>
          </a:p>
        </p:txBody>
      </p:sp>
      <p:pic>
        <p:nvPicPr>
          <p:cNvPr id="33" name="図 3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124" y="5086714"/>
            <a:ext cx="1926886" cy="1006582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464" y="5120163"/>
            <a:ext cx="342857" cy="304762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074" y="5424925"/>
            <a:ext cx="1714286" cy="609524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65" y="5423272"/>
            <a:ext cx="1714286" cy="609524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65" y="5423272"/>
            <a:ext cx="1714286" cy="609524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68" y="3630569"/>
            <a:ext cx="2793651" cy="24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510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04 0.00348 L 0.05156 -0.14004 " pathEditMode="relative" rAng="0" ptsTypes="AA">
                                      <p:cBhvr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0" y="-717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4400000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-0.00347 L 0.11337 -0.00879 " pathEditMode="relative" rAng="0" ptsTypes="AA">
                                      <p:cBhvr>
                                        <p:cTn id="12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51" y="-278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4400000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0.00371 L 0.1059 -0.04283 " pathEditMode="relative" rAng="0" ptsTypes="AA">
                                      <p:cBhvr>
                                        <p:cTn id="16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95" y="-196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0.02725 -0.14213 " pathEditMode="relative" rAng="0" ptsTypes="AA">
                                      <p:cBhvr>
                                        <p:cTn id="20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4" y="-7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9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1" presetID="64" presetClass="path" presetSubtype="0" accel="50667" decel="4933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0.00463 L 0.03663 -0.17176 " pathEditMode="relative" rAng="0" ptsTypes="AA">
                                      <p:cBhvr>
                                        <p:cTn id="92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4" y="-8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750"/>
                            </p:stCondLst>
                            <p:childTnLst>
                              <p:par>
                                <p:cTn id="9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7200000">
                                      <p:cBhvr>
                                        <p:cTn id="9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6" presetID="63" presetClass="path" presetSubtype="0" accel="50667" decel="4933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0.00556 L 0.12813 -0.04491 " pathEditMode="relative" rAng="0" ptsTypes="AA">
                                      <p:cBhvr>
                                        <p:cTn id="97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37" y="-1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解の個数</a:t>
            </a:r>
            <a:endParaRPr kumimoji="1" lang="ja-JP" altLang="en-US" dirty="0"/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489657"/>
              </p:ext>
            </p:extLst>
          </p:nvPr>
        </p:nvGraphicFramePr>
        <p:xfrm>
          <a:off x="971600" y="2039360"/>
          <a:ext cx="7632848" cy="463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1944216"/>
                <a:gridCol w="1872208"/>
                <a:gridCol w="1512168"/>
                <a:gridCol w="1872208"/>
              </a:tblGrid>
              <a:tr h="25694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kumimoji="1" lang="ja-JP" altLang="en-US" sz="16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i="0" dirty="0" smtClean="0">
                          <a:solidFill>
                            <a:schemeClr val="tx1"/>
                          </a:solidFill>
                        </a:rPr>
                        <a:t>上３タイル張り</a:t>
                      </a:r>
                      <a:endParaRPr kumimoji="1" lang="en-US" altLang="ja-JP" sz="1200" b="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200" b="0" i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200" b="0" i="0" dirty="0" smtClean="0">
                          <a:solidFill>
                            <a:schemeClr val="tx1"/>
                          </a:solidFill>
                        </a:rPr>
                        <a:t>①＋③</a:t>
                      </a:r>
                      <a:r>
                        <a:rPr kumimoji="1" lang="en-US" altLang="ja-JP" sz="1200" b="0" i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2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i="0" dirty="0" smtClean="0">
                          <a:solidFill>
                            <a:schemeClr val="tx1"/>
                          </a:solidFill>
                        </a:rPr>
                        <a:t>下上上タイル張り</a:t>
                      </a:r>
                      <a:endParaRPr kumimoji="1" lang="en-US" altLang="ja-JP" sz="1200" b="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200" b="0" i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200" b="0" i="0" dirty="0" smtClean="0">
                          <a:solidFill>
                            <a:schemeClr val="tx1"/>
                          </a:solidFill>
                        </a:rPr>
                        <a:t>②</a:t>
                      </a:r>
                      <a:r>
                        <a:rPr kumimoji="1" lang="en-US" altLang="ja-JP" sz="1200" b="0" i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2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i="0" dirty="0" smtClean="0">
                          <a:solidFill>
                            <a:schemeClr val="tx1"/>
                          </a:solidFill>
                        </a:rPr>
                        <a:t>回転同一解の</a:t>
                      </a:r>
                      <a:endParaRPr kumimoji="1" lang="en-US" altLang="ja-JP" sz="1200" b="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i="0" dirty="0" smtClean="0">
                          <a:solidFill>
                            <a:schemeClr val="tx1"/>
                          </a:solidFill>
                        </a:rPr>
                        <a:t>上３タイル張り</a:t>
                      </a:r>
                      <a:endParaRPr kumimoji="1" lang="en-US" altLang="ja-JP" sz="1200" b="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i="0" dirty="0" smtClean="0">
                          <a:solidFill>
                            <a:schemeClr val="tx1"/>
                          </a:solidFill>
                        </a:rPr>
                        <a:t>（③）</a:t>
                      </a:r>
                      <a:endParaRPr kumimoji="1" lang="ja-JP" altLang="en-US" sz="12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i="0" dirty="0" smtClean="0">
                          <a:solidFill>
                            <a:schemeClr val="tx1"/>
                          </a:solidFill>
                        </a:rPr>
                        <a:t>独立解</a:t>
                      </a:r>
                      <a:endParaRPr kumimoji="1" lang="en-US" altLang="ja-JP" sz="1200" b="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200" b="0" i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200" b="0" i="0" dirty="0" smtClean="0">
                          <a:solidFill>
                            <a:schemeClr val="tx1"/>
                          </a:solidFill>
                        </a:rPr>
                        <a:t>①</a:t>
                      </a:r>
                      <a:r>
                        <a:rPr kumimoji="1" lang="en-US" altLang="ja-JP" sz="1200" b="0" i="0" dirty="0" smtClean="0">
                          <a:solidFill>
                            <a:schemeClr val="tx1"/>
                          </a:solidFill>
                        </a:rPr>
                        <a:t>÷</a:t>
                      </a:r>
                      <a:r>
                        <a:rPr kumimoji="1" lang="ja-JP" altLang="en-US" sz="1200" b="0" i="0" dirty="0" smtClean="0">
                          <a:solidFill>
                            <a:schemeClr val="tx1"/>
                          </a:solidFill>
                        </a:rPr>
                        <a:t>３</a:t>
                      </a:r>
                      <a:r>
                        <a:rPr kumimoji="1" lang="en-US" altLang="ja-JP" sz="1200" b="0" i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kumimoji="1" lang="ja-JP" altLang="en-US" sz="1200" b="0" i="0" dirty="0" smtClean="0">
                          <a:solidFill>
                            <a:schemeClr val="tx1"/>
                          </a:solidFill>
                        </a:rPr>
                        <a:t>＋②＋③</a:t>
                      </a:r>
                      <a:endParaRPr kumimoji="1" lang="ja-JP" altLang="en-US" sz="12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2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2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2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2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2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23,634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23,010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30,888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2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587,676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593,528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789,420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2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2,722,266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2,695,354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112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3,602,984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2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113,597,576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114,195,932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488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152,062,116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67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461,440,189,850,352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461,015,410,466,976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59,808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614,828,807,123,632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67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433,136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67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1,116,160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67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5,913,328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67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13,382,425,344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455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解の個数比較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814272"/>
              </p:ext>
            </p:extLst>
          </p:nvPr>
        </p:nvGraphicFramePr>
        <p:xfrm>
          <a:off x="1813968" y="2384896"/>
          <a:ext cx="5450904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2570584"/>
                <a:gridCol w="23762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</a:rPr>
                        <a:t>全ての解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</a:rPr>
                        <a:t>独立解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72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21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185,328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30,888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22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4,736,520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789,420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24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21,617,456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3,602,984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26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912,370,744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152,062,116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33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3,688,972,842,502,560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614,828,807,123,632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28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OBDD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ZDD</a:t>
            </a:r>
            <a:r>
              <a:rPr kumimoji="1" lang="ja-JP" altLang="en-US" dirty="0" smtClean="0"/>
              <a:t>の比較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2688" y="2017713"/>
            <a:ext cx="7565776" cy="691207"/>
          </a:xfrm>
        </p:spPr>
        <p:txBody>
          <a:bodyPr/>
          <a:lstStyle/>
          <a:p>
            <a:r>
              <a:rPr kumimoji="1" lang="en-US" altLang="ja-JP" dirty="0" smtClean="0"/>
              <a:t>OBDD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ZDD</a:t>
            </a:r>
            <a:r>
              <a:rPr kumimoji="1" lang="ja-JP" altLang="en-US" dirty="0" smtClean="0"/>
              <a:t>の実行時間比較</a:t>
            </a:r>
            <a:r>
              <a:rPr kumimoji="1" lang="ja-JP" altLang="en-US" sz="2400" dirty="0" smtClean="0"/>
              <a:t>（回転同一解）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658764"/>
              </p:ext>
            </p:extLst>
          </p:nvPr>
        </p:nvGraphicFramePr>
        <p:xfrm>
          <a:off x="1691681" y="2708920"/>
          <a:ext cx="4320479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279"/>
                <a:gridCol w="1420040"/>
                <a:gridCol w="1440160"/>
              </a:tblGrid>
              <a:tr h="5590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i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kumimoji="1" lang="ja-JP" altLang="en-US" sz="1800" b="1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i="0" dirty="0" smtClean="0">
                          <a:solidFill>
                            <a:schemeClr val="tx1"/>
                          </a:solidFill>
                        </a:rPr>
                        <a:t>OBDD</a:t>
                      </a:r>
                    </a:p>
                    <a:p>
                      <a:pPr algn="ctr"/>
                      <a:r>
                        <a:rPr kumimoji="1" lang="ja-JP" altLang="en-US" sz="1600" b="1" i="0" dirty="0" smtClean="0">
                          <a:solidFill>
                            <a:schemeClr val="tx1"/>
                          </a:solidFill>
                        </a:rPr>
                        <a:t>（秒）</a:t>
                      </a:r>
                      <a:endParaRPr kumimoji="1" lang="ja-JP" altLang="en-US" sz="1600" b="1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i="0" dirty="0" smtClean="0">
                          <a:solidFill>
                            <a:schemeClr val="tx1"/>
                          </a:solidFill>
                        </a:rPr>
                        <a:t>ZDD</a:t>
                      </a:r>
                    </a:p>
                    <a:p>
                      <a:pPr algn="ctr"/>
                      <a:r>
                        <a:rPr kumimoji="1" lang="ja-JP" altLang="en-US" sz="1600" b="1" i="0" dirty="0" smtClean="0">
                          <a:solidFill>
                            <a:schemeClr val="tx1"/>
                          </a:solidFill>
                        </a:rPr>
                        <a:t>（秒）</a:t>
                      </a:r>
                      <a:endParaRPr kumimoji="1" lang="ja-JP" altLang="en-US" sz="1600" b="1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2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</a:rPr>
                        <a:t>9,11,12,14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0.00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/>
                        <a:t>0.00</a:t>
                      </a:r>
                      <a:endParaRPr kumimoji="1" lang="ja-JP" altLang="en-US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2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rgbClr val="FF0000"/>
                          </a:solidFill>
                        </a:rPr>
                        <a:t>0.03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0.17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2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rgbClr val="FF0000"/>
                          </a:solidFill>
                        </a:rPr>
                        <a:t>0.05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0.24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2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rgbClr val="FF0000"/>
                          </a:solidFill>
                        </a:rPr>
                        <a:t>0.16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0.52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2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rgbClr val="FF0000"/>
                          </a:solidFill>
                        </a:rPr>
                        <a:t>0.16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0.62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67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rgbClr val="FF0000"/>
                          </a:solidFill>
                        </a:rPr>
                        <a:t>10.85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11.01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67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rgbClr val="FF0000"/>
                          </a:solidFill>
                        </a:rPr>
                        <a:t>5.39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5.79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45.34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rgbClr val="FF0000"/>
                          </a:solidFill>
                        </a:rPr>
                        <a:t>37.87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67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16.74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rgbClr val="FF0000"/>
                          </a:solidFill>
                        </a:rPr>
                        <a:t>14.45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67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Over 1day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287100" y="6381328"/>
            <a:ext cx="2029316" cy="368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ja-JP" altLang="en-US" sz="1200" dirty="0" smtClean="0"/>
              <a:t>使用したパッケージ：</a:t>
            </a:r>
            <a:r>
              <a:rPr lang="en-US" altLang="ja-JP" sz="1200" dirty="0" smtClean="0"/>
              <a:t>CUDD</a:t>
            </a:r>
            <a:endParaRPr lang="en-US" altLang="ja-JP" sz="1200" u="sng" dirty="0" smtClean="0"/>
          </a:p>
        </p:txBody>
      </p:sp>
    </p:spTree>
    <p:extLst>
      <p:ext uri="{BB962C8B-B14F-4D97-AF65-F5344CB8AC3E}">
        <p14:creationId xmlns:p14="http://schemas.microsoft.com/office/powerpoint/2010/main" val="51907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終わりに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26996" y="2017713"/>
            <a:ext cx="6941348" cy="4114800"/>
          </a:xfrm>
        </p:spPr>
        <p:txBody>
          <a:bodyPr/>
          <a:lstStyle/>
          <a:p>
            <a:r>
              <a:rPr lang="ja-JP" altLang="en-US" dirty="0" smtClean="0"/>
              <a:t>本研究で行なったこと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ja-JP" altLang="en-US" sz="2400" dirty="0" smtClean="0">
                <a:latin typeface="ＭＳ ゴシック" pitchFamily="49" charset="-128"/>
                <a:ea typeface="ＭＳ ゴシック" pitchFamily="49" charset="-128"/>
              </a:rPr>
              <a:t>・１辺の点の個数</a:t>
            </a:r>
            <a:r>
              <a:rPr lang="en-US" altLang="ja-JP" sz="2400" dirty="0" smtClean="0">
                <a:latin typeface="ＭＳ ゴシック" pitchFamily="49" charset="-128"/>
                <a:ea typeface="ＭＳ ゴシック" pitchFamily="49" charset="-128"/>
              </a:rPr>
              <a:t>n</a:t>
            </a:r>
            <a:r>
              <a:rPr lang="ja-JP" altLang="en-US" sz="2400" dirty="0" smtClean="0">
                <a:latin typeface="ＭＳ ゴシック" pitchFamily="49" charset="-128"/>
                <a:ea typeface="ＭＳ ゴシック" pitchFamily="49" charset="-128"/>
              </a:rPr>
              <a:t>が</a:t>
            </a:r>
            <a:r>
              <a:rPr lang="en-US" altLang="ja-JP" sz="2400" dirty="0" smtClean="0">
                <a:latin typeface="ＭＳ ゴシック" pitchFamily="49" charset="-128"/>
                <a:ea typeface="ＭＳ ゴシック" pitchFamily="49" charset="-128"/>
              </a:rPr>
              <a:t>33</a:t>
            </a:r>
            <a:r>
              <a:rPr lang="ja-JP" altLang="en-US" sz="2400" dirty="0" smtClean="0">
                <a:latin typeface="ＭＳ ゴシック" pitchFamily="49" charset="-128"/>
                <a:ea typeface="ＭＳ ゴシック" pitchFamily="49" charset="-128"/>
              </a:rPr>
              <a:t>以下のときの</a:t>
            </a:r>
            <a:endParaRPr lang="en-US" altLang="ja-JP" sz="2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457200" lvl="1" indent="0">
              <a:buNone/>
            </a:pPr>
            <a:r>
              <a:rPr lang="ja-JP" altLang="en-US" sz="24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2400" dirty="0" smtClean="0">
                <a:latin typeface="ＭＳ ゴシック" pitchFamily="49" charset="-128"/>
                <a:ea typeface="ＭＳ ゴシック" pitchFamily="49" charset="-128"/>
              </a:rPr>
              <a:t>３点タイル張りの解の個数を求めた</a:t>
            </a:r>
            <a:endParaRPr lang="en-US" altLang="ja-JP" sz="2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457200" lvl="1" indent="0">
              <a:buNone/>
            </a:pPr>
            <a:endParaRPr lang="en-US" altLang="ja-JP" sz="2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457200" lvl="1" indent="0">
              <a:buNone/>
            </a:pPr>
            <a:r>
              <a:rPr lang="ja-JP" altLang="en-US" sz="2400" dirty="0" smtClean="0">
                <a:latin typeface="ＭＳ ゴシック" pitchFamily="49" charset="-128"/>
                <a:ea typeface="ＭＳ ゴシック" pitchFamily="49" charset="-128"/>
              </a:rPr>
              <a:t>・求められた解のうち、回転や裏返しで</a:t>
            </a:r>
            <a:endParaRPr lang="en-US" altLang="ja-JP" sz="2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457200" lvl="1" indent="0">
              <a:buNone/>
            </a:pPr>
            <a:r>
              <a:rPr lang="ja-JP" altLang="en-US" sz="24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2400" dirty="0" smtClean="0">
                <a:latin typeface="ＭＳ ゴシック" pitchFamily="49" charset="-128"/>
                <a:ea typeface="ＭＳ ゴシック" pitchFamily="49" charset="-128"/>
              </a:rPr>
              <a:t>同一になる解を除外した解の個数を求めた</a:t>
            </a:r>
            <a:endParaRPr lang="en-US" altLang="ja-JP" sz="2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457200" lvl="1" indent="0">
              <a:buNone/>
            </a:pPr>
            <a:endParaRPr lang="en-US" altLang="ja-JP" sz="2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457200" lvl="1" indent="0">
              <a:buNone/>
            </a:pPr>
            <a:r>
              <a:rPr lang="ja-JP" altLang="en-US" sz="2400" dirty="0" smtClean="0">
                <a:latin typeface="ＭＳ ゴシック" pitchFamily="49" charset="-128"/>
                <a:ea typeface="ＭＳ ゴシック" pitchFamily="49" charset="-128"/>
              </a:rPr>
              <a:t>・回転同一解は</a:t>
            </a:r>
            <a:r>
              <a:rPr lang="en-US" altLang="ja-JP" sz="2400" dirty="0" smtClean="0">
                <a:latin typeface="ＭＳ ゴシック" pitchFamily="49" charset="-128"/>
                <a:ea typeface="ＭＳ ゴシック" pitchFamily="49" charset="-128"/>
              </a:rPr>
              <a:t>n=45</a:t>
            </a:r>
            <a:r>
              <a:rPr lang="ja-JP" altLang="en-US" sz="2400" dirty="0" err="1" smtClean="0">
                <a:latin typeface="ＭＳ ゴシック" pitchFamily="49" charset="-128"/>
                <a:ea typeface="ＭＳ ゴシック" pitchFamily="49" charset="-128"/>
              </a:rPr>
              <a:t>まで</a:t>
            </a:r>
            <a:r>
              <a:rPr lang="ja-JP" altLang="en-US" sz="2400" dirty="0" smtClean="0">
                <a:latin typeface="ＭＳ ゴシック" pitchFamily="49" charset="-128"/>
                <a:ea typeface="ＭＳ ゴシック" pitchFamily="49" charset="-128"/>
              </a:rPr>
              <a:t>解の個数を</a:t>
            </a:r>
            <a:endParaRPr lang="en-US" altLang="ja-JP" sz="2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457200" lvl="1" indent="0">
              <a:buNone/>
            </a:pPr>
            <a:r>
              <a:rPr lang="ja-JP" altLang="en-US" sz="24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2400" dirty="0" smtClean="0">
                <a:latin typeface="ＭＳ ゴシック" pitchFamily="49" charset="-128"/>
                <a:ea typeface="ＭＳ ゴシック" pitchFamily="49" charset="-128"/>
              </a:rPr>
              <a:t>求めることができた</a:t>
            </a:r>
            <a:endParaRPr lang="en-US" altLang="ja-JP" sz="2400" dirty="0">
              <a:latin typeface="ＭＳ ゴシック" pitchFamily="49" charset="-128"/>
              <a:ea typeface="ＭＳ ゴシック" pitchFamily="49" charset="-128"/>
            </a:endParaRPr>
          </a:p>
          <a:p>
            <a:pPr marL="457200" lvl="1" indent="0">
              <a:buNone/>
            </a:pPr>
            <a:endParaRPr lang="ja-JP" altLang="en-US" sz="1800" dirty="0" smtClean="0"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850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終わりに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603" y="2126872"/>
            <a:ext cx="4850794" cy="4177778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603" y="2146466"/>
            <a:ext cx="4850794" cy="4177778"/>
          </a:xfrm>
          <a:prstGeom prst="rect">
            <a:avLst/>
          </a:prstGeom>
        </p:spPr>
      </p:pic>
      <p:sp>
        <p:nvSpPr>
          <p:cNvPr id="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4213" y="2060575"/>
            <a:ext cx="1462390" cy="64834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ja-JP" altLang="en-US" dirty="0" smtClean="0"/>
              <a:t>・</a:t>
            </a:r>
            <a:r>
              <a:rPr lang="en-US" altLang="ja-JP" dirty="0"/>
              <a:t>n</a:t>
            </a:r>
            <a:r>
              <a:rPr lang="en-US" altLang="ja-JP" dirty="0" smtClean="0"/>
              <a:t>=45</a:t>
            </a:r>
            <a:endParaRPr lang="ja-JP" altLang="en-US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054" y="2492896"/>
            <a:ext cx="1656690" cy="442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Font typeface="Wingdings" pitchFamily="2" charset="2"/>
              <a:buNone/>
            </a:pPr>
            <a:r>
              <a:rPr lang="en-US" altLang="ja-JP" sz="2000" dirty="0" smtClean="0"/>
              <a:t>(</a:t>
            </a:r>
            <a:r>
              <a:rPr lang="ja-JP" altLang="en-US" sz="2000" dirty="0" smtClean="0"/>
              <a:t>回転</a:t>
            </a:r>
            <a:r>
              <a:rPr lang="ja-JP" altLang="en-US" sz="2000" dirty="0"/>
              <a:t>同一</a:t>
            </a:r>
            <a:r>
              <a:rPr lang="ja-JP" altLang="en-US" sz="2000" dirty="0" smtClean="0"/>
              <a:t>解</a:t>
            </a:r>
            <a:r>
              <a:rPr lang="en-US" altLang="ja-JP" sz="2000" dirty="0" smtClean="0"/>
              <a:t>)</a:t>
            </a:r>
            <a:endParaRPr lang="ja-JP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42269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はじめに</a:t>
            </a:r>
            <a:endParaRPr lang="ja-JP" altLang="ja-JP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99592" y="2061146"/>
            <a:ext cx="7992888" cy="4680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ja-JP" altLang="en-US" dirty="0" smtClean="0"/>
              <a:t>一辺の点の個数</a:t>
            </a:r>
            <a:r>
              <a:rPr lang="en-US" altLang="ja-JP" dirty="0" smtClean="0"/>
              <a:t>n</a:t>
            </a:r>
            <a:r>
              <a:rPr lang="ja-JP" altLang="en-US" dirty="0" smtClean="0"/>
              <a:t>を、</a:t>
            </a:r>
            <a:r>
              <a:rPr lang="en-US" altLang="ja-JP" dirty="0" smtClean="0"/>
              <a:t>12</a:t>
            </a:r>
            <a:r>
              <a:rPr lang="ja-JP" altLang="en-US" dirty="0" smtClean="0"/>
              <a:t>を法として</a:t>
            </a:r>
            <a:endParaRPr lang="en-US" altLang="ja-JP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ja-JP" dirty="0" smtClean="0"/>
              <a:t>	0,2,9,11</a:t>
            </a:r>
            <a:r>
              <a:rPr lang="ja-JP" altLang="en-US" dirty="0" smtClean="0"/>
              <a:t>の時のみ、タイル張りが</a:t>
            </a:r>
            <a:endParaRPr lang="en-US" altLang="ja-JP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存在することがわかっている</a:t>
            </a:r>
            <a:endParaRPr lang="en-US" altLang="ja-JP" dirty="0" smtClean="0"/>
          </a:p>
          <a:p>
            <a:pPr algn="r" eaLnBrk="1" hangingPunct="1">
              <a:buNone/>
            </a:pPr>
            <a:r>
              <a:rPr lang="ja-JP" altLang="en-US" sz="2400" dirty="0" smtClean="0"/>
              <a:t>（</a:t>
            </a:r>
            <a:r>
              <a:rPr lang="en-US" altLang="ja-JP" sz="2400" dirty="0" err="1"/>
              <a:t>J.H.Conway,J.C.Lagarias</a:t>
            </a:r>
            <a:r>
              <a:rPr lang="zh-TW" altLang="en-US" sz="2400" dirty="0" smtClean="0"/>
              <a:t> </a:t>
            </a:r>
            <a:r>
              <a:rPr lang="en-US" altLang="ja-JP" sz="2400" dirty="0" smtClean="0"/>
              <a:t>- 1990</a:t>
            </a:r>
            <a:r>
              <a:rPr lang="ja-JP" altLang="en-US" sz="2400" dirty="0" smtClean="0"/>
              <a:t>）</a:t>
            </a:r>
            <a:endParaRPr lang="en-US" altLang="ja-JP" sz="2400" dirty="0" smtClean="0"/>
          </a:p>
          <a:p>
            <a:pPr eaLnBrk="1" hangingPunct="1">
              <a:buFont typeface="Wingdings" pitchFamily="2" charset="2"/>
              <a:buNone/>
            </a:pPr>
            <a:endParaRPr lang="en-US" altLang="ja-JP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本研究</a:t>
            </a:r>
          </a:p>
        </p:txBody>
      </p:sp>
      <p:sp>
        <p:nvSpPr>
          <p:cNvPr id="5123" name="コンテンツ プレースホルダ 2"/>
          <p:cNvSpPr>
            <a:spLocks noGrp="1"/>
          </p:cNvSpPr>
          <p:nvPr>
            <p:ph idx="1"/>
          </p:nvPr>
        </p:nvSpPr>
        <p:spPr>
          <a:xfrm>
            <a:off x="1619672" y="2233737"/>
            <a:ext cx="6264696" cy="1987351"/>
          </a:xfrm>
        </p:spPr>
        <p:txBody>
          <a:bodyPr/>
          <a:lstStyle/>
          <a:p>
            <a:pPr eaLnBrk="1" hangingPunct="1"/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タイル張り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の解の数を調べる</a:t>
            </a:r>
          </a:p>
          <a:p>
            <a:pPr eaLnBrk="1" hangingPunct="1">
              <a:buNone/>
            </a:pPr>
            <a:endParaRPr lang="en-US" altLang="ja-JP" sz="11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回転</a:t>
            </a:r>
            <a:r>
              <a:rPr lang="ja-JP" altLang="en-US" dirty="0" smtClean="0">
                <a:latin typeface="ＭＳ ゴシック" pitchFamily="49" charset="-128"/>
                <a:ea typeface="ＭＳ ゴシック" pitchFamily="49" charset="-128"/>
              </a:rPr>
              <a:t>や裏返しで同一となるものを除いた解の個数を調べる</a:t>
            </a:r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4" name="コンテンツ プレースホルダ 2"/>
          <p:cNvSpPr txBox="1">
            <a:spLocks/>
          </p:cNvSpPr>
          <p:nvPr/>
        </p:nvSpPr>
        <p:spPr bwMode="auto">
          <a:xfrm>
            <a:off x="1582138" y="5114781"/>
            <a:ext cx="5972633" cy="1121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Font typeface="Wingdings" pitchFamily="2" charset="2"/>
              <a:buNone/>
            </a:pPr>
            <a:r>
              <a:rPr lang="ja-JP" altLang="en-US" sz="2800" u="sng" dirty="0">
                <a:latin typeface="ＭＳ ゴシック" pitchFamily="49" charset="-128"/>
                <a:ea typeface="ＭＳ ゴシック" pitchFamily="49" charset="-128"/>
              </a:rPr>
              <a:t>本研究で</a:t>
            </a:r>
            <a:r>
              <a:rPr lang="ja-JP" altLang="en-US" sz="2800" u="sng" dirty="0" smtClean="0">
                <a:latin typeface="ＭＳ ゴシック" pitchFamily="49" charset="-128"/>
                <a:ea typeface="ＭＳ ゴシック" pitchFamily="49" charset="-128"/>
              </a:rPr>
              <a:t>はタイル張りの解を求める</a:t>
            </a:r>
            <a:endParaRPr lang="en-US" altLang="ja-JP" sz="2800" u="sng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ja-JP" altLang="en-US" sz="2800" u="sng" dirty="0" smtClean="0">
                <a:latin typeface="ＭＳ ゴシック" pitchFamily="49" charset="-128"/>
                <a:ea typeface="ＭＳ ゴシック" pitchFamily="49" charset="-128"/>
              </a:rPr>
              <a:t>ために</a:t>
            </a:r>
            <a:r>
              <a:rPr lang="en-US" altLang="ja-JP" sz="2800" u="sng" dirty="0" smtClean="0">
                <a:latin typeface="ＭＳ ゴシック" pitchFamily="49" charset="-128"/>
                <a:ea typeface="ＭＳ ゴシック" pitchFamily="49" charset="-128"/>
              </a:rPr>
              <a:t>OBDD</a:t>
            </a:r>
            <a:r>
              <a:rPr lang="ja-JP" altLang="en-US" sz="2800" u="sng" dirty="0" smtClean="0">
                <a:latin typeface="ＭＳ ゴシック" pitchFamily="49" charset="-128"/>
                <a:ea typeface="ＭＳ ゴシック" pitchFamily="49" charset="-128"/>
              </a:rPr>
              <a:t>およ</a:t>
            </a:r>
            <a:r>
              <a:rPr lang="ja-JP" altLang="en-US" sz="2800" u="sng" dirty="0">
                <a:latin typeface="ＭＳ ゴシック" pitchFamily="49" charset="-128"/>
                <a:ea typeface="ＭＳ ゴシック" pitchFamily="49" charset="-128"/>
              </a:rPr>
              <a:t>び</a:t>
            </a:r>
            <a:r>
              <a:rPr lang="en-US" altLang="ja-JP" sz="2800" u="sng" dirty="0" smtClean="0">
                <a:latin typeface="ＭＳ ゴシック" pitchFamily="49" charset="-128"/>
                <a:ea typeface="ＭＳ ゴシック" pitchFamily="49" charset="-128"/>
              </a:rPr>
              <a:t>ZDD</a:t>
            </a:r>
            <a:r>
              <a:rPr lang="ja-JP" altLang="en-US" sz="2800" u="sng" dirty="0" smtClean="0">
                <a:latin typeface="ＭＳ ゴシック" pitchFamily="49" charset="-128"/>
                <a:ea typeface="ＭＳ ゴシック" pitchFamily="49" charset="-128"/>
              </a:rPr>
              <a:t>を用いた</a:t>
            </a:r>
            <a:endParaRPr lang="en-US" altLang="ja-JP" sz="2800" u="sng" dirty="0">
              <a:latin typeface="ＭＳ ゴシック" pitchFamily="49" charset="-128"/>
              <a:ea typeface="ＭＳ ゴシック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29816"/>
            <a:ext cx="7885112" cy="1143000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OBDD</a:t>
            </a:r>
            <a:r>
              <a:rPr lang="ja-JP" altLang="en-US" dirty="0" smtClean="0"/>
              <a:t>と</a:t>
            </a:r>
            <a:r>
              <a:rPr lang="en-US" altLang="ja-JP" dirty="0" smtClean="0"/>
              <a:t>ZDD(1)</a:t>
            </a:r>
            <a:endParaRPr lang="ja-JP" altLang="en-US" dirty="0" smtClean="0"/>
          </a:p>
        </p:txBody>
      </p:sp>
      <p:sp>
        <p:nvSpPr>
          <p:cNvPr id="10" name="円/楕円 9"/>
          <p:cNvSpPr/>
          <p:nvPr/>
        </p:nvSpPr>
        <p:spPr bwMode="auto">
          <a:xfrm>
            <a:off x="7233563" y="2780928"/>
            <a:ext cx="504056" cy="504056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1" name="円/楕円 10"/>
          <p:cNvSpPr/>
          <p:nvPr/>
        </p:nvSpPr>
        <p:spPr bwMode="auto">
          <a:xfrm>
            <a:off x="6444208" y="3429000"/>
            <a:ext cx="504056" cy="504056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2" name="円/楕円 11"/>
          <p:cNvSpPr/>
          <p:nvPr/>
        </p:nvSpPr>
        <p:spPr bwMode="auto">
          <a:xfrm>
            <a:off x="7956376" y="3429000"/>
            <a:ext cx="504056" cy="504056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3" name="円/楕円 12"/>
          <p:cNvSpPr/>
          <p:nvPr/>
        </p:nvSpPr>
        <p:spPr bwMode="auto">
          <a:xfrm>
            <a:off x="7698787" y="4221088"/>
            <a:ext cx="504056" cy="504056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4" name="円/楕円 13"/>
          <p:cNvSpPr/>
          <p:nvPr/>
        </p:nvSpPr>
        <p:spPr bwMode="auto">
          <a:xfrm>
            <a:off x="6715652" y="4221088"/>
            <a:ext cx="504056" cy="504056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6516216" y="5301208"/>
            <a:ext cx="504056" cy="43204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/>
              <a:t>1</a:t>
            </a:r>
            <a:endParaRPr kumimoji="1" lang="ja-JP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7884368" y="5301208"/>
            <a:ext cx="504056" cy="43204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ＭＳ Ｐゴシック" pitchFamily="50" charset="-128"/>
              </a:rPr>
              <a:t>0</a:t>
            </a:r>
            <a:endParaRPr kumimoji="1" lang="ja-JP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ＭＳ Ｐゴシック" pitchFamily="50" charset="-128"/>
            </a:endParaRPr>
          </a:p>
        </p:txBody>
      </p:sp>
      <p:cxnSp>
        <p:nvCxnSpPr>
          <p:cNvPr id="20" name="直線矢印コネクタ 19"/>
          <p:cNvCxnSpPr>
            <a:stCxn id="10" idx="3"/>
            <a:endCxn id="11" idx="0"/>
          </p:cNvCxnSpPr>
          <p:nvPr/>
        </p:nvCxnSpPr>
        <p:spPr bwMode="auto">
          <a:xfrm flipH="1">
            <a:off x="6696236" y="3211167"/>
            <a:ext cx="611144" cy="217833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lg" len="lg"/>
          </a:ln>
          <a:effectLst/>
        </p:spPr>
      </p:cxnSp>
      <p:cxnSp>
        <p:nvCxnSpPr>
          <p:cNvPr id="26" name="直線矢印コネクタ 25"/>
          <p:cNvCxnSpPr>
            <a:stCxn id="11" idx="3"/>
          </p:cNvCxnSpPr>
          <p:nvPr/>
        </p:nvCxnSpPr>
        <p:spPr bwMode="auto">
          <a:xfrm>
            <a:off x="6518025" y="3859239"/>
            <a:ext cx="0" cy="144560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lg" len="lg"/>
          </a:ln>
          <a:effectLst/>
        </p:spPr>
      </p:cxnSp>
      <p:cxnSp>
        <p:nvCxnSpPr>
          <p:cNvPr id="33" name="直線矢印コネクタ 32"/>
          <p:cNvCxnSpPr>
            <a:stCxn id="12" idx="3"/>
            <a:endCxn id="13" idx="0"/>
          </p:cNvCxnSpPr>
          <p:nvPr/>
        </p:nvCxnSpPr>
        <p:spPr bwMode="auto">
          <a:xfrm flipH="1">
            <a:off x="7950815" y="3859239"/>
            <a:ext cx="79378" cy="361849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lg" len="lg"/>
          </a:ln>
          <a:effectLst/>
        </p:spPr>
      </p:cxnSp>
      <p:cxnSp>
        <p:nvCxnSpPr>
          <p:cNvPr id="36" name="直線矢印コネクタ 35"/>
          <p:cNvCxnSpPr>
            <a:stCxn id="14" idx="5"/>
          </p:cNvCxnSpPr>
          <p:nvPr/>
        </p:nvCxnSpPr>
        <p:spPr bwMode="auto">
          <a:xfrm>
            <a:off x="7145891" y="4651327"/>
            <a:ext cx="738477" cy="649881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lg" len="lg"/>
          </a:ln>
          <a:effectLst/>
        </p:spPr>
      </p:cxnSp>
      <p:cxnSp>
        <p:nvCxnSpPr>
          <p:cNvPr id="39" name="直線矢印コネクタ 38"/>
          <p:cNvCxnSpPr>
            <a:stCxn id="13" idx="3"/>
          </p:cNvCxnSpPr>
          <p:nvPr/>
        </p:nvCxnSpPr>
        <p:spPr bwMode="auto">
          <a:xfrm flipH="1">
            <a:off x="7020272" y="4651327"/>
            <a:ext cx="752332" cy="649881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lg" len="lg"/>
          </a:ln>
          <a:effectLst/>
        </p:spPr>
      </p:cxnSp>
      <p:cxnSp>
        <p:nvCxnSpPr>
          <p:cNvPr id="42" name="直線矢印コネクタ 41"/>
          <p:cNvCxnSpPr>
            <a:stCxn id="10" idx="5"/>
            <a:endCxn id="12" idx="0"/>
          </p:cNvCxnSpPr>
          <p:nvPr/>
        </p:nvCxnSpPr>
        <p:spPr bwMode="auto">
          <a:xfrm>
            <a:off x="7663802" y="3211167"/>
            <a:ext cx="544602" cy="217833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ysDot"/>
            <a:miter lim="800000"/>
            <a:headEnd type="none" w="med" len="med"/>
            <a:tailEnd type="arrow" w="lg" len="lg"/>
          </a:ln>
          <a:effectLst/>
        </p:spPr>
      </p:cxnSp>
      <p:cxnSp>
        <p:nvCxnSpPr>
          <p:cNvPr id="45" name="直線矢印コネクタ 44"/>
          <p:cNvCxnSpPr>
            <a:stCxn id="11" idx="5"/>
            <a:endCxn id="14" idx="0"/>
          </p:cNvCxnSpPr>
          <p:nvPr/>
        </p:nvCxnSpPr>
        <p:spPr bwMode="auto">
          <a:xfrm>
            <a:off x="6874447" y="3859239"/>
            <a:ext cx="93233" cy="361849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ysDot"/>
            <a:miter lim="800000"/>
            <a:headEnd type="none" w="med" len="med"/>
            <a:tailEnd type="arrow" w="lg" len="lg"/>
          </a:ln>
          <a:effectLst/>
        </p:spPr>
      </p:cxnSp>
      <p:cxnSp>
        <p:nvCxnSpPr>
          <p:cNvPr id="48" name="直線矢印コネクタ 47"/>
          <p:cNvCxnSpPr>
            <a:stCxn id="12" idx="5"/>
          </p:cNvCxnSpPr>
          <p:nvPr/>
        </p:nvCxnSpPr>
        <p:spPr bwMode="auto">
          <a:xfrm>
            <a:off x="8386615" y="3859239"/>
            <a:ext cx="0" cy="1455807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ysDot"/>
            <a:miter lim="800000"/>
            <a:headEnd type="none" w="med" len="med"/>
            <a:tailEnd type="arrow" w="lg" len="lg"/>
          </a:ln>
          <a:effectLst/>
        </p:spPr>
      </p:cxnSp>
      <p:cxnSp>
        <p:nvCxnSpPr>
          <p:cNvPr id="51" name="直線矢印コネクタ 50"/>
          <p:cNvCxnSpPr>
            <a:stCxn id="13" idx="5"/>
            <a:endCxn id="16" idx="0"/>
          </p:cNvCxnSpPr>
          <p:nvPr/>
        </p:nvCxnSpPr>
        <p:spPr bwMode="auto">
          <a:xfrm>
            <a:off x="8129026" y="4651327"/>
            <a:ext cx="7370" cy="649881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ysDot"/>
            <a:miter lim="800000"/>
            <a:headEnd type="none" w="med" len="med"/>
            <a:tailEnd type="arrow" w="lg" len="lg"/>
          </a:ln>
          <a:effectLst/>
        </p:spPr>
      </p:cxnSp>
      <p:cxnSp>
        <p:nvCxnSpPr>
          <p:cNvPr id="54" name="直線矢印コネクタ 53"/>
          <p:cNvCxnSpPr>
            <a:stCxn id="14" idx="3"/>
            <a:endCxn id="15" idx="0"/>
          </p:cNvCxnSpPr>
          <p:nvPr/>
        </p:nvCxnSpPr>
        <p:spPr bwMode="auto">
          <a:xfrm flipH="1">
            <a:off x="6768244" y="4651327"/>
            <a:ext cx="21225" cy="649881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ysDot"/>
            <a:miter lim="800000"/>
            <a:headEnd type="none" w="med" len="med"/>
            <a:tailEnd type="arrow" w="lg" len="lg"/>
          </a:ln>
          <a:effectLst/>
        </p:spPr>
      </p:cxnSp>
      <p:sp>
        <p:nvSpPr>
          <p:cNvPr id="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740352" y="2996953"/>
            <a:ext cx="284584" cy="288031"/>
          </a:xfrm>
        </p:spPr>
        <p:txBody>
          <a:bodyPr lIns="0" tIns="0" rIns="0" bIns="0" anchor="ctr" anchorCtr="1"/>
          <a:lstStyle/>
          <a:p>
            <a:pPr eaLnBrk="1" hangingPunct="1">
              <a:buNone/>
            </a:pPr>
            <a:r>
              <a:rPr lang="en-US" altLang="ja-JP" sz="1400" dirty="0" smtClean="0"/>
              <a:t>0</a:t>
            </a:r>
          </a:p>
        </p:txBody>
      </p:sp>
      <p:sp>
        <p:nvSpPr>
          <p:cNvPr id="6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951712" y="2996952"/>
            <a:ext cx="284584" cy="288031"/>
          </a:xfrm>
        </p:spPr>
        <p:txBody>
          <a:bodyPr lIns="0" tIns="0" rIns="0" bIns="0" anchor="ctr" anchorCtr="1"/>
          <a:lstStyle/>
          <a:p>
            <a:pPr eaLnBrk="1" hangingPunct="1">
              <a:buNone/>
            </a:pPr>
            <a:r>
              <a:rPr lang="en-US" altLang="ja-JP" sz="1400" dirty="0" smtClean="0"/>
              <a:t>1</a:t>
            </a:r>
          </a:p>
        </p:txBody>
      </p:sp>
      <p:graphicFrame>
        <p:nvGraphicFramePr>
          <p:cNvPr id="34" name="オブジェクト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9460337"/>
              </p:ext>
            </p:extLst>
          </p:nvPr>
        </p:nvGraphicFramePr>
        <p:xfrm>
          <a:off x="6080125" y="5872163"/>
          <a:ext cx="2528888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" name="数式" r:id="rId4" imgW="1473120" imgH="253800" progId="Equation.3">
                  <p:embed/>
                </p:oleObj>
              </mc:Choice>
              <mc:Fallback>
                <p:oleObj name="数式" r:id="rId4" imgW="14731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0125" y="5872163"/>
                        <a:ext cx="2528888" cy="4365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コンテンツ プレースホルダ 2"/>
          <p:cNvSpPr>
            <a:spLocks noGrp="1"/>
          </p:cNvSpPr>
          <p:nvPr>
            <p:ph idx="1"/>
          </p:nvPr>
        </p:nvSpPr>
        <p:spPr>
          <a:xfrm>
            <a:off x="5984450" y="6223457"/>
            <a:ext cx="2140892" cy="387424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を表す既約な</a:t>
            </a:r>
            <a:r>
              <a:rPr lang="en-US" altLang="ja-JP" sz="1800" dirty="0" smtClean="0">
                <a:latin typeface="+mj-ea"/>
                <a:ea typeface="+mj-ea"/>
              </a:rPr>
              <a:t>OBDD</a:t>
            </a:r>
            <a:endParaRPr lang="en-US" altLang="ja-JP" sz="1800" dirty="0">
              <a:latin typeface="+mj-ea"/>
              <a:ea typeface="+mj-ea"/>
            </a:endParaRP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sz="half" idx="1"/>
          </p:nvPr>
        </p:nvSpPr>
        <p:spPr>
          <a:xfrm>
            <a:off x="651165" y="2017713"/>
            <a:ext cx="5465407" cy="3859559"/>
          </a:xfrm>
        </p:spPr>
        <p:txBody>
          <a:bodyPr/>
          <a:lstStyle/>
          <a:p>
            <a:r>
              <a:rPr kumimoji="1" lang="en-US" altLang="ja-JP" dirty="0" smtClean="0"/>
              <a:t>OBDD</a:t>
            </a:r>
            <a:r>
              <a:rPr kumimoji="1" lang="ja-JP" altLang="en-US" sz="1800" dirty="0" smtClean="0"/>
              <a:t>　</a:t>
            </a:r>
            <a:r>
              <a:rPr kumimoji="1" lang="en-US" altLang="ja-JP" sz="1800" dirty="0" smtClean="0"/>
              <a:t>(Ordered Binary Decision Diagram)</a:t>
            </a:r>
          </a:p>
          <a:p>
            <a:pPr marL="0" indent="0">
              <a:buNone/>
            </a:pPr>
            <a:r>
              <a:rPr lang="ja-JP" altLang="en-US" sz="1800" dirty="0" smtClean="0"/>
              <a:t>　　　</a:t>
            </a:r>
            <a:r>
              <a:rPr lang="ja-JP" altLang="en-US" sz="2000" dirty="0" smtClean="0"/>
              <a:t>論理関数を表現する有向非巡回グラフ</a:t>
            </a:r>
            <a:endParaRPr lang="en-US" altLang="ja-JP" sz="2000" dirty="0" smtClean="0"/>
          </a:p>
          <a:p>
            <a:pPr marL="0" indent="0">
              <a:buNone/>
            </a:pPr>
            <a:endParaRPr kumimoji="1" lang="en-US" altLang="ja-JP" sz="800" dirty="0" smtClean="0"/>
          </a:p>
          <a:p>
            <a:pPr marL="0" indent="0">
              <a:buNone/>
            </a:pPr>
            <a:endParaRPr kumimoji="1" lang="en-US" altLang="ja-JP" sz="1800" dirty="0" smtClean="0"/>
          </a:p>
          <a:p>
            <a:pPr marL="457200" lvl="1" indent="0">
              <a:buNone/>
            </a:pPr>
            <a:r>
              <a:rPr lang="ja-JP" altLang="en-US" sz="2000" u="sng" dirty="0" smtClean="0"/>
              <a:t>変数順序</a:t>
            </a:r>
            <a:endParaRPr lang="en-US" altLang="ja-JP" sz="2000" u="sng" dirty="0" smtClean="0"/>
          </a:p>
          <a:p>
            <a:pPr lvl="1"/>
            <a:r>
              <a:rPr kumimoji="1" lang="en-US" altLang="ja-JP" sz="2000" dirty="0" smtClean="0"/>
              <a:t>OBDD</a:t>
            </a:r>
            <a:r>
              <a:rPr kumimoji="1" lang="ja-JP" altLang="en-US" sz="2000" dirty="0" smtClean="0"/>
              <a:t>を辿った時の</a:t>
            </a:r>
            <a:r>
              <a:rPr lang="ja-JP" altLang="en-US" sz="2000" dirty="0"/>
              <a:t>、</a:t>
            </a:r>
            <a:r>
              <a:rPr kumimoji="1" lang="ja-JP" altLang="en-US" sz="2000" dirty="0" smtClean="0"/>
              <a:t>変数の出現順序</a:t>
            </a:r>
            <a:endParaRPr kumimoji="1" lang="en-US" altLang="ja-JP" sz="2000" dirty="0" smtClean="0"/>
          </a:p>
          <a:p>
            <a:pPr lvl="1"/>
            <a:r>
              <a:rPr kumimoji="1" lang="ja-JP" altLang="en-US" sz="2000" dirty="0" smtClean="0"/>
              <a:t>全ての経路において、変数の出現順序は変数順序</a:t>
            </a:r>
            <a:r>
              <a:rPr lang="ja-JP" altLang="en-US" sz="2000" dirty="0" smtClean="0"/>
              <a:t>に矛盾しない</a:t>
            </a:r>
            <a:endParaRPr kumimoji="1" lang="en-US" altLang="ja-JP" sz="20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 bwMode="auto">
              <a:xfrm>
                <a:off x="2439171" y="5013176"/>
                <a:ext cx="198656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</a:rPr>
                          </m:ctrlPr>
                        </m:sSubPr>
                        <m:e>
                          <m:r>
                            <a:rPr kumimoji="1" lang="en-US" altLang="ja-JP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</a:rPr>
                            <m:t>1</m:t>
                          </m:r>
                        </m:sub>
                      </m:sSub>
                      <m:r>
                        <a:rPr kumimoji="1" lang="en-US" altLang="ja-JP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</a:rPr>
                        <m:t>&lt;</m:t>
                      </m:r>
                      <m:sSub>
                        <m:sSubPr>
                          <m:ctrlPr>
                            <a:rPr kumimoji="1" lang="en-US" altLang="ja-JP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kumimoji="1" lang="en-US" altLang="ja-JP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kumimoji="1" lang="en-US" altLang="ja-JP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</a:rPr>
                        <m:t>&lt;</m:t>
                      </m:r>
                      <m:sSub>
                        <m:sSubPr>
                          <m:ctrlPr>
                            <a:rPr kumimoji="1" lang="en-US" altLang="ja-JP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kumimoji="1" lang="en-US" altLang="ja-JP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kumimoji="1" lang="ja-JP" altLang="en-US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39171" y="5013176"/>
                <a:ext cx="1986569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263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直線矢印コネクタ 27"/>
          <p:cNvCxnSpPr>
            <a:stCxn id="10" idx="3"/>
            <a:endCxn id="11" idx="0"/>
          </p:cNvCxnSpPr>
          <p:nvPr/>
        </p:nvCxnSpPr>
        <p:spPr bwMode="auto">
          <a:xfrm flipH="1">
            <a:off x="6696236" y="3211167"/>
            <a:ext cx="611144" cy="2178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 w="lg" len="lg"/>
          </a:ln>
          <a:effectLst/>
        </p:spPr>
      </p:cxnSp>
      <p:cxnSp>
        <p:nvCxnSpPr>
          <p:cNvPr id="29" name="直線矢印コネクタ 28"/>
          <p:cNvCxnSpPr>
            <a:stCxn id="11" idx="5"/>
            <a:endCxn id="14" idx="0"/>
          </p:cNvCxnSpPr>
          <p:nvPr/>
        </p:nvCxnSpPr>
        <p:spPr bwMode="auto">
          <a:xfrm>
            <a:off x="6874447" y="3859239"/>
            <a:ext cx="93233" cy="36184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 w="lg" len="lg"/>
          </a:ln>
          <a:effectLst/>
        </p:spPr>
      </p:cxnSp>
      <p:cxnSp>
        <p:nvCxnSpPr>
          <p:cNvPr id="30" name="直線矢印コネクタ 29"/>
          <p:cNvCxnSpPr>
            <a:stCxn id="14" idx="3"/>
            <a:endCxn id="15" idx="0"/>
          </p:cNvCxnSpPr>
          <p:nvPr/>
        </p:nvCxnSpPr>
        <p:spPr bwMode="auto">
          <a:xfrm flipH="1">
            <a:off x="6768244" y="4651327"/>
            <a:ext cx="21225" cy="64988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 w="lg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9" name="表 6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47104007"/>
                  </p:ext>
                </p:extLst>
              </p:nvPr>
            </p:nvGraphicFramePr>
            <p:xfrm>
              <a:off x="6691071" y="1895232"/>
              <a:ext cx="1553337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17779"/>
                    <a:gridCol w="517779"/>
                    <a:gridCol w="517779"/>
                  </a:tblGrid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kumimoji="1" lang="en-US" altLang="ja-JP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ja-JP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kumimoji="1" lang="en-US" altLang="ja-JP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ja-JP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kumimoji="1" lang="en-US" altLang="ja-JP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ja-JP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kumimoji="1" lang="ja-JP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kumimoji="1" lang="ja-JP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kumimoji="1" lang="ja-JP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9" name="表 6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47104007"/>
                  </p:ext>
                </p:extLst>
              </p:nvPr>
            </p:nvGraphicFramePr>
            <p:xfrm>
              <a:off x="6691071" y="1895232"/>
              <a:ext cx="1553337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17779"/>
                    <a:gridCol w="517779"/>
                    <a:gridCol w="517779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7"/>
                          <a:stretch>
                            <a:fillRect l="-1176" t="-1639" r="-200000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7"/>
                          <a:stretch>
                            <a:fillRect l="-102381" t="-1639" r="-102381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7"/>
                          <a:stretch>
                            <a:fillRect l="-200000" t="-1639" r="-1176" b="-124590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kumimoji="1" lang="ja-JP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kumimoji="1" lang="ja-JP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kumimoji="1" lang="ja-JP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テキスト ボックス 71"/>
              <p:cNvSpPr txBox="1"/>
              <p:nvPr/>
            </p:nvSpPr>
            <p:spPr bwMode="auto">
              <a:xfrm>
                <a:off x="7277100" y="2799011"/>
                <a:ext cx="51225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1" lang="en-US" altLang="ja-JP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ja-JP" alt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2" name="テキスト ボックス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77100" y="2799011"/>
                <a:ext cx="512256" cy="400110"/>
              </a:xfrm>
              <a:prstGeom prst="rect">
                <a:avLst/>
              </a:prstGeom>
              <a:blipFill rotWithShape="1">
                <a:blip r:embed="rId8"/>
                <a:stretch>
                  <a:fillRect b="-151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/>
              <p:cNvSpPr txBox="1"/>
              <p:nvPr/>
            </p:nvSpPr>
            <p:spPr bwMode="auto">
              <a:xfrm>
                <a:off x="6471918" y="3447083"/>
                <a:ext cx="518219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1" lang="en-US" altLang="ja-JP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1" lang="ja-JP" alt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5" name="テキスト ボックス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71918" y="3447083"/>
                <a:ext cx="518219" cy="400110"/>
              </a:xfrm>
              <a:prstGeom prst="rect">
                <a:avLst/>
              </a:prstGeom>
              <a:blipFill rotWithShape="1">
                <a:blip r:embed="rId9"/>
                <a:stretch>
                  <a:fillRect b="-303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テキスト ボックス 75"/>
              <p:cNvSpPr txBox="1"/>
              <p:nvPr/>
            </p:nvSpPr>
            <p:spPr bwMode="auto">
              <a:xfrm>
                <a:off x="7986511" y="3442855"/>
                <a:ext cx="518219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1" lang="en-US" altLang="ja-JP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1" lang="ja-JP" alt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6" name="テキスト ボックス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986511" y="3442855"/>
                <a:ext cx="518219" cy="400110"/>
              </a:xfrm>
              <a:prstGeom prst="rect">
                <a:avLst/>
              </a:prstGeom>
              <a:blipFill rotWithShape="1">
                <a:blip r:embed="rId10"/>
                <a:stretch>
                  <a:fillRect b="-461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テキスト ボックス 76"/>
              <p:cNvSpPr txBox="1"/>
              <p:nvPr/>
            </p:nvSpPr>
            <p:spPr bwMode="auto">
              <a:xfrm>
                <a:off x="6731932" y="4239171"/>
                <a:ext cx="518219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1" lang="en-US" altLang="ja-JP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kumimoji="1" lang="ja-JP" alt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7" name="テキスト ボックス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31932" y="4239171"/>
                <a:ext cx="518219" cy="400110"/>
              </a:xfrm>
              <a:prstGeom prst="rect">
                <a:avLst/>
              </a:prstGeom>
              <a:blipFill rotWithShape="1">
                <a:blip r:embed="rId11"/>
                <a:stretch>
                  <a:fillRect b="-303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テキスト ボックス 77"/>
              <p:cNvSpPr txBox="1"/>
              <p:nvPr/>
            </p:nvSpPr>
            <p:spPr bwMode="auto">
              <a:xfrm>
                <a:off x="7712334" y="4234943"/>
                <a:ext cx="518219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1" lang="en-US" altLang="ja-JP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kumimoji="1" lang="ja-JP" alt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8" name="テキスト ボックス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12334" y="4234943"/>
                <a:ext cx="518219" cy="400110"/>
              </a:xfrm>
              <a:prstGeom prst="rect">
                <a:avLst/>
              </a:prstGeom>
              <a:blipFill rotWithShape="1">
                <a:blip r:embed="rId12"/>
                <a:stretch>
                  <a:fillRect b="-461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2753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29816"/>
            <a:ext cx="7885112" cy="1143000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OBDD</a:t>
            </a:r>
            <a:r>
              <a:rPr lang="ja-JP" altLang="en-US" dirty="0" smtClean="0"/>
              <a:t>と</a:t>
            </a:r>
            <a:r>
              <a:rPr lang="en-US" altLang="ja-JP" dirty="0" smtClean="0"/>
              <a:t>ZDD(2)</a:t>
            </a:r>
            <a:endParaRPr lang="ja-JP" altLang="en-US" dirty="0" smtClean="0"/>
          </a:p>
        </p:txBody>
      </p:sp>
      <p:sp>
        <p:nvSpPr>
          <p:cNvPr id="10" name="円/楕円 9"/>
          <p:cNvSpPr/>
          <p:nvPr/>
        </p:nvSpPr>
        <p:spPr bwMode="auto">
          <a:xfrm>
            <a:off x="7020272" y="2204864"/>
            <a:ext cx="504056" cy="504056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2" name="円/楕円 11"/>
          <p:cNvSpPr/>
          <p:nvPr/>
        </p:nvSpPr>
        <p:spPr bwMode="auto">
          <a:xfrm>
            <a:off x="7596336" y="3212976"/>
            <a:ext cx="504056" cy="504056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4" name="円/楕円 13"/>
          <p:cNvSpPr/>
          <p:nvPr/>
        </p:nvSpPr>
        <p:spPr bwMode="auto">
          <a:xfrm>
            <a:off x="7092280" y="4077072"/>
            <a:ext cx="504056" cy="504056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6372200" y="5157192"/>
            <a:ext cx="504056" cy="43204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ＭＳ Ｐゴシック" pitchFamily="50" charset="-128"/>
              </a:rPr>
              <a:t>1</a:t>
            </a:r>
            <a:endParaRPr kumimoji="1" lang="ja-JP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7740352" y="5157192"/>
            <a:ext cx="504056" cy="43204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/>
              <a:t>0</a:t>
            </a:r>
            <a:endParaRPr kumimoji="1" lang="ja-JP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ＭＳ Ｐゴシック" pitchFamily="50" charset="-128"/>
            </a:endParaRPr>
          </a:p>
        </p:txBody>
      </p:sp>
      <p:cxnSp>
        <p:nvCxnSpPr>
          <p:cNvPr id="20" name="直線矢印コネクタ 19"/>
          <p:cNvCxnSpPr>
            <a:stCxn id="10" idx="3"/>
            <a:endCxn id="69" idx="0"/>
          </p:cNvCxnSpPr>
          <p:nvPr/>
        </p:nvCxnSpPr>
        <p:spPr bwMode="auto">
          <a:xfrm flipH="1">
            <a:off x="6696236" y="2635103"/>
            <a:ext cx="397853" cy="577873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lg" len="lg"/>
          </a:ln>
          <a:effectLst/>
        </p:spPr>
      </p:cxnSp>
      <p:cxnSp>
        <p:nvCxnSpPr>
          <p:cNvPr id="33" name="直線矢印コネクタ 32"/>
          <p:cNvCxnSpPr>
            <a:stCxn id="12" idx="3"/>
            <a:endCxn id="14" idx="0"/>
          </p:cNvCxnSpPr>
          <p:nvPr/>
        </p:nvCxnSpPr>
        <p:spPr bwMode="auto">
          <a:xfrm flipH="1">
            <a:off x="7344308" y="3643215"/>
            <a:ext cx="325845" cy="433857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lg" len="lg"/>
          </a:ln>
          <a:effectLst/>
        </p:spPr>
      </p:cxnSp>
      <p:cxnSp>
        <p:nvCxnSpPr>
          <p:cNvPr id="36" name="直線矢印コネクタ 35"/>
          <p:cNvCxnSpPr>
            <a:stCxn id="14" idx="3"/>
          </p:cNvCxnSpPr>
          <p:nvPr/>
        </p:nvCxnSpPr>
        <p:spPr bwMode="auto">
          <a:xfrm flipH="1">
            <a:off x="6876256" y="4507311"/>
            <a:ext cx="289841" cy="649881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lg" len="lg"/>
          </a:ln>
          <a:effectLst/>
        </p:spPr>
      </p:cxnSp>
      <p:cxnSp>
        <p:nvCxnSpPr>
          <p:cNvPr id="42" name="直線矢印コネクタ 41"/>
          <p:cNvCxnSpPr>
            <a:stCxn id="10" idx="5"/>
            <a:endCxn id="12" idx="0"/>
          </p:cNvCxnSpPr>
          <p:nvPr/>
        </p:nvCxnSpPr>
        <p:spPr bwMode="auto">
          <a:xfrm>
            <a:off x="7450511" y="2635103"/>
            <a:ext cx="397853" cy="577873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ysDot"/>
            <a:miter lim="800000"/>
            <a:headEnd type="none" w="med" len="med"/>
            <a:tailEnd type="arrow" w="lg" len="lg"/>
          </a:ln>
          <a:effectLst/>
        </p:spPr>
      </p:cxnSp>
      <p:cxnSp>
        <p:nvCxnSpPr>
          <p:cNvPr id="48" name="直線矢印コネクタ 47"/>
          <p:cNvCxnSpPr>
            <a:stCxn id="12" idx="5"/>
            <a:endCxn id="16" idx="0"/>
          </p:cNvCxnSpPr>
          <p:nvPr/>
        </p:nvCxnSpPr>
        <p:spPr bwMode="auto">
          <a:xfrm flipH="1">
            <a:off x="7992380" y="3643215"/>
            <a:ext cx="34195" cy="1513977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ysDot"/>
            <a:miter lim="800000"/>
            <a:headEnd type="none" w="med" len="med"/>
            <a:tailEnd type="arrow" w="lg" len="lg"/>
          </a:ln>
          <a:effectLst/>
        </p:spPr>
      </p:cxnSp>
      <p:cxnSp>
        <p:nvCxnSpPr>
          <p:cNvPr id="54" name="直線矢印コネクタ 53"/>
          <p:cNvCxnSpPr>
            <a:stCxn id="14" idx="5"/>
          </p:cNvCxnSpPr>
          <p:nvPr/>
        </p:nvCxnSpPr>
        <p:spPr bwMode="auto">
          <a:xfrm>
            <a:off x="7522519" y="4507311"/>
            <a:ext cx="217833" cy="649881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ysDot"/>
            <a:miter lim="800000"/>
            <a:headEnd type="none" w="med" len="med"/>
            <a:tailEnd type="arrow" w="lg" len="lg"/>
          </a:ln>
          <a:effectLst/>
        </p:spPr>
      </p:cxnSp>
      <p:sp>
        <p:nvSpPr>
          <p:cNvPr id="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441254" y="2494730"/>
            <a:ext cx="284584" cy="288031"/>
          </a:xfrm>
        </p:spPr>
        <p:txBody>
          <a:bodyPr lIns="0" tIns="0" rIns="0" bIns="0" anchor="ctr" anchorCtr="1"/>
          <a:lstStyle/>
          <a:p>
            <a:pPr eaLnBrk="1" hangingPunct="1">
              <a:buNone/>
            </a:pPr>
            <a:r>
              <a:rPr lang="en-US" altLang="ja-JP" sz="1400" dirty="0" smtClean="0"/>
              <a:t>0</a:t>
            </a:r>
          </a:p>
        </p:txBody>
      </p:sp>
      <p:sp>
        <p:nvSpPr>
          <p:cNvPr id="6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796630" y="2492896"/>
            <a:ext cx="284584" cy="288031"/>
          </a:xfrm>
        </p:spPr>
        <p:txBody>
          <a:bodyPr lIns="0" tIns="0" rIns="0" bIns="0" anchor="ctr" anchorCtr="1"/>
          <a:lstStyle/>
          <a:p>
            <a:pPr eaLnBrk="1" hangingPunct="1">
              <a:buNone/>
            </a:pPr>
            <a:r>
              <a:rPr lang="en-US" altLang="ja-JP" sz="1400" dirty="0" smtClean="0"/>
              <a:t>1</a:t>
            </a:r>
          </a:p>
        </p:txBody>
      </p:sp>
      <p:graphicFrame>
        <p:nvGraphicFramePr>
          <p:cNvPr id="34" name="オブジェクト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3317919"/>
              </p:ext>
            </p:extLst>
          </p:nvPr>
        </p:nvGraphicFramePr>
        <p:xfrm>
          <a:off x="6118225" y="5867400"/>
          <a:ext cx="255905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3" name="数式" r:id="rId4" imgW="1473120" imgH="253800" progId="Equation.3">
                  <p:embed/>
                </p:oleObj>
              </mc:Choice>
              <mc:Fallback>
                <p:oleObj name="数式" r:id="rId4" imgW="14731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8225" y="5867400"/>
                        <a:ext cx="2559050" cy="4413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コンテンツ プレースホルダ 2"/>
          <p:cNvSpPr>
            <a:spLocks noGrp="1"/>
          </p:cNvSpPr>
          <p:nvPr>
            <p:ph idx="1"/>
          </p:nvPr>
        </p:nvSpPr>
        <p:spPr>
          <a:xfrm>
            <a:off x="6046235" y="6209602"/>
            <a:ext cx="1946265" cy="387424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を表す既約な</a:t>
            </a:r>
            <a:r>
              <a:rPr lang="en-US" altLang="ja-JP" sz="1800" dirty="0">
                <a:latin typeface="+mj-ea"/>
                <a:ea typeface="+mj-ea"/>
              </a:rPr>
              <a:t>Z</a:t>
            </a:r>
            <a:r>
              <a:rPr lang="en-US" altLang="ja-JP" sz="1800" dirty="0" smtClean="0">
                <a:latin typeface="+mj-ea"/>
                <a:ea typeface="+mj-ea"/>
              </a:rPr>
              <a:t>DD</a:t>
            </a:r>
            <a:endParaRPr lang="en-US" altLang="ja-JP" sz="1800" dirty="0">
              <a:latin typeface="+mj-ea"/>
              <a:ea typeface="+mj-ea"/>
            </a:endParaRPr>
          </a:p>
        </p:txBody>
      </p:sp>
      <p:sp>
        <p:nvSpPr>
          <p:cNvPr id="35" name="コンテンツ プレースホルダー 1"/>
          <p:cNvSpPr>
            <a:spLocks noGrp="1"/>
          </p:cNvSpPr>
          <p:nvPr>
            <p:ph sz="half" idx="1"/>
          </p:nvPr>
        </p:nvSpPr>
        <p:spPr>
          <a:xfrm>
            <a:off x="899592" y="2051322"/>
            <a:ext cx="5112568" cy="3825950"/>
          </a:xfrm>
        </p:spPr>
        <p:txBody>
          <a:bodyPr/>
          <a:lstStyle/>
          <a:p>
            <a:r>
              <a:rPr lang="en-US" altLang="ja-JP" dirty="0" smtClean="0"/>
              <a:t>ZDD </a:t>
            </a:r>
            <a:r>
              <a:rPr lang="en-US" altLang="ja-JP" sz="1800" dirty="0" smtClean="0"/>
              <a:t>(Zero-Suppressed BDD)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sz="1800" dirty="0"/>
              <a:t>　　　論理関数を表現する有向非巡回グラフ</a:t>
            </a:r>
            <a:endParaRPr lang="en-US" altLang="ja-JP" sz="1800" dirty="0"/>
          </a:p>
          <a:p>
            <a:pPr marL="0" indent="0">
              <a:buNone/>
            </a:pPr>
            <a:r>
              <a:rPr lang="ja-JP" altLang="en-US" sz="1800" dirty="0"/>
              <a:t>　　　</a:t>
            </a:r>
            <a:r>
              <a:rPr lang="en-US" altLang="ja-JP" sz="1800" u="sng" dirty="0" smtClean="0"/>
              <a:t>※</a:t>
            </a:r>
            <a:r>
              <a:rPr lang="en-US" altLang="ja-JP" sz="1800" u="sng" dirty="0"/>
              <a:t>OBDD</a:t>
            </a:r>
            <a:r>
              <a:rPr lang="ja-JP" altLang="en-US" sz="1800" u="sng" dirty="0"/>
              <a:t>と簡単化規則が</a:t>
            </a:r>
            <a:r>
              <a:rPr lang="ja-JP" altLang="en-US" sz="1800" u="sng" dirty="0" smtClean="0"/>
              <a:t>異なる</a:t>
            </a:r>
            <a:endParaRPr lang="en-US" altLang="ja-JP" sz="1800" u="sng" dirty="0" smtClean="0"/>
          </a:p>
          <a:p>
            <a:pPr marL="0" indent="0">
              <a:buNone/>
            </a:pPr>
            <a:endParaRPr lang="en-US" altLang="ja-JP" sz="1800" u="sng" dirty="0"/>
          </a:p>
          <a:p>
            <a:pPr marL="0" indent="0">
              <a:buNone/>
            </a:pPr>
            <a:r>
              <a:rPr lang="ja-JP" altLang="en-US" sz="1800" dirty="0"/>
              <a:t>　　　</a:t>
            </a:r>
            <a:r>
              <a:rPr lang="en-US" altLang="ja-JP" sz="1800" dirty="0" smtClean="0"/>
              <a:t>ZDD</a:t>
            </a:r>
            <a:r>
              <a:rPr lang="ja-JP" altLang="en-US" sz="1800" dirty="0" smtClean="0"/>
              <a:t>は集合族の表現として見ることが可能</a:t>
            </a:r>
            <a:endParaRPr lang="en-US" altLang="ja-JP" sz="1800" dirty="0" smtClean="0"/>
          </a:p>
          <a:p>
            <a:pPr marL="0" indent="0">
              <a:buNone/>
            </a:pPr>
            <a:endParaRPr lang="en-US" altLang="ja-JP" sz="1800" u="sng" dirty="0"/>
          </a:p>
          <a:p>
            <a:pPr marL="0" indent="0">
              <a:buNone/>
            </a:pPr>
            <a:endParaRPr lang="en-US" altLang="ja-JP" sz="1800" dirty="0"/>
          </a:p>
          <a:p>
            <a:pPr marL="0" indent="0">
              <a:buNone/>
            </a:pP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2000" dirty="0" smtClean="0"/>
              <a:t>　</a:t>
            </a:r>
            <a:r>
              <a:rPr lang="en-US" altLang="ja-JP" sz="2000" dirty="0" smtClean="0"/>
              <a:t>OBDD</a:t>
            </a:r>
            <a:r>
              <a:rPr lang="ja-JP" altLang="en-US" sz="2000" dirty="0"/>
              <a:t>よりコンパクトに表現できることが</a:t>
            </a:r>
            <a:r>
              <a:rPr lang="ja-JP" altLang="en-US" sz="2000" dirty="0" smtClean="0"/>
              <a:t>ある</a:t>
            </a:r>
            <a:endParaRPr lang="en-US" altLang="ja-JP" sz="2000" dirty="0"/>
          </a:p>
        </p:txBody>
      </p:sp>
      <p:graphicFrame>
        <p:nvGraphicFramePr>
          <p:cNvPr id="40" name="オブジェクト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767480"/>
              </p:ext>
            </p:extLst>
          </p:nvPr>
        </p:nvGraphicFramePr>
        <p:xfrm>
          <a:off x="2603500" y="3933825"/>
          <a:ext cx="168116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4" name="数式" r:id="rId6" imgW="888840" imgH="228600" progId="Equation.3">
                  <p:embed/>
                </p:oleObj>
              </mc:Choice>
              <mc:Fallback>
                <p:oleObj name="数式" r:id="rId6" imgW="888840" imgH="228600" progId="Equation.3">
                  <p:embed/>
                  <p:pic>
                    <p:nvPicPr>
                      <p:cNvPr id="0" name="オブジェクト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3500" y="3933825"/>
                        <a:ext cx="1681163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円/楕円 68"/>
          <p:cNvSpPr/>
          <p:nvPr/>
        </p:nvSpPr>
        <p:spPr bwMode="auto">
          <a:xfrm>
            <a:off x="6444208" y="3212976"/>
            <a:ext cx="504056" cy="504056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ＭＳ Ｐゴシック" pitchFamily="50" charset="-128"/>
            </a:endParaRPr>
          </a:p>
        </p:txBody>
      </p:sp>
      <p:cxnSp>
        <p:nvCxnSpPr>
          <p:cNvPr id="70" name="直線矢印コネクタ 69"/>
          <p:cNvCxnSpPr>
            <a:stCxn id="69" idx="5"/>
            <a:endCxn id="15" idx="0"/>
          </p:cNvCxnSpPr>
          <p:nvPr/>
        </p:nvCxnSpPr>
        <p:spPr bwMode="auto">
          <a:xfrm flipH="1">
            <a:off x="6624228" y="3643215"/>
            <a:ext cx="250219" cy="1513977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ysDot"/>
            <a:miter lim="800000"/>
            <a:headEnd type="none" w="med" len="med"/>
            <a:tailEnd type="arrow" w="lg" len="lg"/>
          </a:ln>
          <a:effectLst/>
        </p:spPr>
      </p:cxnSp>
      <p:cxnSp>
        <p:nvCxnSpPr>
          <p:cNvPr id="72" name="直線矢印コネクタ 71"/>
          <p:cNvCxnSpPr>
            <a:stCxn id="69" idx="3"/>
          </p:cNvCxnSpPr>
          <p:nvPr/>
        </p:nvCxnSpPr>
        <p:spPr bwMode="auto">
          <a:xfrm flipH="1">
            <a:off x="6372200" y="3643215"/>
            <a:ext cx="145825" cy="1513977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lg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テキスト ボックス 81"/>
              <p:cNvSpPr txBox="1"/>
              <p:nvPr/>
            </p:nvSpPr>
            <p:spPr bwMode="auto">
              <a:xfrm>
                <a:off x="7133845" y="4090927"/>
                <a:ext cx="518219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1" lang="en-US" altLang="ja-JP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kumimoji="1" lang="ja-JP" alt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2" name="テキスト ボックス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33845" y="4090927"/>
                <a:ext cx="518219" cy="400110"/>
              </a:xfrm>
              <a:prstGeom prst="rect">
                <a:avLst/>
              </a:prstGeom>
              <a:blipFill rotWithShape="1">
                <a:blip r:embed="rId8"/>
                <a:stretch>
                  <a:fillRect b="-303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テキスト ボックス 82"/>
              <p:cNvSpPr txBox="1"/>
              <p:nvPr/>
            </p:nvSpPr>
            <p:spPr bwMode="auto">
              <a:xfrm>
                <a:off x="7064262" y="2222947"/>
                <a:ext cx="51225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1" lang="en-US" altLang="ja-JP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ja-JP" alt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3" name="テキスト ボックス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64262" y="2222947"/>
                <a:ext cx="512256" cy="400110"/>
              </a:xfrm>
              <a:prstGeom prst="rect">
                <a:avLst/>
              </a:prstGeom>
              <a:blipFill rotWithShape="1">
                <a:blip r:embed="rId9"/>
                <a:stretch>
                  <a:fillRect b="-307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テキスト ボックス 83"/>
              <p:cNvSpPr txBox="1"/>
              <p:nvPr/>
            </p:nvSpPr>
            <p:spPr bwMode="auto">
              <a:xfrm>
                <a:off x="7626471" y="3215709"/>
                <a:ext cx="518219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1" lang="en-US" altLang="ja-JP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1" lang="ja-JP" alt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4" name="テキスト ボックス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6471" y="3215709"/>
                <a:ext cx="518219" cy="400110"/>
              </a:xfrm>
              <a:prstGeom prst="rect">
                <a:avLst/>
              </a:prstGeom>
              <a:blipFill rotWithShape="1">
                <a:blip r:embed="rId10"/>
                <a:stretch>
                  <a:fillRect b="-461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テキスト ボックス 84"/>
              <p:cNvSpPr txBox="1"/>
              <p:nvPr/>
            </p:nvSpPr>
            <p:spPr bwMode="auto">
              <a:xfrm>
                <a:off x="6471918" y="3226831"/>
                <a:ext cx="518219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1" lang="en-US" altLang="ja-JP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1" lang="ja-JP" alt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5" name="テキスト ボックス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71918" y="3226831"/>
                <a:ext cx="518219" cy="400110"/>
              </a:xfrm>
              <a:prstGeom prst="rect">
                <a:avLst/>
              </a:prstGeom>
              <a:blipFill rotWithShape="1">
                <a:blip r:embed="rId11"/>
                <a:stretch>
                  <a:fillRect b="-303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012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993062" cy="1143000"/>
          </a:xfrm>
        </p:spPr>
        <p:txBody>
          <a:bodyPr/>
          <a:lstStyle/>
          <a:p>
            <a:r>
              <a:rPr kumimoji="1" lang="en-US" altLang="ja-JP" sz="3600" dirty="0" smtClean="0"/>
              <a:t>OBDD</a:t>
            </a:r>
            <a:r>
              <a:rPr lang="en-US" altLang="ja-JP" sz="3600" dirty="0" smtClean="0"/>
              <a:t>(</a:t>
            </a:r>
            <a:r>
              <a:rPr kumimoji="1" lang="en-US" altLang="ja-JP" sz="3600" dirty="0" smtClean="0"/>
              <a:t>ZDD)</a:t>
            </a:r>
            <a:r>
              <a:rPr kumimoji="1" lang="ja-JP" altLang="en-US" sz="3600" dirty="0" smtClean="0"/>
              <a:t>を用いた</a:t>
            </a:r>
            <a:r>
              <a:rPr kumimoji="1" lang="en-US" altLang="ja-JP" sz="3600" dirty="0" smtClean="0"/>
              <a:t/>
            </a:r>
            <a:br>
              <a:rPr kumimoji="1" lang="en-US" altLang="ja-JP" sz="3600" dirty="0" smtClean="0"/>
            </a:br>
            <a:r>
              <a:rPr kumimoji="1" lang="ja-JP" altLang="en-US" sz="3600" dirty="0" smtClean="0"/>
              <a:t>組み合わせ問題の解法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7565776" cy="2203375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2400" dirty="0" smtClean="0"/>
              <a:t>正しい解となる条件を論理関数で表現する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en-US" altLang="ja-JP" sz="2400" dirty="0" smtClean="0"/>
              <a:t>	</a:t>
            </a:r>
            <a:r>
              <a:rPr lang="ja-JP" altLang="en-US" sz="2400" dirty="0" smtClean="0"/>
              <a:t>→関数の値が１となる割り当てが解になる</a:t>
            </a:r>
            <a:endParaRPr lang="en-US" altLang="ja-JP" sz="2400" dirty="0" smtClean="0"/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u="sng" dirty="0" smtClean="0"/>
              <a:t>条件を満たす全ての解が得られる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24491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３点タイル張りの解の列挙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3008" y="1916832"/>
            <a:ext cx="8559552" cy="2088232"/>
          </a:xfrm>
        </p:spPr>
        <p:txBody>
          <a:bodyPr/>
          <a:lstStyle/>
          <a:p>
            <a:pPr eaLnBrk="1" hangingPunct="1"/>
            <a:r>
              <a:rPr lang="ja-JP" altLang="en-US" sz="2800" dirty="0" smtClean="0"/>
              <a:t>論理変数</a:t>
            </a:r>
            <a:endParaRPr lang="en-US" altLang="ja-JP" sz="2800" dirty="0" smtClean="0"/>
          </a:p>
          <a:p>
            <a:pPr lvl="1" eaLnBrk="1" hangingPunct="1"/>
            <a:r>
              <a:rPr lang="ja-JP" altLang="en-US" sz="2400" dirty="0" smtClean="0"/>
              <a:t>格子点をいびつな２次元座標</a:t>
            </a:r>
            <a:r>
              <a:rPr lang="en-US" altLang="ja-JP" sz="2400" dirty="0" smtClean="0"/>
              <a:t>(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 , j)</a:t>
            </a:r>
            <a:r>
              <a:rPr lang="ja-JP" altLang="en-US" sz="2400" dirty="0" smtClean="0"/>
              <a:t>として見る</a:t>
            </a:r>
            <a:endParaRPr lang="en-US" altLang="ja-JP" sz="2400" dirty="0"/>
          </a:p>
          <a:p>
            <a:pPr lvl="1" eaLnBrk="1" hangingPunct="1"/>
            <a:r>
              <a:rPr lang="ja-JP" altLang="en-US" sz="2400" dirty="0" smtClean="0"/>
              <a:t>三角形のマスにタイルがあるかを</a:t>
            </a:r>
            <a:endParaRPr lang="en-US" altLang="ja-JP" sz="2400" dirty="0"/>
          </a:p>
          <a:p>
            <a:pPr marL="457200" lvl="1" indent="0" eaLnBrk="1" hangingPunct="1">
              <a:buNone/>
            </a:pPr>
            <a:r>
              <a:rPr lang="ja-JP" altLang="en-US" sz="1400" dirty="0" smtClean="0"/>
              <a:t>　　</a:t>
            </a:r>
            <a:r>
              <a:rPr lang="ja-JP" altLang="en-US" sz="2400" dirty="0" smtClean="0"/>
              <a:t>論理変数</a:t>
            </a:r>
            <a:r>
              <a:rPr lang="en-US" altLang="ja-JP" sz="2400" dirty="0" err="1" smtClean="0"/>
              <a:t>T</a:t>
            </a:r>
            <a:r>
              <a:rPr lang="en-US" altLang="ja-JP" sz="1600" dirty="0" err="1" smtClean="0"/>
              <a:t>ij</a:t>
            </a:r>
            <a:r>
              <a:rPr lang="ja-JP" altLang="en-US" sz="2400" dirty="0" err="1" smtClean="0"/>
              <a:t>，</a:t>
            </a:r>
            <a:r>
              <a:rPr lang="en-US" altLang="ja-JP" sz="2400" dirty="0" err="1" smtClean="0"/>
              <a:t>RT</a:t>
            </a:r>
            <a:r>
              <a:rPr lang="en-US" altLang="ja-JP" sz="1600" dirty="0" err="1" smtClean="0"/>
              <a:t>ij</a:t>
            </a:r>
            <a:r>
              <a:rPr lang="ja-JP" altLang="en-US" sz="2400" dirty="0" smtClean="0"/>
              <a:t>で表す</a:t>
            </a:r>
            <a:endParaRPr lang="en-US" altLang="ja-JP" sz="2400" dirty="0" smtClean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73363" y="4007140"/>
            <a:ext cx="35706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 smtClean="0"/>
              <a:t>…</a:t>
            </a:r>
            <a:r>
              <a:rPr lang="ja-JP" altLang="en-US" sz="2000" dirty="0" smtClean="0"/>
              <a:t> 上向き三角形</a:t>
            </a:r>
            <a:endParaRPr kumimoji="1" lang="en-US" altLang="ja-JP" sz="500" dirty="0" smtClean="0"/>
          </a:p>
          <a:p>
            <a:pPr algn="ctr"/>
            <a:r>
              <a:rPr lang="en-US" altLang="ja-JP" sz="2000" dirty="0" smtClean="0"/>
              <a:t>…</a:t>
            </a:r>
            <a:r>
              <a:rPr lang="ja-JP" altLang="en-US" sz="2000" dirty="0" smtClean="0"/>
              <a:t> 下向き三角形</a:t>
            </a:r>
            <a:endParaRPr lang="en-US" altLang="ja-JP" sz="2000" dirty="0" smtClean="0"/>
          </a:p>
          <a:p>
            <a:endParaRPr kumimoji="1" lang="en-US" altLang="ja-JP" sz="2000" dirty="0" smtClean="0"/>
          </a:p>
          <a:p>
            <a:r>
              <a:rPr lang="ja-JP" altLang="en-US" sz="2000" dirty="0" smtClean="0"/>
              <a:t>タイルがあれば１、　なければ０</a:t>
            </a:r>
            <a:endParaRPr lang="en-US" altLang="ja-JP" sz="2000" dirty="0" smtClean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230211" y="4005064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000" dirty="0" err="1" smtClean="0"/>
              <a:t>T</a:t>
            </a:r>
            <a:r>
              <a:rPr kumimoji="1" lang="en-US" altLang="ja-JP" sz="1200" dirty="0" err="1" smtClean="0"/>
              <a:t>ij</a:t>
            </a:r>
            <a:endParaRPr kumimoji="1" lang="en-US" altLang="ja-JP" sz="500" dirty="0" smtClean="0"/>
          </a:p>
          <a:p>
            <a:pPr algn="r"/>
            <a:r>
              <a:rPr lang="en-US" altLang="ja-JP" sz="2000" dirty="0" err="1" smtClean="0"/>
              <a:t>RT</a:t>
            </a:r>
            <a:r>
              <a:rPr lang="en-US" altLang="ja-JP" sz="1200" dirty="0" err="1" smtClean="0"/>
              <a:t>ij</a:t>
            </a:r>
            <a:endParaRPr lang="en-US" altLang="ja-JP" sz="2000" dirty="0" smtClean="0"/>
          </a:p>
        </p:txBody>
      </p:sp>
      <p:pic>
        <p:nvPicPr>
          <p:cNvPr id="3074" name="Picture 2" descr="C:\Users\0811070\Desktop\研究室\ゲーム・パズル研究会\N=5格子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838661"/>
            <a:ext cx="2880320" cy="2508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直線矢印コネクタ 2"/>
          <p:cNvCxnSpPr/>
          <p:nvPr/>
        </p:nvCxnSpPr>
        <p:spPr bwMode="auto">
          <a:xfrm>
            <a:off x="5220072" y="6306498"/>
            <a:ext cx="316835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 flipV="1">
            <a:off x="5233927" y="3512041"/>
            <a:ext cx="1617359" cy="280284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10" name="直線コネクタ 9"/>
          <p:cNvCxnSpPr/>
          <p:nvPr/>
        </p:nvCxnSpPr>
        <p:spPr bwMode="auto">
          <a:xfrm>
            <a:off x="5629820" y="5717529"/>
            <a:ext cx="314792" cy="56220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2" name="直線コネクタ 41"/>
          <p:cNvCxnSpPr/>
          <p:nvPr/>
        </p:nvCxnSpPr>
        <p:spPr bwMode="auto">
          <a:xfrm>
            <a:off x="5953532" y="5068331"/>
            <a:ext cx="674785" cy="120514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3" name="直線コネクタ 42"/>
          <p:cNvCxnSpPr/>
          <p:nvPr/>
        </p:nvCxnSpPr>
        <p:spPr bwMode="auto">
          <a:xfrm>
            <a:off x="6323226" y="4501868"/>
            <a:ext cx="1034004" cy="178209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4" name="直線コネクタ 43"/>
          <p:cNvCxnSpPr/>
          <p:nvPr/>
        </p:nvCxnSpPr>
        <p:spPr bwMode="auto">
          <a:xfrm>
            <a:off x="6683116" y="3897929"/>
            <a:ext cx="1362637" cy="238603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5" name="直線コネクタ 44"/>
          <p:cNvCxnSpPr/>
          <p:nvPr/>
        </p:nvCxnSpPr>
        <p:spPr bwMode="auto">
          <a:xfrm flipH="1">
            <a:off x="5953533" y="4501868"/>
            <a:ext cx="1039064" cy="180463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7" name="直線コネクタ 46"/>
          <p:cNvCxnSpPr/>
          <p:nvPr/>
        </p:nvCxnSpPr>
        <p:spPr bwMode="auto">
          <a:xfrm flipH="1">
            <a:off x="6660232" y="5092729"/>
            <a:ext cx="696998" cy="122215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0" name="直線コネクタ 49"/>
          <p:cNvCxnSpPr/>
          <p:nvPr/>
        </p:nvCxnSpPr>
        <p:spPr bwMode="auto">
          <a:xfrm flipH="1">
            <a:off x="7357230" y="5670903"/>
            <a:ext cx="360040" cy="64041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5" name="直線コネクタ 54"/>
          <p:cNvCxnSpPr/>
          <p:nvPr/>
        </p:nvCxnSpPr>
        <p:spPr bwMode="auto">
          <a:xfrm flipH="1">
            <a:off x="6290924" y="4484028"/>
            <a:ext cx="71780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7" name="直線コネクタ 56"/>
          <p:cNvCxnSpPr/>
          <p:nvPr/>
        </p:nvCxnSpPr>
        <p:spPr bwMode="auto">
          <a:xfrm flipH="1">
            <a:off x="5965310" y="5090948"/>
            <a:ext cx="139912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65" name="直線コネクタ 64"/>
          <p:cNvCxnSpPr/>
          <p:nvPr/>
        </p:nvCxnSpPr>
        <p:spPr bwMode="auto">
          <a:xfrm flipH="1">
            <a:off x="5629821" y="5703806"/>
            <a:ext cx="2087449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66" name="テキスト ボックス 65"/>
          <p:cNvSpPr txBox="1"/>
          <p:nvPr/>
        </p:nvSpPr>
        <p:spPr bwMode="auto">
          <a:xfrm>
            <a:off x="4775592" y="6248345"/>
            <a:ext cx="5164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</a:pPr>
            <a:r>
              <a:rPr lang="en-US" altLang="ja-JP" sz="1200" kern="0" dirty="0" smtClean="0">
                <a:latin typeface="+mn-lt"/>
                <a:ea typeface="+mn-ea"/>
              </a:rPr>
              <a:t>(0,0)</a:t>
            </a:r>
            <a:endParaRPr kumimoji="1" lang="ja-JP" alt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67" name="テキスト ボックス 66"/>
          <p:cNvSpPr txBox="1"/>
          <p:nvPr/>
        </p:nvSpPr>
        <p:spPr bwMode="auto">
          <a:xfrm>
            <a:off x="5724128" y="6320353"/>
            <a:ext cx="5164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</a:pPr>
            <a:r>
              <a:rPr lang="en-US" altLang="ja-JP" sz="1200" kern="0" dirty="0" smtClean="0">
                <a:latin typeface="+mn-lt"/>
                <a:ea typeface="+mn-ea"/>
              </a:rPr>
              <a:t>(0,1)</a:t>
            </a:r>
            <a:endParaRPr kumimoji="1" lang="ja-JP" alt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68" name="テキスト ボックス 67"/>
          <p:cNvSpPr txBox="1"/>
          <p:nvPr/>
        </p:nvSpPr>
        <p:spPr bwMode="auto">
          <a:xfrm>
            <a:off x="6417921" y="6320353"/>
            <a:ext cx="5164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</a:pPr>
            <a:r>
              <a:rPr lang="en-US" altLang="ja-JP" sz="1200" kern="0" dirty="0" smtClean="0">
                <a:latin typeface="+mn-lt"/>
                <a:ea typeface="+mn-ea"/>
              </a:rPr>
              <a:t>(0,2)</a:t>
            </a:r>
            <a:endParaRPr kumimoji="1" lang="ja-JP" alt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72" name="テキスト ボックス 71"/>
          <p:cNvSpPr txBox="1"/>
          <p:nvPr/>
        </p:nvSpPr>
        <p:spPr bwMode="auto">
          <a:xfrm>
            <a:off x="7106135" y="6320353"/>
            <a:ext cx="5164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</a:pPr>
            <a:r>
              <a:rPr lang="en-US" altLang="ja-JP" sz="1200" kern="0" dirty="0" smtClean="0">
                <a:latin typeface="+mn-lt"/>
                <a:ea typeface="+mn-ea"/>
              </a:rPr>
              <a:t>(0,3)</a:t>
            </a:r>
            <a:endParaRPr kumimoji="1" lang="ja-JP" alt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74" name="テキスト ボックス 73"/>
          <p:cNvSpPr txBox="1"/>
          <p:nvPr/>
        </p:nvSpPr>
        <p:spPr bwMode="auto">
          <a:xfrm>
            <a:off x="7812360" y="6317620"/>
            <a:ext cx="5164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</a:pPr>
            <a:r>
              <a:rPr lang="en-US" altLang="ja-JP" sz="1200" kern="0" dirty="0" smtClean="0">
                <a:latin typeface="+mn-lt"/>
                <a:ea typeface="+mn-ea"/>
              </a:rPr>
              <a:t>(0,4)</a:t>
            </a:r>
            <a:endParaRPr kumimoji="1" lang="ja-JP" alt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75" name="テキスト ボックス 74"/>
          <p:cNvSpPr txBox="1"/>
          <p:nvPr/>
        </p:nvSpPr>
        <p:spPr bwMode="auto">
          <a:xfrm>
            <a:off x="5094067" y="5428547"/>
            <a:ext cx="5164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</a:pPr>
            <a:r>
              <a:rPr lang="en-US" altLang="ja-JP" sz="1200" kern="0" dirty="0" smtClean="0">
                <a:latin typeface="+mn-lt"/>
                <a:ea typeface="+mn-ea"/>
              </a:rPr>
              <a:t>(1,0)</a:t>
            </a:r>
            <a:endParaRPr kumimoji="1" lang="ja-JP" alt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76" name="テキスト ボックス 75"/>
          <p:cNvSpPr txBox="1"/>
          <p:nvPr/>
        </p:nvSpPr>
        <p:spPr bwMode="auto">
          <a:xfrm>
            <a:off x="5437519" y="4791508"/>
            <a:ext cx="5164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</a:pPr>
            <a:r>
              <a:rPr lang="en-US" altLang="ja-JP" sz="1200" kern="0" dirty="0" smtClean="0">
                <a:latin typeface="+mn-lt"/>
                <a:ea typeface="+mn-ea"/>
              </a:rPr>
              <a:t>(2,0)</a:t>
            </a:r>
            <a:endParaRPr kumimoji="1" lang="ja-JP" alt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78" name="テキスト ボックス 77"/>
          <p:cNvSpPr txBox="1"/>
          <p:nvPr/>
        </p:nvSpPr>
        <p:spPr bwMode="auto">
          <a:xfrm>
            <a:off x="5783704" y="4201589"/>
            <a:ext cx="5164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</a:pPr>
            <a:r>
              <a:rPr lang="en-US" altLang="ja-JP" sz="1200" kern="0" dirty="0" smtClean="0">
                <a:latin typeface="+mn-lt"/>
                <a:ea typeface="+mn-ea"/>
              </a:rPr>
              <a:t>(3,0)</a:t>
            </a:r>
            <a:endParaRPr kumimoji="1" lang="ja-JP" alt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79" name="テキスト ボックス 78"/>
          <p:cNvSpPr txBox="1"/>
          <p:nvPr/>
        </p:nvSpPr>
        <p:spPr bwMode="auto">
          <a:xfrm>
            <a:off x="6156176" y="3584049"/>
            <a:ext cx="5164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</a:pPr>
            <a:r>
              <a:rPr lang="en-US" altLang="ja-JP" sz="1200" kern="0" dirty="0" smtClean="0">
                <a:latin typeface="+mn-lt"/>
                <a:ea typeface="+mn-ea"/>
              </a:rPr>
              <a:t>(4,0)</a:t>
            </a:r>
            <a:endParaRPr kumimoji="1" lang="ja-JP" alt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80" name="テキスト ボックス 79"/>
          <p:cNvSpPr txBox="1"/>
          <p:nvPr/>
        </p:nvSpPr>
        <p:spPr bwMode="auto">
          <a:xfrm>
            <a:off x="6876256" y="3172906"/>
            <a:ext cx="2439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</a:pPr>
            <a:r>
              <a:rPr kumimoji="1" lang="en-US" altLang="ja-JP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endParaRPr kumimoji="1" lang="ja-JP" alt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1" name="テキスト ボックス 80"/>
          <p:cNvSpPr txBox="1"/>
          <p:nvPr/>
        </p:nvSpPr>
        <p:spPr bwMode="auto">
          <a:xfrm>
            <a:off x="8388424" y="5949280"/>
            <a:ext cx="25680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</a:pP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endParaRPr kumimoji="1" lang="ja-JP" alt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テキスト ボックス 31"/>
          <p:cNvSpPr txBox="1"/>
          <p:nvPr/>
        </p:nvSpPr>
        <p:spPr bwMode="auto">
          <a:xfrm>
            <a:off x="5391798" y="5909210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1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00</a:t>
            </a:r>
            <a:endParaRPr kumimoji="1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6" name="テキスト ボックス 85"/>
          <p:cNvSpPr txBox="1"/>
          <p:nvPr/>
        </p:nvSpPr>
        <p:spPr bwMode="auto">
          <a:xfrm>
            <a:off x="6098023" y="5912278"/>
            <a:ext cx="4603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1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01</a:t>
            </a:r>
            <a:endParaRPr kumimoji="1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7" name="テキスト ボックス 86"/>
          <p:cNvSpPr txBox="1"/>
          <p:nvPr/>
        </p:nvSpPr>
        <p:spPr bwMode="auto">
          <a:xfrm>
            <a:off x="6818103" y="5926133"/>
            <a:ext cx="4603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1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02</a:t>
            </a:r>
            <a:endParaRPr kumimoji="1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8" name="テキスト ボックス 87"/>
          <p:cNvSpPr txBox="1"/>
          <p:nvPr/>
        </p:nvSpPr>
        <p:spPr bwMode="auto">
          <a:xfrm>
            <a:off x="7517292" y="5926133"/>
            <a:ext cx="4603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1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03</a:t>
            </a:r>
            <a:endParaRPr kumimoji="1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9" name="テキスト ボックス 88"/>
          <p:cNvSpPr txBox="1"/>
          <p:nvPr/>
        </p:nvSpPr>
        <p:spPr bwMode="auto">
          <a:xfrm>
            <a:off x="5747535" y="5273498"/>
            <a:ext cx="4603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lang="en-US" altLang="ja-JP" sz="1000" kern="0" dirty="0">
                <a:latin typeface="+mn-lt"/>
                <a:ea typeface="+mn-ea"/>
              </a:rPr>
              <a:t>1</a:t>
            </a:r>
            <a:r>
              <a:rPr kumimoji="1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endParaRPr kumimoji="1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0" name="テキスト ボックス 89"/>
          <p:cNvSpPr txBox="1"/>
          <p:nvPr/>
        </p:nvSpPr>
        <p:spPr bwMode="auto">
          <a:xfrm>
            <a:off x="6090987" y="4666991"/>
            <a:ext cx="4603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lang="en-US" altLang="ja-JP" sz="1000" kern="0" dirty="0">
                <a:latin typeface="+mn-lt"/>
                <a:ea typeface="+mn-ea"/>
              </a:rPr>
              <a:t>2</a:t>
            </a:r>
            <a:r>
              <a:rPr kumimoji="1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endParaRPr kumimoji="1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1" name="テキスト ボックス 90"/>
          <p:cNvSpPr txBox="1"/>
          <p:nvPr/>
        </p:nvSpPr>
        <p:spPr bwMode="auto">
          <a:xfrm>
            <a:off x="6444208" y="4049362"/>
            <a:ext cx="4603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lang="en-US" altLang="ja-JP" sz="1000" kern="0" dirty="0">
                <a:latin typeface="+mn-lt"/>
                <a:ea typeface="+mn-ea"/>
              </a:rPr>
              <a:t>3</a:t>
            </a:r>
            <a:r>
              <a:rPr kumimoji="1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endParaRPr kumimoji="1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3" name="テキスト ボックス 92"/>
          <p:cNvSpPr txBox="1"/>
          <p:nvPr/>
        </p:nvSpPr>
        <p:spPr bwMode="auto">
          <a:xfrm>
            <a:off x="6467615" y="5287353"/>
            <a:ext cx="4603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lang="en-US" altLang="ja-JP" sz="1000" kern="0" dirty="0" smtClean="0">
                <a:latin typeface="+mn-lt"/>
                <a:ea typeface="+mn-ea"/>
              </a:rPr>
              <a:t>11</a:t>
            </a:r>
            <a:endParaRPr kumimoji="1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4" name="テキスト ボックス 93"/>
          <p:cNvSpPr txBox="1"/>
          <p:nvPr/>
        </p:nvSpPr>
        <p:spPr bwMode="auto">
          <a:xfrm>
            <a:off x="7164288" y="5278061"/>
            <a:ext cx="4603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1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</a:t>
            </a:r>
            <a:endParaRPr kumimoji="1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5" name="テキスト ボックス 94"/>
          <p:cNvSpPr txBox="1"/>
          <p:nvPr/>
        </p:nvSpPr>
        <p:spPr bwMode="auto">
          <a:xfrm>
            <a:off x="6804248" y="4666991"/>
            <a:ext cx="4603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1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21</a:t>
            </a:r>
            <a:endParaRPr kumimoji="1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6" name="テキスト ボックス 95"/>
          <p:cNvSpPr txBox="1"/>
          <p:nvPr/>
        </p:nvSpPr>
        <p:spPr bwMode="auto">
          <a:xfrm>
            <a:off x="5702078" y="5713511"/>
            <a:ext cx="52610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</a:pPr>
            <a:r>
              <a:rPr lang="en-US" altLang="ja-JP" sz="1400" kern="0" dirty="0">
                <a:latin typeface="+mn-lt"/>
                <a:ea typeface="+mn-ea"/>
              </a:rPr>
              <a:t>R</a:t>
            </a: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T</a:t>
            </a:r>
            <a:r>
              <a:rPr kumimoji="1" lang="en-US" altLang="ja-JP" sz="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00</a:t>
            </a:r>
            <a:endParaRPr kumimoji="1" lang="ja-JP" alt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7" name="テキスト ボックス 96"/>
          <p:cNvSpPr txBox="1"/>
          <p:nvPr/>
        </p:nvSpPr>
        <p:spPr bwMode="auto">
          <a:xfrm>
            <a:off x="6394448" y="5713511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</a:pPr>
            <a:r>
              <a:rPr lang="en-US" altLang="ja-JP" sz="1400" kern="0" dirty="0" smtClean="0">
                <a:latin typeface="+mn-lt"/>
                <a:ea typeface="+mn-ea"/>
              </a:rPr>
              <a:t>R</a:t>
            </a: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T</a:t>
            </a:r>
            <a:r>
              <a:rPr kumimoji="1" lang="en-US" altLang="ja-JP" sz="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01</a:t>
            </a:r>
            <a:endParaRPr kumimoji="1" lang="ja-JP" alt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8" name="テキスト ボックス 97"/>
          <p:cNvSpPr txBox="1"/>
          <p:nvPr/>
        </p:nvSpPr>
        <p:spPr bwMode="auto">
          <a:xfrm>
            <a:off x="7106135" y="5713511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</a:pPr>
            <a:r>
              <a:rPr lang="en-US" altLang="ja-JP" sz="1400" kern="0" dirty="0" smtClean="0">
                <a:latin typeface="+mn-lt"/>
                <a:ea typeface="+mn-ea"/>
              </a:rPr>
              <a:t>R</a:t>
            </a: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T</a:t>
            </a:r>
            <a:r>
              <a:rPr kumimoji="1" lang="en-US" altLang="ja-JP" sz="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02</a:t>
            </a:r>
            <a:endParaRPr kumimoji="1" lang="ja-JP" alt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9" name="テキスト ボックス 98"/>
          <p:cNvSpPr txBox="1"/>
          <p:nvPr/>
        </p:nvSpPr>
        <p:spPr bwMode="auto">
          <a:xfrm>
            <a:off x="6058354" y="5112894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</a:pPr>
            <a:r>
              <a:rPr lang="en-US" altLang="ja-JP" sz="1400" kern="0" dirty="0" smtClean="0">
                <a:latin typeface="+mn-lt"/>
                <a:ea typeface="+mn-ea"/>
              </a:rPr>
              <a:t>R</a:t>
            </a: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T</a:t>
            </a:r>
            <a:r>
              <a:rPr lang="en-US" altLang="ja-JP" sz="800" kern="0" dirty="0">
                <a:latin typeface="+mn-lt"/>
                <a:ea typeface="+mn-ea"/>
              </a:rPr>
              <a:t>1</a:t>
            </a:r>
            <a:r>
              <a:rPr kumimoji="1" lang="en-US" altLang="ja-JP" sz="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endParaRPr kumimoji="1" lang="ja-JP" alt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0" name="テキスト ボックス 99"/>
          <p:cNvSpPr txBox="1"/>
          <p:nvPr/>
        </p:nvSpPr>
        <p:spPr bwMode="auto">
          <a:xfrm>
            <a:off x="6750724" y="5112894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</a:pPr>
            <a:r>
              <a:rPr lang="en-US" altLang="ja-JP" sz="1400" kern="0" dirty="0" smtClean="0">
                <a:latin typeface="+mn-lt"/>
                <a:ea typeface="+mn-ea"/>
              </a:rPr>
              <a:t>R</a:t>
            </a: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T</a:t>
            </a:r>
            <a:r>
              <a:rPr lang="en-US" altLang="ja-JP" sz="800" kern="0" dirty="0">
                <a:latin typeface="+mn-lt"/>
                <a:ea typeface="+mn-ea"/>
              </a:rPr>
              <a:t>1</a:t>
            </a:r>
            <a:r>
              <a:rPr kumimoji="1" lang="en-US" altLang="ja-JP" sz="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endParaRPr kumimoji="1" lang="ja-JP" alt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1" name="テキスト ボックス 100"/>
          <p:cNvSpPr txBox="1"/>
          <p:nvPr/>
        </p:nvSpPr>
        <p:spPr bwMode="auto">
          <a:xfrm>
            <a:off x="6399910" y="4489375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</a:pPr>
            <a:r>
              <a:rPr lang="en-US" altLang="ja-JP" sz="1400" kern="0" dirty="0" smtClean="0">
                <a:latin typeface="+mn-lt"/>
                <a:ea typeface="+mn-ea"/>
              </a:rPr>
              <a:t>R</a:t>
            </a: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T</a:t>
            </a:r>
            <a:r>
              <a:rPr lang="en-US" altLang="ja-JP" sz="800" kern="0" noProof="0" dirty="0" smtClean="0">
                <a:latin typeface="+mn-lt"/>
                <a:ea typeface="+mn-ea"/>
              </a:rPr>
              <a:t>2</a:t>
            </a:r>
            <a:r>
              <a:rPr kumimoji="1" lang="en-US" altLang="ja-JP" sz="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endParaRPr kumimoji="1" lang="ja-JP" alt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627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5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5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5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5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5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5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5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5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5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  <p:bldP spid="68" grpId="0"/>
      <p:bldP spid="72" grpId="0"/>
      <p:bldP spid="74" grpId="0"/>
      <p:bldP spid="75" grpId="0"/>
      <p:bldP spid="76" grpId="0"/>
      <p:bldP spid="78" grpId="0"/>
      <p:bldP spid="79" grpId="0"/>
      <p:bldP spid="80" grpId="0"/>
      <p:bldP spid="81" grpId="0"/>
      <p:bldP spid="32" grpId="0"/>
      <p:bldP spid="86" grpId="0"/>
      <p:bldP spid="87" grpId="0"/>
      <p:bldP spid="88" grpId="0"/>
      <p:bldP spid="89" grpId="0"/>
      <p:bldP spid="90" grpId="0"/>
      <p:bldP spid="91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３点タイル張りの条件</a:t>
            </a:r>
            <a:r>
              <a:rPr kumimoji="1"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2688" y="2017713"/>
            <a:ext cx="7133728" cy="1123255"/>
          </a:xfrm>
        </p:spPr>
        <p:txBody>
          <a:bodyPr/>
          <a:lstStyle/>
          <a:p>
            <a:r>
              <a:rPr kumimoji="1" lang="ja-JP" altLang="en-US" dirty="0" smtClean="0"/>
              <a:t>各格子点</a:t>
            </a:r>
            <a:r>
              <a:rPr kumimoji="1" lang="en-US" altLang="ja-JP" dirty="0" smtClean="0"/>
              <a:t>(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 </a:t>
            </a:r>
            <a:r>
              <a:rPr kumimoji="1" lang="en-US" altLang="ja-JP" dirty="0" smtClean="0"/>
              <a:t>, j)</a:t>
            </a:r>
            <a:r>
              <a:rPr lang="ja-JP" altLang="en-US" dirty="0" smtClean="0"/>
              <a:t>はちょうど一枚のタイルに使用される</a:t>
            </a:r>
            <a:endParaRPr lang="en-US" altLang="ja-JP" sz="2000" dirty="0"/>
          </a:p>
        </p:txBody>
      </p:sp>
      <p:pic>
        <p:nvPicPr>
          <p:cNvPr id="34" name="Picture 3" descr="C:\Users\0811070\Desktop\研究室\ゲーム・パズル研究会\制約条件一覧\0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373" y="3650296"/>
            <a:ext cx="3384376" cy="2947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C:\Users\0811070\Desktop\研究室\ゲーム・パズル研究会\制約条件一覧\00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373" y="3650296"/>
            <a:ext cx="3384376" cy="2947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5" descr="C:\Users\0811070\Desktop\研究室\ゲーム・パズル研究会\制約条件一覧\00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373" y="3650296"/>
            <a:ext cx="3384376" cy="2947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6" descr="C:\Users\0811070\Desktop\研究室\ゲーム・パズル研究会\制約条件一覧\004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373" y="3650296"/>
            <a:ext cx="3384376" cy="2947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4672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75000"/>
          </a:schemeClr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ＭＳ Ｐゴシック" pitchFamily="50" charset="-128"/>
          </a:defRPr>
        </a:defPPr>
      </a:lstStyle>
    </a:lnDef>
    <a:txDef>
      <a:spPr bwMode="auto">
        <a:noFill/>
        <a:ln w="9525">
          <a:noFill/>
          <a:miter lim="800000"/>
          <a:headEnd/>
          <a:tailEnd/>
        </a:ln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Char char="n"/>
          <a:tabLst/>
          <a:defRPr kumimoji="1" sz="3200" b="0" i="0" u="none" strike="noStrike" kern="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8748</TotalTime>
  <Words>1561</Words>
  <Application>Microsoft Office PowerPoint</Application>
  <PresentationFormat>画面に合わせる (4:3)</PresentationFormat>
  <Paragraphs>471</Paragraphs>
  <Slides>28</Slides>
  <Notes>21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30" baseType="lpstr">
      <vt:lpstr>Blends</vt:lpstr>
      <vt:lpstr>数式</vt:lpstr>
      <vt:lpstr>３点タイル張り問題の解の列挙</vt:lpstr>
      <vt:lpstr>はじめに</vt:lpstr>
      <vt:lpstr>はじめに</vt:lpstr>
      <vt:lpstr>本研究</vt:lpstr>
      <vt:lpstr>OBDDとZDD(1)</vt:lpstr>
      <vt:lpstr>OBDDとZDD(2)</vt:lpstr>
      <vt:lpstr>OBDD(ZDD)を用いた 組み合わせ問題の解法</vt:lpstr>
      <vt:lpstr>３点タイル張りの解の列挙</vt:lpstr>
      <vt:lpstr>３点タイル張りの条件(1)</vt:lpstr>
      <vt:lpstr>３点タイル張りの条件(2)</vt:lpstr>
      <vt:lpstr>３点タイル張りの条件(3)</vt:lpstr>
      <vt:lpstr>タイル張りの全ての解の個数</vt:lpstr>
      <vt:lpstr>重複解を除いたタイル張りの列挙</vt:lpstr>
      <vt:lpstr>タイル張りの解の種類</vt:lpstr>
      <vt:lpstr>回転相違解の重複解(1)</vt:lpstr>
      <vt:lpstr>回転相違解の重複解(2)</vt:lpstr>
      <vt:lpstr>回転相違解の重複解(3)</vt:lpstr>
      <vt:lpstr>回転同一解の重複解</vt:lpstr>
      <vt:lpstr>重複解まとめ</vt:lpstr>
      <vt:lpstr>重複するタイル張りの除外</vt:lpstr>
      <vt:lpstr>上３タイル張り</vt:lpstr>
      <vt:lpstr>独立解の数</vt:lpstr>
      <vt:lpstr>回転同一解の列挙</vt:lpstr>
      <vt:lpstr>解の個数</vt:lpstr>
      <vt:lpstr>解の個数比較</vt:lpstr>
      <vt:lpstr>OBDDとZDDの比較</vt:lpstr>
      <vt:lpstr>終わりに</vt:lpstr>
      <vt:lpstr>終わりに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ZDDを用いた３点タイル張り問題の解法</dc:title>
  <dc:creator>羽原貴広</dc:creator>
  <cp:lastModifiedBy>takenaga</cp:lastModifiedBy>
  <cp:revision>708</cp:revision>
  <cp:lastPrinted>2012-02-06T08:21:32Z</cp:lastPrinted>
  <dcterms:created xsi:type="dcterms:W3CDTF">2010-09-20T08:08:34Z</dcterms:created>
  <dcterms:modified xsi:type="dcterms:W3CDTF">2012-05-07T08:14:56Z</dcterms:modified>
</cp:coreProperties>
</file>