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47"/>
  </p:notesMasterIdLst>
  <p:sldIdLst>
    <p:sldId id="256" r:id="rId2"/>
    <p:sldId id="257" r:id="rId3"/>
    <p:sldId id="258" r:id="rId4"/>
    <p:sldId id="285" r:id="rId5"/>
    <p:sldId id="259" r:id="rId6"/>
    <p:sldId id="260" r:id="rId7"/>
    <p:sldId id="262" r:id="rId8"/>
    <p:sldId id="264" r:id="rId9"/>
    <p:sldId id="263" r:id="rId10"/>
    <p:sldId id="26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2" r:id="rId23"/>
    <p:sldId id="284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46" r:id="rId36"/>
    <p:sldId id="347" r:id="rId37"/>
    <p:sldId id="348" r:id="rId38"/>
    <p:sldId id="349" r:id="rId39"/>
    <p:sldId id="350" r:id="rId40"/>
    <p:sldId id="351" r:id="rId41"/>
    <p:sldId id="353" r:id="rId42"/>
    <p:sldId id="354" r:id="rId43"/>
    <p:sldId id="355" r:id="rId44"/>
    <p:sldId id="356" r:id="rId45"/>
    <p:sldId id="357" r:id="rId4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1200C-3AAE-4AD6-9DD1-50D0CB0856FD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F8AA6-C01F-41E2-8F41-33977E101C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29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39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45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F8AA6-C01F-41E2-8F41-33977E101C5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buSzPct val="100000"/>
              <a:buFont typeface="Wingdings" pitchFamily="2" charset="2"/>
              <a:buChar char="l"/>
              <a:defRPr/>
            </a:lvl1pPr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1" lang="ja-JP" alt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558008"/>
          </a:xfrm>
        </p:spPr>
        <p:txBody>
          <a:bodyPr/>
          <a:lstStyle/>
          <a:p>
            <a:r>
              <a:rPr kumimoji="1" lang="ja-JP" altLang="en-US" dirty="0" smtClean="0"/>
              <a:t>岡本 吉央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北陸先端大</a:t>
            </a:r>
            <a:r>
              <a:rPr kumimoji="1"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回ミニ研究集会「組合せゲーム・パズル」</a:t>
            </a:r>
            <a:endParaRPr kumimoji="1" lang="en-US" altLang="ja-JP" dirty="0" smtClean="0"/>
          </a:p>
          <a:p>
            <a:r>
              <a:rPr lang="en-US" altLang="ja-JP" dirty="0" smtClean="0"/>
              <a:t>2011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ある帽子ゲームとその変種について</a:t>
            </a:r>
            <a:endParaRPr kumimoji="1" lang="ja-JP" alt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簡単な戦略</a:t>
            </a:r>
            <a:r>
              <a:rPr kumimoji="1" lang="ja-JP" altLang="en-US" dirty="0" smtClean="0"/>
              <a:t>：</a:t>
            </a:r>
            <a:r>
              <a:rPr lang="ja-JP" altLang="en-US" dirty="0" smtClean="0"/>
              <a:t>盲目</a:t>
            </a:r>
            <a:r>
              <a:rPr kumimoji="1" lang="ja-JP" altLang="en-US" dirty="0" smtClean="0"/>
              <a:t>白紙</a:t>
            </a:r>
            <a:r>
              <a:rPr kumimoji="1" lang="ja-JP" altLang="en-US" dirty="0" smtClean="0"/>
              <a:t>委任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決まった</a:t>
            </a:r>
            <a:r>
              <a:rPr lang="en-US" altLang="ja-JP" dirty="0" smtClean="0"/>
              <a:t>1</a:t>
            </a:r>
            <a:r>
              <a:rPr lang="ja-JP" altLang="en-US" dirty="0" smtClean="0"/>
              <a:t>人 </a:t>
            </a:r>
            <a:r>
              <a:rPr lang="en-US" altLang="ja-JP" dirty="0" smtClean="0"/>
              <a:t>(A) </a:t>
            </a:r>
            <a:r>
              <a:rPr lang="ja-JP" altLang="en-US" dirty="0" smtClean="0"/>
              <a:t>が必ず「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」と言う</a:t>
            </a:r>
            <a:endParaRPr lang="en-US" altLang="ja-JP" dirty="0" smtClean="0"/>
          </a:p>
          <a:p>
            <a:r>
              <a:rPr kumimoji="1" lang="ja-JP" altLang="en-US" dirty="0" smtClean="0"/>
              <a:t>他の人は必ず「パス」と言う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簡単な戦略</a:t>
            </a:r>
            <a:r>
              <a:rPr kumimoji="1" lang="ja-JP" altLang="en-US" dirty="0" smtClean="0"/>
              <a:t>：</a:t>
            </a:r>
            <a:r>
              <a:rPr lang="ja-JP" altLang="en-US" dirty="0" smtClean="0"/>
              <a:t>盲目</a:t>
            </a:r>
            <a:r>
              <a:rPr kumimoji="1" lang="ja-JP" altLang="en-US" dirty="0" smtClean="0"/>
              <a:t>白紙</a:t>
            </a:r>
            <a:r>
              <a:rPr kumimoji="1" lang="ja-JP" altLang="en-US" dirty="0" smtClean="0"/>
              <a:t>委任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プレイヤーの勝利確率は？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＝ </a:t>
            </a:r>
            <a:r>
              <a:rPr lang="en-US" altLang="ja-JP" dirty="0" smtClean="0"/>
              <a:t>A</a:t>
            </a:r>
            <a:r>
              <a:rPr lang="ja-JP" altLang="en-US" dirty="0" smtClean="0"/>
              <a:t>に赤が被せられる確率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＝ </a:t>
            </a:r>
            <a:r>
              <a:rPr kumimoji="1" lang="en-US" altLang="ja-JP" dirty="0" smtClean="0"/>
              <a:t>1/2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疑問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プレイヤーの勝利確率を</a:t>
            </a:r>
            <a:r>
              <a:rPr kumimoji="1" lang="en-US" altLang="ja-JP" dirty="0" smtClean="0"/>
              <a:t>1/2</a:t>
            </a:r>
            <a:r>
              <a:rPr kumimoji="1" lang="ja-JP" altLang="en-US" dirty="0" smtClean="0"/>
              <a:t>より大きくする戦略は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あるのか？</a:t>
            </a:r>
            <a:endParaRPr kumimoji="1"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賢い戦略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人の場合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人の帽子がともに「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</a:t>
            </a:r>
            <a:r>
              <a:rPr kumimoji="1" lang="ja-JP" altLang="en-US" dirty="0" smtClean="0"/>
              <a:t>」 ⇒ 自分は「</a:t>
            </a:r>
            <a:r>
              <a:rPr kumimoji="1" lang="ja-JP" altLang="en-US" dirty="0" smtClean="0">
                <a:solidFill>
                  <a:srgbClr val="0070C0"/>
                </a:solidFill>
              </a:rPr>
              <a:t>青</a:t>
            </a:r>
            <a:r>
              <a:rPr kumimoji="1" lang="ja-JP" altLang="en-US" dirty="0" smtClean="0"/>
              <a:t>」と言う</a:t>
            </a:r>
            <a:endParaRPr kumimoji="1" lang="en-US" altLang="ja-JP" dirty="0" smtClean="0"/>
          </a:p>
          <a:p>
            <a:r>
              <a:rPr lang="ja-JP" altLang="en-US" dirty="0" smtClean="0"/>
              <a:t>他の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人の帽子がともに「</a:t>
            </a:r>
            <a:r>
              <a:rPr lang="ja-JP" altLang="en-US" dirty="0" smtClean="0">
                <a:solidFill>
                  <a:srgbClr val="0070C0"/>
                </a:solidFill>
              </a:rPr>
              <a:t>青</a:t>
            </a:r>
            <a:r>
              <a:rPr lang="ja-JP" altLang="en-US" dirty="0" smtClean="0"/>
              <a:t>」 ⇒ 自分は「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」と言う</a:t>
            </a:r>
            <a:endParaRPr lang="en-US" altLang="ja-JP" dirty="0" smtClean="0"/>
          </a:p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人の帽子が異なる    ⇒ 自分は「パス」と言う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円形吹き出し 2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プレイヤーの勝ち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賢い戦略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人の場合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人の帽子がともに「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</a:t>
            </a:r>
            <a:r>
              <a:rPr kumimoji="1" lang="ja-JP" altLang="en-US" dirty="0" smtClean="0"/>
              <a:t>」 ⇒ 自分は「</a:t>
            </a:r>
            <a:r>
              <a:rPr kumimoji="1" lang="ja-JP" altLang="en-US" dirty="0" smtClean="0">
                <a:solidFill>
                  <a:srgbClr val="0070C0"/>
                </a:solidFill>
              </a:rPr>
              <a:t>青</a:t>
            </a:r>
            <a:r>
              <a:rPr kumimoji="1" lang="ja-JP" altLang="en-US" dirty="0" smtClean="0"/>
              <a:t>」と言う</a:t>
            </a:r>
            <a:endParaRPr kumimoji="1" lang="en-US" altLang="ja-JP" dirty="0" smtClean="0"/>
          </a:p>
          <a:p>
            <a:r>
              <a:rPr lang="ja-JP" altLang="en-US" dirty="0" smtClean="0"/>
              <a:t>他の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人の帽子がともに「</a:t>
            </a:r>
            <a:r>
              <a:rPr lang="ja-JP" altLang="en-US" dirty="0" smtClean="0">
                <a:solidFill>
                  <a:srgbClr val="0070C0"/>
                </a:solidFill>
              </a:rPr>
              <a:t>青</a:t>
            </a:r>
            <a:r>
              <a:rPr lang="ja-JP" altLang="en-US" dirty="0" smtClean="0"/>
              <a:t>」 ⇒ 自分は「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」と言う</a:t>
            </a:r>
            <a:endParaRPr lang="en-US" altLang="ja-JP" dirty="0" smtClean="0"/>
          </a:p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人の帽子が異なる    ⇒ 自分は「パス」と言う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円形吹き出し 2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プレイヤーの勝ち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賢い戦略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人の場合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人の帽子がともに「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</a:t>
            </a:r>
            <a:r>
              <a:rPr kumimoji="1" lang="ja-JP" altLang="en-US" dirty="0" smtClean="0"/>
              <a:t>」 ⇒ 自分は「</a:t>
            </a:r>
            <a:r>
              <a:rPr kumimoji="1" lang="ja-JP" altLang="en-US" dirty="0" smtClean="0">
                <a:solidFill>
                  <a:srgbClr val="0070C0"/>
                </a:solidFill>
              </a:rPr>
              <a:t>青</a:t>
            </a:r>
            <a:r>
              <a:rPr kumimoji="1" lang="ja-JP" altLang="en-US" dirty="0" smtClean="0"/>
              <a:t>」と言う</a:t>
            </a:r>
            <a:endParaRPr kumimoji="1" lang="en-US" altLang="ja-JP" dirty="0" smtClean="0"/>
          </a:p>
          <a:p>
            <a:r>
              <a:rPr lang="ja-JP" altLang="en-US" dirty="0" smtClean="0"/>
              <a:t>他の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人の帽子がともに「</a:t>
            </a:r>
            <a:r>
              <a:rPr lang="ja-JP" altLang="en-US" dirty="0" smtClean="0">
                <a:solidFill>
                  <a:srgbClr val="0070C0"/>
                </a:solidFill>
              </a:rPr>
              <a:t>青</a:t>
            </a:r>
            <a:r>
              <a:rPr lang="ja-JP" altLang="en-US" dirty="0" smtClean="0"/>
              <a:t>」 ⇒ 自分は「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」と言う</a:t>
            </a:r>
            <a:endParaRPr lang="en-US" altLang="ja-JP" dirty="0" smtClean="0"/>
          </a:p>
          <a:p>
            <a:r>
              <a:rPr kumimoji="1" lang="ja-JP" altLang="en-US" dirty="0" smtClean="0"/>
              <a:t>他の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人の帽子が異なる    ⇒ 自分は「パス」と言う</a:t>
            </a:r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2" name="円形吹き出し 2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賢い戦略</a:t>
            </a:r>
            <a:r>
              <a:rPr lang="ja-JP" altLang="en-US" dirty="0" smtClean="0"/>
              <a:t>：</a:t>
            </a:r>
            <a:r>
              <a:rPr lang="en-US" altLang="ja-JP" dirty="0" smtClean="0"/>
              <a:t>3</a:t>
            </a:r>
            <a:r>
              <a:rPr lang="ja-JP" altLang="en-US" dirty="0" smtClean="0"/>
              <a:t>人の場合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プレイヤーの勝利確率は？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＝ 全員の帽子の色が同じではない確率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＝ </a:t>
            </a:r>
            <a:r>
              <a:rPr lang="en-US" altLang="ja-JP" dirty="0" smtClean="0"/>
              <a:t>3/4</a:t>
            </a:r>
            <a:endParaRPr kumimoji="1" lang="en-US" altLang="ja-JP" dirty="0" smtClean="0"/>
          </a:p>
        </p:txBody>
      </p:sp>
      <p:sp>
        <p:nvSpPr>
          <p:cNvPr id="14" name="円/楕円 1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形吹き出し 1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lang="ja-JP" altLang="en-US" sz="2800" dirty="0" smtClean="0">
              <a:solidFill>
                <a:srgbClr val="0070C0"/>
              </a:solidFill>
            </a:endParaRPr>
          </a:p>
        </p:txBody>
      </p:sp>
      <p:sp>
        <p:nvSpPr>
          <p:cNvPr id="21" name="円形吹き出し 2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lang="ja-JP" altLang="en-US" sz="2800" dirty="0" smtClean="0">
              <a:solidFill>
                <a:srgbClr val="0070C0"/>
              </a:solidFill>
            </a:endParaRPr>
          </a:p>
        </p:txBody>
      </p:sp>
      <p:sp>
        <p:nvSpPr>
          <p:cNvPr id="22" name="円形吹き出し 2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lang="ja-JP" altLang="en-US" sz="2800" dirty="0" smtClean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Ebert ('98) </a:t>
            </a:r>
            <a:r>
              <a:rPr lang="ja-JP" altLang="en-US" dirty="0" smtClean="0"/>
              <a:t>が証明したこと </a:t>
            </a:r>
            <a:r>
              <a:rPr lang="en-US" altLang="ja-JP" dirty="0" smtClean="0"/>
              <a:t>(</a:t>
            </a:r>
            <a:r>
              <a:rPr lang="ja-JP" altLang="en-US" dirty="0" smtClean="0"/>
              <a:t>抜粋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n = 3 </a:t>
            </a:r>
            <a:r>
              <a:rPr kumimoji="1" lang="ja-JP" altLang="en-US" dirty="0" smtClean="0"/>
              <a:t>のとき，プレイヤーの最大勝利確率は </a:t>
            </a:r>
            <a:r>
              <a:rPr kumimoji="1" lang="en-US" altLang="ja-JP" dirty="0" smtClean="0"/>
              <a:t>3/4</a:t>
            </a:r>
          </a:p>
          <a:p>
            <a:endParaRPr lang="en-US" altLang="ja-JP" dirty="0" smtClean="0"/>
          </a:p>
          <a:p>
            <a:r>
              <a:rPr kumimoji="1" lang="en-US" altLang="ja-JP" dirty="0" smtClean="0"/>
              <a:t>n </a:t>
            </a:r>
            <a:r>
              <a:rPr kumimoji="1" lang="ja-JP" altLang="en-US" dirty="0" smtClean="0"/>
              <a:t>→ ∞ のとき，プレイヤーの最大勝利確率 → </a:t>
            </a:r>
            <a:r>
              <a:rPr kumimoji="1" lang="en-US" altLang="ja-JP" dirty="0" smtClean="0"/>
              <a:t>1</a:t>
            </a:r>
          </a:p>
          <a:p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72000" y="4149723"/>
          <a:ext cx="8964496" cy="1727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5744"/>
                <a:gridCol w="933067"/>
                <a:gridCol w="933067"/>
                <a:gridCol w="933067"/>
                <a:gridCol w="933067"/>
                <a:gridCol w="933067"/>
                <a:gridCol w="933067"/>
                <a:gridCol w="933067"/>
                <a:gridCol w="1517283"/>
              </a:tblGrid>
              <a:tr h="86377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n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5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6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7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8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9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8637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/>
                        <a:t>最大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ja-JP" altLang="en-US" sz="2400" dirty="0" smtClean="0"/>
                        <a:t>確率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1/2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3/4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3/4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9/16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5/8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7/8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7/8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225/256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円/楕円 15"/>
          <p:cNvSpPr/>
          <p:nvPr/>
        </p:nvSpPr>
        <p:spPr>
          <a:xfrm>
            <a:off x="5652120" y="4077072"/>
            <a:ext cx="2160240" cy="1772816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771800" y="4077072"/>
            <a:ext cx="2160240" cy="1772816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-108520" y="4077072"/>
            <a:ext cx="2160240" cy="1772816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グラフ版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Krzywkowski</a:t>
            </a:r>
            <a:r>
              <a:rPr lang="en-US" altLang="ja-JP" dirty="0" smtClean="0"/>
              <a:t> '10)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他人の帽子がすべて見えるわけではない</a:t>
            </a:r>
            <a:endParaRPr lang="en-US" altLang="ja-JP" dirty="0" smtClean="0"/>
          </a:p>
          <a:p>
            <a:r>
              <a:rPr kumimoji="1" lang="ja-JP" altLang="en-US" dirty="0" smtClean="0"/>
              <a:t>見える帽子が 「グラフ」 で表現されている</a:t>
            </a:r>
            <a:endParaRPr kumimoji="1" lang="en-US" altLang="ja-JP" dirty="0" smtClean="0"/>
          </a:p>
          <a:p>
            <a:r>
              <a:rPr lang="ja-JP" altLang="en-US" dirty="0" smtClean="0"/>
              <a:t>他のルール</a:t>
            </a:r>
            <a:r>
              <a:rPr lang="en-US" altLang="ja-JP" dirty="0" smtClean="0"/>
              <a:t>/</a:t>
            </a:r>
            <a:r>
              <a:rPr lang="ja-JP" altLang="en-US" dirty="0" smtClean="0"/>
              <a:t>プレイヤーの目的は同じ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プレイヤーの勝ち</a:t>
            </a:r>
            <a:endParaRPr kumimoji="1" lang="ja-JP" altLang="en-US" sz="2800" dirty="0"/>
          </a:p>
        </p:txBody>
      </p:sp>
      <p:cxnSp>
        <p:nvCxnSpPr>
          <p:cNvPr id="18" name="直線コネクタ 17"/>
          <p:cNvCxnSpPr>
            <a:stCxn id="14" idx="6"/>
            <a:endCxn id="15" idx="2"/>
          </p:cNvCxnSpPr>
          <p:nvPr/>
        </p:nvCxnSpPr>
        <p:spPr>
          <a:xfrm>
            <a:off x="2051720" y="4963480"/>
            <a:ext cx="7200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5" idx="6"/>
            <a:endCxn id="16" idx="2"/>
          </p:cNvCxnSpPr>
          <p:nvPr/>
        </p:nvCxnSpPr>
        <p:spPr>
          <a:xfrm>
            <a:off x="4932040" y="4963480"/>
            <a:ext cx="7200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上カーブ矢印 20"/>
          <p:cNvSpPr/>
          <p:nvPr/>
        </p:nvSpPr>
        <p:spPr>
          <a:xfrm>
            <a:off x="1835696" y="5661248"/>
            <a:ext cx="1368152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上カーブ矢印 21"/>
          <p:cNvSpPr/>
          <p:nvPr/>
        </p:nvSpPr>
        <p:spPr>
          <a:xfrm>
            <a:off x="1691680" y="5661248"/>
            <a:ext cx="4464496" cy="1124744"/>
          </a:xfrm>
          <a:prstGeom prst="curvedUpArrow">
            <a:avLst>
              <a:gd name="adj1" fmla="val 13056"/>
              <a:gd name="adj2" fmla="val 3043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15816" y="5949280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見える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580112" y="629015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見えない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21" grpId="0" animBg="1"/>
      <p:bldP spid="21" grpId="1" animBg="1"/>
      <p:bldP spid="22" grpId="0" animBg="1"/>
      <p:bldP spid="22" grpId="1" animBg="1"/>
      <p:bldP spid="23" grpId="0"/>
      <p:bldP spid="23" grpId="1"/>
      <p:bldP spid="24" grpId="0"/>
      <p:bldP spid="2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元の帽子ゲームは完全グラフ上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他のすべてのプレイヤーが見える状況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＝ すべての頂点間に辺があるグラフ </a:t>
            </a:r>
            <a:r>
              <a:rPr lang="en-US" altLang="ja-JP" dirty="0" smtClean="0"/>
              <a:t>(</a:t>
            </a:r>
            <a:r>
              <a:rPr lang="ja-JP" altLang="en-US" dirty="0" smtClean="0"/>
              <a:t>完全グラフ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err="1" smtClean="0"/>
              <a:t>K</a:t>
            </a:r>
            <a:r>
              <a:rPr kumimoji="1" lang="en-US" altLang="ja-JP" sz="4400" baseline="-25000" dirty="0" err="1" smtClean="0"/>
              <a:t>n</a:t>
            </a:r>
            <a:r>
              <a:rPr kumimoji="1" lang="en-US" altLang="ja-JP" dirty="0" smtClean="0"/>
              <a:t> = </a:t>
            </a:r>
            <a:r>
              <a:rPr kumimoji="1" lang="ja-JP" altLang="en-US" dirty="0" smtClean="0"/>
              <a:t>頂点数 </a:t>
            </a:r>
            <a:r>
              <a:rPr kumimoji="1" lang="en-US" altLang="ja-JP" dirty="0" smtClean="0"/>
              <a:t>n </a:t>
            </a:r>
            <a:r>
              <a:rPr kumimoji="1" lang="ja-JP" altLang="en-US" dirty="0" smtClean="0"/>
              <a:t>の完全グラフ</a:t>
            </a:r>
            <a:endParaRPr kumimoji="1" lang="ja-JP" altLang="en-US" dirty="0"/>
          </a:p>
        </p:txBody>
      </p:sp>
      <p:pic>
        <p:nvPicPr>
          <p:cNvPr id="4" name="図 3" descr="K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94762" y="2708920"/>
            <a:ext cx="4754475" cy="230958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987824" y="5157192"/>
            <a:ext cx="72008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K</a:t>
            </a:r>
            <a:r>
              <a:rPr lang="en-US" altLang="ja-JP" sz="4400" baseline="-25000" dirty="0" smtClean="0"/>
              <a:t>4</a:t>
            </a:r>
            <a:endParaRPr kumimoji="1" lang="ja-JP" altLang="en-US" sz="2800" baseline="-25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6096" y="5157192"/>
            <a:ext cx="72008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K</a:t>
            </a:r>
            <a:r>
              <a:rPr lang="en-US" altLang="ja-JP" sz="4400" baseline="-25000" dirty="0" smtClean="0"/>
              <a:t>5</a:t>
            </a:r>
            <a:endParaRPr kumimoji="1" lang="ja-JP" altLang="en-US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r>
              <a:rPr kumimoji="1" lang="en-US" altLang="ja-JP" dirty="0" smtClean="0"/>
              <a:t>n </a:t>
            </a:r>
            <a:r>
              <a:rPr kumimoji="1" lang="ja-JP" altLang="en-US" dirty="0" smtClean="0"/>
              <a:t>人のプレイヤー</a:t>
            </a:r>
            <a:endParaRPr kumimoji="1" lang="en-US" altLang="ja-JP" dirty="0" smtClean="0"/>
          </a:p>
          <a:p>
            <a:r>
              <a:rPr lang="ja-JP" altLang="en-US" dirty="0" smtClean="0"/>
              <a:t>一様ランダム独立に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か</a:t>
            </a:r>
            <a:r>
              <a:rPr lang="ja-JP" altLang="en-US" dirty="0" smtClean="0">
                <a:solidFill>
                  <a:srgbClr val="0070C0"/>
                </a:solidFill>
              </a:rPr>
              <a:t>青</a:t>
            </a:r>
            <a:r>
              <a:rPr lang="ja-JP" altLang="en-US" dirty="0" smtClean="0"/>
              <a:t>の帽子を被せられる</a:t>
            </a:r>
            <a:endParaRPr lang="en-US" altLang="ja-JP" dirty="0" smtClean="0"/>
          </a:p>
          <a:p>
            <a:r>
              <a:rPr kumimoji="1" lang="ja-JP" altLang="en-US" dirty="0" smtClean="0"/>
              <a:t>自分の帽子は見えない，他人の帽子は見える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Peter Winkler "Mathematical Puzzles" ('04) p. 120 </a:t>
            </a:r>
            <a:r>
              <a:rPr lang="ja-JP" altLang="en-US" sz="2400" dirty="0" smtClean="0"/>
              <a:t>でも紹介</a:t>
            </a:r>
            <a:endParaRPr kumimoji="1" lang="en-US" altLang="ja-JP" sz="2400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691680" y="2348880"/>
            <a:ext cx="6264696" cy="129614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グラフと最大勝利確率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グラフ </a:t>
            </a:r>
            <a:r>
              <a:rPr kumimoji="1" lang="en-US" altLang="ja-JP" dirty="0" smtClean="0"/>
              <a:t>G </a:t>
            </a:r>
            <a:r>
              <a:rPr kumimoji="1" lang="ja-JP" altLang="en-US" dirty="0" smtClean="0"/>
              <a:t>に対して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h(G) = G </a:t>
            </a:r>
            <a:r>
              <a:rPr lang="ja-JP" altLang="en-US" dirty="0" smtClean="0">
                <a:solidFill>
                  <a:schemeClr val="bg1">
                    <a:lumMod val="95000"/>
                  </a:schemeClr>
                </a:solidFill>
              </a:rPr>
              <a:t>上の帽子ゲームにおける</a:t>
            </a: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altLang="ja-JP" dirty="0" smtClean="0">
                <a:solidFill>
                  <a:schemeClr val="bg1">
                    <a:lumMod val="95000"/>
                  </a:schemeClr>
                </a:solidFill>
              </a:rPr>
              <a:t>	</a:t>
            </a:r>
            <a:r>
              <a:rPr lang="ja-JP" altLang="en-US" dirty="0" smtClean="0">
                <a:solidFill>
                  <a:schemeClr val="bg1">
                    <a:lumMod val="95000"/>
                  </a:schemeClr>
                </a:solidFill>
              </a:rPr>
              <a:t> プレイヤーの最大勝利確率</a:t>
            </a:r>
            <a:endParaRPr lang="en-US" altLang="ja-JP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buNone/>
            </a:pPr>
            <a:endParaRPr lang="en-US" altLang="ja-JP" dirty="0" smtClean="0"/>
          </a:p>
          <a:p>
            <a:r>
              <a:rPr lang="ja-JP" altLang="en-US" dirty="0" smtClean="0"/>
              <a:t>先ほどの表の内容 </a:t>
            </a:r>
            <a:r>
              <a:rPr lang="en-US" altLang="ja-JP" dirty="0" smtClean="0"/>
              <a:t>(</a:t>
            </a:r>
            <a:r>
              <a:rPr lang="ja-JP" altLang="en-US" dirty="0" smtClean="0"/>
              <a:t>の一部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の言い換え：</a:t>
            </a:r>
            <a:endParaRPr lang="en-US" altLang="ja-JP" dirty="0" smtClean="0"/>
          </a:p>
          <a:p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/>
              <a:t>h(K</a:t>
            </a:r>
            <a:r>
              <a:rPr lang="en-US" altLang="ja-JP" sz="4400" baseline="-25000" dirty="0" smtClean="0"/>
              <a:t>2</a:t>
            </a:r>
            <a:r>
              <a:rPr lang="en-US" altLang="ja-JP" dirty="0" smtClean="0"/>
              <a:t>) = 1/2,</a:t>
            </a:r>
            <a:r>
              <a:rPr lang="ja-JP" altLang="en-US" dirty="0" smtClean="0"/>
              <a:t>  </a:t>
            </a:r>
            <a:r>
              <a:rPr lang="en-US" altLang="ja-JP" dirty="0" smtClean="0"/>
              <a:t> h(K</a:t>
            </a:r>
            <a:r>
              <a:rPr lang="en-US" altLang="ja-JP" sz="4400" baseline="-25000" dirty="0" smtClean="0"/>
              <a:t>3</a:t>
            </a:r>
            <a:r>
              <a:rPr lang="en-US" altLang="ja-JP" dirty="0" smtClean="0"/>
              <a:t>) = 3/4, </a:t>
            </a:r>
            <a:r>
              <a:rPr lang="ja-JP" altLang="en-US" dirty="0" smtClean="0"/>
              <a:t>  </a:t>
            </a:r>
            <a:r>
              <a:rPr lang="en-US" altLang="ja-JP" dirty="0" smtClean="0"/>
              <a:t>h(K</a:t>
            </a:r>
            <a:r>
              <a:rPr lang="en-US" altLang="ja-JP" sz="4400" baseline="-25000" dirty="0" smtClean="0"/>
              <a:t>7</a:t>
            </a:r>
            <a:r>
              <a:rPr lang="en-US" altLang="ja-JP" dirty="0" smtClean="0"/>
              <a:t>) = 7/8,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39652" y="2465600"/>
            <a:ext cx="6732748" cy="9361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Feige</a:t>
            </a:r>
            <a:r>
              <a:rPr lang="en-US" altLang="ja-JP" dirty="0" smtClean="0"/>
              <a:t> '10 </a:t>
            </a:r>
            <a:r>
              <a:rPr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予想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Feige</a:t>
            </a:r>
            <a:r>
              <a:rPr kumimoji="1" lang="en-US" altLang="ja-JP" dirty="0" smtClean="0"/>
              <a:t> '10) (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弱い形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G</a:t>
            </a:r>
            <a:r>
              <a:rPr lang="ja-JP" altLang="en-US" dirty="0" smtClean="0">
                <a:solidFill>
                  <a:schemeClr val="bg1"/>
                </a:solidFill>
              </a:rPr>
              <a:t>が</a:t>
            </a:r>
            <a:r>
              <a:rPr lang="en-US" altLang="ja-JP" dirty="0" smtClean="0">
                <a:solidFill>
                  <a:schemeClr val="bg1"/>
                </a:solidFill>
              </a:rPr>
              <a:t>K</a:t>
            </a:r>
            <a:r>
              <a:rPr lang="en-US" altLang="ja-JP" sz="4400" baseline="-25000" dirty="0" smtClean="0">
                <a:solidFill>
                  <a:schemeClr val="bg1"/>
                </a:solidFill>
              </a:rPr>
              <a:t>3</a:t>
            </a:r>
            <a:r>
              <a:rPr lang="ja-JP" altLang="en-US" dirty="0" smtClean="0">
                <a:solidFill>
                  <a:schemeClr val="bg1"/>
                </a:solidFill>
              </a:rPr>
              <a:t>を含まない   ⇔   </a:t>
            </a:r>
            <a:r>
              <a:rPr lang="en-US" altLang="ja-JP" dirty="0" smtClean="0">
                <a:solidFill>
                  <a:schemeClr val="bg1"/>
                </a:solidFill>
              </a:rPr>
              <a:t>h(G) = 1/2 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注</a:t>
            </a:r>
            <a:endParaRPr lang="en-US" altLang="ja-JP" dirty="0" smtClean="0"/>
          </a:p>
          <a:p>
            <a:r>
              <a:rPr lang="ja-JP" altLang="en-US" dirty="0" smtClean="0"/>
              <a:t>「 </a:t>
            </a:r>
            <a:r>
              <a:rPr lang="en-US" altLang="ja-JP" dirty="0" smtClean="0"/>
              <a:t>h(G) </a:t>
            </a:r>
            <a:r>
              <a:rPr lang="ja-JP" altLang="en-US" dirty="0" smtClean="0"/>
              <a:t>≧ </a:t>
            </a:r>
            <a:r>
              <a:rPr lang="en-US" altLang="ja-JP" dirty="0" smtClean="0"/>
              <a:t>1/2 </a:t>
            </a:r>
            <a:r>
              <a:rPr lang="ja-JP" altLang="en-US" dirty="0" smtClean="0"/>
              <a:t>」 は すべてのグラフ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に対して成立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盲目白紙</a:t>
            </a:r>
            <a:r>
              <a:rPr lang="ja-JP" altLang="en-US" dirty="0" smtClean="0"/>
              <a:t>委任戦略による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「 </a:t>
            </a:r>
            <a:r>
              <a:rPr lang="en-US" altLang="ja-JP" dirty="0" smtClean="0"/>
              <a:t>h(G)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 2/3</a:t>
            </a:r>
            <a:r>
              <a:rPr lang="ja-JP" altLang="en-US" dirty="0" smtClean="0"/>
              <a:t> 」 は </a:t>
            </a:r>
            <a:r>
              <a:rPr lang="en-US" altLang="ja-JP" dirty="0" smtClean="0"/>
              <a:t>K</a:t>
            </a:r>
            <a:r>
              <a:rPr lang="en-US" altLang="ja-JP" sz="4400" baseline="-25000" dirty="0" smtClean="0"/>
              <a:t>3</a:t>
            </a:r>
            <a:r>
              <a:rPr lang="ja-JP" altLang="en-US" dirty="0" smtClean="0"/>
              <a:t>を含まないすべての</a:t>
            </a:r>
            <a:r>
              <a:rPr lang="en-US" altLang="ja-JP" dirty="0" smtClean="0"/>
              <a:t>G</a:t>
            </a:r>
            <a:r>
              <a:rPr lang="ja-JP" altLang="en-US" dirty="0" smtClean="0"/>
              <a:t>で成立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en-US" altLang="ja-JP" dirty="0" err="1" smtClean="0"/>
              <a:t>Feige</a:t>
            </a:r>
            <a:r>
              <a:rPr lang="en-US" altLang="ja-JP" dirty="0" smtClean="0"/>
              <a:t> '10)</a:t>
            </a:r>
          </a:p>
          <a:p>
            <a:pPr>
              <a:buNone/>
            </a:pPr>
            <a:endParaRPr lang="en-US" altLang="ja-JP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K</a:t>
            </a:r>
            <a:r>
              <a:rPr lang="en-US" altLang="ja-JP" sz="6000" baseline="-25000" dirty="0" smtClean="0"/>
              <a:t>3</a:t>
            </a:r>
            <a:r>
              <a:rPr lang="en-US" altLang="ja-JP" dirty="0" smtClean="0"/>
              <a:t> </a:t>
            </a:r>
            <a:r>
              <a:rPr kumimoji="1" lang="ja-JP" altLang="en-US" dirty="0" smtClean="0"/>
              <a:t>を含まないグラフの例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二部グラフ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閉路 </a:t>
            </a:r>
            <a:r>
              <a:rPr lang="en-US" altLang="ja-JP" dirty="0" smtClean="0"/>
              <a:t>(cycle)</a:t>
            </a:r>
            <a:r>
              <a:rPr lang="ja-JP" altLang="en-US" dirty="0" smtClean="0"/>
              <a:t> </a:t>
            </a:r>
            <a:endParaRPr kumimoji="1" lang="ja-JP" altLang="en-US" dirty="0"/>
          </a:p>
        </p:txBody>
      </p:sp>
      <p:pic>
        <p:nvPicPr>
          <p:cNvPr id="5" name="図 4" descr="cycle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797152"/>
            <a:ext cx="7793627" cy="1440160"/>
          </a:xfrm>
          <a:prstGeom prst="rect">
            <a:avLst/>
          </a:prstGeom>
        </p:spPr>
      </p:pic>
      <p:pic>
        <p:nvPicPr>
          <p:cNvPr id="6" name="図 5" descr="bip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1064" y="2204864"/>
            <a:ext cx="4107357" cy="1767593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70904" y="6218148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lang="en-US" altLang="ja-JP" sz="4400" baseline="-25000" dirty="0" smtClean="0"/>
              <a:t>4</a:t>
            </a:r>
            <a:endParaRPr kumimoji="1" lang="ja-JP" altLang="en-US" sz="2800" baseline="-25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27784" y="6237312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lang="en-US" altLang="ja-JP" sz="4400" baseline="-25000" dirty="0" smtClean="0"/>
              <a:t>5</a:t>
            </a:r>
            <a:endParaRPr kumimoji="1" lang="ja-JP" altLang="en-US" sz="2800" baseline="-25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39256" y="6237312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lang="en-US" altLang="ja-JP" sz="4400" baseline="-25000" dirty="0" smtClean="0"/>
              <a:t>6</a:t>
            </a:r>
            <a:endParaRPr kumimoji="1" lang="ja-JP" altLang="en-US" sz="2800" baseline="-25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68144" y="6237312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lang="en-US" altLang="ja-JP" sz="4400" baseline="-25000" dirty="0" smtClean="0"/>
              <a:t>7</a:t>
            </a:r>
            <a:endParaRPr kumimoji="1" lang="ja-JP" altLang="en-US" sz="2800" baseline="-25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38672" y="6237312"/>
            <a:ext cx="64807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C</a:t>
            </a:r>
            <a:r>
              <a:rPr lang="en-US" altLang="ja-JP" sz="4400" baseline="-25000" dirty="0" smtClean="0"/>
              <a:t>8</a:t>
            </a:r>
            <a:endParaRPr kumimoji="1" lang="ja-JP" altLang="en-US" sz="2800" baseline="-25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76256" y="34290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木 </a:t>
            </a:r>
            <a:r>
              <a:rPr lang="en-US" altLang="ja-JP" sz="2800" dirty="0" smtClean="0"/>
              <a:t>(tree)</a:t>
            </a:r>
            <a:endParaRPr kumimoji="1" lang="ja-JP" altLang="en-US" sz="28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Feige</a:t>
            </a:r>
            <a:r>
              <a:rPr lang="en-US" altLang="ja-JP" dirty="0" smtClean="0"/>
              <a:t> '10 </a:t>
            </a:r>
            <a:r>
              <a:rPr lang="ja-JP" altLang="en-US" dirty="0" smtClean="0"/>
              <a:t>の予想：既知結果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予想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Feige</a:t>
            </a:r>
            <a:r>
              <a:rPr kumimoji="1" lang="en-US" altLang="ja-JP" dirty="0" smtClean="0"/>
              <a:t> '10) (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弱い形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endParaRPr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 algn="ctr"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正しいことが証明されている </a:t>
            </a:r>
            <a:r>
              <a:rPr lang="en-US" altLang="ja-JP" dirty="0" smtClean="0"/>
              <a:t>G </a:t>
            </a:r>
            <a:r>
              <a:rPr lang="ja-JP" altLang="en-US" dirty="0" smtClean="0"/>
              <a:t>のクラス</a:t>
            </a:r>
            <a:endParaRPr lang="en-US" altLang="ja-JP" dirty="0" smtClean="0"/>
          </a:p>
          <a:p>
            <a:r>
              <a:rPr lang="ja-JP" altLang="en-US" dirty="0" smtClean="0"/>
              <a:t>木</a:t>
            </a:r>
            <a:r>
              <a:rPr lang="en-US" altLang="ja-JP" dirty="0" smtClean="0"/>
              <a:t>					       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Krzywkowski</a:t>
            </a:r>
            <a:r>
              <a:rPr lang="en-US" altLang="ja-JP" dirty="0" smtClean="0"/>
              <a:t> '10)</a:t>
            </a:r>
          </a:p>
          <a:p>
            <a:r>
              <a:rPr lang="en-US" altLang="ja-JP" dirty="0" smtClean="0"/>
              <a:t>C</a:t>
            </a:r>
            <a:r>
              <a:rPr lang="en-US" altLang="ja-JP" sz="4400" baseline="-25000" dirty="0" smtClean="0"/>
              <a:t>4</a:t>
            </a:r>
            <a:r>
              <a:rPr lang="en-US" altLang="ja-JP" dirty="0" smtClean="0"/>
              <a:t>					        (</a:t>
            </a:r>
            <a:r>
              <a:rPr lang="en-US" altLang="ja-JP" dirty="0" err="1" smtClean="0"/>
              <a:t>Krzywkowski</a:t>
            </a:r>
            <a:r>
              <a:rPr lang="en-US" altLang="ja-JP" dirty="0" smtClean="0"/>
              <a:t> '10)</a:t>
            </a:r>
          </a:p>
          <a:p>
            <a:r>
              <a:rPr lang="ja-JP" altLang="en-US" dirty="0" smtClean="0"/>
              <a:t>二部グラフ</a:t>
            </a:r>
            <a:r>
              <a:rPr lang="en-US" altLang="ja-JP" dirty="0" smtClean="0"/>
              <a:t>				        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Feige</a:t>
            </a:r>
            <a:r>
              <a:rPr lang="en-US" altLang="ja-JP" dirty="0" smtClean="0"/>
              <a:t> '10)</a:t>
            </a:r>
          </a:p>
          <a:p>
            <a:r>
              <a:rPr lang="ja-JP" altLang="en-US" dirty="0" smtClean="0"/>
              <a:t>閉路 </a:t>
            </a:r>
            <a:r>
              <a:rPr lang="en-US" altLang="ja-JP" dirty="0" smtClean="0"/>
              <a:t>				      (</a:t>
            </a:r>
            <a:r>
              <a:rPr lang="en-US" altLang="ja-JP" dirty="0" err="1" smtClean="0"/>
              <a:t>Krzywkowski</a:t>
            </a:r>
            <a:r>
              <a:rPr lang="en-US" altLang="ja-JP" dirty="0" smtClean="0"/>
              <a:t> '11+)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439652" y="2465600"/>
            <a:ext cx="6732748" cy="9361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r>
              <a:rPr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が</a:t>
            </a:r>
            <a:r>
              <a:rPr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r>
              <a:rPr lang="en-US" altLang="ja-JP" sz="4400" baseline="-25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r>
              <a:rPr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を含まない   ⇔   </a:t>
            </a:r>
            <a:r>
              <a:rPr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h(G) = 1/2 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1547664" y="3573017"/>
            <a:ext cx="2808312" cy="648071"/>
          </a:xfrm>
          <a:prstGeom prst="wedgeRoundRectCallout">
            <a:avLst>
              <a:gd name="adj1" fmla="val -49263"/>
              <a:gd name="adj2" fmla="val 164637"/>
              <a:gd name="adj3" fmla="val 16667"/>
            </a:avLst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8</a:t>
            </a:r>
            <a:r>
              <a:rPr kumimoji="1"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ページの論文</a:t>
            </a:r>
            <a:endParaRPr kumimoji="1"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2699792" y="3825689"/>
            <a:ext cx="3168352" cy="648071"/>
          </a:xfrm>
          <a:prstGeom prst="wedgeRoundRectCallout">
            <a:avLst>
              <a:gd name="adj1" fmla="val -49263"/>
              <a:gd name="adj2" fmla="val 164637"/>
              <a:gd name="adj3" fmla="val 16667"/>
            </a:avLst>
          </a:prstGeom>
          <a:solidFill>
            <a:srgbClr val="C00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エレガント</a:t>
            </a:r>
            <a:endParaRPr kumimoji="1"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1763688" y="4653137"/>
            <a:ext cx="5112568" cy="648071"/>
          </a:xfrm>
          <a:prstGeom prst="wedgeRoundRectCallout">
            <a:avLst>
              <a:gd name="adj1" fmla="val -49263"/>
              <a:gd name="adj2" fmla="val 164637"/>
              <a:gd name="adj3" fmla="val 16667"/>
            </a:avLst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r>
              <a:rPr kumimoji="1" lang="en-US" altLang="ja-JP" sz="4000" baseline="-25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</a:t>
            </a:r>
            <a:r>
              <a:rPr kumimoji="1"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に帰着，</a:t>
            </a:r>
            <a:r>
              <a:rPr kumimoji="1" lang="en-US" altLang="ja-JP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r>
              <a:rPr kumimoji="1" lang="en-US" altLang="ja-JP" sz="4000" baseline="-250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5</a:t>
            </a:r>
            <a:r>
              <a:rPr kumimoji="1" lang="ja-JP" altLang="en-US" sz="28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は計算機援用</a:t>
            </a:r>
            <a:endParaRPr kumimoji="1" lang="ja-JP" altLang="en-US" sz="28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この話の主題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私の結果はないです</a:t>
            </a:r>
            <a:endParaRPr kumimoji="1" lang="en-US" altLang="ja-JP" dirty="0" smtClean="0"/>
          </a:p>
          <a:p>
            <a:r>
              <a:rPr lang="en-US" altLang="ja-JP" dirty="0" err="1" smtClean="0"/>
              <a:t>Feige</a:t>
            </a:r>
            <a:r>
              <a:rPr lang="en-US" altLang="ja-JP" dirty="0" smtClean="0"/>
              <a:t> ('10) </a:t>
            </a:r>
            <a:r>
              <a:rPr lang="ja-JP" altLang="en-US" dirty="0" smtClean="0"/>
              <a:t>のエレガントな結果の紹介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Feige</a:t>
            </a:r>
            <a:r>
              <a:rPr kumimoji="1" lang="en-US" altLang="ja-JP" dirty="0" smtClean="0"/>
              <a:t> ('10) </a:t>
            </a:r>
            <a:r>
              <a:rPr kumimoji="1" lang="ja-JP" altLang="en-US" dirty="0" smtClean="0"/>
              <a:t>の考え方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規則の導入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グラフを変換するための規則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変換によって，最大勝利確率は下がらない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23531" y="3429000"/>
          <a:ext cx="8424931" cy="165618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53114"/>
                <a:gridCol w="702078"/>
                <a:gridCol w="1193533"/>
                <a:gridCol w="702078"/>
                <a:gridCol w="1193533"/>
                <a:gridCol w="631870"/>
                <a:gridCol w="1193533"/>
                <a:gridCol w="702078"/>
                <a:gridCol w="1053114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ym typeface="Wingdings" pitchFamily="2" charset="2"/>
                        </a:rPr>
                        <a:t>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</a:t>
                      </a:r>
                      <a:r>
                        <a:rPr kumimoji="1" lang="en-US" altLang="ja-JP" sz="4000" baseline="-25000" dirty="0" smtClean="0"/>
                        <a:t>1</a:t>
                      </a:r>
                      <a:endParaRPr kumimoji="1" lang="ja-JP" altLang="en-US" sz="2800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ym typeface="Wingdings" pitchFamily="2" charset="2"/>
                        </a:rPr>
                        <a:t>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</a:t>
                      </a:r>
                      <a:r>
                        <a:rPr kumimoji="1" lang="en-US" altLang="ja-JP" sz="4000" baseline="-25000" dirty="0" smtClean="0"/>
                        <a:t>2</a:t>
                      </a:r>
                      <a:endParaRPr kumimoji="1" lang="ja-JP" altLang="en-US" sz="2800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ym typeface="Wingdings" pitchFamily="2" charset="2"/>
                        </a:rPr>
                        <a:t>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ym typeface="Wingdings" pitchFamily="2" charset="2"/>
                        </a:rPr>
                        <a:t>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</a:t>
                      </a:r>
                      <a:r>
                        <a:rPr kumimoji="1" lang="en-US" altLang="ja-JP" sz="4000" baseline="-25000" dirty="0" smtClean="0"/>
                        <a:t>k</a:t>
                      </a:r>
                      <a:endParaRPr kumimoji="1" lang="ja-JP" altLang="en-US" sz="2800" b="0" baseline="-25000" dirty="0"/>
                    </a:p>
                  </a:txBody>
                  <a:tcPr anchor="ctr"/>
                </a:tc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h(G)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ym typeface="Wingdings" pitchFamily="2" charset="2"/>
                        </a:rPr>
                        <a:t>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h(G</a:t>
                      </a:r>
                      <a:r>
                        <a:rPr kumimoji="1" lang="en-US" altLang="ja-JP" sz="4000" baseline="-25000" dirty="0" smtClean="0"/>
                        <a:t>1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/>
                        <a:t>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h(G</a:t>
                      </a:r>
                      <a:r>
                        <a:rPr kumimoji="1" lang="en-US" altLang="ja-JP" sz="4000" baseline="-25000" dirty="0" smtClean="0"/>
                        <a:t>2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ym typeface="Wingdings" pitchFamily="2" charset="2"/>
                        </a:rPr>
                        <a:t>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ym typeface="Wingdings" pitchFamily="2" charset="2"/>
                        </a:rPr>
                        <a:t>≦</a:t>
                      </a:r>
                      <a:endParaRPr kumimoji="1" lang="ja-JP" altLang="en-US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h(G</a:t>
                      </a:r>
                      <a:r>
                        <a:rPr kumimoji="1" lang="en-US" altLang="ja-JP" sz="4000" baseline="-25000" dirty="0" smtClean="0"/>
                        <a:t>k</a:t>
                      </a:r>
                      <a:r>
                        <a:rPr kumimoji="1" lang="en-US" altLang="ja-JP" sz="2800" dirty="0" smtClean="0"/>
                        <a:t>)</a:t>
                      </a:r>
                      <a:endParaRPr kumimoji="1" lang="ja-JP" altLang="en-US" sz="28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規則１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/>
          <a:lstStyle/>
          <a:p>
            <a:r>
              <a:rPr kumimoji="1" lang="en-US" altLang="ja-JP" dirty="0" smtClean="0"/>
              <a:t>G</a:t>
            </a:r>
            <a:r>
              <a:rPr kumimoji="1" lang="ja-JP" altLang="en-US" dirty="0" smtClean="0"/>
              <a:t>：グラフ</a:t>
            </a:r>
            <a:endParaRPr kumimoji="1" lang="en-US" altLang="ja-JP" dirty="0" smtClean="0"/>
          </a:p>
          <a:p>
            <a:r>
              <a:rPr lang="en-US" altLang="ja-JP" dirty="0" smtClean="0"/>
              <a:t>G'</a:t>
            </a:r>
            <a:r>
              <a:rPr lang="ja-JP" altLang="en-US" dirty="0" smtClean="0"/>
              <a:t>：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に辺を加えたもの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この</a:t>
            </a:r>
            <a:r>
              <a:rPr kumimoji="1" lang="ja-JP" altLang="en-US" dirty="0" smtClean="0"/>
              <a:t>とき，</a:t>
            </a:r>
            <a:r>
              <a:rPr lang="en-US" altLang="ja-JP" dirty="0" smtClean="0"/>
              <a:t>h(G) </a:t>
            </a:r>
            <a:r>
              <a:rPr lang="ja-JP" altLang="en-US" dirty="0" smtClean="0"/>
              <a:t>≦ </a:t>
            </a:r>
            <a:r>
              <a:rPr lang="en-US" altLang="ja-JP" dirty="0" smtClean="0"/>
              <a:t>h(G')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証明はむずかしくない</a:t>
            </a:r>
            <a:endParaRPr kumimoji="1" lang="ja-JP" altLang="en-US" dirty="0"/>
          </a:p>
        </p:txBody>
      </p:sp>
      <p:pic>
        <p:nvPicPr>
          <p:cNvPr id="4" name="図 3" descr="graph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373832"/>
            <a:ext cx="2514338" cy="1512168"/>
          </a:xfrm>
          <a:prstGeom prst="rect">
            <a:avLst/>
          </a:prstGeom>
        </p:spPr>
      </p:pic>
      <p:pic>
        <p:nvPicPr>
          <p:cNvPr id="5" name="図 4" descr="graph2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14046" y="3373832"/>
            <a:ext cx="2514338" cy="151216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835696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28184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G'</a:t>
            </a:r>
            <a:endParaRPr kumimoji="1"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4067944" y="4005064"/>
            <a:ext cx="1008112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規則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kumimoji="1" lang="en-US" altLang="ja-JP" dirty="0" smtClean="0"/>
              <a:t>G</a:t>
            </a:r>
            <a:r>
              <a:rPr kumimoji="1" lang="ja-JP" altLang="en-US" dirty="0" smtClean="0"/>
              <a:t>：グラフ，</a:t>
            </a:r>
            <a:r>
              <a:rPr kumimoji="1" lang="en-US" altLang="ja-JP" dirty="0" err="1" smtClean="0"/>
              <a:t>u,v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G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頂点</a:t>
            </a:r>
            <a:endParaRPr kumimoji="1" lang="en-US" altLang="ja-JP" dirty="0" smtClean="0"/>
          </a:p>
          <a:p>
            <a:r>
              <a:rPr lang="en-US" altLang="ja-JP" dirty="0" smtClean="0"/>
              <a:t>v</a:t>
            </a:r>
            <a:r>
              <a:rPr lang="ja-JP" altLang="en-US" dirty="0" smtClean="0"/>
              <a:t>の隣接頂点はどれも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の隣接頂点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この</a:t>
            </a:r>
            <a:r>
              <a:rPr kumimoji="1" lang="ja-JP" altLang="en-US" dirty="0" smtClean="0"/>
              <a:t>とき，</a:t>
            </a:r>
            <a:r>
              <a:rPr kumimoji="1" lang="en-US" altLang="ja-JP" dirty="0" smtClean="0"/>
              <a:t>h(G) </a:t>
            </a:r>
            <a:r>
              <a:rPr kumimoji="1" lang="ja-JP" altLang="en-US" dirty="0" smtClean="0"/>
              <a:t>≦</a:t>
            </a:r>
            <a:r>
              <a:rPr kumimoji="1" lang="en-US" altLang="ja-JP" dirty="0" smtClean="0"/>
              <a:t> h(G – v)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証明は後ほど</a:t>
            </a:r>
            <a:endParaRPr kumimoji="1" lang="ja-JP" altLang="en-US" dirty="0"/>
          </a:p>
        </p:txBody>
      </p:sp>
      <p:pic>
        <p:nvPicPr>
          <p:cNvPr id="5" name="図 4" descr="graph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373832"/>
            <a:ext cx="2514338" cy="151216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35696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28184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 – v</a:t>
            </a:r>
            <a:endParaRPr kumimoji="1" lang="ja-JP" altLang="en-US" dirty="0"/>
          </a:p>
        </p:txBody>
      </p:sp>
      <p:pic>
        <p:nvPicPr>
          <p:cNvPr id="8" name="図 7" descr="graph3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3370641"/>
            <a:ext cx="2520280" cy="151574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475656" y="371703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v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3848" y="342900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u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2065368" y="3298632"/>
            <a:ext cx="288032" cy="2880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231416" y="4306744"/>
            <a:ext cx="288032" cy="2880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>
            <a:off x="4067944" y="4005064"/>
            <a:ext cx="1008112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5" cy="34641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4" cy="34641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全員が一斉に次のどれかを言う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</a:t>
            </a:r>
            <a:r>
              <a:rPr kumimoji="1" lang="ja-JP" altLang="en-US" dirty="0" smtClean="0"/>
              <a:t>」，「</a:t>
            </a:r>
            <a:r>
              <a:rPr kumimoji="1" lang="ja-JP" altLang="en-US" dirty="0" smtClean="0">
                <a:solidFill>
                  <a:srgbClr val="0070C0"/>
                </a:solidFill>
              </a:rPr>
              <a:t>青</a:t>
            </a:r>
            <a:r>
              <a:rPr kumimoji="1" lang="ja-JP" altLang="en-US" dirty="0" smtClean="0"/>
              <a:t>」，「パス」</a:t>
            </a:r>
            <a:endParaRPr kumimoji="1"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4" cy="34641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4" cy="34641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3" cy="34641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3" cy="34641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836832" y="1696904"/>
            <a:ext cx="3470332" cy="34641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適用例：二部グラフ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141092" y="2564904"/>
            <a:ext cx="1735164" cy="1732093"/>
          </a:xfrm>
        </p:spPr>
      </p:pic>
      <p:pic>
        <p:nvPicPr>
          <p:cNvPr id="5" name="コンテンツ プレースホルダ 3" descr="bip1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2562952"/>
            <a:ext cx="1735167" cy="173209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79512" y="2708920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/>
              <a:t>h(       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11960" y="2708920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/>
              <a:t>h(       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75856" y="2924944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≦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64288" y="2924944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/>
              <a:t>＝ 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44408" y="2420888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 smtClean="0"/>
              <a:t>1</a:t>
            </a:r>
            <a:r>
              <a:rPr lang="ja-JP" altLang="en-US" sz="6000" dirty="0" smtClean="0"/>
              <a:t> 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244408" y="3421449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 smtClean="0"/>
              <a:t>2</a:t>
            </a:r>
            <a:r>
              <a:rPr lang="ja-JP" altLang="en-US" sz="6000" dirty="0" smtClean="0"/>
              <a:t> </a:t>
            </a:r>
            <a:endParaRPr kumimoji="1" lang="ja-JP" altLang="en-US" sz="2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00392" y="2876449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dirty="0" smtClean="0"/>
              <a:t>―</a:t>
            </a:r>
            <a:r>
              <a:rPr lang="ja-JP" altLang="en-US" sz="6000" dirty="0" smtClean="0"/>
              <a:t> 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適用例：奇閉路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36832" y="1754640"/>
            <a:ext cx="3470334" cy="3348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適用例：奇閉路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36832" y="1754640"/>
            <a:ext cx="3470333" cy="3348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適用例：奇閉路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36832" y="1754640"/>
            <a:ext cx="3470333" cy="3348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適用例：奇閉路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36832" y="1754640"/>
            <a:ext cx="3470332" cy="3348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プレイヤーの敗北条件：以下のいずれか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誰かが自分の帽子と違う色を言う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全員が「パス」を言う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適用例：奇閉路</a:t>
            </a:r>
            <a:endParaRPr kumimoji="1" lang="ja-JP" altLang="en-US" dirty="0"/>
          </a:p>
        </p:txBody>
      </p:sp>
      <p:pic>
        <p:nvPicPr>
          <p:cNvPr id="4" name="コンテンツ プレースホルダ 3" descr="bip1.eps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861172" y="2604722"/>
            <a:ext cx="1735164" cy="1652456"/>
          </a:xfrm>
        </p:spPr>
      </p:pic>
      <p:pic>
        <p:nvPicPr>
          <p:cNvPr id="5" name="コンテンツ プレースホルダ 3" descr="bip1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63688" y="2591820"/>
            <a:ext cx="1735167" cy="167435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99592" y="2708920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/>
              <a:t>h(       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32040" y="2708920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dirty="0" smtClean="0"/>
              <a:t>h(       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5936" y="2924944"/>
            <a:ext cx="1152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≦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この話の残り：規則</a:t>
            </a:r>
            <a:r>
              <a:rPr lang="en-US" altLang="ja-JP" dirty="0" smtClean="0"/>
              <a:t>2</a:t>
            </a:r>
            <a:r>
              <a:rPr lang="ja-JP" altLang="en-US" dirty="0" smtClean="0"/>
              <a:t>の正当性の証明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kumimoji="1" lang="en-US" altLang="ja-JP" dirty="0" smtClean="0"/>
              <a:t>G</a:t>
            </a:r>
            <a:r>
              <a:rPr kumimoji="1" lang="ja-JP" altLang="en-US" dirty="0" smtClean="0"/>
              <a:t>：グラフ，</a:t>
            </a:r>
            <a:r>
              <a:rPr kumimoji="1" lang="en-US" altLang="ja-JP" dirty="0" err="1" smtClean="0"/>
              <a:t>u,v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G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頂点</a:t>
            </a:r>
            <a:endParaRPr kumimoji="1" lang="en-US" altLang="ja-JP" dirty="0" smtClean="0"/>
          </a:p>
          <a:p>
            <a:r>
              <a:rPr lang="en-US" altLang="ja-JP" dirty="0" smtClean="0"/>
              <a:t>v</a:t>
            </a:r>
            <a:r>
              <a:rPr lang="ja-JP" altLang="en-US" dirty="0" smtClean="0"/>
              <a:t>の隣接頂点はどれも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の隣接頂点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この</a:t>
            </a:r>
            <a:r>
              <a:rPr kumimoji="1" lang="ja-JP" altLang="en-US" dirty="0" smtClean="0"/>
              <a:t>とき，</a:t>
            </a:r>
            <a:r>
              <a:rPr kumimoji="1" lang="en-US" altLang="ja-JP" dirty="0" smtClean="0"/>
              <a:t>h(G) = h(G – v)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pic>
        <p:nvPicPr>
          <p:cNvPr id="5" name="図 4" descr="graph1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373832"/>
            <a:ext cx="2514338" cy="151216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835696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28184" y="51380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G – v</a:t>
            </a:r>
            <a:endParaRPr kumimoji="1" lang="ja-JP" altLang="en-US" dirty="0"/>
          </a:p>
        </p:txBody>
      </p:sp>
      <p:pic>
        <p:nvPicPr>
          <p:cNvPr id="8" name="図 7" descr="graph3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3370641"/>
            <a:ext cx="2520280" cy="151574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475656" y="371703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v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3848" y="342900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/>
              <a:t>u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2065368" y="3298632"/>
            <a:ext cx="288032" cy="2880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231416" y="4306744"/>
            <a:ext cx="288032" cy="28803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>
            <a:off x="4067944" y="4005064"/>
            <a:ext cx="1008112" cy="360040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証明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99715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S</a:t>
            </a:r>
            <a:r>
              <a:rPr lang="ja-JP" altLang="en-US" dirty="0" smtClean="0"/>
              <a:t>： 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に対する最適戦略 </a:t>
            </a:r>
            <a:r>
              <a:rPr lang="en-US" altLang="ja-JP" dirty="0" smtClean="0"/>
              <a:t>(</a:t>
            </a:r>
            <a:r>
              <a:rPr lang="ja-JP" altLang="en-US" dirty="0" smtClean="0"/>
              <a:t>固定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S</a:t>
            </a:r>
            <a:r>
              <a:rPr lang="ja-JP" altLang="en-US" dirty="0" smtClean="0"/>
              <a:t>の勝利確率 </a:t>
            </a:r>
            <a:r>
              <a:rPr lang="en-US" altLang="ja-JP" dirty="0" smtClean="0"/>
              <a:t>h(G)</a:t>
            </a:r>
            <a:br>
              <a:rPr lang="en-US" altLang="ja-JP" dirty="0" smtClean="0"/>
            </a:br>
            <a:r>
              <a:rPr lang="en-US" altLang="ja-JP" dirty="0" smtClean="0"/>
              <a:t>= (</a:t>
            </a:r>
            <a:r>
              <a:rPr lang="en-US" altLang="ja-JP" dirty="0" err="1" smtClean="0"/>
              <a:t>u</a:t>
            </a:r>
            <a:r>
              <a:rPr lang="en-US" altLang="ja-JP" dirty="0" err="1" smtClean="0"/>
              <a:t>,</a:t>
            </a:r>
            <a:r>
              <a:rPr lang="en-US" altLang="ja-JP" dirty="0" err="1" smtClean="0"/>
              <a:t>v</a:t>
            </a:r>
            <a:r>
              <a:rPr lang="ja-JP" altLang="en-US" dirty="0" smtClean="0"/>
              <a:t>の色が同じという条件下での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の勝利確率</a:t>
            </a:r>
            <a:r>
              <a:rPr lang="en-US" altLang="ja-JP" dirty="0" smtClean="0"/>
              <a:t>) /2 +</a:t>
            </a:r>
            <a:br>
              <a:rPr lang="en-US" altLang="ja-JP" dirty="0" smtClean="0"/>
            </a:br>
            <a:r>
              <a:rPr lang="en-US" altLang="ja-JP" dirty="0" smtClean="0">
                <a:solidFill>
                  <a:schemeClr val="bg1"/>
                </a:solidFill>
              </a:rPr>
              <a:t>=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u</a:t>
            </a:r>
            <a:r>
              <a:rPr lang="en-US" altLang="ja-JP" dirty="0" err="1" smtClean="0"/>
              <a:t>,</a:t>
            </a:r>
            <a:r>
              <a:rPr lang="en-US" altLang="ja-JP" dirty="0" err="1" smtClean="0"/>
              <a:t>v</a:t>
            </a:r>
            <a:r>
              <a:rPr lang="ja-JP" altLang="en-US" dirty="0" smtClean="0"/>
              <a:t>の色が違うという条件下での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の勝利確率</a:t>
            </a:r>
            <a:r>
              <a:rPr lang="en-US" altLang="ja-JP" dirty="0" smtClean="0"/>
              <a:t>) /2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よって，次のどちらかが成り立つ 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両方成り立つかもしれない</a:t>
            </a:r>
            <a:r>
              <a:rPr lang="en-US" altLang="ja-JP" sz="2000" dirty="0" smtClean="0"/>
              <a:t>)</a:t>
            </a:r>
            <a:endParaRPr lang="en-US" altLang="ja-JP" dirty="0" smtClean="0"/>
          </a:p>
          <a:p>
            <a:r>
              <a:rPr lang="en-US" altLang="ja-JP" dirty="0" smtClean="0"/>
              <a:t>(</a:t>
            </a:r>
            <a:r>
              <a:rPr lang="en-US" altLang="ja-JP" dirty="0" err="1" smtClean="0"/>
              <a:t>u,v</a:t>
            </a:r>
            <a:r>
              <a:rPr lang="ja-JP" altLang="en-US" dirty="0" smtClean="0"/>
              <a:t>の色が同じという条件下で</a:t>
            </a:r>
            <a:r>
              <a:rPr lang="ja-JP" altLang="en-US" dirty="0" smtClean="0"/>
              <a:t>の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の勝利</a:t>
            </a:r>
            <a:r>
              <a:rPr lang="ja-JP" altLang="en-US" dirty="0" smtClean="0"/>
              <a:t>確率</a:t>
            </a:r>
            <a:r>
              <a:rPr lang="en-US" altLang="ja-JP" dirty="0" smtClean="0"/>
              <a:t>)</a:t>
            </a:r>
            <a:r>
              <a:rPr lang="ja-JP" altLang="en-US" dirty="0" smtClean="0"/>
              <a:t>≧</a:t>
            </a:r>
            <a:r>
              <a:rPr lang="en-US" altLang="ja-JP" dirty="0" smtClean="0"/>
              <a:t>h(G)</a:t>
            </a:r>
          </a:p>
          <a:p>
            <a:r>
              <a:rPr lang="en-US" altLang="ja-JP" dirty="0" smtClean="0"/>
              <a:t>(</a:t>
            </a:r>
            <a:r>
              <a:rPr lang="en-US" altLang="ja-JP" dirty="0" err="1" smtClean="0"/>
              <a:t>u,v</a:t>
            </a:r>
            <a:r>
              <a:rPr lang="ja-JP" altLang="en-US" dirty="0" smtClean="0"/>
              <a:t>の色</a:t>
            </a:r>
            <a:r>
              <a:rPr lang="ja-JP" altLang="en-US" dirty="0" smtClean="0"/>
              <a:t>が</a:t>
            </a:r>
            <a:r>
              <a:rPr lang="ja-JP" altLang="en-US" dirty="0" smtClean="0"/>
              <a:t>違う</a:t>
            </a:r>
            <a:r>
              <a:rPr lang="ja-JP" altLang="en-US" dirty="0" smtClean="0"/>
              <a:t>と</a:t>
            </a:r>
            <a:r>
              <a:rPr lang="ja-JP" altLang="en-US" dirty="0" smtClean="0"/>
              <a:t>いう条件下で</a:t>
            </a:r>
            <a:r>
              <a:rPr lang="ja-JP" altLang="en-US" dirty="0" smtClean="0"/>
              <a:t>の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</a:t>
            </a:r>
            <a:r>
              <a:rPr lang="ja-JP" altLang="en-US" dirty="0" smtClean="0"/>
              <a:t>勝利</a:t>
            </a:r>
            <a:r>
              <a:rPr lang="ja-JP" altLang="en-US" dirty="0" smtClean="0"/>
              <a:t>確率</a:t>
            </a:r>
            <a:r>
              <a:rPr lang="en-US" altLang="ja-JP" dirty="0" smtClean="0"/>
              <a:t>)</a:t>
            </a:r>
            <a:r>
              <a:rPr lang="ja-JP" altLang="en-US" dirty="0" smtClean="0"/>
              <a:t>≧</a:t>
            </a:r>
            <a:r>
              <a:rPr lang="en-US" altLang="ja-JP" dirty="0" smtClean="0"/>
              <a:t>h(G)</a:t>
            </a:r>
            <a:r>
              <a:rPr lang="ja-JP" altLang="en-US" dirty="0" smtClean="0"/>
              <a:t> 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971600" y="5013176"/>
            <a:ext cx="77768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カーブ矢印 7"/>
          <p:cNvSpPr/>
          <p:nvPr/>
        </p:nvSpPr>
        <p:spPr>
          <a:xfrm rot="16200000">
            <a:off x="-180528" y="5157192"/>
            <a:ext cx="144016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578610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こちらが成り立つと仮定 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逆の場合も同様に証明可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r>
              <a:rPr kumimoji="1" lang="en-US" altLang="ja-JP" dirty="0" smtClean="0"/>
              <a:t>G – v </a:t>
            </a:r>
            <a:r>
              <a:rPr kumimoji="1" lang="ja-JP" altLang="en-US" dirty="0" smtClean="0"/>
              <a:t>を考える</a:t>
            </a:r>
            <a:endParaRPr kumimoji="1" lang="en-US" altLang="ja-JP" dirty="0" smtClean="0"/>
          </a:p>
          <a:p>
            <a:r>
              <a:rPr lang="en-US" altLang="ja-JP" dirty="0" smtClean="0"/>
              <a:t>G – v </a:t>
            </a:r>
            <a:r>
              <a:rPr lang="ja-JP" altLang="en-US" dirty="0" smtClean="0"/>
              <a:t>に対する戦略 </a:t>
            </a:r>
            <a:r>
              <a:rPr lang="en-US" altLang="ja-JP" dirty="0" smtClean="0"/>
              <a:t>S' </a:t>
            </a:r>
            <a:r>
              <a:rPr lang="ja-JP" altLang="en-US" dirty="0" smtClean="0"/>
              <a:t>を </a:t>
            </a:r>
            <a:r>
              <a:rPr lang="en-US" altLang="ja-JP" dirty="0" smtClean="0"/>
              <a:t>S </a:t>
            </a:r>
            <a:r>
              <a:rPr lang="ja-JP" altLang="en-US" dirty="0" smtClean="0"/>
              <a:t>から構成する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u</a:t>
            </a:r>
            <a:r>
              <a:rPr kumimoji="1" lang="ja-JP" altLang="en-US" dirty="0" smtClean="0"/>
              <a:t>以外の頂点：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S'</a:t>
            </a:r>
            <a:r>
              <a:rPr lang="ja-JP" altLang="en-US" dirty="0" smtClean="0"/>
              <a:t>は，</a:t>
            </a:r>
            <a:r>
              <a:rPr kumimoji="1" lang="en-US" altLang="ja-JP" dirty="0" smtClean="0"/>
              <a:t>G</a:t>
            </a:r>
            <a:r>
              <a:rPr lang="ja-JP" altLang="en-US" dirty="0" smtClean="0"/>
              <a:t>で</a:t>
            </a:r>
            <a:r>
              <a:rPr kumimoji="1" lang="en-US" altLang="ja-JP" dirty="0" err="1" smtClean="0"/>
              <a:t>u</a:t>
            </a:r>
            <a:r>
              <a:rPr lang="en-US" altLang="ja-JP" dirty="0" err="1" smtClean="0"/>
              <a:t>,</a:t>
            </a:r>
            <a:r>
              <a:rPr kumimoji="1" lang="en-US" altLang="ja-JP" dirty="0" err="1" smtClean="0"/>
              <a:t>v</a:t>
            </a:r>
            <a:r>
              <a:rPr kumimoji="1" lang="ja-JP" altLang="en-US" dirty="0" smtClean="0"/>
              <a:t>の色が同じであるときの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を模倣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u</a:t>
            </a:r>
            <a:r>
              <a:rPr lang="ja-JP" altLang="en-US" dirty="0" smtClean="0"/>
              <a:t>： 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における</a:t>
            </a:r>
            <a:r>
              <a:rPr lang="en-US" altLang="ja-JP" dirty="0" smtClean="0"/>
              <a:t>v</a:t>
            </a:r>
            <a:r>
              <a:rPr lang="ja-JP" altLang="en-US" dirty="0" smtClean="0"/>
              <a:t>の戦略を模倣可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S</a:t>
            </a:r>
            <a:r>
              <a:rPr lang="ja-JP" altLang="en-US" dirty="0" smtClean="0"/>
              <a:t>で</a:t>
            </a:r>
            <a:r>
              <a:rPr kumimoji="1" lang="en-US" altLang="ja-JP" dirty="0" err="1" smtClean="0"/>
              <a:t>u,v</a:t>
            </a:r>
            <a:r>
              <a:rPr kumimoji="1" lang="ja-JP" altLang="en-US" dirty="0" smtClean="0"/>
              <a:t>ともパス ⇒</a:t>
            </a:r>
            <a:r>
              <a:rPr lang="en-US" altLang="ja-JP" dirty="0" smtClean="0"/>
              <a:t> </a:t>
            </a:r>
            <a:r>
              <a:rPr lang="en-US" altLang="ja-JP" dirty="0" smtClean="0"/>
              <a:t>S'</a:t>
            </a:r>
            <a:r>
              <a:rPr lang="ja-JP" altLang="en-US" dirty="0" smtClean="0"/>
              <a:t>で</a:t>
            </a:r>
            <a:r>
              <a:rPr lang="en-US" altLang="ja-JP" dirty="0" smtClean="0"/>
              <a:t>u</a:t>
            </a:r>
            <a:r>
              <a:rPr lang="ja-JP" altLang="en-US" dirty="0" smtClean="0"/>
              <a:t>はパス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で</a:t>
            </a:r>
            <a:r>
              <a:rPr kumimoji="1" lang="en-US" altLang="ja-JP" dirty="0" err="1" smtClean="0"/>
              <a:t>u,v</a:t>
            </a:r>
            <a:r>
              <a:rPr lang="ja-JP" altLang="en-US" dirty="0" smtClean="0"/>
              <a:t>の一方がパス，もう一方が色</a:t>
            </a:r>
            <a:r>
              <a:rPr lang="en-US" altLang="ja-JP" dirty="0" smtClean="0"/>
              <a:t>c</a:t>
            </a:r>
            <a:r>
              <a:rPr lang="ja-JP" altLang="en-US" dirty="0" smtClean="0"/>
              <a:t>を推測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⇒ </a:t>
            </a:r>
            <a:r>
              <a:rPr lang="en-US" altLang="ja-JP" dirty="0" smtClean="0"/>
              <a:t>S'</a:t>
            </a:r>
            <a:r>
              <a:rPr lang="ja-JP" altLang="en-US" dirty="0" smtClean="0"/>
              <a:t>で</a:t>
            </a:r>
            <a:r>
              <a:rPr lang="en-US" altLang="ja-JP" dirty="0" smtClean="0"/>
              <a:t>u</a:t>
            </a:r>
            <a:r>
              <a:rPr lang="ja-JP" altLang="en-US" dirty="0" smtClean="0"/>
              <a:t>は色</a:t>
            </a:r>
            <a:r>
              <a:rPr lang="en-US" altLang="ja-JP" dirty="0" smtClean="0"/>
              <a:t>c</a:t>
            </a:r>
            <a:r>
              <a:rPr lang="ja-JP" altLang="en-US" dirty="0" smtClean="0"/>
              <a:t>を推測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S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が色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を推測，</a:t>
            </a:r>
            <a:r>
              <a:rPr kumimoji="1" lang="en-US" altLang="ja-JP" dirty="0" smtClean="0"/>
              <a:t>v</a:t>
            </a:r>
            <a:r>
              <a:rPr kumimoji="1" lang="ja-JP" altLang="en-US" dirty="0" smtClean="0"/>
              <a:t>が色</a:t>
            </a:r>
            <a:r>
              <a:rPr kumimoji="1" lang="en-US" altLang="ja-JP" dirty="0" smtClean="0"/>
              <a:t>c'</a:t>
            </a:r>
            <a:r>
              <a:rPr kumimoji="1" lang="ja-JP" altLang="en-US" dirty="0" smtClean="0"/>
              <a:t>を推測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⇒ </a:t>
            </a:r>
            <a:r>
              <a:rPr kumimoji="1" lang="en-US" altLang="ja-JP" dirty="0" smtClean="0"/>
              <a:t>S'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u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か</a:t>
            </a:r>
            <a:r>
              <a:rPr kumimoji="1" lang="en-US" altLang="ja-JP" dirty="0" smtClean="0"/>
              <a:t>c'</a:t>
            </a:r>
            <a:r>
              <a:rPr kumimoji="1" lang="ja-JP" altLang="en-US" dirty="0" smtClean="0"/>
              <a:t>を推測 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どちらでもよい</a:t>
            </a:r>
            <a:r>
              <a:rPr kumimoji="1" lang="en-US" altLang="ja-JP" dirty="0" smtClean="0"/>
              <a:t>)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 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ja-JP" dirty="0" smtClean="0"/>
              <a:t>a'</a:t>
            </a:r>
            <a:r>
              <a:rPr lang="ja-JP" altLang="en-US" dirty="0" smtClean="0"/>
              <a:t>：</a:t>
            </a:r>
            <a:r>
              <a:rPr lang="en-US" altLang="ja-JP" dirty="0" smtClean="0"/>
              <a:t>G – v </a:t>
            </a:r>
            <a:r>
              <a:rPr lang="ja-JP" altLang="en-US" dirty="0" smtClean="0"/>
              <a:t>における帽子の与え方 </a:t>
            </a:r>
            <a:r>
              <a:rPr lang="en-US" altLang="ja-JP" dirty="0" smtClean="0"/>
              <a:t>(</a:t>
            </a:r>
            <a:r>
              <a:rPr lang="ja-JP" altLang="en-US" dirty="0" smtClean="0"/>
              <a:t>固定</a:t>
            </a:r>
            <a:r>
              <a:rPr lang="en-US" altLang="ja-JP" dirty="0" smtClean="0"/>
              <a:t>)</a:t>
            </a:r>
          </a:p>
          <a:p>
            <a:r>
              <a:rPr kumimoji="1" lang="en-US" altLang="ja-JP" dirty="0" smtClean="0"/>
              <a:t>a</a:t>
            </a:r>
            <a:r>
              <a:rPr lang="en-US" altLang="ja-JP" dirty="0" smtClean="0"/>
              <a:t> </a:t>
            </a:r>
            <a:r>
              <a:rPr lang="ja-JP" altLang="en-US" dirty="0" smtClean="0"/>
              <a:t>：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における帽子の与え方で，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v </a:t>
            </a:r>
            <a:r>
              <a:rPr lang="ja-JP" altLang="en-US" dirty="0" smtClean="0"/>
              <a:t>以外は </a:t>
            </a:r>
            <a:r>
              <a:rPr lang="en-US" altLang="ja-JP" dirty="0" smtClean="0"/>
              <a:t>a' </a:t>
            </a:r>
            <a:r>
              <a:rPr lang="ja-JP" altLang="en-US" dirty="0" smtClean="0"/>
              <a:t>と同じ，</a:t>
            </a:r>
            <a:r>
              <a:rPr lang="en-US" altLang="ja-JP" dirty="0" smtClean="0"/>
              <a:t>u</a:t>
            </a:r>
            <a:r>
              <a:rPr lang="ja-JP" altLang="en-US" dirty="0" smtClean="0"/>
              <a:t>と</a:t>
            </a:r>
            <a:r>
              <a:rPr lang="en-US" altLang="ja-JP" dirty="0" smtClean="0"/>
              <a:t>v</a:t>
            </a:r>
            <a:r>
              <a:rPr lang="ja-JP" altLang="en-US" dirty="0" smtClean="0"/>
              <a:t>の色は同じ，としたもの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この</a:t>
            </a:r>
            <a:r>
              <a:rPr kumimoji="1" lang="ja-JP" altLang="en-US" dirty="0" smtClean="0"/>
              <a:t>とき，次が言える</a:t>
            </a:r>
            <a:endParaRPr lang="en-US" altLang="ja-JP" dirty="0" smtClean="0"/>
          </a:p>
          <a:p>
            <a:r>
              <a:rPr lang="en-US" altLang="ja-JP" dirty="0" smtClean="0"/>
              <a:t>S</a:t>
            </a:r>
            <a:r>
              <a:rPr lang="ja-JP" altLang="en-US" dirty="0" smtClean="0"/>
              <a:t>で</a:t>
            </a:r>
            <a:r>
              <a:rPr lang="en-US" altLang="ja-JP" dirty="0" smtClean="0"/>
              <a:t>a</a:t>
            </a:r>
            <a:r>
              <a:rPr lang="ja-JP" altLang="en-US" dirty="0" smtClean="0"/>
              <a:t>に対して勝利 ⇒ </a:t>
            </a:r>
            <a:r>
              <a:rPr lang="en-US" altLang="ja-JP" dirty="0" smtClean="0"/>
              <a:t>S'</a:t>
            </a:r>
            <a:r>
              <a:rPr lang="ja-JP" altLang="en-US" dirty="0" smtClean="0"/>
              <a:t>で</a:t>
            </a:r>
            <a:r>
              <a:rPr lang="en-US" altLang="ja-JP" dirty="0" smtClean="0"/>
              <a:t>a'</a:t>
            </a:r>
            <a:r>
              <a:rPr lang="ja-JP" altLang="en-US" dirty="0" smtClean="0"/>
              <a:t>に対して勝利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したがって，</a:t>
            </a:r>
            <a:endParaRPr lang="en-US" altLang="ja-JP" dirty="0" smtClean="0"/>
          </a:p>
          <a:p>
            <a:r>
              <a:rPr kumimoji="1" lang="en-US" altLang="ja-JP" dirty="0" smtClean="0"/>
              <a:t>h(G)</a:t>
            </a:r>
            <a:r>
              <a:rPr lang="ja-JP" altLang="en-US" dirty="0" smtClean="0"/>
              <a:t>≦</a:t>
            </a:r>
            <a:r>
              <a:rPr lang="en-US" altLang="ja-JP" dirty="0" err="1" smtClean="0"/>
              <a:t>u,v</a:t>
            </a:r>
            <a:r>
              <a:rPr lang="ja-JP" altLang="en-US" dirty="0" smtClean="0"/>
              <a:t>の色が同じという条件下での</a:t>
            </a:r>
            <a:r>
              <a:rPr lang="en-US" altLang="ja-JP" dirty="0" smtClean="0"/>
              <a:t>S</a:t>
            </a:r>
            <a:r>
              <a:rPr lang="ja-JP" altLang="en-US" dirty="0" smtClean="0"/>
              <a:t>の勝利</a:t>
            </a:r>
            <a:r>
              <a:rPr lang="ja-JP" altLang="en-US" dirty="0" smtClean="0"/>
              <a:t>確率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   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S'</a:t>
            </a:r>
            <a:r>
              <a:rPr lang="ja-JP" altLang="en-US" dirty="0" smtClean="0"/>
              <a:t>の勝利確率 ≦ </a:t>
            </a:r>
            <a:r>
              <a:rPr lang="en-US" altLang="ja-JP" dirty="0" smtClean="0"/>
              <a:t>h(G – v)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39652" y="2465600"/>
            <a:ext cx="6732748" cy="9361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Feige</a:t>
            </a:r>
            <a:r>
              <a:rPr lang="en-US" altLang="ja-JP" dirty="0" smtClean="0"/>
              <a:t> '10 </a:t>
            </a:r>
            <a:r>
              <a:rPr lang="ja-JP" altLang="en-US" dirty="0" smtClean="0"/>
              <a:t>の予想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予想 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Feige</a:t>
            </a:r>
            <a:r>
              <a:rPr kumimoji="1" lang="en-US" altLang="ja-JP" dirty="0" smtClean="0"/>
              <a:t> '10) (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弱い形</a:t>
            </a:r>
            <a:r>
              <a:rPr kumimoji="1" lang="en-US" altLang="ja-JP" dirty="0" smtClean="0"/>
              <a:t>)</a:t>
            </a:r>
          </a:p>
          <a:p>
            <a:pPr>
              <a:buNone/>
            </a:pPr>
            <a:endParaRPr lang="en-US" altLang="ja-JP" dirty="0" smtClean="0"/>
          </a:p>
          <a:p>
            <a:pPr algn="ctr"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G</a:t>
            </a:r>
            <a:r>
              <a:rPr lang="ja-JP" altLang="en-US" dirty="0" smtClean="0">
                <a:solidFill>
                  <a:schemeClr val="bg1"/>
                </a:solidFill>
              </a:rPr>
              <a:t>が</a:t>
            </a:r>
            <a:r>
              <a:rPr lang="en-US" altLang="ja-JP" dirty="0" smtClean="0">
                <a:solidFill>
                  <a:schemeClr val="bg1"/>
                </a:solidFill>
              </a:rPr>
              <a:t>K</a:t>
            </a:r>
            <a:r>
              <a:rPr lang="en-US" altLang="ja-JP" sz="4400" baseline="-25000" dirty="0" smtClean="0">
                <a:solidFill>
                  <a:schemeClr val="bg1"/>
                </a:solidFill>
              </a:rPr>
              <a:t>3</a:t>
            </a:r>
            <a:r>
              <a:rPr lang="ja-JP" altLang="en-US" dirty="0" smtClean="0">
                <a:solidFill>
                  <a:schemeClr val="bg1"/>
                </a:solidFill>
              </a:rPr>
              <a:t>を含まない   ⇔   </a:t>
            </a:r>
            <a:r>
              <a:rPr lang="en-US" altLang="ja-JP" dirty="0" smtClean="0">
                <a:solidFill>
                  <a:schemeClr val="bg1"/>
                </a:solidFill>
              </a:rPr>
              <a:t>h(G) = 1/2 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注</a:t>
            </a:r>
            <a:endParaRPr lang="en-US" altLang="ja-JP" dirty="0" smtClean="0"/>
          </a:p>
          <a:p>
            <a:r>
              <a:rPr lang="ja-JP" altLang="en-US" dirty="0" smtClean="0"/>
              <a:t>「 </a:t>
            </a:r>
            <a:r>
              <a:rPr lang="en-US" altLang="ja-JP" dirty="0" smtClean="0"/>
              <a:t>h(G) </a:t>
            </a:r>
            <a:r>
              <a:rPr lang="ja-JP" altLang="en-US" dirty="0" smtClean="0"/>
              <a:t>≧ </a:t>
            </a:r>
            <a:r>
              <a:rPr lang="en-US" altLang="ja-JP" dirty="0" smtClean="0"/>
              <a:t>1/2 </a:t>
            </a:r>
            <a:r>
              <a:rPr lang="ja-JP" altLang="en-US" dirty="0" smtClean="0"/>
              <a:t>」 は すべてのグラフ</a:t>
            </a:r>
            <a:r>
              <a:rPr lang="en-US" altLang="ja-JP" dirty="0" smtClean="0"/>
              <a:t>G</a:t>
            </a:r>
            <a:r>
              <a:rPr lang="ja-JP" altLang="en-US" dirty="0" smtClean="0"/>
              <a:t>に対して成立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盲目白紙</a:t>
            </a:r>
            <a:r>
              <a:rPr lang="ja-JP" altLang="en-US" dirty="0" smtClean="0"/>
              <a:t>委任戦略による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「 </a:t>
            </a:r>
            <a:r>
              <a:rPr lang="en-US" altLang="ja-JP" dirty="0" smtClean="0"/>
              <a:t>h(G) </a:t>
            </a:r>
            <a:r>
              <a:rPr lang="ja-JP" altLang="en-US" dirty="0" smtClean="0"/>
              <a:t>≦</a:t>
            </a:r>
            <a:r>
              <a:rPr lang="en-US" altLang="ja-JP" dirty="0" smtClean="0"/>
              <a:t> 2/3</a:t>
            </a:r>
            <a:r>
              <a:rPr lang="ja-JP" altLang="en-US" dirty="0" smtClean="0"/>
              <a:t> 」 は </a:t>
            </a:r>
            <a:r>
              <a:rPr lang="en-US" altLang="ja-JP" dirty="0" smtClean="0"/>
              <a:t>K</a:t>
            </a:r>
            <a:r>
              <a:rPr lang="en-US" altLang="ja-JP" sz="4400" baseline="-25000" dirty="0" smtClean="0"/>
              <a:t>3</a:t>
            </a:r>
            <a:r>
              <a:rPr lang="ja-JP" altLang="en-US" dirty="0" smtClean="0"/>
              <a:t>を含まないすべての</a:t>
            </a:r>
            <a:r>
              <a:rPr lang="en-US" altLang="ja-JP" dirty="0" smtClean="0"/>
              <a:t>G</a:t>
            </a:r>
            <a:r>
              <a:rPr lang="ja-JP" altLang="en-US" dirty="0" smtClean="0"/>
              <a:t>で成立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en-US" altLang="ja-JP" dirty="0" err="1" smtClean="0"/>
              <a:t>Feige</a:t>
            </a:r>
            <a:r>
              <a:rPr lang="en-US" altLang="ja-JP" dirty="0" smtClean="0"/>
              <a:t> '10)</a:t>
            </a:r>
          </a:p>
          <a:p>
            <a:pPr>
              <a:buNone/>
            </a:pPr>
            <a:endParaRPr lang="en-US" altLang="ja-JP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プレイヤーの敗北条件：以下のいずれか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誰かが自分の帽子と違う色を言う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全員が「パス」を言う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プレイヤーの勝ち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プレイヤーの敗北条件：以下のいずれか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誰かが自分の帽子と違う色を言う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全員が「パス」を言う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プレイヤーの負け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プレイヤーの敗北条件：以下のいずれか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誰かが自分の帽子と違う色を言う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全員が「パス」を言う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70C0"/>
                </a:solidFill>
              </a:rPr>
              <a:t>青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</a:t>
            </a:r>
            <a:r>
              <a:rPr lang="ja-JP" altLang="en-US" sz="2800" dirty="0" smtClean="0"/>
              <a:t>勝ち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帽子ゲーム </a:t>
            </a:r>
            <a:r>
              <a:rPr kumimoji="1" lang="en-US" altLang="ja-JP" dirty="0" smtClean="0"/>
              <a:t>Ebert '98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プレイヤーの目標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勝利確率をできるだけ大きくするような戦略を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前もって考えて，それを実行する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達成できる最大確率はいくつか？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ランダムネス： 帽子の被せられ方</a:t>
            </a:r>
            <a:endParaRPr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簡単な戦略</a:t>
            </a:r>
            <a:r>
              <a:rPr kumimoji="1" lang="ja-JP" altLang="en-US" dirty="0" smtClean="0"/>
              <a:t>：</a:t>
            </a:r>
            <a:r>
              <a:rPr lang="ja-JP" altLang="en-US" dirty="0" smtClean="0"/>
              <a:t>盲目</a:t>
            </a:r>
            <a:r>
              <a:rPr kumimoji="1" lang="ja-JP" altLang="en-US" dirty="0" smtClean="0"/>
              <a:t>白紙</a:t>
            </a:r>
            <a:r>
              <a:rPr kumimoji="1" lang="ja-JP" altLang="en-US" dirty="0" smtClean="0"/>
              <a:t>委任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決まった</a:t>
            </a:r>
            <a:r>
              <a:rPr lang="en-US" altLang="ja-JP" dirty="0" smtClean="0"/>
              <a:t>1</a:t>
            </a:r>
            <a:r>
              <a:rPr lang="ja-JP" altLang="en-US" dirty="0" smtClean="0"/>
              <a:t>人 </a:t>
            </a:r>
            <a:r>
              <a:rPr lang="en-US" altLang="ja-JP" dirty="0" smtClean="0"/>
              <a:t>(A) </a:t>
            </a:r>
            <a:r>
              <a:rPr lang="ja-JP" altLang="en-US" dirty="0" smtClean="0"/>
              <a:t>が必ず「</a:t>
            </a:r>
            <a:r>
              <a:rPr lang="ja-JP" altLang="en-US" dirty="0" smtClean="0">
                <a:solidFill>
                  <a:srgbClr val="FF0000"/>
                </a:solidFill>
              </a:rPr>
              <a:t>赤</a:t>
            </a:r>
            <a:r>
              <a:rPr lang="ja-JP" altLang="en-US" dirty="0" smtClean="0"/>
              <a:t>」と言う</a:t>
            </a:r>
            <a:endParaRPr lang="en-US" altLang="ja-JP" dirty="0" smtClean="0"/>
          </a:p>
          <a:p>
            <a:r>
              <a:rPr kumimoji="1" lang="ja-JP" altLang="en-US" dirty="0" smtClean="0"/>
              <a:t>他の人は必ず「パス」と言う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55320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3352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313840" y="4545124"/>
            <a:ext cx="79208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ja-JP" altLang="en-US" dirty="0" err="1" smtClean="0">
                <a:solidFill>
                  <a:schemeClr val="tx1"/>
                </a:solidFill>
              </a:rPr>
              <a:t>．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|</a:t>
            </a: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Ｃ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8856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505528" y="4293096"/>
            <a:ext cx="648072" cy="432048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99496" y="4293096"/>
            <a:ext cx="648072" cy="432048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形吹き出し 9"/>
          <p:cNvSpPr/>
          <p:nvPr/>
        </p:nvSpPr>
        <p:spPr>
          <a:xfrm>
            <a:off x="124598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赤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4126304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002856" y="3429000"/>
            <a:ext cx="1800200" cy="1080120"/>
          </a:xfrm>
          <a:prstGeom prst="wedgeEllipseCallout">
            <a:avLst>
              <a:gd name="adj1" fmla="val -35640"/>
              <a:gd name="adj2" fmla="val 70081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パス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2160" y="5949280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プレイヤーの勝ち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1486</Words>
  <Application>Microsoft Office PowerPoint</Application>
  <PresentationFormat>画面に合わせる (4:3)</PresentationFormat>
  <Paragraphs>517</Paragraphs>
  <Slides>45</Slides>
  <Notes>45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45</vt:i4>
      </vt:variant>
    </vt:vector>
  </HeadingPairs>
  <TitlesOfParts>
    <vt:vector size="46" baseType="lpstr">
      <vt:lpstr>デザート</vt:lpstr>
      <vt:lpstr>ある帽子ゲームとその変種について</vt:lpstr>
      <vt:lpstr>帽子ゲーム Ebert '98</vt:lpstr>
      <vt:lpstr>帽子ゲーム Ebert '98</vt:lpstr>
      <vt:lpstr>帽子ゲーム Ebert '98</vt:lpstr>
      <vt:lpstr>帽子ゲーム Ebert '98</vt:lpstr>
      <vt:lpstr>帽子ゲーム Ebert '98</vt:lpstr>
      <vt:lpstr>帽子ゲーム Ebert '98</vt:lpstr>
      <vt:lpstr>帽子ゲーム Ebert '98</vt:lpstr>
      <vt:lpstr>簡単な戦略：盲目白紙委任</vt:lpstr>
      <vt:lpstr>簡単な戦略：盲目白紙委任</vt:lpstr>
      <vt:lpstr>簡単な戦略：盲目白紙委任</vt:lpstr>
      <vt:lpstr>疑問</vt:lpstr>
      <vt:lpstr>賢い戦略：3人の場合</vt:lpstr>
      <vt:lpstr>賢い戦略：3人の場合</vt:lpstr>
      <vt:lpstr>賢い戦略：3人の場合</vt:lpstr>
      <vt:lpstr>賢い戦略：3人の場合</vt:lpstr>
      <vt:lpstr>Ebert ('98) が証明したこと (抜粋)</vt:lpstr>
      <vt:lpstr>グラフ版 (Krzywkowski '10)</vt:lpstr>
      <vt:lpstr>元の帽子ゲームは完全グラフ上</vt:lpstr>
      <vt:lpstr>グラフと最大勝利確率</vt:lpstr>
      <vt:lpstr>Feige '10 の予想</vt:lpstr>
      <vt:lpstr>K3 を含まないグラフの例</vt:lpstr>
      <vt:lpstr>Feige '10 の予想：既知結果</vt:lpstr>
      <vt:lpstr>この話の主題</vt:lpstr>
      <vt:lpstr>Feige ('10) の考え方</vt:lpstr>
      <vt:lpstr>規則１</vt:lpstr>
      <vt:lpstr>規則2</vt:lpstr>
      <vt:lpstr>適用例：二部グラフ</vt:lpstr>
      <vt:lpstr>適用例：二部グラフ</vt:lpstr>
      <vt:lpstr>適用例：二部グラフ</vt:lpstr>
      <vt:lpstr>適用例：二部グラフ</vt:lpstr>
      <vt:lpstr>適用例：二部グラフ</vt:lpstr>
      <vt:lpstr>適用例：二部グラフ</vt:lpstr>
      <vt:lpstr>適用例：二部グラフ</vt:lpstr>
      <vt:lpstr>適用例：二部グラフ</vt:lpstr>
      <vt:lpstr>適用例：奇閉路</vt:lpstr>
      <vt:lpstr>適用例：奇閉路</vt:lpstr>
      <vt:lpstr>適用例：奇閉路</vt:lpstr>
      <vt:lpstr>適用例：奇閉路</vt:lpstr>
      <vt:lpstr>適用例：奇閉路</vt:lpstr>
      <vt:lpstr>この話の残り：規則2の正当性の証明</vt:lpstr>
      <vt:lpstr>証明 (1)</vt:lpstr>
      <vt:lpstr>証明 (2)</vt:lpstr>
      <vt:lpstr>証明 (3)</vt:lpstr>
      <vt:lpstr>Feige '10 の予想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2011-03-10T23:15:11Z</dcterms:created>
  <dcterms:modified xsi:type="dcterms:W3CDTF">2011-03-10T23:15:57Z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