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sldIdLst>
    <p:sldId id="256" r:id="rId2"/>
    <p:sldId id="291" r:id="rId3"/>
    <p:sldId id="321" r:id="rId4"/>
    <p:sldId id="322" r:id="rId5"/>
    <p:sldId id="292" r:id="rId6"/>
    <p:sldId id="278" r:id="rId7"/>
    <p:sldId id="293" r:id="rId8"/>
    <p:sldId id="266" r:id="rId9"/>
    <p:sldId id="258" r:id="rId10"/>
    <p:sldId id="284" r:id="rId11"/>
    <p:sldId id="326" r:id="rId12"/>
    <p:sldId id="327" r:id="rId13"/>
    <p:sldId id="325" r:id="rId14"/>
    <p:sldId id="323" r:id="rId15"/>
    <p:sldId id="324" r:id="rId16"/>
    <p:sldId id="269" r:id="rId17"/>
    <p:sldId id="276" r:id="rId18"/>
    <p:sldId id="287" r:id="rId19"/>
    <p:sldId id="296" r:id="rId20"/>
    <p:sldId id="282" r:id="rId21"/>
    <p:sldId id="280" r:id="rId22"/>
    <p:sldId id="283" r:id="rId23"/>
    <p:sldId id="281" r:id="rId24"/>
    <p:sldId id="279" r:id="rId25"/>
    <p:sldId id="259" r:id="rId26"/>
    <p:sldId id="288" r:id="rId27"/>
    <p:sldId id="257" r:id="rId28"/>
    <p:sldId id="295" r:id="rId29"/>
    <p:sldId id="301" r:id="rId30"/>
    <p:sldId id="306" r:id="rId31"/>
    <p:sldId id="307" r:id="rId32"/>
    <p:sldId id="308" r:id="rId33"/>
    <p:sldId id="302" r:id="rId34"/>
    <p:sldId id="303" r:id="rId35"/>
    <p:sldId id="304" r:id="rId36"/>
    <p:sldId id="305" r:id="rId37"/>
    <p:sldId id="309" r:id="rId38"/>
    <p:sldId id="310" r:id="rId39"/>
    <p:sldId id="312" r:id="rId40"/>
    <p:sldId id="311" r:id="rId41"/>
    <p:sldId id="313" r:id="rId42"/>
    <p:sldId id="314" r:id="rId43"/>
    <p:sldId id="315" r:id="rId44"/>
    <p:sldId id="316" r:id="rId45"/>
    <p:sldId id="317" r:id="rId46"/>
    <p:sldId id="318" r:id="rId4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2.wmf"/><Relationship Id="rId5" Type="http://schemas.openxmlformats.org/officeDocument/2006/relationships/image" Target="../media/image66.wmf"/><Relationship Id="rId4" Type="http://schemas.openxmlformats.org/officeDocument/2006/relationships/image" Target="../media/image7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1.wmf"/><Relationship Id="rId7" Type="http://schemas.openxmlformats.org/officeDocument/2006/relationships/image" Target="../media/image45.wmf"/><Relationship Id="rId2" Type="http://schemas.openxmlformats.org/officeDocument/2006/relationships/image" Target="../media/image36.wmf"/><Relationship Id="rId1" Type="http://schemas.openxmlformats.org/officeDocument/2006/relationships/image" Target="../media/image40.wmf"/><Relationship Id="rId6" Type="http://schemas.openxmlformats.org/officeDocument/2006/relationships/image" Target="../media/image44.wmf"/><Relationship Id="rId11" Type="http://schemas.openxmlformats.org/officeDocument/2006/relationships/image" Target="../media/image49.wmf"/><Relationship Id="rId5" Type="http://schemas.openxmlformats.org/officeDocument/2006/relationships/image" Target="../media/image43.wmf"/><Relationship Id="rId10" Type="http://schemas.openxmlformats.org/officeDocument/2006/relationships/image" Target="../media/image48.wmf"/><Relationship Id="rId4" Type="http://schemas.openxmlformats.org/officeDocument/2006/relationships/image" Target="../media/image42.wmf"/><Relationship Id="rId9" Type="http://schemas.openxmlformats.org/officeDocument/2006/relationships/image" Target="../media/image4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12" Type="http://schemas.openxmlformats.org/officeDocument/2006/relationships/image" Target="../media/image60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11" Type="http://schemas.openxmlformats.org/officeDocument/2006/relationships/image" Target="../media/image44.wmf"/><Relationship Id="rId5" Type="http://schemas.openxmlformats.org/officeDocument/2006/relationships/image" Target="../media/image54.wmf"/><Relationship Id="rId10" Type="http://schemas.openxmlformats.org/officeDocument/2006/relationships/image" Target="../media/image59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image" Target="../media/image30.wmf"/><Relationship Id="rId7" Type="http://schemas.openxmlformats.org/officeDocument/2006/relationships/image" Target="../media/image64.wmf"/><Relationship Id="rId2" Type="http://schemas.openxmlformats.org/officeDocument/2006/relationships/image" Target="../media/image33.wmf"/><Relationship Id="rId1" Type="http://schemas.openxmlformats.org/officeDocument/2006/relationships/image" Target="../media/image31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Relationship Id="rId9" Type="http://schemas.openxmlformats.org/officeDocument/2006/relationships/image" Target="../media/image5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7.wmf"/><Relationship Id="rId1" Type="http://schemas.openxmlformats.org/officeDocument/2006/relationships/image" Target="../media/image6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28268-9DE6-4363-828F-92AAEAA9E5B0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428E3-24E3-46BF-82FD-3C2F662EA5B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119F7-B13F-4E80-92E7-C7972458C294}" type="slidenum">
              <a:rPr kumimoji="1" lang="ja-JP" altLang="en-US" smtClean="0"/>
              <a:pPr/>
              <a:t>31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73A221-1814-4351-87B5-2E66FA63B405}" type="datetimeFigureOut">
              <a:rPr kumimoji="1" lang="ja-JP" altLang="en-US" smtClean="0"/>
              <a:pPr/>
              <a:t>2011/3/10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6410FF0-CF78-4C5D-8817-597142496EB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0.jpeg"/><Relationship Id="rId5" Type="http://schemas.openxmlformats.org/officeDocument/2006/relationships/image" Target="../media/image13.jpeg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6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Relationship Id="rId14" Type="http://schemas.openxmlformats.org/officeDocument/2006/relationships/oleObject" Target="../embeddings/oleObject27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oleObject" Target="../embeddings/oleObject38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12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1.bin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4.bin"/><Relationship Id="rId14" Type="http://schemas.openxmlformats.org/officeDocument/2006/relationships/oleObject" Target="../embeddings/oleObject39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3.bin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2.bin"/><Relationship Id="rId10" Type="http://schemas.openxmlformats.org/officeDocument/2006/relationships/oleObject" Target="../embeddings/oleObject47.bin"/><Relationship Id="rId4" Type="http://schemas.openxmlformats.org/officeDocument/2006/relationships/oleObject" Target="../embeddings/oleObject41.bin"/><Relationship Id="rId9" Type="http://schemas.openxmlformats.org/officeDocument/2006/relationships/oleObject" Target="../embeddings/oleObject46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2.bin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1.bin"/><Relationship Id="rId10" Type="http://schemas.openxmlformats.org/officeDocument/2006/relationships/oleObject" Target="../embeddings/oleObject56.bin"/><Relationship Id="rId4" Type="http://schemas.openxmlformats.org/officeDocument/2006/relationships/oleObject" Target="../embeddings/oleObject50.bin"/><Relationship Id="rId9" Type="http://schemas.openxmlformats.org/officeDocument/2006/relationships/oleObject" Target="../embeddings/oleObject55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59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e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1.bin"/><Relationship Id="rId9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66.bin"/><Relationship Id="rId4" Type="http://schemas.openxmlformats.org/officeDocument/2006/relationships/image" Target="../media/image76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sz="2700" dirty="0" smtClean="0"/>
              <a:t>半順序集合ゲーム周期性定理の拡張</a:t>
            </a:r>
            <a:endParaRPr kumimoji="1" lang="ja-JP" altLang="en-US" sz="27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京都大学情報学研究科　○後藤順一　伊藤大雄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全ての負け型を計算できる。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C,D </a:t>
            </a:r>
            <a:r>
              <a:rPr lang="ja-JP" altLang="en-US" dirty="0" smtClean="0"/>
              <a:t>の長さに無関係の定数時間</a:t>
            </a:r>
            <a:endParaRPr kumimoji="1" lang="en-US" altLang="ja-JP" dirty="0" smtClean="0"/>
          </a:p>
          <a:p>
            <a:endParaRPr lang="en-US" altLang="ja-JP" sz="1000" dirty="0" smtClean="0"/>
          </a:p>
          <a:p>
            <a:pPr lvl="0"/>
            <a:r>
              <a:rPr lang="ja-JP" altLang="en-US" sz="2800" dirty="0" smtClean="0"/>
              <a:t>半順序集合ゲームの性質を見出すため、この定理を拡張することを考える。</a:t>
            </a:r>
            <a:endParaRPr lang="en-US" altLang="ja-JP" sz="2800" dirty="0" smtClean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半順序集合ゲーム周期性定理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86446" y="714356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[</a:t>
            </a:r>
            <a:r>
              <a:rPr kumimoji="1" lang="en-US" altLang="ja-JP" sz="2400" dirty="0" err="1" smtClean="0"/>
              <a:t>S.Byrnes</a:t>
            </a:r>
            <a:r>
              <a:rPr kumimoji="1" lang="en-US" altLang="ja-JP" sz="2400" dirty="0" smtClean="0"/>
              <a:t> 03]</a:t>
            </a:r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1988800" y="416732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004017" y="4791741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" name="直線矢印コネクタ 7"/>
          <p:cNvCxnSpPr>
            <a:stCxn id="6" idx="4"/>
            <a:endCxn id="7" idx="0"/>
          </p:cNvCxnSpPr>
          <p:nvPr/>
        </p:nvCxnSpPr>
        <p:spPr>
          <a:xfrm rot="16200000" flipH="1">
            <a:off x="2109320" y="4678297"/>
            <a:ext cx="211668" cy="15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2004017" y="542145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2021136" y="604058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1" name="直線矢印コネクタ 10"/>
          <p:cNvCxnSpPr>
            <a:stCxn id="9" idx="4"/>
            <a:endCxn id="10" idx="0"/>
          </p:cNvCxnSpPr>
          <p:nvPr/>
        </p:nvCxnSpPr>
        <p:spPr>
          <a:xfrm rot="16200000" flipH="1">
            <a:off x="2128135" y="5928835"/>
            <a:ext cx="206377" cy="171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7" idx="4"/>
            <a:endCxn id="9" idx="0"/>
          </p:cNvCxnSpPr>
          <p:nvPr/>
        </p:nvCxnSpPr>
        <p:spPr>
          <a:xfrm rot="5400000">
            <a:off x="2114283" y="5312949"/>
            <a:ext cx="216960" cy="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円/楕円 12"/>
          <p:cNvSpPr/>
          <p:nvPr/>
        </p:nvSpPr>
        <p:spPr>
          <a:xfrm>
            <a:off x="2618407" y="416732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2633625" y="4791741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5" name="直線矢印コネクタ 14"/>
          <p:cNvCxnSpPr>
            <a:stCxn id="13" idx="4"/>
            <a:endCxn id="14" idx="0"/>
          </p:cNvCxnSpPr>
          <p:nvPr/>
        </p:nvCxnSpPr>
        <p:spPr>
          <a:xfrm rot="16200000" flipH="1">
            <a:off x="2738928" y="4678297"/>
            <a:ext cx="211668" cy="15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円/楕円 15"/>
          <p:cNvSpPr/>
          <p:nvPr/>
        </p:nvSpPr>
        <p:spPr>
          <a:xfrm>
            <a:off x="3265134" y="416732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" name="円/楕円 16"/>
          <p:cNvSpPr/>
          <p:nvPr/>
        </p:nvSpPr>
        <p:spPr>
          <a:xfrm>
            <a:off x="3280351" y="4791741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8" name="直線矢印コネクタ 17"/>
          <p:cNvCxnSpPr>
            <a:stCxn id="16" idx="4"/>
            <a:endCxn id="17" idx="0"/>
          </p:cNvCxnSpPr>
          <p:nvPr/>
        </p:nvCxnSpPr>
        <p:spPr>
          <a:xfrm rot="16200000" flipH="1">
            <a:off x="3385655" y="4678297"/>
            <a:ext cx="211668" cy="15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1357290" y="4791741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円/楕円 19"/>
          <p:cNvSpPr/>
          <p:nvPr/>
        </p:nvSpPr>
        <p:spPr>
          <a:xfrm>
            <a:off x="1357290" y="542145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円/楕円 20"/>
          <p:cNvSpPr/>
          <p:nvPr/>
        </p:nvSpPr>
        <p:spPr>
          <a:xfrm>
            <a:off x="1374409" y="604058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2" name="直線矢印コネクタ 21"/>
          <p:cNvCxnSpPr>
            <a:stCxn id="20" idx="4"/>
            <a:endCxn id="21" idx="0"/>
          </p:cNvCxnSpPr>
          <p:nvPr/>
        </p:nvCxnSpPr>
        <p:spPr>
          <a:xfrm rot="16200000" flipH="1">
            <a:off x="1481408" y="5928835"/>
            <a:ext cx="206377" cy="171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>
            <a:stCxn id="19" idx="4"/>
            <a:endCxn id="20" idx="0"/>
          </p:cNvCxnSpPr>
          <p:nvPr/>
        </p:nvCxnSpPr>
        <p:spPr>
          <a:xfrm rot="5400000">
            <a:off x="1467557" y="5312949"/>
            <a:ext cx="216960" cy="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>
            <a:endCxn id="13" idx="2"/>
          </p:cNvCxnSpPr>
          <p:nvPr/>
        </p:nvCxnSpPr>
        <p:spPr>
          <a:xfrm flipV="1">
            <a:off x="2441509" y="4373696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2441509" y="4998117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3088235" y="4330304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3088235" y="4954724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V="1">
            <a:off x="1811901" y="5622539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V="1">
            <a:off x="1811901" y="6246959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V="1">
            <a:off x="1811901" y="4998117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円/楕円 30"/>
          <p:cNvSpPr/>
          <p:nvPr/>
        </p:nvSpPr>
        <p:spPr>
          <a:xfrm>
            <a:off x="3887858" y="4167319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円/楕円 31"/>
          <p:cNvSpPr/>
          <p:nvPr/>
        </p:nvSpPr>
        <p:spPr>
          <a:xfrm>
            <a:off x="3903075" y="4791741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3" name="直線矢印コネクタ 32"/>
          <p:cNvCxnSpPr>
            <a:stCxn id="31" idx="4"/>
            <a:endCxn id="32" idx="0"/>
          </p:cNvCxnSpPr>
          <p:nvPr/>
        </p:nvCxnSpPr>
        <p:spPr>
          <a:xfrm rot="16200000" flipH="1">
            <a:off x="4008379" y="4678296"/>
            <a:ext cx="211668" cy="15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/>
          <p:nvPr/>
        </p:nvCxnSpPr>
        <p:spPr>
          <a:xfrm flipV="1">
            <a:off x="3710959" y="4330304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V="1">
            <a:off x="3710959" y="4954724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4532682" y="4169273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7" name="直線矢印コネクタ 36"/>
          <p:cNvCxnSpPr/>
          <p:nvPr/>
        </p:nvCxnSpPr>
        <p:spPr>
          <a:xfrm flipV="1">
            <a:off x="4357686" y="4370358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円/楕円 37"/>
          <p:cNvSpPr/>
          <p:nvPr/>
        </p:nvSpPr>
        <p:spPr>
          <a:xfrm>
            <a:off x="5155406" y="4169272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9" name="直線矢印コネクタ 38"/>
          <p:cNvCxnSpPr/>
          <p:nvPr/>
        </p:nvCxnSpPr>
        <p:spPr>
          <a:xfrm flipV="1">
            <a:off x="4980409" y="4370357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円/楕円 39"/>
          <p:cNvSpPr/>
          <p:nvPr/>
        </p:nvSpPr>
        <p:spPr>
          <a:xfrm>
            <a:off x="5795918" y="4185842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1" name="直線矢印コネクタ 40"/>
          <p:cNvCxnSpPr/>
          <p:nvPr/>
        </p:nvCxnSpPr>
        <p:spPr>
          <a:xfrm flipV="1">
            <a:off x="5619019" y="4348827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42" name="グループ化 86"/>
          <p:cNvGrpSpPr/>
          <p:nvPr/>
        </p:nvGrpSpPr>
        <p:grpSpPr>
          <a:xfrm>
            <a:off x="4357686" y="4187795"/>
            <a:ext cx="3143272" cy="1013360"/>
            <a:chOff x="4357686" y="3806665"/>
            <a:chExt cx="3143272" cy="1013360"/>
          </a:xfrm>
        </p:grpSpPr>
        <p:grpSp>
          <p:nvGrpSpPr>
            <p:cNvPr id="43" name="グループ化 84"/>
            <p:cNvGrpSpPr/>
            <p:nvPr/>
          </p:nvGrpSpPr>
          <p:grpSpPr>
            <a:xfrm>
              <a:off x="4357686" y="4272902"/>
              <a:ext cx="1252331" cy="547123"/>
              <a:chOff x="4357686" y="4272902"/>
              <a:chExt cx="1252331" cy="547123"/>
            </a:xfrm>
          </p:grpSpPr>
          <p:sp>
            <p:nvSpPr>
              <p:cNvPr id="49" name="円/楕円 48"/>
              <p:cNvSpPr/>
              <p:nvPr/>
            </p:nvSpPr>
            <p:spPr>
              <a:xfrm>
                <a:off x="4549801" y="4407273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50" name="直線矢印コネクタ 49"/>
              <p:cNvCxnSpPr>
                <a:stCxn id="36" idx="4"/>
                <a:endCxn id="49" idx="0"/>
              </p:cNvCxnSpPr>
              <p:nvPr/>
            </p:nvCxnSpPr>
            <p:spPr>
              <a:xfrm rot="16200000" flipH="1">
                <a:off x="4692802" y="4331528"/>
                <a:ext cx="134370" cy="171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直線矢印コネクタ 50"/>
              <p:cNvCxnSpPr/>
              <p:nvPr/>
            </p:nvCxnSpPr>
            <p:spPr>
              <a:xfrm flipV="1">
                <a:off x="4357686" y="4613648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2" name="円/楕円 51"/>
              <p:cNvSpPr/>
              <p:nvPr/>
            </p:nvSpPr>
            <p:spPr>
              <a:xfrm>
                <a:off x="5172525" y="4407272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53" name="直線矢印コネクタ 52"/>
              <p:cNvCxnSpPr>
                <a:stCxn id="38" idx="4"/>
                <a:endCxn id="52" idx="0"/>
              </p:cNvCxnSpPr>
              <p:nvPr/>
            </p:nvCxnSpPr>
            <p:spPr>
              <a:xfrm rot="16200000" flipH="1">
                <a:off x="5315526" y="4331527"/>
                <a:ext cx="134370" cy="171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直線矢印コネクタ 53"/>
              <p:cNvCxnSpPr/>
              <p:nvPr/>
            </p:nvCxnSpPr>
            <p:spPr>
              <a:xfrm flipV="1">
                <a:off x="4980409" y="4613648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グループ化 85"/>
            <p:cNvGrpSpPr/>
            <p:nvPr/>
          </p:nvGrpSpPr>
          <p:grpSpPr>
            <a:xfrm>
              <a:off x="6265746" y="3806665"/>
              <a:ext cx="1235212" cy="412753"/>
              <a:chOff x="6265746" y="3806665"/>
              <a:chExt cx="1235212" cy="412753"/>
            </a:xfrm>
          </p:grpSpPr>
          <p:sp>
            <p:nvSpPr>
              <p:cNvPr id="45" name="円/楕円 44"/>
              <p:cNvSpPr/>
              <p:nvPr/>
            </p:nvSpPr>
            <p:spPr>
              <a:xfrm>
                <a:off x="6440742" y="3806666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46" name="直線矢印コネクタ 45"/>
              <p:cNvCxnSpPr/>
              <p:nvPr/>
            </p:nvCxnSpPr>
            <p:spPr>
              <a:xfrm flipV="1">
                <a:off x="6265746" y="4007751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7" name="円/楕円 46"/>
              <p:cNvSpPr/>
              <p:nvPr/>
            </p:nvSpPr>
            <p:spPr>
              <a:xfrm>
                <a:off x="7063466" y="3806665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48" name="直線矢印コネクタ 47"/>
              <p:cNvCxnSpPr/>
              <p:nvPr/>
            </p:nvCxnSpPr>
            <p:spPr>
              <a:xfrm flipV="1">
                <a:off x="6888469" y="4007750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円/楕円 54"/>
          <p:cNvSpPr/>
          <p:nvPr/>
        </p:nvSpPr>
        <p:spPr>
          <a:xfrm>
            <a:off x="2638095" y="546908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6" name="直線矢印コネクタ 55"/>
          <p:cNvCxnSpPr/>
          <p:nvPr/>
        </p:nvCxnSpPr>
        <p:spPr>
          <a:xfrm flipV="1">
            <a:off x="2466275" y="5648468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円/楕円 56"/>
          <p:cNvSpPr/>
          <p:nvPr/>
        </p:nvSpPr>
        <p:spPr>
          <a:xfrm>
            <a:off x="3210893" y="545320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8" name="直線矢印コネクタ 57"/>
          <p:cNvCxnSpPr/>
          <p:nvPr/>
        </p:nvCxnSpPr>
        <p:spPr>
          <a:xfrm flipV="1">
            <a:off x="3071802" y="5659579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円/楕円 58"/>
          <p:cNvSpPr/>
          <p:nvPr/>
        </p:nvSpPr>
        <p:spPr>
          <a:xfrm>
            <a:off x="2643174" y="6024708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0" name="直線矢印コネクタ 59"/>
          <p:cNvCxnSpPr/>
          <p:nvPr/>
        </p:nvCxnSpPr>
        <p:spPr>
          <a:xfrm flipV="1">
            <a:off x="2466275" y="6231083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1" name="円/楕円 60"/>
          <p:cNvSpPr/>
          <p:nvPr/>
        </p:nvSpPr>
        <p:spPr>
          <a:xfrm>
            <a:off x="714348" y="604058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2" name="直線矢印コネクタ 61"/>
          <p:cNvCxnSpPr>
            <a:stCxn id="20" idx="3"/>
            <a:endCxn id="61" idx="0"/>
          </p:cNvCxnSpPr>
          <p:nvPr/>
        </p:nvCxnSpPr>
        <p:spPr>
          <a:xfrm rot="5400000">
            <a:off x="1043815" y="5663040"/>
            <a:ext cx="266824" cy="488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428596" y="4777225"/>
            <a:ext cx="500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  <a:endParaRPr kumimoji="1" lang="ja-JP" altLang="en-US" sz="2400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28596" y="4172684"/>
            <a:ext cx="500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</a:t>
            </a:r>
            <a:endParaRPr kumimoji="1" lang="ja-JP" altLang="en-US" sz="2400" dirty="0"/>
          </a:p>
        </p:txBody>
      </p:sp>
      <p:sp>
        <p:nvSpPr>
          <p:cNvPr id="65" name="右矢印 64"/>
          <p:cNvSpPr/>
          <p:nvPr/>
        </p:nvSpPr>
        <p:spPr>
          <a:xfrm>
            <a:off x="857224" y="4238758"/>
            <a:ext cx="285752" cy="35719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右矢印 65"/>
          <p:cNvSpPr/>
          <p:nvPr/>
        </p:nvSpPr>
        <p:spPr>
          <a:xfrm>
            <a:off x="857224" y="4810262"/>
            <a:ext cx="285752" cy="35719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7" name="グループ化 87"/>
          <p:cNvGrpSpPr/>
          <p:nvPr/>
        </p:nvGrpSpPr>
        <p:grpSpPr>
          <a:xfrm>
            <a:off x="5643570" y="4225530"/>
            <a:ext cx="3143272" cy="1013360"/>
            <a:chOff x="4357686" y="3806665"/>
            <a:chExt cx="3143272" cy="1013360"/>
          </a:xfrm>
        </p:grpSpPr>
        <p:grpSp>
          <p:nvGrpSpPr>
            <p:cNvPr id="68" name="グループ化 84"/>
            <p:cNvGrpSpPr/>
            <p:nvPr/>
          </p:nvGrpSpPr>
          <p:grpSpPr>
            <a:xfrm>
              <a:off x="4357686" y="4200894"/>
              <a:ext cx="1252331" cy="619131"/>
              <a:chOff x="4357686" y="4200894"/>
              <a:chExt cx="1252331" cy="619131"/>
            </a:xfrm>
          </p:grpSpPr>
          <p:sp>
            <p:nvSpPr>
              <p:cNvPr id="74" name="円/楕円 73"/>
              <p:cNvSpPr/>
              <p:nvPr/>
            </p:nvSpPr>
            <p:spPr>
              <a:xfrm>
                <a:off x="4549801" y="4407273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75" name="直線矢印コネクタ 74"/>
              <p:cNvCxnSpPr>
                <a:endCxn id="74" idx="0"/>
              </p:cNvCxnSpPr>
              <p:nvPr/>
            </p:nvCxnSpPr>
            <p:spPr>
              <a:xfrm rot="16200000" flipH="1">
                <a:off x="4656800" y="4295524"/>
                <a:ext cx="206377" cy="171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直線矢印コネクタ 75"/>
              <p:cNvCxnSpPr/>
              <p:nvPr/>
            </p:nvCxnSpPr>
            <p:spPr>
              <a:xfrm flipV="1">
                <a:off x="4357686" y="4613648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円/楕円 76"/>
              <p:cNvSpPr/>
              <p:nvPr/>
            </p:nvSpPr>
            <p:spPr>
              <a:xfrm>
                <a:off x="5172525" y="4407272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78" name="直線矢印コネクタ 77"/>
              <p:cNvCxnSpPr>
                <a:endCxn id="77" idx="0"/>
              </p:cNvCxnSpPr>
              <p:nvPr/>
            </p:nvCxnSpPr>
            <p:spPr>
              <a:xfrm rot="16200000" flipH="1">
                <a:off x="5279524" y="4295523"/>
                <a:ext cx="206377" cy="171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直線矢印コネクタ 78"/>
              <p:cNvCxnSpPr/>
              <p:nvPr/>
            </p:nvCxnSpPr>
            <p:spPr>
              <a:xfrm flipV="1">
                <a:off x="4980409" y="4613648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グループ化 85"/>
            <p:cNvGrpSpPr/>
            <p:nvPr/>
          </p:nvGrpSpPr>
          <p:grpSpPr>
            <a:xfrm>
              <a:off x="6265746" y="3806665"/>
              <a:ext cx="1235212" cy="412753"/>
              <a:chOff x="6265746" y="3806665"/>
              <a:chExt cx="1235212" cy="412753"/>
            </a:xfrm>
          </p:grpSpPr>
          <p:sp>
            <p:nvSpPr>
              <p:cNvPr id="70" name="円/楕円 69"/>
              <p:cNvSpPr/>
              <p:nvPr/>
            </p:nvSpPr>
            <p:spPr>
              <a:xfrm>
                <a:off x="6440742" y="3806666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71" name="直線矢印コネクタ 70"/>
              <p:cNvCxnSpPr/>
              <p:nvPr/>
            </p:nvCxnSpPr>
            <p:spPr>
              <a:xfrm flipV="1">
                <a:off x="6265746" y="4007751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2" name="円/楕円 71"/>
              <p:cNvSpPr/>
              <p:nvPr/>
            </p:nvSpPr>
            <p:spPr>
              <a:xfrm>
                <a:off x="7063466" y="3806665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73" name="直線矢印コネクタ 72"/>
              <p:cNvCxnSpPr/>
              <p:nvPr/>
            </p:nvCxnSpPr>
            <p:spPr>
              <a:xfrm flipV="1">
                <a:off x="6888469" y="4007750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テキスト ボックス 80"/>
          <p:cNvSpPr txBox="1"/>
          <p:nvPr/>
        </p:nvSpPr>
        <p:spPr>
          <a:xfrm>
            <a:off x="5143504" y="537321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p=2 </a:t>
            </a:r>
            <a:r>
              <a:rPr kumimoji="1" lang="ja-JP" altLang="en-US" dirty="0" smtClean="0"/>
              <a:t>の例</a:t>
            </a:r>
            <a:endParaRPr kumimoji="1" lang="ja-JP" altLang="en-US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5157184" y="5733256"/>
            <a:ext cx="251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この</a:t>
            </a:r>
            <a:r>
              <a:rPr kumimoji="1" lang="en-US" altLang="ja-JP" dirty="0" smtClean="0"/>
              <a:t> p </a:t>
            </a:r>
            <a:r>
              <a:rPr kumimoji="1" lang="ja-JP" altLang="en-US" dirty="0" smtClean="0"/>
              <a:t>を周期と呼ぶ。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周期性の例（１）</a:t>
            </a:r>
            <a:endParaRPr lang="ja-JP" altLang="en-US" dirty="0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395288" y="335756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ja-JP" altLang="en-US" sz="2400" dirty="0"/>
              <a:t>３行目が</a:t>
            </a:r>
            <a:r>
              <a:rPr lang="ja-JP" altLang="en-US" sz="2400" dirty="0" smtClean="0"/>
              <a:t>１個</a:t>
            </a:r>
            <a:endParaRPr lang="ja-JP" altLang="en-US" sz="2400" dirty="0"/>
          </a:p>
        </p:txBody>
      </p:sp>
      <p:pic>
        <p:nvPicPr>
          <p:cNvPr id="69638" name="Picture 6" descr="21r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3736975"/>
            <a:ext cx="2514600" cy="1200150"/>
          </a:xfrm>
          <a:prstGeom prst="rect">
            <a:avLst/>
          </a:prstGeom>
          <a:noFill/>
        </p:spPr>
      </p:pic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395288" y="4960938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ja-JP" altLang="en-US" sz="2400" dirty="0"/>
              <a:t>３行目が</a:t>
            </a:r>
            <a:r>
              <a:rPr lang="ja-JP" altLang="en-US" sz="2400" dirty="0" smtClean="0"/>
              <a:t>２個</a:t>
            </a:r>
            <a:endParaRPr lang="ja-JP" altLang="en-US" sz="2400" dirty="0"/>
          </a:p>
        </p:txBody>
      </p:sp>
      <p:pic>
        <p:nvPicPr>
          <p:cNvPr id="69640" name="Picture 8" descr="22+2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5392738"/>
            <a:ext cx="3311525" cy="950912"/>
          </a:xfrm>
          <a:prstGeom prst="rect">
            <a:avLst/>
          </a:prstGeom>
          <a:noFill/>
        </p:spPr>
      </p:pic>
      <p:pic>
        <p:nvPicPr>
          <p:cNvPr id="69641" name="Picture 9" descr="22+2-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5392738"/>
            <a:ext cx="2520950" cy="987425"/>
          </a:xfrm>
          <a:prstGeom prst="rect">
            <a:avLst/>
          </a:prstGeom>
          <a:noFill/>
        </p:spPr>
      </p:pic>
      <p:sp>
        <p:nvSpPr>
          <p:cNvPr id="69643" name="Text Box 11"/>
          <p:cNvSpPr txBox="1">
            <a:spLocks noChangeArrowheads="1"/>
          </p:cNvSpPr>
          <p:nvPr/>
        </p:nvSpPr>
        <p:spPr bwMode="auto">
          <a:xfrm>
            <a:off x="3779839" y="3357563"/>
            <a:ext cx="720724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/>
              <a:t>2,0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3708400" y="5013325"/>
            <a:ext cx="24477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/>
              <a:t>2,2,2,</a:t>
            </a:r>
            <a:r>
              <a:rPr lang="ja-JP" altLang="en-US" sz="2000" b="1" dirty="0"/>
              <a:t>・・</a:t>
            </a:r>
            <a:r>
              <a:rPr lang="ja-JP" altLang="en-US" sz="2000" b="1" dirty="0" smtClean="0"/>
              <a:t>・（周期１）</a:t>
            </a:r>
            <a:endParaRPr lang="ja-JP" altLang="en-US" sz="2000" b="1" dirty="0"/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446088" y="1412875"/>
            <a:ext cx="82296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ja-JP" altLang="en-US" sz="2400"/>
              <a:t>３行チョンプについて、負け型を列挙する。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ja-JP" altLang="en-US" sz="2000"/>
              <a:t>２行目の数が少ないものから順に並べる。</a:t>
            </a:r>
          </a:p>
        </p:txBody>
      </p:sp>
      <p:pic>
        <p:nvPicPr>
          <p:cNvPr id="69637" name="Picture 5" descr="2r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63713" y="2609850"/>
            <a:ext cx="5686425" cy="819150"/>
          </a:xfrm>
          <a:prstGeom prst="rect">
            <a:avLst/>
          </a:prstGeom>
          <a:noFill/>
        </p:spPr>
      </p:pic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5651500" y="2276475"/>
            <a:ext cx="295294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000" b="1" dirty="0"/>
              <a:t>1,1,1,</a:t>
            </a:r>
            <a:r>
              <a:rPr lang="ja-JP" altLang="en-US" sz="2000" b="1" dirty="0"/>
              <a:t>・・</a:t>
            </a:r>
            <a:r>
              <a:rPr lang="ja-JP" altLang="en-US" sz="2000" b="1" dirty="0" smtClean="0"/>
              <a:t>・（周期１）</a:t>
            </a:r>
            <a:endParaRPr lang="ja-JP" altLang="en-US" sz="2000" b="1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14366" y="2214554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ja-JP" altLang="en-US" sz="2400" dirty="0" smtClean="0"/>
              <a:t>３行目が０個（２行チョンプ）</a:t>
            </a:r>
            <a:endParaRPr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69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69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9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69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/>
      <p:bldP spid="69639" grpId="0"/>
      <p:bldP spid="69643" grpId="0"/>
      <p:bldP spid="69644" grpId="0"/>
      <p:bldP spid="69642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周期性の例（２）</a:t>
            </a:r>
            <a:endParaRPr lang="ja-JP" altLang="en-US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60"/>
            <a:ext cx="8229600" cy="4852988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３行目</a:t>
            </a:r>
            <a:r>
              <a:rPr lang="ja-JP" altLang="en-US" sz="2400" dirty="0"/>
              <a:t>が１２０個の場合</a:t>
            </a:r>
          </a:p>
          <a:p>
            <a:pPr lvl="1"/>
            <a:r>
              <a:rPr lang="en-US" altLang="ja-JP" sz="2000" dirty="0" smtClean="0"/>
              <a:t>86,84,85,85,79,84,84,72,83,83,83,67,82,82,61,82,80,57,</a:t>
            </a:r>
          </a:p>
          <a:p>
            <a:pPr lvl="1">
              <a:buNone/>
            </a:pPr>
            <a:r>
              <a:rPr lang="ja-JP" altLang="en-US" sz="2000" dirty="0" smtClean="0"/>
              <a:t>    </a:t>
            </a:r>
            <a:r>
              <a:rPr lang="en-US" altLang="ja-JP" sz="2000" dirty="0" smtClean="0"/>
              <a:t>81,81,81,81,48,45,74,78,78,78,38,78,76,77,77,77,26,76,</a:t>
            </a:r>
          </a:p>
          <a:p>
            <a:pPr lvl="1">
              <a:buNone/>
            </a:pPr>
            <a:r>
              <a:rPr lang="en-US" altLang="ja-JP" sz="2000" dirty="0" smtClean="0"/>
              <a:t>    28,76,74,75,18,75,73,74,10,10,72,73,71,3,</a:t>
            </a:r>
          </a:p>
          <a:p>
            <a:pPr lvl="1">
              <a:buNone/>
            </a:pPr>
            <a:r>
              <a:rPr lang="en-US" altLang="ja-JP" sz="2000" dirty="0" smtClean="0"/>
              <a:t>    72,70,72,70,72,70,72,70</a:t>
            </a:r>
            <a:r>
              <a:rPr lang="en-US" altLang="ja-JP" sz="2000" dirty="0"/>
              <a:t>,</a:t>
            </a:r>
            <a:r>
              <a:rPr lang="ja-JP" altLang="en-US" sz="2000" dirty="0"/>
              <a:t>・・・</a:t>
            </a:r>
          </a:p>
          <a:p>
            <a:endParaRPr lang="ja-JP" altLang="en-US" sz="3600" dirty="0"/>
          </a:p>
          <a:p>
            <a:pPr>
              <a:buFontTx/>
              <a:buNone/>
            </a:pPr>
            <a:endParaRPr lang="ja-JP" altLang="en-US" sz="4400" dirty="0"/>
          </a:p>
          <a:p>
            <a:r>
              <a:rPr lang="ja-JP" altLang="en-US" sz="2400" dirty="0" smtClean="0"/>
              <a:t>これが３行チョンプの中で周期２となる最小の例である。</a:t>
            </a:r>
            <a:endParaRPr lang="ja-JP" altLang="en-US" sz="2400" dirty="0"/>
          </a:p>
          <a:p>
            <a:endParaRPr lang="ja-JP" altLang="en-US" sz="1000" dirty="0"/>
          </a:p>
        </p:txBody>
      </p:sp>
      <p:pic>
        <p:nvPicPr>
          <p:cNvPr id="33796" name="Picture 4" descr="1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3284984"/>
            <a:ext cx="3695700" cy="1343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３行チョンプの周期性</a:t>
            </a:r>
            <a:r>
              <a:rPr lang="en-US" altLang="ja-JP" sz="2400" dirty="0"/>
              <a:t>[</a:t>
            </a:r>
            <a:r>
              <a:rPr lang="en-US" altLang="ja-JP" sz="2400" dirty="0" err="1"/>
              <a:t>A.E.Brouwer</a:t>
            </a:r>
            <a:r>
              <a:rPr lang="en-US" altLang="ja-JP" sz="2400" dirty="0"/>
              <a:t>]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6059488" cy="4997450"/>
          </a:xfrm>
        </p:spPr>
        <p:txBody>
          <a:bodyPr/>
          <a:lstStyle/>
          <a:p>
            <a:r>
              <a:rPr lang="ja-JP" altLang="en-US" sz="2400" dirty="0"/>
              <a:t>３行目が</a:t>
            </a:r>
            <a:r>
              <a:rPr lang="en-US" altLang="ja-JP" sz="2400" dirty="0"/>
              <a:t>10000</a:t>
            </a:r>
            <a:r>
              <a:rPr lang="ja-JP" altLang="en-US" sz="2400" dirty="0"/>
              <a:t>個のものまで</a:t>
            </a:r>
            <a:r>
              <a:rPr lang="ja-JP" altLang="en-US" sz="2400" dirty="0" smtClean="0"/>
              <a:t>、計算機により全ての周期が計算</a:t>
            </a:r>
            <a:r>
              <a:rPr lang="ja-JP" altLang="en-US" sz="2400" dirty="0"/>
              <a:t>されている。</a:t>
            </a:r>
          </a:p>
          <a:p>
            <a:pPr lvl="1"/>
            <a:r>
              <a:rPr lang="ja-JP" altLang="en-US" sz="2000" dirty="0" smtClean="0"/>
              <a:t>右表は</a:t>
            </a:r>
            <a:r>
              <a:rPr lang="ja-JP" altLang="en-US" sz="2000" dirty="0"/>
              <a:t>周期２以上のものの例。</a:t>
            </a:r>
          </a:p>
          <a:p>
            <a:pPr lvl="1"/>
            <a:r>
              <a:rPr lang="ja-JP" altLang="en-US" sz="2000" dirty="0"/>
              <a:t>３行目が</a:t>
            </a:r>
            <a:r>
              <a:rPr lang="en-US" altLang="ja-JP" sz="2000" dirty="0"/>
              <a:t>120</a:t>
            </a:r>
            <a:r>
              <a:rPr lang="ja-JP" altLang="en-US" sz="2000" dirty="0"/>
              <a:t>個で最初に</a:t>
            </a:r>
            <a:r>
              <a:rPr lang="ja-JP" altLang="en-US" sz="2000" dirty="0" smtClean="0"/>
              <a:t>周期 </a:t>
            </a:r>
            <a:r>
              <a:rPr lang="en-US" altLang="ja-JP" sz="2000" dirty="0" smtClean="0"/>
              <a:t>2 </a:t>
            </a:r>
            <a:r>
              <a:rPr lang="ja-JP" altLang="en-US" sz="2000" dirty="0" err="1" smtClean="0"/>
              <a:t>．</a:t>
            </a:r>
            <a:endParaRPr lang="ja-JP" altLang="en-US" sz="2000" dirty="0"/>
          </a:p>
          <a:p>
            <a:pPr lvl="1">
              <a:buNone/>
            </a:pPr>
            <a:r>
              <a:rPr lang="ja-JP" altLang="en-US" sz="2000" dirty="0" smtClean="0"/>
              <a:t>　　　　 　　　</a:t>
            </a:r>
            <a:r>
              <a:rPr lang="en-US" altLang="ja-JP" sz="2000" dirty="0" smtClean="0"/>
              <a:t>402</a:t>
            </a:r>
            <a:r>
              <a:rPr lang="ja-JP" altLang="en-US" sz="2000" dirty="0"/>
              <a:t>個で最初に</a:t>
            </a:r>
            <a:r>
              <a:rPr lang="ja-JP" altLang="en-US" sz="2000" dirty="0" smtClean="0"/>
              <a:t>周期 </a:t>
            </a:r>
            <a:r>
              <a:rPr lang="en-US" altLang="ja-JP" sz="2000" dirty="0" smtClean="0"/>
              <a:t>4 </a:t>
            </a:r>
            <a:r>
              <a:rPr lang="ja-JP" altLang="en-US" sz="2000" dirty="0" err="1" smtClean="0"/>
              <a:t>．</a:t>
            </a:r>
            <a:endParaRPr lang="ja-JP" altLang="en-US" sz="2000" dirty="0"/>
          </a:p>
          <a:p>
            <a:pPr lvl="1">
              <a:buNone/>
            </a:pPr>
            <a:r>
              <a:rPr lang="ja-JP" altLang="en-US" sz="2000" dirty="0" smtClean="0"/>
              <a:t>　　　 　　　　</a:t>
            </a:r>
            <a:r>
              <a:rPr lang="en-US" altLang="ja-JP" sz="2000" dirty="0" smtClean="0"/>
              <a:t>2027</a:t>
            </a:r>
            <a:r>
              <a:rPr lang="ja-JP" altLang="en-US" sz="2000" dirty="0"/>
              <a:t>個で最初に</a:t>
            </a:r>
            <a:r>
              <a:rPr lang="ja-JP" altLang="en-US" sz="2000" dirty="0" smtClean="0"/>
              <a:t>周期 </a:t>
            </a:r>
            <a:r>
              <a:rPr lang="en-US" altLang="ja-JP" sz="2000" dirty="0" smtClean="0"/>
              <a:t>3 </a:t>
            </a:r>
            <a:r>
              <a:rPr lang="ja-JP" altLang="en-US" sz="2000" dirty="0" err="1" smtClean="0"/>
              <a:t>．</a:t>
            </a:r>
            <a:endParaRPr lang="ja-JP" altLang="en-US" sz="2000" dirty="0"/>
          </a:p>
          <a:p>
            <a:pPr lvl="1">
              <a:buNone/>
            </a:pPr>
            <a:r>
              <a:rPr lang="ja-JP" altLang="en-US" sz="2000" dirty="0" smtClean="0"/>
              <a:t>　 　　　　　　</a:t>
            </a:r>
            <a:r>
              <a:rPr lang="en-US" altLang="ja-JP" sz="2000" dirty="0" smtClean="0"/>
              <a:t>6541</a:t>
            </a:r>
            <a:r>
              <a:rPr lang="ja-JP" altLang="en-US" sz="2000" dirty="0"/>
              <a:t>個で最初に</a:t>
            </a:r>
            <a:r>
              <a:rPr lang="ja-JP" altLang="en-US" sz="2000" dirty="0" smtClean="0"/>
              <a:t>周期 </a:t>
            </a:r>
            <a:r>
              <a:rPr lang="en-US" altLang="ja-JP" sz="2000" dirty="0" smtClean="0"/>
              <a:t>9 </a:t>
            </a:r>
            <a:r>
              <a:rPr lang="ja-JP" altLang="en-US" sz="2000" dirty="0" err="1" smtClean="0"/>
              <a:t>．</a:t>
            </a:r>
            <a:endParaRPr lang="ja-JP" altLang="en-US" sz="2000" dirty="0"/>
          </a:p>
          <a:p>
            <a:pPr lvl="1"/>
            <a:r>
              <a:rPr lang="ja-JP" altLang="en-US" sz="2000" dirty="0" smtClean="0"/>
              <a:t>３行目が</a:t>
            </a:r>
            <a:r>
              <a:rPr lang="en-US" altLang="ja-JP" sz="2000" dirty="0" smtClean="0"/>
              <a:t>10000</a:t>
            </a:r>
            <a:r>
              <a:rPr lang="ja-JP" altLang="en-US" sz="2000" dirty="0"/>
              <a:t>個</a:t>
            </a:r>
            <a:r>
              <a:rPr lang="ja-JP" altLang="en-US" sz="2000" dirty="0" smtClean="0"/>
              <a:t>以下で</a:t>
            </a:r>
            <a:r>
              <a:rPr lang="ja-JP" altLang="en-US" sz="2000" dirty="0"/>
              <a:t>、最大の周期は９．</a:t>
            </a:r>
          </a:p>
          <a:p>
            <a:endParaRPr lang="en-US" altLang="ja-JP" sz="1200" dirty="0" smtClean="0"/>
          </a:p>
          <a:p>
            <a:r>
              <a:rPr lang="ja-JP" altLang="en-US" sz="2400" dirty="0" smtClean="0"/>
              <a:t>膨大な計算がされているが、規則性は見つかっていない。</a:t>
            </a:r>
            <a:endParaRPr lang="ja-JP" altLang="en-US" sz="2400" dirty="0"/>
          </a:p>
        </p:txBody>
      </p:sp>
      <p:pic>
        <p:nvPicPr>
          <p:cNvPr id="24580" name="Picture 4" descr="3r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4691" y="1662131"/>
            <a:ext cx="1819275" cy="4410075"/>
          </a:xfrm>
          <a:prstGeom prst="rect">
            <a:avLst/>
          </a:prstGeom>
          <a:noFill/>
        </p:spPr>
      </p:pic>
      <p:pic>
        <p:nvPicPr>
          <p:cNvPr id="5" name="Picture 4" descr="1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5300197"/>
            <a:ext cx="3500462" cy="127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ある後手必勝局面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071670" y="200024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857488" y="1428736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857488" y="2643182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9" name="直線矢印コネクタ 8"/>
          <p:cNvCxnSpPr>
            <a:stCxn id="4" idx="5"/>
            <a:endCxn id="8" idx="1"/>
          </p:cNvCxnSpPr>
          <p:nvPr/>
        </p:nvCxnSpPr>
        <p:spPr>
          <a:xfrm rot="16200000" flipH="1">
            <a:off x="2507784" y="2289855"/>
            <a:ext cx="351082" cy="4764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stCxn id="4" idx="7"/>
            <a:endCxn id="7" idx="3"/>
          </p:cNvCxnSpPr>
          <p:nvPr/>
        </p:nvCxnSpPr>
        <p:spPr>
          <a:xfrm rot="5400000" flipH="1" flipV="1">
            <a:off x="2543503" y="1682632"/>
            <a:ext cx="279644" cy="4764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円/楕円 39"/>
          <p:cNvSpPr/>
          <p:nvPr/>
        </p:nvSpPr>
        <p:spPr>
          <a:xfrm>
            <a:off x="562608" y="4302132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円/楕円 42"/>
          <p:cNvSpPr/>
          <p:nvPr/>
        </p:nvSpPr>
        <p:spPr>
          <a:xfrm>
            <a:off x="1357290" y="365919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円/楕円 43"/>
          <p:cNvSpPr/>
          <p:nvPr/>
        </p:nvSpPr>
        <p:spPr>
          <a:xfrm>
            <a:off x="1357290" y="494507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5" name="直線矢印コネクタ 44"/>
          <p:cNvCxnSpPr>
            <a:stCxn id="40" idx="5"/>
            <a:endCxn id="44" idx="1"/>
          </p:cNvCxnSpPr>
          <p:nvPr/>
        </p:nvCxnSpPr>
        <p:spPr>
          <a:xfrm rot="16200000" flipH="1">
            <a:off x="1003154" y="4587315"/>
            <a:ext cx="351082" cy="4853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stCxn id="40" idx="7"/>
            <a:endCxn id="43" idx="3"/>
          </p:cNvCxnSpPr>
          <p:nvPr/>
        </p:nvCxnSpPr>
        <p:spPr>
          <a:xfrm rot="5400000" flipH="1" flipV="1">
            <a:off x="1003154" y="3944373"/>
            <a:ext cx="351082" cy="4853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グループ化 385"/>
          <p:cNvGrpSpPr/>
          <p:nvPr/>
        </p:nvGrpSpPr>
        <p:grpSpPr>
          <a:xfrm>
            <a:off x="1730713" y="2342348"/>
            <a:ext cx="1635705" cy="3015478"/>
            <a:chOff x="1730713" y="2485224"/>
            <a:chExt cx="1635705" cy="3015478"/>
          </a:xfrm>
        </p:grpSpPr>
        <p:sp>
          <p:nvSpPr>
            <p:cNvPr id="50" name="円/楕円 49"/>
            <p:cNvSpPr/>
            <p:nvPr/>
          </p:nvSpPr>
          <p:spPr>
            <a:xfrm>
              <a:off x="2857488" y="3802066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2928926" y="5087950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2071670" y="4445008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2" name="直線矢印コネクタ 41"/>
            <p:cNvCxnSpPr>
              <a:stCxn id="43" idx="5"/>
              <a:endCxn id="41" idx="1"/>
            </p:cNvCxnSpPr>
            <p:nvPr/>
          </p:nvCxnSpPr>
          <p:spPr>
            <a:xfrm rot="16200000" flipH="1">
              <a:off x="1721966" y="4091681"/>
              <a:ext cx="422520" cy="40502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>
              <a:stCxn id="44" idx="7"/>
              <a:endCxn id="41" idx="3"/>
            </p:cNvCxnSpPr>
            <p:nvPr/>
          </p:nvCxnSpPr>
          <p:spPr>
            <a:xfrm rot="5400000" flipH="1" flipV="1">
              <a:off x="1793404" y="4734623"/>
              <a:ext cx="279644" cy="40502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矢印コネクタ 51"/>
            <p:cNvCxnSpPr>
              <a:stCxn id="41" idx="5"/>
              <a:endCxn id="51" idx="1"/>
            </p:cNvCxnSpPr>
            <p:nvPr/>
          </p:nvCxnSpPr>
          <p:spPr>
            <a:xfrm rot="16200000" flipH="1">
              <a:off x="2543503" y="4698904"/>
              <a:ext cx="351082" cy="54790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>
              <a:stCxn id="41" idx="7"/>
              <a:endCxn id="50" idx="3"/>
            </p:cNvCxnSpPr>
            <p:nvPr/>
          </p:nvCxnSpPr>
          <p:spPr>
            <a:xfrm rot="5400000" flipH="1" flipV="1">
              <a:off x="2507784" y="4091681"/>
              <a:ext cx="351082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直線矢印コネクタ 54"/>
            <p:cNvCxnSpPr>
              <a:stCxn id="4" idx="4"/>
              <a:endCxn id="41" idx="0"/>
            </p:cNvCxnSpPr>
            <p:nvPr/>
          </p:nvCxnSpPr>
          <p:spPr>
            <a:xfrm rot="5400000">
              <a:off x="1310127" y="3464719"/>
              <a:ext cx="19605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グループ化 372"/>
          <p:cNvGrpSpPr/>
          <p:nvPr/>
        </p:nvGrpSpPr>
        <p:grpSpPr>
          <a:xfrm>
            <a:off x="7231439" y="2495422"/>
            <a:ext cx="849887" cy="631950"/>
            <a:chOff x="7231439" y="2638298"/>
            <a:chExt cx="849887" cy="631950"/>
          </a:xfrm>
        </p:grpSpPr>
        <p:sp>
          <p:nvSpPr>
            <p:cNvPr id="68" name="円/楕円 67"/>
            <p:cNvSpPr/>
            <p:nvPr/>
          </p:nvSpPr>
          <p:spPr>
            <a:xfrm>
              <a:off x="7643834" y="2857496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9" name="直線矢印コネクタ 68"/>
            <p:cNvCxnSpPr>
              <a:stCxn id="58" idx="5"/>
              <a:endCxn id="68" idx="1"/>
            </p:cNvCxnSpPr>
            <p:nvPr/>
          </p:nvCxnSpPr>
          <p:spPr>
            <a:xfrm rot="16200000" flipH="1">
              <a:off x="7329849" y="2539888"/>
              <a:ext cx="279644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グループ化 375"/>
          <p:cNvGrpSpPr/>
          <p:nvPr/>
        </p:nvGrpSpPr>
        <p:grpSpPr>
          <a:xfrm>
            <a:off x="6445621" y="1428736"/>
            <a:ext cx="1635705" cy="1346330"/>
            <a:chOff x="6445621" y="1571612"/>
            <a:chExt cx="1635705" cy="1346330"/>
          </a:xfrm>
        </p:grpSpPr>
        <p:sp>
          <p:nvSpPr>
            <p:cNvPr id="58" name="円/楕円 57"/>
            <p:cNvSpPr/>
            <p:nvPr/>
          </p:nvSpPr>
          <p:spPr>
            <a:xfrm>
              <a:off x="6858016" y="2285992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59" name="直線矢印コネクタ 58"/>
            <p:cNvCxnSpPr>
              <a:stCxn id="60" idx="5"/>
              <a:endCxn id="58" idx="1"/>
            </p:cNvCxnSpPr>
            <p:nvPr/>
          </p:nvCxnSpPr>
          <p:spPr>
            <a:xfrm rot="16200000" flipH="1">
              <a:off x="6472593" y="1896946"/>
              <a:ext cx="422520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矢印コネクタ 63"/>
            <p:cNvCxnSpPr>
              <a:stCxn id="61" idx="7"/>
              <a:endCxn id="58" idx="3"/>
            </p:cNvCxnSpPr>
            <p:nvPr/>
          </p:nvCxnSpPr>
          <p:spPr>
            <a:xfrm rot="5400000" flipH="1" flipV="1">
              <a:off x="6544031" y="2539888"/>
              <a:ext cx="279644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円/楕円 66"/>
            <p:cNvSpPr/>
            <p:nvPr/>
          </p:nvSpPr>
          <p:spPr>
            <a:xfrm>
              <a:off x="7643834" y="1571612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0" name="直線矢印コネクタ 69"/>
            <p:cNvCxnSpPr>
              <a:stCxn id="58" idx="7"/>
              <a:endCxn id="67" idx="3"/>
            </p:cNvCxnSpPr>
            <p:nvPr/>
          </p:nvCxnSpPr>
          <p:spPr>
            <a:xfrm rot="5400000" flipH="1" flipV="1">
              <a:off x="7258411" y="1896946"/>
              <a:ext cx="422520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グループ化 373"/>
          <p:cNvGrpSpPr/>
          <p:nvPr/>
        </p:nvGrpSpPr>
        <p:grpSpPr>
          <a:xfrm>
            <a:off x="5659803" y="3730628"/>
            <a:ext cx="849887" cy="631950"/>
            <a:chOff x="5659803" y="3873504"/>
            <a:chExt cx="849887" cy="631950"/>
          </a:xfrm>
        </p:grpSpPr>
        <p:sp>
          <p:nvSpPr>
            <p:cNvPr id="85" name="円/楕円 84"/>
            <p:cNvSpPr/>
            <p:nvPr/>
          </p:nvSpPr>
          <p:spPr>
            <a:xfrm>
              <a:off x="6072198" y="3873504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88" name="直線矢印コネクタ 87"/>
            <p:cNvCxnSpPr>
              <a:stCxn id="76" idx="7"/>
              <a:endCxn id="85" idx="3"/>
            </p:cNvCxnSpPr>
            <p:nvPr/>
          </p:nvCxnSpPr>
          <p:spPr>
            <a:xfrm rot="5400000" flipH="1" flipV="1">
              <a:off x="5758213" y="4127400"/>
              <a:ext cx="279644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グループ化 383"/>
          <p:cNvGrpSpPr/>
          <p:nvPr/>
        </p:nvGrpSpPr>
        <p:grpSpPr>
          <a:xfrm>
            <a:off x="3230911" y="1428736"/>
            <a:ext cx="3278779" cy="3929090"/>
            <a:chOff x="3230911" y="1571612"/>
            <a:chExt cx="3278779" cy="3929090"/>
          </a:xfrm>
        </p:grpSpPr>
        <p:cxnSp>
          <p:nvCxnSpPr>
            <p:cNvPr id="49" name="直線矢印コネクタ 48"/>
            <p:cNvCxnSpPr>
              <a:stCxn id="50" idx="5"/>
              <a:endCxn id="48" idx="1"/>
            </p:cNvCxnSpPr>
            <p:nvPr/>
          </p:nvCxnSpPr>
          <p:spPr>
            <a:xfrm rot="16200000" flipH="1">
              <a:off x="3293602" y="4020243"/>
              <a:ext cx="422520" cy="54790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>
              <a:stCxn id="51" idx="7"/>
              <a:endCxn id="48" idx="3"/>
            </p:cNvCxnSpPr>
            <p:nvPr/>
          </p:nvCxnSpPr>
          <p:spPr>
            <a:xfrm rot="5400000" flipH="1" flipV="1">
              <a:off x="3400759" y="4698904"/>
              <a:ext cx="279644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5" name="グループ化 382"/>
            <p:cNvGrpSpPr/>
            <p:nvPr/>
          </p:nvGrpSpPr>
          <p:grpSpPr>
            <a:xfrm>
              <a:off x="3230911" y="1571612"/>
              <a:ext cx="3278779" cy="3929090"/>
              <a:chOff x="3230911" y="1571612"/>
              <a:chExt cx="3278779" cy="3929090"/>
            </a:xfrm>
          </p:grpSpPr>
          <p:sp>
            <p:nvSpPr>
              <p:cNvPr id="5" name="円/楕円 4"/>
              <p:cNvSpPr/>
              <p:nvPr/>
            </p:nvSpPr>
            <p:spPr>
              <a:xfrm>
                <a:off x="3714744" y="2214554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6" name="直線矢印コネクタ 5"/>
              <p:cNvCxnSpPr>
                <a:stCxn id="7" idx="5"/>
                <a:endCxn id="5" idx="1"/>
              </p:cNvCxnSpPr>
              <p:nvPr/>
            </p:nvCxnSpPr>
            <p:spPr>
              <a:xfrm rot="16200000" flipH="1">
                <a:off x="3293602" y="1789789"/>
                <a:ext cx="422520" cy="54790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/>
              <p:cNvCxnSpPr>
                <a:stCxn id="8" idx="7"/>
                <a:endCxn id="5" idx="3"/>
              </p:cNvCxnSpPr>
              <p:nvPr/>
            </p:nvCxnSpPr>
            <p:spPr>
              <a:xfrm rot="5400000" flipH="1" flipV="1">
                <a:off x="3400759" y="2397012"/>
                <a:ext cx="208206" cy="54790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" name="円/楕円 30"/>
              <p:cNvSpPr/>
              <p:nvPr/>
            </p:nvSpPr>
            <p:spPr>
              <a:xfrm>
                <a:off x="5286380" y="2285992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32" name="直線矢印コネクタ 31"/>
              <p:cNvCxnSpPr>
                <a:stCxn id="33" idx="5"/>
                <a:endCxn id="31" idx="1"/>
              </p:cNvCxnSpPr>
              <p:nvPr/>
            </p:nvCxnSpPr>
            <p:spPr>
              <a:xfrm rot="16200000" flipH="1">
                <a:off x="4900957" y="1896946"/>
                <a:ext cx="422520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3" name="円/楕円 32"/>
              <p:cNvSpPr/>
              <p:nvPr/>
            </p:nvSpPr>
            <p:spPr>
              <a:xfrm>
                <a:off x="4500562" y="1571612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4" name="円/楕円 33"/>
              <p:cNvSpPr/>
              <p:nvPr/>
            </p:nvSpPr>
            <p:spPr>
              <a:xfrm>
                <a:off x="4500562" y="2857496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35" name="直線矢印コネクタ 34"/>
              <p:cNvCxnSpPr>
                <a:stCxn id="5" idx="5"/>
                <a:endCxn id="34" idx="1"/>
              </p:cNvCxnSpPr>
              <p:nvPr/>
            </p:nvCxnSpPr>
            <p:spPr>
              <a:xfrm rot="16200000" flipH="1">
                <a:off x="4150858" y="2504169"/>
                <a:ext cx="351082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直線矢印コネクタ 35"/>
              <p:cNvCxnSpPr>
                <a:stCxn id="5" idx="7"/>
                <a:endCxn id="33" idx="3"/>
              </p:cNvCxnSpPr>
              <p:nvPr/>
            </p:nvCxnSpPr>
            <p:spPr>
              <a:xfrm rot="5400000" flipH="1" flipV="1">
                <a:off x="4150858" y="1861227"/>
                <a:ext cx="351082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直線矢印コネクタ 36"/>
              <p:cNvCxnSpPr>
                <a:stCxn id="34" idx="7"/>
                <a:endCxn id="31" idx="3"/>
              </p:cNvCxnSpPr>
              <p:nvPr/>
            </p:nvCxnSpPr>
            <p:spPr>
              <a:xfrm rot="5400000" flipH="1" flipV="1">
                <a:off x="4972395" y="2539888"/>
                <a:ext cx="279644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円/楕円 47"/>
              <p:cNvSpPr/>
              <p:nvPr/>
            </p:nvSpPr>
            <p:spPr>
              <a:xfrm>
                <a:off x="3714744" y="4445008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0" name="円/楕円 59"/>
              <p:cNvSpPr/>
              <p:nvPr/>
            </p:nvSpPr>
            <p:spPr>
              <a:xfrm>
                <a:off x="6072198" y="1571612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1" name="円/楕円 60"/>
              <p:cNvSpPr/>
              <p:nvPr/>
            </p:nvSpPr>
            <p:spPr>
              <a:xfrm>
                <a:off x="6072198" y="2857496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62" name="直線矢印コネクタ 61"/>
              <p:cNvCxnSpPr>
                <a:stCxn id="31" idx="5"/>
                <a:endCxn id="61" idx="1"/>
              </p:cNvCxnSpPr>
              <p:nvPr/>
            </p:nvCxnSpPr>
            <p:spPr>
              <a:xfrm rot="16200000" flipH="1">
                <a:off x="5758213" y="2539888"/>
                <a:ext cx="279644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直線矢印コネクタ 62"/>
              <p:cNvCxnSpPr>
                <a:stCxn id="31" idx="7"/>
                <a:endCxn id="60" idx="3"/>
              </p:cNvCxnSpPr>
              <p:nvPr/>
            </p:nvCxnSpPr>
            <p:spPr>
              <a:xfrm rot="5400000" flipH="1" flipV="1">
                <a:off x="5686775" y="1896946"/>
                <a:ext cx="422520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8" name="円/楕円 77"/>
              <p:cNvSpPr/>
              <p:nvPr/>
            </p:nvSpPr>
            <p:spPr>
              <a:xfrm>
                <a:off x="4500562" y="3802066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9" name="円/楕円 78"/>
              <p:cNvSpPr/>
              <p:nvPr/>
            </p:nvSpPr>
            <p:spPr>
              <a:xfrm>
                <a:off x="4500562" y="5087950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80" name="直線矢印コネクタ 79"/>
              <p:cNvCxnSpPr>
                <a:stCxn id="48" idx="5"/>
                <a:endCxn id="79" idx="1"/>
              </p:cNvCxnSpPr>
              <p:nvPr/>
            </p:nvCxnSpPr>
            <p:spPr>
              <a:xfrm rot="16200000" flipH="1">
                <a:off x="4150858" y="4734623"/>
                <a:ext cx="351082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直線矢印コネクタ 80"/>
              <p:cNvCxnSpPr>
                <a:stCxn id="48" idx="7"/>
                <a:endCxn id="78" idx="3"/>
              </p:cNvCxnSpPr>
              <p:nvPr/>
            </p:nvCxnSpPr>
            <p:spPr>
              <a:xfrm rot="5400000" flipH="1" flipV="1">
                <a:off x="4150858" y="4091681"/>
                <a:ext cx="351082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3" name="直線矢印コネクタ 132"/>
              <p:cNvCxnSpPr>
                <a:stCxn id="5" idx="4"/>
                <a:endCxn id="48" idx="0"/>
              </p:cNvCxnSpPr>
              <p:nvPr/>
            </p:nvCxnSpPr>
            <p:spPr>
              <a:xfrm rot="5400000">
                <a:off x="3024639" y="3536157"/>
                <a:ext cx="181770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グループ化 374"/>
          <p:cNvGrpSpPr/>
          <p:nvPr/>
        </p:nvGrpSpPr>
        <p:grpSpPr>
          <a:xfrm>
            <a:off x="4873985" y="2485224"/>
            <a:ext cx="1635705" cy="2872602"/>
            <a:chOff x="4873985" y="2628100"/>
            <a:chExt cx="1635705" cy="2872602"/>
          </a:xfrm>
        </p:grpSpPr>
        <p:sp>
          <p:nvSpPr>
            <p:cNvPr id="76" name="円/楕円 75"/>
            <p:cNvSpPr/>
            <p:nvPr/>
          </p:nvSpPr>
          <p:spPr>
            <a:xfrm>
              <a:off x="5286380" y="4445008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7" name="直線矢印コネクタ 76"/>
            <p:cNvCxnSpPr>
              <a:stCxn id="78" idx="5"/>
              <a:endCxn id="76" idx="1"/>
            </p:cNvCxnSpPr>
            <p:nvPr/>
          </p:nvCxnSpPr>
          <p:spPr>
            <a:xfrm rot="16200000" flipH="1">
              <a:off x="4900957" y="4055962"/>
              <a:ext cx="422520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直線矢印コネクタ 81"/>
            <p:cNvCxnSpPr>
              <a:stCxn id="79" idx="7"/>
              <a:endCxn id="76" idx="3"/>
            </p:cNvCxnSpPr>
            <p:nvPr/>
          </p:nvCxnSpPr>
          <p:spPr>
            <a:xfrm rot="5400000" flipH="1" flipV="1">
              <a:off x="4972395" y="4698904"/>
              <a:ext cx="279644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円/楕円 85"/>
            <p:cNvSpPr/>
            <p:nvPr/>
          </p:nvSpPr>
          <p:spPr>
            <a:xfrm>
              <a:off x="6072198" y="5087950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87" name="直線矢印コネクタ 86"/>
            <p:cNvCxnSpPr>
              <a:stCxn id="76" idx="5"/>
              <a:endCxn id="86" idx="1"/>
            </p:cNvCxnSpPr>
            <p:nvPr/>
          </p:nvCxnSpPr>
          <p:spPr>
            <a:xfrm rot="16200000" flipH="1">
              <a:off x="5722494" y="4734623"/>
              <a:ext cx="351082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直線矢印コネクタ 135"/>
            <p:cNvCxnSpPr>
              <a:stCxn id="31" idx="4"/>
              <a:endCxn id="76" idx="0"/>
            </p:cNvCxnSpPr>
            <p:nvPr/>
          </p:nvCxnSpPr>
          <p:spPr>
            <a:xfrm rot="5400000">
              <a:off x="4596275" y="3536157"/>
              <a:ext cx="181770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87" name="コンテンツ プレースホルダ 2"/>
          <p:cNvSpPr txBox="1">
            <a:spLocks/>
          </p:cNvSpPr>
          <p:nvPr/>
        </p:nvSpPr>
        <p:spPr>
          <a:xfrm>
            <a:off x="485804" y="5529291"/>
            <a:ext cx="8229600" cy="56400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ja-JP" altLang="en-US" sz="2600" noProof="0" dirty="0" smtClean="0"/>
              <a:t>上下が同じ形になるように手を打つのが必勝手順。</a:t>
            </a: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2" name="円/楕円 71"/>
          <p:cNvSpPr/>
          <p:nvPr/>
        </p:nvSpPr>
        <p:spPr>
          <a:xfrm>
            <a:off x="7668344" y="2780928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73" name="円/楕円 72"/>
          <p:cNvSpPr/>
          <p:nvPr/>
        </p:nvSpPr>
        <p:spPr>
          <a:xfrm>
            <a:off x="6084168" y="3789040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74" name="円/楕円 73"/>
          <p:cNvSpPr/>
          <p:nvPr/>
        </p:nvSpPr>
        <p:spPr>
          <a:xfrm>
            <a:off x="5364088" y="4365104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75" name="円/楕円 74"/>
          <p:cNvSpPr/>
          <p:nvPr/>
        </p:nvSpPr>
        <p:spPr>
          <a:xfrm>
            <a:off x="6876256" y="2204864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83" name="円/楕円 82"/>
          <p:cNvSpPr/>
          <p:nvPr/>
        </p:nvSpPr>
        <p:spPr>
          <a:xfrm>
            <a:off x="2123728" y="4365104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３</a:t>
            </a:r>
            <a:endParaRPr kumimoji="1" lang="ja-JP" altLang="en-US" dirty="0"/>
          </a:p>
        </p:txBody>
      </p:sp>
      <p:sp>
        <p:nvSpPr>
          <p:cNvPr id="84" name="円/楕円 83"/>
          <p:cNvSpPr/>
          <p:nvPr/>
        </p:nvSpPr>
        <p:spPr>
          <a:xfrm>
            <a:off x="3779912" y="2132856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３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2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" grpId="0"/>
      <p:bldP spid="72" grpId="0" animBg="1"/>
      <p:bldP spid="73" grpId="0" animBg="1"/>
      <p:bldP spid="74" grpId="0" animBg="1"/>
      <p:bldP spid="75" grpId="0" animBg="1"/>
      <p:bldP spid="83" grpId="0" animBg="1"/>
      <p:bldP spid="8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拡張した盤面の「周期性」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781304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２行チョンプの各ブロックを特定のグラフに置き換</a:t>
            </a:r>
            <a:r>
              <a:rPr lang="ja-JP" altLang="en-US" dirty="0" smtClean="0"/>
              <a:t>えるとこの形になる。</a:t>
            </a:r>
            <a:endParaRPr kumimoji="1" lang="en-US" altLang="ja-JP" dirty="0" smtClean="0"/>
          </a:p>
          <a:p>
            <a:r>
              <a:rPr lang="ja-JP" altLang="en-US" dirty="0" smtClean="0"/>
              <a:t>上下段ともに同数のブロックを追加したものも負け型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「周期性」があるものと見ることができる。</a:t>
            </a:r>
            <a:endParaRPr lang="en-US" altLang="ja-JP" dirty="0" smtClean="0"/>
          </a:p>
          <a:p>
            <a:r>
              <a:rPr lang="ja-JP" altLang="en-US" dirty="0" smtClean="0"/>
              <a:t>このような鎖状になっていれば、「周期性」があるのではないか？</a:t>
            </a:r>
            <a:endParaRPr kumimoji="1" lang="ja-JP" altLang="en-US" dirty="0"/>
          </a:p>
        </p:txBody>
      </p:sp>
      <p:grpSp>
        <p:nvGrpSpPr>
          <p:cNvPr id="20" name="グループ化 26"/>
          <p:cNvGrpSpPr/>
          <p:nvPr/>
        </p:nvGrpSpPr>
        <p:grpSpPr>
          <a:xfrm>
            <a:off x="571472" y="4572008"/>
            <a:ext cx="2968060" cy="1037174"/>
            <a:chOff x="1714480" y="5000636"/>
            <a:chExt cx="2968060" cy="1037174"/>
          </a:xfrm>
        </p:grpSpPr>
        <p:sp>
          <p:nvSpPr>
            <p:cNvPr id="4" name="円/楕円 3"/>
            <p:cNvSpPr/>
            <p:nvPr/>
          </p:nvSpPr>
          <p:spPr>
            <a:xfrm>
              <a:off x="2345990" y="5000637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円/楕円 4"/>
            <p:cNvSpPr/>
            <p:nvPr/>
          </p:nvSpPr>
          <p:spPr>
            <a:xfrm>
              <a:off x="2361207" y="5625058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" name="直線矢印コネクタ 5"/>
            <p:cNvCxnSpPr>
              <a:stCxn id="4" idx="4"/>
              <a:endCxn id="5" idx="0"/>
            </p:cNvCxnSpPr>
            <p:nvPr/>
          </p:nvCxnSpPr>
          <p:spPr>
            <a:xfrm rot="16200000" flipH="1">
              <a:off x="2466510" y="5511614"/>
              <a:ext cx="211668" cy="1521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" name="円/楕円 6"/>
            <p:cNvSpPr/>
            <p:nvPr/>
          </p:nvSpPr>
          <p:spPr>
            <a:xfrm>
              <a:off x="2975597" y="5000637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円/楕円 7"/>
            <p:cNvSpPr/>
            <p:nvPr/>
          </p:nvSpPr>
          <p:spPr>
            <a:xfrm>
              <a:off x="2990815" y="5625058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9" name="直線矢印コネクタ 8"/>
            <p:cNvCxnSpPr>
              <a:stCxn id="7" idx="4"/>
              <a:endCxn id="8" idx="0"/>
            </p:cNvCxnSpPr>
            <p:nvPr/>
          </p:nvCxnSpPr>
          <p:spPr>
            <a:xfrm rot="16200000" flipH="1">
              <a:off x="3096118" y="5511614"/>
              <a:ext cx="211668" cy="1521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円/楕円 9"/>
            <p:cNvSpPr/>
            <p:nvPr/>
          </p:nvSpPr>
          <p:spPr>
            <a:xfrm>
              <a:off x="3622324" y="5000637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637541" y="5625058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2" name="直線矢印コネクタ 11"/>
            <p:cNvCxnSpPr>
              <a:stCxn id="10" idx="4"/>
              <a:endCxn id="11" idx="0"/>
            </p:cNvCxnSpPr>
            <p:nvPr/>
          </p:nvCxnSpPr>
          <p:spPr>
            <a:xfrm rot="16200000" flipH="1">
              <a:off x="3742845" y="5511614"/>
              <a:ext cx="211668" cy="1521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円/楕円 12"/>
            <p:cNvSpPr/>
            <p:nvPr/>
          </p:nvSpPr>
          <p:spPr>
            <a:xfrm>
              <a:off x="1714480" y="5625058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4" name="直線矢印コネクタ 13"/>
            <p:cNvCxnSpPr>
              <a:endCxn id="7" idx="2"/>
            </p:cNvCxnSpPr>
            <p:nvPr/>
          </p:nvCxnSpPr>
          <p:spPr>
            <a:xfrm flipV="1">
              <a:off x="2798699" y="5207013"/>
              <a:ext cx="176899" cy="190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flipV="1">
              <a:off x="2798699" y="5831434"/>
              <a:ext cx="176899" cy="190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 flipV="1">
              <a:off x="3445425" y="5163621"/>
              <a:ext cx="176899" cy="190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矢印コネクタ 16"/>
            <p:cNvCxnSpPr/>
            <p:nvPr/>
          </p:nvCxnSpPr>
          <p:spPr>
            <a:xfrm flipV="1">
              <a:off x="3445425" y="5788041"/>
              <a:ext cx="176899" cy="190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矢印コネクタ 17"/>
            <p:cNvCxnSpPr/>
            <p:nvPr/>
          </p:nvCxnSpPr>
          <p:spPr>
            <a:xfrm flipV="1">
              <a:off x="2169091" y="5831434"/>
              <a:ext cx="176899" cy="190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円/楕円 18"/>
            <p:cNvSpPr/>
            <p:nvPr/>
          </p:nvSpPr>
          <p:spPr>
            <a:xfrm>
              <a:off x="4245048" y="5000636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2" name="直線矢印コネクタ 21"/>
            <p:cNvCxnSpPr/>
            <p:nvPr/>
          </p:nvCxnSpPr>
          <p:spPr>
            <a:xfrm flipV="1">
              <a:off x="4068149" y="5163621"/>
              <a:ext cx="176899" cy="1905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6" name="図 25" descr="2rprime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90435" y="4071942"/>
            <a:ext cx="3895271" cy="2195516"/>
          </a:xfrm>
          <a:prstGeom prst="rect">
            <a:avLst/>
          </a:prstGeom>
        </p:spPr>
      </p:pic>
      <p:sp>
        <p:nvSpPr>
          <p:cNvPr id="28" name="右矢印 27"/>
          <p:cNvSpPr/>
          <p:nvPr/>
        </p:nvSpPr>
        <p:spPr>
          <a:xfrm>
            <a:off x="3857620" y="4786322"/>
            <a:ext cx="500066" cy="642942"/>
          </a:xfrm>
          <a:prstGeom prst="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本研究について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大きな目標：半順序集合ゲームの解明を目指す</a:t>
            </a:r>
            <a:endParaRPr kumimoji="1" lang="en-US" altLang="ja-JP" dirty="0" smtClean="0"/>
          </a:p>
          <a:p>
            <a:r>
              <a:rPr lang="ja-JP" altLang="en-US" dirty="0" smtClean="0"/>
              <a:t>周期性定理に着目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定数時間で計算できるという点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周期性定理を拡張</a:t>
            </a:r>
            <a:r>
              <a:rPr lang="ja-JP" altLang="en-US" dirty="0" smtClean="0"/>
              <a:t>：</a:t>
            </a:r>
            <a:r>
              <a:rPr kumimoji="1" lang="ja-JP" altLang="en-US" dirty="0" smtClean="0"/>
              <a:t>より一般的な盤面においても、周期性が存在するか？</a:t>
            </a:r>
            <a:endParaRPr kumimoji="1" lang="en-US" altLang="ja-JP" dirty="0" smtClean="0"/>
          </a:p>
          <a:p>
            <a:endParaRPr lang="en-US" altLang="ja-JP" sz="1000" dirty="0" smtClean="0"/>
          </a:p>
          <a:p>
            <a:r>
              <a:rPr kumimoji="1" lang="ja-JP" altLang="en-US" dirty="0" smtClean="0"/>
              <a:t>研究結果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チェーン上の各節点を、ある条件を満たすダグで置き換えた盤面においても、周期性が成り立つことを証明した。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拡張した盤面全体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050904" cy="5090120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条件</a:t>
            </a:r>
            <a:r>
              <a:rPr lang="en-US" altLang="ja-JP" dirty="0" smtClean="0"/>
              <a:t>P</a:t>
            </a:r>
            <a:r>
              <a:rPr lang="ja-JP" altLang="en-US" dirty="0" smtClean="0"/>
              <a:t>：ダグをレベルグラフで表現することができ、各レベルの節点はどれを選択しても、残った盤面は同形である。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C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D </a:t>
            </a:r>
            <a:r>
              <a:rPr lang="ja-JP" altLang="en-US" dirty="0" smtClean="0"/>
              <a:t>は、条件</a:t>
            </a:r>
            <a:r>
              <a:rPr lang="en-US" altLang="ja-JP" dirty="0" smtClean="0"/>
              <a:t>P</a:t>
            </a:r>
            <a:r>
              <a:rPr lang="ja-JP" altLang="en-US" dirty="0" smtClean="0"/>
              <a:t>を満たすダグ。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周期性定理では、</a:t>
            </a:r>
            <a:r>
              <a:rPr lang="en-US" altLang="ja-JP" dirty="0" smtClean="0"/>
              <a:t>C, D</a:t>
            </a:r>
            <a:r>
              <a:rPr lang="ja-JP" altLang="en-US" dirty="0" smtClean="0"/>
              <a:t>はともに節点が１つずつ</a:t>
            </a:r>
            <a:endParaRPr lang="en-US" altLang="ja-JP" dirty="0" smtClean="0"/>
          </a:p>
          <a:p>
            <a:r>
              <a:rPr lang="en-US" altLang="ja-JP" dirty="0" smtClean="0"/>
              <a:t>A </a:t>
            </a:r>
            <a:r>
              <a:rPr lang="ja-JP" altLang="en-US" dirty="0" smtClean="0"/>
              <a:t>は任意のダグ</a:t>
            </a:r>
            <a:endParaRPr lang="en-US" altLang="ja-JP" dirty="0" smtClean="0"/>
          </a:p>
          <a:p>
            <a:r>
              <a:rPr lang="en-US" altLang="ja-JP" dirty="0" smtClean="0"/>
              <a:t>C </a:t>
            </a:r>
            <a:r>
              <a:rPr lang="ja-JP" altLang="en-US" dirty="0" smtClean="0"/>
              <a:t>から </a:t>
            </a:r>
            <a:r>
              <a:rPr lang="en-US" altLang="ja-JP" dirty="0" smtClean="0"/>
              <a:t>D </a:t>
            </a:r>
            <a:r>
              <a:rPr lang="ja-JP" altLang="en-US" dirty="0" smtClean="0"/>
              <a:t>には → が張られない。</a:t>
            </a:r>
            <a:endParaRPr lang="en-US" altLang="ja-JP" dirty="0" smtClean="0"/>
          </a:p>
          <a:p>
            <a:r>
              <a:rPr lang="en-US" altLang="ja-JP" dirty="0" smtClean="0"/>
              <a:t>C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D </a:t>
            </a:r>
            <a:r>
              <a:rPr lang="ja-JP" altLang="en-US" dirty="0" smtClean="0"/>
              <a:t>のレベルは同じ。</a:t>
            </a:r>
            <a:endParaRPr lang="en-US" altLang="ja-JP" dirty="0" smtClean="0"/>
          </a:p>
          <a:p>
            <a:endParaRPr lang="en-US" altLang="ja-JP" dirty="0" smtClean="0"/>
          </a:p>
        </p:txBody>
      </p:sp>
      <p:pic>
        <p:nvPicPr>
          <p:cNvPr id="30" name="図 29" descr="wsp2_lev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836712"/>
            <a:ext cx="1800200" cy="1635093"/>
          </a:xfrm>
          <a:prstGeom prst="rect">
            <a:avLst/>
          </a:prstGeom>
        </p:spPr>
      </p:pic>
      <p:sp>
        <p:nvSpPr>
          <p:cNvPr id="31" name="コンテンツ プレースホルダ 2"/>
          <p:cNvSpPr txBox="1">
            <a:spLocks/>
          </p:cNvSpPr>
          <p:nvPr/>
        </p:nvSpPr>
        <p:spPr>
          <a:xfrm>
            <a:off x="467544" y="5013176"/>
            <a:ext cx="8229600" cy="129614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図 7" descr="pos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3284984"/>
            <a:ext cx="3054846" cy="9695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チェーン上のブロックの例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13656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チェーンの部分</a:t>
            </a:r>
            <a:r>
              <a:rPr kumimoji="1" lang="en-US" altLang="ja-JP" dirty="0" smtClean="0"/>
              <a:t>(C,D)</a:t>
            </a:r>
            <a:r>
              <a:rPr kumimoji="1" lang="ja-JP" altLang="en-US" dirty="0" smtClean="0"/>
              <a:t>を置き換えるブロックの例には、次のようなものがある。</a:t>
            </a:r>
            <a:endParaRPr kumimoji="1" lang="ja-JP" altLang="en-US" dirty="0"/>
          </a:p>
        </p:txBody>
      </p:sp>
      <p:pic>
        <p:nvPicPr>
          <p:cNvPr id="4" name="図 3" descr="wsp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2252311"/>
            <a:ext cx="2232248" cy="1176689"/>
          </a:xfrm>
          <a:prstGeom prst="rect">
            <a:avLst/>
          </a:prstGeom>
        </p:spPr>
      </p:pic>
      <p:pic>
        <p:nvPicPr>
          <p:cNvPr id="5" name="図 4" descr="wsp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91680" y="3933056"/>
            <a:ext cx="2310742" cy="1991494"/>
          </a:xfrm>
          <a:prstGeom prst="rect">
            <a:avLst/>
          </a:prstGeom>
        </p:spPr>
      </p:pic>
      <p:pic>
        <p:nvPicPr>
          <p:cNvPr id="6" name="図 5" descr="wsp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32040" y="4077072"/>
            <a:ext cx="2232248" cy="1832648"/>
          </a:xfrm>
          <a:prstGeom prst="rect">
            <a:avLst/>
          </a:prstGeom>
        </p:spPr>
      </p:pic>
      <p:pic>
        <p:nvPicPr>
          <p:cNvPr id="8" name="図 7" descr="3bloc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2276872"/>
            <a:ext cx="1702393" cy="12136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拡張</a:t>
            </a:r>
            <a:r>
              <a:rPr kumimoji="1" lang="ja-JP" altLang="en-US" dirty="0" smtClean="0"/>
              <a:t>した周期性定理の</a:t>
            </a:r>
            <a:r>
              <a:rPr lang="ja-JP" altLang="en-US" dirty="0" smtClean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負け型について、次のいずれかになる。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１．大きな盤面から、チェーン</a:t>
            </a:r>
            <a:r>
              <a:rPr lang="en-US" altLang="ja-JP" dirty="0" smtClean="0"/>
              <a:t>D</a:t>
            </a:r>
            <a:r>
              <a:rPr lang="ja-JP" altLang="en-US" dirty="0" smtClean="0"/>
              <a:t>中のある１点、または</a:t>
            </a:r>
            <a:r>
              <a:rPr lang="en-US" altLang="ja-JP" dirty="0" smtClean="0"/>
              <a:t>A</a:t>
            </a:r>
            <a:r>
              <a:rPr lang="ja-JP" altLang="en-US" dirty="0" smtClean="0"/>
              <a:t>中のある点を選択したものが負け型となる。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r>
              <a:rPr lang="ja-JP" altLang="en-US" dirty="0" smtClean="0"/>
              <a:t>２．ある整数 </a:t>
            </a:r>
            <a:r>
              <a:rPr lang="en-US" altLang="ja-JP" dirty="0" smtClean="0"/>
              <a:t>p </a:t>
            </a:r>
            <a:r>
              <a:rPr lang="ja-JP" altLang="en-US" dirty="0" err="1" smtClean="0"/>
              <a:t>が存</a:t>
            </a:r>
            <a:r>
              <a:rPr lang="ja-JP" altLang="en-US" dirty="0" smtClean="0"/>
              <a:t>在し、</a:t>
            </a:r>
            <a:r>
              <a:rPr lang="en-US" altLang="ja-JP" dirty="0" smtClean="0"/>
              <a:t>C</a:t>
            </a:r>
            <a:r>
              <a:rPr lang="ja-JP" altLang="en-US" dirty="0" smtClean="0"/>
              <a:t>の数が十分に大きい任意の、</a:t>
            </a:r>
            <a:r>
              <a:rPr lang="en-US" altLang="ja-JP" dirty="0" smtClean="0"/>
              <a:t>C </a:t>
            </a:r>
            <a:r>
              <a:rPr lang="ja-JP" altLang="en-US" dirty="0" smtClean="0"/>
              <a:t>と</a:t>
            </a:r>
            <a:r>
              <a:rPr lang="en-US" altLang="ja-JP" dirty="0" smtClean="0"/>
              <a:t>D </a:t>
            </a:r>
            <a:r>
              <a:rPr lang="ja-JP" altLang="en-US" dirty="0" smtClean="0"/>
              <a:t>から１節点ずつ選択した後の形の負け型に対して、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　 </a:t>
            </a:r>
            <a:r>
              <a:rPr lang="en-US" altLang="ja-JP" dirty="0" smtClean="0"/>
              <a:t>C, D </a:t>
            </a:r>
            <a:r>
              <a:rPr lang="ja-JP" altLang="en-US" dirty="0" smtClean="0"/>
              <a:t>ともに </a:t>
            </a:r>
            <a:r>
              <a:rPr lang="en-US" altLang="ja-JP" dirty="0" smtClean="0"/>
              <a:t>p </a:t>
            </a:r>
            <a:r>
              <a:rPr lang="ja-JP" altLang="en-US" dirty="0" smtClean="0"/>
              <a:t>個ずつ多い形も負け型となる。</a:t>
            </a:r>
            <a:endParaRPr lang="en-US" altLang="ja-JP" dirty="0" smtClean="0"/>
          </a:p>
        </p:txBody>
      </p:sp>
      <p:pic>
        <p:nvPicPr>
          <p:cNvPr id="16" name="図 15" descr="perio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420888"/>
            <a:ext cx="2859413" cy="1083567"/>
          </a:xfrm>
          <a:prstGeom prst="rect">
            <a:avLst/>
          </a:prstGeom>
        </p:spPr>
      </p:pic>
      <p:pic>
        <p:nvPicPr>
          <p:cNvPr id="17" name="図 16" descr="period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4763746"/>
            <a:ext cx="2016224" cy="753486"/>
          </a:xfrm>
          <a:prstGeom prst="rect">
            <a:avLst/>
          </a:prstGeom>
        </p:spPr>
      </p:pic>
      <p:pic>
        <p:nvPicPr>
          <p:cNvPr id="18" name="図 17" descr="period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88224" y="5589240"/>
            <a:ext cx="2171396" cy="6616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チョンプとは</a:t>
            </a:r>
            <a:endParaRPr kumimoji="1" lang="ja-JP" altLang="en-US" dirty="0"/>
          </a:p>
        </p:txBody>
      </p:sp>
      <p:sp>
        <p:nvSpPr>
          <p:cNvPr id="37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314449"/>
            <a:ext cx="8229600" cy="1610495"/>
          </a:xfrm>
        </p:spPr>
        <p:txBody>
          <a:bodyPr>
            <a:normAutofit fontScale="92500" lnSpcReduction="10000"/>
          </a:bodyPr>
          <a:lstStyle/>
          <a:p>
            <a:r>
              <a:rPr lang="ja-JP" altLang="en-US" dirty="0" smtClean="0"/>
              <a:t>２人のプレイヤーが交互にチョコレートを「かじる」ゲーム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選んだブロックより右下のブロックはすべて除去。</a:t>
            </a:r>
            <a:endParaRPr lang="en-US" altLang="ja-JP" dirty="0" smtClean="0"/>
          </a:p>
          <a:p>
            <a:r>
              <a:rPr kumimoji="1" lang="ja-JP" altLang="en-US" dirty="0" smtClean="0"/>
              <a:t>左上が毒チョコレートで、それを食べざるを得なくなった</a:t>
            </a:r>
            <a:r>
              <a:rPr lang="ja-JP" altLang="en-US" dirty="0" smtClean="0"/>
              <a:t>プレイヤーが</a:t>
            </a:r>
            <a:r>
              <a:rPr kumimoji="1" lang="ja-JP" altLang="en-US" dirty="0" smtClean="0"/>
              <a:t>負け。</a:t>
            </a:r>
            <a:endParaRPr kumimoji="1" lang="en-US" altLang="ja-JP" dirty="0" smtClean="0"/>
          </a:p>
        </p:txBody>
      </p:sp>
      <p:sp>
        <p:nvSpPr>
          <p:cNvPr id="70" name="Rectangle 5"/>
          <p:cNvSpPr>
            <a:spLocks noChangeArrowheads="1"/>
          </p:cNvSpPr>
          <p:nvPr/>
        </p:nvSpPr>
        <p:spPr bwMode="auto">
          <a:xfrm>
            <a:off x="2989262" y="3048017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" name="Rectangle 6"/>
          <p:cNvSpPr>
            <a:spLocks noChangeArrowheads="1"/>
          </p:cNvSpPr>
          <p:nvPr/>
        </p:nvSpPr>
        <p:spPr bwMode="auto">
          <a:xfrm>
            <a:off x="2341562" y="3624279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3" name="Rectangle 8"/>
          <p:cNvSpPr>
            <a:spLocks noChangeArrowheads="1"/>
          </p:cNvSpPr>
          <p:nvPr/>
        </p:nvSpPr>
        <p:spPr bwMode="auto">
          <a:xfrm>
            <a:off x="2989262" y="3624279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3" name="グループ化 103"/>
          <p:cNvGrpSpPr/>
          <p:nvPr/>
        </p:nvGrpSpPr>
        <p:grpSpPr>
          <a:xfrm>
            <a:off x="3638549" y="3048017"/>
            <a:ext cx="2520950" cy="1081087"/>
            <a:chOff x="3781425" y="2636838"/>
            <a:chExt cx="2520950" cy="1081087"/>
          </a:xfrm>
        </p:grpSpPr>
        <p:sp>
          <p:nvSpPr>
            <p:cNvPr id="69" name="Rectangle 4"/>
            <p:cNvSpPr>
              <a:spLocks noChangeArrowheads="1"/>
            </p:cNvSpPr>
            <p:nvPr/>
          </p:nvSpPr>
          <p:spPr bwMode="auto">
            <a:xfrm>
              <a:off x="3781425" y="2636838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2" name="Rectangle 7"/>
            <p:cNvSpPr>
              <a:spLocks noChangeArrowheads="1"/>
            </p:cNvSpPr>
            <p:nvPr/>
          </p:nvSpPr>
          <p:spPr bwMode="auto">
            <a:xfrm>
              <a:off x="3781425" y="3213100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0" name="Rectangle 15"/>
            <p:cNvSpPr>
              <a:spLocks noChangeArrowheads="1"/>
            </p:cNvSpPr>
            <p:nvPr/>
          </p:nvSpPr>
          <p:spPr bwMode="auto">
            <a:xfrm>
              <a:off x="4429125" y="2636838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1" name="Rectangle 16"/>
            <p:cNvSpPr>
              <a:spLocks noChangeArrowheads="1"/>
            </p:cNvSpPr>
            <p:nvPr/>
          </p:nvSpPr>
          <p:spPr bwMode="auto">
            <a:xfrm>
              <a:off x="5726113" y="2636838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2" name="Rectangle 17"/>
            <p:cNvSpPr>
              <a:spLocks noChangeArrowheads="1"/>
            </p:cNvSpPr>
            <p:nvPr/>
          </p:nvSpPr>
          <p:spPr bwMode="auto">
            <a:xfrm>
              <a:off x="5076825" y="2636838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3" name="Rectangle 18"/>
            <p:cNvSpPr>
              <a:spLocks noChangeArrowheads="1"/>
            </p:cNvSpPr>
            <p:nvPr/>
          </p:nvSpPr>
          <p:spPr bwMode="auto">
            <a:xfrm>
              <a:off x="4429125" y="3213100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5" name="Rectangle 20"/>
            <p:cNvSpPr>
              <a:spLocks noChangeArrowheads="1"/>
            </p:cNvSpPr>
            <p:nvPr/>
          </p:nvSpPr>
          <p:spPr bwMode="auto">
            <a:xfrm>
              <a:off x="5076825" y="3213100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" name="グループ化 101"/>
          <p:cNvGrpSpPr/>
          <p:nvPr/>
        </p:nvGrpSpPr>
        <p:grpSpPr>
          <a:xfrm>
            <a:off x="5583237" y="3624279"/>
            <a:ext cx="576262" cy="1081088"/>
            <a:chOff x="5726113" y="3213100"/>
            <a:chExt cx="576262" cy="1081088"/>
          </a:xfrm>
        </p:grpSpPr>
        <p:sp>
          <p:nvSpPr>
            <p:cNvPr id="84" name="Rectangle 19"/>
            <p:cNvSpPr>
              <a:spLocks noChangeArrowheads="1"/>
            </p:cNvSpPr>
            <p:nvPr/>
          </p:nvSpPr>
          <p:spPr bwMode="auto">
            <a:xfrm>
              <a:off x="5726113" y="3213100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7" name="Rectangle 22"/>
            <p:cNvSpPr>
              <a:spLocks noChangeArrowheads="1"/>
            </p:cNvSpPr>
            <p:nvPr/>
          </p:nvSpPr>
          <p:spPr bwMode="auto">
            <a:xfrm>
              <a:off x="5726113" y="3789363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5" name="グループ化 102"/>
          <p:cNvGrpSpPr/>
          <p:nvPr/>
        </p:nvGrpSpPr>
        <p:grpSpPr>
          <a:xfrm>
            <a:off x="2341562" y="4200542"/>
            <a:ext cx="3168650" cy="1657350"/>
            <a:chOff x="2484438" y="3789363"/>
            <a:chExt cx="3168650" cy="1657350"/>
          </a:xfrm>
        </p:grpSpPr>
        <p:sp>
          <p:nvSpPr>
            <p:cNvPr id="74" name="Rectangle 9"/>
            <p:cNvSpPr>
              <a:spLocks noChangeArrowheads="1"/>
            </p:cNvSpPr>
            <p:nvPr/>
          </p:nvSpPr>
          <p:spPr bwMode="auto">
            <a:xfrm>
              <a:off x="2484438" y="3789363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5" name="Rectangle 10"/>
            <p:cNvSpPr>
              <a:spLocks noChangeArrowheads="1"/>
            </p:cNvSpPr>
            <p:nvPr/>
          </p:nvSpPr>
          <p:spPr bwMode="auto">
            <a:xfrm>
              <a:off x="3781425" y="3789363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6" name="Rectangle 11"/>
            <p:cNvSpPr>
              <a:spLocks noChangeArrowheads="1"/>
            </p:cNvSpPr>
            <p:nvPr/>
          </p:nvSpPr>
          <p:spPr bwMode="auto">
            <a:xfrm>
              <a:off x="3132138" y="3789363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7" name="Rectangle 12"/>
            <p:cNvSpPr>
              <a:spLocks noChangeArrowheads="1"/>
            </p:cNvSpPr>
            <p:nvPr/>
          </p:nvSpPr>
          <p:spPr bwMode="auto">
            <a:xfrm>
              <a:off x="2484438" y="4365625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8" name="Rectangle 13"/>
            <p:cNvSpPr>
              <a:spLocks noChangeArrowheads="1"/>
            </p:cNvSpPr>
            <p:nvPr/>
          </p:nvSpPr>
          <p:spPr bwMode="auto">
            <a:xfrm>
              <a:off x="3781425" y="4365625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9" name="Rectangle 14"/>
            <p:cNvSpPr>
              <a:spLocks noChangeArrowheads="1"/>
            </p:cNvSpPr>
            <p:nvPr/>
          </p:nvSpPr>
          <p:spPr bwMode="auto">
            <a:xfrm>
              <a:off x="3132138" y="4365625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6" name="Rectangle 21"/>
            <p:cNvSpPr>
              <a:spLocks noChangeArrowheads="1"/>
            </p:cNvSpPr>
            <p:nvPr/>
          </p:nvSpPr>
          <p:spPr bwMode="auto">
            <a:xfrm>
              <a:off x="4429125" y="3789363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8" name="Rectangle 23"/>
            <p:cNvSpPr>
              <a:spLocks noChangeArrowheads="1"/>
            </p:cNvSpPr>
            <p:nvPr/>
          </p:nvSpPr>
          <p:spPr bwMode="auto">
            <a:xfrm>
              <a:off x="5076825" y="3789363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2" name="Rectangle 27"/>
            <p:cNvSpPr>
              <a:spLocks noChangeArrowheads="1"/>
            </p:cNvSpPr>
            <p:nvPr/>
          </p:nvSpPr>
          <p:spPr bwMode="auto">
            <a:xfrm>
              <a:off x="2484438" y="4941888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3" name="Rectangle 28"/>
            <p:cNvSpPr>
              <a:spLocks noChangeArrowheads="1"/>
            </p:cNvSpPr>
            <p:nvPr/>
          </p:nvSpPr>
          <p:spPr bwMode="auto">
            <a:xfrm>
              <a:off x="3781425" y="4941888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4" name="Rectangle 29"/>
            <p:cNvSpPr>
              <a:spLocks noChangeArrowheads="1"/>
            </p:cNvSpPr>
            <p:nvPr/>
          </p:nvSpPr>
          <p:spPr bwMode="auto">
            <a:xfrm>
              <a:off x="3132138" y="4941888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6" name="グループ化 100"/>
          <p:cNvGrpSpPr/>
          <p:nvPr/>
        </p:nvGrpSpPr>
        <p:grpSpPr>
          <a:xfrm>
            <a:off x="4286249" y="4776804"/>
            <a:ext cx="1873250" cy="1081088"/>
            <a:chOff x="4429125" y="4365625"/>
            <a:chExt cx="1873250" cy="1081088"/>
          </a:xfrm>
        </p:grpSpPr>
        <p:sp>
          <p:nvSpPr>
            <p:cNvPr id="89" name="Rectangle 24"/>
            <p:cNvSpPr>
              <a:spLocks noChangeArrowheads="1"/>
            </p:cNvSpPr>
            <p:nvPr/>
          </p:nvSpPr>
          <p:spPr bwMode="auto">
            <a:xfrm>
              <a:off x="4429125" y="4365625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0" name="Rectangle 25"/>
            <p:cNvSpPr>
              <a:spLocks noChangeArrowheads="1"/>
            </p:cNvSpPr>
            <p:nvPr/>
          </p:nvSpPr>
          <p:spPr bwMode="auto">
            <a:xfrm>
              <a:off x="5726113" y="4365625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1" name="Rectangle 26"/>
            <p:cNvSpPr>
              <a:spLocks noChangeArrowheads="1"/>
            </p:cNvSpPr>
            <p:nvPr/>
          </p:nvSpPr>
          <p:spPr bwMode="auto">
            <a:xfrm>
              <a:off x="5076825" y="4365625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5" name="Rectangle 30"/>
            <p:cNvSpPr>
              <a:spLocks noChangeArrowheads="1"/>
            </p:cNvSpPr>
            <p:nvPr/>
          </p:nvSpPr>
          <p:spPr bwMode="auto">
            <a:xfrm>
              <a:off x="4429125" y="4941888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6" name="Rectangle 31"/>
            <p:cNvSpPr>
              <a:spLocks noChangeArrowheads="1"/>
            </p:cNvSpPr>
            <p:nvPr/>
          </p:nvSpPr>
          <p:spPr bwMode="auto">
            <a:xfrm>
              <a:off x="5726113" y="4941888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7" name="Rectangle 32"/>
            <p:cNvSpPr>
              <a:spLocks noChangeArrowheads="1"/>
            </p:cNvSpPr>
            <p:nvPr/>
          </p:nvSpPr>
          <p:spPr bwMode="auto">
            <a:xfrm>
              <a:off x="5076825" y="4941888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100" name="図 99" descr="pois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57422" y="3054361"/>
            <a:ext cx="540000" cy="4286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7" name="テキスト ボックス 46"/>
          <p:cNvSpPr txBox="1"/>
          <p:nvPr/>
        </p:nvSpPr>
        <p:spPr>
          <a:xfrm>
            <a:off x="1043608" y="5343599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先手の勝ち！</a:t>
            </a:r>
            <a:endParaRPr kumimoji="1" lang="ja-JP" altLang="en-US" sz="2400" dirty="0"/>
          </a:p>
        </p:txBody>
      </p:sp>
      <p:sp>
        <p:nvSpPr>
          <p:cNvPr id="46" name="円/楕円 45"/>
          <p:cNvSpPr/>
          <p:nvPr/>
        </p:nvSpPr>
        <p:spPr>
          <a:xfrm>
            <a:off x="5652120" y="3717032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48" name="円/楕円 47"/>
          <p:cNvSpPr/>
          <p:nvPr/>
        </p:nvSpPr>
        <p:spPr>
          <a:xfrm>
            <a:off x="4427984" y="4869160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49" name="円/楕円 48"/>
          <p:cNvSpPr/>
          <p:nvPr/>
        </p:nvSpPr>
        <p:spPr>
          <a:xfrm>
            <a:off x="3779912" y="3140968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50" name="円/楕円 49"/>
          <p:cNvSpPr/>
          <p:nvPr/>
        </p:nvSpPr>
        <p:spPr>
          <a:xfrm>
            <a:off x="2483768" y="4293096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51" name="円/楕円 50"/>
          <p:cNvSpPr/>
          <p:nvPr/>
        </p:nvSpPr>
        <p:spPr>
          <a:xfrm>
            <a:off x="2483768" y="3717032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３</a:t>
            </a:r>
            <a:endParaRPr kumimoji="1" lang="ja-JP" altLang="en-US" dirty="0"/>
          </a:p>
        </p:txBody>
      </p:sp>
      <p:sp>
        <p:nvSpPr>
          <p:cNvPr id="52" name="円/楕円 51"/>
          <p:cNvSpPr/>
          <p:nvPr/>
        </p:nvSpPr>
        <p:spPr>
          <a:xfrm>
            <a:off x="3131840" y="3717032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３</a:t>
            </a:r>
            <a:endParaRPr kumimoji="1" lang="ja-JP" altLang="en-US" dirty="0"/>
          </a:p>
        </p:txBody>
      </p:sp>
      <p:sp>
        <p:nvSpPr>
          <p:cNvPr id="54" name="円/楕円 53"/>
          <p:cNvSpPr/>
          <p:nvPr/>
        </p:nvSpPr>
        <p:spPr>
          <a:xfrm>
            <a:off x="3131840" y="3140968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４</a:t>
            </a:r>
            <a:endParaRPr kumimoji="1" lang="ja-JP" altLang="en-US" dirty="0"/>
          </a:p>
        </p:txBody>
      </p:sp>
      <p:sp>
        <p:nvSpPr>
          <p:cNvPr id="55" name="円/楕円 54"/>
          <p:cNvSpPr/>
          <p:nvPr/>
        </p:nvSpPr>
        <p:spPr>
          <a:xfrm>
            <a:off x="6804248" y="5157192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6" name="円/楕円 55"/>
          <p:cNvSpPr/>
          <p:nvPr/>
        </p:nvSpPr>
        <p:spPr>
          <a:xfrm>
            <a:off x="6812632" y="4581128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236296" y="45718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先手</a:t>
            </a:r>
            <a:endParaRPr kumimoji="1" lang="ja-JP" altLang="en-US" dirty="0"/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236296" y="51479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後</a:t>
            </a:r>
            <a:r>
              <a:rPr kumimoji="1" lang="ja-JP" altLang="en-US" dirty="0" smtClean="0"/>
              <a:t>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2" dur="indefinite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1" grpId="0" animBg="1"/>
      <p:bldP spid="73" grpId="0" animBg="1"/>
      <p:bldP spid="47" grpId="0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証明：有限個となる場合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次の場合に限り、負け型となるのは有限個のみ</a:t>
            </a:r>
            <a:endParaRPr lang="en-US" altLang="ja-JP" dirty="0" smtClean="0"/>
          </a:p>
          <a:p>
            <a:pPr marL="731520" lvl="1" indent="-457200">
              <a:buFont typeface="+mj-lt"/>
              <a:buAutoNum type="arabicPeriod"/>
            </a:pPr>
            <a:r>
              <a:rPr lang="ja-JP" altLang="en-US" dirty="0" smtClean="0"/>
              <a:t>大きい盤面から、</a:t>
            </a:r>
            <a:r>
              <a:rPr lang="en-US" altLang="ja-JP" dirty="0" smtClean="0"/>
              <a:t>A</a:t>
            </a:r>
            <a:r>
              <a:rPr lang="ja-JP" altLang="en-US" dirty="0" smtClean="0"/>
              <a:t>中</a:t>
            </a:r>
            <a:r>
              <a:rPr kumimoji="1" lang="ja-JP" altLang="en-US" dirty="0" smtClean="0"/>
              <a:t>のどこかを</a:t>
            </a:r>
            <a:r>
              <a:rPr lang="ja-JP" altLang="en-US" dirty="0" smtClean="0"/>
              <a:t>選択すると負け型になる</a:t>
            </a:r>
            <a:endParaRPr kumimoji="1" lang="en-US" altLang="ja-JP" dirty="0" smtClean="0"/>
          </a:p>
          <a:p>
            <a:pPr marL="731520" lvl="1" indent="-457200">
              <a:buFont typeface="+mj-lt"/>
              <a:buAutoNum type="arabicPeriod"/>
            </a:pPr>
            <a:r>
              <a:rPr lang="en-US" altLang="ja-JP" dirty="0" smtClean="0"/>
              <a:t>C</a:t>
            </a:r>
            <a:r>
              <a:rPr lang="ja-JP" altLang="en-US" dirty="0" smtClean="0"/>
              <a:t>中、かつ</a:t>
            </a:r>
            <a:r>
              <a:rPr lang="en-US" altLang="ja-JP" dirty="0" smtClean="0"/>
              <a:t>A,B</a:t>
            </a:r>
            <a:r>
              <a:rPr lang="ja-JP" altLang="en-US" dirty="0" smtClean="0"/>
              <a:t>の中の節点より小さい節点を選択すると負け型になる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以降、この状態にならないと仮定し、周期的性質をもつことを示す。</a:t>
            </a:r>
            <a:endParaRPr kumimoji="1" lang="ja-JP" altLang="en-US" dirty="0"/>
          </a:p>
        </p:txBody>
      </p:sp>
      <p:pic>
        <p:nvPicPr>
          <p:cNvPr id="7" name="図 6" descr="period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1" y="4865713"/>
            <a:ext cx="2952328" cy="11187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証明：負け型のブロック数差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定義より、</a:t>
            </a:r>
            <a:r>
              <a:rPr lang="en-US" altLang="ja-JP" dirty="0" smtClean="0"/>
              <a:t>level </a:t>
            </a:r>
            <a:r>
              <a:rPr kumimoji="1" lang="ja-JP" altLang="en-US" dirty="0" smtClean="0"/>
              <a:t>が同じ節点は、どれを選んでも残る盤面は</a:t>
            </a:r>
            <a:r>
              <a:rPr lang="ja-JP" altLang="en-US" dirty="0" smtClean="0"/>
              <a:t>同形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ある負け型からのペアリング戦略を考える。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同じチェーン上とはペアにならない。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D</a:t>
            </a:r>
            <a:r>
              <a:rPr kumimoji="1" lang="ja-JP" altLang="en-US" dirty="0" smtClean="0"/>
              <a:t>中の</a:t>
            </a:r>
            <a:r>
              <a:rPr lang="ja-JP" altLang="en-US" dirty="0" smtClean="0"/>
              <a:t>節点と </a:t>
            </a:r>
            <a:r>
              <a:rPr lang="en-US" altLang="ja-JP" dirty="0" smtClean="0"/>
              <a:t>C </a:t>
            </a:r>
            <a:r>
              <a:rPr lang="ja-JP" altLang="en-US" dirty="0" smtClean="0"/>
              <a:t>中の節点がペアであれば、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同じ</a:t>
            </a:r>
            <a:r>
              <a:rPr lang="en-US" altLang="ja-JP" dirty="0" smtClean="0"/>
              <a:t> level </a:t>
            </a:r>
            <a:r>
              <a:rPr lang="ja-JP" altLang="en-US" dirty="0" smtClean="0"/>
              <a:t>の節点もペアになる。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すなわち、</a:t>
            </a:r>
            <a:r>
              <a:rPr lang="en-US" altLang="ja-JP" dirty="0" smtClean="0"/>
              <a:t>C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と </a:t>
            </a:r>
            <a:r>
              <a:rPr lang="en-US" altLang="ja-JP" dirty="0" smtClean="0"/>
              <a:t>D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level </a:t>
            </a:r>
            <a:r>
              <a:rPr kumimoji="1" lang="ja-JP" altLang="en-US" dirty="0" smtClean="0"/>
              <a:t>ごとに対応する。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したがって、定数で抑えられる。</a:t>
            </a:r>
            <a:endParaRPr kumimoji="1" lang="ja-JP" altLang="en-US" dirty="0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1085405" y="4314972"/>
          <a:ext cx="2982539" cy="391965"/>
        </p:xfrm>
        <a:graphic>
          <a:graphicData uri="http://schemas.openxmlformats.org/presentationml/2006/ole">
            <p:oleObj spid="_x0000_s24578" name="数式" r:id="rId3" imgW="1549080" imgH="203040" progId="Equation.3">
              <p:embed/>
            </p:oleObj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/>
        </p:nvGraphicFramePr>
        <p:xfrm>
          <a:off x="1025525" y="4724400"/>
          <a:ext cx="1836738" cy="557213"/>
        </p:xfrm>
        <a:graphic>
          <a:graphicData uri="http://schemas.openxmlformats.org/presentationml/2006/ole">
            <p:oleObj spid="_x0000_s24579" name="数式" r:id="rId4" imgW="1295280" imgH="393480" progId="Equation.3">
              <p:embed/>
            </p:oleObj>
          </a:graphicData>
        </a:graphic>
      </p:graphicFrame>
      <p:pic>
        <p:nvPicPr>
          <p:cNvPr id="7" name="図 6" descr="wsp2_leve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45948" y="2708920"/>
            <a:ext cx="2402516" cy="2182167"/>
          </a:xfrm>
          <a:prstGeom prst="rect">
            <a:avLst/>
          </a:prstGeom>
        </p:spPr>
      </p:pic>
      <p:pic>
        <p:nvPicPr>
          <p:cNvPr id="9" name="図 8" descr="period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910107" y="5103835"/>
            <a:ext cx="2647660" cy="9894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証明：</a:t>
            </a:r>
            <a:r>
              <a:rPr lang="en-US" altLang="ja-JP" dirty="0" smtClean="0"/>
              <a:t>C </a:t>
            </a:r>
            <a:r>
              <a:rPr lang="ja-JP" altLang="en-US" dirty="0" smtClean="0"/>
              <a:t>と </a:t>
            </a:r>
            <a:r>
              <a:rPr lang="en-US" altLang="ja-JP" dirty="0" smtClean="0"/>
              <a:t>D</a:t>
            </a:r>
            <a:r>
              <a:rPr lang="ja-JP" altLang="en-US" dirty="0" smtClean="0"/>
              <a:t>の対応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ブロック</a:t>
            </a:r>
            <a:r>
              <a:rPr kumimoji="1" lang="en-US" altLang="ja-JP" dirty="0" smtClean="0"/>
              <a:t>C </a:t>
            </a:r>
            <a:r>
              <a:rPr kumimoji="1" lang="ja-JP" altLang="en-US" dirty="0" smtClean="0"/>
              <a:t>の数 </a:t>
            </a:r>
            <a:r>
              <a:rPr kumimoji="1" lang="en-US" altLang="ja-JP" dirty="0" smtClean="0"/>
              <a:t>m </a:t>
            </a:r>
            <a:r>
              <a:rPr kumimoji="1" lang="ja-JP" altLang="en-US" dirty="0" smtClean="0"/>
              <a:t>を固定</a:t>
            </a:r>
            <a:r>
              <a:rPr lang="ja-JP" altLang="en-US" dirty="0" smtClean="0"/>
              <a:t>する。ブロック</a:t>
            </a:r>
            <a:r>
              <a:rPr lang="en-US" altLang="ja-JP" dirty="0" smtClean="0"/>
              <a:t>D</a:t>
            </a:r>
            <a:r>
              <a:rPr lang="ja-JP" altLang="en-US" dirty="0" smtClean="0"/>
              <a:t>の数 </a:t>
            </a:r>
            <a:r>
              <a:rPr lang="en-US" altLang="ja-JP" dirty="0" smtClean="0"/>
              <a:t>n </a:t>
            </a:r>
            <a:r>
              <a:rPr lang="ja-JP" altLang="en-US" dirty="0" smtClean="0"/>
              <a:t>が十分大きいならば、</a:t>
            </a:r>
            <a:r>
              <a:rPr lang="en-US" altLang="ja-JP" dirty="0" smtClean="0"/>
              <a:t>D</a:t>
            </a:r>
            <a:r>
              <a:rPr lang="ja-JP" altLang="en-US" dirty="0" smtClean="0"/>
              <a:t>中に選択すると負け型となるような節点が存在する。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証明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負け型のときのブロック数の差 </a:t>
            </a:r>
            <a:r>
              <a:rPr kumimoji="1" lang="en-US" altLang="ja-JP" dirty="0" smtClean="0"/>
              <a:t>n-m </a:t>
            </a:r>
            <a:r>
              <a:rPr kumimoji="1" lang="ja-JP" altLang="en-US" dirty="0" smtClean="0"/>
              <a:t>は定数で抑えられる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D</a:t>
            </a:r>
            <a:r>
              <a:rPr lang="ja-JP" altLang="en-US" dirty="0" smtClean="0"/>
              <a:t>以外の</a:t>
            </a:r>
            <a:r>
              <a:rPr kumimoji="1" lang="ja-JP" altLang="en-US" dirty="0" smtClean="0"/>
              <a:t>場所を選択した場合、必ずブロック数の差は</a:t>
            </a:r>
            <a:r>
              <a:rPr kumimoji="1" lang="en-US" altLang="ja-JP" dirty="0" smtClean="0"/>
              <a:t>n-m </a:t>
            </a:r>
            <a:r>
              <a:rPr lang="ja-JP" altLang="en-US" dirty="0" smtClean="0"/>
              <a:t>個より大きくなるため、負け型とならない。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これにより、</a:t>
            </a:r>
            <a:r>
              <a:rPr lang="en-US" altLang="ja-JP" dirty="0" smtClean="0"/>
              <a:t>C</a:t>
            </a:r>
            <a:r>
              <a:rPr lang="ja-JP" altLang="en-US" dirty="0" smtClean="0"/>
              <a:t>の数 </a:t>
            </a:r>
            <a:r>
              <a:rPr lang="en-US" altLang="ja-JP" dirty="0" smtClean="0"/>
              <a:t>m </a:t>
            </a:r>
            <a:r>
              <a:rPr lang="ja-JP" altLang="en-US" dirty="0" smtClean="0"/>
              <a:t>と選択されたレベルを入力とし、対応する </a:t>
            </a:r>
            <a:r>
              <a:rPr lang="en-US" altLang="ja-JP" dirty="0" smtClean="0"/>
              <a:t>D </a:t>
            </a:r>
            <a:r>
              <a:rPr lang="ja-JP" altLang="en-US" dirty="0" smtClean="0"/>
              <a:t>の位置を出力する関数が存在すると考えることができる。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467544" y="1196752"/>
            <a:ext cx="8136904" cy="122413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period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5589240"/>
            <a:ext cx="3033464" cy="924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証明：残りの部分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負け型を求めるときの手続きを考える。</a:t>
            </a:r>
            <a:endParaRPr kumimoji="1" lang="en-US" altLang="ja-JP" dirty="0" smtClean="0"/>
          </a:p>
          <a:p>
            <a:r>
              <a:rPr lang="ja-JP" altLang="en-US" dirty="0" smtClean="0"/>
              <a:t>次の２つのものがわかれば、</a:t>
            </a:r>
            <a:r>
              <a:rPr lang="en-US" altLang="ja-JP" dirty="0" smtClean="0"/>
              <a:t>C</a:t>
            </a:r>
            <a:r>
              <a:rPr lang="ja-JP" altLang="en-US" dirty="0" smtClean="0"/>
              <a:t>が</a:t>
            </a:r>
            <a:r>
              <a:rPr lang="en-US" altLang="ja-JP" dirty="0" smtClean="0"/>
              <a:t>m</a:t>
            </a:r>
            <a:r>
              <a:rPr lang="ja-JP" altLang="en-US" dirty="0" smtClean="0"/>
              <a:t>個の負け型をすべて求めることができる。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同じ</a:t>
            </a:r>
            <a:r>
              <a:rPr lang="en-US" altLang="ja-JP" dirty="0" smtClean="0"/>
              <a:t>A</a:t>
            </a:r>
            <a:r>
              <a:rPr lang="ja-JP" altLang="en-US" dirty="0" smtClean="0"/>
              <a:t>に対して、　　　　　　　　　に対する負け型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</a:t>
            </a:r>
            <a:r>
              <a:rPr lang="ja-JP" altLang="en-US" dirty="0" smtClean="0"/>
              <a:t>中の節点を選択した形に対する、２行目は</a:t>
            </a:r>
            <a:r>
              <a:rPr lang="en-US" altLang="ja-JP" dirty="0" smtClean="0"/>
              <a:t>m</a:t>
            </a:r>
            <a:r>
              <a:rPr lang="ja-JP" altLang="en-US" dirty="0" smtClean="0"/>
              <a:t>のものの負け型</a:t>
            </a:r>
            <a:endParaRPr lang="en-US" altLang="ja-JP" dirty="0" smtClean="0"/>
          </a:p>
          <a:p>
            <a:endParaRPr lang="en-US" altLang="ja-JP" sz="1050" dirty="0" smtClean="0"/>
          </a:p>
          <a:p>
            <a:r>
              <a:rPr lang="ja-JP" altLang="en-US" dirty="0" smtClean="0"/>
              <a:t>この２つを入力とした関数　　を考える。</a:t>
            </a:r>
            <a:endParaRPr lang="en-US" altLang="ja-JP" dirty="0" smtClean="0"/>
          </a:p>
          <a:p>
            <a:r>
              <a:rPr lang="ja-JP" altLang="en-US" dirty="0" smtClean="0"/>
              <a:t>この関数の出力と　　　　　の遷移は、入力のみに依存する。入力の総パターンは定数で抑えられる。</a:t>
            </a:r>
            <a:endParaRPr lang="en-US" altLang="ja-JP" dirty="0" smtClean="0"/>
          </a:p>
          <a:p>
            <a:r>
              <a:rPr lang="ja-JP" altLang="en-US" dirty="0" smtClean="0"/>
              <a:t>帰納法により、周期性をもつことを証明できる。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鳩ノ巣原理により、必ずループに入る。</a:t>
            </a:r>
            <a:endParaRPr lang="en-US" altLang="ja-JP" dirty="0" smtClean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3059832" y="2607320"/>
          <a:ext cx="1704640" cy="389632"/>
        </p:xfrm>
        <a:graphic>
          <a:graphicData uri="http://schemas.openxmlformats.org/presentationml/2006/ole">
            <p:oleObj spid="_x0000_s25602" name="数式" r:id="rId3" imgW="888840" imgH="203040" progId="Equation.3">
              <p:embed/>
            </p:oleObj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4404742" y="4077072"/>
          <a:ext cx="311274" cy="373529"/>
        </p:xfrm>
        <a:graphic>
          <a:graphicData uri="http://schemas.openxmlformats.org/presentationml/2006/ole">
            <p:oleObj spid="_x0000_s25603" name="数式" r:id="rId4" imgW="190440" imgH="228600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306763" y="4509120"/>
          <a:ext cx="1079500" cy="374650"/>
        </p:xfrm>
        <a:graphic>
          <a:graphicData uri="http://schemas.openxmlformats.org/presentationml/2006/ole">
            <p:oleObj spid="_x0000_s25604" name="数式" r:id="rId5" imgW="6602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グランディ値への拡張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次から、グランディ値について説明する。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グランディ値は、半順序集合ゲームを含む公平ゲーム</a:t>
            </a:r>
            <a:r>
              <a:rPr lang="en-US" altLang="ja-JP" dirty="0" smtClean="0"/>
              <a:t>(impartial game) </a:t>
            </a:r>
            <a:r>
              <a:rPr lang="ja-JP" altLang="en-US" dirty="0" smtClean="0"/>
              <a:t>の性質を表す重要な数。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グランディ値＝０ のとき、負け型（後手必勝局面）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半順序集合ゲーム周期性定理は、与えられたグランディ値に対して成り立っている。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証明：</a:t>
            </a:r>
            <a:r>
              <a:rPr kumimoji="1" lang="ja-JP" altLang="en-US" dirty="0" smtClean="0"/>
              <a:t>グランディ値への拡張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すべてのグランディ数に対して、同様に定理が成り立つ。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（証明） グランディ数 </a:t>
            </a:r>
            <a:r>
              <a:rPr kumimoji="1" lang="en-US" altLang="ja-JP" dirty="0" smtClean="0"/>
              <a:t>k</a:t>
            </a:r>
          </a:p>
          <a:p>
            <a:pPr lvl="1"/>
            <a:r>
              <a:rPr kumimoji="1" lang="ja-JP" altLang="en-US" dirty="0" smtClean="0"/>
              <a:t>盤面に </a:t>
            </a:r>
            <a:r>
              <a:rPr kumimoji="1" lang="en-US" altLang="ja-JP" dirty="0" smtClean="0"/>
              <a:t>k </a:t>
            </a:r>
            <a:r>
              <a:rPr lang="ja-JP" altLang="en-US" dirty="0" smtClean="0"/>
              <a:t>個のチェーンを並列に追加したものについて、 </a:t>
            </a:r>
            <a:r>
              <a:rPr lang="en-US" altLang="ja-JP" dirty="0" smtClean="0"/>
              <a:t>A </a:t>
            </a:r>
            <a:r>
              <a:rPr lang="ja-JP" altLang="en-US" dirty="0" smtClean="0"/>
              <a:t>に組み込まれているものと見れば、拡張した定理が成り立つ。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グランディ数の性質により、次の２つの盤面は同じ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k</a:t>
            </a:r>
            <a:r>
              <a:rPr lang="ja-JP" altLang="en-US" dirty="0" smtClean="0"/>
              <a:t>個のチェーンが追加されたものについて、全体のグランディ数 </a:t>
            </a:r>
            <a:r>
              <a:rPr lang="en-US" altLang="ja-JP" dirty="0" smtClean="0"/>
              <a:t>= 0</a:t>
            </a:r>
          </a:p>
          <a:p>
            <a:pPr lvl="2"/>
            <a:r>
              <a:rPr lang="ja-JP" altLang="en-US" dirty="0" smtClean="0"/>
              <a:t>もとの盤面について、グランディ数 </a:t>
            </a:r>
            <a:r>
              <a:rPr lang="en-US" altLang="ja-JP" dirty="0" smtClean="0"/>
              <a:t>= k</a:t>
            </a:r>
            <a:endParaRPr kumimoji="1" lang="ja-JP" altLang="en-US" dirty="0"/>
          </a:p>
        </p:txBody>
      </p:sp>
      <p:pic>
        <p:nvPicPr>
          <p:cNvPr id="4" name="図 3" descr="c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4581128"/>
            <a:ext cx="2808312" cy="932095"/>
          </a:xfrm>
          <a:prstGeom prst="rect">
            <a:avLst/>
          </a:prstGeom>
        </p:spPr>
      </p:pic>
      <p:pic>
        <p:nvPicPr>
          <p:cNvPr id="5" name="図 4" descr="ca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4581128"/>
            <a:ext cx="2808312" cy="93209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971600" y="45811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g = 0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36096" y="465313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g</a:t>
            </a:r>
            <a:r>
              <a:rPr kumimoji="1" lang="en-US" altLang="ja-JP" dirty="0" smtClean="0"/>
              <a:t> = k</a:t>
            </a:r>
            <a:endParaRPr kumimoji="1" lang="ja-JP" altLang="en-US" dirty="0"/>
          </a:p>
        </p:txBody>
      </p:sp>
      <p:pic>
        <p:nvPicPr>
          <p:cNvPr id="8" name="図 7" descr="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4" y="5517232"/>
            <a:ext cx="1410891" cy="543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研究のまとめ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研究のまとめ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半順序集合ゲーム周期性定理を拡張し、チェーン上の節点をあるダグで置き換えたものについても、周期性が成り立つことを証明した。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今後の課題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さらに他の盤面への周期性定理の拡張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  <p:pic>
        <p:nvPicPr>
          <p:cNvPr id="4" name="図 3" descr="wsp2_lev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3717032"/>
            <a:ext cx="1800200" cy="1635093"/>
          </a:xfrm>
          <a:prstGeom prst="rect">
            <a:avLst/>
          </a:prstGeom>
        </p:spPr>
      </p:pic>
      <p:pic>
        <p:nvPicPr>
          <p:cNvPr id="5" name="図 4" descr="pos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9154" y="2564904"/>
            <a:ext cx="3054846" cy="9695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３行チョンプの周期性</a:t>
            </a:r>
            <a:r>
              <a:rPr lang="en-US" altLang="ja-JP" sz="2400" dirty="0"/>
              <a:t>[</a:t>
            </a:r>
            <a:r>
              <a:rPr lang="en-US" altLang="ja-JP" sz="2400" dirty="0" err="1"/>
              <a:t>A.E.Brouwer</a:t>
            </a:r>
            <a:r>
              <a:rPr lang="en-US" altLang="ja-JP" sz="2400" dirty="0"/>
              <a:t>]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6059488" cy="4997450"/>
          </a:xfrm>
        </p:spPr>
        <p:txBody>
          <a:bodyPr/>
          <a:lstStyle/>
          <a:p>
            <a:r>
              <a:rPr lang="ja-JP" altLang="en-US" sz="2400" dirty="0"/>
              <a:t>３行目が</a:t>
            </a:r>
            <a:r>
              <a:rPr lang="en-US" altLang="ja-JP" sz="2400" dirty="0"/>
              <a:t>10000</a:t>
            </a:r>
            <a:r>
              <a:rPr lang="ja-JP" altLang="en-US" sz="2400" dirty="0"/>
              <a:t>個のものまで</a:t>
            </a:r>
            <a:r>
              <a:rPr lang="ja-JP" altLang="en-US" sz="2400" dirty="0" smtClean="0"/>
              <a:t>、計算機により周期</a:t>
            </a:r>
            <a:r>
              <a:rPr lang="ja-JP" altLang="en-US" sz="2400" dirty="0"/>
              <a:t>が計算されている。</a:t>
            </a:r>
          </a:p>
          <a:p>
            <a:pPr lvl="1"/>
            <a:r>
              <a:rPr lang="ja-JP" altLang="en-US" sz="2000" dirty="0" smtClean="0"/>
              <a:t>右表は</a:t>
            </a:r>
            <a:r>
              <a:rPr lang="ja-JP" altLang="en-US" sz="2000" dirty="0"/>
              <a:t>周期２以上のものの例。</a:t>
            </a:r>
          </a:p>
          <a:p>
            <a:pPr lvl="1"/>
            <a:r>
              <a:rPr lang="ja-JP" altLang="en-US" sz="2000" dirty="0"/>
              <a:t>３行目が</a:t>
            </a:r>
            <a:r>
              <a:rPr lang="en-US" altLang="ja-JP" sz="2000" dirty="0"/>
              <a:t>120</a:t>
            </a:r>
            <a:r>
              <a:rPr lang="ja-JP" altLang="en-US" sz="2000" dirty="0"/>
              <a:t>個で最初に</a:t>
            </a:r>
            <a:r>
              <a:rPr lang="ja-JP" altLang="en-US" sz="2000" dirty="0" smtClean="0"/>
              <a:t>周期 </a:t>
            </a:r>
            <a:r>
              <a:rPr lang="en-US" altLang="ja-JP" sz="2000" dirty="0" smtClean="0"/>
              <a:t>2 </a:t>
            </a:r>
            <a:r>
              <a:rPr lang="ja-JP" altLang="en-US" sz="2000" dirty="0" err="1" smtClean="0"/>
              <a:t>．</a:t>
            </a:r>
            <a:endParaRPr lang="ja-JP" altLang="en-US" sz="2000" dirty="0"/>
          </a:p>
          <a:p>
            <a:pPr lvl="1">
              <a:buNone/>
            </a:pPr>
            <a:r>
              <a:rPr lang="ja-JP" altLang="en-US" sz="2000" dirty="0" smtClean="0"/>
              <a:t>　　　　 　　　</a:t>
            </a:r>
            <a:r>
              <a:rPr lang="en-US" altLang="ja-JP" sz="2000" dirty="0" smtClean="0"/>
              <a:t>402</a:t>
            </a:r>
            <a:r>
              <a:rPr lang="ja-JP" altLang="en-US" sz="2000" dirty="0"/>
              <a:t>個で最初に</a:t>
            </a:r>
            <a:r>
              <a:rPr lang="ja-JP" altLang="en-US" sz="2000" dirty="0" smtClean="0"/>
              <a:t>周期 </a:t>
            </a:r>
            <a:r>
              <a:rPr lang="en-US" altLang="ja-JP" sz="2000" dirty="0" smtClean="0"/>
              <a:t>4 </a:t>
            </a:r>
            <a:r>
              <a:rPr lang="ja-JP" altLang="en-US" sz="2000" dirty="0" err="1" smtClean="0"/>
              <a:t>．</a:t>
            </a:r>
            <a:endParaRPr lang="ja-JP" altLang="en-US" sz="2000" dirty="0"/>
          </a:p>
          <a:p>
            <a:pPr lvl="1">
              <a:buNone/>
            </a:pPr>
            <a:r>
              <a:rPr lang="ja-JP" altLang="en-US" sz="2000" dirty="0" smtClean="0"/>
              <a:t>　　　 　　　　</a:t>
            </a:r>
            <a:r>
              <a:rPr lang="en-US" altLang="ja-JP" sz="2000" dirty="0" smtClean="0"/>
              <a:t>2027</a:t>
            </a:r>
            <a:r>
              <a:rPr lang="ja-JP" altLang="en-US" sz="2000" dirty="0"/>
              <a:t>個で最初に</a:t>
            </a:r>
            <a:r>
              <a:rPr lang="ja-JP" altLang="en-US" sz="2000" dirty="0" smtClean="0"/>
              <a:t>周期 </a:t>
            </a:r>
            <a:r>
              <a:rPr lang="en-US" altLang="ja-JP" sz="2000" dirty="0" smtClean="0"/>
              <a:t>3 </a:t>
            </a:r>
            <a:r>
              <a:rPr lang="ja-JP" altLang="en-US" sz="2000" dirty="0" err="1" smtClean="0"/>
              <a:t>．</a:t>
            </a:r>
            <a:endParaRPr lang="ja-JP" altLang="en-US" sz="2000" dirty="0"/>
          </a:p>
          <a:p>
            <a:pPr lvl="1">
              <a:buNone/>
            </a:pPr>
            <a:r>
              <a:rPr lang="ja-JP" altLang="en-US" sz="2000" dirty="0" smtClean="0"/>
              <a:t>　 　　　　　　</a:t>
            </a:r>
            <a:r>
              <a:rPr lang="en-US" altLang="ja-JP" sz="2000" dirty="0" smtClean="0"/>
              <a:t>6541</a:t>
            </a:r>
            <a:r>
              <a:rPr lang="ja-JP" altLang="en-US" sz="2000" dirty="0"/>
              <a:t>個で最初に</a:t>
            </a:r>
            <a:r>
              <a:rPr lang="ja-JP" altLang="en-US" sz="2000" dirty="0" smtClean="0"/>
              <a:t>周期 </a:t>
            </a:r>
            <a:r>
              <a:rPr lang="en-US" altLang="ja-JP" sz="2000" dirty="0" smtClean="0"/>
              <a:t>9 </a:t>
            </a:r>
            <a:r>
              <a:rPr lang="ja-JP" altLang="en-US" sz="2000" dirty="0" err="1" smtClean="0"/>
              <a:t>．</a:t>
            </a:r>
            <a:endParaRPr lang="ja-JP" altLang="en-US" sz="2000" dirty="0"/>
          </a:p>
          <a:p>
            <a:pPr lvl="1"/>
            <a:r>
              <a:rPr lang="ja-JP" altLang="en-US" sz="2000" dirty="0" smtClean="0"/>
              <a:t>３行目が</a:t>
            </a:r>
            <a:r>
              <a:rPr lang="en-US" altLang="ja-JP" sz="2000" dirty="0" smtClean="0"/>
              <a:t>10000</a:t>
            </a:r>
            <a:r>
              <a:rPr lang="ja-JP" altLang="en-US" sz="2000" dirty="0"/>
              <a:t>個</a:t>
            </a:r>
            <a:r>
              <a:rPr lang="ja-JP" altLang="en-US" sz="2000" dirty="0" smtClean="0"/>
              <a:t>以下で</a:t>
            </a:r>
            <a:r>
              <a:rPr lang="ja-JP" altLang="en-US" sz="2000" dirty="0"/>
              <a:t>、最大の周期は９．</a:t>
            </a:r>
          </a:p>
          <a:p>
            <a:endParaRPr lang="en-US" altLang="ja-JP" sz="1200" dirty="0" smtClean="0"/>
          </a:p>
          <a:p>
            <a:r>
              <a:rPr lang="ja-JP" altLang="en-US" sz="2400" dirty="0" smtClean="0"/>
              <a:t>周期</a:t>
            </a:r>
            <a:r>
              <a:rPr lang="ja-JP" altLang="en-US" sz="2400" dirty="0"/>
              <a:t>は、３行目の個数に対してかなり小さく</a:t>
            </a:r>
            <a:r>
              <a:rPr lang="ja-JP" altLang="en-US" sz="2400" dirty="0" smtClean="0"/>
              <a:t>なっている。</a:t>
            </a:r>
            <a:endParaRPr lang="ja-JP" altLang="en-US" sz="2400" dirty="0"/>
          </a:p>
        </p:txBody>
      </p:sp>
      <p:pic>
        <p:nvPicPr>
          <p:cNvPr id="24580" name="Picture 4" descr="3rta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24691" y="1662131"/>
            <a:ext cx="1819275" cy="4410075"/>
          </a:xfrm>
          <a:prstGeom prst="rect">
            <a:avLst/>
          </a:prstGeom>
          <a:noFill/>
        </p:spPr>
      </p:pic>
      <p:pic>
        <p:nvPicPr>
          <p:cNvPr id="5" name="Picture 4" descr="1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5300197"/>
            <a:ext cx="3500462" cy="1272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Bounded FR (BFR)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sz="2800" dirty="0" smtClean="0"/>
          </a:p>
          <a:p>
            <a:r>
              <a:rPr lang="ja-JP" altLang="en-US" sz="2800" dirty="0" smtClean="0"/>
              <a:t>周期をもつことの証明を紹介する。</a:t>
            </a:r>
            <a:endParaRPr lang="en-US" altLang="ja-JP" sz="2800" dirty="0" smtClean="0"/>
          </a:p>
          <a:p>
            <a:r>
              <a:rPr lang="en-US" altLang="ja-JP" sz="2800" dirty="0" smtClean="0"/>
              <a:t> </a:t>
            </a:r>
            <a:r>
              <a:rPr lang="ja-JP" altLang="en-US" sz="2800" dirty="0" smtClean="0"/>
              <a:t>　の中の数は全て「２行目のどの節点の祖先にもなっていない節点の数 </a:t>
            </a:r>
            <a:r>
              <a:rPr lang="en-US" altLang="ja-JP" sz="2800" dirty="0" smtClean="0"/>
              <a:t>(M </a:t>
            </a:r>
            <a:r>
              <a:rPr lang="ja-JP" altLang="en-US" sz="2800" dirty="0" smtClean="0"/>
              <a:t>とする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」以下。</a:t>
            </a:r>
            <a:endParaRPr lang="en-US" altLang="ja-JP" sz="2800" dirty="0" smtClean="0"/>
          </a:p>
          <a:p>
            <a:r>
              <a:rPr lang="ja-JP" altLang="en-US" sz="2800" dirty="0" smtClean="0"/>
              <a:t>このことから、計算する際に </a:t>
            </a:r>
            <a:r>
              <a:rPr lang="en-US" altLang="ja-JP" sz="2800" dirty="0" smtClean="0"/>
              <a:t>M </a:t>
            </a:r>
            <a:r>
              <a:rPr lang="ja-JP" altLang="en-US" sz="2800" dirty="0" smtClean="0"/>
              <a:t>個までさかのぼるだけで良いことが言える。</a:t>
            </a:r>
            <a:endParaRPr lang="en-US" altLang="ja-JP" sz="2800" dirty="0" smtClean="0"/>
          </a:p>
          <a:p>
            <a:endParaRPr kumimoji="1" lang="en-US" altLang="ja-JP" sz="2800" dirty="0" smtClean="0"/>
          </a:p>
          <a:p>
            <a:r>
              <a:rPr kumimoji="1" lang="ja-JP" altLang="en-US" sz="2800" dirty="0" smtClean="0"/>
              <a:t>　　　　　　　</a:t>
            </a:r>
            <a:r>
              <a:rPr lang="ja-JP" altLang="en-US" sz="2800" dirty="0" smtClean="0"/>
              <a:t>  　　　</a:t>
            </a:r>
            <a:r>
              <a:rPr kumimoji="1" lang="ja-JP" altLang="en-US" sz="2800" dirty="0" smtClean="0"/>
              <a:t>の組合せの数が有限個のため、  鳩ノ巣原理より、周期性が証明された。</a:t>
            </a:r>
            <a:endParaRPr kumimoji="1" lang="ja-JP" altLang="en-US" sz="2800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142976" y="1142984"/>
          <a:ext cx="5751512" cy="500062"/>
        </p:xfrm>
        <a:graphic>
          <a:graphicData uri="http://schemas.openxmlformats.org/presentationml/2006/ole">
            <p:oleObj spid="_x0000_s59394" name="数式" r:id="rId3" imgW="2628720" imgH="228600" progId="Equation.3">
              <p:embed/>
            </p:oleObj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857224" y="2198963"/>
          <a:ext cx="368302" cy="509957"/>
        </p:xfrm>
        <a:graphic>
          <a:graphicData uri="http://schemas.openxmlformats.org/presentationml/2006/ole">
            <p:oleObj spid="_x0000_s59395" name="数式" r:id="rId4" imgW="164880" imgH="22860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214414" y="4071942"/>
          <a:ext cx="6223000" cy="500063"/>
        </p:xfrm>
        <a:graphic>
          <a:graphicData uri="http://schemas.openxmlformats.org/presentationml/2006/ole">
            <p:oleObj spid="_x0000_s59396" name="数式" r:id="rId5" imgW="2844720" imgH="22860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7215206" y="1142984"/>
          <a:ext cx="765175" cy="452437"/>
        </p:xfrm>
        <a:graphic>
          <a:graphicData uri="http://schemas.openxmlformats.org/presentationml/2006/ole">
            <p:oleObj spid="_x0000_s59397" name="数式" r:id="rId6" imgW="342720" imgH="20304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7623175" y="4071942"/>
          <a:ext cx="992188" cy="452438"/>
        </p:xfrm>
        <a:graphic>
          <a:graphicData uri="http://schemas.openxmlformats.org/presentationml/2006/ole">
            <p:oleObj spid="_x0000_s59398" name="数式" r:id="rId7" imgW="444240" imgH="203040" progId="Equation.3">
              <p:embed/>
            </p:oleObj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/>
        </p:nvGraphicFramePr>
        <p:xfrm>
          <a:off x="857224" y="4557722"/>
          <a:ext cx="2460634" cy="442914"/>
        </p:xfrm>
        <a:graphic>
          <a:graphicData uri="http://schemas.openxmlformats.org/presentationml/2006/ole">
            <p:oleObj spid="_x0000_s59399" name="数式" r:id="rId8" imgW="12697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チョンプ：</a:t>
            </a:r>
            <a:r>
              <a:rPr lang="en-US" altLang="ja-JP" dirty="0" smtClean="0"/>
              <a:t>trivial </a:t>
            </a:r>
            <a:r>
              <a:rPr lang="ja-JP" altLang="en-US" dirty="0" smtClean="0"/>
              <a:t>な例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14354"/>
          </a:xfrm>
        </p:spPr>
        <p:txBody>
          <a:bodyPr/>
          <a:lstStyle/>
          <a:p>
            <a:r>
              <a:rPr kumimoji="1" lang="en-US" altLang="ja-JP" dirty="0" smtClean="0"/>
              <a:t>2×</a:t>
            </a:r>
            <a:r>
              <a:rPr lang="en-US" altLang="ja-JP" dirty="0" smtClean="0"/>
              <a:t>n</a:t>
            </a:r>
            <a:endParaRPr kumimoji="1" lang="ja-JP" altLang="en-US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2219304" y="2505064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1571604" y="3081326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2219304" y="3081326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2868591" y="2505064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7" name="グループ化 39"/>
          <p:cNvGrpSpPr/>
          <p:nvPr/>
        </p:nvGrpSpPr>
        <p:grpSpPr>
          <a:xfrm>
            <a:off x="3516291" y="2505064"/>
            <a:ext cx="1223963" cy="504825"/>
            <a:chOff x="3516291" y="2505064"/>
            <a:chExt cx="1223963" cy="504825"/>
          </a:xfrm>
        </p:grpSpPr>
        <p:sp>
          <p:nvSpPr>
            <p:cNvPr id="10" name="Rectangle 15"/>
            <p:cNvSpPr>
              <a:spLocks noChangeArrowheads="1"/>
            </p:cNvSpPr>
            <p:nvPr/>
          </p:nvSpPr>
          <p:spPr bwMode="auto">
            <a:xfrm>
              <a:off x="3516291" y="2505064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" name="Rectangle 17"/>
            <p:cNvSpPr>
              <a:spLocks noChangeArrowheads="1"/>
            </p:cNvSpPr>
            <p:nvPr/>
          </p:nvSpPr>
          <p:spPr bwMode="auto">
            <a:xfrm>
              <a:off x="4163991" y="2505064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15" name="グループ化 41"/>
          <p:cNvGrpSpPr/>
          <p:nvPr/>
        </p:nvGrpSpPr>
        <p:grpSpPr>
          <a:xfrm>
            <a:off x="2868591" y="3081326"/>
            <a:ext cx="1223963" cy="504825"/>
            <a:chOff x="2868591" y="3081326"/>
            <a:chExt cx="1223963" cy="504825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68591" y="3081326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Rectangle 18"/>
            <p:cNvSpPr>
              <a:spLocks noChangeArrowheads="1"/>
            </p:cNvSpPr>
            <p:nvPr/>
          </p:nvSpPr>
          <p:spPr bwMode="auto">
            <a:xfrm>
              <a:off x="3516291" y="3081326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4163991" y="3081326"/>
            <a:ext cx="576263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6094404" y="3076568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grpSp>
        <p:nvGrpSpPr>
          <p:cNvPr id="18" name="グループ化 37"/>
          <p:cNvGrpSpPr/>
          <p:nvPr/>
        </p:nvGrpSpPr>
        <p:grpSpPr>
          <a:xfrm>
            <a:off x="4813279" y="2500306"/>
            <a:ext cx="1857387" cy="1085845"/>
            <a:chOff x="4813279" y="2500306"/>
            <a:chExt cx="1857387" cy="1085845"/>
          </a:xfrm>
        </p:grpSpPr>
        <p:sp>
          <p:nvSpPr>
            <p:cNvPr id="11" name="Rectangle 16"/>
            <p:cNvSpPr>
              <a:spLocks noChangeArrowheads="1"/>
            </p:cNvSpPr>
            <p:nvPr/>
          </p:nvSpPr>
          <p:spPr bwMode="auto">
            <a:xfrm>
              <a:off x="4813279" y="2505064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" name="Rectangle 19"/>
            <p:cNvSpPr>
              <a:spLocks noChangeArrowheads="1"/>
            </p:cNvSpPr>
            <p:nvPr/>
          </p:nvSpPr>
          <p:spPr bwMode="auto">
            <a:xfrm>
              <a:off x="4813279" y="3081326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7" name="Rectangle 22"/>
            <p:cNvSpPr>
              <a:spLocks noChangeArrowheads="1"/>
            </p:cNvSpPr>
            <p:nvPr/>
          </p:nvSpPr>
          <p:spPr bwMode="auto">
            <a:xfrm>
              <a:off x="6094404" y="2500306"/>
              <a:ext cx="576262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5445116" y="2500306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5445116" y="3076568"/>
              <a:ext cx="576263" cy="50482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</p:grpSp>
      <p:pic>
        <p:nvPicPr>
          <p:cNvPr id="37" name="図 36" descr="pois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7464" y="2511408"/>
            <a:ext cx="540000" cy="42862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1" name="コンテンツ プレースホルダ 2"/>
          <p:cNvSpPr txBox="1">
            <a:spLocks/>
          </p:cNvSpPr>
          <p:nvPr/>
        </p:nvSpPr>
        <p:spPr>
          <a:xfrm>
            <a:off x="485804" y="3714752"/>
            <a:ext cx="8229600" cy="2428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dirty="0" smtClean="0"/>
              <a:t>先手は最初に右下の節点を選択する。</a:t>
            </a:r>
            <a:endParaRPr lang="en-US" altLang="ja-JP" sz="240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400" dirty="0" smtClean="0"/>
              <a:t>後手がどんな手を打った場合でも、先手は 上段</a:t>
            </a:r>
            <a:r>
              <a:rPr lang="en-US" altLang="ja-JP" sz="2400" dirty="0" smtClean="0"/>
              <a:t>=(</a:t>
            </a:r>
            <a:r>
              <a:rPr lang="ja-JP" altLang="en-US" sz="2400" dirty="0" smtClean="0"/>
              <a:t>下段＋１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となるように手を打つことができる。</a:t>
            </a:r>
            <a:endParaRPr lang="en-US" altLang="ja-JP" sz="24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したがって、先手必勝。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4932040" y="2636912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25" name="円/楕円 24"/>
          <p:cNvSpPr/>
          <p:nvPr/>
        </p:nvSpPr>
        <p:spPr>
          <a:xfrm>
            <a:off x="6156176" y="3140968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27" name="円/楕円 26"/>
          <p:cNvSpPr/>
          <p:nvPr/>
        </p:nvSpPr>
        <p:spPr>
          <a:xfrm>
            <a:off x="2987824" y="3140968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28" name="円/楕円 27"/>
          <p:cNvSpPr/>
          <p:nvPr/>
        </p:nvSpPr>
        <p:spPr>
          <a:xfrm>
            <a:off x="4283968" y="3212976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30" name="円/楕円 29"/>
          <p:cNvSpPr/>
          <p:nvPr/>
        </p:nvSpPr>
        <p:spPr>
          <a:xfrm>
            <a:off x="3635896" y="2636912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３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2" dur="indefinite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9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2" grpId="0" animBg="1"/>
      <p:bldP spid="24" grpId="0" animBg="1"/>
      <p:bldP spid="25" grpId="0" animBg="1"/>
      <p:bldP spid="27" grpId="0" animBg="1"/>
      <p:bldP spid="28" grpId="0" animBg="1"/>
      <p:bldP spid="3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FR </a:t>
            </a:r>
            <a:r>
              <a:rPr kumimoji="1" lang="ja-JP" altLang="en-US" dirty="0" smtClean="0"/>
              <a:t>の例</a:t>
            </a:r>
            <a:r>
              <a:rPr lang="ja-JP" altLang="en-US" dirty="0" smtClean="0"/>
              <a:t>（１）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ChangeAspect="1"/>
          </p:cNvGraphicFramePr>
          <p:nvPr>
            <p:ph idx="1"/>
          </p:nvPr>
        </p:nvGraphicFramePr>
        <p:xfrm>
          <a:off x="858838" y="1785938"/>
          <a:ext cx="4371975" cy="514350"/>
        </p:xfrm>
        <a:graphic>
          <a:graphicData uri="http://schemas.openxmlformats.org/presentationml/2006/ole">
            <p:oleObj spid="_x0000_s64514" name="数式" r:id="rId3" imgW="1942920" imgH="22860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3249643" y="1142984"/>
          <a:ext cx="5751513" cy="500063"/>
        </p:xfrm>
        <a:graphic>
          <a:graphicData uri="http://schemas.openxmlformats.org/presentationml/2006/ole">
            <p:oleObj spid="_x0000_s64515" name="数式" r:id="rId4" imgW="2628720" imgH="228600" progId="Equation.3">
              <p:embed/>
            </p:oleObj>
          </a:graphicData>
        </a:graphic>
      </p:graphicFrame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457200" y="1743077"/>
            <a:ext cx="5900750" cy="685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800" dirty="0" smtClean="0"/>
              <a:t> 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1428728" y="2440298"/>
          <a:ext cx="2714644" cy="488636"/>
        </p:xfrm>
        <a:graphic>
          <a:graphicData uri="http://schemas.openxmlformats.org/presentationml/2006/ole">
            <p:oleObj spid="_x0000_s64516" name="数式" r:id="rId5" imgW="1269720" imgH="228600" progId="Equation.3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393826" y="2967038"/>
          <a:ext cx="3392488" cy="461962"/>
        </p:xfrm>
        <a:graphic>
          <a:graphicData uri="http://schemas.openxmlformats.org/presentationml/2006/ole">
            <p:oleObj spid="_x0000_s64517" name="数式" r:id="rId6" imgW="1587240" imgH="215640" progId="Equation.3">
              <p:embed/>
            </p:oleObj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1393826" y="3538542"/>
          <a:ext cx="3392488" cy="461962"/>
        </p:xfrm>
        <a:graphic>
          <a:graphicData uri="http://schemas.openxmlformats.org/presentationml/2006/ole">
            <p:oleObj spid="_x0000_s64518" name="数式" r:id="rId7" imgW="1587240" imgH="215640" progId="Equation.3">
              <p:embed/>
            </p:oleObj>
          </a:graphicData>
        </a:graphic>
      </p:graphicFrame>
      <p:sp>
        <p:nvSpPr>
          <p:cNvPr id="11" name="コンテンツ プレースホルダ 2"/>
          <p:cNvSpPr txBox="1">
            <a:spLocks/>
          </p:cNvSpPr>
          <p:nvPr/>
        </p:nvSpPr>
        <p:spPr>
          <a:xfrm>
            <a:off x="457200" y="4457721"/>
            <a:ext cx="5900750" cy="140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800" noProof="0" dirty="0" smtClean="0"/>
              <a:t>0</a:t>
            </a:r>
            <a:r>
              <a:rPr lang="ja-JP" altLang="en-US" sz="2800" noProof="0" dirty="0" smtClean="0"/>
              <a:t>が出たので終了する。</a:t>
            </a:r>
            <a:endParaRPr lang="en-US" altLang="ja-JP" sz="2800" noProof="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800" noProof="0" dirty="0" smtClean="0"/>
              <a:t>負け型の列は </a:t>
            </a:r>
            <a:r>
              <a:rPr lang="en-US" altLang="ja-JP" sz="2800" dirty="0" smtClean="0"/>
              <a:t> </a:t>
            </a:r>
            <a:r>
              <a:rPr lang="en-US" altLang="ja-JP" sz="2800" noProof="0" dirty="0" smtClean="0"/>
              <a:t>3,3,0 .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FR </a:t>
            </a:r>
            <a:r>
              <a:rPr kumimoji="1" lang="ja-JP" altLang="en-US" dirty="0" smtClean="0"/>
              <a:t>の例</a:t>
            </a:r>
            <a:r>
              <a:rPr lang="ja-JP" altLang="en-US" dirty="0" smtClean="0"/>
              <a:t>（２）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ChangeAspect="1"/>
          </p:cNvGraphicFramePr>
          <p:nvPr>
            <p:ph idx="1"/>
          </p:nvPr>
        </p:nvGraphicFramePr>
        <p:xfrm>
          <a:off x="915988" y="1809750"/>
          <a:ext cx="5881687" cy="452438"/>
        </p:xfrm>
        <a:graphic>
          <a:graphicData uri="http://schemas.openxmlformats.org/presentationml/2006/ole">
            <p:oleObj spid="_x0000_s65538" name="数式" r:id="rId4" imgW="2971800" imgH="22860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3249643" y="1142984"/>
          <a:ext cx="5751513" cy="500063"/>
        </p:xfrm>
        <a:graphic>
          <a:graphicData uri="http://schemas.openxmlformats.org/presentationml/2006/ole">
            <p:oleObj spid="_x0000_s65539" name="数式" r:id="rId5" imgW="2628720" imgH="228600" progId="Equation.3">
              <p:embed/>
            </p:oleObj>
          </a:graphicData>
        </a:graphic>
      </p:graphicFrame>
      <p:sp>
        <p:nvSpPr>
          <p:cNvPr id="7" name="コンテンツ プレースホルダ 2"/>
          <p:cNvSpPr txBox="1">
            <a:spLocks/>
          </p:cNvSpPr>
          <p:nvPr/>
        </p:nvSpPr>
        <p:spPr>
          <a:xfrm>
            <a:off x="457200" y="1743077"/>
            <a:ext cx="5900750" cy="685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800" dirty="0" smtClean="0"/>
              <a:t> 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1142976" y="2797191"/>
          <a:ext cx="3176587" cy="488950"/>
        </p:xfrm>
        <a:graphic>
          <a:graphicData uri="http://schemas.openxmlformats.org/presentationml/2006/ole">
            <p:oleObj spid="_x0000_s65540" name="数式" r:id="rId6" imgW="1485720" imgH="228600" progId="Equation.3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1142976" y="3206777"/>
          <a:ext cx="3636963" cy="461962"/>
        </p:xfrm>
        <a:graphic>
          <a:graphicData uri="http://schemas.openxmlformats.org/presentationml/2006/ole">
            <p:oleObj spid="_x0000_s65541" name="数式" r:id="rId7" imgW="1701720" imgH="215640" progId="Equation.3">
              <p:embed/>
            </p:oleObj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1142976" y="3668740"/>
          <a:ext cx="3663950" cy="461963"/>
        </p:xfrm>
        <a:graphic>
          <a:graphicData uri="http://schemas.openxmlformats.org/presentationml/2006/ole">
            <p:oleObj spid="_x0000_s65542" name="数式" r:id="rId8" imgW="1714320" imgH="215640" progId="Equation.3">
              <p:embed/>
            </p:oleObj>
          </a:graphicData>
        </a:graphic>
      </p:graphicFrame>
      <p:graphicFrame>
        <p:nvGraphicFramePr>
          <p:cNvPr id="28680" name="コンテンツ プレースホルダ 3"/>
          <p:cNvGraphicFramePr>
            <a:graphicFrameLocks noChangeAspect="1"/>
          </p:cNvGraphicFramePr>
          <p:nvPr/>
        </p:nvGraphicFramePr>
        <p:xfrm>
          <a:off x="857224" y="2285995"/>
          <a:ext cx="2135188" cy="500063"/>
        </p:xfrm>
        <a:graphic>
          <a:graphicData uri="http://schemas.openxmlformats.org/presentationml/2006/ole">
            <p:oleObj spid="_x0000_s65543" name="数式" r:id="rId9" imgW="977760" imgH="228600" progId="Equation.3">
              <p:embed/>
            </p:oleObj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1147765" y="4122765"/>
          <a:ext cx="3852863" cy="488950"/>
        </p:xfrm>
        <a:graphic>
          <a:graphicData uri="http://schemas.openxmlformats.org/presentationml/2006/ole">
            <p:oleObj spid="_x0000_s65544" name="数式" r:id="rId10" imgW="1803240" imgH="228600" progId="Equation.3">
              <p:embed/>
            </p:oleObj>
          </a:graphicData>
        </a:graphic>
      </p:graphicFrame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1119192" y="4610128"/>
          <a:ext cx="4095750" cy="461963"/>
        </p:xfrm>
        <a:graphic>
          <a:graphicData uri="http://schemas.openxmlformats.org/presentationml/2006/ole">
            <p:oleObj spid="_x0000_s65545" name="数式" r:id="rId11" imgW="1917360" imgH="215640" progId="Equation.3">
              <p:embed/>
            </p:oleObj>
          </a:graphicData>
        </a:graphic>
      </p:graphicFrame>
      <p:graphicFrame>
        <p:nvGraphicFramePr>
          <p:cNvPr id="28683" name="Object 11"/>
          <p:cNvGraphicFramePr>
            <a:graphicFrameLocks noChangeAspect="1"/>
          </p:cNvGraphicFramePr>
          <p:nvPr/>
        </p:nvGraphicFramePr>
        <p:xfrm>
          <a:off x="1127130" y="5010182"/>
          <a:ext cx="4230688" cy="490537"/>
        </p:xfrm>
        <a:graphic>
          <a:graphicData uri="http://schemas.openxmlformats.org/presentationml/2006/ole">
            <p:oleObj spid="_x0000_s65546" name="数式" r:id="rId12" imgW="1981080" imgH="228600" progId="Equation.3">
              <p:embed/>
            </p:oleObj>
          </a:graphicData>
        </a:graphic>
      </p:graphicFrame>
      <p:graphicFrame>
        <p:nvGraphicFramePr>
          <p:cNvPr id="28684" name="Object 12"/>
          <p:cNvGraphicFramePr>
            <a:graphicFrameLocks noChangeAspect="1"/>
          </p:cNvGraphicFramePr>
          <p:nvPr/>
        </p:nvGraphicFramePr>
        <p:xfrm>
          <a:off x="1122371" y="5438793"/>
          <a:ext cx="4664075" cy="490537"/>
        </p:xfrm>
        <a:graphic>
          <a:graphicData uri="http://schemas.openxmlformats.org/presentationml/2006/ole">
            <p:oleObj spid="_x0000_s65547" name="数式" r:id="rId13" imgW="2184120" imgH="228600" progId="Equation.3">
              <p:embed/>
            </p:oleObj>
          </a:graphicData>
        </a:graphic>
      </p:graphicFrame>
      <p:graphicFrame>
        <p:nvGraphicFramePr>
          <p:cNvPr id="28685" name="Object 13"/>
          <p:cNvGraphicFramePr>
            <a:graphicFrameLocks noChangeAspect="1"/>
          </p:cNvGraphicFramePr>
          <p:nvPr/>
        </p:nvGraphicFramePr>
        <p:xfrm>
          <a:off x="1144599" y="5867421"/>
          <a:ext cx="5070475" cy="490537"/>
        </p:xfrm>
        <a:graphic>
          <a:graphicData uri="http://schemas.openxmlformats.org/presentationml/2006/ole">
            <p:oleObj spid="_x0000_s65548" name="数式" r:id="rId14" imgW="2374560" imgH="228600" progId="Equation.3">
              <p:embed/>
            </p:oleObj>
          </a:graphicData>
        </a:graphic>
      </p:graphicFrame>
      <p:sp>
        <p:nvSpPr>
          <p:cNvPr id="17" name="コンテンツ プレースホルダ 2"/>
          <p:cNvSpPr txBox="1">
            <a:spLocks/>
          </p:cNvSpPr>
          <p:nvPr/>
        </p:nvSpPr>
        <p:spPr>
          <a:xfrm>
            <a:off x="5886488" y="3386151"/>
            <a:ext cx="3328982" cy="140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ja-JP" sz="2800" dirty="0" smtClean="0"/>
              <a:t>4</a:t>
            </a:r>
            <a:r>
              <a:rPr lang="ja-JP" altLang="en-US" sz="2800" dirty="0" smtClean="0"/>
              <a:t>が無限に続く。</a:t>
            </a:r>
            <a:endParaRPr lang="en-US" altLang="ja-JP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800" noProof="0" dirty="0" smtClean="0"/>
              <a:t>周期１</a:t>
            </a:r>
            <a:r>
              <a:rPr lang="en-US" altLang="ja-JP" sz="2800" noProof="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FR </a:t>
            </a:r>
            <a:r>
              <a:rPr kumimoji="1" lang="ja-JP" altLang="en-US" dirty="0" smtClean="0"/>
              <a:t>の例</a:t>
            </a:r>
            <a:r>
              <a:rPr lang="ja-JP" altLang="en-US" dirty="0"/>
              <a:t>（３）</a:t>
            </a:r>
            <a:endParaRPr kumimoji="1" lang="ja-JP" altLang="en-US" dirty="0"/>
          </a:p>
        </p:txBody>
      </p:sp>
      <p:grpSp>
        <p:nvGrpSpPr>
          <p:cNvPr id="2" name="グループ化 90"/>
          <p:cNvGrpSpPr/>
          <p:nvPr/>
        </p:nvGrpSpPr>
        <p:grpSpPr>
          <a:xfrm>
            <a:off x="4357686" y="1714488"/>
            <a:ext cx="4643470" cy="3999734"/>
            <a:chOff x="1214414" y="2215348"/>
            <a:chExt cx="4643470" cy="3999734"/>
          </a:xfrm>
        </p:grpSpPr>
        <p:cxnSp>
          <p:nvCxnSpPr>
            <p:cNvPr id="9" name="直線矢印コネクタ 8"/>
            <p:cNvCxnSpPr/>
            <p:nvPr/>
          </p:nvCxnSpPr>
          <p:spPr>
            <a:xfrm rot="5400000" flipH="1" flipV="1">
              <a:off x="-214346" y="4000504"/>
              <a:ext cx="35719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矢印コネクタ 9"/>
            <p:cNvCxnSpPr/>
            <p:nvPr/>
          </p:nvCxnSpPr>
          <p:spPr>
            <a:xfrm>
              <a:off x="1571604" y="5786454"/>
              <a:ext cx="42862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正方形/長方形 28"/>
            <p:cNvSpPr/>
            <p:nvPr/>
          </p:nvSpPr>
          <p:spPr>
            <a:xfrm>
              <a:off x="2071670" y="4059800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643042" y="3202544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グループ化 75"/>
            <p:cNvGrpSpPr/>
            <p:nvPr/>
          </p:nvGrpSpPr>
          <p:grpSpPr>
            <a:xfrm>
              <a:off x="1643042" y="3631172"/>
              <a:ext cx="3786214" cy="2083844"/>
              <a:chOff x="1643042" y="3631172"/>
              <a:chExt cx="3786214" cy="2083844"/>
            </a:xfrm>
          </p:grpSpPr>
          <p:sp>
            <p:nvSpPr>
              <p:cNvPr id="12" name="正方形/長方形 11"/>
              <p:cNvSpPr/>
              <p:nvPr/>
            </p:nvSpPr>
            <p:spPr>
              <a:xfrm>
                <a:off x="1643042" y="5357826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2071670" y="5357826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2500298" y="5357826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2928926" y="5357826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1643042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2071670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2500298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2928926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643042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2071670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2500298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2928926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1643042" y="405980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1643042" y="3631172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2071670" y="3631172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3357554" y="5357826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3357554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3357554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3786182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4214810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3786182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4214810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4643438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4643438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5072066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5072066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</p:grpSp>
        <p:sp>
          <p:nvSpPr>
            <p:cNvPr id="47" name="正方形/長方形 46"/>
            <p:cNvSpPr/>
            <p:nvPr/>
          </p:nvSpPr>
          <p:spPr>
            <a:xfrm>
              <a:off x="2500298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928926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357554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3786182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4214810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4643438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5072066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直線コネクタ 54"/>
            <p:cNvCxnSpPr/>
            <p:nvPr/>
          </p:nvCxnSpPr>
          <p:spPr>
            <a:xfrm rot="16200000" flipH="1">
              <a:off x="2000232" y="3571876"/>
              <a:ext cx="2143140" cy="214314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8" name="テキスト ボックス 57"/>
            <p:cNvSpPr txBox="1"/>
            <p:nvPr/>
          </p:nvSpPr>
          <p:spPr>
            <a:xfrm>
              <a:off x="1214414" y="535782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1214414" y="492919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1</a:t>
              </a:r>
              <a:endParaRPr kumimoji="1" lang="ja-JP" altLang="en-US" dirty="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1214414" y="450057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2</a:t>
              </a:r>
              <a:endParaRPr kumimoji="1" lang="ja-JP" altLang="en-US" dirty="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1214414" y="405980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3</a:t>
              </a:r>
              <a:endParaRPr kumimoji="1" lang="ja-JP" altLang="en-US" dirty="0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1214414" y="363117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4</a:t>
              </a:r>
              <a:endParaRPr kumimoji="1" lang="ja-JP" altLang="en-US" dirty="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1214414" y="321468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5</a:t>
              </a:r>
              <a:endParaRPr kumimoji="1" lang="ja-JP" altLang="en-US" dirty="0"/>
            </a:p>
          </p:txBody>
        </p:sp>
        <p:cxnSp>
          <p:nvCxnSpPr>
            <p:cNvPr id="66" name="直線コネクタ 65"/>
            <p:cNvCxnSpPr/>
            <p:nvPr/>
          </p:nvCxnSpPr>
          <p:spPr>
            <a:xfrm rot="16200000" flipH="1">
              <a:off x="2857488" y="4000504"/>
              <a:ext cx="1714512" cy="171451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 rot="16200000" flipH="1">
              <a:off x="3286116" y="4000505"/>
              <a:ext cx="1714512" cy="171451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rot="16200000" flipH="1">
              <a:off x="3714744" y="4000505"/>
              <a:ext cx="1714512" cy="171451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>
              <a:off x="4143372" y="4000505"/>
              <a:ext cx="1285884" cy="128588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4572000" y="4000505"/>
              <a:ext cx="928694" cy="92869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>
              <a:off x="5072066" y="4000505"/>
              <a:ext cx="428628" cy="42862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>
              <a:off x="2428860" y="4429132"/>
              <a:ext cx="1285884" cy="128588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aphicFrame>
          <p:nvGraphicFramePr>
            <p:cNvPr id="82" name="オブジェクト 81"/>
            <p:cNvGraphicFramePr>
              <a:graphicFrameLocks noChangeAspect="1"/>
            </p:cNvGraphicFramePr>
            <p:nvPr/>
          </p:nvGraphicFramePr>
          <p:xfrm>
            <a:off x="1643042" y="5847687"/>
            <a:ext cx="285752" cy="367395"/>
          </p:xfrm>
          <a:graphic>
            <a:graphicData uri="http://schemas.openxmlformats.org/presentationml/2006/ole">
              <p:oleObj spid="_x0000_s66562" name="数式" r:id="rId3" imgW="177480" imgH="228600" progId="Equation.3">
                <p:embed/>
              </p:oleObj>
            </a:graphicData>
          </a:graphic>
        </p:graphicFrame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2071670" y="5867400"/>
            <a:ext cx="265113" cy="346075"/>
          </p:xfrm>
          <a:graphic>
            <a:graphicData uri="http://schemas.openxmlformats.org/presentationml/2006/ole">
              <p:oleObj spid="_x0000_s66563" name="数式" r:id="rId4" imgW="164880" imgH="215640" progId="Equation.3">
                <p:embed/>
              </p:oleObj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2500298" y="5857875"/>
            <a:ext cx="284163" cy="346075"/>
          </p:xfrm>
          <a:graphic>
            <a:graphicData uri="http://schemas.openxmlformats.org/presentationml/2006/ole">
              <p:oleObj spid="_x0000_s66564" name="数式" r:id="rId5" imgW="177480" imgH="215640" progId="Equation.3">
                <p:embed/>
              </p:oleObj>
            </a:graphicData>
          </a:graphic>
        </p:graphicFrame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2928938" y="5848350"/>
            <a:ext cx="284162" cy="366713"/>
          </p:xfrm>
          <a:graphic>
            <a:graphicData uri="http://schemas.openxmlformats.org/presentationml/2006/ole">
              <p:oleObj spid="_x0000_s66565" name="数式" r:id="rId6" imgW="177480" imgH="228600" progId="Equation.3">
                <p:embed/>
              </p:oleObj>
            </a:graphicData>
          </a:graphic>
        </p:graphicFrame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3357554" y="5857892"/>
            <a:ext cx="284163" cy="346075"/>
          </p:xfrm>
          <a:graphic>
            <a:graphicData uri="http://schemas.openxmlformats.org/presentationml/2006/ole">
              <p:oleObj spid="_x0000_s66566" name="数式" r:id="rId7" imgW="177480" imgH="215640" progId="Equation.3">
                <p:embed/>
              </p:oleObj>
            </a:graphicData>
          </a:graphic>
        </p:graphicFrame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3787775" y="5848350"/>
            <a:ext cx="284163" cy="366713"/>
          </p:xfrm>
          <a:graphic>
            <a:graphicData uri="http://schemas.openxmlformats.org/presentationml/2006/ole">
              <p:oleObj spid="_x0000_s66567" name="数式" r:id="rId8" imgW="177480" imgH="228600" progId="Equation.3">
                <p:embed/>
              </p:oleObj>
            </a:graphicData>
          </a:graphic>
        </p:graphicFrame>
        <p:graphicFrame>
          <p:nvGraphicFramePr>
            <p:cNvPr id="1032" name="Object 8"/>
            <p:cNvGraphicFramePr>
              <a:graphicFrameLocks noChangeAspect="1"/>
            </p:cNvGraphicFramePr>
            <p:nvPr/>
          </p:nvGraphicFramePr>
          <p:xfrm>
            <a:off x="4216400" y="5848350"/>
            <a:ext cx="284163" cy="366713"/>
          </p:xfrm>
          <a:graphic>
            <a:graphicData uri="http://schemas.openxmlformats.org/presentationml/2006/ole">
              <p:oleObj spid="_x0000_s66568" name="数式" r:id="rId9" imgW="177480" imgH="228600" progId="Equation.3">
                <p:embed/>
              </p:oleObj>
            </a:graphicData>
          </a:graphic>
        </p:graphicFrame>
        <p:graphicFrame>
          <p:nvGraphicFramePr>
            <p:cNvPr id="1033" name="Object 9"/>
            <p:cNvGraphicFramePr>
              <a:graphicFrameLocks noChangeAspect="1"/>
            </p:cNvGraphicFramePr>
            <p:nvPr/>
          </p:nvGraphicFramePr>
          <p:xfrm>
            <a:off x="4645025" y="5848350"/>
            <a:ext cx="284163" cy="366713"/>
          </p:xfrm>
          <a:graphic>
            <a:graphicData uri="http://schemas.openxmlformats.org/presentationml/2006/ole">
              <p:oleObj spid="_x0000_s66569" name="数式" r:id="rId10" imgW="177480" imgH="228600" progId="Equation.3">
                <p:embed/>
              </p:oleObj>
            </a:graphicData>
          </a:graphic>
        </p:graphicFrame>
        <p:graphicFrame>
          <p:nvGraphicFramePr>
            <p:cNvPr id="1034" name="Object 10"/>
            <p:cNvGraphicFramePr>
              <a:graphicFrameLocks noChangeAspect="1"/>
            </p:cNvGraphicFramePr>
            <p:nvPr/>
          </p:nvGraphicFramePr>
          <p:xfrm>
            <a:off x="5073650" y="5848350"/>
            <a:ext cx="284163" cy="366713"/>
          </p:xfrm>
          <a:graphic>
            <a:graphicData uri="http://schemas.openxmlformats.org/presentationml/2006/ole">
              <p:oleObj spid="_x0000_s66570" name="数式" r:id="rId11" imgW="177480" imgH="228600" progId="Equation.3">
                <p:embed/>
              </p:oleObj>
            </a:graphicData>
          </a:graphic>
        </p:graphicFrame>
      </p:grpSp>
      <p:graphicFrame>
        <p:nvGraphicFramePr>
          <p:cNvPr id="1035" name="コンテンツ プレースホルダ 3"/>
          <p:cNvGraphicFramePr>
            <a:graphicFrameLocks noChangeAspect="1"/>
          </p:cNvGraphicFramePr>
          <p:nvPr/>
        </p:nvGraphicFramePr>
        <p:xfrm>
          <a:off x="603553" y="4071942"/>
          <a:ext cx="3642983" cy="476262"/>
        </p:xfrm>
        <a:graphic>
          <a:graphicData uri="http://schemas.openxmlformats.org/presentationml/2006/ole">
            <p:oleObj spid="_x0000_s66571" name="数式" r:id="rId12" imgW="1714320" imgH="228600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573067" y="5143515"/>
          <a:ext cx="2135188" cy="500063"/>
        </p:xfrm>
        <a:graphic>
          <a:graphicData uri="http://schemas.openxmlformats.org/presentationml/2006/ole">
            <p:oleObj spid="_x0000_s66572" name="数式" r:id="rId13" imgW="977760" imgH="22860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71472" y="4572016"/>
          <a:ext cx="2716213" cy="500063"/>
        </p:xfrm>
        <a:graphic>
          <a:graphicData uri="http://schemas.openxmlformats.org/presentationml/2006/ole">
            <p:oleObj spid="_x0000_s66573" name="数式" r:id="rId14" imgW="1244520" imgH="228600" progId="Equation.3">
              <p:embed/>
            </p:oleObj>
          </a:graphicData>
        </a:graphic>
      </p:graphicFrame>
      <p:sp>
        <p:nvSpPr>
          <p:cNvPr id="95" name="コンテンツ プレースホルダ 2"/>
          <p:cNvSpPr txBox="1">
            <a:spLocks/>
          </p:cNvSpPr>
          <p:nvPr/>
        </p:nvSpPr>
        <p:spPr>
          <a:xfrm>
            <a:off x="642910" y="2143116"/>
            <a:ext cx="3786214" cy="15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800" dirty="0" smtClean="0">
                <a:solidFill>
                  <a:srgbClr val="FF0000"/>
                </a:solidFill>
              </a:rPr>
              <a:t>○</a:t>
            </a:r>
            <a:r>
              <a:rPr lang="ja-JP" altLang="en-US" sz="2800" dirty="0" smtClean="0"/>
              <a:t>は、</a:t>
            </a:r>
            <a:r>
              <a:rPr lang="en-US" altLang="ja-JP" sz="2800" dirty="0" smtClean="0"/>
              <a:t>×</a:t>
            </a:r>
            <a:r>
              <a:rPr lang="ja-JP" altLang="en-US" sz="2800" dirty="0" smtClean="0"/>
              <a:t>や「</a:t>
            </a:r>
            <a:r>
              <a:rPr lang="ja-JP" altLang="en-US" sz="2800" dirty="0" smtClean="0">
                <a:solidFill>
                  <a:srgbClr val="FF0000"/>
                </a:solidFill>
              </a:rPr>
              <a:t>○</a:t>
            </a:r>
            <a:r>
              <a:rPr lang="ja-JP" altLang="en-US" sz="2800" dirty="0" smtClean="0"/>
              <a:t>の右下」になっていない場所で、一番下の場所。</a:t>
            </a:r>
            <a:endParaRPr lang="en-US" altLang="ja-JP" sz="2800" dirty="0" smtClean="0"/>
          </a:p>
        </p:txBody>
      </p:sp>
      <p:sp>
        <p:nvSpPr>
          <p:cNvPr id="96" name="コンテンツ プレースホルダ 2"/>
          <p:cNvSpPr txBox="1">
            <a:spLocks/>
          </p:cNvSpPr>
          <p:nvPr/>
        </p:nvSpPr>
        <p:spPr>
          <a:xfrm>
            <a:off x="642910" y="1571612"/>
            <a:ext cx="3328982" cy="857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ja-JP" altLang="en-US" sz="2800" dirty="0"/>
              <a:t>別</a:t>
            </a:r>
            <a:r>
              <a:rPr lang="ja-JP" altLang="en-US" sz="2800" dirty="0" smtClean="0"/>
              <a:t>の形で表示</a:t>
            </a:r>
            <a:endParaRPr lang="en-US" altLang="ja-JP" sz="2800" dirty="0" smtClean="0"/>
          </a:p>
        </p:txBody>
      </p:sp>
      <p:cxnSp>
        <p:nvCxnSpPr>
          <p:cNvPr id="99" name="直線コネクタ 98"/>
          <p:cNvCxnSpPr/>
          <p:nvPr/>
        </p:nvCxnSpPr>
        <p:spPr>
          <a:xfrm rot="5400000">
            <a:off x="4893471" y="3821909"/>
            <a:ext cx="407196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周期の上界 </a:t>
            </a:r>
            <a:r>
              <a:rPr lang="en-US" altLang="ja-JP" dirty="0" smtClean="0"/>
              <a:t>(1)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800" dirty="0" smtClean="0"/>
              <a:t>この証明から、周期の上界を計算する。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　  の周期を　とする。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　  は　</a:t>
            </a:r>
            <a:r>
              <a:rPr lang="ja-JP" altLang="en-US" sz="2800" dirty="0" smtClean="0"/>
              <a:t> </a:t>
            </a:r>
            <a:r>
              <a:rPr kumimoji="1" lang="ja-JP" altLang="en-US" sz="2800" dirty="0" smtClean="0"/>
              <a:t>通り、</a:t>
            </a:r>
            <a:r>
              <a:rPr lang="ja-JP" altLang="en-US" sz="2800" dirty="0" smtClean="0"/>
              <a:t>   </a:t>
            </a:r>
            <a:r>
              <a:rPr kumimoji="1" lang="ja-JP" altLang="en-US" sz="2800" dirty="0" smtClean="0"/>
              <a:t>はそれぞれ　 通り。</a:t>
            </a:r>
            <a:endParaRPr kumimoji="1" lang="en-US" altLang="ja-JP" sz="2800" dirty="0" smtClean="0"/>
          </a:p>
          <a:p>
            <a:endParaRPr kumimoji="1" lang="en-US" altLang="ja-JP" sz="1200" dirty="0" smtClean="0"/>
          </a:p>
          <a:p>
            <a:r>
              <a:rPr lang="ja-JP" altLang="en-US" sz="2800" dirty="0" smtClean="0"/>
              <a:t>したがって、</a:t>
            </a:r>
            <a:endParaRPr kumimoji="1" lang="ja-JP" altLang="en-US" sz="2800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214438" y="1772816"/>
          <a:ext cx="6223000" cy="500062"/>
        </p:xfrm>
        <a:graphic>
          <a:graphicData uri="http://schemas.openxmlformats.org/presentationml/2006/ole">
            <p:oleObj spid="_x0000_s60418" name="数式" r:id="rId3" imgW="2844720" imgH="22860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7623175" y="1844824"/>
          <a:ext cx="992188" cy="452437"/>
        </p:xfrm>
        <a:graphic>
          <a:graphicData uri="http://schemas.openxmlformats.org/presentationml/2006/ole">
            <p:oleObj spid="_x0000_s60419" name="数式" r:id="rId4" imgW="444240" imgH="203040" progId="Equation.3">
              <p:embed/>
            </p:oleObj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857250" y="2276872"/>
          <a:ext cx="368300" cy="509587"/>
        </p:xfrm>
        <a:graphic>
          <a:graphicData uri="http://schemas.openxmlformats.org/presentationml/2006/ole">
            <p:oleObj spid="_x0000_s60420" name="数式" r:id="rId5" imgW="164880" imgH="228600" progId="Equation.3">
              <p:embed/>
            </p:oleObj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2483768" y="2276872"/>
          <a:ext cx="396875" cy="509587"/>
        </p:xfrm>
        <a:graphic>
          <a:graphicData uri="http://schemas.openxmlformats.org/presentationml/2006/ole">
            <p:oleObj spid="_x0000_s60421" name="数式" r:id="rId6" imgW="177480" imgH="228600" progId="Equation.3">
              <p:embed/>
            </p:oleObj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857224" y="2708920"/>
          <a:ext cx="368300" cy="509587"/>
        </p:xfrm>
        <a:graphic>
          <a:graphicData uri="http://schemas.openxmlformats.org/presentationml/2006/ole">
            <p:oleObj spid="_x0000_s60422" name="数式" r:id="rId7" imgW="164880" imgH="228600" progId="Equation.3">
              <p:embed/>
            </p:oleObj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1619672" y="2708920"/>
          <a:ext cx="396875" cy="509588"/>
        </p:xfrm>
        <a:graphic>
          <a:graphicData uri="http://schemas.openxmlformats.org/presentationml/2006/ole">
            <p:oleObj spid="_x0000_s60423" name="数式" r:id="rId8" imgW="177480" imgH="228600" progId="Equation.3">
              <p:embed/>
            </p:oleObj>
          </a:graphicData>
        </a:graphic>
      </p:graphicFrame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2699792" y="2780928"/>
          <a:ext cx="396875" cy="509587"/>
        </p:xfrm>
        <a:graphic>
          <a:graphicData uri="http://schemas.openxmlformats.org/presentationml/2006/ole">
            <p:oleObj spid="_x0000_s60424" name="数式" r:id="rId9" imgW="177480" imgH="228600" progId="Equation.3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4788024" y="2852936"/>
          <a:ext cx="452438" cy="368300"/>
        </p:xfrm>
        <a:graphic>
          <a:graphicData uri="http://schemas.openxmlformats.org/presentationml/2006/ole">
            <p:oleObj spid="_x0000_s60425" name="数式" r:id="rId10" imgW="203040" imgH="164880" progId="Equation.3">
              <p:embed/>
            </p:oleObj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/>
        </p:nvGraphicFramePr>
        <p:xfrm>
          <a:off x="2786050" y="3573016"/>
          <a:ext cx="1500198" cy="527848"/>
        </p:xfrm>
        <a:graphic>
          <a:graphicData uri="http://schemas.openxmlformats.org/presentationml/2006/ole">
            <p:oleObj spid="_x0000_s60426" name="数式" r:id="rId11" imgW="6858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真偽値の列で表す</a:t>
            </a:r>
            <a:endParaRPr kumimoji="1" lang="ja-JP" altLang="en-US" dirty="0"/>
          </a:p>
        </p:txBody>
      </p:sp>
      <p:grpSp>
        <p:nvGrpSpPr>
          <p:cNvPr id="2" name="グループ化 90"/>
          <p:cNvGrpSpPr/>
          <p:nvPr/>
        </p:nvGrpSpPr>
        <p:grpSpPr>
          <a:xfrm>
            <a:off x="4357686" y="1714488"/>
            <a:ext cx="4643470" cy="3999734"/>
            <a:chOff x="1214414" y="2215348"/>
            <a:chExt cx="4643470" cy="3999734"/>
          </a:xfrm>
        </p:grpSpPr>
        <p:cxnSp>
          <p:nvCxnSpPr>
            <p:cNvPr id="9" name="直線矢印コネクタ 8"/>
            <p:cNvCxnSpPr/>
            <p:nvPr/>
          </p:nvCxnSpPr>
          <p:spPr>
            <a:xfrm rot="5400000" flipH="1" flipV="1">
              <a:off x="-214346" y="4000504"/>
              <a:ext cx="35719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矢印コネクタ 9"/>
            <p:cNvCxnSpPr/>
            <p:nvPr/>
          </p:nvCxnSpPr>
          <p:spPr>
            <a:xfrm>
              <a:off x="1571604" y="5786454"/>
              <a:ext cx="42862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正方形/長方形 28"/>
            <p:cNvSpPr/>
            <p:nvPr/>
          </p:nvSpPr>
          <p:spPr>
            <a:xfrm>
              <a:off x="2071670" y="4059800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1643042" y="3202544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グループ化 75"/>
            <p:cNvGrpSpPr/>
            <p:nvPr/>
          </p:nvGrpSpPr>
          <p:grpSpPr>
            <a:xfrm>
              <a:off x="1643042" y="3631172"/>
              <a:ext cx="3786214" cy="2083844"/>
              <a:chOff x="1643042" y="3631172"/>
              <a:chExt cx="3786214" cy="2083844"/>
            </a:xfrm>
          </p:grpSpPr>
          <p:sp>
            <p:nvSpPr>
              <p:cNvPr id="12" name="正方形/長方形 11"/>
              <p:cNvSpPr/>
              <p:nvPr/>
            </p:nvSpPr>
            <p:spPr>
              <a:xfrm>
                <a:off x="1643042" y="5357826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2071670" y="5357826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4" name="正方形/長方形 13"/>
              <p:cNvSpPr/>
              <p:nvPr/>
            </p:nvSpPr>
            <p:spPr>
              <a:xfrm>
                <a:off x="2500298" y="5357826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2928926" y="5357826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1643042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2071670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2500298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2928926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1643042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21" name="正方形/長方形 20"/>
              <p:cNvSpPr/>
              <p:nvPr/>
            </p:nvSpPr>
            <p:spPr>
              <a:xfrm>
                <a:off x="2071670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22" name="正方形/長方形 21"/>
              <p:cNvSpPr/>
              <p:nvPr/>
            </p:nvSpPr>
            <p:spPr>
              <a:xfrm>
                <a:off x="2500298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2928926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1643042" y="405980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0" name="正方形/長方形 29"/>
              <p:cNvSpPr/>
              <p:nvPr/>
            </p:nvSpPr>
            <p:spPr>
              <a:xfrm>
                <a:off x="1643042" y="3631172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2071670" y="3631172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4" name="正方形/長方形 33"/>
              <p:cNvSpPr/>
              <p:nvPr/>
            </p:nvSpPr>
            <p:spPr>
              <a:xfrm>
                <a:off x="3357554" y="5357826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3357554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3357554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3786182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4214810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39" name="正方形/長方形 38"/>
              <p:cNvSpPr/>
              <p:nvPr/>
            </p:nvSpPr>
            <p:spPr>
              <a:xfrm>
                <a:off x="3786182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4214810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41" name="正方形/長方形 40"/>
              <p:cNvSpPr/>
              <p:nvPr/>
            </p:nvSpPr>
            <p:spPr>
              <a:xfrm>
                <a:off x="4643438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42" name="正方形/長方形 41"/>
              <p:cNvSpPr/>
              <p:nvPr/>
            </p:nvSpPr>
            <p:spPr>
              <a:xfrm>
                <a:off x="4643438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5072066" y="4929198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  <p:sp>
            <p:nvSpPr>
              <p:cNvPr id="45" name="正方形/長方形 44"/>
              <p:cNvSpPr/>
              <p:nvPr/>
            </p:nvSpPr>
            <p:spPr>
              <a:xfrm>
                <a:off x="5072066" y="4500570"/>
                <a:ext cx="357190" cy="35719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000" b="1" dirty="0" smtClean="0"/>
                  <a:t>×</a:t>
                </a:r>
                <a:endParaRPr kumimoji="1" lang="ja-JP" altLang="en-US" sz="2000" b="1" dirty="0"/>
              </a:p>
            </p:txBody>
          </p:sp>
        </p:grpSp>
        <p:sp>
          <p:nvSpPr>
            <p:cNvPr id="47" name="正方形/長方形 46"/>
            <p:cNvSpPr/>
            <p:nvPr/>
          </p:nvSpPr>
          <p:spPr>
            <a:xfrm>
              <a:off x="2500298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928926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357554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3786182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4214810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4643438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5072066" y="3631172"/>
              <a:ext cx="357190" cy="35719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b="1" dirty="0">
                  <a:solidFill>
                    <a:srgbClr val="FF0000"/>
                  </a:solidFill>
                </a:rPr>
                <a:t>○</a:t>
              </a:r>
              <a:endParaRPr kumimoji="1" lang="ja-JP" altLang="en-US" sz="20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55" name="直線コネクタ 54"/>
            <p:cNvCxnSpPr/>
            <p:nvPr/>
          </p:nvCxnSpPr>
          <p:spPr>
            <a:xfrm rot="16200000" flipH="1">
              <a:off x="2000232" y="3571876"/>
              <a:ext cx="2143140" cy="214314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58" name="テキスト ボックス 57"/>
            <p:cNvSpPr txBox="1"/>
            <p:nvPr/>
          </p:nvSpPr>
          <p:spPr>
            <a:xfrm>
              <a:off x="1214414" y="535782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1214414" y="4929198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1</a:t>
              </a:r>
              <a:endParaRPr kumimoji="1" lang="ja-JP" altLang="en-US" dirty="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1214414" y="450057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2</a:t>
              </a:r>
              <a:endParaRPr kumimoji="1" lang="ja-JP" altLang="en-US" dirty="0"/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1214414" y="405980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3</a:t>
              </a:r>
              <a:endParaRPr kumimoji="1" lang="ja-JP" altLang="en-US" dirty="0"/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1214414" y="363117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 smtClean="0"/>
                <a:t>4</a:t>
              </a:r>
              <a:endParaRPr kumimoji="1" lang="ja-JP" altLang="en-US" dirty="0"/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1214414" y="3214686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dirty="0"/>
                <a:t>5</a:t>
              </a:r>
              <a:endParaRPr kumimoji="1" lang="ja-JP" altLang="en-US" dirty="0"/>
            </a:p>
          </p:txBody>
        </p:sp>
        <p:cxnSp>
          <p:nvCxnSpPr>
            <p:cNvPr id="66" name="直線コネクタ 65"/>
            <p:cNvCxnSpPr/>
            <p:nvPr/>
          </p:nvCxnSpPr>
          <p:spPr>
            <a:xfrm rot="16200000" flipH="1">
              <a:off x="2857488" y="4000504"/>
              <a:ext cx="1714512" cy="171451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直線コネクタ 67"/>
            <p:cNvCxnSpPr/>
            <p:nvPr/>
          </p:nvCxnSpPr>
          <p:spPr>
            <a:xfrm rot="16200000" flipH="1">
              <a:off x="3286116" y="4000505"/>
              <a:ext cx="1714512" cy="171451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rot="16200000" flipH="1">
              <a:off x="3714744" y="4000505"/>
              <a:ext cx="1714512" cy="171451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>
              <a:off x="4143372" y="4000505"/>
              <a:ext cx="1285884" cy="128588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4572000" y="4000505"/>
              <a:ext cx="928694" cy="92869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>
              <a:off x="5072066" y="4000505"/>
              <a:ext cx="428628" cy="428627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>
              <a:off x="2428860" y="4429132"/>
              <a:ext cx="1285884" cy="1285883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graphicFrame>
          <p:nvGraphicFramePr>
            <p:cNvPr id="82" name="オブジェクト 81"/>
            <p:cNvGraphicFramePr>
              <a:graphicFrameLocks noChangeAspect="1"/>
            </p:cNvGraphicFramePr>
            <p:nvPr/>
          </p:nvGraphicFramePr>
          <p:xfrm>
            <a:off x="1643042" y="5847687"/>
            <a:ext cx="285752" cy="367395"/>
          </p:xfrm>
          <a:graphic>
            <a:graphicData uri="http://schemas.openxmlformats.org/presentationml/2006/ole">
              <p:oleObj spid="_x0000_s61442" name="数式" r:id="rId3" imgW="177480" imgH="228600" progId="Equation.3">
                <p:embed/>
              </p:oleObj>
            </a:graphicData>
          </a:graphic>
        </p:graphicFrame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2071670" y="5867400"/>
            <a:ext cx="265113" cy="346075"/>
          </p:xfrm>
          <a:graphic>
            <a:graphicData uri="http://schemas.openxmlformats.org/presentationml/2006/ole">
              <p:oleObj spid="_x0000_s61443" name="数式" r:id="rId4" imgW="164880" imgH="215640" progId="Equation.3">
                <p:embed/>
              </p:oleObj>
            </a:graphicData>
          </a:graphic>
        </p:graphicFrame>
        <p:graphicFrame>
          <p:nvGraphicFramePr>
            <p:cNvPr id="1028" name="Object 4"/>
            <p:cNvGraphicFramePr>
              <a:graphicFrameLocks noChangeAspect="1"/>
            </p:cNvGraphicFramePr>
            <p:nvPr/>
          </p:nvGraphicFramePr>
          <p:xfrm>
            <a:off x="2500298" y="5857875"/>
            <a:ext cx="284163" cy="346075"/>
          </p:xfrm>
          <a:graphic>
            <a:graphicData uri="http://schemas.openxmlformats.org/presentationml/2006/ole">
              <p:oleObj spid="_x0000_s61444" name="数式" r:id="rId5" imgW="177480" imgH="215640" progId="Equation.3">
                <p:embed/>
              </p:oleObj>
            </a:graphicData>
          </a:graphic>
        </p:graphicFrame>
        <p:graphicFrame>
          <p:nvGraphicFramePr>
            <p:cNvPr id="1029" name="Object 5"/>
            <p:cNvGraphicFramePr>
              <a:graphicFrameLocks noChangeAspect="1"/>
            </p:cNvGraphicFramePr>
            <p:nvPr/>
          </p:nvGraphicFramePr>
          <p:xfrm>
            <a:off x="2928938" y="5848350"/>
            <a:ext cx="284162" cy="366713"/>
          </p:xfrm>
          <a:graphic>
            <a:graphicData uri="http://schemas.openxmlformats.org/presentationml/2006/ole">
              <p:oleObj spid="_x0000_s61445" name="数式" r:id="rId6" imgW="177480" imgH="228600" progId="Equation.3">
                <p:embed/>
              </p:oleObj>
            </a:graphicData>
          </a:graphic>
        </p:graphicFrame>
        <p:graphicFrame>
          <p:nvGraphicFramePr>
            <p:cNvPr id="1030" name="Object 6"/>
            <p:cNvGraphicFramePr>
              <a:graphicFrameLocks noChangeAspect="1"/>
            </p:cNvGraphicFramePr>
            <p:nvPr/>
          </p:nvGraphicFramePr>
          <p:xfrm>
            <a:off x="3357554" y="5857892"/>
            <a:ext cx="284163" cy="346075"/>
          </p:xfrm>
          <a:graphic>
            <a:graphicData uri="http://schemas.openxmlformats.org/presentationml/2006/ole">
              <p:oleObj spid="_x0000_s61446" name="数式" r:id="rId7" imgW="177480" imgH="215640" progId="Equation.3">
                <p:embed/>
              </p:oleObj>
            </a:graphicData>
          </a:graphic>
        </p:graphicFrame>
        <p:graphicFrame>
          <p:nvGraphicFramePr>
            <p:cNvPr id="1031" name="Object 7"/>
            <p:cNvGraphicFramePr>
              <a:graphicFrameLocks noChangeAspect="1"/>
            </p:cNvGraphicFramePr>
            <p:nvPr/>
          </p:nvGraphicFramePr>
          <p:xfrm>
            <a:off x="3787775" y="5848350"/>
            <a:ext cx="284163" cy="366713"/>
          </p:xfrm>
          <a:graphic>
            <a:graphicData uri="http://schemas.openxmlformats.org/presentationml/2006/ole">
              <p:oleObj spid="_x0000_s61447" name="数式" r:id="rId8" imgW="177480" imgH="228600" progId="Equation.3">
                <p:embed/>
              </p:oleObj>
            </a:graphicData>
          </a:graphic>
        </p:graphicFrame>
        <p:graphicFrame>
          <p:nvGraphicFramePr>
            <p:cNvPr id="1032" name="Object 8"/>
            <p:cNvGraphicFramePr>
              <a:graphicFrameLocks noChangeAspect="1"/>
            </p:cNvGraphicFramePr>
            <p:nvPr/>
          </p:nvGraphicFramePr>
          <p:xfrm>
            <a:off x="4216400" y="5848350"/>
            <a:ext cx="284163" cy="366713"/>
          </p:xfrm>
          <a:graphic>
            <a:graphicData uri="http://schemas.openxmlformats.org/presentationml/2006/ole">
              <p:oleObj spid="_x0000_s61448" name="数式" r:id="rId9" imgW="177480" imgH="228600" progId="Equation.3">
                <p:embed/>
              </p:oleObj>
            </a:graphicData>
          </a:graphic>
        </p:graphicFrame>
        <p:graphicFrame>
          <p:nvGraphicFramePr>
            <p:cNvPr id="1033" name="Object 9"/>
            <p:cNvGraphicFramePr>
              <a:graphicFrameLocks noChangeAspect="1"/>
            </p:cNvGraphicFramePr>
            <p:nvPr/>
          </p:nvGraphicFramePr>
          <p:xfrm>
            <a:off x="4645025" y="5848350"/>
            <a:ext cx="284163" cy="366713"/>
          </p:xfrm>
          <a:graphic>
            <a:graphicData uri="http://schemas.openxmlformats.org/presentationml/2006/ole">
              <p:oleObj spid="_x0000_s61449" name="数式" r:id="rId10" imgW="177480" imgH="228600" progId="Equation.3">
                <p:embed/>
              </p:oleObj>
            </a:graphicData>
          </a:graphic>
        </p:graphicFrame>
        <p:graphicFrame>
          <p:nvGraphicFramePr>
            <p:cNvPr id="1034" name="Object 10"/>
            <p:cNvGraphicFramePr>
              <a:graphicFrameLocks noChangeAspect="1"/>
            </p:cNvGraphicFramePr>
            <p:nvPr/>
          </p:nvGraphicFramePr>
          <p:xfrm>
            <a:off x="5073650" y="5848350"/>
            <a:ext cx="284163" cy="366713"/>
          </p:xfrm>
          <a:graphic>
            <a:graphicData uri="http://schemas.openxmlformats.org/presentationml/2006/ole">
              <p:oleObj spid="_x0000_s61450" name="数式" r:id="rId11" imgW="177480" imgH="228600" progId="Equation.3">
                <p:embed/>
              </p:oleObj>
            </a:graphicData>
          </a:graphic>
        </p:graphicFrame>
      </p:grpSp>
      <p:sp>
        <p:nvSpPr>
          <p:cNvPr id="95" name="コンテンツ プレースホルダ 2"/>
          <p:cNvSpPr txBox="1">
            <a:spLocks/>
          </p:cNvSpPr>
          <p:nvPr/>
        </p:nvSpPr>
        <p:spPr>
          <a:xfrm>
            <a:off x="642910" y="3000372"/>
            <a:ext cx="3786214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ja-JP" altLang="en-US" sz="2400" dirty="0" smtClean="0"/>
              <a:t>例：</a:t>
            </a:r>
            <a:r>
              <a:rPr lang="en-US" altLang="ja-JP" sz="2400" dirty="0" smtClean="0"/>
              <a:t>L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:[F, F, T, T, F, F]</a:t>
            </a:r>
            <a:endParaRPr lang="ja-JP" altLang="en-US" sz="2400" dirty="0" smtClean="0"/>
          </a:p>
        </p:txBody>
      </p:sp>
      <p:sp>
        <p:nvSpPr>
          <p:cNvPr id="96" name="コンテンツ プレースホルダ 2"/>
          <p:cNvSpPr txBox="1">
            <a:spLocks/>
          </p:cNvSpPr>
          <p:nvPr/>
        </p:nvSpPr>
        <p:spPr>
          <a:xfrm>
            <a:off x="642910" y="1571612"/>
            <a:ext cx="3500462" cy="142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ja-JP" altLang="en-US" sz="2400" dirty="0" smtClean="0">
                <a:solidFill>
                  <a:srgbClr val="FF0000"/>
                </a:solidFill>
              </a:rPr>
              <a:t>○</a:t>
            </a:r>
            <a:r>
              <a:rPr lang="ja-JP" altLang="en-US" sz="2400" dirty="0" smtClean="0"/>
              <a:t>の右下を </a:t>
            </a:r>
            <a:r>
              <a:rPr lang="en-US" altLang="ja-JP" sz="2400" dirty="0" smtClean="0"/>
              <a:t>true </a:t>
            </a:r>
            <a:r>
              <a:rPr lang="ja-JP" altLang="en-US" sz="2400" dirty="0" smtClean="0"/>
              <a:t>とした </a:t>
            </a:r>
            <a:r>
              <a:rPr lang="en-US" altLang="ja-JP" sz="2400" dirty="0" smtClean="0"/>
              <a:t>M+1 </a:t>
            </a:r>
            <a:r>
              <a:rPr lang="ja-JP" altLang="en-US" sz="2400" dirty="0" smtClean="0"/>
              <a:t>個の真偽値で表すことができる。</a:t>
            </a:r>
            <a:endParaRPr lang="en-US" altLang="ja-JP" sz="2400" dirty="0" smtClean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286380" y="1643050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[F, F, T, T, F, F]</a:t>
            </a:r>
            <a:endParaRPr kumimoji="1" lang="ja-JP" altLang="en-US" sz="2800" dirty="0"/>
          </a:p>
        </p:txBody>
      </p:sp>
      <p:cxnSp>
        <p:nvCxnSpPr>
          <p:cNvPr id="75" name="直線矢印コネクタ 74"/>
          <p:cNvCxnSpPr/>
          <p:nvPr/>
        </p:nvCxnSpPr>
        <p:spPr>
          <a:xfrm rot="5400000">
            <a:off x="5571735" y="2428471"/>
            <a:ext cx="428628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" name="角丸四角形 75"/>
          <p:cNvSpPr/>
          <p:nvPr/>
        </p:nvSpPr>
        <p:spPr>
          <a:xfrm>
            <a:off x="5572132" y="2643182"/>
            <a:ext cx="500066" cy="27146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コンテンツ プレースホルダ 2"/>
          <p:cNvSpPr txBox="1">
            <a:spLocks/>
          </p:cNvSpPr>
          <p:nvPr/>
        </p:nvSpPr>
        <p:spPr>
          <a:xfrm>
            <a:off x="642910" y="3643314"/>
            <a:ext cx="3786214" cy="2071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altLang="ja-JP" sz="2400" dirty="0" smtClean="0"/>
              <a:t>a </a:t>
            </a:r>
            <a:r>
              <a:rPr lang="ja-JP" altLang="en-US" sz="2400" dirty="0" smtClean="0"/>
              <a:t>番目から </a:t>
            </a:r>
            <a:r>
              <a:rPr lang="en-US" altLang="ja-JP" sz="2400" dirty="0" smtClean="0"/>
              <a:t>a+1 </a:t>
            </a:r>
            <a:r>
              <a:rPr lang="ja-JP" altLang="en-US" sz="2400" dirty="0" smtClean="0"/>
              <a:t>番目を求めるには、○がついたところを </a:t>
            </a:r>
            <a:r>
              <a:rPr lang="en-US" altLang="ja-JP" sz="2400" dirty="0" smtClean="0"/>
              <a:t>T </a:t>
            </a:r>
            <a:r>
              <a:rPr lang="ja-JP" altLang="en-US" sz="2400" dirty="0" smtClean="0"/>
              <a:t>にした後、左シフトする。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73" grpId="0"/>
      <p:bldP spid="76" grpId="0" animBg="1"/>
      <p:bldP spid="7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周期の上界 </a:t>
            </a:r>
            <a:r>
              <a:rPr kumimoji="1" lang="en-US" altLang="ja-JP" dirty="0" smtClean="0"/>
              <a:t>(2)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真偽値 </a:t>
            </a:r>
            <a:r>
              <a:rPr kumimoji="1" lang="en-US" altLang="ja-JP" sz="2800" dirty="0" smtClean="0"/>
              <a:t>M+1 </a:t>
            </a:r>
            <a:r>
              <a:rPr kumimoji="1" lang="ja-JP" altLang="en-US" sz="2800" dirty="0" smtClean="0"/>
              <a:t>個と、</a:t>
            </a:r>
            <a:r>
              <a:rPr kumimoji="1" lang="en-US" altLang="ja-JP" sz="2800" dirty="0" err="1" smtClean="0"/>
              <a:t>I</a:t>
            </a:r>
            <a:r>
              <a:rPr kumimoji="1" lang="en-US" altLang="ja-JP" sz="2800" baseline="-25000" dirty="0" err="1" smtClean="0"/>
              <a:t>a</a:t>
            </a:r>
            <a:r>
              <a:rPr lang="ja-JP" altLang="en-US" sz="2800" dirty="0" smtClean="0"/>
              <a:t> の周期に対して、鳩ノ巣原理で証明することができる。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 </a:t>
            </a:r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さらに、周期の中では、 </a:t>
            </a:r>
            <a:r>
              <a:rPr lang="en-US" altLang="ja-JP" sz="2800" dirty="0" smtClean="0"/>
              <a:t>True </a:t>
            </a:r>
            <a:r>
              <a:rPr lang="ja-JP" altLang="en-US" sz="2800" dirty="0" smtClean="0"/>
              <a:t>と </a:t>
            </a:r>
            <a:r>
              <a:rPr lang="en-US" altLang="ja-JP" sz="2800" dirty="0" smtClean="0"/>
              <a:t>False </a:t>
            </a:r>
            <a:r>
              <a:rPr lang="ja-JP" altLang="en-US" sz="2800" dirty="0" smtClean="0"/>
              <a:t>の数が不変。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 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142976" y="2428868"/>
          <a:ext cx="1527175" cy="528638"/>
        </p:xfrm>
        <a:graphic>
          <a:graphicData uri="http://schemas.openxmlformats.org/presentationml/2006/ole">
            <p:oleObj spid="_x0000_s62466" name="数式" r:id="rId3" imgW="698400" imgH="241200" progId="Equation.3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142976" y="3857628"/>
          <a:ext cx="2921000" cy="793750"/>
        </p:xfrm>
        <a:graphic>
          <a:graphicData uri="http://schemas.openxmlformats.org/presentationml/2006/ole">
            <p:oleObj spid="_x0000_s62467" name="数式" r:id="rId4" imgW="173988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行チョンプの周期の上界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行チョンプ</a:t>
            </a:r>
            <a:r>
              <a:rPr lang="ja-JP" altLang="en-US" dirty="0" smtClean="0"/>
              <a:t>について考える。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3</a:t>
            </a:r>
            <a:r>
              <a:rPr kumimoji="1" lang="ja-JP" altLang="en-US" dirty="0" smtClean="0"/>
              <a:t>行目の数　、周期　　、</a:t>
            </a:r>
            <a:endParaRPr kumimoji="1" lang="en-US" altLang="ja-JP" dirty="0" smtClean="0"/>
          </a:p>
          <a:p>
            <a:endParaRPr lang="en-US" altLang="ja-JP" sz="1000" dirty="0" smtClean="0"/>
          </a:p>
          <a:p>
            <a:r>
              <a:rPr lang="en-US" altLang="ja-JP" dirty="0" smtClean="0"/>
              <a:t>3</a:t>
            </a:r>
            <a:r>
              <a:rPr lang="ja-JP" altLang="en-US" dirty="0" smtClean="0"/>
              <a:t>行目が</a:t>
            </a:r>
            <a:r>
              <a:rPr lang="en-US" altLang="ja-JP" dirty="0" smtClean="0"/>
              <a:t> c </a:t>
            </a:r>
            <a:r>
              <a:rPr lang="ja-JP" altLang="en-US" dirty="0" smtClean="0"/>
              <a:t>個のとき、</a:t>
            </a:r>
            <a:endParaRPr lang="en-US" altLang="ja-JP" dirty="0" smtClean="0"/>
          </a:p>
          <a:p>
            <a:endParaRPr lang="en-US" altLang="ja-JP" sz="800" dirty="0" smtClean="0"/>
          </a:p>
          <a:p>
            <a:r>
              <a:rPr lang="ja-JP" altLang="en-US" dirty="0" smtClean="0"/>
              <a:t>先ほどの　 　　  　　　より、</a:t>
            </a:r>
            <a:endParaRPr lang="en-US" altLang="ja-JP" dirty="0" smtClean="0"/>
          </a:p>
          <a:p>
            <a:r>
              <a:rPr lang="ja-JP" altLang="en-US" dirty="0" smtClean="0"/>
              <a:t>ここから</a:t>
            </a:r>
            <a:r>
              <a:rPr kumimoji="1" lang="ja-JP" altLang="en-US" dirty="0" smtClean="0"/>
              <a:t>、</a:t>
            </a:r>
            <a:endParaRPr kumimoji="1" lang="en-US" altLang="ja-JP" dirty="0" smtClean="0"/>
          </a:p>
          <a:p>
            <a:endParaRPr lang="en-US" altLang="ja-JP" dirty="0" smtClean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/>
        </p:nvGraphicFramePr>
        <p:xfrm>
          <a:off x="2339752" y="1791224"/>
          <a:ext cx="285752" cy="341632"/>
        </p:xfrm>
        <a:graphic>
          <a:graphicData uri="http://schemas.openxmlformats.org/presentationml/2006/ole">
            <p:oleObj spid="_x0000_s63490" name="数式" r:id="rId3" imgW="114120" imgH="139680" progId="Equation.3">
              <p:embed/>
            </p:oleObj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/>
        </p:nvGraphicFramePr>
        <p:xfrm>
          <a:off x="3275856" y="1628800"/>
          <a:ext cx="428628" cy="514354"/>
        </p:xfrm>
        <a:graphic>
          <a:graphicData uri="http://schemas.openxmlformats.org/presentationml/2006/ole">
            <p:oleObj spid="_x0000_s63491" name="数式" r:id="rId4" imgW="190440" imgH="228600" progId="Equation.3">
              <p:embed/>
            </p:oleObj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/>
        </p:nvGraphicFramePr>
        <p:xfrm>
          <a:off x="3635896" y="2348880"/>
          <a:ext cx="1222384" cy="500066"/>
        </p:xfrm>
        <a:graphic>
          <a:graphicData uri="http://schemas.openxmlformats.org/presentationml/2006/ole">
            <p:oleObj spid="_x0000_s63492" name="数式" r:id="rId5" imgW="558720" imgH="228600" progId="Equation.3">
              <p:embed/>
            </p:oleObj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/>
        </p:nvGraphicFramePr>
        <p:xfrm>
          <a:off x="4067944" y="1700808"/>
          <a:ext cx="1010337" cy="428628"/>
        </p:xfrm>
        <a:graphic>
          <a:graphicData uri="http://schemas.openxmlformats.org/presentationml/2006/ole">
            <p:oleObj spid="_x0000_s63493" name="数式" r:id="rId6" imgW="419040" imgH="17748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051720" y="2996952"/>
          <a:ext cx="1527175" cy="528637"/>
        </p:xfrm>
        <a:graphic>
          <a:graphicData uri="http://schemas.openxmlformats.org/presentationml/2006/ole">
            <p:oleObj spid="_x0000_s63494" name="数式" r:id="rId7" imgW="698400" imgH="241200" progId="Equation.3">
              <p:embed/>
            </p:oleObj>
          </a:graphicData>
        </a:graphic>
      </p:graphicFrame>
      <p:pic>
        <p:nvPicPr>
          <p:cNvPr id="9" name="図 8" descr="\begin{document}&#10;\begin{align*}&#10;p_c \leq 2^c p_{c-1} &#10;\end{align*}&#10;\end{document}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427984" y="3068960"/>
            <a:ext cx="1903697" cy="371183"/>
          </a:xfrm>
          <a:prstGeom prst="rect">
            <a:avLst/>
          </a:prstGeom>
        </p:spPr>
      </p:pic>
      <p:grpSp>
        <p:nvGrpSpPr>
          <p:cNvPr id="8" name="グループ化 16"/>
          <p:cNvGrpSpPr/>
          <p:nvPr/>
        </p:nvGrpSpPr>
        <p:grpSpPr>
          <a:xfrm>
            <a:off x="6429388" y="1785926"/>
            <a:ext cx="2520950" cy="1390359"/>
            <a:chOff x="6429388" y="1785926"/>
            <a:chExt cx="2520950" cy="1390359"/>
          </a:xfrm>
        </p:grpSpPr>
        <p:pic>
          <p:nvPicPr>
            <p:cNvPr id="12" name="Picture 9" descr="22+2-2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6429388" y="1785926"/>
              <a:ext cx="2520950" cy="987425"/>
            </a:xfrm>
            <a:prstGeom prst="rect">
              <a:avLst/>
            </a:prstGeom>
            <a:noFill/>
          </p:spPr>
        </p:pic>
        <p:sp>
          <p:nvSpPr>
            <p:cNvPr id="13" name="テキスト ボックス 12"/>
            <p:cNvSpPr txBox="1"/>
            <p:nvPr/>
          </p:nvSpPr>
          <p:spPr>
            <a:xfrm>
              <a:off x="6643702" y="2714620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dirty="0" smtClean="0"/>
                <a:t>c</a:t>
              </a:r>
              <a:endParaRPr kumimoji="1" lang="ja-JP" altLang="en-US" sz="2400" dirty="0"/>
            </a:p>
          </p:txBody>
        </p:sp>
        <p:sp>
          <p:nvSpPr>
            <p:cNvPr id="16" name="フリーフォーム 15"/>
            <p:cNvSpPr/>
            <p:nvPr/>
          </p:nvSpPr>
          <p:spPr>
            <a:xfrm>
              <a:off x="6429388" y="2714620"/>
              <a:ext cx="656823" cy="120203"/>
            </a:xfrm>
            <a:custGeom>
              <a:avLst/>
              <a:gdLst>
                <a:gd name="connsiteX0" fmla="*/ 0 w 656823"/>
                <a:gd name="connsiteY0" fmla="*/ 0 h 120203"/>
                <a:gd name="connsiteX1" fmla="*/ 321972 w 656823"/>
                <a:gd name="connsiteY1" fmla="*/ 115910 h 120203"/>
                <a:gd name="connsiteX2" fmla="*/ 656823 w 656823"/>
                <a:gd name="connsiteY2" fmla="*/ 25758 h 1202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56823" h="120203">
                  <a:moveTo>
                    <a:pt x="0" y="0"/>
                  </a:moveTo>
                  <a:cubicBezTo>
                    <a:pt x="106251" y="55808"/>
                    <a:pt x="212502" y="111617"/>
                    <a:pt x="321972" y="115910"/>
                  </a:cubicBezTo>
                  <a:cubicBezTo>
                    <a:pt x="431442" y="120203"/>
                    <a:pt x="544132" y="72980"/>
                    <a:pt x="656823" y="25758"/>
                  </a:cubicBezTo>
                </a:path>
              </a:pathLst>
            </a:cu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aphicFrame>
        <p:nvGraphicFramePr>
          <p:cNvPr id="15" name="オブジェクト 14"/>
          <p:cNvGraphicFramePr>
            <a:graphicFrameLocks noChangeAspect="1"/>
          </p:cNvGraphicFramePr>
          <p:nvPr/>
        </p:nvGraphicFramePr>
        <p:xfrm>
          <a:off x="2195736" y="3424434"/>
          <a:ext cx="1437752" cy="580630"/>
        </p:xfrm>
        <a:graphic>
          <a:graphicData uri="http://schemas.openxmlformats.org/presentationml/2006/ole">
            <p:oleObj spid="_x0000_s63495" name="数式" r:id="rId10" imgW="66024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4</a:t>
            </a:r>
            <a:r>
              <a:rPr kumimoji="1" lang="ja-JP" altLang="en-US" dirty="0" smtClean="0"/>
              <a:t>行以上のチョンプの周期の上界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518043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「</a:t>
            </a:r>
            <a:r>
              <a:rPr lang="en-US" altLang="ja-JP" sz="2800" dirty="0" smtClean="0"/>
              <a:t>1</a:t>
            </a:r>
            <a:r>
              <a:rPr lang="ja-JP" altLang="en-US" sz="2800" dirty="0" err="1" smtClean="0"/>
              <a:t>つだけ</a:t>
            </a:r>
            <a:r>
              <a:rPr lang="ja-JP" altLang="en-US" sz="2800" dirty="0" smtClean="0"/>
              <a:t>少ないサブブロック」の数が行数に比例して多くなるため、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行チョンプより見積もる周期が大きくなる。</a:t>
            </a:r>
            <a:endParaRPr lang="en-US" altLang="ja-JP" sz="2800" dirty="0" smtClean="0"/>
          </a:p>
          <a:p>
            <a:r>
              <a:rPr lang="ja-JP" altLang="en-US" sz="2800" dirty="0" smtClean="0"/>
              <a:t>右下図は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行チョンプの例</a:t>
            </a:r>
            <a:endParaRPr lang="en-US" altLang="ja-JP" sz="2800" dirty="0" smtClean="0"/>
          </a:p>
          <a:p>
            <a:pPr lvl="1"/>
            <a:endParaRPr lang="en-US" altLang="ja-JP" sz="2400" dirty="0" smtClean="0"/>
          </a:p>
          <a:p>
            <a:pPr lvl="1"/>
            <a:r>
              <a:rPr lang="ja-JP" altLang="en-US" sz="2400" dirty="0" smtClean="0"/>
              <a:t>行数：</a:t>
            </a:r>
            <a:r>
              <a:rPr lang="en-US" altLang="ja-JP" sz="2400" dirty="0" smtClean="0"/>
              <a:t>r</a:t>
            </a:r>
            <a:r>
              <a:rPr lang="ja-JP" altLang="en-US" sz="2400" dirty="0" err="1" smtClean="0"/>
              <a:t>、</a:t>
            </a:r>
            <a:r>
              <a:rPr lang="ja-JP" altLang="en-US" sz="2400" dirty="0" smtClean="0"/>
              <a:t>列数</a:t>
            </a:r>
            <a:r>
              <a:rPr lang="en-US" altLang="ja-JP" sz="2400" dirty="0" smtClean="0"/>
              <a:t>M</a:t>
            </a:r>
          </a:p>
          <a:p>
            <a:pPr lvl="1"/>
            <a:endParaRPr lang="en-US" altLang="ja-JP" sz="1000" dirty="0" smtClean="0"/>
          </a:p>
          <a:p>
            <a:pPr lvl="1"/>
            <a:r>
              <a:rPr lang="en-US" altLang="ja-JP" sz="2400" dirty="0" smtClean="0"/>
              <a:t> </a:t>
            </a:r>
          </a:p>
          <a:p>
            <a:pPr lvl="1"/>
            <a:endParaRPr lang="en-US" altLang="ja-JP" sz="1000" dirty="0" smtClean="0"/>
          </a:p>
          <a:p>
            <a:pPr lvl="1"/>
            <a:r>
              <a:rPr lang="en-US" altLang="ja-JP" sz="2400" dirty="0" smtClean="0"/>
              <a:t> </a:t>
            </a:r>
            <a:r>
              <a:rPr lang="ja-JP" altLang="en-US" sz="2400" dirty="0" smtClean="0"/>
              <a:t>繰り返しにより、</a:t>
            </a:r>
            <a:endParaRPr lang="en-US" altLang="ja-JP" sz="2400" dirty="0" smtClean="0"/>
          </a:p>
        </p:txBody>
      </p:sp>
      <p:pic>
        <p:nvPicPr>
          <p:cNvPr id="6" name="図 5" descr="chom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3980314"/>
            <a:ext cx="4133859" cy="2246663"/>
          </a:xfrm>
          <a:prstGeom prst="rect">
            <a:avLst/>
          </a:prstGeom>
        </p:spPr>
      </p:pic>
      <p:pic>
        <p:nvPicPr>
          <p:cNvPr id="7" name="図 6" descr="\begin{document}&#10;\begin{align*}&#10;p_M \leq  2^M \cdot (p_{M-1})^{r-2}&#10;\end{align*}&#10;\end{document}"/>
          <p:cNvPicPr>
            <a:picLocks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4149080"/>
            <a:ext cx="2850410" cy="364206"/>
          </a:xfrm>
          <a:prstGeom prst="rect">
            <a:avLst/>
          </a:prstGeom>
        </p:spPr>
      </p:pic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2276798" y="5013176"/>
          <a:ext cx="1935162" cy="554037"/>
        </p:xfrm>
        <a:graphic>
          <a:graphicData uri="http://schemas.openxmlformats.org/presentationml/2006/ole">
            <p:oleObj spid="_x0000_s67586" name="数式" r:id="rId5" imgW="8888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拡張２行チョンプ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2071670" y="200024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857488" y="1428736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857488" y="2643182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9" name="直線矢印コネクタ 8"/>
          <p:cNvCxnSpPr>
            <a:stCxn id="4" idx="5"/>
            <a:endCxn id="8" idx="1"/>
          </p:cNvCxnSpPr>
          <p:nvPr/>
        </p:nvCxnSpPr>
        <p:spPr>
          <a:xfrm rot="16200000" flipH="1">
            <a:off x="2507784" y="2289855"/>
            <a:ext cx="351082" cy="4764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>
            <a:stCxn id="4" idx="7"/>
            <a:endCxn id="7" idx="3"/>
          </p:cNvCxnSpPr>
          <p:nvPr/>
        </p:nvCxnSpPr>
        <p:spPr>
          <a:xfrm rot="5400000" flipH="1" flipV="1">
            <a:off x="2543503" y="1682632"/>
            <a:ext cx="279644" cy="4764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円/楕円 39"/>
          <p:cNvSpPr/>
          <p:nvPr/>
        </p:nvSpPr>
        <p:spPr>
          <a:xfrm>
            <a:off x="562608" y="4302132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3" name="円/楕円 42"/>
          <p:cNvSpPr/>
          <p:nvPr/>
        </p:nvSpPr>
        <p:spPr>
          <a:xfrm>
            <a:off x="1357290" y="365919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円/楕円 43"/>
          <p:cNvSpPr/>
          <p:nvPr/>
        </p:nvSpPr>
        <p:spPr>
          <a:xfrm>
            <a:off x="1357290" y="494507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5" name="直線矢印コネクタ 44"/>
          <p:cNvCxnSpPr>
            <a:stCxn id="40" idx="5"/>
            <a:endCxn id="44" idx="1"/>
          </p:cNvCxnSpPr>
          <p:nvPr/>
        </p:nvCxnSpPr>
        <p:spPr>
          <a:xfrm rot="16200000" flipH="1">
            <a:off x="1003154" y="4587315"/>
            <a:ext cx="351082" cy="4853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>
            <a:stCxn id="40" idx="7"/>
            <a:endCxn id="43" idx="3"/>
          </p:cNvCxnSpPr>
          <p:nvPr/>
        </p:nvCxnSpPr>
        <p:spPr>
          <a:xfrm rot="5400000" flipH="1" flipV="1">
            <a:off x="1003154" y="3944373"/>
            <a:ext cx="351082" cy="4853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グループ化 385"/>
          <p:cNvGrpSpPr/>
          <p:nvPr/>
        </p:nvGrpSpPr>
        <p:grpSpPr>
          <a:xfrm>
            <a:off x="1730713" y="2342348"/>
            <a:ext cx="1635705" cy="3015478"/>
            <a:chOff x="1730713" y="2485224"/>
            <a:chExt cx="1635705" cy="3015478"/>
          </a:xfrm>
        </p:grpSpPr>
        <p:sp>
          <p:nvSpPr>
            <p:cNvPr id="50" name="円/楕円 49"/>
            <p:cNvSpPr/>
            <p:nvPr/>
          </p:nvSpPr>
          <p:spPr>
            <a:xfrm>
              <a:off x="2857488" y="3802066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2928926" y="5087950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2071670" y="4445008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2" name="直線矢印コネクタ 41"/>
            <p:cNvCxnSpPr>
              <a:stCxn id="43" idx="5"/>
              <a:endCxn id="41" idx="1"/>
            </p:cNvCxnSpPr>
            <p:nvPr/>
          </p:nvCxnSpPr>
          <p:spPr>
            <a:xfrm rot="16200000" flipH="1">
              <a:off x="1721966" y="4091681"/>
              <a:ext cx="422520" cy="40502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>
              <a:stCxn id="44" idx="7"/>
              <a:endCxn id="41" idx="3"/>
            </p:cNvCxnSpPr>
            <p:nvPr/>
          </p:nvCxnSpPr>
          <p:spPr>
            <a:xfrm rot="5400000" flipH="1" flipV="1">
              <a:off x="1793404" y="4734623"/>
              <a:ext cx="279644" cy="40502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矢印コネクタ 51"/>
            <p:cNvCxnSpPr>
              <a:stCxn id="41" idx="5"/>
              <a:endCxn id="51" idx="1"/>
            </p:cNvCxnSpPr>
            <p:nvPr/>
          </p:nvCxnSpPr>
          <p:spPr>
            <a:xfrm rot="16200000" flipH="1">
              <a:off x="2543503" y="4698904"/>
              <a:ext cx="351082" cy="54790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>
              <a:stCxn id="41" idx="7"/>
              <a:endCxn id="50" idx="3"/>
            </p:cNvCxnSpPr>
            <p:nvPr/>
          </p:nvCxnSpPr>
          <p:spPr>
            <a:xfrm rot="5400000" flipH="1" flipV="1">
              <a:off x="2507784" y="4091681"/>
              <a:ext cx="351082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直線矢印コネクタ 54"/>
            <p:cNvCxnSpPr>
              <a:stCxn id="4" idx="4"/>
              <a:endCxn id="41" idx="0"/>
            </p:cNvCxnSpPr>
            <p:nvPr/>
          </p:nvCxnSpPr>
          <p:spPr>
            <a:xfrm rot="5400000">
              <a:off x="1310127" y="3464719"/>
              <a:ext cx="196057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グループ化 372"/>
          <p:cNvGrpSpPr/>
          <p:nvPr/>
        </p:nvGrpSpPr>
        <p:grpSpPr>
          <a:xfrm>
            <a:off x="7231439" y="2495422"/>
            <a:ext cx="849887" cy="631950"/>
            <a:chOff x="7231439" y="2638298"/>
            <a:chExt cx="849887" cy="631950"/>
          </a:xfrm>
        </p:grpSpPr>
        <p:sp>
          <p:nvSpPr>
            <p:cNvPr id="68" name="円/楕円 67"/>
            <p:cNvSpPr/>
            <p:nvPr/>
          </p:nvSpPr>
          <p:spPr>
            <a:xfrm>
              <a:off x="7643834" y="2857496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9" name="直線矢印コネクタ 68"/>
            <p:cNvCxnSpPr>
              <a:stCxn id="58" idx="5"/>
              <a:endCxn id="68" idx="1"/>
            </p:cNvCxnSpPr>
            <p:nvPr/>
          </p:nvCxnSpPr>
          <p:spPr>
            <a:xfrm rot="16200000" flipH="1">
              <a:off x="7329849" y="2539888"/>
              <a:ext cx="279644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グループ化 375"/>
          <p:cNvGrpSpPr/>
          <p:nvPr/>
        </p:nvGrpSpPr>
        <p:grpSpPr>
          <a:xfrm>
            <a:off x="6445621" y="1428736"/>
            <a:ext cx="1635705" cy="1346330"/>
            <a:chOff x="6445621" y="1571612"/>
            <a:chExt cx="1635705" cy="1346330"/>
          </a:xfrm>
        </p:grpSpPr>
        <p:sp>
          <p:nvSpPr>
            <p:cNvPr id="58" name="円/楕円 57"/>
            <p:cNvSpPr/>
            <p:nvPr/>
          </p:nvSpPr>
          <p:spPr>
            <a:xfrm>
              <a:off x="6858016" y="2285992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59" name="直線矢印コネクタ 58"/>
            <p:cNvCxnSpPr>
              <a:stCxn id="60" idx="5"/>
              <a:endCxn id="58" idx="1"/>
            </p:cNvCxnSpPr>
            <p:nvPr/>
          </p:nvCxnSpPr>
          <p:spPr>
            <a:xfrm rot="16200000" flipH="1">
              <a:off x="6472593" y="1896946"/>
              <a:ext cx="422520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矢印コネクタ 63"/>
            <p:cNvCxnSpPr>
              <a:stCxn id="61" idx="7"/>
              <a:endCxn id="58" idx="3"/>
            </p:cNvCxnSpPr>
            <p:nvPr/>
          </p:nvCxnSpPr>
          <p:spPr>
            <a:xfrm rot="5400000" flipH="1" flipV="1">
              <a:off x="6544031" y="2539888"/>
              <a:ext cx="279644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円/楕円 66"/>
            <p:cNvSpPr/>
            <p:nvPr/>
          </p:nvSpPr>
          <p:spPr>
            <a:xfrm>
              <a:off x="7643834" y="1571612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0" name="直線矢印コネクタ 69"/>
            <p:cNvCxnSpPr>
              <a:stCxn id="58" idx="7"/>
              <a:endCxn id="67" idx="3"/>
            </p:cNvCxnSpPr>
            <p:nvPr/>
          </p:nvCxnSpPr>
          <p:spPr>
            <a:xfrm rot="5400000" flipH="1" flipV="1">
              <a:off x="7258411" y="1896946"/>
              <a:ext cx="422520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グループ化 373"/>
          <p:cNvGrpSpPr/>
          <p:nvPr/>
        </p:nvGrpSpPr>
        <p:grpSpPr>
          <a:xfrm>
            <a:off x="5659803" y="3730628"/>
            <a:ext cx="849887" cy="631950"/>
            <a:chOff x="5659803" y="3873504"/>
            <a:chExt cx="849887" cy="631950"/>
          </a:xfrm>
        </p:grpSpPr>
        <p:sp>
          <p:nvSpPr>
            <p:cNvPr id="85" name="円/楕円 84"/>
            <p:cNvSpPr/>
            <p:nvPr/>
          </p:nvSpPr>
          <p:spPr>
            <a:xfrm>
              <a:off x="6072198" y="3873504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88" name="直線矢印コネクタ 87"/>
            <p:cNvCxnSpPr>
              <a:stCxn id="76" idx="7"/>
              <a:endCxn id="85" idx="3"/>
            </p:cNvCxnSpPr>
            <p:nvPr/>
          </p:nvCxnSpPr>
          <p:spPr>
            <a:xfrm rot="5400000" flipH="1" flipV="1">
              <a:off x="5758213" y="4127400"/>
              <a:ext cx="279644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グループ化 383"/>
          <p:cNvGrpSpPr/>
          <p:nvPr/>
        </p:nvGrpSpPr>
        <p:grpSpPr>
          <a:xfrm>
            <a:off x="3230911" y="1428736"/>
            <a:ext cx="3278779" cy="3929090"/>
            <a:chOff x="3230911" y="1571612"/>
            <a:chExt cx="3278779" cy="3929090"/>
          </a:xfrm>
        </p:grpSpPr>
        <p:cxnSp>
          <p:nvCxnSpPr>
            <p:cNvPr id="49" name="直線矢印コネクタ 48"/>
            <p:cNvCxnSpPr>
              <a:stCxn id="50" idx="5"/>
              <a:endCxn id="48" idx="1"/>
            </p:cNvCxnSpPr>
            <p:nvPr/>
          </p:nvCxnSpPr>
          <p:spPr>
            <a:xfrm rot="16200000" flipH="1">
              <a:off x="3293602" y="4020243"/>
              <a:ext cx="422520" cy="54790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>
              <a:stCxn id="51" idx="7"/>
              <a:endCxn id="48" idx="3"/>
            </p:cNvCxnSpPr>
            <p:nvPr/>
          </p:nvCxnSpPr>
          <p:spPr>
            <a:xfrm rot="5400000" flipH="1" flipV="1">
              <a:off x="3400759" y="4698904"/>
              <a:ext cx="279644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5" name="グループ化 382"/>
            <p:cNvGrpSpPr/>
            <p:nvPr/>
          </p:nvGrpSpPr>
          <p:grpSpPr>
            <a:xfrm>
              <a:off x="3230911" y="1571612"/>
              <a:ext cx="3278779" cy="3929090"/>
              <a:chOff x="3230911" y="1571612"/>
              <a:chExt cx="3278779" cy="3929090"/>
            </a:xfrm>
          </p:grpSpPr>
          <p:sp>
            <p:nvSpPr>
              <p:cNvPr id="5" name="円/楕円 4"/>
              <p:cNvSpPr/>
              <p:nvPr/>
            </p:nvSpPr>
            <p:spPr>
              <a:xfrm>
                <a:off x="3714744" y="2214554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6" name="直線矢印コネクタ 5"/>
              <p:cNvCxnSpPr>
                <a:stCxn id="7" idx="5"/>
                <a:endCxn id="5" idx="1"/>
              </p:cNvCxnSpPr>
              <p:nvPr/>
            </p:nvCxnSpPr>
            <p:spPr>
              <a:xfrm rot="16200000" flipH="1">
                <a:off x="3293602" y="1789789"/>
                <a:ext cx="422520" cy="54790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/>
              <p:cNvCxnSpPr>
                <a:stCxn id="8" idx="7"/>
                <a:endCxn id="5" idx="3"/>
              </p:cNvCxnSpPr>
              <p:nvPr/>
            </p:nvCxnSpPr>
            <p:spPr>
              <a:xfrm rot="5400000" flipH="1" flipV="1">
                <a:off x="3400759" y="2397012"/>
                <a:ext cx="208206" cy="547902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1" name="円/楕円 30"/>
              <p:cNvSpPr/>
              <p:nvPr/>
            </p:nvSpPr>
            <p:spPr>
              <a:xfrm>
                <a:off x="5286380" y="2285992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32" name="直線矢印コネクタ 31"/>
              <p:cNvCxnSpPr>
                <a:stCxn id="33" idx="5"/>
                <a:endCxn id="31" idx="1"/>
              </p:cNvCxnSpPr>
              <p:nvPr/>
            </p:nvCxnSpPr>
            <p:spPr>
              <a:xfrm rot="16200000" flipH="1">
                <a:off x="4900957" y="1896946"/>
                <a:ext cx="422520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3" name="円/楕円 32"/>
              <p:cNvSpPr/>
              <p:nvPr/>
            </p:nvSpPr>
            <p:spPr>
              <a:xfrm>
                <a:off x="4500562" y="1571612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34" name="円/楕円 33"/>
              <p:cNvSpPr/>
              <p:nvPr/>
            </p:nvSpPr>
            <p:spPr>
              <a:xfrm>
                <a:off x="4500562" y="2857496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35" name="直線矢印コネクタ 34"/>
              <p:cNvCxnSpPr>
                <a:stCxn id="5" idx="5"/>
                <a:endCxn id="34" idx="1"/>
              </p:cNvCxnSpPr>
              <p:nvPr/>
            </p:nvCxnSpPr>
            <p:spPr>
              <a:xfrm rot="16200000" flipH="1">
                <a:off x="4150858" y="2504169"/>
                <a:ext cx="351082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直線矢印コネクタ 35"/>
              <p:cNvCxnSpPr>
                <a:stCxn id="5" idx="7"/>
                <a:endCxn id="33" idx="3"/>
              </p:cNvCxnSpPr>
              <p:nvPr/>
            </p:nvCxnSpPr>
            <p:spPr>
              <a:xfrm rot="5400000" flipH="1" flipV="1">
                <a:off x="4150858" y="1861227"/>
                <a:ext cx="351082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直線矢印コネクタ 36"/>
              <p:cNvCxnSpPr>
                <a:stCxn id="34" idx="7"/>
                <a:endCxn id="31" idx="3"/>
              </p:cNvCxnSpPr>
              <p:nvPr/>
            </p:nvCxnSpPr>
            <p:spPr>
              <a:xfrm rot="5400000" flipH="1" flipV="1">
                <a:off x="4972395" y="2539888"/>
                <a:ext cx="279644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円/楕円 47"/>
              <p:cNvSpPr/>
              <p:nvPr/>
            </p:nvSpPr>
            <p:spPr>
              <a:xfrm>
                <a:off x="3714744" y="4445008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0" name="円/楕円 59"/>
              <p:cNvSpPr/>
              <p:nvPr/>
            </p:nvSpPr>
            <p:spPr>
              <a:xfrm>
                <a:off x="6072198" y="1571612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61" name="円/楕円 60"/>
              <p:cNvSpPr/>
              <p:nvPr/>
            </p:nvSpPr>
            <p:spPr>
              <a:xfrm>
                <a:off x="6072198" y="2857496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62" name="直線矢印コネクタ 61"/>
              <p:cNvCxnSpPr>
                <a:stCxn id="31" idx="5"/>
                <a:endCxn id="61" idx="1"/>
              </p:cNvCxnSpPr>
              <p:nvPr/>
            </p:nvCxnSpPr>
            <p:spPr>
              <a:xfrm rot="16200000" flipH="1">
                <a:off x="5758213" y="2539888"/>
                <a:ext cx="279644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直線矢印コネクタ 62"/>
              <p:cNvCxnSpPr>
                <a:stCxn id="31" idx="7"/>
                <a:endCxn id="60" idx="3"/>
              </p:cNvCxnSpPr>
              <p:nvPr/>
            </p:nvCxnSpPr>
            <p:spPr>
              <a:xfrm rot="5400000" flipH="1" flipV="1">
                <a:off x="5686775" y="1896946"/>
                <a:ext cx="422520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8" name="円/楕円 77"/>
              <p:cNvSpPr/>
              <p:nvPr/>
            </p:nvSpPr>
            <p:spPr>
              <a:xfrm>
                <a:off x="4500562" y="3802066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sp>
            <p:nvSpPr>
              <p:cNvPr id="79" name="円/楕円 78"/>
              <p:cNvSpPr/>
              <p:nvPr/>
            </p:nvSpPr>
            <p:spPr>
              <a:xfrm>
                <a:off x="4500562" y="5087950"/>
                <a:ext cx="437492" cy="41275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80" name="直線矢印コネクタ 79"/>
              <p:cNvCxnSpPr>
                <a:stCxn id="48" idx="5"/>
                <a:endCxn id="79" idx="1"/>
              </p:cNvCxnSpPr>
              <p:nvPr/>
            </p:nvCxnSpPr>
            <p:spPr>
              <a:xfrm rot="16200000" flipH="1">
                <a:off x="4150858" y="4734623"/>
                <a:ext cx="351082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直線矢印コネクタ 80"/>
              <p:cNvCxnSpPr>
                <a:stCxn id="48" idx="7"/>
                <a:endCxn id="78" idx="3"/>
              </p:cNvCxnSpPr>
              <p:nvPr/>
            </p:nvCxnSpPr>
            <p:spPr>
              <a:xfrm rot="5400000" flipH="1" flipV="1">
                <a:off x="4150858" y="4091681"/>
                <a:ext cx="351082" cy="4764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3" name="直線矢印コネクタ 132"/>
              <p:cNvCxnSpPr>
                <a:stCxn id="5" idx="4"/>
                <a:endCxn id="48" idx="0"/>
              </p:cNvCxnSpPr>
              <p:nvPr/>
            </p:nvCxnSpPr>
            <p:spPr>
              <a:xfrm rot="5400000">
                <a:off x="3024639" y="3536157"/>
                <a:ext cx="1817702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" name="グループ化 374"/>
          <p:cNvGrpSpPr/>
          <p:nvPr/>
        </p:nvGrpSpPr>
        <p:grpSpPr>
          <a:xfrm>
            <a:off x="4873985" y="2485224"/>
            <a:ext cx="1635705" cy="2872602"/>
            <a:chOff x="4873985" y="2628100"/>
            <a:chExt cx="1635705" cy="2872602"/>
          </a:xfrm>
        </p:grpSpPr>
        <p:sp>
          <p:nvSpPr>
            <p:cNvPr id="76" name="円/楕円 75"/>
            <p:cNvSpPr/>
            <p:nvPr/>
          </p:nvSpPr>
          <p:spPr>
            <a:xfrm>
              <a:off x="5286380" y="4445008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7" name="直線矢印コネクタ 76"/>
            <p:cNvCxnSpPr>
              <a:stCxn id="78" idx="5"/>
              <a:endCxn id="76" idx="1"/>
            </p:cNvCxnSpPr>
            <p:nvPr/>
          </p:nvCxnSpPr>
          <p:spPr>
            <a:xfrm rot="16200000" flipH="1">
              <a:off x="4900957" y="4055962"/>
              <a:ext cx="422520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直線矢印コネクタ 81"/>
            <p:cNvCxnSpPr>
              <a:stCxn id="79" idx="7"/>
              <a:endCxn id="76" idx="3"/>
            </p:cNvCxnSpPr>
            <p:nvPr/>
          </p:nvCxnSpPr>
          <p:spPr>
            <a:xfrm rot="5400000" flipH="1" flipV="1">
              <a:off x="4972395" y="4698904"/>
              <a:ext cx="279644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6" name="円/楕円 85"/>
            <p:cNvSpPr/>
            <p:nvPr/>
          </p:nvSpPr>
          <p:spPr>
            <a:xfrm>
              <a:off x="6072198" y="5087950"/>
              <a:ext cx="437492" cy="41275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87" name="直線矢印コネクタ 86"/>
            <p:cNvCxnSpPr>
              <a:stCxn id="76" idx="5"/>
              <a:endCxn id="86" idx="1"/>
            </p:cNvCxnSpPr>
            <p:nvPr/>
          </p:nvCxnSpPr>
          <p:spPr>
            <a:xfrm rot="16200000" flipH="1">
              <a:off x="5722494" y="4734623"/>
              <a:ext cx="351082" cy="4764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直線矢印コネクタ 135"/>
            <p:cNvCxnSpPr>
              <a:stCxn id="31" idx="4"/>
              <a:endCxn id="76" idx="0"/>
            </p:cNvCxnSpPr>
            <p:nvPr/>
          </p:nvCxnSpPr>
          <p:spPr>
            <a:xfrm rot="5400000">
              <a:off x="4596275" y="3536157"/>
              <a:ext cx="181770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6" name="テキスト ボックス 365"/>
          <p:cNvSpPr txBox="1"/>
          <p:nvPr/>
        </p:nvSpPr>
        <p:spPr>
          <a:xfrm>
            <a:off x="7572396" y="355973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先手１</a:t>
            </a:r>
            <a:endParaRPr kumimoji="1" lang="ja-JP" altLang="en-US" dirty="0"/>
          </a:p>
        </p:txBody>
      </p:sp>
      <p:sp>
        <p:nvSpPr>
          <p:cNvPr id="367" name="テキスト ボックス 366"/>
          <p:cNvSpPr txBox="1"/>
          <p:nvPr/>
        </p:nvSpPr>
        <p:spPr>
          <a:xfrm>
            <a:off x="7572396" y="384548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後手１</a:t>
            </a:r>
            <a:endParaRPr kumimoji="1" lang="ja-JP" altLang="en-US" dirty="0"/>
          </a:p>
        </p:txBody>
      </p:sp>
      <p:sp>
        <p:nvSpPr>
          <p:cNvPr id="368" name="テキスト ボックス 367"/>
          <p:cNvSpPr txBox="1"/>
          <p:nvPr/>
        </p:nvSpPr>
        <p:spPr>
          <a:xfrm>
            <a:off x="7572396" y="413123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先手２</a:t>
            </a:r>
            <a:endParaRPr kumimoji="1" lang="ja-JP" altLang="en-US" dirty="0"/>
          </a:p>
        </p:txBody>
      </p:sp>
      <p:sp>
        <p:nvSpPr>
          <p:cNvPr id="369" name="テキスト ボックス 368"/>
          <p:cNvSpPr txBox="1"/>
          <p:nvPr/>
        </p:nvSpPr>
        <p:spPr>
          <a:xfrm>
            <a:off x="7572396" y="441699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後手２</a:t>
            </a:r>
            <a:endParaRPr kumimoji="1" lang="ja-JP" altLang="en-US" dirty="0"/>
          </a:p>
        </p:txBody>
      </p:sp>
      <p:sp>
        <p:nvSpPr>
          <p:cNvPr id="370" name="テキスト ボックス 369"/>
          <p:cNvSpPr txBox="1"/>
          <p:nvPr/>
        </p:nvSpPr>
        <p:spPr>
          <a:xfrm>
            <a:off x="7572396" y="4702742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先手３</a:t>
            </a:r>
            <a:endParaRPr kumimoji="1" lang="ja-JP" altLang="en-US" dirty="0"/>
          </a:p>
        </p:txBody>
      </p:sp>
      <p:sp>
        <p:nvSpPr>
          <p:cNvPr id="371" name="テキスト ボックス 370"/>
          <p:cNvSpPr txBox="1"/>
          <p:nvPr/>
        </p:nvSpPr>
        <p:spPr>
          <a:xfrm>
            <a:off x="7572396" y="4988494"/>
            <a:ext cx="875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後手３</a:t>
            </a:r>
            <a:endParaRPr kumimoji="1" lang="ja-JP" altLang="en-US" dirty="0"/>
          </a:p>
        </p:txBody>
      </p:sp>
      <p:sp>
        <p:nvSpPr>
          <p:cNvPr id="387" name="コンテンツ プレースホルダ 2"/>
          <p:cNvSpPr txBox="1">
            <a:spLocks/>
          </p:cNvSpPr>
          <p:nvPr/>
        </p:nvSpPr>
        <p:spPr>
          <a:xfrm>
            <a:off x="485804" y="5529291"/>
            <a:ext cx="8229600" cy="97154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lang="ja-JP" altLang="en-US" sz="2600" noProof="0" dirty="0" smtClean="0"/>
              <a:t>上下が同じ形になるように手を打つのが必勝手順。</a:t>
            </a:r>
            <a:endParaRPr kumimoji="1" lang="en-US" altLang="ja-JP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8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8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8" presetClass="exit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up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6" grpId="0"/>
      <p:bldP spid="367" grpId="0"/>
      <p:bldP spid="368" grpId="0"/>
      <p:bldP spid="369" grpId="0"/>
      <p:bldP spid="370" grpId="0"/>
      <p:bldP spid="371" grpId="0"/>
      <p:bldP spid="3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チョンプは先手必勝</a:t>
            </a:r>
            <a:endParaRPr kumimoji="1" lang="ja-JP" altLang="en-US" dirty="0"/>
          </a:p>
        </p:txBody>
      </p:sp>
      <p:pic>
        <p:nvPicPr>
          <p:cNvPr id="4" name="図 3" descr="46cho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276872"/>
            <a:ext cx="2016224" cy="1258613"/>
          </a:xfrm>
          <a:prstGeom prst="rect">
            <a:avLst/>
          </a:prstGeom>
        </p:spPr>
      </p:pic>
      <p:pic>
        <p:nvPicPr>
          <p:cNvPr id="7" name="図 6" descr="46chom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3826571"/>
            <a:ext cx="2016224" cy="1258613"/>
          </a:xfrm>
          <a:prstGeom prst="rect">
            <a:avLst/>
          </a:prstGeom>
        </p:spPr>
      </p:pic>
      <p:grpSp>
        <p:nvGrpSpPr>
          <p:cNvPr id="3" name="グループ化 18"/>
          <p:cNvGrpSpPr/>
          <p:nvPr/>
        </p:nvGrpSpPr>
        <p:grpSpPr>
          <a:xfrm>
            <a:off x="2843808" y="2276872"/>
            <a:ext cx="2736305" cy="1289979"/>
            <a:chOff x="2843808" y="2276872"/>
            <a:chExt cx="2736305" cy="1289979"/>
          </a:xfrm>
        </p:grpSpPr>
        <p:pic>
          <p:nvPicPr>
            <p:cNvPr id="5" name="図 4" descr="46chomp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491880" y="2276872"/>
              <a:ext cx="2088233" cy="1289979"/>
            </a:xfrm>
            <a:prstGeom prst="rect">
              <a:avLst/>
            </a:prstGeom>
          </p:spPr>
        </p:pic>
        <p:cxnSp>
          <p:nvCxnSpPr>
            <p:cNvPr id="10" name="直線矢印コネクタ 9"/>
            <p:cNvCxnSpPr/>
            <p:nvPr/>
          </p:nvCxnSpPr>
          <p:spPr>
            <a:xfrm>
              <a:off x="2843808" y="2995364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テキスト ボックス 12"/>
            <p:cNvSpPr txBox="1"/>
            <p:nvPr/>
          </p:nvSpPr>
          <p:spPr>
            <a:xfrm>
              <a:off x="2843808" y="2617167"/>
              <a:ext cx="6480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先手</a:t>
              </a:r>
              <a:endParaRPr kumimoji="1" lang="ja-JP" altLang="en-US" sz="1400" dirty="0"/>
            </a:p>
          </p:txBody>
        </p:sp>
      </p:grpSp>
      <p:sp>
        <p:nvSpPr>
          <p:cNvPr id="16" name="コンテンツ プレースホルダ 2"/>
          <p:cNvSpPr txBox="1">
            <a:spLocks/>
          </p:cNvSpPr>
          <p:nvPr/>
        </p:nvSpPr>
        <p:spPr>
          <a:xfrm>
            <a:off x="457200" y="1268760"/>
            <a:ext cx="8229600" cy="118585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盤面の大きさに関わらず、チョンプは先手必勝。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証明：後手が必勝と仮定すると・・・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コンテンツ プレースホルダ 2"/>
          <p:cNvSpPr txBox="1">
            <a:spLocks/>
          </p:cNvSpPr>
          <p:nvPr/>
        </p:nvSpPr>
        <p:spPr>
          <a:xfrm>
            <a:off x="179512" y="5085184"/>
            <a:ext cx="8715436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後手の必勝戦略を先手が先取りできる。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ja-JP" altLang="en-US" sz="2400" dirty="0" smtClean="0"/>
              <a:t>先手にも必勝手順が存在することになり、矛盾。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（証明終）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ja-JP" altLang="en-US" sz="2400" dirty="0" smtClean="0"/>
              <a:t>この証明からは必勝手順は得られない。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グループ化 21"/>
          <p:cNvGrpSpPr/>
          <p:nvPr/>
        </p:nvGrpSpPr>
        <p:grpSpPr>
          <a:xfrm>
            <a:off x="5436096" y="2276872"/>
            <a:ext cx="2998513" cy="1300353"/>
            <a:chOff x="5436096" y="2276872"/>
            <a:chExt cx="2998513" cy="1300353"/>
          </a:xfrm>
        </p:grpSpPr>
        <p:pic>
          <p:nvPicPr>
            <p:cNvPr id="6" name="図 5" descr="46chomp3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00192" y="2276872"/>
              <a:ext cx="2134417" cy="1300353"/>
            </a:xfrm>
            <a:prstGeom prst="rect">
              <a:avLst/>
            </a:prstGeom>
          </p:spPr>
        </p:pic>
        <p:cxnSp>
          <p:nvCxnSpPr>
            <p:cNvPr id="12" name="直線矢印コネクタ 11"/>
            <p:cNvCxnSpPr/>
            <p:nvPr/>
          </p:nvCxnSpPr>
          <p:spPr>
            <a:xfrm>
              <a:off x="5652120" y="2996952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5652120" y="2617167"/>
              <a:ext cx="6480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後手</a:t>
              </a:r>
              <a:endParaRPr kumimoji="1" lang="ja-JP" altLang="en-US" sz="1400" dirty="0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5436096" y="3068960"/>
              <a:ext cx="10801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必勝手順</a:t>
              </a:r>
              <a:endParaRPr kumimoji="1" lang="en-US" altLang="ja-JP" sz="1400" dirty="0" smtClean="0"/>
            </a:p>
          </p:txBody>
        </p:sp>
      </p:grpSp>
      <p:grpSp>
        <p:nvGrpSpPr>
          <p:cNvPr id="17" name="グループ化 23"/>
          <p:cNvGrpSpPr/>
          <p:nvPr/>
        </p:nvGrpSpPr>
        <p:grpSpPr>
          <a:xfrm>
            <a:off x="2699792" y="3789040"/>
            <a:ext cx="2808313" cy="1228346"/>
            <a:chOff x="2699792" y="3789040"/>
            <a:chExt cx="2808313" cy="1228346"/>
          </a:xfrm>
        </p:grpSpPr>
        <p:pic>
          <p:nvPicPr>
            <p:cNvPr id="8" name="図 7" descr="46chomp3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91881" y="3789040"/>
              <a:ext cx="2016224" cy="1228346"/>
            </a:xfrm>
            <a:prstGeom prst="rect">
              <a:avLst/>
            </a:prstGeom>
          </p:spPr>
        </p:pic>
        <p:cxnSp>
          <p:nvCxnSpPr>
            <p:cNvPr id="11" name="直線矢印コネクタ 10"/>
            <p:cNvCxnSpPr/>
            <p:nvPr/>
          </p:nvCxnSpPr>
          <p:spPr>
            <a:xfrm>
              <a:off x="2843808" y="4435524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2843808" y="4057327"/>
              <a:ext cx="6480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先手</a:t>
              </a:r>
              <a:endParaRPr kumimoji="1" lang="ja-JP" altLang="en-US" sz="1400" dirty="0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699792" y="4489375"/>
              <a:ext cx="10801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必勝手順</a:t>
              </a:r>
              <a:endParaRPr kumimoji="1" lang="en-US" altLang="ja-JP" sz="1400" dirty="0" smtClean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グランディ値について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02138" cy="2620963"/>
          </a:xfrm>
        </p:spPr>
        <p:txBody>
          <a:bodyPr/>
          <a:lstStyle/>
          <a:p>
            <a:pPr marL="609600" indent="-609600"/>
            <a:r>
              <a:rPr lang="ja-JP" altLang="en-US" sz="2400"/>
              <a:t>ゲームの途中の各盤面に対して定義される非負整数。</a:t>
            </a:r>
          </a:p>
          <a:p>
            <a:pPr marL="609600" indent="-609600"/>
            <a:r>
              <a:rPr lang="ja-JP" altLang="en-US" sz="2400"/>
              <a:t>求め方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動けない盤面：</a:t>
            </a:r>
            <a:r>
              <a:rPr lang="en-US" altLang="ja-JP" sz="2000"/>
              <a:t>0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そうでない盤面：１手動いた後の盤面すべてのグランディ値の</a:t>
            </a:r>
            <a:r>
              <a:rPr lang="en-US" altLang="ja-JP" sz="2000"/>
              <a:t>mex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468313" y="4221163"/>
            <a:ext cx="82296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mex</a:t>
            </a:r>
            <a:r>
              <a:rPr lang="ja-JP" altLang="en-US" sz="2400"/>
              <a:t>：集合に含まれない最小の非負整数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0</a:t>
            </a:r>
            <a:r>
              <a:rPr lang="ja-JP" altLang="en-US" sz="2400"/>
              <a:t>ならば、負け型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正の数ならば、勝ち型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複数のゲームを並行して行うゲームのグランディ値は、個々のグランディ値から容易に計算できる。</a:t>
            </a:r>
          </a:p>
        </p:txBody>
      </p:sp>
      <p:pic>
        <p:nvPicPr>
          <p:cNvPr id="44038" name="Picture 6" descr="g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484313"/>
            <a:ext cx="3841750" cy="2738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グランディ値について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02138" cy="2620963"/>
          </a:xfrm>
        </p:spPr>
        <p:txBody>
          <a:bodyPr/>
          <a:lstStyle/>
          <a:p>
            <a:pPr marL="609600" indent="-609600"/>
            <a:r>
              <a:rPr lang="ja-JP" altLang="en-US" sz="2400"/>
              <a:t>ゲームの途中の各盤面に対して定義される非負整数。</a:t>
            </a:r>
          </a:p>
          <a:p>
            <a:pPr marL="609600" indent="-609600"/>
            <a:r>
              <a:rPr lang="ja-JP" altLang="en-US" sz="2400"/>
              <a:t>求め方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動けない盤面：</a:t>
            </a:r>
            <a:r>
              <a:rPr lang="en-US" altLang="ja-JP" sz="2000"/>
              <a:t>0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そうでない盤面：１手動いた後の盤面すべてのグランディ値の</a:t>
            </a:r>
            <a:r>
              <a:rPr lang="en-US" altLang="ja-JP" sz="2000"/>
              <a:t>mex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468313" y="4221163"/>
            <a:ext cx="82296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mex</a:t>
            </a:r>
            <a:r>
              <a:rPr lang="ja-JP" altLang="en-US" sz="2400"/>
              <a:t>：集合に含まれない最小の非負整数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0</a:t>
            </a:r>
            <a:r>
              <a:rPr lang="ja-JP" altLang="en-US" sz="2400"/>
              <a:t>ならば、負け型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正の数ならば、勝ち型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複数のゲームを並行して行うゲームのグランディ値は、個々のグランディ値から容易に計算できる。</a:t>
            </a:r>
          </a:p>
        </p:txBody>
      </p:sp>
      <p:pic>
        <p:nvPicPr>
          <p:cNvPr id="63494" name="Picture 6" descr="g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485900"/>
            <a:ext cx="3848100" cy="27352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グランディ値について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02138" cy="2620963"/>
          </a:xfrm>
        </p:spPr>
        <p:txBody>
          <a:bodyPr/>
          <a:lstStyle/>
          <a:p>
            <a:pPr marL="609600" indent="-609600"/>
            <a:r>
              <a:rPr lang="ja-JP" altLang="en-US" sz="2400"/>
              <a:t>ゲームの途中の各盤面に対して定義される非負整数。</a:t>
            </a:r>
          </a:p>
          <a:p>
            <a:pPr marL="609600" indent="-609600"/>
            <a:r>
              <a:rPr lang="ja-JP" altLang="en-US" sz="2400"/>
              <a:t>求め方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動けない盤面：</a:t>
            </a:r>
            <a:r>
              <a:rPr lang="en-US" altLang="ja-JP" sz="2000"/>
              <a:t>0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そうでない盤面：１手動いた後の盤面すべてのグランディ値の</a:t>
            </a:r>
            <a:r>
              <a:rPr lang="en-US" altLang="ja-JP" sz="2000"/>
              <a:t>mex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468313" y="4221163"/>
            <a:ext cx="82296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mex</a:t>
            </a:r>
            <a:r>
              <a:rPr lang="ja-JP" altLang="en-US" sz="2400"/>
              <a:t>：集合に含まれない最小の非負整数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0</a:t>
            </a:r>
            <a:r>
              <a:rPr lang="ja-JP" altLang="en-US" sz="2400"/>
              <a:t>ならば、負け型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正の数ならば、勝ち型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複数のゲームを並行して行うゲームのグランディ値は、個々のグランディ値から容易に計算できる。</a:t>
            </a:r>
          </a:p>
        </p:txBody>
      </p:sp>
      <p:pic>
        <p:nvPicPr>
          <p:cNvPr id="64518" name="Picture 6" descr="g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484313"/>
            <a:ext cx="3857625" cy="2762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グランディ値について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02138" cy="2620963"/>
          </a:xfrm>
        </p:spPr>
        <p:txBody>
          <a:bodyPr/>
          <a:lstStyle/>
          <a:p>
            <a:pPr marL="609600" indent="-609600"/>
            <a:r>
              <a:rPr lang="ja-JP" altLang="en-US" sz="2400"/>
              <a:t>ゲームの途中の各盤面に対して定義される非負整数。</a:t>
            </a:r>
          </a:p>
          <a:p>
            <a:pPr marL="609600" indent="-609600"/>
            <a:r>
              <a:rPr lang="ja-JP" altLang="en-US" sz="2400"/>
              <a:t>求め方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動けない盤面：</a:t>
            </a:r>
            <a:r>
              <a:rPr lang="en-US" altLang="ja-JP" sz="2000"/>
              <a:t>0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そうでない盤面：１手動いた後の盤面すべてのグランディ値の</a:t>
            </a:r>
            <a:r>
              <a:rPr lang="en-US" altLang="ja-JP" sz="2000"/>
              <a:t>mex</a:t>
            </a:r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468313" y="4221163"/>
            <a:ext cx="82296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mex</a:t>
            </a:r>
            <a:r>
              <a:rPr lang="ja-JP" altLang="en-US" sz="2400"/>
              <a:t>：集合に含まれない最小の非負整数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0</a:t>
            </a:r>
            <a:r>
              <a:rPr lang="ja-JP" altLang="en-US" sz="2400"/>
              <a:t>ならば、負け型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正の数ならば、勝ち型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複数のゲームを並行して行うゲームのグランディ値は、個々のグランディ値から容易に計算できる。</a:t>
            </a:r>
          </a:p>
        </p:txBody>
      </p:sp>
      <p:pic>
        <p:nvPicPr>
          <p:cNvPr id="65542" name="Picture 6" descr="g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484313"/>
            <a:ext cx="3816350" cy="275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グランディ値について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02138" cy="2620963"/>
          </a:xfrm>
        </p:spPr>
        <p:txBody>
          <a:bodyPr/>
          <a:lstStyle/>
          <a:p>
            <a:pPr marL="609600" indent="-609600"/>
            <a:r>
              <a:rPr lang="ja-JP" altLang="en-US" sz="2400"/>
              <a:t>ゲームの途中の各盤面に対して定義される非負整数。</a:t>
            </a:r>
          </a:p>
          <a:p>
            <a:pPr marL="609600" indent="-609600"/>
            <a:r>
              <a:rPr lang="ja-JP" altLang="en-US" sz="2400"/>
              <a:t>求め方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動けない盤面：</a:t>
            </a:r>
            <a:r>
              <a:rPr lang="en-US" altLang="ja-JP" sz="2000"/>
              <a:t>0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そうでない盤面：１手動いた後の盤面すべてのグランディ値の</a:t>
            </a:r>
            <a:r>
              <a:rPr lang="en-US" altLang="ja-JP" sz="2000"/>
              <a:t>mex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68313" y="4221163"/>
            <a:ext cx="82296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mex</a:t>
            </a:r>
            <a:r>
              <a:rPr lang="ja-JP" altLang="en-US" sz="2400"/>
              <a:t>：集合に含まれない最小の非負整数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0</a:t>
            </a:r>
            <a:r>
              <a:rPr lang="ja-JP" altLang="en-US" sz="2400"/>
              <a:t>ならば、負け型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正の数ならば、勝ち型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複数のゲームを並行して行うゲームのグランディ値は、個々のグランディ値から容易に計算できる。</a:t>
            </a:r>
          </a:p>
        </p:txBody>
      </p:sp>
      <p:pic>
        <p:nvPicPr>
          <p:cNvPr id="66566" name="Picture 6" descr="g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477963"/>
            <a:ext cx="381635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グランディ値について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02138" cy="2620963"/>
          </a:xfrm>
        </p:spPr>
        <p:txBody>
          <a:bodyPr/>
          <a:lstStyle/>
          <a:p>
            <a:pPr marL="609600" indent="-609600"/>
            <a:r>
              <a:rPr lang="ja-JP" altLang="en-US" sz="2400"/>
              <a:t>ゲームの途中の各盤面に対して定義される非負整数。</a:t>
            </a:r>
          </a:p>
          <a:p>
            <a:pPr marL="609600" indent="-609600"/>
            <a:r>
              <a:rPr lang="ja-JP" altLang="en-US" sz="2400"/>
              <a:t>求め方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動けない盤面：</a:t>
            </a:r>
            <a:r>
              <a:rPr lang="en-US" altLang="ja-JP" sz="2000"/>
              <a:t>0</a:t>
            </a:r>
          </a:p>
          <a:p>
            <a:pPr marL="990600" lvl="1" indent="-533400">
              <a:buFontTx/>
              <a:buAutoNum type="arabicPeriod"/>
            </a:pPr>
            <a:r>
              <a:rPr lang="ja-JP" altLang="en-US" sz="2000"/>
              <a:t>そうでない盤面：１手動いた後の盤面すべてのグランディ値の</a:t>
            </a:r>
            <a:r>
              <a:rPr lang="en-US" altLang="ja-JP" sz="2000"/>
              <a:t>mex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468313" y="4221163"/>
            <a:ext cx="8229600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mex</a:t>
            </a:r>
            <a:r>
              <a:rPr lang="ja-JP" altLang="en-US" sz="2400"/>
              <a:t>：集合に含まれない最小の非負整数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 sz="2400"/>
              <a:t>0</a:t>
            </a:r>
            <a:r>
              <a:rPr lang="ja-JP" altLang="en-US" sz="2400"/>
              <a:t>ならば、負け型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正の数ならば、勝ち型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ja-JP" altLang="en-US" sz="2400"/>
              <a:t>複数のゲームを並行して行うゲームのグランディ値は、個々のグランディ値から容易に計算できる。</a:t>
            </a:r>
          </a:p>
        </p:txBody>
      </p:sp>
      <p:pic>
        <p:nvPicPr>
          <p:cNvPr id="67590" name="Picture 6" descr="g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7113" y="1484313"/>
            <a:ext cx="3838575" cy="27590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チョンプの必勝手順について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任意の盤面に対して、先手必勝と分かっている。</a:t>
            </a:r>
            <a:endParaRPr lang="en-US" altLang="ja-JP" dirty="0" smtClean="0"/>
          </a:p>
          <a:p>
            <a:r>
              <a:rPr kumimoji="1" lang="ja-JP" altLang="en-US" dirty="0" smtClean="0"/>
              <a:t>しかし、多項式時間必勝手順は限られた盤面のものしか知られていない。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見つかっているもの：</a:t>
            </a:r>
            <a:r>
              <a:rPr lang="en-US" altLang="ja-JP" dirty="0" smtClean="0"/>
              <a:t>2×n , </a:t>
            </a:r>
            <a:r>
              <a:rPr lang="en-US" altLang="ja-JP" dirty="0" err="1" smtClean="0"/>
              <a:t>n×n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n×floor</a:t>
            </a:r>
            <a:r>
              <a:rPr lang="en-US" altLang="ja-JP" dirty="0" smtClean="0"/>
              <a:t>(3n/2)</a:t>
            </a:r>
          </a:p>
          <a:p>
            <a:pPr lvl="1"/>
            <a:r>
              <a:rPr kumimoji="1" lang="en-US" altLang="ja-JP" dirty="0" smtClean="0"/>
              <a:t>3×n </a:t>
            </a:r>
            <a:r>
              <a:rPr kumimoji="1" lang="ja-JP" altLang="en-US" dirty="0" smtClean="0"/>
              <a:t>でも見つかっていない。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後述の周期性定理により、</a:t>
            </a:r>
            <a:r>
              <a:rPr lang="en-US" altLang="ja-JP" dirty="0" smtClean="0"/>
              <a:t>2×n +(</a:t>
            </a:r>
            <a:r>
              <a:rPr lang="ja-JP" altLang="en-US" dirty="0" smtClean="0"/>
              <a:t>定数個</a:t>
            </a:r>
            <a:r>
              <a:rPr lang="en-US" altLang="ja-JP" dirty="0" smtClean="0"/>
              <a:t>) </a:t>
            </a:r>
            <a:r>
              <a:rPr lang="ja-JP" altLang="en-US" dirty="0" smtClean="0"/>
              <a:t>について、必勝手順を求められるようになった。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半順序集合ゲーム（</a:t>
            </a:r>
            <a:r>
              <a:rPr kumimoji="1" lang="en-US" altLang="ja-JP" dirty="0" err="1" smtClean="0"/>
              <a:t>Poset</a:t>
            </a:r>
            <a:r>
              <a:rPr kumimoji="1" lang="en-US" altLang="ja-JP" dirty="0" smtClean="0"/>
              <a:t> Game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チョンプ</a:t>
            </a:r>
            <a:r>
              <a:rPr kumimoji="1" lang="ja-JP" altLang="en-US" smtClean="0"/>
              <a:t>を</a:t>
            </a:r>
            <a:r>
              <a:rPr lang="ja-JP" altLang="en-US" smtClean="0"/>
              <a:t>含むゲーム、</a:t>
            </a:r>
            <a:r>
              <a:rPr lang="ja-JP" altLang="en-US" dirty="0" smtClean="0"/>
              <a:t>半順序集合ゲームを紹介する。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ルールは以下のようになる。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ある半順序集合を盤面とする。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２人のプレイヤーが、半順序集合から交互に要素を選択する。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選択された要素と、それよりも大きい要素を、半順序集合から取り除く。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要素の選択ができなくなったプレイヤーが負け（最後の要素を選択したプレイヤーが勝ち）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このゲームは、非閉路的有向グラフ（ダグ）で表現することができる。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半順序集合ゲーム（</a:t>
            </a:r>
            <a:r>
              <a:rPr lang="en-US" altLang="ja-JP" dirty="0" err="1" smtClean="0"/>
              <a:t>Poset</a:t>
            </a:r>
            <a:r>
              <a:rPr lang="en-US" altLang="ja-JP" dirty="0" smtClean="0"/>
              <a:t> Game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2664296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半順序集合ゲームの、ダグでの表現。</a:t>
            </a:r>
            <a:endParaRPr lang="en-US" altLang="ja-JP" sz="2400" dirty="0" smtClean="0"/>
          </a:p>
          <a:p>
            <a:pPr lvl="1"/>
            <a:r>
              <a:rPr lang="ja-JP" altLang="en-US" sz="2100" dirty="0" smtClean="0"/>
              <a:t>盤面として、ダグ（非閉路的有向グラフ）が与えられる。</a:t>
            </a:r>
            <a:endParaRPr lang="en-US" altLang="ja-JP" sz="2100" dirty="0" smtClean="0"/>
          </a:p>
          <a:p>
            <a:pPr lvl="1"/>
            <a:r>
              <a:rPr kumimoji="1" lang="ja-JP" altLang="en-US" sz="2100" dirty="0" smtClean="0"/>
              <a:t>プレイヤーが交互に節点を選び、</a:t>
            </a:r>
            <a:r>
              <a:rPr lang="ja-JP" altLang="en-US" sz="2100" dirty="0" smtClean="0"/>
              <a:t>それとその</a:t>
            </a:r>
            <a:r>
              <a:rPr kumimoji="1" lang="ja-JP" altLang="en-US" sz="2100" dirty="0" smtClean="0"/>
              <a:t>子孫を盤面から除去する。</a:t>
            </a:r>
            <a:endParaRPr kumimoji="1" lang="en-US" altLang="ja-JP" sz="2100" dirty="0" smtClean="0"/>
          </a:p>
          <a:p>
            <a:pPr lvl="1"/>
            <a:r>
              <a:rPr kumimoji="1" lang="ja-JP" altLang="en-US" sz="2100" dirty="0" smtClean="0"/>
              <a:t>節点を選べなくなったプレイヤーが負け。</a:t>
            </a:r>
            <a:endParaRPr kumimoji="1" lang="en-US" altLang="ja-JP" sz="2100" dirty="0" smtClean="0"/>
          </a:p>
          <a:p>
            <a:r>
              <a:rPr lang="ja-JP" altLang="en-US" sz="2400" dirty="0" smtClean="0"/>
              <a:t>以後、半順序集合ゲームを、この表現で表す。</a:t>
            </a:r>
            <a:endParaRPr kumimoji="1" lang="en-US" altLang="ja-JP" sz="2400" dirty="0" smtClean="0"/>
          </a:p>
        </p:txBody>
      </p:sp>
      <p:sp>
        <p:nvSpPr>
          <p:cNvPr id="36" name="円/楕円 35"/>
          <p:cNvSpPr/>
          <p:nvPr/>
        </p:nvSpPr>
        <p:spPr>
          <a:xfrm>
            <a:off x="3328138" y="3643314"/>
            <a:ext cx="483257" cy="4722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" name="グループ化 69"/>
          <p:cNvGrpSpPr/>
          <p:nvPr/>
        </p:nvGrpSpPr>
        <p:grpSpPr>
          <a:xfrm>
            <a:off x="3134836" y="5626627"/>
            <a:ext cx="483257" cy="802769"/>
            <a:chOff x="3134836" y="5626627"/>
            <a:chExt cx="483257" cy="802769"/>
          </a:xfrm>
        </p:grpSpPr>
        <p:sp>
          <p:nvSpPr>
            <p:cNvPr id="33" name="円/楕円 32"/>
            <p:cNvSpPr/>
            <p:nvPr/>
          </p:nvSpPr>
          <p:spPr>
            <a:xfrm>
              <a:off x="3134836" y="5957179"/>
              <a:ext cx="483257" cy="4722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3" name="直線矢印コネクタ 42"/>
            <p:cNvCxnSpPr>
              <a:stCxn id="30" idx="4"/>
              <a:endCxn id="33" idx="0"/>
            </p:cNvCxnSpPr>
            <p:nvPr/>
          </p:nvCxnSpPr>
          <p:spPr>
            <a:xfrm rot="16200000" flipH="1">
              <a:off x="3162862" y="5743577"/>
              <a:ext cx="330552" cy="9665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グループ化 71"/>
          <p:cNvGrpSpPr/>
          <p:nvPr/>
        </p:nvGrpSpPr>
        <p:grpSpPr>
          <a:xfrm>
            <a:off x="3279812" y="5626627"/>
            <a:ext cx="1014840" cy="802769"/>
            <a:chOff x="3279812" y="5626627"/>
            <a:chExt cx="1014840" cy="802769"/>
          </a:xfrm>
        </p:grpSpPr>
        <p:sp>
          <p:nvSpPr>
            <p:cNvPr id="32" name="円/楕円 31"/>
            <p:cNvSpPr/>
            <p:nvPr/>
          </p:nvSpPr>
          <p:spPr>
            <a:xfrm>
              <a:off x="3811395" y="5957179"/>
              <a:ext cx="483257" cy="4722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4" name="直線矢印コネクタ 43"/>
            <p:cNvCxnSpPr>
              <a:stCxn id="30" idx="4"/>
              <a:endCxn id="32" idx="0"/>
            </p:cNvCxnSpPr>
            <p:nvPr/>
          </p:nvCxnSpPr>
          <p:spPr>
            <a:xfrm rot="16200000" flipH="1">
              <a:off x="3501142" y="5405297"/>
              <a:ext cx="330552" cy="77321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グループ化 70"/>
          <p:cNvGrpSpPr/>
          <p:nvPr/>
        </p:nvGrpSpPr>
        <p:grpSpPr>
          <a:xfrm>
            <a:off x="2071670" y="4918300"/>
            <a:ext cx="1208143" cy="1511096"/>
            <a:chOff x="2071670" y="4918300"/>
            <a:chExt cx="1208143" cy="1511096"/>
          </a:xfrm>
        </p:grpSpPr>
        <p:sp>
          <p:nvSpPr>
            <p:cNvPr id="31" name="円/楕円 30"/>
            <p:cNvSpPr/>
            <p:nvPr/>
          </p:nvSpPr>
          <p:spPr>
            <a:xfrm>
              <a:off x="2071670" y="5154409"/>
              <a:ext cx="483257" cy="4722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2168321" y="5957179"/>
              <a:ext cx="483257" cy="4722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8" name="直線矢印コネクタ 37"/>
            <p:cNvCxnSpPr>
              <a:stCxn id="29" idx="4"/>
              <a:endCxn id="31" idx="0"/>
            </p:cNvCxnSpPr>
            <p:nvPr/>
          </p:nvCxnSpPr>
          <p:spPr>
            <a:xfrm rot="5400000">
              <a:off x="2509361" y="4722238"/>
              <a:ext cx="236109" cy="62823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矢印コネクタ 41"/>
            <p:cNvCxnSpPr>
              <a:stCxn id="30" idx="4"/>
              <a:endCxn id="34" idx="7"/>
            </p:cNvCxnSpPr>
            <p:nvPr/>
          </p:nvCxnSpPr>
          <p:spPr>
            <a:xfrm rot="5400000">
              <a:off x="2730457" y="5476977"/>
              <a:ext cx="399706" cy="69900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>
              <a:stCxn id="31" idx="4"/>
              <a:endCxn id="34" idx="0"/>
            </p:cNvCxnSpPr>
            <p:nvPr/>
          </p:nvCxnSpPr>
          <p:spPr>
            <a:xfrm rot="16200000" flipH="1">
              <a:off x="2196348" y="5743577"/>
              <a:ext cx="330552" cy="9665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円/楕円 45"/>
          <p:cNvSpPr/>
          <p:nvPr/>
        </p:nvSpPr>
        <p:spPr>
          <a:xfrm>
            <a:off x="4342978" y="3643314"/>
            <a:ext cx="483257" cy="47221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" name="グループ化 72"/>
          <p:cNvGrpSpPr/>
          <p:nvPr/>
        </p:nvGrpSpPr>
        <p:grpSpPr>
          <a:xfrm>
            <a:off x="2699904" y="4115531"/>
            <a:ext cx="1884702" cy="1511095"/>
            <a:chOff x="2699904" y="4115531"/>
            <a:chExt cx="1884702" cy="1511095"/>
          </a:xfrm>
        </p:grpSpPr>
        <p:sp>
          <p:nvSpPr>
            <p:cNvPr id="29" name="円/楕円 28"/>
            <p:cNvSpPr/>
            <p:nvPr/>
          </p:nvSpPr>
          <p:spPr>
            <a:xfrm>
              <a:off x="2699904" y="4446083"/>
              <a:ext cx="483257" cy="4722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3038184" y="5154409"/>
              <a:ext cx="483257" cy="4722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7" name="直線矢印コネクタ 36"/>
            <p:cNvCxnSpPr>
              <a:stCxn id="36" idx="4"/>
              <a:endCxn id="29" idx="0"/>
            </p:cNvCxnSpPr>
            <p:nvPr/>
          </p:nvCxnSpPr>
          <p:spPr>
            <a:xfrm rot="5400000">
              <a:off x="3090374" y="3966690"/>
              <a:ext cx="330552" cy="62823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矢印コネクタ 40"/>
            <p:cNvCxnSpPr>
              <a:stCxn id="29" idx="4"/>
              <a:endCxn id="30" idx="0"/>
            </p:cNvCxnSpPr>
            <p:nvPr/>
          </p:nvCxnSpPr>
          <p:spPr>
            <a:xfrm rot="16200000" flipH="1">
              <a:off x="2992618" y="4867215"/>
              <a:ext cx="236109" cy="33828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直線矢印コネクタ 47"/>
            <p:cNvCxnSpPr>
              <a:stCxn id="46" idx="4"/>
              <a:endCxn id="29" idx="7"/>
            </p:cNvCxnSpPr>
            <p:nvPr/>
          </p:nvCxnSpPr>
          <p:spPr>
            <a:xfrm rot="5400000">
              <a:off x="3648645" y="3579276"/>
              <a:ext cx="399706" cy="147221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グループ化 68"/>
          <p:cNvGrpSpPr/>
          <p:nvPr/>
        </p:nvGrpSpPr>
        <p:grpSpPr>
          <a:xfrm>
            <a:off x="3569766" y="4115531"/>
            <a:ext cx="1449772" cy="2313865"/>
            <a:chOff x="3569766" y="4115531"/>
            <a:chExt cx="1449772" cy="2313865"/>
          </a:xfrm>
        </p:grpSpPr>
        <p:sp>
          <p:nvSpPr>
            <p:cNvPr id="35" name="円/楕円 34"/>
            <p:cNvSpPr/>
            <p:nvPr/>
          </p:nvSpPr>
          <p:spPr>
            <a:xfrm>
              <a:off x="4198001" y="4446083"/>
              <a:ext cx="483257" cy="4722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9" name="直線矢印コネクタ 38"/>
            <p:cNvCxnSpPr>
              <a:stCxn id="36" idx="4"/>
              <a:endCxn id="35" idx="1"/>
            </p:cNvCxnSpPr>
            <p:nvPr/>
          </p:nvCxnSpPr>
          <p:spPr>
            <a:xfrm rot="16200000" flipH="1">
              <a:off x="3719416" y="3965881"/>
              <a:ext cx="399706" cy="69900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>
              <a:stCxn id="46" idx="4"/>
              <a:endCxn id="35" idx="0"/>
            </p:cNvCxnSpPr>
            <p:nvPr/>
          </p:nvCxnSpPr>
          <p:spPr>
            <a:xfrm rot="5400000">
              <a:off x="4346842" y="4208319"/>
              <a:ext cx="330552" cy="14497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円/楕円 48"/>
            <p:cNvSpPr/>
            <p:nvPr/>
          </p:nvSpPr>
          <p:spPr>
            <a:xfrm>
              <a:off x="4427984" y="5248853"/>
              <a:ext cx="483257" cy="4722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4536281" y="5957179"/>
              <a:ext cx="483257" cy="47221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51" name="直線矢印コネクタ 50"/>
            <p:cNvCxnSpPr>
              <a:stCxn id="49" idx="4"/>
              <a:endCxn id="50" idx="0"/>
            </p:cNvCxnSpPr>
            <p:nvPr/>
          </p:nvCxnSpPr>
          <p:spPr>
            <a:xfrm rot="16200000" flipH="1">
              <a:off x="4605707" y="5784975"/>
              <a:ext cx="236109" cy="10829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矢印コネクタ 51"/>
            <p:cNvCxnSpPr>
              <a:stCxn id="35" idx="4"/>
              <a:endCxn id="49" idx="0"/>
            </p:cNvCxnSpPr>
            <p:nvPr/>
          </p:nvCxnSpPr>
          <p:spPr>
            <a:xfrm rot="16200000" flipH="1">
              <a:off x="4389345" y="4968584"/>
              <a:ext cx="330553" cy="22998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テキスト ボックス 73"/>
          <p:cNvSpPr txBox="1"/>
          <p:nvPr/>
        </p:nvSpPr>
        <p:spPr>
          <a:xfrm>
            <a:off x="683568" y="5919663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先手の勝ち！</a:t>
            </a:r>
            <a:endParaRPr kumimoji="1" lang="ja-JP" altLang="en-US" sz="2400" dirty="0"/>
          </a:p>
        </p:txBody>
      </p:sp>
      <p:sp>
        <p:nvSpPr>
          <p:cNvPr id="40" name="円/楕円 39"/>
          <p:cNvSpPr/>
          <p:nvPr/>
        </p:nvSpPr>
        <p:spPr>
          <a:xfrm>
            <a:off x="6804248" y="5157192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円/楕円 52"/>
          <p:cNvSpPr/>
          <p:nvPr/>
        </p:nvSpPr>
        <p:spPr>
          <a:xfrm>
            <a:off x="6812632" y="4581128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236296" y="45718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先手</a:t>
            </a:r>
            <a:endParaRPr kumimoji="1" lang="ja-JP" altLang="en-US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7236296" y="514790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後</a:t>
            </a:r>
            <a:r>
              <a:rPr kumimoji="1" lang="ja-JP" altLang="en-US" dirty="0" smtClean="0"/>
              <a:t>手</a:t>
            </a:r>
            <a:endParaRPr kumimoji="1" lang="ja-JP" altLang="en-US" dirty="0"/>
          </a:p>
        </p:txBody>
      </p:sp>
      <p:sp>
        <p:nvSpPr>
          <p:cNvPr id="56" name="円/楕円 55"/>
          <p:cNvSpPr/>
          <p:nvPr/>
        </p:nvSpPr>
        <p:spPr>
          <a:xfrm>
            <a:off x="4283968" y="4509120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57" name="円/楕円 56"/>
          <p:cNvSpPr/>
          <p:nvPr/>
        </p:nvSpPr>
        <p:spPr>
          <a:xfrm>
            <a:off x="3203848" y="6021288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dirty="0"/>
          </a:p>
        </p:txBody>
      </p:sp>
      <p:sp>
        <p:nvSpPr>
          <p:cNvPr id="58" name="円/楕円 57"/>
          <p:cNvSpPr/>
          <p:nvPr/>
        </p:nvSpPr>
        <p:spPr>
          <a:xfrm>
            <a:off x="2123728" y="5229200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59" name="円/楕円 58"/>
          <p:cNvSpPr/>
          <p:nvPr/>
        </p:nvSpPr>
        <p:spPr>
          <a:xfrm>
            <a:off x="3851920" y="6021288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２</a:t>
            </a:r>
            <a:endParaRPr kumimoji="1" lang="ja-JP" altLang="en-US" dirty="0"/>
          </a:p>
        </p:txBody>
      </p:sp>
      <p:sp>
        <p:nvSpPr>
          <p:cNvPr id="60" name="円/楕円 59"/>
          <p:cNvSpPr/>
          <p:nvPr/>
        </p:nvSpPr>
        <p:spPr>
          <a:xfrm>
            <a:off x="2771800" y="4509120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３</a:t>
            </a:r>
            <a:endParaRPr kumimoji="1" lang="ja-JP" altLang="en-US" dirty="0"/>
          </a:p>
        </p:txBody>
      </p:sp>
      <p:sp>
        <p:nvSpPr>
          <p:cNvPr id="61" name="円/楕円 60"/>
          <p:cNvSpPr/>
          <p:nvPr/>
        </p:nvSpPr>
        <p:spPr>
          <a:xfrm>
            <a:off x="4427984" y="3717032"/>
            <a:ext cx="360040" cy="3600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４</a:t>
            </a:r>
            <a:endParaRPr kumimoji="1" lang="ja-JP" altLang="en-US" dirty="0"/>
          </a:p>
        </p:txBody>
      </p:sp>
      <p:sp>
        <p:nvSpPr>
          <p:cNvPr id="69" name="円/楕円 68"/>
          <p:cNvSpPr/>
          <p:nvPr/>
        </p:nvSpPr>
        <p:spPr>
          <a:xfrm>
            <a:off x="3347864" y="3717032"/>
            <a:ext cx="360040" cy="3600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３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2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6" grpId="0" animBg="1"/>
      <p:bldP spid="74" grpId="0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半順序集合ゲーム</a:t>
            </a:r>
            <a:r>
              <a:rPr kumimoji="1" lang="ja-JP" altLang="en-US" dirty="0" smtClean="0"/>
              <a:t>に含まれるゲーム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685791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次のようなゲームが </a:t>
            </a:r>
            <a:r>
              <a:rPr lang="en-US" altLang="ja-JP" dirty="0" err="1" smtClean="0"/>
              <a:t>Poset</a:t>
            </a:r>
            <a:r>
              <a:rPr lang="en-US" altLang="ja-JP" dirty="0" smtClean="0"/>
              <a:t> Game </a:t>
            </a:r>
            <a:r>
              <a:rPr lang="ja-JP" altLang="en-US" dirty="0" smtClean="0"/>
              <a:t>に含まれている。</a:t>
            </a:r>
            <a:endParaRPr kumimoji="1" lang="ja-JP" altLang="en-US" dirty="0"/>
          </a:p>
        </p:txBody>
      </p:sp>
      <p:grpSp>
        <p:nvGrpSpPr>
          <p:cNvPr id="4" name="グループ化 78"/>
          <p:cNvGrpSpPr/>
          <p:nvPr/>
        </p:nvGrpSpPr>
        <p:grpSpPr>
          <a:xfrm>
            <a:off x="4572000" y="2428868"/>
            <a:ext cx="3786214" cy="2928959"/>
            <a:chOff x="4000496" y="3500438"/>
            <a:chExt cx="3786214" cy="2928959"/>
          </a:xfrm>
        </p:grpSpPr>
        <p:sp>
          <p:nvSpPr>
            <p:cNvPr id="17" name="円/楕円 16"/>
            <p:cNvSpPr/>
            <p:nvPr/>
          </p:nvSpPr>
          <p:spPr>
            <a:xfrm>
              <a:off x="4797401" y="3500439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4816604" y="4300479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28" name="直線矢印コネクタ 27"/>
            <p:cNvCxnSpPr>
              <a:stCxn id="17" idx="4"/>
              <a:endCxn id="25" idx="0"/>
            </p:cNvCxnSpPr>
            <p:nvPr/>
          </p:nvCxnSpPr>
          <p:spPr>
            <a:xfrm rot="16200000" flipH="1">
              <a:off x="4947439" y="4155276"/>
              <a:ext cx="271200" cy="1920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円/楕円 28"/>
            <p:cNvSpPr/>
            <p:nvPr/>
          </p:nvSpPr>
          <p:spPr>
            <a:xfrm>
              <a:off x="4816604" y="5107298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4838207" y="5900558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1" name="直線矢印コネクタ 30"/>
            <p:cNvCxnSpPr>
              <a:stCxn id="29" idx="4"/>
              <a:endCxn id="30" idx="0"/>
            </p:cNvCxnSpPr>
            <p:nvPr/>
          </p:nvCxnSpPr>
          <p:spPr>
            <a:xfrm rot="16200000" flipH="1">
              <a:off x="4971233" y="5757546"/>
              <a:ext cx="264420" cy="2160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矢印コネクタ 31"/>
            <p:cNvCxnSpPr>
              <a:stCxn id="25" idx="4"/>
              <a:endCxn id="29" idx="0"/>
            </p:cNvCxnSpPr>
            <p:nvPr/>
          </p:nvCxnSpPr>
          <p:spPr>
            <a:xfrm rot="5400000">
              <a:off x="4953651" y="4968290"/>
              <a:ext cx="277980" cy="18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円/楕円 32"/>
            <p:cNvSpPr/>
            <p:nvPr/>
          </p:nvSpPr>
          <p:spPr>
            <a:xfrm>
              <a:off x="5591906" y="3500439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5611109" y="4300479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5" name="直線矢印コネクタ 34"/>
            <p:cNvCxnSpPr>
              <a:stCxn id="33" idx="4"/>
              <a:endCxn id="34" idx="0"/>
            </p:cNvCxnSpPr>
            <p:nvPr/>
          </p:nvCxnSpPr>
          <p:spPr>
            <a:xfrm rot="16200000" flipH="1">
              <a:off x="5741944" y="4155276"/>
              <a:ext cx="271200" cy="1920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6" name="円/楕円 35"/>
            <p:cNvSpPr/>
            <p:nvPr/>
          </p:nvSpPr>
          <p:spPr>
            <a:xfrm>
              <a:off x="5611109" y="5107298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5632711" y="5900558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8" name="直線矢印コネクタ 37"/>
            <p:cNvCxnSpPr>
              <a:stCxn id="36" idx="4"/>
              <a:endCxn id="37" idx="0"/>
            </p:cNvCxnSpPr>
            <p:nvPr/>
          </p:nvCxnSpPr>
          <p:spPr>
            <a:xfrm rot="16200000" flipH="1">
              <a:off x="5765737" y="5757546"/>
              <a:ext cx="264420" cy="2160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矢印コネクタ 38"/>
            <p:cNvCxnSpPr>
              <a:stCxn id="34" idx="4"/>
              <a:endCxn id="36" idx="0"/>
            </p:cNvCxnSpPr>
            <p:nvPr/>
          </p:nvCxnSpPr>
          <p:spPr>
            <a:xfrm rot="5400000">
              <a:off x="5748156" y="4968290"/>
              <a:ext cx="277980" cy="18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円/楕円 39"/>
            <p:cNvSpPr/>
            <p:nvPr/>
          </p:nvSpPr>
          <p:spPr>
            <a:xfrm>
              <a:off x="6408014" y="3500439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6427216" y="4300479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2" name="直線矢印コネクタ 41"/>
            <p:cNvCxnSpPr>
              <a:stCxn id="40" idx="4"/>
              <a:endCxn id="41" idx="0"/>
            </p:cNvCxnSpPr>
            <p:nvPr/>
          </p:nvCxnSpPr>
          <p:spPr>
            <a:xfrm rot="16200000" flipH="1">
              <a:off x="6558052" y="4155276"/>
              <a:ext cx="271200" cy="1920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円/楕円 42"/>
            <p:cNvSpPr/>
            <p:nvPr/>
          </p:nvSpPr>
          <p:spPr>
            <a:xfrm>
              <a:off x="6427216" y="5107298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6448819" y="5900558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5" name="直線矢印コネクタ 44"/>
            <p:cNvCxnSpPr>
              <a:stCxn id="43" idx="4"/>
              <a:endCxn id="44" idx="0"/>
            </p:cNvCxnSpPr>
            <p:nvPr/>
          </p:nvCxnSpPr>
          <p:spPr>
            <a:xfrm rot="16200000" flipH="1">
              <a:off x="6581845" y="5757546"/>
              <a:ext cx="264420" cy="2160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矢印コネクタ 45"/>
            <p:cNvCxnSpPr>
              <a:stCxn id="41" idx="4"/>
              <a:endCxn id="43" idx="0"/>
            </p:cNvCxnSpPr>
            <p:nvPr/>
          </p:nvCxnSpPr>
          <p:spPr>
            <a:xfrm rot="5400000">
              <a:off x="6564264" y="4968290"/>
              <a:ext cx="277980" cy="18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円/楕円 47"/>
            <p:cNvSpPr/>
            <p:nvPr/>
          </p:nvSpPr>
          <p:spPr>
            <a:xfrm>
              <a:off x="4000496" y="4300479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4000496" y="5107298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円/楕円 50"/>
            <p:cNvSpPr/>
            <p:nvPr/>
          </p:nvSpPr>
          <p:spPr>
            <a:xfrm>
              <a:off x="4022099" y="5900558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52" name="直線矢印コネクタ 51"/>
            <p:cNvCxnSpPr>
              <a:stCxn id="50" idx="4"/>
              <a:endCxn id="51" idx="0"/>
            </p:cNvCxnSpPr>
            <p:nvPr/>
          </p:nvCxnSpPr>
          <p:spPr>
            <a:xfrm rot="16200000" flipH="1">
              <a:off x="4155125" y="5757546"/>
              <a:ext cx="264420" cy="2160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直線矢印コネクタ 52"/>
            <p:cNvCxnSpPr>
              <a:stCxn id="48" idx="4"/>
              <a:endCxn id="50" idx="0"/>
            </p:cNvCxnSpPr>
            <p:nvPr/>
          </p:nvCxnSpPr>
          <p:spPr>
            <a:xfrm rot="5400000">
              <a:off x="4137544" y="4968290"/>
              <a:ext cx="277980" cy="18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矢印コネクタ 53"/>
            <p:cNvCxnSpPr>
              <a:endCxn id="33" idx="2"/>
            </p:cNvCxnSpPr>
            <p:nvPr/>
          </p:nvCxnSpPr>
          <p:spPr>
            <a:xfrm flipV="1">
              <a:off x="5368677" y="3764859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矢印コネクタ 55"/>
            <p:cNvCxnSpPr/>
            <p:nvPr/>
          </p:nvCxnSpPr>
          <p:spPr>
            <a:xfrm flipV="1">
              <a:off x="5368677" y="4564898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矢印コネクタ 56"/>
            <p:cNvCxnSpPr/>
            <p:nvPr/>
          </p:nvCxnSpPr>
          <p:spPr>
            <a:xfrm flipV="1">
              <a:off x="5368677" y="5364938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矢印コネクタ 57"/>
            <p:cNvCxnSpPr/>
            <p:nvPr/>
          </p:nvCxnSpPr>
          <p:spPr>
            <a:xfrm flipV="1">
              <a:off x="5368677" y="6164977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矢印コネクタ 58"/>
            <p:cNvCxnSpPr/>
            <p:nvPr/>
          </p:nvCxnSpPr>
          <p:spPr>
            <a:xfrm flipV="1">
              <a:off x="6184784" y="3709263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矢印コネクタ 59"/>
            <p:cNvCxnSpPr/>
            <p:nvPr/>
          </p:nvCxnSpPr>
          <p:spPr>
            <a:xfrm flipV="1">
              <a:off x="6184784" y="4509301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矢印コネクタ 60"/>
            <p:cNvCxnSpPr/>
            <p:nvPr/>
          </p:nvCxnSpPr>
          <p:spPr>
            <a:xfrm flipV="1">
              <a:off x="6206387" y="5364938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矢印コネクタ 61"/>
            <p:cNvCxnSpPr/>
            <p:nvPr/>
          </p:nvCxnSpPr>
          <p:spPr>
            <a:xfrm flipV="1">
              <a:off x="6206387" y="6164977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矢印コネクタ 62"/>
            <p:cNvCxnSpPr/>
            <p:nvPr/>
          </p:nvCxnSpPr>
          <p:spPr>
            <a:xfrm flipV="1">
              <a:off x="4574172" y="5364938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矢印コネクタ 63"/>
            <p:cNvCxnSpPr/>
            <p:nvPr/>
          </p:nvCxnSpPr>
          <p:spPr>
            <a:xfrm flipV="1">
              <a:off x="4574172" y="6164977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/>
            <p:nvPr/>
          </p:nvCxnSpPr>
          <p:spPr>
            <a:xfrm flipV="1">
              <a:off x="4574172" y="4564898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円/楕円 67"/>
            <p:cNvSpPr/>
            <p:nvPr/>
          </p:nvSpPr>
          <p:spPr>
            <a:xfrm>
              <a:off x="7193832" y="3500438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7213034" y="4300478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0" name="直線矢印コネクタ 69"/>
            <p:cNvCxnSpPr>
              <a:stCxn id="68" idx="4"/>
              <a:endCxn id="69" idx="0"/>
            </p:cNvCxnSpPr>
            <p:nvPr/>
          </p:nvCxnSpPr>
          <p:spPr>
            <a:xfrm rot="16200000" flipH="1">
              <a:off x="7343870" y="4155275"/>
              <a:ext cx="271200" cy="1920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円/楕円 70"/>
            <p:cNvSpPr/>
            <p:nvPr/>
          </p:nvSpPr>
          <p:spPr>
            <a:xfrm>
              <a:off x="7213034" y="5107297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7234637" y="5900557"/>
              <a:ext cx="552073" cy="52883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73" name="直線矢印コネクタ 72"/>
            <p:cNvCxnSpPr>
              <a:stCxn id="71" idx="4"/>
              <a:endCxn id="72" idx="0"/>
            </p:cNvCxnSpPr>
            <p:nvPr/>
          </p:nvCxnSpPr>
          <p:spPr>
            <a:xfrm rot="16200000" flipH="1">
              <a:off x="7367663" y="5757545"/>
              <a:ext cx="264420" cy="2160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直線矢印コネクタ 73"/>
            <p:cNvCxnSpPr>
              <a:stCxn id="69" idx="4"/>
              <a:endCxn id="71" idx="0"/>
            </p:cNvCxnSpPr>
            <p:nvPr/>
          </p:nvCxnSpPr>
          <p:spPr>
            <a:xfrm rot="5400000">
              <a:off x="7350082" y="4968289"/>
              <a:ext cx="277980" cy="181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直線矢印コネクタ 74"/>
            <p:cNvCxnSpPr/>
            <p:nvPr/>
          </p:nvCxnSpPr>
          <p:spPr>
            <a:xfrm flipV="1">
              <a:off x="6970602" y="3709262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直線矢印コネクタ 75"/>
            <p:cNvCxnSpPr/>
            <p:nvPr/>
          </p:nvCxnSpPr>
          <p:spPr>
            <a:xfrm flipV="1">
              <a:off x="6970602" y="4509300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矢印コネクタ 76"/>
            <p:cNvCxnSpPr/>
            <p:nvPr/>
          </p:nvCxnSpPr>
          <p:spPr>
            <a:xfrm flipV="1">
              <a:off x="6992205" y="5364937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矢印コネクタ 77"/>
            <p:cNvCxnSpPr/>
            <p:nvPr/>
          </p:nvCxnSpPr>
          <p:spPr>
            <a:xfrm flipV="1">
              <a:off x="6992205" y="6164976"/>
              <a:ext cx="223230" cy="2440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" name="テキスト ボックス 107"/>
          <p:cNvSpPr txBox="1"/>
          <p:nvPr/>
        </p:nvSpPr>
        <p:spPr>
          <a:xfrm>
            <a:off x="1428728" y="528638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ニム</a:t>
            </a:r>
            <a:endParaRPr kumimoji="1" lang="ja-JP" altLang="en-US" sz="2400" b="1" dirty="0"/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5857884" y="5539103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チョンプ</a:t>
            </a:r>
            <a:endParaRPr kumimoji="1" lang="ja-JP" altLang="en-US" sz="2400" b="1" dirty="0"/>
          </a:p>
        </p:txBody>
      </p:sp>
      <p:grpSp>
        <p:nvGrpSpPr>
          <p:cNvPr id="84" name="グループ化 83"/>
          <p:cNvGrpSpPr/>
          <p:nvPr/>
        </p:nvGrpSpPr>
        <p:grpSpPr>
          <a:xfrm>
            <a:off x="553136" y="2636912"/>
            <a:ext cx="3447360" cy="1792220"/>
            <a:chOff x="553136" y="2636912"/>
            <a:chExt cx="3447360" cy="1792220"/>
          </a:xfrm>
        </p:grpSpPr>
        <p:sp>
          <p:nvSpPr>
            <p:cNvPr id="55" name="円/楕円 54"/>
            <p:cNvSpPr/>
            <p:nvPr/>
          </p:nvSpPr>
          <p:spPr>
            <a:xfrm>
              <a:off x="553136" y="3286124"/>
              <a:ext cx="504302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1543175" y="3286126"/>
              <a:ext cx="504302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7" name="直線矢印コネクタ 66"/>
            <p:cNvCxnSpPr>
              <a:stCxn id="55" idx="6"/>
              <a:endCxn id="65" idx="2"/>
            </p:cNvCxnSpPr>
            <p:nvPr/>
          </p:nvCxnSpPr>
          <p:spPr>
            <a:xfrm>
              <a:off x="1057438" y="3536157"/>
              <a:ext cx="485737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円/楕円 79"/>
            <p:cNvSpPr/>
            <p:nvPr/>
          </p:nvSpPr>
          <p:spPr>
            <a:xfrm>
              <a:off x="2508279" y="3286125"/>
              <a:ext cx="504302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81" name="直線矢印コネクタ 80"/>
            <p:cNvCxnSpPr>
              <a:stCxn id="65" idx="6"/>
              <a:endCxn id="80" idx="2"/>
            </p:cNvCxnSpPr>
            <p:nvPr/>
          </p:nvCxnSpPr>
          <p:spPr>
            <a:xfrm flipV="1">
              <a:off x="2047477" y="3536158"/>
              <a:ext cx="460802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円/楕円 91"/>
            <p:cNvSpPr/>
            <p:nvPr/>
          </p:nvSpPr>
          <p:spPr>
            <a:xfrm>
              <a:off x="573824" y="3929064"/>
              <a:ext cx="504302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3" name="円/楕円 92"/>
            <p:cNvSpPr/>
            <p:nvPr/>
          </p:nvSpPr>
          <p:spPr>
            <a:xfrm>
              <a:off x="1563863" y="3929066"/>
              <a:ext cx="504302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94" name="直線矢印コネクタ 93"/>
            <p:cNvCxnSpPr>
              <a:stCxn id="92" idx="6"/>
              <a:endCxn id="93" idx="2"/>
            </p:cNvCxnSpPr>
            <p:nvPr/>
          </p:nvCxnSpPr>
          <p:spPr>
            <a:xfrm>
              <a:off x="1078126" y="4179097"/>
              <a:ext cx="485737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5" name="円/楕円 94"/>
            <p:cNvSpPr/>
            <p:nvPr/>
          </p:nvSpPr>
          <p:spPr>
            <a:xfrm>
              <a:off x="2528967" y="3929065"/>
              <a:ext cx="504302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96" name="直線矢印コネクタ 95"/>
            <p:cNvCxnSpPr>
              <a:stCxn id="93" idx="6"/>
              <a:endCxn id="95" idx="2"/>
            </p:cNvCxnSpPr>
            <p:nvPr/>
          </p:nvCxnSpPr>
          <p:spPr>
            <a:xfrm flipV="1">
              <a:off x="2068165" y="4179098"/>
              <a:ext cx="460802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5" name="円/楕円 104"/>
            <p:cNvSpPr/>
            <p:nvPr/>
          </p:nvSpPr>
          <p:spPr>
            <a:xfrm>
              <a:off x="3496194" y="3286124"/>
              <a:ext cx="504302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06" name="直線矢印コネクタ 105"/>
            <p:cNvCxnSpPr>
              <a:stCxn id="80" idx="6"/>
              <a:endCxn id="105" idx="2"/>
            </p:cNvCxnSpPr>
            <p:nvPr/>
          </p:nvCxnSpPr>
          <p:spPr>
            <a:xfrm flipV="1">
              <a:off x="3012581" y="3536157"/>
              <a:ext cx="483614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9" name="円/楕円 78"/>
            <p:cNvSpPr/>
            <p:nvPr/>
          </p:nvSpPr>
          <p:spPr>
            <a:xfrm>
              <a:off x="557379" y="2636912"/>
              <a:ext cx="504302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2" name="円/楕円 81"/>
            <p:cNvSpPr/>
            <p:nvPr/>
          </p:nvSpPr>
          <p:spPr>
            <a:xfrm>
              <a:off x="1547418" y="2636914"/>
              <a:ext cx="504302" cy="5000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83" name="直線矢印コネクタ 82"/>
            <p:cNvCxnSpPr>
              <a:stCxn id="79" idx="6"/>
              <a:endCxn id="82" idx="2"/>
            </p:cNvCxnSpPr>
            <p:nvPr/>
          </p:nvCxnSpPr>
          <p:spPr>
            <a:xfrm>
              <a:off x="1061681" y="2886945"/>
              <a:ext cx="485737" cy="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半順序集合ゲーム周期性定理</a:t>
            </a:r>
            <a:endParaRPr kumimoji="1" lang="ja-JP" altLang="en-US" sz="24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244150"/>
            <a:ext cx="8229600" cy="2760914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次の条件を満たす </a:t>
            </a:r>
            <a:r>
              <a:rPr lang="en-US" altLang="ja-JP" sz="2400" dirty="0" err="1" smtClean="0"/>
              <a:t>Poset</a:t>
            </a:r>
            <a:r>
              <a:rPr lang="en-US" altLang="ja-JP" sz="2400" dirty="0" smtClean="0"/>
              <a:t> Game </a:t>
            </a:r>
            <a:r>
              <a:rPr lang="ja-JP" altLang="en-US" sz="2400" dirty="0" smtClean="0"/>
              <a:t>についての定理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２本のチェーン</a:t>
            </a:r>
            <a:r>
              <a:rPr lang="en-US" altLang="ja-JP" sz="2000" dirty="0" smtClean="0"/>
              <a:t>C,D</a:t>
            </a:r>
            <a:r>
              <a:rPr lang="ja-JP" altLang="en-US" sz="2000" dirty="0" smtClean="0"/>
              <a:t>があり、</a:t>
            </a:r>
            <a:r>
              <a:rPr lang="en-US" altLang="ja-JP" sz="2000" dirty="0" smtClean="0"/>
              <a:t>C</a:t>
            </a:r>
            <a:r>
              <a:rPr lang="ja-JP" altLang="en-US" sz="2000" dirty="0" smtClean="0"/>
              <a:t>から</a:t>
            </a:r>
            <a:r>
              <a:rPr lang="en-US" altLang="ja-JP" sz="2000" dirty="0" smtClean="0"/>
              <a:t>D</a:t>
            </a:r>
            <a:r>
              <a:rPr lang="ja-JP" altLang="en-US" sz="2000" dirty="0" err="1" smtClean="0"/>
              <a:t>には</a:t>
            </a:r>
            <a:r>
              <a:rPr lang="ja-JP" altLang="en-US" sz="2000" dirty="0" smtClean="0"/>
              <a:t>枝が張られていない。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他の部分は定数個に固定。</a:t>
            </a:r>
            <a:endParaRPr lang="en-US" altLang="ja-JP" sz="2000" dirty="0" smtClean="0"/>
          </a:p>
          <a:p>
            <a:r>
              <a:rPr lang="en-US" altLang="ja-JP" sz="2400" dirty="0" smtClean="0"/>
              <a:t>C,D </a:t>
            </a:r>
            <a:r>
              <a:rPr lang="ja-JP" altLang="en-US" sz="2400" dirty="0" smtClean="0"/>
              <a:t>の長さが変化させた場合、次のいずれかになる。</a:t>
            </a:r>
            <a:endParaRPr lang="en-US" altLang="ja-JP" sz="2400" dirty="0" smtClean="0"/>
          </a:p>
          <a:p>
            <a:pPr marL="731520" lvl="1" indent="-457200">
              <a:buFont typeface="+mj-lt"/>
              <a:buAutoNum type="arabicPeriod"/>
            </a:pPr>
            <a:r>
              <a:rPr lang="ja-JP" altLang="en-US" sz="2100" dirty="0" smtClean="0"/>
              <a:t>負け型（後手必勝局面）の数は有限個。</a:t>
            </a:r>
            <a:endParaRPr lang="en-US" altLang="ja-JP" sz="2100" dirty="0" smtClean="0"/>
          </a:p>
          <a:p>
            <a:pPr marL="731520" lvl="1" indent="-457200">
              <a:buFont typeface="+mj-lt"/>
              <a:buAutoNum type="arabicPeriod"/>
            </a:pPr>
            <a:r>
              <a:rPr lang="ja-JP" altLang="en-US" sz="2100" dirty="0" smtClean="0"/>
              <a:t>数 </a:t>
            </a:r>
            <a:r>
              <a:rPr lang="en-US" altLang="ja-JP" sz="2100" dirty="0" smtClean="0"/>
              <a:t>p </a:t>
            </a:r>
            <a:r>
              <a:rPr lang="ja-JP" altLang="en-US" sz="2100" dirty="0" err="1" smtClean="0"/>
              <a:t>が存</a:t>
            </a:r>
            <a:r>
              <a:rPr lang="ja-JP" altLang="en-US" sz="2100" dirty="0" smtClean="0"/>
              <a:t>在し、 十分に長い任意の負け型</a:t>
            </a:r>
            <a:r>
              <a:rPr lang="en-US" altLang="ja-JP" sz="2100" dirty="0" smtClean="0"/>
              <a:t>C</a:t>
            </a:r>
            <a:r>
              <a:rPr lang="ja-JP" altLang="en-US" sz="2100" dirty="0" smtClean="0"/>
              <a:t>に対して、</a:t>
            </a:r>
            <a:r>
              <a:rPr lang="en-US" altLang="ja-JP" sz="2100" dirty="0" smtClean="0"/>
              <a:t>C</a:t>
            </a:r>
            <a:r>
              <a:rPr lang="ja-JP" altLang="en-US" sz="2100" dirty="0" err="1" smtClean="0"/>
              <a:t>、</a:t>
            </a:r>
            <a:r>
              <a:rPr lang="en-US" altLang="ja-JP" sz="2100" dirty="0" smtClean="0"/>
              <a:t>D </a:t>
            </a:r>
            <a:r>
              <a:rPr lang="ja-JP" altLang="en-US" sz="2100" dirty="0" smtClean="0"/>
              <a:t>にともに</a:t>
            </a:r>
            <a:r>
              <a:rPr lang="en-US" altLang="ja-JP" sz="2100" dirty="0" smtClean="0"/>
              <a:t> p </a:t>
            </a:r>
            <a:r>
              <a:rPr lang="ja-JP" altLang="en-US" sz="2100" dirty="0" smtClean="0"/>
              <a:t>個だけ多い盤面も負け型となる。</a:t>
            </a:r>
            <a:endParaRPr kumimoji="1" lang="en-US" altLang="ja-JP" sz="21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86446" y="714356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[</a:t>
            </a:r>
            <a:r>
              <a:rPr kumimoji="1" lang="en-US" altLang="ja-JP" sz="2400" dirty="0" err="1" smtClean="0"/>
              <a:t>S.Byrnes</a:t>
            </a:r>
            <a:r>
              <a:rPr kumimoji="1" lang="en-US" altLang="ja-JP" sz="2400" dirty="0" smtClean="0"/>
              <a:t> 03]</a:t>
            </a:r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1988800" y="416732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004017" y="4791741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" name="直線矢印コネクタ 7"/>
          <p:cNvCxnSpPr>
            <a:stCxn id="6" idx="4"/>
            <a:endCxn id="7" idx="0"/>
          </p:cNvCxnSpPr>
          <p:nvPr/>
        </p:nvCxnSpPr>
        <p:spPr>
          <a:xfrm rot="16200000" flipH="1">
            <a:off x="2109320" y="4678297"/>
            <a:ext cx="211668" cy="15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2004017" y="542145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2021136" y="604058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1" name="直線矢印コネクタ 10"/>
          <p:cNvCxnSpPr>
            <a:stCxn id="9" idx="4"/>
            <a:endCxn id="10" idx="0"/>
          </p:cNvCxnSpPr>
          <p:nvPr/>
        </p:nvCxnSpPr>
        <p:spPr>
          <a:xfrm rot="16200000" flipH="1">
            <a:off x="2128135" y="5928835"/>
            <a:ext cx="206377" cy="171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>
            <a:stCxn id="7" idx="4"/>
            <a:endCxn id="9" idx="0"/>
          </p:cNvCxnSpPr>
          <p:nvPr/>
        </p:nvCxnSpPr>
        <p:spPr>
          <a:xfrm rot="5400000">
            <a:off x="2114283" y="5312949"/>
            <a:ext cx="216960" cy="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円/楕円 12"/>
          <p:cNvSpPr/>
          <p:nvPr/>
        </p:nvSpPr>
        <p:spPr>
          <a:xfrm>
            <a:off x="2618407" y="416732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円/楕円 13"/>
          <p:cNvSpPr/>
          <p:nvPr/>
        </p:nvSpPr>
        <p:spPr>
          <a:xfrm>
            <a:off x="2633625" y="4791741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5" name="直線矢印コネクタ 14"/>
          <p:cNvCxnSpPr>
            <a:stCxn id="13" idx="4"/>
            <a:endCxn id="14" idx="0"/>
          </p:cNvCxnSpPr>
          <p:nvPr/>
        </p:nvCxnSpPr>
        <p:spPr>
          <a:xfrm rot="16200000" flipH="1">
            <a:off x="2738928" y="4678297"/>
            <a:ext cx="211668" cy="15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円/楕円 19"/>
          <p:cNvSpPr/>
          <p:nvPr/>
        </p:nvSpPr>
        <p:spPr>
          <a:xfrm>
            <a:off x="3265134" y="416732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円/楕円 20"/>
          <p:cNvSpPr/>
          <p:nvPr/>
        </p:nvSpPr>
        <p:spPr>
          <a:xfrm>
            <a:off x="3280351" y="4791741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2" name="直線矢印コネクタ 21"/>
          <p:cNvCxnSpPr>
            <a:stCxn id="20" idx="4"/>
            <a:endCxn id="21" idx="0"/>
          </p:cNvCxnSpPr>
          <p:nvPr/>
        </p:nvCxnSpPr>
        <p:spPr>
          <a:xfrm rot="16200000" flipH="1">
            <a:off x="3385655" y="4678297"/>
            <a:ext cx="211668" cy="15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円/楕円 26"/>
          <p:cNvSpPr/>
          <p:nvPr/>
        </p:nvSpPr>
        <p:spPr>
          <a:xfrm>
            <a:off x="1357290" y="4791741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円/楕円 27"/>
          <p:cNvSpPr/>
          <p:nvPr/>
        </p:nvSpPr>
        <p:spPr>
          <a:xfrm>
            <a:off x="1357290" y="542145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1374409" y="604058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0" name="直線矢印コネクタ 29"/>
          <p:cNvCxnSpPr>
            <a:stCxn id="28" idx="4"/>
            <a:endCxn id="29" idx="0"/>
          </p:cNvCxnSpPr>
          <p:nvPr/>
        </p:nvCxnSpPr>
        <p:spPr>
          <a:xfrm rot="16200000" flipH="1">
            <a:off x="1481408" y="5928835"/>
            <a:ext cx="206377" cy="171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>
            <a:stCxn id="27" idx="4"/>
            <a:endCxn id="28" idx="0"/>
          </p:cNvCxnSpPr>
          <p:nvPr/>
        </p:nvCxnSpPr>
        <p:spPr>
          <a:xfrm rot="5400000">
            <a:off x="1467557" y="5312949"/>
            <a:ext cx="216960" cy="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>
            <a:endCxn id="13" idx="2"/>
          </p:cNvCxnSpPr>
          <p:nvPr/>
        </p:nvCxnSpPr>
        <p:spPr>
          <a:xfrm flipV="1">
            <a:off x="2441509" y="4373696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V="1">
            <a:off x="2441509" y="4998117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V="1">
            <a:off x="3088235" y="4330304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V="1">
            <a:off x="3088235" y="4954724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 flipV="1">
            <a:off x="1811901" y="5622539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 flipV="1">
            <a:off x="1811901" y="6246959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V="1">
            <a:off x="1811901" y="4998117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>
          <a:xfrm>
            <a:off x="3887858" y="4167319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4" name="円/楕円 43"/>
          <p:cNvSpPr/>
          <p:nvPr/>
        </p:nvSpPr>
        <p:spPr>
          <a:xfrm>
            <a:off x="3903075" y="4791741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5" name="直線矢印コネクタ 44"/>
          <p:cNvCxnSpPr>
            <a:stCxn id="43" idx="4"/>
            <a:endCxn id="44" idx="0"/>
          </p:cNvCxnSpPr>
          <p:nvPr/>
        </p:nvCxnSpPr>
        <p:spPr>
          <a:xfrm rot="16200000" flipH="1">
            <a:off x="4008379" y="4678296"/>
            <a:ext cx="211668" cy="152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V="1">
            <a:off x="3710959" y="4330304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直線矢印コネクタ 50"/>
          <p:cNvCxnSpPr/>
          <p:nvPr/>
        </p:nvCxnSpPr>
        <p:spPr>
          <a:xfrm flipV="1">
            <a:off x="3710959" y="4954724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円/楕円 53"/>
          <p:cNvSpPr/>
          <p:nvPr/>
        </p:nvSpPr>
        <p:spPr>
          <a:xfrm>
            <a:off x="4532682" y="4169273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8" name="直線矢印コネクタ 57"/>
          <p:cNvCxnSpPr/>
          <p:nvPr/>
        </p:nvCxnSpPr>
        <p:spPr>
          <a:xfrm flipV="1">
            <a:off x="4357686" y="4370358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円/楕円 59"/>
          <p:cNvSpPr/>
          <p:nvPr/>
        </p:nvSpPr>
        <p:spPr>
          <a:xfrm>
            <a:off x="5155406" y="4169272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4" name="直線矢印コネクタ 63"/>
          <p:cNvCxnSpPr/>
          <p:nvPr/>
        </p:nvCxnSpPr>
        <p:spPr>
          <a:xfrm flipV="1">
            <a:off x="4980409" y="4370357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円/楕円 65"/>
          <p:cNvSpPr/>
          <p:nvPr/>
        </p:nvSpPr>
        <p:spPr>
          <a:xfrm>
            <a:off x="5795918" y="4185842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8" name="直線矢印コネクタ 67"/>
          <p:cNvCxnSpPr/>
          <p:nvPr/>
        </p:nvCxnSpPr>
        <p:spPr>
          <a:xfrm flipV="1">
            <a:off x="5619019" y="4348827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5" name="グループ化 86"/>
          <p:cNvGrpSpPr/>
          <p:nvPr/>
        </p:nvGrpSpPr>
        <p:grpSpPr>
          <a:xfrm>
            <a:off x="4357686" y="4187795"/>
            <a:ext cx="3143272" cy="1013360"/>
            <a:chOff x="4357686" y="3806665"/>
            <a:chExt cx="3143272" cy="1013360"/>
          </a:xfrm>
        </p:grpSpPr>
        <p:grpSp>
          <p:nvGrpSpPr>
            <p:cNvPr id="16" name="グループ化 84"/>
            <p:cNvGrpSpPr/>
            <p:nvPr/>
          </p:nvGrpSpPr>
          <p:grpSpPr>
            <a:xfrm>
              <a:off x="4357686" y="4272902"/>
              <a:ext cx="1252331" cy="547123"/>
              <a:chOff x="4357686" y="4272902"/>
              <a:chExt cx="1252331" cy="547123"/>
            </a:xfrm>
          </p:grpSpPr>
          <p:sp>
            <p:nvSpPr>
              <p:cNvPr id="55" name="円/楕円 54"/>
              <p:cNvSpPr/>
              <p:nvPr/>
            </p:nvSpPr>
            <p:spPr>
              <a:xfrm>
                <a:off x="4549801" y="4407273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56" name="直線矢印コネクタ 55"/>
              <p:cNvCxnSpPr>
                <a:stCxn id="54" idx="4"/>
                <a:endCxn id="55" idx="0"/>
              </p:cNvCxnSpPr>
              <p:nvPr/>
            </p:nvCxnSpPr>
            <p:spPr>
              <a:xfrm rot="16200000" flipH="1">
                <a:off x="4692802" y="4331528"/>
                <a:ext cx="134370" cy="171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直線矢印コネクタ 58"/>
              <p:cNvCxnSpPr/>
              <p:nvPr/>
            </p:nvCxnSpPr>
            <p:spPr>
              <a:xfrm flipV="1">
                <a:off x="4357686" y="4613648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1" name="円/楕円 60"/>
              <p:cNvSpPr/>
              <p:nvPr/>
            </p:nvSpPr>
            <p:spPr>
              <a:xfrm>
                <a:off x="5172525" y="4407272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62" name="直線矢印コネクタ 61"/>
              <p:cNvCxnSpPr>
                <a:stCxn id="60" idx="4"/>
                <a:endCxn id="61" idx="0"/>
              </p:cNvCxnSpPr>
              <p:nvPr/>
            </p:nvCxnSpPr>
            <p:spPr>
              <a:xfrm rot="16200000" flipH="1">
                <a:off x="5315526" y="4331527"/>
                <a:ext cx="134370" cy="171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直線矢印コネクタ 64"/>
              <p:cNvCxnSpPr/>
              <p:nvPr/>
            </p:nvCxnSpPr>
            <p:spPr>
              <a:xfrm flipV="1">
                <a:off x="4980409" y="4613648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グループ化 85"/>
            <p:cNvGrpSpPr/>
            <p:nvPr/>
          </p:nvGrpSpPr>
          <p:grpSpPr>
            <a:xfrm>
              <a:off x="6265746" y="3806665"/>
              <a:ext cx="1235212" cy="412753"/>
              <a:chOff x="6265746" y="3806665"/>
              <a:chExt cx="1235212" cy="412753"/>
            </a:xfrm>
          </p:grpSpPr>
          <p:sp>
            <p:nvSpPr>
              <p:cNvPr id="69" name="円/楕円 68"/>
              <p:cNvSpPr/>
              <p:nvPr/>
            </p:nvSpPr>
            <p:spPr>
              <a:xfrm>
                <a:off x="6440742" y="3806666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71" name="直線矢印コネクタ 70"/>
              <p:cNvCxnSpPr/>
              <p:nvPr/>
            </p:nvCxnSpPr>
            <p:spPr>
              <a:xfrm flipV="1">
                <a:off x="6265746" y="4007751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2" name="円/楕円 71"/>
              <p:cNvSpPr/>
              <p:nvPr/>
            </p:nvSpPr>
            <p:spPr>
              <a:xfrm>
                <a:off x="7063466" y="3806665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74" name="直線矢印コネクタ 73"/>
              <p:cNvCxnSpPr/>
              <p:nvPr/>
            </p:nvCxnSpPr>
            <p:spPr>
              <a:xfrm flipV="1">
                <a:off x="6888469" y="4007750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75" name="円/楕円 74"/>
          <p:cNvSpPr/>
          <p:nvPr/>
        </p:nvSpPr>
        <p:spPr>
          <a:xfrm>
            <a:off x="2638095" y="5469080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6" name="直線矢印コネクタ 75"/>
          <p:cNvCxnSpPr/>
          <p:nvPr/>
        </p:nvCxnSpPr>
        <p:spPr>
          <a:xfrm flipV="1">
            <a:off x="2466275" y="5648468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円/楕円 76"/>
          <p:cNvSpPr/>
          <p:nvPr/>
        </p:nvSpPr>
        <p:spPr>
          <a:xfrm>
            <a:off x="3210893" y="545320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8" name="直線矢印コネクタ 77"/>
          <p:cNvCxnSpPr/>
          <p:nvPr/>
        </p:nvCxnSpPr>
        <p:spPr>
          <a:xfrm flipV="1">
            <a:off x="3071802" y="5659579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円/楕円 78"/>
          <p:cNvSpPr/>
          <p:nvPr/>
        </p:nvSpPr>
        <p:spPr>
          <a:xfrm>
            <a:off x="2643174" y="6024708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0" name="直線矢印コネクタ 79"/>
          <p:cNvCxnSpPr/>
          <p:nvPr/>
        </p:nvCxnSpPr>
        <p:spPr>
          <a:xfrm flipV="1">
            <a:off x="2466275" y="6231083"/>
            <a:ext cx="176899" cy="190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円/楕円 80"/>
          <p:cNvSpPr/>
          <p:nvPr/>
        </p:nvSpPr>
        <p:spPr>
          <a:xfrm>
            <a:off x="714348" y="6040584"/>
            <a:ext cx="437492" cy="412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2" name="直線矢印コネクタ 81"/>
          <p:cNvCxnSpPr>
            <a:stCxn id="28" idx="3"/>
            <a:endCxn id="81" idx="0"/>
          </p:cNvCxnSpPr>
          <p:nvPr/>
        </p:nvCxnSpPr>
        <p:spPr>
          <a:xfrm rot="5400000">
            <a:off x="1043815" y="5663040"/>
            <a:ext cx="266824" cy="4882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428596" y="4777225"/>
            <a:ext cx="500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C</a:t>
            </a:r>
            <a:endParaRPr kumimoji="1" lang="ja-JP" altLang="en-US" sz="24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28596" y="4172684"/>
            <a:ext cx="5000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D</a:t>
            </a:r>
            <a:endParaRPr kumimoji="1" lang="ja-JP" altLang="en-US" sz="2400" dirty="0"/>
          </a:p>
        </p:txBody>
      </p:sp>
      <p:sp>
        <p:nvSpPr>
          <p:cNvPr id="83" name="右矢印 82"/>
          <p:cNvSpPr/>
          <p:nvPr/>
        </p:nvSpPr>
        <p:spPr>
          <a:xfrm>
            <a:off x="857224" y="4238758"/>
            <a:ext cx="285752" cy="35719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右矢印 83"/>
          <p:cNvSpPr/>
          <p:nvPr/>
        </p:nvSpPr>
        <p:spPr>
          <a:xfrm>
            <a:off x="857224" y="4810262"/>
            <a:ext cx="285752" cy="35719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87"/>
          <p:cNvGrpSpPr/>
          <p:nvPr/>
        </p:nvGrpSpPr>
        <p:grpSpPr>
          <a:xfrm>
            <a:off x="5643570" y="4225530"/>
            <a:ext cx="3143272" cy="1013360"/>
            <a:chOff x="4357686" y="3806665"/>
            <a:chExt cx="3143272" cy="1013360"/>
          </a:xfrm>
        </p:grpSpPr>
        <p:grpSp>
          <p:nvGrpSpPr>
            <p:cNvPr id="19" name="グループ化 84"/>
            <p:cNvGrpSpPr/>
            <p:nvPr/>
          </p:nvGrpSpPr>
          <p:grpSpPr>
            <a:xfrm>
              <a:off x="4357686" y="4200894"/>
              <a:ext cx="1252331" cy="619131"/>
              <a:chOff x="4357686" y="4200894"/>
              <a:chExt cx="1252331" cy="619131"/>
            </a:xfrm>
          </p:grpSpPr>
          <p:sp>
            <p:nvSpPr>
              <p:cNvPr id="95" name="円/楕円 94"/>
              <p:cNvSpPr/>
              <p:nvPr/>
            </p:nvSpPr>
            <p:spPr>
              <a:xfrm>
                <a:off x="4549801" y="4407273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96" name="直線矢印コネクタ 95"/>
              <p:cNvCxnSpPr>
                <a:endCxn id="95" idx="0"/>
              </p:cNvCxnSpPr>
              <p:nvPr/>
            </p:nvCxnSpPr>
            <p:spPr>
              <a:xfrm rot="16200000" flipH="1">
                <a:off x="4656800" y="4295524"/>
                <a:ext cx="206377" cy="171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7" name="直線矢印コネクタ 96"/>
              <p:cNvCxnSpPr/>
              <p:nvPr/>
            </p:nvCxnSpPr>
            <p:spPr>
              <a:xfrm flipV="1">
                <a:off x="4357686" y="4613648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8" name="円/楕円 97"/>
              <p:cNvSpPr/>
              <p:nvPr/>
            </p:nvSpPr>
            <p:spPr>
              <a:xfrm>
                <a:off x="5172525" y="4407272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99" name="直線矢印コネクタ 98"/>
              <p:cNvCxnSpPr>
                <a:endCxn id="98" idx="0"/>
              </p:cNvCxnSpPr>
              <p:nvPr/>
            </p:nvCxnSpPr>
            <p:spPr>
              <a:xfrm rot="16200000" flipH="1">
                <a:off x="5279524" y="4295523"/>
                <a:ext cx="206377" cy="1711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" name="直線矢印コネクタ 99"/>
              <p:cNvCxnSpPr/>
              <p:nvPr/>
            </p:nvCxnSpPr>
            <p:spPr>
              <a:xfrm flipV="1">
                <a:off x="4980409" y="4613648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グループ化 85"/>
            <p:cNvGrpSpPr/>
            <p:nvPr/>
          </p:nvGrpSpPr>
          <p:grpSpPr>
            <a:xfrm>
              <a:off x="6265746" y="3806665"/>
              <a:ext cx="1235212" cy="412753"/>
              <a:chOff x="6265746" y="3806665"/>
              <a:chExt cx="1235212" cy="412753"/>
            </a:xfrm>
          </p:grpSpPr>
          <p:sp>
            <p:nvSpPr>
              <p:cNvPr id="91" name="円/楕円 90"/>
              <p:cNvSpPr/>
              <p:nvPr/>
            </p:nvSpPr>
            <p:spPr>
              <a:xfrm>
                <a:off x="6440742" y="3806666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92" name="直線矢印コネクタ 91"/>
              <p:cNvCxnSpPr/>
              <p:nvPr/>
            </p:nvCxnSpPr>
            <p:spPr>
              <a:xfrm flipV="1">
                <a:off x="6265746" y="4007751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3" name="円/楕円 92"/>
              <p:cNvSpPr/>
              <p:nvPr/>
            </p:nvSpPr>
            <p:spPr>
              <a:xfrm>
                <a:off x="7063466" y="3806665"/>
                <a:ext cx="437492" cy="41275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cxnSp>
            <p:nvCxnSpPr>
              <p:cNvPr id="94" name="直線矢印コネクタ 93"/>
              <p:cNvCxnSpPr/>
              <p:nvPr/>
            </p:nvCxnSpPr>
            <p:spPr>
              <a:xfrm flipV="1">
                <a:off x="6888469" y="4007750"/>
                <a:ext cx="176899" cy="1905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01" name="テキスト ボックス 100"/>
          <p:cNvSpPr txBox="1"/>
          <p:nvPr/>
        </p:nvSpPr>
        <p:spPr>
          <a:xfrm>
            <a:off x="5143504" y="537321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p=2 </a:t>
            </a:r>
            <a:r>
              <a:rPr kumimoji="1" lang="ja-JP" altLang="en-US" dirty="0" smtClean="0"/>
              <a:t>の例</a:t>
            </a:r>
            <a:endParaRPr kumimoji="1" lang="ja-JP" altLang="en-US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5157184" y="5733256"/>
            <a:ext cx="251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この</a:t>
            </a:r>
            <a:r>
              <a:rPr kumimoji="1" lang="en-US" altLang="ja-JP" dirty="0" smtClean="0"/>
              <a:t> p </a:t>
            </a:r>
            <a:r>
              <a:rPr kumimoji="1" lang="ja-JP" altLang="en-US" dirty="0" smtClean="0"/>
              <a:t>を周期と呼ぶ。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2060</TotalTime>
  <Words>2552</Words>
  <Application>Microsoft Office PowerPoint</Application>
  <PresentationFormat>画面に合わせる (4:3)</PresentationFormat>
  <Paragraphs>426</Paragraphs>
  <Slides>46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46</vt:i4>
      </vt:variant>
    </vt:vector>
  </HeadingPairs>
  <TitlesOfParts>
    <vt:vector size="48" baseType="lpstr">
      <vt:lpstr>アース</vt:lpstr>
      <vt:lpstr>数式</vt:lpstr>
      <vt:lpstr> 半順序集合ゲーム周期性定理の拡張</vt:lpstr>
      <vt:lpstr>チョンプとは</vt:lpstr>
      <vt:lpstr>チョンプ：trivial な例</vt:lpstr>
      <vt:lpstr>チョンプは先手必勝</vt:lpstr>
      <vt:lpstr>チョンプの必勝手順について</vt:lpstr>
      <vt:lpstr>半順序集合ゲーム（Poset Game）</vt:lpstr>
      <vt:lpstr>半順序集合ゲーム（Poset Game）</vt:lpstr>
      <vt:lpstr>半順序集合ゲームに含まれるゲーム</vt:lpstr>
      <vt:lpstr>半順序集合ゲーム周期性定理</vt:lpstr>
      <vt:lpstr>半順序集合ゲーム周期性定理</vt:lpstr>
      <vt:lpstr>周期性の例（１）</vt:lpstr>
      <vt:lpstr>周期性の例（２）</vt:lpstr>
      <vt:lpstr>３行チョンプの周期性[A.E.Brouwer]</vt:lpstr>
      <vt:lpstr>ある後手必勝局面</vt:lpstr>
      <vt:lpstr>拡張した盤面の「周期性」</vt:lpstr>
      <vt:lpstr>本研究について</vt:lpstr>
      <vt:lpstr>拡張した盤面全体</vt:lpstr>
      <vt:lpstr>チェーン上のブロックの例</vt:lpstr>
      <vt:lpstr>拡張した周期性定理の内容</vt:lpstr>
      <vt:lpstr>証明：有限個となる場合</vt:lpstr>
      <vt:lpstr>証明：負け型のブロック数差</vt:lpstr>
      <vt:lpstr>証明：C と Dの対応</vt:lpstr>
      <vt:lpstr>証明：残りの部分</vt:lpstr>
      <vt:lpstr>グランディ値への拡張</vt:lpstr>
      <vt:lpstr>証明：グランディ値への拡張</vt:lpstr>
      <vt:lpstr>研究のまとめ</vt:lpstr>
      <vt:lpstr>スライド 27</vt:lpstr>
      <vt:lpstr>３行チョンプの周期性[A.E.Brouwer]</vt:lpstr>
      <vt:lpstr>Bounded FR (BFR)</vt:lpstr>
      <vt:lpstr>FR の例（１）</vt:lpstr>
      <vt:lpstr>FR の例（２）</vt:lpstr>
      <vt:lpstr>FR の例（３）</vt:lpstr>
      <vt:lpstr>周期の上界 (1)</vt:lpstr>
      <vt:lpstr>真偽値の列で表す</vt:lpstr>
      <vt:lpstr>周期の上界 (2)</vt:lpstr>
      <vt:lpstr>3行チョンプの周期の上界</vt:lpstr>
      <vt:lpstr>4行以上のチョンプの周期の上界</vt:lpstr>
      <vt:lpstr>スライド 38</vt:lpstr>
      <vt:lpstr>拡張２行チョンプ</vt:lpstr>
      <vt:lpstr>スライド 40</vt:lpstr>
      <vt:lpstr>グランディ値について</vt:lpstr>
      <vt:lpstr>グランディ値について</vt:lpstr>
      <vt:lpstr>グランディ値について</vt:lpstr>
      <vt:lpstr>グランディ値について</vt:lpstr>
      <vt:lpstr>グランディ値について</vt:lpstr>
      <vt:lpstr>グランディ値について</vt:lpstr>
    </vt:vector>
  </TitlesOfParts>
  <Company>京都大学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admin</dc:creator>
  <cp:lastModifiedBy>admin</cp:lastModifiedBy>
  <cp:revision>292</cp:revision>
  <dcterms:created xsi:type="dcterms:W3CDTF">2011-02-02T04:59:10Z</dcterms:created>
  <dcterms:modified xsi:type="dcterms:W3CDTF">2011-03-10T06:01:24Z</dcterms:modified>
</cp:coreProperties>
</file>