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Default Extension="wmf" ContentType="image/x-wmf"/>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30"/>
  </p:notesMasterIdLst>
  <p:sldIdLst>
    <p:sldId id="256" r:id="rId2"/>
    <p:sldId id="257" r:id="rId3"/>
    <p:sldId id="295" r:id="rId4"/>
    <p:sldId id="277" r:id="rId5"/>
    <p:sldId id="278" r:id="rId6"/>
    <p:sldId id="279" r:id="rId7"/>
    <p:sldId id="280" r:id="rId8"/>
    <p:sldId id="292" r:id="rId9"/>
    <p:sldId id="281" r:id="rId10"/>
    <p:sldId id="284" r:id="rId11"/>
    <p:sldId id="274" r:id="rId12"/>
    <p:sldId id="275" r:id="rId13"/>
    <p:sldId id="261" r:id="rId14"/>
    <p:sldId id="290" r:id="rId15"/>
    <p:sldId id="262" r:id="rId16"/>
    <p:sldId id="291" r:id="rId17"/>
    <p:sldId id="285" r:id="rId18"/>
    <p:sldId id="287" r:id="rId19"/>
    <p:sldId id="264" r:id="rId20"/>
    <p:sldId id="260" r:id="rId21"/>
    <p:sldId id="265" r:id="rId22"/>
    <p:sldId id="267" r:id="rId23"/>
    <p:sldId id="268" r:id="rId24"/>
    <p:sldId id="294" r:id="rId25"/>
    <p:sldId id="269" r:id="rId26"/>
    <p:sldId id="270" r:id="rId27"/>
    <p:sldId id="276" r:id="rId28"/>
    <p:sldId id="273" r:id="rId2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1DA0FC"/>
    <a:srgbClr val="3098FC"/>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B4B98B0-60AC-42C2-AFA5-B58CD77FA1E5}" styleName="淡色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624"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2783C4-708B-6A42-B606-1BA995D8BAC2}" type="datetimeFigureOut">
              <a:rPr lang="ja-JP" altLang="en-US" smtClean="0"/>
              <a:pPr/>
              <a:t>10.3.14</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EBC435-3548-F949-B5D9-D5F63AB77D9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6E93C587-97E0-F84A-B636-C927AE1F76D7}" type="slidenum">
              <a:rPr lang="ja-JP" altLang="en-US" smtClean="0"/>
              <a:pPr/>
              <a:t>4</a:t>
            </a:fld>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13</a:t>
            </a:fld>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14</a:t>
            </a:fld>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16</a:t>
            </a:fld>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17</a:t>
            </a:fld>
            <a:endParaRPr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19</a:t>
            </a:fld>
            <a:endParaRPr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baseline="0" dirty="0" smtClean="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20</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21</a:t>
            </a:fld>
            <a:endParaRPr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24</a:t>
            </a:fld>
            <a:endParaRPr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25</a:t>
            </a:fld>
            <a:endParaRPr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27</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6E93C587-97E0-F84A-B636-C927AE1F76D7}" type="slidenum">
              <a:rPr lang="ja-JP" altLang="en-US" smtClean="0"/>
              <a:pPr/>
              <a:t>5</a:t>
            </a:fld>
            <a:endParaRPr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28</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6E93C587-97E0-F84A-B636-C927AE1F76D7}" type="slidenum">
              <a:rPr lang="ja-JP" altLang="en-US" smtClean="0"/>
              <a:pPr/>
              <a:t>6</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6E93C587-97E0-F84A-B636-C927AE1F76D7}" type="slidenum">
              <a:rPr lang="ja-JP" altLang="en-US" smtClean="0"/>
              <a:pPr/>
              <a:t>7</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6E93C587-97E0-F84A-B636-C927AE1F76D7}" type="slidenum">
              <a:rPr lang="ja-JP" altLang="en-US" smtClean="0"/>
              <a:pPr/>
              <a:t>8</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9</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10</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11</a:t>
            </a:fld>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8EBC435-3548-F949-B5D9-D5F63AB77D9F}" type="slidenum">
              <a:rPr lang="ja-JP" altLang="en-US" smtClean="0"/>
              <a:pPr/>
              <a:t>12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タイトル スライド">
    <p:spTree>
      <p:nvGrpSpPr>
        <p:cNvPr id="1" name=""/>
        <p:cNvGrpSpPr/>
        <p:nvPr/>
      </p:nvGrpSpPr>
      <p:grpSpPr>
        <a:xfrm>
          <a:off x="0" y="0"/>
          <a:ext cx="0" cy="0"/>
          <a:chOff x="0" y="0"/>
          <a:chExt cx="0" cy="0"/>
        </a:xfrm>
      </p:grpSpPr>
      <p:sp>
        <p:nvSpPr>
          <p:cNvPr id="7" name="直線コネクタ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タイトル 28"/>
          <p:cNvSpPr>
            <a:spLocks noGrp="1"/>
          </p:cNvSpPr>
          <p:nvPr>
            <p:ph type="ctrTitle"/>
          </p:nvPr>
        </p:nvSpPr>
        <p:spPr>
          <a:xfrm>
            <a:off x="381000" y="4853411"/>
            <a:ext cx="8458200" cy="1222375"/>
          </a:xfrm>
        </p:spPr>
        <p:txBody>
          <a:bodyPr anchor="t"/>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16" name="日付プレースホルダ 15"/>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2" name="フッター プレースホルダ 1"/>
          <p:cNvSpPr>
            <a:spLocks noGrp="1"/>
          </p:cNvSpPr>
          <p:nvPr>
            <p:ph type="ftr" sz="quarter" idx="11"/>
          </p:nvPr>
        </p:nvSpPr>
        <p:spPr/>
        <p:txBody>
          <a:bodyPr/>
          <a:lstStyle/>
          <a:p>
            <a:endParaRPr lang="ja-JP" altLang="en-US"/>
          </a:p>
        </p:txBody>
      </p:sp>
      <p:sp>
        <p:nvSpPr>
          <p:cNvPr id="15" name="スライド番号プレースホルダ 14"/>
          <p:cNvSpPr>
            <a:spLocks noGrp="1"/>
          </p:cNvSpPr>
          <p:nvPr>
            <p:ph type="sldNum" sz="quarter" idx="12"/>
          </p:nvPr>
        </p:nvSpPr>
        <p:spPr>
          <a:xfrm>
            <a:off x="8229600" y="6473952"/>
            <a:ext cx="758952" cy="246888"/>
          </a:xfrm>
        </p:spPr>
        <p:txBody>
          <a:bodyPr/>
          <a:lstStyle/>
          <a:p>
            <a:fld id="{AB1EB5AC-C2DF-C941-995E-9013182E10A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AB1EB5AC-C2DF-C941-995E-9013182E10A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549276"/>
            <a:ext cx="18288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549276"/>
            <a:ext cx="62484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AB1EB5AC-C2DF-C941-995E-9013182E10A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2" name="タイトル 21"/>
          <p:cNvSpPr>
            <a:spLocks noGrp="1"/>
          </p:cNvSpPr>
          <p:nvPr>
            <p:ph type="title"/>
          </p:nvPr>
        </p:nvSpPr>
        <p:spPr/>
        <p:txBody>
          <a:bodyPr/>
          <a:lstStyle/>
          <a:p>
            <a:r>
              <a:rPr kumimoji="0" lang="ja-JP" altLang="en-US" smtClean="0"/>
              <a:t>マスタ タイトルの書式設定</a:t>
            </a:r>
            <a:endParaRPr kumimoji="0" lang="en-US"/>
          </a:p>
        </p:txBody>
      </p:sp>
      <p:sp>
        <p:nvSpPr>
          <p:cNvPr id="27" name="コンテンツ プレースホルダ 26"/>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5" name="日付プレースホルダ 24"/>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19" name="フッター プレースホルダ 18"/>
          <p:cNvSpPr>
            <a:spLocks noGrp="1"/>
          </p:cNvSpPr>
          <p:nvPr>
            <p:ph type="ftr" sz="quarter" idx="11"/>
          </p:nvPr>
        </p:nvSpPr>
        <p:spPr>
          <a:xfrm>
            <a:off x="3581400" y="76200"/>
            <a:ext cx="2895600" cy="288925"/>
          </a:xfrm>
        </p:spPr>
        <p:txBody>
          <a:bodyPr/>
          <a:lstStyle/>
          <a:p>
            <a:endParaRPr lang="ja-JP" altLang="en-US"/>
          </a:p>
        </p:txBody>
      </p:sp>
      <p:sp>
        <p:nvSpPr>
          <p:cNvPr id="16" name="スライド番号プレースホルダ 15"/>
          <p:cNvSpPr>
            <a:spLocks noGrp="1"/>
          </p:cNvSpPr>
          <p:nvPr>
            <p:ph type="sldNum" sz="quarter" idx="12"/>
          </p:nvPr>
        </p:nvSpPr>
        <p:spPr>
          <a:xfrm>
            <a:off x="8229600" y="6473952"/>
            <a:ext cx="758952" cy="246888"/>
          </a:xfrm>
        </p:spPr>
        <p:txBody>
          <a:bodyPr/>
          <a:lstStyle/>
          <a:p>
            <a:fld id="{AB1EB5AC-C2DF-C941-995E-9013182E10A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セクション ヘッダー">
    <p:bg>
      <p:bgRef idx="1003">
        <a:schemeClr val="bg2"/>
      </p:bgRef>
    </p:bg>
    <p:spTree>
      <p:nvGrpSpPr>
        <p:cNvPr id="1" name=""/>
        <p:cNvGrpSpPr/>
        <p:nvPr/>
      </p:nvGrpSpPr>
      <p:grpSpPr>
        <a:xfrm>
          <a:off x="0" y="0"/>
          <a:ext cx="0" cy="0"/>
          <a:chOff x="0" y="0"/>
          <a:chExt cx="0" cy="0"/>
        </a:xfrm>
      </p:grpSpPr>
      <p:sp>
        <p:nvSpPr>
          <p:cNvPr id="7" name="直線コネクタ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テキスト プレースホル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19" name="日付プレースホルダ 18"/>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11" name="フッター プレースホルダ 10"/>
          <p:cNvSpPr>
            <a:spLocks noGrp="1"/>
          </p:cNvSpPr>
          <p:nvPr>
            <p:ph type="ftr" sz="quarter" idx="11"/>
          </p:nvPr>
        </p:nvSpPr>
        <p:spPr/>
        <p:txBody>
          <a:bodyPr/>
          <a:lstStyle/>
          <a:p>
            <a:endParaRPr lang="ja-JP" altLang="en-US"/>
          </a:p>
        </p:txBody>
      </p:sp>
      <p:sp>
        <p:nvSpPr>
          <p:cNvPr id="16" name="スライド番号プレースホルダ 15"/>
          <p:cNvSpPr>
            <a:spLocks noGrp="1"/>
          </p:cNvSpPr>
          <p:nvPr>
            <p:ph type="sldNum" sz="quarter" idx="12"/>
          </p:nvPr>
        </p:nvSpPr>
        <p:spPr/>
        <p:txBody>
          <a:bodyPr/>
          <a:lstStyle/>
          <a:p>
            <a:fld id="{AB1EB5AC-C2DF-C941-995E-9013182E10AF}" type="slidenum">
              <a:rPr lang="ja-JP" altLang="en-US" smtClean="0"/>
              <a:pPr/>
              <a:t>‹#›</a:t>
            </a:fld>
            <a:endParaRPr lang="ja-JP" altLang="en-US"/>
          </a:p>
        </p:txBody>
      </p:sp>
      <p:sp>
        <p:nvSpPr>
          <p:cNvPr id="8" name="タイトル 7"/>
          <p:cNvSpPr>
            <a:spLocks noGrp="1"/>
          </p:cNvSpPr>
          <p:nvPr>
            <p:ph type="title"/>
          </p:nvPr>
        </p:nvSpPr>
        <p:spPr>
          <a:xfrm>
            <a:off x="180475" y="2947085"/>
            <a:ext cx="8686800" cy="1184825"/>
          </a:xfrm>
        </p:spPr>
        <p:txBody>
          <a:bodyPr rtlCol="0" anchor="t"/>
          <a:lstStyle>
            <a:lvl1pPr algn="r">
              <a:defRPr/>
            </a:lvl1pPr>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0" name="タイトル 19"/>
          <p:cNvSpPr>
            <a:spLocks noGrp="1"/>
          </p:cNvSpPr>
          <p:nvPr>
            <p:ph type="title"/>
          </p:nvPr>
        </p:nvSpPr>
        <p:spPr>
          <a:xfrm>
            <a:off x="301752" y="457200"/>
            <a:ext cx="8686800" cy="841248"/>
          </a:xfrm>
        </p:spPr>
        <p:txBody>
          <a:bodyPr/>
          <a:lstStyle/>
          <a:p>
            <a:r>
              <a:rPr kumimoji="0" lang="ja-JP" altLang="en-US" smtClean="0"/>
              <a:t>マスタ タイトルの書式設定</a:t>
            </a:r>
            <a:endParaRPr kumimoji="0" lang="en-US"/>
          </a:p>
        </p:txBody>
      </p:sp>
      <p:sp>
        <p:nvSpPr>
          <p:cNvPr id="14" name="コンテンツ プレースホル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10" name="フッター プレースホルダ 9"/>
          <p:cNvSpPr>
            <a:spLocks noGrp="1"/>
          </p:cNvSpPr>
          <p:nvPr>
            <p:ph type="ftr" sz="quarter" idx="11"/>
          </p:nvPr>
        </p:nvSpPr>
        <p:spPr/>
        <p:txBody>
          <a:bodyPr/>
          <a:lstStyle/>
          <a:p>
            <a:endParaRPr lang="ja-JP" altLang="en-US"/>
          </a:p>
        </p:txBody>
      </p:sp>
      <p:sp>
        <p:nvSpPr>
          <p:cNvPr id="31" name="スライド番号プレースホルダ 30"/>
          <p:cNvSpPr>
            <a:spLocks noGrp="1"/>
          </p:cNvSpPr>
          <p:nvPr>
            <p:ph type="sldNum" sz="quarter" idx="12"/>
          </p:nvPr>
        </p:nvSpPr>
        <p:spPr/>
        <p:txBody>
          <a:bodyPr/>
          <a:lstStyle/>
          <a:p>
            <a:fld id="{AB1EB5AC-C2DF-C941-995E-9013182E10A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比較">
    <p:spTree>
      <p:nvGrpSpPr>
        <p:cNvPr id="1" name=""/>
        <p:cNvGrpSpPr/>
        <p:nvPr/>
      </p:nvGrpSpPr>
      <p:grpSpPr>
        <a:xfrm>
          <a:off x="0" y="0"/>
          <a:ext cx="0" cy="0"/>
          <a:chOff x="0" y="0"/>
          <a:chExt cx="0" cy="0"/>
        </a:xfrm>
      </p:grpSpPr>
      <p:sp>
        <p:nvSpPr>
          <p:cNvPr id="29" name="タイトル 28"/>
          <p:cNvSpPr>
            <a:spLocks noGrp="1"/>
          </p:cNvSpPr>
          <p:nvPr>
            <p:ph type="title"/>
          </p:nvPr>
        </p:nvSpPr>
        <p:spPr>
          <a:xfrm>
            <a:off x="304800" y="5410200"/>
            <a:ext cx="8610600" cy="882650"/>
          </a:xfrm>
        </p:spPr>
        <p:txBody>
          <a:bodyPr anchor="ctr"/>
          <a:lstStyle>
            <a:lvl1pPr>
              <a:defRPr/>
            </a:lvl1p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25" name="テキスト プレースホル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8" name="コンテンツ プレースホル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 9"/>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a:xfrm>
            <a:off x="8229600" y="6477000"/>
            <a:ext cx="762000" cy="246888"/>
          </a:xfrm>
        </p:spPr>
        <p:txBody>
          <a:bodyPr/>
          <a:lstStyle/>
          <a:p>
            <a:fld id="{AB1EB5AC-C2DF-C941-995E-9013182E10AF}" type="slidenum">
              <a:rPr lang="ja-JP" altLang="en-US" smtClean="0"/>
              <a:pPr/>
              <a:t>‹#›</a:t>
            </a:fld>
            <a:endParaRPr lang="ja-JP" altLang="en-US"/>
          </a:p>
        </p:txBody>
      </p:sp>
      <p:sp>
        <p:nvSpPr>
          <p:cNvPr id="11" name="直線コネクタ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30" name="タイトル 29"/>
          <p:cNvSpPr>
            <a:spLocks noGrp="1"/>
          </p:cNvSpPr>
          <p:nvPr>
            <p:ph type="title"/>
          </p:nvPr>
        </p:nvSpPr>
        <p:spPr>
          <a:xfrm>
            <a:off x="301752" y="457200"/>
            <a:ext cx="8686800" cy="841248"/>
          </a:xfrm>
        </p:spPr>
        <p:txBody>
          <a:bodyPr/>
          <a:lstStyle/>
          <a:p>
            <a:r>
              <a:rPr kumimoji="0" lang="ja-JP" altLang="en-US" smtClean="0"/>
              <a:t>マスタ タイトルの書式設定</a:t>
            </a:r>
            <a:endParaRPr kumimoji="0" lang="en-US"/>
          </a:p>
        </p:txBody>
      </p:sp>
      <p:sp>
        <p:nvSpPr>
          <p:cNvPr id="12" name="日付プレースホルダ 11"/>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21" name="フッター プレースホルダ 20"/>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AB1EB5AC-C2DF-C941-995E-9013182E10A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白紙">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24" name="フッター プレースホルダ 23"/>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AB1EB5AC-C2DF-C941-995E-9013182E10A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タイトル付きのコンテンツ">
    <p:spTree>
      <p:nvGrpSpPr>
        <p:cNvPr id="1" name=""/>
        <p:cNvGrpSpPr/>
        <p:nvPr/>
      </p:nvGrpSpPr>
      <p:grpSpPr>
        <a:xfrm>
          <a:off x="0" y="0"/>
          <a:ext cx="0" cy="0"/>
          <a:chOff x="0" y="0"/>
          <a:chExt cx="0" cy="0"/>
        </a:xfrm>
      </p:grpSpPr>
      <p:sp>
        <p:nvSpPr>
          <p:cNvPr id="8" name="直線コネクタ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タイトル 11"/>
          <p:cNvSpPr>
            <a:spLocks noGrp="1"/>
          </p:cNvSpPr>
          <p:nvPr>
            <p:ph type="title"/>
          </p:nvPr>
        </p:nvSpPr>
        <p:spPr>
          <a:xfrm>
            <a:off x="457200" y="5486400"/>
            <a:ext cx="8458200" cy="520700"/>
          </a:xfrm>
        </p:spPr>
        <p:txBody>
          <a:bodyPr anchor="ctr"/>
          <a:lstStyle>
            <a:lvl1pPr algn="l">
              <a:buNone/>
              <a:defRPr sz="2000" b="1"/>
            </a:lvl1pPr>
          </a:lstStyle>
          <a:p>
            <a:r>
              <a:rPr kumimoji="0" lang="ja-JP" altLang="en-US" smtClean="0"/>
              <a:t>マスタ タイトルの書式設定</a:t>
            </a:r>
            <a:endParaRPr kumimoji="0" lang="en-US"/>
          </a:p>
        </p:txBody>
      </p:sp>
      <p:sp>
        <p:nvSpPr>
          <p:cNvPr id="26" name="テキスト プレースホル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14" name="コンテンツ プレースホル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5" name="日付プレースホルダ 24"/>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29" name="フッター プレースホルダ 28"/>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AB1EB5AC-C2DF-C941-995E-9013182E10A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タイトルと図">
    <p:spTree>
      <p:nvGrpSpPr>
        <p:cNvPr id="1" name=""/>
        <p:cNvGrpSpPr/>
        <p:nvPr/>
      </p:nvGrpSpPr>
      <p:grpSpPr>
        <a:xfrm>
          <a:off x="0" y="0"/>
          <a:ext cx="0" cy="0"/>
          <a:chOff x="0" y="0"/>
          <a:chExt cx="0" cy="0"/>
        </a:xfrm>
      </p:grpSpPr>
      <p:sp>
        <p:nvSpPr>
          <p:cNvPr id="13" name="図プレースホル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7" name="日付プレースホルダ 6"/>
          <p:cNvSpPr>
            <a:spLocks noGrp="1"/>
          </p:cNvSpPr>
          <p:nvPr>
            <p:ph type="dt" sz="half" idx="10"/>
          </p:nvPr>
        </p:nvSpPr>
        <p:spPr/>
        <p:txBody>
          <a:bodyPr/>
          <a:lstStyle/>
          <a:p>
            <a:fld id="{836D7121-820D-4840-8E96-3E8227B3303A}" type="datetimeFigureOut">
              <a:rPr lang="ja-JP" altLang="en-US" smtClean="0"/>
              <a:pPr/>
              <a:t>10.3.14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31" name="スライド番号プレースホルダ 30"/>
          <p:cNvSpPr>
            <a:spLocks noGrp="1"/>
          </p:cNvSpPr>
          <p:nvPr>
            <p:ph type="sldNum" sz="quarter" idx="12"/>
          </p:nvPr>
        </p:nvSpPr>
        <p:spPr/>
        <p:txBody>
          <a:bodyPr/>
          <a:lstStyle/>
          <a:p>
            <a:fld id="{AB1EB5AC-C2DF-C941-995E-9013182E10AF}" type="slidenum">
              <a:rPr lang="ja-JP" altLang="en-US" smtClean="0"/>
              <a:pPr/>
              <a:t>‹#›</a:t>
            </a:fld>
            <a:endParaRPr lang="ja-JP" altLang="en-US"/>
          </a:p>
        </p:txBody>
      </p:sp>
      <p:sp>
        <p:nvSpPr>
          <p:cNvPr id="17" name="タイトル 16"/>
          <p:cNvSpPr>
            <a:spLocks noGrp="1"/>
          </p:cNvSpPr>
          <p:nvPr>
            <p:ph type="title"/>
          </p:nvPr>
        </p:nvSpPr>
        <p:spPr>
          <a:xfrm>
            <a:off x="381000" y="4993760"/>
            <a:ext cx="5867400" cy="522288"/>
          </a:xfrm>
        </p:spPr>
        <p:txBody>
          <a:bodyPr anchor="ctr"/>
          <a:lstStyle>
            <a:lvl1pPr algn="l">
              <a:buNone/>
              <a:defRPr sz="2000" b="1"/>
            </a:lvl1pPr>
          </a:lstStyle>
          <a:p>
            <a:r>
              <a:rPr kumimoji="0" lang="ja-JP" altLang="en-US" smtClean="0"/>
              <a:t>マスタ タイトルの書式設定</a:t>
            </a:r>
            <a:endParaRPr kumimoji="0" lang="en-US"/>
          </a:p>
        </p:txBody>
      </p:sp>
      <p:sp>
        <p:nvSpPr>
          <p:cNvPr id="26" name="テキスト プレースホル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直線コネクタ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テキスト プレースホル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1" name="日付プレースホル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36D7121-820D-4840-8E96-3E8227B3303A}" type="datetimeFigureOut">
              <a:rPr lang="ja-JP" altLang="en-US" smtClean="0"/>
              <a:pPr/>
              <a:t>10.3.14</a:t>
            </a:fld>
            <a:endParaRPr lang="ja-JP" altLang="en-US"/>
          </a:p>
        </p:txBody>
      </p:sp>
      <p:sp>
        <p:nvSpPr>
          <p:cNvPr id="28" name="フッター プレースホル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ja-JP" altLang="en-US"/>
          </a:p>
        </p:txBody>
      </p:sp>
      <p:sp>
        <p:nvSpPr>
          <p:cNvPr id="5" name="スライド番号プレースホル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B1EB5AC-C2DF-C941-995E-9013182E10AF}" type="slidenum">
              <a:rPr lang="ja-JP" altLang="en-US" smtClean="0"/>
              <a:pPr/>
              <a:t>‹#›</a:t>
            </a:fld>
            <a:endParaRPr lang="ja-JP" altLang="en-US"/>
          </a:p>
        </p:txBody>
      </p:sp>
      <p:sp>
        <p:nvSpPr>
          <p:cNvPr id="10" name="タイトル プレースホルダ 9"/>
          <p:cNvSpPr>
            <a:spLocks noGrp="1"/>
          </p:cNvSpPr>
          <p:nvPr>
            <p:ph type="title"/>
          </p:nvPr>
        </p:nvSpPr>
        <p:spPr>
          <a:xfrm>
            <a:off x="304800" y="457200"/>
            <a:ext cx="8686800" cy="8382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9" name="直線コネクタ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線コネクタ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1"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1"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1"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1"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1"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1"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1"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1"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4" Type="http://schemas.openxmlformats.org/officeDocument/2006/relationships/image" Target="../media/image20.png"/><Relationship Id="rId5" Type="http://schemas.openxmlformats.org/officeDocument/2006/relationships/image" Target="../media/image21.png"/><Relationship Id="rId6" Type="http://schemas.openxmlformats.org/officeDocument/2006/relationships/image" Target="../media/image22.png"/><Relationship Id="rId7" Type="http://schemas.openxmlformats.org/officeDocument/2006/relationships/image" Target="../media/image23.png"/><Relationship Id="rId8" Type="http://schemas.openxmlformats.org/officeDocument/2006/relationships/image" Target="../media/image24.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png"/><Relationship Id="rId3" Type="http://schemas.openxmlformats.org/officeDocument/2006/relationships/image" Target="../media/image2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8.png"/><Relationship Id="rId4" Type="http://schemas.openxmlformats.org/officeDocument/2006/relationships/image" Target="../media/image29.png"/><Relationship Id="rId1" Type="http://schemas.openxmlformats.org/officeDocument/2006/relationships/slideLayout" Target="../slideLayouts/slideLayout2.xml"/><Relationship Id="rId2" Type="http://schemas.openxmlformats.org/officeDocument/2006/relationships/image" Target="../media/image27.wmf"/></Relationships>
</file>

<file path=ppt/slides/_rels/slide24.xml.rels><?xml version="1.0" encoding="UTF-8" standalone="yes"?>
<Relationships xmlns="http://schemas.openxmlformats.org/package/2006/relationships"><Relationship Id="rId3" Type="http://schemas.openxmlformats.org/officeDocument/2006/relationships/image" Target="../media/image27.wmf"/><Relationship Id="rId4" Type="http://schemas.openxmlformats.org/officeDocument/2006/relationships/image" Target="../media/image29.png"/><Relationship Id="rId5" Type="http://schemas.openxmlformats.org/officeDocument/2006/relationships/image" Target="../media/image30.png"/><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3" Type="http://schemas.openxmlformats.org/officeDocument/2006/relationships/hyperlink" Target="http://svmlight.joachims.org/" TargetMode="External"/><Relationship Id="rId4" Type="http://schemas.openxmlformats.org/officeDocument/2006/relationships/image" Target="../media/image31.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コンピュータ将棋におけるカーネル法を用いた静的評価関数の学習</a:t>
            </a:r>
            <a:endParaRPr lang="ja-JP" altLang="en-US" dirty="0"/>
          </a:p>
        </p:txBody>
      </p:sp>
      <p:sp>
        <p:nvSpPr>
          <p:cNvPr id="3" name="サブタイトル 2"/>
          <p:cNvSpPr>
            <a:spLocks noGrp="1"/>
          </p:cNvSpPr>
          <p:nvPr>
            <p:ph type="subTitle" idx="1"/>
          </p:nvPr>
        </p:nvSpPr>
        <p:spPr/>
        <p:txBody>
          <a:bodyPr>
            <a:normAutofit/>
          </a:bodyPr>
          <a:lstStyle/>
          <a:p>
            <a:r>
              <a:rPr lang="ja-JP" altLang="en-US" dirty="0" smtClean="0"/>
              <a:t>九州大学大学院システム情報科学府修士</a:t>
            </a:r>
            <a:r>
              <a:rPr lang="en-US" altLang="ja-JP" dirty="0" smtClean="0"/>
              <a:t>1</a:t>
            </a:r>
            <a:r>
              <a:rPr lang="ja-JP" altLang="en-US" dirty="0" smtClean="0"/>
              <a:t>年　</a:t>
            </a:r>
            <a:endParaRPr lang="en-US" altLang="ja-JP" dirty="0" smtClean="0"/>
          </a:p>
          <a:p>
            <a:r>
              <a:rPr lang="ja-JP" altLang="en-US" dirty="0" smtClean="0"/>
              <a:t>末廣</a:t>
            </a:r>
            <a:r>
              <a:rPr lang="en-US" altLang="ja-JP" dirty="0" smtClean="0"/>
              <a:t> </a:t>
            </a:r>
            <a:r>
              <a:rPr lang="ja-JP" altLang="en-US" dirty="0" smtClean="0"/>
              <a:t>大貴</a:t>
            </a:r>
            <a:endParaRPr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問題提起</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t>特徴ベクトルの要素は作成者が用意しなければならない</a:t>
            </a:r>
            <a:endParaRPr lang="en-US" altLang="ja-JP" dirty="0" smtClean="0"/>
          </a:p>
          <a:p>
            <a:pPr>
              <a:buNone/>
            </a:pPr>
            <a:r>
              <a:rPr lang="ja-JP" altLang="en-US" dirty="0" smtClean="0"/>
              <a:t>　　</a:t>
            </a:r>
            <a:r>
              <a:rPr lang="en-US" altLang="ja-JP" dirty="0" smtClean="0"/>
              <a:t>→</a:t>
            </a:r>
            <a:r>
              <a:rPr lang="ja-JP" altLang="en-US" dirty="0" smtClean="0"/>
              <a:t>やはり作成者の感覚、棋力に</a:t>
            </a:r>
            <a:r>
              <a:rPr lang="ja-JP" altLang="en-US" dirty="0" smtClean="0"/>
              <a:t>依存</a:t>
            </a:r>
            <a:endParaRPr lang="en-US" altLang="ja-JP" dirty="0" smtClean="0"/>
          </a:p>
          <a:p>
            <a:r>
              <a:rPr lang="ja-JP" altLang="en-US" dirty="0" smtClean="0"/>
              <a:t>実際、現在の強豪プログラムの多くは、将棋の高度な知識が必要とされるような特徴ベクトルを多く用い、学習を行っている</a:t>
            </a:r>
            <a:endParaRPr lang="en-US" altLang="ja-JP" dirty="0" smtClean="0"/>
          </a:p>
          <a:p>
            <a:endParaRPr lang="ja-JP" altLang="en-US" dirty="0" smtClean="0"/>
          </a:p>
          <a:p>
            <a:endParaRPr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問題提起</a:t>
            </a:r>
            <a:endParaRPr lang="ja-JP" altLang="en-US" dirty="0"/>
          </a:p>
        </p:txBody>
      </p:sp>
      <p:sp>
        <p:nvSpPr>
          <p:cNvPr id="3" name="コンテンツ プレースホルダ 2"/>
          <p:cNvSpPr>
            <a:spLocks noGrp="1"/>
          </p:cNvSpPr>
          <p:nvPr>
            <p:ph idx="1"/>
          </p:nvPr>
        </p:nvSpPr>
        <p:spPr/>
        <p:txBody>
          <a:bodyPr/>
          <a:lstStyle/>
          <a:p>
            <a:r>
              <a:rPr lang="ja-JP" altLang="en-US" dirty="0" smtClean="0"/>
              <a:t>局面の単純な情報のみから、必要な特徴を自動的に作成し、学習できないか</a:t>
            </a:r>
          </a:p>
          <a:p>
            <a:endParaRPr lang="ja-JP" altLang="en-US" dirty="0" smtClean="0"/>
          </a:p>
          <a:p>
            <a:endParaRPr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提案手法</a:t>
            </a:r>
            <a:endParaRPr lang="ja-JP" altLang="en-US" dirty="0"/>
          </a:p>
        </p:txBody>
      </p:sp>
      <p:sp>
        <p:nvSpPr>
          <p:cNvPr id="3" name="コンテンツ プレースホルダ 2"/>
          <p:cNvSpPr>
            <a:spLocks noGrp="1"/>
          </p:cNvSpPr>
          <p:nvPr>
            <p:ph idx="1"/>
          </p:nvPr>
        </p:nvSpPr>
        <p:spPr/>
        <p:txBody>
          <a:bodyPr>
            <a:normAutofit lnSpcReduction="10000"/>
          </a:bodyPr>
          <a:lstStyle/>
          <a:p>
            <a:endParaRPr lang="en-US" altLang="ja-JP" dirty="0" smtClean="0"/>
          </a:p>
          <a:p>
            <a:endParaRPr lang="en-US" altLang="ja-JP" dirty="0" smtClean="0"/>
          </a:p>
          <a:p>
            <a:r>
              <a:rPr lang="ja-JP" altLang="en-US" dirty="0" smtClean="0"/>
              <a:t>サポートベクターマシン</a:t>
            </a:r>
            <a:endParaRPr lang="en-US" altLang="ja-JP" dirty="0" smtClean="0"/>
          </a:p>
          <a:p>
            <a:pPr>
              <a:buNone/>
            </a:pPr>
            <a:r>
              <a:rPr lang="ja-JP" altLang="ja-JP" dirty="0" smtClean="0"/>
              <a:t>　</a:t>
            </a:r>
            <a:r>
              <a:rPr lang="en-US" altLang="ja-JP" dirty="0" smtClean="0"/>
              <a:t> </a:t>
            </a:r>
            <a:r>
              <a:rPr lang="ja-JP" altLang="en-US" dirty="0" smtClean="0"/>
              <a:t>カーネル法と相性の良い優秀な学習器</a:t>
            </a:r>
            <a:endParaRPr lang="en-US" altLang="ja-JP" dirty="0" smtClean="0"/>
          </a:p>
          <a:p>
            <a:endParaRPr lang="en-US" altLang="ja-JP" dirty="0" smtClean="0"/>
          </a:p>
          <a:p>
            <a:r>
              <a:rPr lang="ja-JP" altLang="en-US" dirty="0" smtClean="0"/>
              <a:t>カーネル法</a:t>
            </a:r>
            <a:endParaRPr lang="en-US" altLang="ja-JP" dirty="0" smtClean="0"/>
          </a:p>
          <a:p>
            <a:pPr>
              <a:buNone/>
            </a:pPr>
            <a:r>
              <a:rPr lang="en-US" altLang="ja-JP" dirty="0" smtClean="0"/>
              <a:t>   </a:t>
            </a:r>
            <a:r>
              <a:rPr lang="ja-JP" altLang="en-US" dirty="0" smtClean="0"/>
              <a:t>特徴ベクトルの要素同士の組み合わせから成る新しい特徴を構成する（今回の手法の骨子）</a:t>
            </a:r>
            <a:endParaRPr lang="ja-JP" altLang="en-US" dirty="0"/>
          </a:p>
        </p:txBody>
      </p:sp>
      <p:sp>
        <p:nvSpPr>
          <p:cNvPr id="4" name="角丸四角形 3"/>
          <p:cNvSpPr/>
          <p:nvPr/>
        </p:nvSpPr>
        <p:spPr>
          <a:xfrm>
            <a:off x="788307" y="1394228"/>
            <a:ext cx="7925925" cy="89055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lvl="0" indent="-342900" defTabSz="914400">
              <a:spcBef>
                <a:spcPct val="20000"/>
              </a:spcBef>
              <a:buClr>
                <a:srgbClr val="F0A22E"/>
              </a:buClr>
              <a:buSzPct val="70000"/>
            </a:pPr>
            <a:r>
              <a:rPr lang="ja-JP" altLang="en-US" sz="3200" dirty="0">
                <a:solidFill>
                  <a:srgbClr val="4E3B30"/>
                </a:solidFill>
              </a:rPr>
              <a:t>サポートベクターマシンとカーネル法に注目</a:t>
            </a:r>
            <a:endParaRPr lang="en-US" altLang="ja-JP" sz="3200" dirty="0">
              <a:solidFill>
                <a:srgbClr val="4E3B3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SVM</a:t>
            </a:r>
            <a:r>
              <a:rPr lang="ja-JP" altLang="en-US" dirty="0" smtClean="0"/>
              <a:t>（サポートベクトルマシン）</a:t>
            </a:r>
            <a:endParaRPr lang="ja-JP" altLang="en-US" dirty="0"/>
          </a:p>
        </p:txBody>
      </p:sp>
      <p:cxnSp>
        <p:nvCxnSpPr>
          <p:cNvPr id="5" name="直線矢印コネクタ 4"/>
          <p:cNvCxnSpPr/>
          <p:nvPr/>
        </p:nvCxnSpPr>
        <p:spPr>
          <a:xfrm>
            <a:off x="4150559" y="5591152"/>
            <a:ext cx="4137468" cy="1309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 name="直線矢印コネクタ 5"/>
          <p:cNvCxnSpPr/>
          <p:nvPr/>
        </p:nvCxnSpPr>
        <p:spPr>
          <a:xfrm rot="5400000" flipH="1" flipV="1">
            <a:off x="2578866" y="3967890"/>
            <a:ext cx="3588562" cy="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flipV="1">
            <a:off x="3901790" y="2436284"/>
            <a:ext cx="4137469" cy="3325888"/>
          </a:xfrm>
          <a:prstGeom prst="line">
            <a:avLst/>
          </a:prstGeom>
          <a:ln w="41275" cap="flat" cmpd="sng" algn="ctr">
            <a:solidFill>
              <a:srgbClr val="FF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5" name="直線コネクタ 24"/>
          <p:cNvCxnSpPr/>
          <p:nvPr/>
        </p:nvCxnSpPr>
        <p:spPr>
          <a:xfrm flipV="1">
            <a:off x="4150559" y="2173610"/>
            <a:ext cx="3425713" cy="276284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27" name="直線コネクタ 26"/>
          <p:cNvCxnSpPr/>
          <p:nvPr/>
        </p:nvCxnSpPr>
        <p:spPr>
          <a:xfrm flipV="1">
            <a:off x="4909967" y="2882507"/>
            <a:ext cx="3325686" cy="276284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sp>
        <p:nvSpPr>
          <p:cNvPr id="16" name="ドーナツ 15"/>
          <p:cNvSpPr/>
          <p:nvPr/>
        </p:nvSpPr>
        <p:spPr>
          <a:xfrm>
            <a:off x="5990161" y="3260415"/>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20" name="乗算記号 19"/>
          <p:cNvSpPr/>
          <p:nvPr/>
        </p:nvSpPr>
        <p:spPr>
          <a:xfrm>
            <a:off x="6952518" y="3561577"/>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30" name="直線矢印コネクタ 29"/>
          <p:cNvCxnSpPr/>
          <p:nvPr/>
        </p:nvCxnSpPr>
        <p:spPr>
          <a:xfrm rot="16200000" flipH="1">
            <a:off x="6343667" y="3201503"/>
            <a:ext cx="353539" cy="353517"/>
          </a:xfrm>
          <a:prstGeom prst="straightConnector1">
            <a:avLst/>
          </a:prstGeom>
          <a:ln>
            <a:solidFill>
              <a:srgbClr val="660066"/>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1" name="直線矢印コネクタ 30"/>
          <p:cNvCxnSpPr/>
          <p:nvPr/>
        </p:nvCxnSpPr>
        <p:spPr>
          <a:xfrm rot="16200000" flipH="1">
            <a:off x="6193096" y="3974050"/>
            <a:ext cx="353539" cy="353517"/>
          </a:xfrm>
          <a:prstGeom prst="straightConnector1">
            <a:avLst/>
          </a:prstGeom>
          <a:ln>
            <a:solidFill>
              <a:srgbClr val="660066"/>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4" name="テキスト ボックス 33"/>
          <p:cNvSpPr txBox="1"/>
          <p:nvPr/>
        </p:nvSpPr>
        <p:spPr>
          <a:xfrm>
            <a:off x="8014894" y="1960461"/>
            <a:ext cx="954107"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ja-JP" altLang="en-US" sz="2000" b="1" dirty="0" smtClean="0"/>
              <a:t>超平面</a:t>
            </a:r>
            <a:endParaRPr kumimoji="1" lang="ja-JP" altLang="en-US" sz="2000" b="1" dirty="0"/>
          </a:p>
        </p:txBody>
      </p:sp>
      <p:sp>
        <p:nvSpPr>
          <p:cNvPr id="35" name="ドーナツ 34"/>
          <p:cNvSpPr/>
          <p:nvPr/>
        </p:nvSpPr>
        <p:spPr>
          <a:xfrm>
            <a:off x="5315859" y="3450278"/>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36" name="ドーナツ 35"/>
          <p:cNvSpPr/>
          <p:nvPr/>
        </p:nvSpPr>
        <p:spPr>
          <a:xfrm>
            <a:off x="5518805" y="2717013"/>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37" name="ドーナツ 36"/>
          <p:cNvSpPr/>
          <p:nvPr/>
        </p:nvSpPr>
        <p:spPr>
          <a:xfrm>
            <a:off x="6345507" y="2494415"/>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38" name="ドーナツ 37"/>
          <p:cNvSpPr/>
          <p:nvPr/>
        </p:nvSpPr>
        <p:spPr>
          <a:xfrm>
            <a:off x="4538639" y="3090192"/>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39" name="ドーナツ 38"/>
          <p:cNvSpPr/>
          <p:nvPr/>
        </p:nvSpPr>
        <p:spPr>
          <a:xfrm>
            <a:off x="5931243" y="2062311"/>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40" name="乗算記号 39"/>
          <p:cNvSpPr/>
          <p:nvPr/>
        </p:nvSpPr>
        <p:spPr>
          <a:xfrm>
            <a:off x="7285331" y="4263927"/>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乗算記号 40"/>
          <p:cNvSpPr/>
          <p:nvPr/>
        </p:nvSpPr>
        <p:spPr>
          <a:xfrm>
            <a:off x="7914872" y="3627047"/>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2" name="乗算記号 41"/>
          <p:cNvSpPr/>
          <p:nvPr/>
        </p:nvSpPr>
        <p:spPr>
          <a:xfrm>
            <a:off x="6548453" y="4694210"/>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3" name="乗算記号 42"/>
          <p:cNvSpPr/>
          <p:nvPr/>
        </p:nvSpPr>
        <p:spPr>
          <a:xfrm>
            <a:off x="5990162" y="4936450"/>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0" y="1591129"/>
            <a:ext cx="3706664" cy="369332"/>
          </a:xfrm>
          <a:prstGeom prst="rect">
            <a:avLst/>
          </a:prstGeom>
          <a:noFill/>
        </p:spPr>
        <p:txBody>
          <a:bodyPr wrap="none" rtlCol="0">
            <a:spAutoFit/>
          </a:bodyPr>
          <a:lstStyle/>
          <a:p>
            <a:r>
              <a:rPr kumimoji="1" lang="ja-JP" altLang="en-US" dirty="0" smtClean="0"/>
              <a:t>座標上に学習サンプルが与えられる</a:t>
            </a:r>
            <a:endParaRPr kumimoji="1" lang="ja-JP" altLang="en-US" dirty="0"/>
          </a:p>
        </p:txBody>
      </p:sp>
      <p:sp>
        <p:nvSpPr>
          <p:cNvPr id="48" name="テキスト ボックス 47"/>
          <p:cNvSpPr txBox="1"/>
          <p:nvPr/>
        </p:nvSpPr>
        <p:spPr>
          <a:xfrm>
            <a:off x="0" y="2697841"/>
            <a:ext cx="4132261" cy="646331"/>
          </a:xfrm>
          <a:prstGeom prst="rect">
            <a:avLst/>
          </a:prstGeom>
          <a:noFill/>
        </p:spPr>
        <p:txBody>
          <a:bodyPr wrap="none" rtlCol="0">
            <a:spAutoFit/>
          </a:bodyPr>
          <a:lstStyle/>
          <a:p>
            <a:r>
              <a:rPr kumimoji="1" lang="ja-JP" altLang="en-US" dirty="0" smtClean="0"/>
              <a:t>マージン（超平面と一番近い例との距離）</a:t>
            </a:r>
            <a:endParaRPr kumimoji="1" lang="en-US" altLang="ja-JP" dirty="0" smtClean="0"/>
          </a:p>
          <a:p>
            <a:r>
              <a:rPr kumimoji="1" lang="ja-JP" altLang="en-US" dirty="0" smtClean="0"/>
              <a:t>が最大となるような超平面を作成</a:t>
            </a:r>
            <a:endParaRPr kumimoji="1" lang="ja-JP" altLang="en-US" dirty="0"/>
          </a:p>
        </p:txBody>
      </p:sp>
      <p:sp>
        <p:nvSpPr>
          <p:cNvPr id="50" name="テキスト ボックス 49"/>
          <p:cNvSpPr txBox="1"/>
          <p:nvPr/>
        </p:nvSpPr>
        <p:spPr>
          <a:xfrm>
            <a:off x="4538639" y="3743205"/>
            <a:ext cx="595035" cy="584776"/>
          </a:xfrm>
          <a:prstGeom prst="rect">
            <a:avLst/>
          </a:prstGeom>
          <a:noFill/>
        </p:spPr>
        <p:txBody>
          <a:bodyPr wrap="none" rtlCol="0">
            <a:spAutoFit/>
          </a:bodyPr>
          <a:lstStyle/>
          <a:p>
            <a:r>
              <a:rPr kumimoji="1" lang="ja-JP" altLang="en-US" sz="3200" b="1" dirty="0" smtClean="0">
                <a:solidFill>
                  <a:srgbClr val="800000"/>
                </a:solidFill>
              </a:rPr>
              <a:t>？</a:t>
            </a:r>
            <a:endParaRPr kumimoji="1" lang="ja-JP" altLang="en-US" sz="3200" b="1" dirty="0">
              <a:solidFill>
                <a:srgbClr val="800000"/>
              </a:solidFill>
            </a:endParaRPr>
          </a:p>
        </p:txBody>
      </p:sp>
      <p:sp>
        <p:nvSpPr>
          <p:cNvPr id="51" name="ドーナツ 50"/>
          <p:cNvSpPr/>
          <p:nvPr/>
        </p:nvSpPr>
        <p:spPr>
          <a:xfrm>
            <a:off x="4741585" y="3934758"/>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52" name="テキスト ボックス 51"/>
          <p:cNvSpPr txBox="1"/>
          <p:nvPr/>
        </p:nvSpPr>
        <p:spPr>
          <a:xfrm>
            <a:off x="70357" y="4307937"/>
            <a:ext cx="2393804" cy="369332"/>
          </a:xfrm>
          <a:prstGeom prst="rect">
            <a:avLst/>
          </a:prstGeom>
          <a:noFill/>
        </p:spPr>
        <p:txBody>
          <a:bodyPr wrap="none" rtlCol="0">
            <a:spAutoFit/>
          </a:bodyPr>
          <a:lstStyle/>
          <a:p>
            <a:r>
              <a:rPr kumimoji="1" lang="ja-JP" altLang="en-US" dirty="0" smtClean="0"/>
              <a:t>未知の例が与えられる</a:t>
            </a:r>
            <a:endParaRPr kumimoji="1" lang="ja-JP" altLang="en-US" dirty="0"/>
          </a:p>
        </p:txBody>
      </p:sp>
      <p:sp>
        <p:nvSpPr>
          <p:cNvPr id="53" name="テキスト ボックス 52"/>
          <p:cNvSpPr txBox="1"/>
          <p:nvPr/>
        </p:nvSpPr>
        <p:spPr>
          <a:xfrm>
            <a:off x="70357" y="5440570"/>
            <a:ext cx="2172390" cy="369332"/>
          </a:xfrm>
          <a:prstGeom prst="rect">
            <a:avLst/>
          </a:prstGeom>
          <a:noFill/>
        </p:spPr>
        <p:txBody>
          <a:bodyPr wrap="none" rtlCol="0">
            <a:spAutoFit/>
          </a:bodyPr>
          <a:lstStyle/>
          <a:p>
            <a:r>
              <a:rPr lang="ja-JP" altLang="en-US" dirty="0" smtClean="0"/>
              <a:t>超平面に応じて分類</a:t>
            </a:r>
            <a:endParaRPr kumimoji="1" lang="ja-JP" altLang="en-US" dirty="0"/>
          </a:p>
        </p:txBody>
      </p:sp>
      <p:sp>
        <p:nvSpPr>
          <p:cNvPr id="54" name="右矢印 53"/>
          <p:cNvSpPr/>
          <p:nvPr/>
        </p:nvSpPr>
        <p:spPr>
          <a:xfrm rot="5400000">
            <a:off x="821833" y="2116312"/>
            <a:ext cx="554379" cy="48851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55" name="右矢印 54"/>
          <p:cNvSpPr/>
          <p:nvPr/>
        </p:nvSpPr>
        <p:spPr>
          <a:xfrm rot="5400000">
            <a:off x="821834" y="4853652"/>
            <a:ext cx="554379" cy="48851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43"/>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36"/>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38"/>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4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dissolve">
                                      <p:cBhvr>
                                        <p:cTn id="50" dur="500"/>
                                        <p:tgtEl>
                                          <p:spTgt spid="11"/>
                                        </p:tgtEl>
                                      </p:cBhvr>
                                    </p:animEffect>
                                  </p:childTnLst>
                                </p:cTn>
                              </p:par>
                              <p:par>
                                <p:cTn id="51" presetID="55" presetClass="entr"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visible"/>
                                      </p:to>
                                    </p:set>
                                    <p:anim calcmode="lin" valueType="num">
                                      <p:cBhvr>
                                        <p:cTn id="53" dur="500" fill="hold"/>
                                        <p:tgtEl>
                                          <p:spTgt spid="34"/>
                                        </p:tgtEl>
                                        <p:attrNameLst>
                                          <p:attrName>ppt_w</p:attrName>
                                        </p:attrNameLst>
                                      </p:cBhvr>
                                      <p:tavLst>
                                        <p:tav tm="0">
                                          <p:val>
                                            <p:strVal val="#ppt_w*0.70"/>
                                          </p:val>
                                        </p:tav>
                                        <p:tav tm="100000">
                                          <p:val>
                                            <p:strVal val="#ppt_w"/>
                                          </p:val>
                                        </p:tav>
                                      </p:tavLst>
                                    </p:anim>
                                    <p:anim calcmode="lin" valueType="num">
                                      <p:cBhvr>
                                        <p:cTn id="54" dur="500" fill="hold"/>
                                        <p:tgtEl>
                                          <p:spTgt spid="34"/>
                                        </p:tgtEl>
                                        <p:attrNameLst>
                                          <p:attrName>ppt_h</p:attrName>
                                        </p:attrNameLst>
                                      </p:cBhvr>
                                      <p:tavLst>
                                        <p:tav tm="0">
                                          <p:val>
                                            <p:strVal val="#ppt_h"/>
                                          </p:val>
                                        </p:tav>
                                        <p:tav tm="100000">
                                          <p:val>
                                            <p:strVal val="#ppt_h"/>
                                          </p:val>
                                        </p:tav>
                                      </p:tavLst>
                                    </p:anim>
                                    <p:animEffect transition="in" filter="fade">
                                      <p:cBhvr>
                                        <p:cTn id="55" dur="500"/>
                                        <p:tgtEl>
                                          <p:spTgt spid="34"/>
                                        </p:tgtEl>
                                      </p:cBhvr>
                                    </p:animEffect>
                                  </p:childTnLst>
                                </p:cTn>
                              </p:par>
                            </p:childTnLst>
                          </p:cTn>
                        </p:par>
                        <p:par>
                          <p:cTn id="56" fill="hold">
                            <p:stCondLst>
                              <p:cond delay="500"/>
                            </p:stCondLst>
                            <p:childTnLst>
                              <p:par>
                                <p:cTn id="57" presetID="1" presetClass="entr" presetSubtype="0" fill="hold" nodeType="after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childTnLst>
                          </p:cTn>
                        </p:par>
                        <p:par>
                          <p:cTn id="69" fill="hold">
                            <p:stCondLst>
                              <p:cond delay="0"/>
                            </p:stCondLst>
                            <p:childTnLst>
                              <p:par>
                                <p:cTn id="70" presetID="15" presetClass="entr" presetSubtype="0" fill="hold" grpId="0" nodeType="afterEffect">
                                  <p:stCondLst>
                                    <p:cond delay="0"/>
                                  </p:stCondLst>
                                  <p:childTnLst>
                                    <p:set>
                                      <p:cBhvr>
                                        <p:cTn id="71" dur="1" fill="hold">
                                          <p:stCondLst>
                                            <p:cond delay="0"/>
                                          </p:stCondLst>
                                        </p:cTn>
                                        <p:tgtEl>
                                          <p:spTgt spid="50"/>
                                        </p:tgtEl>
                                        <p:attrNameLst>
                                          <p:attrName>style.visibility</p:attrName>
                                        </p:attrNameLst>
                                      </p:cBhvr>
                                      <p:to>
                                        <p:strVal val="visible"/>
                                      </p:to>
                                    </p:set>
                                    <p:anim calcmode="lin" valueType="num">
                                      <p:cBhvr>
                                        <p:cTn id="72" dur="1000" fill="hold"/>
                                        <p:tgtEl>
                                          <p:spTgt spid="50"/>
                                        </p:tgtEl>
                                        <p:attrNameLst>
                                          <p:attrName>ppt_w</p:attrName>
                                        </p:attrNameLst>
                                      </p:cBhvr>
                                      <p:tavLst>
                                        <p:tav tm="0">
                                          <p:val>
                                            <p:fltVal val="0"/>
                                          </p:val>
                                        </p:tav>
                                        <p:tav tm="100000">
                                          <p:val>
                                            <p:strVal val="#ppt_w"/>
                                          </p:val>
                                        </p:tav>
                                      </p:tavLst>
                                    </p:anim>
                                    <p:anim calcmode="lin" valueType="num">
                                      <p:cBhvr>
                                        <p:cTn id="73" dur="1000" fill="hold"/>
                                        <p:tgtEl>
                                          <p:spTgt spid="50"/>
                                        </p:tgtEl>
                                        <p:attrNameLst>
                                          <p:attrName>ppt_h</p:attrName>
                                        </p:attrNameLst>
                                      </p:cBhvr>
                                      <p:tavLst>
                                        <p:tav tm="0">
                                          <p:val>
                                            <p:fltVal val="0"/>
                                          </p:val>
                                        </p:tav>
                                        <p:tav tm="100000">
                                          <p:val>
                                            <p:strVal val="#ppt_h"/>
                                          </p:val>
                                        </p:tav>
                                      </p:tavLst>
                                    </p:anim>
                                    <p:anim calcmode="lin" valueType="num">
                                      <p:cBhvr>
                                        <p:cTn id="74" dur="1000" fill="hold"/>
                                        <p:tgtEl>
                                          <p:spTgt spid="50"/>
                                        </p:tgtEl>
                                        <p:attrNameLst>
                                          <p:attrName>ppt_x</p:attrName>
                                        </p:attrNameLst>
                                      </p:cBhvr>
                                      <p:tavLst>
                                        <p:tav tm="0" fmla="#ppt_x+(cos(-2*pi*(1-$))*-#ppt_x-sin(-2*pi*(1-$))*(1-#ppt_y))*(1-$)">
                                          <p:val>
                                            <p:fltVal val="0"/>
                                          </p:val>
                                        </p:tav>
                                        <p:tav tm="100000">
                                          <p:val>
                                            <p:fltVal val="1"/>
                                          </p:val>
                                        </p:tav>
                                      </p:tavLst>
                                    </p:anim>
                                    <p:anim calcmode="lin" valueType="num">
                                      <p:cBhvr>
                                        <p:cTn id="75" dur="1000" fill="hold"/>
                                        <p:tgtEl>
                                          <p:spTgt spid="5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55"/>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53"/>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xit" presetSubtype="0" fill="hold" grpId="1" nodeType="clickEffect">
                                  <p:stCondLst>
                                    <p:cond delay="0"/>
                                  </p:stCondLst>
                                  <p:childTnLst>
                                    <p:set>
                                      <p:cBhvr>
                                        <p:cTn id="85" dur="1" fill="hold">
                                          <p:stCondLst>
                                            <p:cond delay="0"/>
                                          </p:stCondLst>
                                        </p:cTn>
                                        <p:tgtEl>
                                          <p:spTgt spid="50"/>
                                        </p:tgtEl>
                                        <p:attrNameLst>
                                          <p:attrName>style.visibility</p:attrName>
                                        </p:attrNameLst>
                                      </p:cBhvr>
                                      <p:to>
                                        <p:strVal val="hidden"/>
                                      </p:to>
                                    </p:set>
                                  </p:childTnLst>
                                </p:cTn>
                              </p:par>
                            </p:childTnLst>
                          </p:cTn>
                        </p:par>
                        <p:par>
                          <p:cTn id="86" fill="hold">
                            <p:stCondLst>
                              <p:cond delay="0"/>
                            </p:stCondLst>
                            <p:childTnLst>
                              <p:par>
                                <p:cTn id="87" presetID="1" presetClass="entr" presetSubtype="0" fill="hold" grpId="0" nodeType="afterEffect">
                                  <p:stCondLst>
                                    <p:cond delay="0"/>
                                  </p:stCondLst>
                                  <p:childTnLst>
                                    <p:set>
                                      <p:cBhvr>
                                        <p:cTn id="8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5" grpId="0"/>
      <p:bldP spid="48" grpId="0"/>
      <p:bldP spid="50" grpId="0"/>
      <p:bldP spid="50" grpId="1"/>
      <p:bldP spid="51" grpId="0" animBg="1"/>
      <p:bldP spid="52" grpId="0"/>
      <p:bldP spid="53" grpId="0"/>
      <p:bldP spid="54" grpId="0" animBg="1"/>
      <p:bldP spid="55" grpId="0" animBg="1"/>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SVM</a:t>
            </a:r>
            <a:r>
              <a:rPr lang="ja-JP" altLang="en-US" dirty="0" smtClean="0"/>
              <a:t>（サポートベクトルマシン）</a:t>
            </a:r>
            <a:endParaRPr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pPr>
              <a:buNone/>
            </a:pPr>
            <a:endParaRPr lang="en-US" altLang="ja-JP" dirty="0" smtClean="0"/>
          </a:p>
          <a:p>
            <a:pPr>
              <a:buNone/>
            </a:pPr>
            <a:endParaRPr lang="en-US" altLang="ja-JP" dirty="0" smtClean="0"/>
          </a:p>
          <a:p>
            <a:pPr>
              <a:buNone/>
            </a:pPr>
            <a:endParaRPr lang="en-US" altLang="ja-JP" dirty="0" smtClean="0"/>
          </a:p>
          <a:p>
            <a:pPr>
              <a:buNone/>
            </a:pPr>
            <a:r>
              <a:rPr lang="ja-JP" altLang="en-US" dirty="0" smtClean="0"/>
              <a:t>これは二次計画問題なので，効率よく</a:t>
            </a:r>
            <a:endParaRPr lang="en-US" altLang="ja-JP" dirty="0" smtClean="0"/>
          </a:p>
          <a:p>
            <a:pPr>
              <a:buNone/>
            </a:pPr>
            <a:r>
              <a:rPr lang="ja-JP" altLang="en-US" dirty="0" smtClean="0"/>
              <a:t>解くことが出来る</a:t>
            </a:r>
            <a:endParaRPr lang="ja-JP" altLang="en-US" dirty="0"/>
          </a:p>
        </p:txBody>
      </p:sp>
      <p:sp>
        <p:nvSpPr>
          <p:cNvPr id="7" name="角丸四角形 6"/>
          <p:cNvSpPr/>
          <p:nvPr/>
        </p:nvSpPr>
        <p:spPr>
          <a:xfrm>
            <a:off x="1369525" y="5700796"/>
            <a:ext cx="6367332" cy="758657"/>
          </a:xfrm>
          <a:prstGeom prst="roundRect">
            <a:avLst/>
          </a:prstGeom>
          <a:solidFill>
            <a:srgbClr val="1DA0FC"/>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dirty="0" smtClean="0"/>
              <a:t>線形分離不可能なデータには性能が不十分</a:t>
            </a:r>
            <a:endParaRPr kumimoji="1" lang="ja-JP" altLang="en-US" sz="2400" dirty="0"/>
          </a:p>
        </p:txBody>
      </p:sp>
      <p:pic>
        <p:nvPicPr>
          <p:cNvPr id="8" name="図 7"/>
          <p:cNvPicPr>
            <a:picLocks noChangeAspect="1"/>
          </p:cNvPicPr>
          <p:nvPr/>
        </p:nvPicPr>
        <p:blipFill>
          <a:blip r:embed="rId3"/>
          <a:stretch>
            <a:fillRect/>
          </a:stretch>
        </p:blipFill>
        <p:spPr>
          <a:xfrm>
            <a:off x="333991" y="2120441"/>
            <a:ext cx="8166100" cy="762000"/>
          </a:xfrm>
          <a:prstGeom prst="rect">
            <a:avLst/>
          </a:prstGeom>
        </p:spPr>
      </p:pic>
      <p:pic>
        <p:nvPicPr>
          <p:cNvPr id="9" name="図 8"/>
          <p:cNvPicPr>
            <a:picLocks noChangeAspect="1"/>
          </p:cNvPicPr>
          <p:nvPr/>
        </p:nvPicPr>
        <p:blipFill>
          <a:blip r:embed="rId4"/>
          <a:stretch>
            <a:fillRect/>
          </a:stretch>
        </p:blipFill>
        <p:spPr>
          <a:xfrm>
            <a:off x="304800" y="1554162"/>
            <a:ext cx="2311400" cy="355600"/>
          </a:xfrm>
          <a:prstGeom prst="rect">
            <a:avLst/>
          </a:prstGeom>
        </p:spPr>
      </p:pic>
      <p:pic>
        <p:nvPicPr>
          <p:cNvPr id="10" name="図 9"/>
          <p:cNvPicPr>
            <a:picLocks noChangeAspect="1"/>
          </p:cNvPicPr>
          <p:nvPr/>
        </p:nvPicPr>
        <p:blipFill>
          <a:blip r:embed="rId5"/>
          <a:stretch>
            <a:fillRect/>
          </a:stretch>
        </p:blipFill>
        <p:spPr>
          <a:xfrm>
            <a:off x="311924" y="3108188"/>
            <a:ext cx="2273300" cy="469900"/>
          </a:xfrm>
          <a:prstGeom prst="rect">
            <a:avLst/>
          </a:prstGeom>
        </p:spPr>
      </p:pic>
      <p:pic>
        <p:nvPicPr>
          <p:cNvPr id="12" name="図 11"/>
          <p:cNvPicPr>
            <a:picLocks noChangeAspect="1"/>
          </p:cNvPicPr>
          <p:nvPr/>
        </p:nvPicPr>
        <p:blipFill>
          <a:blip r:embed="rId6"/>
          <a:stretch>
            <a:fillRect/>
          </a:stretch>
        </p:blipFill>
        <p:spPr>
          <a:xfrm>
            <a:off x="388770" y="3616962"/>
            <a:ext cx="7429500" cy="685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 name="乗算記号 64"/>
          <p:cNvSpPr/>
          <p:nvPr/>
        </p:nvSpPr>
        <p:spPr>
          <a:xfrm>
            <a:off x="8191848" y="4556354"/>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7" name="乗算記号 66"/>
          <p:cNvSpPr/>
          <p:nvPr/>
        </p:nvSpPr>
        <p:spPr>
          <a:xfrm>
            <a:off x="6594156" y="5345634"/>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乗算記号 65"/>
          <p:cNvSpPr/>
          <p:nvPr/>
        </p:nvSpPr>
        <p:spPr>
          <a:xfrm>
            <a:off x="7380070" y="4693841"/>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カーネル法</a:t>
            </a:r>
            <a:endParaRPr lang="ja-JP" altLang="en-US" dirty="0"/>
          </a:p>
        </p:txBody>
      </p:sp>
      <p:sp>
        <p:nvSpPr>
          <p:cNvPr id="3" name="コンテンツ プレースホルダ 2"/>
          <p:cNvSpPr>
            <a:spLocks noGrp="1"/>
          </p:cNvSpPr>
          <p:nvPr>
            <p:ph idx="1"/>
          </p:nvPr>
        </p:nvSpPr>
        <p:spPr/>
        <p:txBody>
          <a:bodyPr/>
          <a:lstStyle/>
          <a:p>
            <a:r>
              <a:rPr lang="ja-JP" altLang="en-US" dirty="0" smtClean="0"/>
              <a:t>データを高次元の特徴空間上へ写像し、　　　</a:t>
            </a:r>
            <a:r>
              <a:rPr lang="en-US" altLang="ja-JP" dirty="0" smtClean="0"/>
              <a:t>SVM</a:t>
            </a:r>
            <a:r>
              <a:rPr lang="ja-JP" altLang="en-US" dirty="0" smtClean="0"/>
              <a:t>を線形分離不可能な問題にも対応させる</a:t>
            </a:r>
            <a:endParaRPr lang="en-US" altLang="ja-JP" dirty="0" smtClean="0"/>
          </a:p>
          <a:p>
            <a:endParaRPr lang="ja-JP" altLang="en-US" dirty="0"/>
          </a:p>
        </p:txBody>
      </p:sp>
      <p:cxnSp>
        <p:nvCxnSpPr>
          <p:cNvPr id="4" name="直線矢印コネクタ 3"/>
          <p:cNvCxnSpPr/>
          <p:nvPr/>
        </p:nvCxnSpPr>
        <p:spPr>
          <a:xfrm>
            <a:off x="126201" y="6664493"/>
            <a:ext cx="3667186" cy="1309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 name="直線矢印コネクタ 4"/>
          <p:cNvCxnSpPr/>
          <p:nvPr/>
        </p:nvCxnSpPr>
        <p:spPr>
          <a:xfrm rot="5400000" flipH="1" flipV="1">
            <a:off x="-1475732" y="5041231"/>
            <a:ext cx="3588562" cy="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 name="乗算記号 9"/>
          <p:cNvSpPr/>
          <p:nvPr/>
        </p:nvSpPr>
        <p:spPr>
          <a:xfrm>
            <a:off x="2928160" y="4634918"/>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ドーナツ 13"/>
          <p:cNvSpPr/>
          <p:nvPr/>
        </p:nvSpPr>
        <p:spPr>
          <a:xfrm>
            <a:off x="1291501" y="4523619"/>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17" name="ドーナツ 16"/>
          <p:cNvSpPr/>
          <p:nvPr/>
        </p:nvSpPr>
        <p:spPr>
          <a:xfrm>
            <a:off x="514281" y="4163533"/>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19" name="乗算記号 18"/>
          <p:cNvSpPr/>
          <p:nvPr/>
        </p:nvSpPr>
        <p:spPr>
          <a:xfrm>
            <a:off x="3260973" y="5337268"/>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乗算記号 19"/>
          <p:cNvSpPr/>
          <p:nvPr/>
        </p:nvSpPr>
        <p:spPr>
          <a:xfrm>
            <a:off x="1291501" y="6080125"/>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乗算記号 20"/>
          <p:cNvSpPr/>
          <p:nvPr/>
        </p:nvSpPr>
        <p:spPr>
          <a:xfrm>
            <a:off x="2524095" y="5767551"/>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乗算記号 21"/>
          <p:cNvSpPr/>
          <p:nvPr/>
        </p:nvSpPr>
        <p:spPr>
          <a:xfrm>
            <a:off x="1866226" y="5518764"/>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7" name="乗算記号 26"/>
          <p:cNvSpPr/>
          <p:nvPr/>
        </p:nvSpPr>
        <p:spPr>
          <a:xfrm>
            <a:off x="885612" y="4215908"/>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 name="ドーナツ 23"/>
          <p:cNvSpPr/>
          <p:nvPr/>
        </p:nvSpPr>
        <p:spPr>
          <a:xfrm>
            <a:off x="717227" y="5008099"/>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16" name="ドーナツ 15"/>
          <p:cNvSpPr/>
          <p:nvPr/>
        </p:nvSpPr>
        <p:spPr>
          <a:xfrm>
            <a:off x="2321149" y="3567756"/>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18" name="ドーナツ 17"/>
          <p:cNvSpPr/>
          <p:nvPr/>
        </p:nvSpPr>
        <p:spPr>
          <a:xfrm>
            <a:off x="920173" y="3647061"/>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25" name="ドーナツ 24"/>
          <p:cNvSpPr/>
          <p:nvPr/>
        </p:nvSpPr>
        <p:spPr>
          <a:xfrm>
            <a:off x="2826687" y="5512218"/>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15" name="ドーナツ 14"/>
          <p:cNvSpPr/>
          <p:nvPr/>
        </p:nvSpPr>
        <p:spPr>
          <a:xfrm>
            <a:off x="1494447" y="3790354"/>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9" name="ドーナツ 8"/>
          <p:cNvSpPr/>
          <p:nvPr/>
        </p:nvSpPr>
        <p:spPr>
          <a:xfrm>
            <a:off x="1965803" y="4333756"/>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pic>
        <p:nvPicPr>
          <p:cNvPr id="30" name="図 29"/>
          <p:cNvPicPr>
            <a:picLocks noChangeAspect="1"/>
          </p:cNvPicPr>
          <p:nvPr/>
        </p:nvPicPr>
        <p:blipFill>
          <a:blip r:embed="rId2"/>
          <a:stretch>
            <a:fillRect/>
          </a:stretch>
        </p:blipFill>
        <p:spPr>
          <a:xfrm>
            <a:off x="398125" y="2771866"/>
            <a:ext cx="2912402" cy="414613"/>
          </a:xfrm>
          <a:prstGeom prst="rect">
            <a:avLst/>
          </a:prstGeom>
        </p:spPr>
      </p:pic>
      <p:grpSp>
        <p:nvGrpSpPr>
          <p:cNvPr id="68" name="図形グループ 67"/>
          <p:cNvGrpSpPr/>
          <p:nvPr/>
        </p:nvGrpSpPr>
        <p:grpSpPr>
          <a:xfrm>
            <a:off x="3793387" y="2831142"/>
            <a:ext cx="5352568" cy="4004371"/>
            <a:chOff x="3793387" y="2831142"/>
            <a:chExt cx="5352568" cy="4004371"/>
          </a:xfrm>
        </p:grpSpPr>
        <p:sp>
          <p:nvSpPr>
            <p:cNvPr id="46" name="平行四辺形 45"/>
            <p:cNvSpPr/>
            <p:nvPr/>
          </p:nvSpPr>
          <p:spPr>
            <a:xfrm rot="19709317">
              <a:off x="5145416" y="4331193"/>
              <a:ext cx="3923911" cy="1446525"/>
            </a:xfrm>
            <a:prstGeom prst="parallelogram">
              <a:avLst/>
            </a:prstGeom>
            <a:solidFill>
              <a:srgbClr val="FF0000">
                <a:alpha val="46000"/>
              </a:srgbClr>
            </a:solidFill>
            <a:ln/>
            <a:scene3d>
              <a:camera prst="orthographicFront">
                <a:rot lat="3540000" lon="0" rev="0"/>
              </a:camera>
              <a:lightRig rig="threePt" dir="tl">
                <a:rot lat="0" lon="0" rev="0"/>
              </a:lightRig>
            </a:scene3d>
            <a:sp3d prstMaterial="metal">
              <a:bevelT w="10000" h="10000"/>
            </a:sp3d>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8191848" y="3278945"/>
              <a:ext cx="954107"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ja-JP" altLang="en-US" sz="2000" b="1" dirty="0" smtClean="0"/>
                <a:t>超平面</a:t>
              </a:r>
              <a:endParaRPr kumimoji="1" lang="ja-JP" altLang="en-US" sz="2000" b="1" dirty="0"/>
            </a:p>
          </p:txBody>
        </p:sp>
        <p:pic>
          <p:nvPicPr>
            <p:cNvPr id="31" name="図 30"/>
            <p:cNvPicPr>
              <a:picLocks noChangeAspect="1"/>
            </p:cNvPicPr>
            <p:nvPr/>
          </p:nvPicPr>
          <p:blipFill>
            <a:blip r:embed="rId3"/>
            <a:stretch>
              <a:fillRect/>
            </a:stretch>
          </p:blipFill>
          <p:spPr>
            <a:xfrm>
              <a:off x="4996224" y="2831142"/>
              <a:ext cx="3995376" cy="355337"/>
            </a:xfrm>
            <a:prstGeom prst="rect">
              <a:avLst/>
            </a:prstGeom>
          </p:spPr>
        </p:pic>
        <p:cxnSp>
          <p:nvCxnSpPr>
            <p:cNvPr id="37" name="直線矢印コネクタ 36"/>
            <p:cNvCxnSpPr/>
            <p:nvPr/>
          </p:nvCxnSpPr>
          <p:spPr>
            <a:xfrm>
              <a:off x="4854132" y="6657946"/>
              <a:ext cx="3743605" cy="158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9" name="ドーナツ 38"/>
            <p:cNvSpPr/>
            <p:nvPr/>
          </p:nvSpPr>
          <p:spPr>
            <a:xfrm>
              <a:off x="6019432" y="4517072"/>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41" name="乗算記号 40"/>
            <p:cNvSpPr/>
            <p:nvPr/>
          </p:nvSpPr>
          <p:spPr>
            <a:xfrm>
              <a:off x="7785959" y="5276524"/>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3" name="乗算記号 42"/>
            <p:cNvSpPr/>
            <p:nvPr/>
          </p:nvSpPr>
          <p:spPr>
            <a:xfrm>
              <a:off x="7252026" y="5761004"/>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4" name="乗算記号 43"/>
            <p:cNvSpPr/>
            <p:nvPr/>
          </p:nvSpPr>
          <p:spPr>
            <a:xfrm>
              <a:off x="6693735" y="6003244"/>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ドーナツ 46"/>
            <p:cNvSpPr/>
            <p:nvPr/>
          </p:nvSpPr>
          <p:spPr>
            <a:xfrm>
              <a:off x="6797101" y="4955723"/>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48" name="ドーナツ 47"/>
            <p:cNvSpPr/>
            <p:nvPr/>
          </p:nvSpPr>
          <p:spPr>
            <a:xfrm>
              <a:off x="7202990" y="3758360"/>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49" name="ドーナツ 48"/>
            <p:cNvSpPr/>
            <p:nvPr/>
          </p:nvSpPr>
          <p:spPr>
            <a:xfrm>
              <a:off x="7887431" y="3679055"/>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50" name="ドーナツ 49"/>
            <p:cNvSpPr/>
            <p:nvPr/>
          </p:nvSpPr>
          <p:spPr>
            <a:xfrm>
              <a:off x="7554618" y="4156986"/>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51" name="ドーナツ 50"/>
            <p:cNvSpPr/>
            <p:nvPr/>
          </p:nvSpPr>
          <p:spPr>
            <a:xfrm>
              <a:off x="7101517" y="4274832"/>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sp>
          <p:nvSpPr>
            <p:cNvPr id="52" name="ドーナツ 51"/>
            <p:cNvSpPr/>
            <p:nvPr/>
          </p:nvSpPr>
          <p:spPr>
            <a:xfrm>
              <a:off x="6693734" y="4327209"/>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cxnSp>
          <p:nvCxnSpPr>
            <p:cNvPr id="56" name="直線矢印コネクタ 55"/>
            <p:cNvCxnSpPr/>
            <p:nvPr/>
          </p:nvCxnSpPr>
          <p:spPr>
            <a:xfrm rot="5400000" flipH="1" flipV="1">
              <a:off x="3262424" y="5041231"/>
              <a:ext cx="3588562" cy="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0" name="ドーナツ 39"/>
            <p:cNvSpPr/>
            <p:nvPr/>
          </p:nvSpPr>
          <p:spPr>
            <a:xfrm>
              <a:off x="6019432" y="5400919"/>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cxnSp>
          <p:nvCxnSpPr>
            <p:cNvPr id="62" name="直線矢印コネクタ 61"/>
            <p:cNvCxnSpPr/>
            <p:nvPr/>
          </p:nvCxnSpPr>
          <p:spPr>
            <a:xfrm>
              <a:off x="3793387" y="3013754"/>
              <a:ext cx="803183" cy="158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7" grpId="0" animBg="1"/>
      <p:bldP spid="66" grpId="0" animBg="1"/>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カーネル法</a:t>
            </a:r>
            <a:endParaRPr lang="ja-JP" altLang="en-US" dirty="0"/>
          </a:p>
        </p:txBody>
      </p:sp>
      <p:sp>
        <p:nvSpPr>
          <p:cNvPr id="3" name="コンテンツ プレースホルダ 2"/>
          <p:cNvSpPr>
            <a:spLocks noGrp="1"/>
          </p:cNvSpPr>
          <p:nvPr>
            <p:ph idx="1"/>
          </p:nvPr>
        </p:nvSpPr>
        <p:spPr/>
        <p:txBody>
          <a:bodyPr/>
          <a:lstStyle/>
          <a:p>
            <a:r>
              <a:rPr lang="ja-JP" altLang="en-US" dirty="0" smtClean="0"/>
              <a:t>カーネル関数</a:t>
            </a:r>
            <a:endParaRPr lang="en-US" altLang="ja-JP" dirty="0" smtClean="0"/>
          </a:p>
          <a:p>
            <a:endParaRPr lang="en-US" altLang="ja-JP" dirty="0" smtClean="0"/>
          </a:p>
          <a:p>
            <a:endParaRPr lang="en-US" altLang="ja-JP" dirty="0" smtClean="0"/>
          </a:p>
          <a:p>
            <a:pPr>
              <a:buNone/>
            </a:pPr>
            <a:r>
              <a:rPr lang="ja-JP" altLang="en-US" dirty="0" smtClean="0"/>
              <a:t>先ほどの式の</a:t>
            </a:r>
            <a:r>
              <a:rPr lang="en-US" altLang="ja-JP" dirty="0" smtClean="0"/>
              <a:t>              </a:t>
            </a:r>
            <a:r>
              <a:rPr lang="en-US" altLang="en-US" dirty="0" smtClean="0"/>
              <a:t>を</a:t>
            </a:r>
            <a:r>
              <a:rPr lang="ja-JP" altLang="en-US" dirty="0" smtClean="0"/>
              <a:t>　　　　　　　　</a:t>
            </a:r>
            <a:r>
              <a:rPr lang="en-US" altLang="en-US" dirty="0" smtClean="0"/>
              <a:t>に</a:t>
            </a:r>
            <a:r>
              <a:rPr lang="ja-JP" altLang="en-US" dirty="0" smtClean="0"/>
              <a:t>置き換え</a:t>
            </a:r>
            <a:endParaRPr lang="en-US" altLang="ja-JP" dirty="0" smtClean="0"/>
          </a:p>
          <a:p>
            <a:pPr>
              <a:buNone/>
            </a:pPr>
            <a:r>
              <a:rPr lang="ja-JP" altLang="en-US" dirty="0" smtClean="0"/>
              <a:t>るだけで，特徴空間上でのマージン最大化超平面</a:t>
            </a:r>
            <a:endParaRPr lang="en-US" altLang="ja-JP" dirty="0" smtClean="0"/>
          </a:p>
          <a:p>
            <a:pPr>
              <a:buNone/>
            </a:pPr>
            <a:r>
              <a:rPr lang="ja-JP" altLang="en-US" dirty="0" smtClean="0"/>
              <a:t>を求めることが出来る</a:t>
            </a:r>
            <a:endParaRPr lang="en-US" altLang="ja-JP" dirty="0" smtClean="0"/>
          </a:p>
        </p:txBody>
      </p:sp>
      <p:pic>
        <p:nvPicPr>
          <p:cNvPr id="5" name="図 4"/>
          <p:cNvPicPr>
            <a:picLocks noChangeAspect="1"/>
          </p:cNvPicPr>
          <p:nvPr/>
        </p:nvPicPr>
        <p:blipFill>
          <a:blip r:embed="rId3"/>
          <a:stretch>
            <a:fillRect/>
          </a:stretch>
        </p:blipFill>
        <p:spPr>
          <a:xfrm>
            <a:off x="1801385" y="2382112"/>
            <a:ext cx="5156200" cy="520700"/>
          </a:xfrm>
          <a:prstGeom prst="rect">
            <a:avLst/>
          </a:prstGeom>
        </p:spPr>
      </p:pic>
      <p:pic>
        <p:nvPicPr>
          <p:cNvPr id="6" name="図 5"/>
          <p:cNvPicPr>
            <a:picLocks noChangeAspect="1"/>
          </p:cNvPicPr>
          <p:nvPr/>
        </p:nvPicPr>
        <p:blipFill>
          <a:blip r:embed="rId4"/>
          <a:stretch>
            <a:fillRect/>
          </a:stretch>
        </p:blipFill>
        <p:spPr>
          <a:xfrm>
            <a:off x="342900" y="5522119"/>
            <a:ext cx="8648700" cy="762000"/>
          </a:xfrm>
          <a:prstGeom prst="rect">
            <a:avLst/>
          </a:prstGeom>
        </p:spPr>
      </p:pic>
      <p:pic>
        <p:nvPicPr>
          <p:cNvPr id="8" name="図 7"/>
          <p:cNvPicPr>
            <a:picLocks noChangeAspect="1"/>
          </p:cNvPicPr>
          <p:nvPr/>
        </p:nvPicPr>
        <p:blipFill>
          <a:blip r:embed="rId5"/>
          <a:stretch>
            <a:fillRect/>
          </a:stretch>
        </p:blipFill>
        <p:spPr>
          <a:xfrm>
            <a:off x="2832067" y="3366498"/>
            <a:ext cx="1574800" cy="546100"/>
          </a:xfrm>
          <a:prstGeom prst="rect">
            <a:avLst/>
          </a:prstGeom>
        </p:spPr>
      </p:pic>
      <p:pic>
        <p:nvPicPr>
          <p:cNvPr id="9" name="図 8"/>
          <p:cNvPicPr>
            <a:picLocks noChangeAspect="1"/>
          </p:cNvPicPr>
          <p:nvPr/>
        </p:nvPicPr>
        <p:blipFill>
          <a:blip r:embed="rId6"/>
          <a:stretch>
            <a:fillRect/>
          </a:stretch>
        </p:blipFill>
        <p:spPr>
          <a:xfrm>
            <a:off x="4832889" y="3405965"/>
            <a:ext cx="2095500" cy="5461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多項式カーネル</a:t>
            </a:r>
            <a:endParaRPr lang="ja-JP" altLang="en-US" dirty="0"/>
          </a:p>
        </p:txBody>
      </p:sp>
      <p:sp>
        <p:nvSpPr>
          <p:cNvPr id="3" name="コンテンツ プレースホルダ 2"/>
          <p:cNvSpPr>
            <a:spLocks noGrp="1"/>
          </p:cNvSpPr>
          <p:nvPr>
            <p:ph idx="1"/>
          </p:nvPr>
        </p:nvSpPr>
        <p:spPr/>
        <p:txBody>
          <a:bodyPr/>
          <a:lstStyle/>
          <a:p>
            <a:pPr>
              <a:buNone/>
            </a:pPr>
            <a:endParaRPr lang="en-US" altLang="ja-JP" dirty="0" smtClean="0"/>
          </a:p>
          <a:p>
            <a:pPr>
              <a:buNone/>
            </a:pPr>
            <a:endParaRPr lang="en-US" altLang="ja-JP" dirty="0" smtClean="0"/>
          </a:p>
          <a:p>
            <a:r>
              <a:rPr lang="en-US" altLang="ja-JP" dirty="0" smtClean="0"/>
              <a:t>   </a:t>
            </a:r>
            <a:r>
              <a:rPr lang="ja-JP" altLang="en-US" dirty="0" smtClean="0"/>
              <a:t>次元の点を</a:t>
            </a:r>
            <a:r>
              <a:rPr lang="en-US" altLang="ja-JP" dirty="0" smtClean="0"/>
              <a:t>                      </a:t>
            </a:r>
            <a:r>
              <a:rPr lang="ja-JP" altLang="en-US" dirty="0" smtClean="0"/>
              <a:t>次元の特徴空間に写像</a:t>
            </a:r>
            <a:endParaRPr lang="en-US" altLang="ja-JP" dirty="0" smtClean="0"/>
          </a:p>
          <a:p>
            <a:pPr>
              <a:buNone/>
            </a:pPr>
            <a:endParaRPr lang="en-US" altLang="ja-JP" dirty="0" smtClean="0"/>
          </a:p>
          <a:p>
            <a:pPr>
              <a:buNone/>
            </a:pPr>
            <a:r>
              <a:rPr lang="en-US" altLang="ja-JP" dirty="0" smtClean="0"/>
              <a:t>   </a:t>
            </a:r>
            <a:r>
              <a:rPr lang="ja-JP" altLang="en-US" dirty="0" smtClean="0"/>
              <a:t>例：</a:t>
            </a:r>
            <a:r>
              <a:rPr lang="en-US" altLang="ja-JP" dirty="0" smtClean="0"/>
              <a:t>　</a:t>
            </a:r>
            <a:r>
              <a:rPr lang="ja-JP" altLang="en-US" dirty="0" smtClean="0"/>
              <a:t>　が</a:t>
            </a:r>
            <a:r>
              <a:rPr lang="en-US" altLang="ja-JP" dirty="0" smtClean="0"/>
              <a:t>2</a:t>
            </a:r>
            <a:r>
              <a:rPr lang="ja-JP" altLang="en-US" dirty="0" smtClean="0"/>
              <a:t>次元ベクトル、</a:t>
            </a:r>
            <a:endParaRPr lang="en-US" altLang="ja-JP" dirty="0" smtClean="0"/>
          </a:p>
        </p:txBody>
      </p:sp>
      <p:pic>
        <p:nvPicPr>
          <p:cNvPr id="4" name="図 3"/>
          <p:cNvPicPr>
            <a:picLocks noChangeAspect="1"/>
          </p:cNvPicPr>
          <p:nvPr/>
        </p:nvPicPr>
        <p:blipFill>
          <a:blip r:embed="rId3"/>
          <a:stretch>
            <a:fillRect/>
          </a:stretch>
        </p:blipFill>
        <p:spPr>
          <a:xfrm>
            <a:off x="812146" y="1554162"/>
            <a:ext cx="5397500" cy="596900"/>
          </a:xfrm>
          <a:prstGeom prst="rect">
            <a:avLst/>
          </a:prstGeom>
        </p:spPr>
      </p:pic>
      <p:pic>
        <p:nvPicPr>
          <p:cNvPr id="6" name="図 5"/>
          <p:cNvPicPr>
            <a:picLocks noChangeAspect="1"/>
          </p:cNvPicPr>
          <p:nvPr/>
        </p:nvPicPr>
        <p:blipFill>
          <a:blip r:embed="rId4"/>
          <a:stretch>
            <a:fillRect/>
          </a:stretch>
        </p:blipFill>
        <p:spPr>
          <a:xfrm>
            <a:off x="1388772" y="4584568"/>
            <a:ext cx="292100" cy="228600"/>
          </a:xfrm>
          <a:prstGeom prst="rect">
            <a:avLst/>
          </a:prstGeom>
        </p:spPr>
      </p:pic>
      <p:pic>
        <p:nvPicPr>
          <p:cNvPr id="7" name="図 6"/>
          <p:cNvPicPr>
            <a:picLocks noChangeAspect="1"/>
          </p:cNvPicPr>
          <p:nvPr/>
        </p:nvPicPr>
        <p:blipFill>
          <a:blip r:embed="rId5"/>
          <a:stretch>
            <a:fillRect/>
          </a:stretch>
        </p:blipFill>
        <p:spPr>
          <a:xfrm>
            <a:off x="4981448" y="4526172"/>
            <a:ext cx="862692" cy="302296"/>
          </a:xfrm>
          <a:prstGeom prst="rect">
            <a:avLst/>
          </a:prstGeom>
        </p:spPr>
      </p:pic>
      <p:pic>
        <p:nvPicPr>
          <p:cNvPr id="9" name="図 8"/>
          <p:cNvPicPr>
            <a:picLocks noChangeAspect="1"/>
          </p:cNvPicPr>
          <p:nvPr/>
        </p:nvPicPr>
        <p:blipFill>
          <a:blip r:embed="rId6"/>
          <a:stretch>
            <a:fillRect/>
          </a:stretch>
        </p:blipFill>
        <p:spPr>
          <a:xfrm>
            <a:off x="3050435" y="2752796"/>
            <a:ext cx="2628900" cy="596900"/>
          </a:xfrm>
          <a:prstGeom prst="rect">
            <a:avLst/>
          </a:prstGeom>
        </p:spPr>
      </p:pic>
      <p:pic>
        <p:nvPicPr>
          <p:cNvPr id="10" name="図 9"/>
          <p:cNvPicPr>
            <a:picLocks noChangeAspect="1"/>
          </p:cNvPicPr>
          <p:nvPr/>
        </p:nvPicPr>
        <p:blipFill>
          <a:blip r:embed="rId7"/>
          <a:stretch>
            <a:fillRect/>
          </a:stretch>
        </p:blipFill>
        <p:spPr>
          <a:xfrm>
            <a:off x="715247" y="2936940"/>
            <a:ext cx="292100" cy="228600"/>
          </a:xfrm>
          <a:prstGeom prst="rect">
            <a:avLst/>
          </a:prstGeom>
        </p:spPr>
      </p:pic>
      <p:pic>
        <p:nvPicPr>
          <p:cNvPr id="11" name="図 10"/>
          <p:cNvPicPr>
            <a:picLocks noChangeAspect="1"/>
          </p:cNvPicPr>
          <p:nvPr/>
        </p:nvPicPr>
        <p:blipFill>
          <a:blip r:embed="rId8"/>
          <a:stretch>
            <a:fillRect/>
          </a:stretch>
        </p:blipFill>
        <p:spPr>
          <a:xfrm>
            <a:off x="250832" y="5443535"/>
            <a:ext cx="8813800" cy="5969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ガウシアンカーネル</a:t>
            </a:r>
            <a:endParaRPr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r>
              <a:rPr lang="ja-JP" altLang="en-US" dirty="0" smtClean="0"/>
              <a:t>無限次元の特徴空間に写像</a:t>
            </a:r>
            <a:endParaRPr lang="en-US" altLang="ja-JP" dirty="0" smtClean="0"/>
          </a:p>
          <a:p>
            <a:endParaRPr lang="en-US" altLang="ja-JP" dirty="0" smtClean="0"/>
          </a:p>
          <a:p>
            <a:endParaRPr lang="en-US" altLang="ja-JP" dirty="0" smtClean="0"/>
          </a:p>
        </p:txBody>
      </p:sp>
      <p:pic>
        <p:nvPicPr>
          <p:cNvPr id="4" name="図 3"/>
          <p:cNvPicPr>
            <a:picLocks noChangeAspect="1"/>
          </p:cNvPicPr>
          <p:nvPr/>
        </p:nvPicPr>
        <p:blipFill>
          <a:blip r:embed="rId2"/>
          <a:stretch>
            <a:fillRect/>
          </a:stretch>
        </p:blipFill>
        <p:spPr>
          <a:xfrm>
            <a:off x="768152" y="1554162"/>
            <a:ext cx="5638800" cy="774700"/>
          </a:xfrm>
          <a:prstGeom prst="rect">
            <a:avLst/>
          </a:prstGeom>
        </p:spPr>
      </p:pic>
      <p:pic>
        <p:nvPicPr>
          <p:cNvPr id="7" name="図 6"/>
          <p:cNvPicPr>
            <a:picLocks noChangeAspect="1"/>
          </p:cNvPicPr>
          <p:nvPr/>
        </p:nvPicPr>
        <p:blipFill>
          <a:blip r:embed="rId3"/>
          <a:stretch>
            <a:fillRect/>
          </a:stretch>
        </p:blipFill>
        <p:spPr>
          <a:xfrm>
            <a:off x="958291" y="3592852"/>
            <a:ext cx="4610100" cy="660400"/>
          </a:xfrm>
          <a:prstGeom prst="rect">
            <a:avLst/>
          </a:prstGeom>
        </p:spPr>
      </p:pic>
      <p:sp>
        <p:nvSpPr>
          <p:cNvPr id="8" name="角丸四角形 7"/>
          <p:cNvSpPr/>
          <p:nvPr/>
        </p:nvSpPr>
        <p:spPr>
          <a:xfrm>
            <a:off x="958291" y="4799677"/>
            <a:ext cx="6262405" cy="107808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ja-JP" altLang="en-US" sz="2400" dirty="0" smtClean="0"/>
              <a:t>カーネルを使えば，元の特徴の</a:t>
            </a:r>
            <a:r>
              <a:rPr lang="en-US" altLang="ja-JP" sz="2400" dirty="0" err="1" smtClean="0"/>
              <a:t>n</a:t>
            </a:r>
            <a:r>
              <a:rPr lang="ja-JP" altLang="en-US" sz="2400" dirty="0" smtClean="0"/>
              <a:t>項関係を特徴とする特徴空間上で超平面を学習できる</a:t>
            </a:r>
            <a:endParaRPr lang="en-US" altLang="ja-JP"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提案手法</a:t>
            </a:r>
            <a:endParaRPr lang="ja-JP" altLang="en-US" dirty="0"/>
          </a:p>
        </p:txBody>
      </p:sp>
      <p:sp>
        <p:nvSpPr>
          <p:cNvPr id="3" name="コンテンツ プレースホルダ 2"/>
          <p:cNvSpPr>
            <a:spLocks noGrp="1"/>
          </p:cNvSpPr>
          <p:nvPr>
            <p:ph idx="1"/>
          </p:nvPr>
        </p:nvSpPr>
        <p:spPr/>
        <p:txBody>
          <a:bodyPr/>
          <a:lstStyle/>
          <a:p>
            <a:r>
              <a:rPr lang="ja-JP" altLang="en-US" dirty="0" smtClean="0"/>
              <a:t>プロ棋士の棋譜を用意</a:t>
            </a:r>
            <a:endParaRPr lang="en-US" altLang="ja-JP" dirty="0" smtClean="0"/>
          </a:p>
          <a:p>
            <a:r>
              <a:rPr lang="ja-JP" altLang="en-US" dirty="0" smtClean="0"/>
              <a:t>棋譜の全ての局面に対し</a:t>
            </a:r>
            <a:endParaRPr lang="en-US" altLang="ja-JP" dirty="0" smtClean="0"/>
          </a:p>
          <a:p>
            <a:pPr lvl="1"/>
            <a:r>
              <a:rPr lang="ja-JP" altLang="en-US" dirty="0" smtClean="0"/>
              <a:t>プロが指した手の後の局面（棋譜の次局面）を正例</a:t>
            </a:r>
            <a:endParaRPr lang="en-US" altLang="ja-JP" dirty="0" smtClean="0"/>
          </a:p>
          <a:p>
            <a:pPr lvl="1"/>
            <a:r>
              <a:rPr lang="ja-JP" altLang="en-US" dirty="0" smtClean="0"/>
              <a:t>その他の合法手後の局面を負例</a:t>
            </a:r>
            <a:endParaRPr lang="en-US" altLang="ja-JP" dirty="0" smtClean="0"/>
          </a:p>
          <a:p>
            <a:pPr lvl="1">
              <a:buNone/>
            </a:pPr>
            <a:r>
              <a:rPr lang="ja-JP" altLang="en-US" dirty="0" smtClean="0"/>
              <a:t>　</a:t>
            </a:r>
            <a:r>
              <a:rPr lang="en-US" altLang="ja-JP" dirty="0" smtClean="0"/>
              <a:t> </a:t>
            </a:r>
            <a:r>
              <a:rPr lang="ja-JP" altLang="en-US" dirty="0" smtClean="0"/>
              <a:t>とする</a:t>
            </a:r>
            <a:endParaRPr lang="en-US" altLang="ja-JP" dirty="0" smtClean="0"/>
          </a:p>
          <a:p>
            <a:r>
              <a:rPr lang="ja-JP" altLang="en-US" dirty="0" smtClean="0"/>
              <a:t>全ての局面を単純な特徴ベクトルで表したものを学習サンプルとして、</a:t>
            </a:r>
            <a:r>
              <a:rPr lang="en-US" altLang="ja-JP" dirty="0" smtClean="0"/>
              <a:t>SVM</a:t>
            </a:r>
            <a:r>
              <a:rPr lang="ja-JP" altLang="en-US" dirty="0" smtClean="0"/>
              <a:t>とカーネル法を用いた学習を行う</a:t>
            </a:r>
            <a:endParaRPr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目次</a:t>
            </a:r>
            <a:endParaRPr lang="ja-JP" altLang="en-US" dirty="0"/>
          </a:p>
        </p:txBody>
      </p:sp>
      <p:sp>
        <p:nvSpPr>
          <p:cNvPr id="3" name="コンテンツ プレースホルダ 2"/>
          <p:cNvSpPr>
            <a:spLocks noGrp="1"/>
          </p:cNvSpPr>
          <p:nvPr>
            <p:ph idx="1"/>
          </p:nvPr>
        </p:nvSpPr>
        <p:spPr/>
        <p:txBody>
          <a:bodyPr/>
          <a:lstStyle/>
          <a:p>
            <a:r>
              <a:rPr lang="ja-JP" altLang="en-US" dirty="0" smtClean="0"/>
              <a:t>自己紹介</a:t>
            </a:r>
            <a:endParaRPr lang="en-US" altLang="ja-JP" dirty="0" smtClean="0"/>
          </a:p>
          <a:p>
            <a:r>
              <a:rPr lang="ja-JP" altLang="en-US" dirty="0" smtClean="0"/>
              <a:t>研究背景</a:t>
            </a:r>
            <a:endParaRPr lang="en-US" altLang="ja-JP" dirty="0" smtClean="0"/>
          </a:p>
          <a:p>
            <a:r>
              <a:rPr lang="ja-JP" altLang="en-US" dirty="0" smtClean="0"/>
              <a:t>関連研究</a:t>
            </a:r>
            <a:endParaRPr lang="en-US" altLang="ja-JP" dirty="0" smtClean="0"/>
          </a:p>
          <a:p>
            <a:r>
              <a:rPr lang="ja-JP" altLang="en-US" dirty="0" smtClean="0"/>
              <a:t>提案手法</a:t>
            </a:r>
            <a:endParaRPr lang="en-US" altLang="ja-JP" dirty="0" smtClean="0"/>
          </a:p>
          <a:p>
            <a:r>
              <a:rPr lang="ja-JP" altLang="en-US" dirty="0" smtClean="0"/>
              <a:t>実験</a:t>
            </a:r>
            <a:endParaRPr lang="en-US" altLang="ja-JP" dirty="0" smtClean="0"/>
          </a:p>
          <a:p>
            <a:r>
              <a:rPr lang="ja-JP" altLang="en-US" dirty="0" smtClean="0"/>
              <a:t>今後の課題</a:t>
            </a:r>
            <a:endParaRPr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提案手法</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t>単純な特徴ベクトル（値は</a:t>
            </a:r>
            <a:r>
              <a:rPr lang="en-US" altLang="ja-JP" dirty="0" smtClean="0"/>
              <a:t> 0 or 1</a:t>
            </a:r>
            <a:r>
              <a:rPr lang="ja-JP" altLang="en-US" dirty="0" smtClean="0"/>
              <a:t>）の例</a:t>
            </a:r>
            <a:endParaRPr lang="en-US" altLang="ja-JP" dirty="0" smtClean="0"/>
          </a:p>
          <a:p>
            <a:pPr lvl="1"/>
            <a:r>
              <a:rPr lang="ja-JP" altLang="en-US" dirty="0" smtClean="0"/>
              <a:t>盤上の駒</a:t>
            </a:r>
            <a:r>
              <a:rPr lang="en-US" altLang="ja-JP" dirty="0" err="1" smtClean="0"/>
              <a:t>k</a:t>
            </a:r>
            <a:r>
              <a:rPr lang="ja-JP" altLang="en-US" dirty="0" smtClean="0"/>
              <a:t>の数</a:t>
            </a:r>
            <a:r>
              <a:rPr lang="en-US" altLang="ja-JP" dirty="0" err="1" smtClean="0"/>
              <a:t>m</a:t>
            </a:r>
            <a:r>
              <a:rPr lang="en-US" altLang="ja-JP" dirty="0" smtClean="0"/>
              <a:t>  </a:t>
            </a:r>
            <a:r>
              <a:rPr lang="en-US" altLang="ja-JP" dirty="0" err="1" smtClean="0"/>
              <a:t>B[k][m</a:t>
            </a:r>
            <a:r>
              <a:rPr lang="en-US" altLang="ja-JP" dirty="0" smtClean="0"/>
              <a:t>]</a:t>
            </a:r>
          </a:p>
          <a:p>
            <a:pPr lvl="1"/>
            <a:r>
              <a:rPr lang="ja-JP" altLang="en-US" dirty="0" smtClean="0"/>
              <a:t>持ち駒</a:t>
            </a:r>
            <a:r>
              <a:rPr lang="en-US" altLang="ja-JP" dirty="0" err="1" smtClean="0"/>
              <a:t>k</a:t>
            </a:r>
            <a:r>
              <a:rPr lang="ja-JP" altLang="en-US" dirty="0" smtClean="0"/>
              <a:t>の枚数</a:t>
            </a:r>
            <a:r>
              <a:rPr lang="en-US" altLang="ja-JP" dirty="0" err="1" smtClean="0"/>
              <a:t>m</a:t>
            </a:r>
            <a:r>
              <a:rPr lang="en-US" altLang="ja-JP" dirty="0" smtClean="0"/>
              <a:t>   </a:t>
            </a:r>
            <a:r>
              <a:rPr lang="en-US" altLang="ja-JP" dirty="0" err="1" smtClean="0"/>
              <a:t>H[k][m</a:t>
            </a:r>
            <a:r>
              <a:rPr lang="en-US" altLang="ja-JP" dirty="0" smtClean="0"/>
              <a:t>]</a:t>
            </a:r>
          </a:p>
          <a:p>
            <a:pPr lvl="1"/>
            <a:r>
              <a:rPr lang="ja-JP" altLang="en-US" dirty="0" smtClean="0"/>
              <a:t>盤上の位置</a:t>
            </a:r>
            <a:r>
              <a:rPr lang="en-US" altLang="ja-JP" dirty="0" err="1" smtClean="0"/>
              <a:t>p</a:t>
            </a:r>
            <a:r>
              <a:rPr lang="ja-JP" altLang="en-US" dirty="0" smtClean="0"/>
              <a:t>に駒</a:t>
            </a:r>
            <a:r>
              <a:rPr lang="en-US" altLang="ja-JP" dirty="0" err="1" smtClean="0"/>
              <a:t>k</a:t>
            </a:r>
            <a:r>
              <a:rPr lang="ja-JP" altLang="en-US" dirty="0" smtClean="0"/>
              <a:t>がある　</a:t>
            </a:r>
            <a:r>
              <a:rPr lang="en-US" altLang="ja-JP" dirty="0" err="1" smtClean="0"/>
              <a:t>P[p][k</a:t>
            </a:r>
            <a:r>
              <a:rPr lang="en-US" altLang="ja-JP" dirty="0" smtClean="0"/>
              <a:t>]</a:t>
            </a:r>
          </a:p>
          <a:p>
            <a:pPr lvl="1"/>
            <a:r>
              <a:rPr lang="ja-JP" altLang="en-US" dirty="0" smtClean="0"/>
              <a:t>盤上の位置</a:t>
            </a:r>
            <a:r>
              <a:rPr lang="en-US" altLang="ja-JP" dirty="0" err="1" smtClean="0"/>
              <a:t>p</a:t>
            </a:r>
            <a:r>
              <a:rPr lang="ja-JP" altLang="en-US" dirty="0" smtClean="0"/>
              <a:t>に駒</a:t>
            </a:r>
            <a:r>
              <a:rPr lang="en-US" altLang="ja-JP" dirty="0" err="1" smtClean="0"/>
              <a:t>k</a:t>
            </a:r>
            <a:r>
              <a:rPr lang="ja-JP" altLang="en-US" dirty="0" smtClean="0"/>
              <a:t>が利いている　</a:t>
            </a:r>
            <a:r>
              <a:rPr lang="en-US" altLang="ja-JP" dirty="0" err="1" smtClean="0"/>
              <a:t>E[p][k</a:t>
            </a:r>
            <a:r>
              <a:rPr lang="en-US" altLang="ja-JP" dirty="0" smtClean="0"/>
              <a:t>]</a:t>
            </a:r>
          </a:p>
          <a:p>
            <a:pPr>
              <a:buNone/>
            </a:pPr>
            <a:r>
              <a:rPr lang="ja-JP" altLang="en-US" dirty="0" smtClean="0"/>
              <a:t>　　　など</a:t>
            </a:r>
            <a:endParaRPr lang="en-US" altLang="ja-JP" dirty="0" smtClean="0"/>
          </a:p>
          <a:p>
            <a:pPr>
              <a:buNone/>
            </a:pPr>
            <a:r>
              <a:rPr lang="ja-JP" altLang="en-US" dirty="0" smtClean="0"/>
              <a:t>要素の数は，トータルで</a:t>
            </a:r>
            <a:r>
              <a:rPr lang="en-US" altLang="ja-JP" dirty="0" smtClean="0"/>
              <a:t>6000</a:t>
            </a:r>
            <a:r>
              <a:rPr lang="ja-JP" altLang="en-US" dirty="0" smtClean="0"/>
              <a:t>弱</a:t>
            </a:r>
            <a:endParaRPr lang="en-US" altLang="ja-JP"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提案手法</a:t>
            </a:r>
            <a:endParaRPr lang="ja-JP" altLang="en-US" dirty="0"/>
          </a:p>
        </p:txBody>
      </p:sp>
      <p:sp>
        <p:nvSpPr>
          <p:cNvPr id="3" name="コンテンツ プレースホルダ 2"/>
          <p:cNvSpPr>
            <a:spLocks noGrp="1"/>
          </p:cNvSpPr>
          <p:nvPr>
            <p:ph idx="1"/>
          </p:nvPr>
        </p:nvSpPr>
        <p:spPr/>
        <p:txBody>
          <a:bodyPr/>
          <a:lstStyle/>
          <a:p>
            <a:r>
              <a:rPr lang="ja-JP" altLang="en-US" dirty="0" smtClean="0"/>
              <a:t>特徴ベクトルファイルの具体例</a:t>
            </a:r>
            <a:endParaRPr lang="en-US" altLang="ja-JP" dirty="0" smtClean="0"/>
          </a:p>
          <a:p>
            <a:pPr>
              <a:buNone/>
            </a:pPr>
            <a:r>
              <a:rPr lang="en-US" altLang="ja-JP" dirty="0" smtClean="0"/>
              <a:t>    </a:t>
            </a:r>
            <a:r>
              <a:rPr lang="ja-JP" altLang="en-US" dirty="0" smtClean="0"/>
              <a:t>（</a:t>
            </a:r>
            <a:r>
              <a:rPr lang="en-US" altLang="ja-JP" dirty="0" err="1" smtClean="0"/>
              <a:t>SVMlight</a:t>
            </a:r>
            <a:r>
              <a:rPr lang="ja-JP" altLang="en-US" dirty="0" smtClean="0"/>
              <a:t>，</a:t>
            </a:r>
            <a:r>
              <a:rPr lang="en-US" altLang="ja-JP" dirty="0" smtClean="0"/>
              <a:t>LIBSVM</a:t>
            </a:r>
            <a:r>
              <a:rPr lang="ja-JP" altLang="en-US" dirty="0" smtClean="0"/>
              <a:t>形式）</a:t>
            </a:r>
            <a:endParaRPr lang="ja-JP" altLang="en-US" dirty="0"/>
          </a:p>
        </p:txBody>
      </p:sp>
      <p:graphicFrame>
        <p:nvGraphicFramePr>
          <p:cNvPr id="5" name="表 4"/>
          <p:cNvGraphicFramePr>
            <a:graphicFrameLocks noGrp="1"/>
          </p:cNvGraphicFramePr>
          <p:nvPr/>
        </p:nvGraphicFramePr>
        <p:xfrm>
          <a:off x="1081012" y="3012720"/>
          <a:ext cx="6540357" cy="1483360"/>
        </p:xfrm>
        <a:graphic>
          <a:graphicData uri="http://schemas.openxmlformats.org/drawingml/2006/table">
            <a:tbl>
              <a:tblPr firstRow="1" bandRow="1">
                <a:tableStyleId>{793D81CF-94F2-401A-BA57-92F5A7B2D0C5}</a:tableStyleId>
              </a:tblPr>
              <a:tblGrid>
                <a:gridCol w="830580"/>
                <a:gridCol w="818004"/>
                <a:gridCol w="818004"/>
                <a:gridCol w="525780"/>
                <a:gridCol w="826711"/>
                <a:gridCol w="826711"/>
                <a:gridCol w="525780"/>
                <a:gridCol w="843007"/>
                <a:gridCol w="525780"/>
              </a:tblGrid>
              <a:tr h="370840">
                <a:tc>
                  <a:txBody>
                    <a:bodyPr/>
                    <a:lstStyle/>
                    <a:p>
                      <a:r>
                        <a:rPr kumimoji="1" lang="ja-JP" altLang="en-US" dirty="0" smtClean="0"/>
                        <a:t>ラベル</a:t>
                      </a:r>
                      <a:endParaRPr kumimoji="1" lang="ja-JP" altLang="en-US" dirty="0"/>
                    </a:p>
                  </a:txBody>
                  <a:tcPr/>
                </a:tc>
                <a:tc>
                  <a:txBody>
                    <a:bodyPr/>
                    <a:lstStyle/>
                    <a:p>
                      <a:r>
                        <a:rPr kumimoji="1" lang="en-US" altLang="ja-JP" dirty="0" smtClean="0"/>
                        <a:t>B[</a:t>
                      </a:r>
                      <a:r>
                        <a:rPr kumimoji="1" lang="ja-JP" altLang="en-US" dirty="0" smtClean="0"/>
                        <a:t>歩</a:t>
                      </a:r>
                      <a:r>
                        <a:rPr kumimoji="1" lang="en-US" altLang="ja-JP" dirty="0" smtClean="0"/>
                        <a:t>][]</a:t>
                      </a:r>
                      <a:endParaRPr kumimoji="1" lang="ja-JP" altLang="en-US" dirty="0"/>
                    </a:p>
                  </a:txBody>
                  <a:tcPr/>
                </a:tc>
                <a:tc>
                  <a:txBody>
                    <a:bodyPr/>
                    <a:lstStyle/>
                    <a:p>
                      <a:r>
                        <a:rPr kumimoji="1" lang="en-US" altLang="ja-JP" dirty="0" smtClean="0"/>
                        <a:t>B[</a:t>
                      </a:r>
                      <a:r>
                        <a:rPr kumimoji="1" lang="ja-JP" altLang="en-US" dirty="0" smtClean="0"/>
                        <a:t>香</a:t>
                      </a:r>
                      <a:r>
                        <a:rPr kumimoji="1" lang="en-US" altLang="ja-JP" dirty="0" smtClean="0"/>
                        <a:t>][]</a:t>
                      </a:r>
                      <a:endParaRPr kumimoji="1" lang="ja-JP" altLang="en-US" dirty="0"/>
                    </a:p>
                  </a:txBody>
                  <a:tcPr/>
                </a:tc>
                <a:tc>
                  <a:txBody>
                    <a:bodyPr/>
                    <a:lstStyle/>
                    <a:p>
                      <a:r>
                        <a:rPr kumimoji="1" lang="ja-JP" altLang="en-US" dirty="0" smtClean="0"/>
                        <a:t>・・・</a:t>
                      </a:r>
                      <a:endParaRPr kumimoji="1" lang="ja-JP" altLang="en-US" dirty="0"/>
                    </a:p>
                  </a:txBody>
                  <a:tcPr/>
                </a:tc>
                <a:tc>
                  <a:txBody>
                    <a:bodyPr/>
                    <a:lstStyle/>
                    <a:p>
                      <a:r>
                        <a:rPr kumimoji="1" lang="en-US" altLang="ja-JP" dirty="0" smtClean="0"/>
                        <a:t>H[</a:t>
                      </a:r>
                      <a:r>
                        <a:rPr kumimoji="1" lang="ja-JP" altLang="en-US" dirty="0" smtClean="0"/>
                        <a:t>歩</a:t>
                      </a:r>
                      <a:r>
                        <a:rPr kumimoji="1" lang="en-US" altLang="ja-JP" dirty="0" smtClean="0"/>
                        <a:t>][]</a:t>
                      </a:r>
                      <a:endParaRPr kumimoji="1" lang="ja-JP" altLang="en-US" dirty="0"/>
                    </a:p>
                  </a:txBody>
                  <a:tcPr/>
                </a:tc>
                <a:tc>
                  <a:txBody>
                    <a:bodyPr/>
                    <a:lstStyle/>
                    <a:p>
                      <a:r>
                        <a:rPr kumimoji="1" lang="en-US" altLang="ja-JP" dirty="0" smtClean="0"/>
                        <a:t>H[</a:t>
                      </a:r>
                      <a:r>
                        <a:rPr kumimoji="1" lang="ja-JP" altLang="en-US" dirty="0" smtClean="0"/>
                        <a:t>香</a:t>
                      </a:r>
                      <a:r>
                        <a:rPr kumimoji="1" lang="en-US" altLang="ja-JP" dirty="0" smtClean="0"/>
                        <a:t>][]</a:t>
                      </a:r>
                      <a:endParaRPr kumimoji="1" lang="ja-JP" altLang="en-US" dirty="0"/>
                    </a:p>
                  </a:txBody>
                  <a:tcPr/>
                </a:tc>
                <a:tc>
                  <a:txBody>
                    <a:bodyPr/>
                    <a:lstStyle/>
                    <a:p>
                      <a:r>
                        <a:rPr kumimoji="1" lang="ja-JP" altLang="en-US" dirty="0" smtClean="0"/>
                        <a:t>・・・</a:t>
                      </a:r>
                      <a:endParaRPr kumimoji="1" lang="ja-JP" altLang="en-US" dirty="0"/>
                    </a:p>
                  </a:txBody>
                  <a:tcPr/>
                </a:tc>
                <a:tc>
                  <a:txBody>
                    <a:bodyPr/>
                    <a:lstStyle/>
                    <a:p>
                      <a:r>
                        <a:rPr kumimoji="1" lang="en-US" altLang="ja-JP" dirty="0" smtClean="0"/>
                        <a:t>P[11][]</a:t>
                      </a:r>
                      <a:endParaRPr kumimoji="1" lang="ja-JP" altLang="en-US" dirty="0"/>
                    </a:p>
                  </a:txBody>
                  <a:tcPr/>
                </a:tc>
                <a:tc>
                  <a:txBody>
                    <a:bodyPr/>
                    <a:lstStyle/>
                    <a:p>
                      <a:r>
                        <a:rPr kumimoji="1" lang="ja-JP" altLang="en-US" dirty="0" smtClean="0"/>
                        <a:t>・・・</a:t>
                      </a:r>
                      <a:endParaRPr kumimoji="1" lang="ja-JP" altLang="en-US" dirty="0"/>
                    </a:p>
                  </a:txBody>
                  <a:tcPr/>
                </a:tc>
              </a:tr>
              <a:tr h="370840">
                <a:tc>
                  <a:txBody>
                    <a:bodyPr/>
                    <a:lstStyle/>
                    <a:p>
                      <a:pPr algn="ctr"/>
                      <a:r>
                        <a:rPr kumimoji="1" lang="en-US" altLang="ja-JP" dirty="0" smtClean="0"/>
                        <a:t>-1</a:t>
                      </a:r>
                      <a:endParaRPr kumimoji="1" lang="ja-JP" altLang="en-US" dirty="0"/>
                    </a:p>
                  </a:txBody>
                  <a:tcPr/>
                </a:tc>
                <a:tc>
                  <a:txBody>
                    <a:bodyPr/>
                    <a:lstStyle/>
                    <a:p>
                      <a:pPr algn="ctr"/>
                      <a:r>
                        <a:rPr kumimoji="1" lang="en-US" altLang="ja-JP" dirty="0" smtClean="0"/>
                        <a:t>8:1</a:t>
                      </a:r>
                      <a:endParaRPr kumimoji="1" lang="ja-JP" altLang="en-US" dirty="0"/>
                    </a:p>
                  </a:txBody>
                  <a:tcPr/>
                </a:tc>
                <a:tc>
                  <a:txBody>
                    <a:bodyPr/>
                    <a:lstStyle/>
                    <a:p>
                      <a:pPr algn="ctr"/>
                      <a:r>
                        <a:rPr kumimoji="1" lang="en-US" altLang="ja-JP" dirty="0" smtClean="0"/>
                        <a:t>28:1</a:t>
                      </a:r>
                      <a:endParaRPr kumimoji="1" lang="ja-JP" altLang="en-US" dirty="0"/>
                    </a:p>
                  </a:txBody>
                  <a:tcPr/>
                </a:tc>
                <a:tc>
                  <a:txBody>
                    <a:bodyPr/>
                    <a:lstStyle/>
                    <a:p>
                      <a:pPr algn="ctr"/>
                      <a:r>
                        <a:rPr kumimoji="1" lang="ja-JP" altLang="en-US" dirty="0" smtClean="0"/>
                        <a:t>・・・</a:t>
                      </a:r>
                      <a:endParaRPr kumimoji="1" lang="ja-JP" altLang="en-US" dirty="0"/>
                    </a:p>
                  </a:txBody>
                  <a:tcPr/>
                </a:tc>
                <a:tc>
                  <a:txBody>
                    <a:bodyPr/>
                    <a:lstStyle/>
                    <a:p>
                      <a:pPr algn="ctr"/>
                      <a:r>
                        <a:rPr kumimoji="1" lang="en-US" altLang="ja-JP" dirty="0" smtClean="0"/>
                        <a:t>541:1</a:t>
                      </a:r>
                      <a:endParaRPr kumimoji="1" lang="ja-JP" altLang="en-US" dirty="0"/>
                    </a:p>
                  </a:txBody>
                  <a:tcPr/>
                </a:tc>
                <a:tc>
                  <a:txBody>
                    <a:bodyPr/>
                    <a:lstStyle/>
                    <a:p>
                      <a:pPr algn="ctr"/>
                      <a:r>
                        <a:rPr kumimoji="1" lang="en-US" altLang="ja-JP" dirty="0" smtClean="0"/>
                        <a:t>560:1</a:t>
                      </a:r>
                      <a:endParaRPr kumimoji="1" lang="ja-JP" altLang="en-US" dirty="0"/>
                    </a:p>
                  </a:txBody>
                  <a:tcPr/>
                </a:tc>
                <a:tc>
                  <a:txBody>
                    <a:bodyPr/>
                    <a:lstStyle/>
                    <a:p>
                      <a:pPr algn="ctr"/>
                      <a:r>
                        <a:rPr kumimoji="1" lang="ja-JP" altLang="en-US" dirty="0" smtClean="0"/>
                        <a:t>・・・</a:t>
                      </a:r>
                      <a:endParaRPr kumimoji="1" lang="ja-JP" altLang="en-US" dirty="0"/>
                    </a:p>
                  </a:txBody>
                  <a:tcPr/>
                </a:tc>
                <a:tc>
                  <a:txBody>
                    <a:bodyPr/>
                    <a:lstStyle/>
                    <a:p>
                      <a:pPr algn="ctr"/>
                      <a:r>
                        <a:rPr kumimoji="1" lang="en-US" altLang="ja-JP" dirty="0" smtClean="0"/>
                        <a:t>815:1</a:t>
                      </a:r>
                      <a:endParaRPr kumimoji="1" lang="ja-JP" altLang="en-US" dirty="0"/>
                    </a:p>
                  </a:txBody>
                  <a:tcPr/>
                </a:tc>
                <a:tc>
                  <a:txBody>
                    <a:bodyPr/>
                    <a:lstStyle/>
                    <a:p>
                      <a:pPr algn="ctr"/>
                      <a:r>
                        <a:rPr kumimoji="1" lang="ja-JP" altLang="en-US" dirty="0" smtClean="0"/>
                        <a:t>・・・</a:t>
                      </a:r>
                      <a:endParaRPr kumimoji="1" lang="ja-JP" altLang="en-US" dirty="0"/>
                    </a:p>
                  </a:txBody>
                  <a:tcPr/>
                </a:tc>
              </a:tr>
              <a:tr h="370840">
                <a:tc>
                  <a:txBody>
                    <a:bodyPr/>
                    <a:lstStyle/>
                    <a:p>
                      <a:pPr algn="ctr"/>
                      <a:r>
                        <a:rPr kumimoji="1" lang="en-US" altLang="ja-JP" dirty="0" smtClean="0"/>
                        <a:t>-1</a:t>
                      </a:r>
                      <a:endParaRPr kumimoji="1" lang="ja-JP" altLang="en-US" dirty="0"/>
                    </a:p>
                  </a:txBody>
                  <a:tcPr/>
                </a:tc>
                <a:tc>
                  <a:txBody>
                    <a:bodyPr/>
                    <a:lstStyle/>
                    <a:p>
                      <a:pPr algn="ctr"/>
                      <a:r>
                        <a:rPr kumimoji="1" lang="en-US" altLang="ja-JP" dirty="0" smtClean="0"/>
                        <a:t>9:1</a:t>
                      </a:r>
                      <a:endParaRPr kumimoji="1" lang="ja-JP" altLang="en-US" dirty="0"/>
                    </a:p>
                  </a:txBody>
                  <a:tcPr/>
                </a:tc>
                <a:tc>
                  <a:txBody>
                    <a:bodyPr/>
                    <a:lstStyle/>
                    <a:p>
                      <a:pPr algn="ctr"/>
                      <a:r>
                        <a:rPr kumimoji="1" lang="en-US" altLang="ja-JP" dirty="0" smtClean="0"/>
                        <a:t>28:1</a:t>
                      </a:r>
                      <a:endParaRPr kumimoji="1" lang="ja-JP" altLang="en-US" dirty="0"/>
                    </a:p>
                  </a:txBody>
                  <a:tcPr/>
                </a:tc>
                <a:tc>
                  <a:txBody>
                    <a:bodyPr/>
                    <a:lstStyle/>
                    <a:p>
                      <a:pPr algn="ctr"/>
                      <a:r>
                        <a:rPr kumimoji="1" lang="ja-JP" altLang="en-US" dirty="0" smtClean="0"/>
                        <a:t>・・・</a:t>
                      </a:r>
                      <a:endParaRPr kumimoji="1" lang="ja-JP" altLang="en-US" dirty="0"/>
                    </a:p>
                  </a:txBody>
                  <a:tcPr/>
                </a:tc>
                <a:tc>
                  <a:txBody>
                    <a:bodyPr/>
                    <a:lstStyle/>
                    <a:p>
                      <a:pPr algn="ctr"/>
                      <a:r>
                        <a:rPr kumimoji="1" lang="en-US" altLang="ja-JP" dirty="0" smtClean="0"/>
                        <a:t>542:1</a:t>
                      </a:r>
                      <a:endParaRPr kumimoji="1" lang="ja-JP" altLang="en-US" dirty="0"/>
                    </a:p>
                  </a:txBody>
                  <a:tcPr/>
                </a:tc>
                <a:tc>
                  <a:txBody>
                    <a:bodyPr/>
                    <a:lstStyle/>
                    <a:p>
                      <a:pPr algn="ctr"/>
                      <a:r>
                        <a:rPr kumimoji="1" lang="en-US" altLang="ja-JP" dirty="0" smtClean="0"/>
                        <a:t>560:1</a:t>
                      </a:r>
                      <a:endParaRPr kumimoji="1" lang="ja-JP" altLang="en-US" dirty="0"/>
                    </a:p>
                  </a:txBody>
                  <a:tcPr/>
                </a:tc>
                <a:tc>
                  <a:txBody>
                    <a:bodyPr/>
                    <a:lstStyle/>
                    <a:p>
                      <a:pPr algn="ctr"/>
                      <a:r>
                        <a:rPr kumimoji="1" lang="ja-JP" altLang="en-US" dirty="0" smtClean="0"/>
                        <a:t>・・・</a:t>
                      </a:r>
                      <a:endParaRPr kumimoji="1" lang="ja-JP" altLang="en-US" dirty="0"/>
                    </a:p>
                  </a:txBody>
                  <a:tcPr/>
                </a:tc>
                <a:tc>
                  <a:txBody>
                    <a:bodyPr/>
                    <a:lstStyle/>
                    <a:p>
                      <a:pPr algn="ctr"/>
                      <a:r>
                        <a:rPr kumimoji="1" lang="en-US" altLang="ja-JP" dirty="0" smtClean="0"/>
                        <a:t>815:1</a:t>
                      </a:r>
                      <a:endParaRPr kumimoji="1" lang="ja-JP" altLang="en-US" dirty="0"/>
                    </a:p>
                  </a:txBody>
                  <a:tcPr/>
                </a:tc>
                <a:tc>
                  <a:txBody>
                    <a:bodyPr/>
                    <a:lstStyle/>
                    <a:p>
                      <a:pPr algn="ctr"/>
                      <a:r>
                        <a:rPr kumimoji="1" lang="ja-JP" altLang="en-US" dirty="0" smtClean="0"/>
                        <a:t>・・・</a:t>
                      </a:r>
                      <a:endParaRPr kumimoji="1" lang="ja-JP" altLang="en-US" dirty="0"/>
                    </a:p>
                  </a:txBody>
                  <a:tcPr/>
                </a:tc>
              </a:tr>
              <a:tr h="370840">
                <a:tc>
                  <a:txBody>
                    <a:bodyPr/>
                    <a:lstStyle/>
                    <a:p>
                      <a:pPr algn="ctr"/>
                      <a:r>
                        <a:rPr kumimoji="1" lang="en-US" altLang="ja-JP" dirty="0" smtClean="0"/>
                        <a:t>+1</a:t>
                      </a:r>
                      <a:endParaRPr kumimoji="1" lang="ja-JP" altLang="en-US" dirty="0"/>
                    </a:p>
                  </a:txBody>
                  <a:tcPr/>
                </a:tc>
                <a:tc>
                  <a:txBody>
                    <a:bodyPr/>
                    <a:lstStyle/>
                    <a:p>
                      <a:pPr algn="ctr"/>
                      <a:r>
                        <a:rPr kumimoji="1" lang="en-US" altLang="ja-JP" dirty="0" smtClean="0"/>
                        <a:t>8:1</a:t>
                      </a:r>
                      <a:endParaRPr kumimoji="1" lang="ja-JP" altLang="en-US" dirty="0"/>
                    </a:p>
                  </a:txBody>
                  <a:tcPr/>
                </a:tc>
                <a:tc>
                  <a:txBody>
                    <a:bodyPr/>
                    <a:lstStyle/>
                    <a:p>
                      <a:pPr algn="ctr"/>
                      <a:r>
                        <a:rPr kumimoji="1" lang="en-US" altLang="ja-JP" dirty="0" smtClean="0"/>
                        <a:t>28:1</a:t>
                      </a:r>
                      <a:endParaRPr kumimoji="1" lang="ja-JP" altLang="en-US" dirty="0"/>
                    </a:p>
                  </a:txBody>
                  <a:tcPr/>
                </a:tc>
                <a:tc>
                  <a:txBody>
                    <a:bodyPr/>
                    <a:lstStyle/>
                    <a:p>
                      <a:pPr algn="ctr"/>
                      <a:r>
                        <a:rPr kumimoji="1" lang="ja-JP" altLang="en-US" dirty="0" smtClean="0"/>
                        <a:t>・・・</a:t>
                      </a:r>
                      <a:endParaRPr kumimoji="1" lang="ja-JP" altLang="en-US" dirty="0"/>
                    </a:p>
                  </a:txBody>
                  <a:tcPr/>
                </a:tc>
                <a:tc>
                  <a:txBody>
                    <a:bodyPr/>
                    <a:lstStyle/>
                    <a:p>
                      <a:pPr algn="ctr"/>
                      <a:r>
                        <a:rPr kumimoji="1" lang="en-US" altLang="ja-JP" dirty="0" smtClean="0"/>
                        <a:t>541:1</a:t>
                      </a:r>
                      <a:endParaRPr kumimoji="1" lang="ja-JP" altLang="en-US" dirty="0"/>
                    </a:p>
                  </a:txBody>
                  <a:tcPr/>
                </a:tc>
                <a:tc>
                  <a:txBody>
                    <a:bodyPr/>
                    <a:lstStyle/>
                    <a:p>
                      <a:pPr algn="ctr"/>
                      <a:r>
                        <a:rPr kumimoji="1" lang="en-US" altLang="ja-JP" dirty="0" smtClean="0"/>
                        <a:t>561:1</a:t>
                      </a:r>
                      <a:endParaRPr kumimoji="1" lang="ja-JP" altLang="en-US" dirty="0"/>
                    </a:p>
                  </a:txBody>
                  <a:tcPr/>
                </a:tc>
                <a:tc>
                  <a:txBody>
                    <a:bodyPr/>
                    <a:lstStyle/>
                    <a:p>
                      <a:pPr algn="ctr"/>
                      <a:r>
                        <a:rPr kumimoji="1" lang="ja-JP" altLang="en-US" dirty="0" smtClean="0"/>
                        <a:t>・・・</a:t>
                      </a:r>
                      <a:endParaRPr kumimoji="1" lang="ja-JP" altLang="en-US" dirty="0"/>
                    </a:p>
                  </a:txBody>
                  <a:tcPr/>
                </a:tc>
                <a:tc>
                  <a:txBody>
                    <a:bodyPr/>
                    <a:lstStyle/>
                    <a:p>
                      <a:pPr algn="ctr"/>
                      <a:r>
                        <a:rPr kumimoji="1" lang="en-US" altLang="ja-JP" dirty="0" smtClean="0"/>
                        <a:t>815:1</a:t>
                      </a:r>
                      <a:endParaRPr kumimoji="1" lang="ja-JP" altLang="en-US" dirty="0"/>
                    </a:p>
                  </a:txBody>
                  <a:tcPr/>
                </a:tc>
                <a:tc>
                  <a:txBody>
                    <a:bodyPr/>
                    <a:lstStyle/>
                    <a:p>
                      <a:pPr algn="ctr"/>
                      <a:r>
                        <a:rPr kumimoji="1" lang="ja-JP" altLang="en-US" dirty="0" smtClean="0"/>
                        <a:t>・・・</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対局方法</a:t>
            </a:r>
            <a:endParaRPr lang="ja-JP" altLang="en-US" dirty="0"/>
          </a:p>
        </p:txBody>
      </p:sp>
      <p:sp>
        <p:nvSpPr>
          <p:cNvPr id="3" name="コンテンツ プレースホルダ 2"/>
          <p:cNvSpPr>
            <a:spLocks noGrp="1"/>
          </p:cNvSpPr>
          <p:nvPr>
            <p:ph idx="1"/>
          </p:nvPr>
        </p:nvSpPr>
        <p:spPr/>
        <p:txBody>
          <a:bodyPr/>
          <a:lstStyle/>
          <a:p>
            <a:r>
              <a:rPr lang="ja-JP" altLang="en-US" dirty="0" smtClean="0"/>
              <a:t>学習で得た</a:t>
            </a:r>
            <a:r>
              <a:rPr lang="en-US" altLang="ja-JP" dirty="0" smtClean="0"/>
              <a:t>SVM</a:t>
            </a:r>
            <a:r>
              <a:rPr lang="ja-JP" altLang="en-US" dirty="0" smtClean="0"/>
              <a:t>の超平面を用意</a:t>
            </a:r>
            <a:endParaRPr lang="en-US" altLang="ja-JP" dirty="0" smtClean="0"/>
          </a:p>
          <a:p>
            <a:r>
              <a:rPr lang="ja-JP" altLang="en-US" dirty="0" smtClean="0"/>
              <a:t>局面の全ての合法手後の局面の単純な特徴ベクトルを書き出す</a:t>
            </a:r>
            <a:endParaRPr lang="en-US" altLang="ja-JP" dirty="0" smtClean="0"/>
          </a:p>
          <a:p>
            <a:r>
              <a:rPr lang="ja-JP" altLang="en-US" dirty="0" smtClean="0"/>
              <a:t>超平面と局面のベクトル表現との内積をその局面の評価値とする</a:t>
            </a:r>
            <a:endParaRPr lang="en-US" altLang="ja-JP" dirty="0" smtClean="0"/>
          </a:p>
          <a:p>
            <a:r>
              <a:rPr lang="ja-JP" altLang="en-US" dirty="0" smtClean="0"/>
              <a:t>最も評価値の高い局面を選択する</a:t>
            </a:r>
            <a:endParaRPr lang="en-US" altLang="ja-JP" dirty="0" smtClean="0"/>
          </a:p>
          <a:p>
            <a:r>
              <a:rPr lang="en-US" altLang="ja-JP" dirty="0" err="1" smtClean="0"/>
              <a:t>minimax</a:t>
            </a:r>
            <a:r>
              <a:rPr lang="ja-JP" altLang="en-US" dirty="0" smtClean="0"/>
              <a:t>法は用いない</a:t>
            </a:r>
            <a:endParaRPr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学習から対局までの概略図</a:t>
            </a:r>
            <a:endParaRPr lang="ja-JP" altLang="en-US" dirty="0"/>
          </a:p>
        </p:txBody>
      </p:sp>
      <p:pic>
        <p:nvPicPr>
          <p:cNvPr id="6" name="図 5" descr="j0325234.wmf"/>
          <p:cNvPicPr>
            <a:picLocks noChangeAspect="1"/>
          </p:cNvPicPr>
          <p:nvPr/>
        </p:nvPicPr>
        <p:blipFill>
          <a:blip r:embed="rId2"/>
          <a:stretch>
            <a:fillRect/>
          </a:stretch>
        </p:blipFill>
        <p:spPr>
          <a:xfrm>
            <a:off x="6680103" y="1791774"/>
            <a:ext cx="1816100" cy="1511300"/>
          </a:xfrm>
          <a:prstGeom prst="rect">
            <a:avLst/>
          </a:prstGeom>
        </p:spPr>
      </p:pic>
      <p:pic>
        <p:nvPicPr>
          <p:cNvPr id="7" name="図 6"/>
          <p:cNvPicPr>
            <a:picLocks noChangeAspect="1"/>
          </p:cNvPicPr>
          <p:nvPr/>
        </p:nvPicPr>
        <p:blipFill>
          <a:blip r:embed="rId3"/>
          <a:stretch>
            <a:fillRect/>
          </a:stretch>
        </p:blipFill>
        <p:spPr>
          <a:xfrm>
            <a:off x="459680" y="2182240"/>
            <a:ext cx="2615999" cy="2469136"/>
          </a:xfrm>
          <a:prstGeom prst="rect">
            <a:avLst/>
          </a:prstGeom>
        </p:spPr>
      </p:pic>
      <p:sp>
        <p:nvSpPr>
          <p:cNvPr id="9" name="角丸四角形 8"/>
          <p:cNvSpPr/>
          <p:nvPr/>
        </p:nvSpPr>
        <p:spPr>
          <a:xfrm>
            <a:off x="3605772" y="1791774"/>
            <a:ext cx="2321128" cy="86529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dirty="0" smtClean="0"/>
              <a:t>プロの指した</a:t>
            </a:r>
            <a:endParaRPr kumimoji="1" lang="en-US" altLang="ja-JP" sz="2400" dirty="0" smtClean="0"/>
          </a:p>
          <a:p>
            <a:pPr algn="ctr"/>
            <a:r>
              <a:rPr lang="ja-JP" altLang="en-US" sz="2400" dirty="0" smtClean="0"/>
              <a:t>後の局面</a:t>
            </a:r>
            <a:endParaRPr kumimoji="1" lang="ja-JP" altLang="en-US" sz="2400" dirty="0"/>
          </a:p>
        </p:txBody>
      </p:sp>
      <p:sp>
        <p:nvSpPr>
          <p:cNvPr id="10" name="角丸四角形 9"/>
          <p:cNvSpPr/>
          <p:nvPr/>
        </p:nvSpPr>
        <p:spPr>
          <a:xfrm>
            <a:off x="3532781" y="2855830"/>
            <a:ext cx="2496307" cy="88629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400" dirty="0" smtClean="0"/>
              <a:t>その他の合法手後の局面</a:t>
            </a:r>
            <a:endParaRPr kumimoji="1" lang="ja-JP" altLang="en-US" sz="2400" dirty="0"/>
          </a:p>
        </p:txBody>
      </p:sp>
      <p:sp>
        <p:nvSpPr>
          <p:cNvPr id="11" name="テキスト ボックス 10"/>
          <p:cNvSpPr txBox="1"/>
          <p:nvPr/>
        </p:nvSpPr>
        <p:spPr>
          <a:xfrm>
            <a:off x="459680" y="4598206"/>
            <a:ext cx="1755408" cy="646331"/>
          </a:xfrm>
          <a:prstGeom prst="rect">
            <a:avLst/>
          </a:prstGeom>
          <a:noFill/>
        </p:spPr>
        <p:txBody>
          <a:bodyPr wrap="none" rtlCol="0">
            <a:spAutoFit/>
          </a:bodyPr>
          <a:lstStyle/>
          <a:p>
            <a:endParaRPr kumimoji="1" lang="en-US" altLang="ja-JP" dirty="0" smtClean="0"/>
          </a:p>
          <a:p>
            <a:r>
              <a:rPr kumimoji="1" lang="ja-JP" altLang="en-US" dirty="0" smtClean="0"/>
              <a:t>棋譜</a:t>
            </a:r>
            <a:r>
              <a:rPr lang="ja-JP" altLang="en-US" dirty="0" smtClean="0"/>
              <a:t>のある局面</a:t>
            </a:r>
            <a:endParaRPr kumimoji="1" lang="en-US" altLang="ja-JP" dirty="0" smtClean="0"/>
          </a:p>
        </p:txBody>
      </p:sp>
      <p:cxnSp>
        <p:nvCxnSpPr>
          <p:cNvPr id="13" name="直線矢印コネクタ 12"/>
          <p:cNvCxnSpPr/>
          <p:nvPr/>
        </p:nvCxnSpPr>
        <p:spPr>
          <a:xfrm>
            <a:off x="3022985" y="2116893"/>
            <a:ext cx="407610" cy="21898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4" name="直線矢印コネクタ 13"/>
          <p:cNvCxnSpPr/>
          <p:nvPr/>
        </p:nvCxnSpPr>
        <p:spPr>
          <a:xfrm flipV="1">
            <a:off x="3022985" y="3270231"/>
            <a:ext cx="407610" cy="17883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27" name="図形グループ 26"/>
          <p:cNvGrpSpPr/>
          <p:nvPr/>
        </p:nvGrpSpPr>
        <p:grpSpPr>
          <a:xfrm>
            <a:off x="6029088" y="1894295"/>
            <a:ext cx="651015" cy="333680"/>
            <a:chOff x="6029088" y="1894295"/>
            <a:chExt cx="651015" cy="333680"/>
          </a:xfrm>
        </p:grpSpPr>
        <p:cxnSp>
          <p:nvCxnSpPr>
            <p:cNvPr id="18" name="直線矢印コネクタ 17"/>
            <p:cNvCxnSpPr/>
            <p:nvPr/>
          </p:nvCxnSpPr>
          <p:spPr>
            <a:xfrm>
              <a:off x="6029088" y="2226387"/>
              <a:ext cx="651015"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1" name="ドーナツ 20"/>
            <p:cNvSpPr/>
            <p:nvPr/>
          </p:nvSpPr>
          <p:spPr>
            <a:xfrm>
              <a:off x="6262664" y="1894295"/>
              <a:ext cx="202946" cy="222598"/>
            </a:xfrm>
            <a:prstGeom prst="donut">
              <a:avLst/>
            </a:prstGeom>
            <a:solidFill>
              <a:srgbClr val="0000FF"/>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endParaRPr>
            </a:p>
          </p:txBody>
        </p:sp>
      </p:grpSp>
      <p:grpSp>
        <p:nvGrpSpPr>
          <p:cNvPr id="28" name="図形グループ 27"/>
          <p:cNvGrpSpPr/>
          <p:nvPr/>
        </p:nvGrpSpPr>
        <p:grpSpPr>
          <a:xfrm>
            <a:off x="6102078" y="3241033"/>
            <a:ext cx="651015" cy="553818"/>
            <a:chOff x="6102078" y="3241033"/>
            <a:chExt cx="651015" cy="553818"/>
          </a:xfrm>
        </p:grpSpPr>
        <p:cxnSp>
          <p:nvCxnSpPr>
            <p:cNvPr id="17" name="直線矢印コネクタ 16"/>
            <p:cNvCxnSpPr/>
            <p:nvPr/>
          </p:nvCxnSpPr>
          <p:spPr>
            <a:xfrm flipV="1">
              <a:off x="6102078" y="3241033"/>
              <a:ext cx="651015" cy="693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乗算記号 21"/>
            <p:cNvSpPr/>
            <p:nvPr/>
          </p:nvSpPr>
          <p:spPr>
            <a:xfrm>
              <a:off x="6262664" y="3310371"/>
              <a:ext cx="405889" cy="484480"/>
            </a:xfrm>
            <a:prstGeom prst="mathMultiply">
              <a:avLst/>
            </a:prstGeom>
            <a:solidFill>
              <a:schemeClr val="tx1">
                <a:lumMod val="85000"/>
                <a:lumOff val="15000"/>
              </a:schemeClr>
            </a:solidFill>
            <a:ln w="0" cap="flat" cmpd="sng" algn="ctr">
              <a:solidFill>
                <a:schemeClr val="tx1">
                  <a:lumMod val="75000"/>
                  <a:lumOff val="2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3" name="テキスト ボックス 22"/>
          <p:cNvSpPr txBox="1"/>
          <p:nvPr/>
        </p:nvSpPr>
        <p:spPr>
          <a:xfrm>
            <a:off x="7174988" y="3633730"/>
            <a:ext cx="1823843" cy="369332"/>
          </a:xfrm>
          <a:prstGeom prst="rect">
            <a:avLst/>
          </a:prstGeom>
          <a:noFill/>
        </p:spPr>
        <p:txBody>
          <a:bodyPr wrap="square" rtlCol="0">
            <a:spAutoFit/>
          </a:bodyPr>
          <a:lstStyle/>
          <a:p>
            <a:r>
              <a:rPr kumimoji="1" lang="en-US" altLang="ja-JP" dirty="0" smtClean="0"/>
              <a:t>SVM</a:t>
            </a:r>
            <a:r>
              <a:rPr kumimoji="1" lang="ja-JP" altLang="en-US" dirty="0" smtClean="0"/>
              <a:t>とカーネル</a:t>
            </a:r>
            <a:endParaRPr kumimoji="1" lang="ja-JP" altLang="en-US" dirty="0"/>
          </a:p>
        </p:txBody>
      </p:sp>
      <p:sp>
        <p:nvSpPr>
          <p:cNvPr id="24" name="角丸四角形 23"/>
          <p:cNvSpPr/>
          <p:nvPr/>
        </p:nvSpPr>
        <p:spPr>
          <a:xfrm>
            <a:off x="3612192" y="1812783"/>
            <a:ext cx="2321128" cy="86529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en-US" altLang="ja-JP" sz="2400" b="1" dirty="0" smtClean="0"/>
              <a:t>+1 9:0 28:0</a:t>
            </a:r>
            <a:r>
              <a:rPr kumimoji="1" lang="ja-JP" altLang="en-US" sz="2400" b="1" dirty="0" smtClean="0"/>
              <a:t>・・・</a:t>
            </a:r>
            <a:endParaRPr kumimoji="1" lang="ja-JP" altLang="en-US" sz="2400" b="1" dirty="0"/>
          </a:p>
        </p:txBody>
      </p:sp>
      <p:sp>
        <p:nvSpPr>
          <p:cNvPr id="25" name="角丸四角形 24"/>
          <p:cNvSpPr/>
          <p:nvPr/>
        </p:nvSpPr>
        <p:spPr>
          <a:xfrm>
            <a:off x="3547379" y="2841231"/>
            <a:ext cx="2496307" cy="148962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ja-JP" sz="2400" b="1" dirty="0" smtClean="0"/>
              <a:t>-1 9:0 28:0</a:t>
            </a:r>
            <a:r>
              <a:rPr lang="ja-JP" altLang="en-US" sz="2400" b="1" dirty="0" smtClean="0"/>
              <a:t>・・・</a:t>
            </a:r>
            <a:endParaRPr lang="en-US" altLang="ja-JP" sz="2400" b="1" dirty="0" smtClean="0"/>
          </a:p>
          <a:p>
            <a:pPr algn="ctr"/>
            <a:r>
              <a:rPr kumimoji="1" lang="en-US" altLang="ja-JP" sz="2400" b="1" dirty="0" smtClean="0"/>
              <a:t>-1 9:0 28:0</a:t>
            </a:r>
            <a:r>
              <a:rPr kumimoji="1" lang="ja-JP" altLang="en-US" sz="2400" b="1" dirty="0" smtClean="0"/>
              <a:t>・・・</a:t>
            </a:r>
            <a:endParaRPr kumimoji="1" lang="en-US" altLang="ja-JP" sz="2400" b="1" dirty="0" smtClean="0"/>
          </a:p>
          <a:p>
            <a:pPr algn="ctr"/>
            <a:r>
              <a:rPr kumimoji="1" lang="ja-JP" altLang="en-US" sz="2400" b="1" dirty="0" smtClean="0"/>
              <a:t>・</a:t>
            </a:r>
            <a:endParaRPr kumimoji="1" lang="en-US" altLang="ja-JP" sz="2400" b="1" dirty="0" smtClean="0"/>
          </a:p>
          <a:p>
            <a:pPr algn="ctr"/>
            <a:r>
              <a:rPr lang="ja-JP" altLang="en-US" sz="2400" b="1" dirty="0" smtClean="0"/>
              <a:t>・</a:t>
            </a:r>
            <a:endParaRPr kumimoji="1" lang="ja-JP" altLang="en-US" sz="2400" b="1" dirty="0"/>
          </a:p>
        </p:txBody>
      </p:sp>
      <p:sp>
        <p:nvSpPr>
          <p:cNvPr id="26" name="星 7 25"/>
          <p:cNvSpPr/>
          <p:nvPr/>
        </p:nvSpPr>
        <p:spPr>
          <a:xfrm>
            <a:off x="6507975" y="1080345"/>
            <a:ext cx="2075819" cy="717839"/>
          </a:xfrm>
          <a:prstGeom prst="star7">
            <a:avLst/>
          </a:prstGeom>
          <a:solidFill>
            <a:srgbClr val="FFFF0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dirty="0" smtClean="0">
                <a:solidFill>
                  <a:schemeClr val="tx1"/>
                </a:solidFill>
              </a:rPr>
              <a:t>超平面</a:t>
            </a:r>
            <a:endParaRPr kumimoji="1" lang="en-US" altLang="ja-JP" dirty="0" smtClean="0">
              <a:solidFill>
                <a:schemeClr val="tx1"/>
              </a:solidFill>
            </a:endParaRPr>
          </a:p>
          <a:p>
            <a:pPr algn="ctr"/>
            <a:r>
              <a:rPr kumimoji="1" lang="ja-JP" altLang="en-US" dirty="0" smtClean="0">
                <a:solidFill>
                  <a:schemeClr val="tx1"/>
                </a:solidFill>
              </a:rPr>
              <a:t>学習！</a:t>
            </a:r>
            <a:endParaRPr kumimoji="1" lang="ja-JP" altLang="en-US" dirty="0">
              <a:solidFill>
                <a:schemeClr val="tx1"/>
              </a:solidFill>
            </a:endParaRPr>
          </a:p>
        </p:txBody>
      </p:sp>
      <p:pic>
        <p:nvPicPr>
          <p:cNvPr id="29" name="図 28"/>
          <p:cNvPicPr>
            <a:picLocks noChangeAspect="1"/>
          </p:cNvPicPr>
          <p:nvPr/>
        </p:nvPicPr>
        <p:blipFill>
          <a:blip r:embed="rId4"/>
          <a:stretch>
            <a:fillRect/>
          </a:stretch>
        </p:blipFill>
        <p:spPr>
          <a:xfrm>
            <a:off x="8086910" y="2385510"/>
            <a:ext cx="1057090" cy="1145454"/>
          </a:xfrm>
          <a:prstGeom prst="rect">
            <a:avLst/>
          </a:prstGeom>
        </p:spPr>
      </p:pic>
      <p:pic>
        <p:nvPicPr>
          <p:cNvPr id="30" name="図 29"/>
          <p:cNvPicPr>
            <a:picLocks noChangeAspect="1"/>
          </p:cNvPicPr>
          <p:nvPr/>
        </p:nvPicPr>
        <p:blipFill>
          <a:blip r:embed="rId3"/>
          <a:stretch>
            <a:fillRect/>
          </a:stretch>
        </p:blipFill>
        <p:spPr>
          <a:xfrm>
            <a:off x="304800" y="2035663"/>
            <a:ext cx="2615999" cy="2469136"/>
          </a:xfrm>
          <a:prstGeom prst="rect">
            <a:avLst/>
          </a:prstGeom>
        </p:spPr>
      </p:pic>
      <p:pic>
        <p:nvPicPr>
          <p:cNvPr id="31" name="図 30"/>
          <p:cNvPicPr>
            <a:picLocks noChangeAspect="1"/>
          </p:cNvPicPr>
          <p:nvPr/>
        </p:nvPicPr>
        <p:blipFill>
          <a:blip r:embed="rId3"/>
          <a:stretch>
            <a:fillRect/>
          </a:stretch>
        </p:blipFill>
        <p:spPr>
          <a:xfrm>
            <a:off x="141040" y="1805905"/>
            <a:ext cx="2615999" cy="2469136"/>
          </a:xfrm>
          <a:prstGeom prst="rect">
            <a:avLst/>
          </a:prstGeom>
        </p:spPr>
      </p:pic>
      <p:pic>
        <p:nvPicPr>
          <p:cNvPr id="35" name="図 34"/>
          <p:cNvPicPr>
            <a:picLocks noChangeAspect="1"/>
          </p:cNvPicPr>
          <p:nvPr/>
        </p:nvPicPr>
        <p:blipFill>
          <a:blip r:embed="rId3"/>
          <a:stretch>
            <a:fillRect/>
          </a:stretch>
        </p:blipFill>
        <p:spPr>
          <a:xfrm>
            <a:off x="-39856" y="1627974"/>
            <a:ext cx="2615999" cy="2469136"/>
          </a:xfrm>
          <a:prstGeom prst="rect">
            <a:avLst/>
          </a:prstGeom>
        </p:spPr>
      </p:pic>
      <p:pic>
        <p:nvPicPr>
          <p:cNvPr id="36" name="図 35"/>
          <p:cNvPicPr>
            <a:picLocks noChangeAspect="1"/>
          </p:cNvPicPr>
          <p:nvPr/>
        </p:nvPicPr>
        <p:blipFill>
          <a:blip r:embed="rId3"/>
          <a:stretch>
            <a:fillRect/>
          </a:stretch>
        </p:blipFill>
        <p:spPr>
          <a:xfrm>
            <a:off x="-65164" y="1464568"/>
            <a:ext cx="2615999" cy="24691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4" grpId="0" animBg="1"/>
      <p:bldP spid="25" grpId="0" animBg="1"/>
      <p:bldP spid="26" grpId="0" animBg="1"/>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学習から対局までの概略図</a:t>
            </a:r>
            <a:endParaRPr lang="ja-JP" altLang="en-US" dirty="0"/>
          </a:p>
        </p:txBody>
      </p:sp>
      <p:pic>
        <p:nvPicPr>
          <p:cNvPr id="6" name="図 5" descr="j0325234.wmf"/>
          <p:cNvPicPr>
            <a:picLocks noChangeAspect="1"/>
          </p:cNvPicPr>
          <p:nvPr/>
        </p:nvPicPr>
        <p:blipFill>
          <a:blip r:embed="rId3"/>
          <a:stretch>
            <a:fillRect/>
          </a:stretch>
        </p:blipFill>
        <p:spPr>
          <a:xfrm>
            <a:off x="6680103" y="1791774"/>
            <a:ext cx="1816100" cy="1511300"/>
          </a:xfrm>
          <a:prstGeom prst="rect">
            <a:avLst/>
          </a:prstGeom>
        </p:spPr>
      </p:pic>
      <p:sp>
        <p:nvSpPr>
          <p:cNvPr id="10" name="角丸四角形 9"/>
          <p:cNvSpPr/>
          <p:nvPr/>
        </p:nvSpPr>
        <p:spPr>
          <a:xfrm>
            <a:off x="3532781" y="2116893"/>
            <a:ext cx="2496307" cy="160422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400" dirty="0" smtClean="0"/>
              <a:t>すべての合法手後の局面</a:t>
            </a:r>
            <a:endParaRPr kumimoji="1" lang="ja-JP" altLang="en-US" sz="2400" dirty="0"/>
          </a:p>
        </p:txBody>
      </p:sp>
      <p:sp>
        <p:nvSpPr>
          <p:cNvPr id="11" name="テキスト ボックス 10"/>
          <p:cNvSpPr txBox="1"/>
          <p:nvPr/>
        </p:nvSpPr>
        <p:spPr>
          <a:xfrm>
            <a:off x="671523" y="4136714"/>
            <a:ext cx="1986241" cy="369332"/>
          </a:xfrm>
          <a:prstGeom prst="rect">
            <a:avLst/>
          </a:prstGeom>
          <a:noFill/>
        </p:spPr>
        <p:txBody>
          <a:bodyPr wrap="none" rtlCol="0">
            <a:spAutoFit/>
          </a:bodyPr>
          <a:lstStyle/>
          <a:p>
            <a:r>
              <a:rPr lang="ja-JP" altLang="en-US" dirty="0" smtClean="0"/>
              <a:t>対局中のある局面</a:t>
            </a:r>
            <a:endParaRPr kumimoji="1" lang="en-US" altLang="ja-JP" dirty="0" smtClean="0"/>
          </a:p>
        </p:txBody>
      </p:sp>
      <p:cxnSp>
        <p:nvCxnSpPr>
          <p:cNvPr id="13" name="直線矢印コネクタ 12"/>
          <p:cNvCxnSpPr/>
          <p:nvPr/>
        </p:nvCxnSpPr>
        <p:spPr>
          <a:xfrm>
            <a:off x="3022985" y="2116893"/>
            <a:ext cx="407610" cy="21898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4" name="直線矢印コネクタ 13"/>
          <p:cNvCxnSpPr/>
          <p:nvPr/>
        </p:nvCxnSpPr>
        <p:spPr>
          <a:xfrm flipV="1">
            <a:off x="3022985" y="3270231"/>
            <a:ext cx="407610" cy="17883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直線矢印コネクタ 17"/>
          <p:cNvCxnSpPr/>
          <p:nvPr/>
        </p:nvCxnSpPr>
        <p:spPr>
          <a:xfrm>
            <a:off x="6029088" y="2226387"/>
            <a:ext cx="651015"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直線矢印コネクタ 16"/>
          <p:cNvCxnSpPr/>
          <p:nvPr/>
        </p:nvCxnSpPr>
        <p:spPr>
          <a:xfrm flipV="1">
            <a:off x="6102078" y="3241033"/>
            <a:ext cx="651015" cy="693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テキスト ボックス 22"/>
          <p:cNvSpPr txBox="1"/>
          <p:nvPr/>
        </p:nvSpPr>
        <p:spPr>
          <a:xfrm>
            <a:off x="7174988" y="3633730"/>
            <a:ext cx="1823843" cy="369332"/>
          </a:xfrm>
          <a:prstGeom prst="rect">
            <a:avLst/>
          </a:prstGeom>
          <a:noFill/>
        </p:spPr>
        <p:txBody>
          <a:bodyPr wrap="square" rtlCol="0">
            <a:spAutoFit/>
          </a:bodyPr>
          <a:lstStyle/>
          <a:p>
            <a:r>
              <a:rPr kumimoji="1" lang="en-US" altLang="ja-JP" dirty="0" smtClean="0"/>
              <a:t>SVM</a:t>
            </a:r>
            <a:r>
              <a:rPr kumimoji="1" lang="ja-JP" altLang="en-US" dirty="0" smtClean="0"/>
              <a:t>とカーネル</a:t>
            </a:r>
            <a:endParaRPr kumimoji="1" lang="ja-JP" altLang="en-US" dirty="0"/>
          </a:p>
        </p:txBody>
      </p:sp>
      <p:sp>
        <p:nvSpPr>
          <p:cNvPr id="25" name="角丸四角形 24"/>
          <p:cNvSpPr/>
          <p:nvPr/>
        </p:nvSpPr>
        <p:spPr>
          <a:xfrm>
            <a:off x="3532781" y="2121292"/>
            <a:ext cx="2496307" cy="176481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ja-JP" sz="2400" dirty="0" smtClean="0"/>
              <a:t> </a:t>
            </a:r>
            <a:r>
              <a:rPr lang="en-US" altLang="ja-JP" sz="2400" b="1" dirty="0" smtClean="0"/>
              <a:t>9:0 28:0</a:t>
            </a:r>
            <a:r>
              <a:rPr lang="ja-JP" altLang="en-US" sz="2400" b="1" dirty="0" smtClean="0"/>
              <a:t>・・・</a:t>
            </a:r>
            <a:endParaRPr lang="en-US" altLang="ja-JP" sz="2400" b="1" dirty="0" smtClean="0"/>
          </a:p>
          <a:p>
            <a:pPr algn="ctr"/>
            <a:r>
              <a:rPr kumimoji="1" lang="en-US" altLang="ja-JP" sz="2400" b="1" dirty="0" smtClean="0"/>
              <a:t> 9:0 28:0</a:t>
            </a:r>
            <a:r>
              <a:rPr kumimoji="1" lang="ja-JP" altLang="en-US" sz="2400" b="1" dirty="0" smtClean="0"/>
              <a:t>・・・</a:t>
            </a:r>
            <a:endParaRPr kumimoji="1" lang="en-US" altLang="ja-JP" sz="2400" b="1" dirty="0" smtClean="0"/>
          </a:p>
          <a:p>
            <a:pPr algn="ctr"/>
            <a:r>
              <a:rPr lang="ja-JP" altLang="en-US" sz="2400" b="1" dirty="0" smtClean="0"/>
              <a:t>・</a:t>
            </a:r>
            <a:endParaRPr lang="en-US" altLang="ja-JP" sz="2400" b="1" dirty="0" smtClean="0"/>
          </a:p>
          <a:p>
            <a:pPr algn="ctr"/>
            <a:r>
              <a:rPr kumimoji="1" lang="ja-JP" altLang="en-US" sz="2400" b="1" dirty="0" smtClean="0"/>
              <a:t>・</a:t>
            </a:r>
            <a:endParaRPr kumimoji="1" lang="ja-JP" altLang="en-US" sz="2400" b="1" dirty="0"/>
          </a:p>
        </p:txBody>
      </p:sp>
      <p:sp>
        <p:nvSpPr>
          <p:cNvPr id="26" name="星 7 25"/>
          <p:cNvSpPr/>
          <p:nvPr/>
        </p:nvSpPr>
        <p:spPr>
          <a:xfrm>
            <a:off x="6361995" y="978150"/>
            <a:ext cx="2490856" cy="820034"/>
          </a:xfrm>
          <a:prstGeom prst="star7">
            <a:avLst/>
          </a:prstGeom>
          <a:solidFill>
            <a:srgbClr val="FFFF0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dirty="0" smtClean="0">
                <a:solidFill>
                  <a:schemeClr val="tx1"/>
                </a:solidFill>
              </a:rPr>
              <a:t>超平面との内積計算</a:t>
            </a:r>
            <a:r>
              <a:rPr lang="en-US" altLang="ja-JP" dirty="0" smtClean="0">
                <a:solidFill>
                  <a:schemeClr val="tx1"/>
                </a:solidFill>
              </a:rPr>
              <a:t> !</a:t>
            </a:r>
            <a:endParaRPr kumimoji="1" lang="ja-JP" altLang="en-US" dirty="0">
              <a:solidFill>
                <a:schemeClr val="tx1"/>
              </a:solidFill>
            </a:endParaRPr>
          </a:p>
        </p:txBody>
      </p:sp>
      <p:pic>
        <p:nvPicPr>
          <p:cNvPr id="29" name="図 28"/>
          <p:cNvPicPr>
            <a:picLocks noChangeAspect="1"/>
          </p:cNvPicPr>
          <p:nvPr/>
        </p:nvPicPr>
        <p:blipFill>
          <a:blip r:embed="rId4"/>
          <a:stretch>
            <a:fillRect/>
          </a:stretch>
        </p:blipFill>
        <p:spPr>
          <a:xfrm>
            <a:off x="8086910" y="2385510"/>
            <a:ext cx="1057090" cy="1145454"/>
          </a:xfrm>
          <a:prstGeom prst="rect">
            <a:avLst/>
          </a:prstGeom>
        </p:spPr>
      </p:pic>
      <p:pic>
        <p:nvPicPr>
          <p:cNvPr id="27" name="図 26"/>
          <p:cNvPicPr>
            <a:picLocks noChangeAspect="1"/>
          </p:cNvPicPr>
          <p:nvPr/>
        </p:nvPicPr>
        <p:blipFill>
          <a:blip r:embed="rId5"/>
          <a:stretch>
            <a:fillRect/>
          </a:stretch>
        </p:blipFill>
        <p:spPr>
          <a:xfrm>
            <a:off x="208673" y="1485190"/>
            <a:ext cx="2682930" cy="2532309"/>
          </a:xfrm>
          <a:prstGeom prst="rect">
            <a:avLst/>
          </a:prstGeom>
        </p:spPr>
      </p:pic>
      <p:sp>
        <p:nvSpPr>
          <p:cNvPr id="28" name="角丸四角形 27"/>
          <p:cNvSpPr/>
          <p:nvPr/>
        </p:nvSpPr>
        <p:spPr>
          <a:xfrm>
            <a:off x="5313775" y="4642564"/>
            <a:ext cx="2773135" cy="19417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  1.05499</a:t>
            </a:r>
          </a:p>
          <a:p>
            <a:pPr algn="ctr"/>
            <a:r>
              <a:rPr kumimoji="1" lang="en-US" altLang="ja-JP" dirty="0" smtClean="0"/>
              <a:t>- 0.43635</a:t>
            </a:r>
          </a:p>
          <a:p>
            <a:pPr algn="ctr"/>
            <a:r>
              <a:rPr kumimoji="1" lang="en-US" altLang="ja-JP" dirty="0" smtClean="0"/>
              <a:t>  0.53457</a:t>
            </a:r>
          </a:p>
          <a:p>
            <a:pPr algn="ctr"/>
            <a:r>
              <a:rPr lang="ja-JP" altLang="en-US" dirty="0" smtClean="0"/>
              <a:t>・</a:t>
            </a:r>
            <a:endParaRPr lang="en-US" altLang="ja-JP" dirty="0" smtClean="0"/>
          </a:p>
          <a:p>
            <a:pPr algn="ctr"/>
            <a:r>
              <a:rPr kumimoji="1" lang="ja-JP" altLang="en-US" dirty="0" smtClean="0"/>
              <a:t>・</a:t>
            </a:r>
            <a:endParaRPr kumimoji="1" lang="en-US" altLang="ja-JP" dirty="0" smtClean="0"/>
          </a:p>
          <a:p>
            <a:pPr algn="ctr"/>
            <a:r>
              <a:rPr lang="ja-JP" altLang="en-US" dirty="0" smtClean="0"/>
              <a:t>・</a:t>
            </a:r>
            <a:endParaRPr kumimoji="1" lang="ja-JP" altLang="en-US" dirty="0"/>
          </a:p>
        </p:txBody>
      </p:sp>
      <p:cxnSp>
        <p:nvCxnSpPr>
          <p:cNvPr id="31" name="直線矢印コネクタ 30"/>
          <p:cNvCxnSpPr/>
          <p:nvPr/>
        </p:nvCxnSpPr>
        <p:spPr>
          <a:xfrm rot="5400000">
            <a:off x="6435550" y="3766608"/>
            <a:ext cx="1056982" cy="421895"/>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33" name="ドーナツ 32"/>
          <p:cNvSpPr/>
          <p:nvPr/>
        </p:nvSpPr>
        <p:spPr>
          <a:xfrm>
            <a:off x="6020908" y="4686361"/>
            <a:ext cx="1555600" cy="496374"/>
          </a:xfrm>
          <a:prstGeom prst="donut">
            <a:avLst/>
          </a:prstGeom>
          <a:solidFill>
            <a:srgbClr val="0000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5" grpId="0" animBg="1"/>
      <p:bldP spid="26" grpId="0" animBg="1"/>
      <p:bldP spid="28" grpId="0" animBg="1"/>
      <p:bldP spid="33" grpId="0" animBg="1"/>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実験</a:t>
            </a:r>
            <a:endParaRPr lang="ja-JP" altLang="en-US" dirty="0"/>
          </a:p>
        </p:txBody>
      </p:sp>
      <p:sp>
        <p:nvSpPr>
          <p:cNvPr id="3" name="コンテンツ プレースホルダ 2"/>
          <p:cNvSpPr>
            <a:spLocks noGrp="1"/>
          </p:cNvSpPr>
          <p:nvPr>
            <p:ph idx="1"/>
          </p:nvPr>
        </p:nvSpPr>
        <p:spPr>
          <a:xfrm>
            <a:off x="304800" y="1554162"/>
            <a:ext cx="8686800" cy="5303838"/>
          </a:xfrm>
        </p:spPr>
        <p:txBody>
          <a:bodyPr>
            <a:normAutofit lnSpcReduction="10000"/>
          </a:bodyPr>
          <a:lstStyle/>
          <a:p>
            <a:r>
              <a:rPr lang="ja-JP" altLang="en-US" dirty="0" smtClean="0"/>
              <a:t>以下のプログラム同士を対戦させた</a:t>
            </a:r>
            <a:endParaRPr lang="en-US" altLang="ja-JP" dirty="0" smtClean="0"/>
          </a:p>
          <a:p>
            <a:pPr lvl="1"/>
            <a:r>
              <a:rPr lang="ja-JP" altLang="en-US" dirty="0" smtClean="0"/>
              <a:t>ランダムに指すプログラム</a:t>
            </a:r>
            <a:endParaRPr lang="en-US" altLang="ja-JP" dirty="0" smtClean="0"/>
          </a:p>
          <a:p>
            <a:pPr lvl="1"/>
            <a:r>
              <a:rPr lang="en-US" altLang="ja-JP" dirty="0" smtClean="0"/>
              <a:t>10</a:t>
            </a:r>
            <a:r>
              <a:rPr lang="ja-JP" altLang="en-US" dirty="0" smtClean="0"/>
              <a:t>局学習したプログラム（カーネル法有る無し）</a:t>
            </a:r>
            <a:endParaRPr lang="en-US" altLang="ja-JP" dirty="0" smtClean="0"/>
          </a:p>
          <a:p>
            <a:pPr lvl="1"/>
            <a:r>
              <a:rPr lang="en-US" altLang="ja-JP" dirty="0" smtClean="0"/>
              <a:t>20</a:t>
            </a:r>
            <a:r>
              <a:rPr lang="ja-JP" altLang="en-US" dirty="0" smtClean="0"/>
              <a:t>局学習したプログラム（カーネル法有る無し）</a:t>
            </a:r>
            <a:endParaRPr lang="en-US" altLang="ja-JP" dirty="0" smtClean="0"/>
          </a:p>
          <a:p>
            <a:pPr lvl="1"/>
            <a:r>
              <a:rPr lang="en-US" altLang="ja-JP" dirty="0" smtClean="0"/>
              <a:t>Passive Aggressive</a:t>
            </a:r>
            <a:r>
              <a:rPr lang="ja-JP" altLang="en-US" dirty="0" smtClean="0"/>
              <a:t>（オンラインアルゴリズム）の</a:t>
            </a:r>
            <a:endParaRPr lang="en-US" altLang="ja-JP" dirty="0" smtClean="0"/>
          </a:p>
          <a:p>
            <a:pPr lvl="1">
              <a:buNone/>
            </a:pPr>
            <a:r>
              <a:rPr lang="en-US" altLang="ja-JP" dirty="0" smtClean="0"/>
              <a:t>   </a:t>
            </a:r>
            <a:r>
              <a:rPr lang="ja-JP" altLang="en-US" dirty="0" smtClean="0"/>
              <a:t>カーネルなしで</a:t>
            </a:r>
            <a:r>
              <a:rPr lang="en-US" altLang="ja-JP" dirty="0" smtClean="0"/>
              <a:t>2000</a:t>
            </a:r>
            <a:r>
              <a:rPr lang="ja-JP" altLang="en-US" dirty="0" smtClean="0"/>
              <a:t>局学習</a:t>
            </a:r>
            <a:endParaRPr lang="en-US" altLang="ja-JP" dirty="0" smtClean="0"/>
          </a:p>
          <a:p>
            <a:r>
              <a:rPr lang="en-US" altLang="ja-JP" dirty="0" err="1" smtClean="0"/>
              <a:t>SVMlight</a:t>
            </a:r>
            <a:r>
              <a:rPr lang="ja-JP" altLang="en-US" dirty="0" smtClean="0"/>
              <a:t>を使用</a:t>
            </a:r>
            <a:r>
              <a:rPr lang="en-US" altLang="ja-JP" dirty="0" smtClean="0"/>
              <a:t>(</a:t>
            </a:r>
            <a:r>
              <a:rPr lang="en-US" altLang="ja-JP" dirty="0" smtClean="0">
                <a:hlinkClick r:id="rId3"/>
              </a:rPr>
              <a:t>http://</a:t>
            </a:r>
            <a:r>
              <a:rPr lang="en-US" altLang="ja-JP" dirty="0" err="1" smtClean="0">
                <a:hlinkClick r:id="rId3"/>
              </a:rPr>
              <a:t>svmlight.joachims.org</a:t>
            </a:r>
            <a:r>
              <a:rPr lang="en-US" altLang="ja-JP" dirty="0" smtClean="0">
                <a:hlinkClick r:id="rId3"/>
              </a:rPr>
              <a:t>/</a:t>
            </a:r>
            <a:r>
              <a:rPr lang="en-US" altLang="ja-JP" dirty="0" smtClean="0"/>
              <a:t>)</a:t>
            </a:r>
          </a:p>
          <a:p>
            <a:r>
              <a:rPr lang="ja-JP" altLang="en-US" dirty="0" smtClean="0"/>
              <a:t>カーネルは多項式カーネル（　　　　　）を用いた</a:t>
            </a:r>
            <a:endParaRPr lang="en-US" altLang="ja-JP" dirty="0" smtClean="0"/>
          </a:p>
          <a:p>
            <a:r>
              <a:rPr lang="ja-JP" altLang="en-US" dirty="0" smtClean="0"/>
              <a:t>特徴ベクトルは先ほどあげた</a:t>
            </a:r>
            <a:r>
              <a:rPr lang="en-US" altLang="ja-JP" dirty="0" smtClean="0"/>
              <a:t>6000</a:t>
            </a:r>
            <a:r>
              <a:rPr lang="ja-JP" altLang="en-US" dirty="0" smtClean="0"/>
              <a:t>弱のもの</a:t>
            </a:r>
            <a:endParaRPr lang="en-US" altLang="ja-JP" dirty="0" smtClean="0"/>
          </a:p>
          <a:p>
            <a:r>
              <a:rPr lang="ja-JP" altLang="en-US" dirty="0" smtClean="0"/>
              <a:t>全てに詰め将棋ルーチン（</a:t>
            </a:r>
            <a:r>
              <a:rPr lang="en-US" altLang="ja-JP" dirty="0" smtClean="0"/>
              <a:t>7</a:t>
            </a:r>
            <a:r>
              <a:rPr lang="ja-JP" altLang="en-US" dirty="0" smtClean="0"/>
              <a:t>手詰）を搭載</a:t>
            </a:r>
            <a:endParaRPr lang="ja-JP" altLang="en-US" dirty="0"/>
          </a:p>
        </p:txBody>
      </p:sp>
      <p:pic>
        <p:nvPicPr>
          <p:cNvPr id="4" name="図 3"/>
          <p:cNvPicPr>
            <a:picLocks noChangeAspect="1"/>
          </p:cNvPicPr>
          <p:nvPr/>
        </p:nvPicPr>
        <p:blipFill>
          <a:blip r:embed="rId4"/>
          <a:stretch>
            <a:fillRect/>
          </a:stretch>
        </p:blipFill>
        <p:spPr>
          <a:xfrm>
            <a:off x="5656894" y="5063823"/>
            <a:ext cx="1193800" cy="3683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実験</a:t>
            </a:r>
            <a:endParaRPr lang="ja-JP" altLang="en-US"/>
          </a:p>
        </p:txBody>
      </p:sp>
      <p:graphicFrame>
        <p:nvGraphicFramePr>
          <p:cNvPr id="6" name="コンテンツ プレースホルダ 5"/>
          <p:cNvGraphicFramePr>
            <a:graphicFrameLocks noGrp="1"/>
          </p:cNvGraphicFramePr>
          <p:nvPr>
            <p:ph idx="1"/>
          </p:nvPr>
        </p:nvGraphicFramePr>
        <p:xfrm>
          <a:off x="1176009" y="1295400"/>
          <a:ext cx="6221388" cy="5413832"/>
        </p:xfrm>
        <a:graphic>
          <a:graphicData uri="http://schemas.openxmlformats.org/drawingml/2006/table">
            <a:tbl>
              <a:tblPr firstRow="1" bandRow="1">
                <a:tableStyleId>{D7AC3CCA-C797-4891-BE02-D94E43425B78}</a:tableStyleId>
              </a:tblPr>
              <a:tblGrid>
                <a:gridCol w="1050288"/>
                <a:gridCol w="709732"/>
                <a:gridCol w="709732"/>
                <a:gridCol w="754380"/>
                <a:gridCol w="754826"/>
                <a:gridCol w="728980"/>
                <a:gridCol w="709732"/>
                <a:gridCol w="803718"/>
              </a:tblGrid>
              <a:tr h="676729">
                <a:tc>
                  <a:txBody>
                    <a:bodyPr/>
                    <a:lstStyle/>
                    <a:p>
                      <a:pPr algn="ctr"/>
                      <a:r>
                        <a:rPr kumimoji="1" lang="ja-JP" altLang="en-US" dirty="0" smtClean="0"/>
                        <a:t>相手</a:t>
                      </a:r>
                      <a:endParaRPr kumimoji="1" lang="ja-JP" altLang="en-US" dirty="0"/>
                    </a:p>
                  </a:txBody>
                  <a:tcPr anchor="ctr" anchorCtr="1"/>
                </a:tc>
                <a:tc>
                  <a:txBody>
                    <a:bodyPr/>
                    <a:lstStyle/>
                    <a:p>
                      <a:pPr algn="ctr"/>
                      <a:r>
                        <a:rPr kumimoji="1" lang="en-US" altLang="ja-JP" dirty="0" smtClean="0"/>
                        <a:t>lin10</a:t>
                      </a:r>
                      <a:endParaRPr kumimoji="1" lang="ja-JP" altLang="en-US" dirty="0"/>
                    </a:p>
                  </a:txBody>
                  <a:tcPr anchor="ctr" anchorCtr="1"/>
                </a:tc>
                <a:tc>
                  <a:txBody>
                    <a:bodyPr/>
                    <a:lstStyle/>
                    <a:p>
                      <a:pPr algn="ctr"/>
                      <a:r>
                        <a:rPr kumimoji="1" lang="en-US" altLang="ja-JP" dirty="0" smtClean="0"/>
                        <a:t>lin20</a:t>
                      </a:r>
                      <a:endParaRPr kumimoji="1" lang="ja-JP" altLang="en-US" dirty="0"/>
                    </a:p>
                  </a:txBody>
                  <a:tcPr anchor="ctr" anchorCtr="1"/>
                </a:tc>
                <a:tc>
                  <a:txBody>
                    <a:bodyPr/>
                    <a:lstStyle/>
                    <a:p>
                      <a:pPr algn="ctr"/>
                      <a:r>
                        <a:rPr kumimoji="1" lang="en-US" altLang="ja-JP" dirty="0" smtClean="0"/>
                        <a:t>ker10</a:t>
                      </a:r>
                      <a:endParaRPr kumimoji="1" lang="ja-JP" altLang="en-US" dirty="0"/>
                    </a:p>
                  </a:txBody>
                  <a:tcPr anchor="ctr" anchorCtr="1"/>
                </a:tc>
                <a:tc>
                  <a:txBody>
                    <a:bodyPr/>
                    <a:lstStyle/>
                    <a:p>
                      <a:pPr algn="ctr"/>
                      <a:r>
                        <a:rPr kumimoji="1" lang="en-US" altLang="ja-JP" dirty="0" smtClean="0"/>
                        <a:t>ker20</a:t>
                      </a:r>
                      <a:endParaRPr kumimoji="1" lang="ja-JP" altLang="en-US" dirty="0"/>
                    </a:p>
                  </a:txBody>
                  <a:tcPr anchor="ctr" anchorCtr="1"/>
                </a:tc>
                <a:tc>
                  <a:txBody>
                    <a:bodyPr/>
                    <a:lstStyle/>
                    <a:p>
                      <a:pPr algn="ctr"/>
                      <a:r>
                        <a:rPr kumimoji="1" lang="en-US" altLang="ja-JP" dirty="0" smtClean="0"/>
                        <a:t>PA</a:t>
                      </a:r>
                    </a:p>
                    <a:p>
                      <a:pPr algn="ctr"/>
                      <a:r>
                        <a:rPr kumimoji="1" lang="en-US" altLang="ja-JP" dirty="0" smtClean="0"/>
                        <a:t>2000</a:t>
                      </a:r>
                      <a:endParaRPr kumimoji="1" lang="ja-JP" altLang="en-US" dirty="0"/>
                    </a:p>
                  </a:txBody>
                  <a:tcPr anchor="ctr" anchorCtr="1"/>
                </a:tc>
                <a:tc>
                  <a:txBody>
                    <a:bodyPr/>
                    <a:lstStyle/>
                    <a:p>
                      <a:pPr algn="ctr"/>
                      <a:r>
                        <a:rPr kumimoji="1" lang="en-US" altLang="ja-JP" dirty="0" smtClean="0"/>
                        <a:t>rand</a:t>
                      </a:r>
                      <a:endParaRPr kumimoji="1" lang="ja-JP" altLang="en-US" dirty="0"/>
                    </a:p>
                  </a:txBody>
                  <a:tcPr anchor="ctr" anchorCtr="1"/>
                </a:tc>
                <a:tc rowSpan="2">
                  <a:txBody>
                    <a:bodyPr/>
                    <a:lstStyle/>
                    <a:p>
                      <a:pPr algn="ctr"/>
                      <a:r>
                        <a:rPr kumimoji="1" lang="ja-JP" altLang="en-US" dirty="0" smtClean="0"/>
                        <a:t>勝敗</a:t>
                      </a:r>
                      <a:endParaRPr kumimoji="1" lang="ja-JP" altLang="en-US" dirty="0"/>
                    </a:p>
                  </a:txBody>
                  <a:tcPr anchor="ctr" anchorCtr="1">
                    <a:lnB w="12700" cap="flat" cmpd="sng" algn="ctr">
                      <a:solidFill>
                        <a:scrgbClr r="0" g="0" b="0"/>
                      </a:solidFill>
                      <a:prstDash val="solid"/>
                      <a:round/>
                      <a:headEnd type="none" w="med" len="med"/>
                      <a:tailEnd type="none" w="med" len="med"/>
                    </a:lnB>
                  </a:tcPr>
                </a:tc>
              </a:tr>
              <a:tr h="676729">
                <a:tc>
                  <a:txBody>
                    <a:bodyPr/>
                    <a:lstStyle/>
                    <a:p>
                      <a:pPr algn="ctr"/>
                      <a:r>
                        <a:rPr kumimoji="1" lang="ja-JP" altLang="en-US" dirty="0" smtClean="0"/>
                        <a:t>手番</a:t>
                      </a:r>
                      <a:endParaRPr kumimoji="1" lang="ja-JP" altLang="en-US" dirty="0"/>
                    </a:p>
                  </a:txBody>
                  <a:tcPr anchor="ctr" anchorCtr="1">
                    <a:lnB w="12700" cap="flat" cmpd="sng" algn="ctr">
                      <a:solidFill>
                        <a:scrgbClr r="0" g="0" b="0"/>
                      </a:solidFill>
                      <a:prstDash val="solid"/>
                      <a:round/>
                      <a:headEnd type="none" w="med" len="med"/>
                      <a:tailEnd type="none" w="med" len="med"/>
                    </a:lnB>
                  </a:tcPr>
                </a:tc>
                <a:tc>
                  <a:txBody>
                    <a:bodyPr/>
                    <a:lstStyle/>
                    <a:p>
                      <a:pPr algn="ctr"/>
                      <a:r>
                        <a:rPr kumimoji="1" lang="ja-JP" altLang="en-US" dirty="0" smtClean="0"/>
                        <a:t>先</a:t>
                      </a:r>
                      <a:r>
                        <a:rPr kumimoji="1" lang="en-US" altLang="ja-JP" dirty="0" smtClean="0"/>
                        <a:t> </a:t>
                      </a:r>
                      <a:r>
                        <a:rPr kumimoji="1" lang="ja-JP" altLang="en-US" dirty="0" smtClean="0"/>
                        <a:t>後</a:t>
                      </a:r>
                      <a:endParaRPr kumimoji="1" lang="ja-JP" altLang="en-US" dirty="0"/>
                    </a:p>
                  </a:txBody>
                  <a:tcPr anchor="ctr" anchorCtr="1">
                    <a:lnB w="12700" cap="flat" cmpd="sng" algn="ctr">
                      <a:solidFill>
                        <a:scrgbClr r="0" g="0" b="0"/>
                      </a:solidFill>
                      <a:prstDash val="solid"/>
                      <a:round/>
                      <a:headEnd type="none" w="med" len="med"/>
                      <a:tailEnd type="none" w="med" len="med"/>
                    </a:lnB>
                  </a:tcPr>
                </a:tc>
                <a:tc>
                  <a:txBody>
                    <a:bodyPr/>
                    <a:lstStyle/>
                    <a:p>
                      <a:pPr algn="ctr"/>
                      <a:r>
                        <a:rPr kumimoji="1" lang="ja-JP" altLang="en-US" dirty="0" smtClean="0"/>
                        <a:t>先</a:t>
                      </a:r>
                      <a:r>
                        <a:rPr kumimoji="1" lang="en-US" altLang="ja-JP" dirty="0" smtClean="0"/>
                        <a:t> </a:t>
                      </a:r>
                      <a:r>
                        <a:rPr kumimoji="1" lang="ja-JP" altLang="en-US" dirty="0" smtClean="0"/>
                        <a:t>後</a:t>
                      </a:r>
                      <a:endParaRPr kumimoji="1" lang="ja-JP" altLang="en-US" dirty="0"/>
                    </a:p>
                  </a:txBody>
                  <a:tcPr anchor="ctr" anchorCtr="1">
                    <a:lnB w="12700" cap="flat" cmpd="sng" algn="ctr">
                      <a:solidFill>
                        <a:scrgbClr r="0" g="0" b="0"/>
                      </a:solidFill>
                      <a:prstDash val="solid"/>
                      <a:round/>
                      <a:headEnd type="none" w="med" len="med"/>
                      <a:tailEnd type="none" w="med" len="med"/>
                    </a:lnB>
                  </a:tcPr>
                </a:tc>
                <a:tc>
                  <a:txBody>
                    <a:bodyPr/>
                    <a:lstStyle/>
                    <a:p>
                      <a:pPr algn="ctr"/>
                      <a:r>
                        <a:rPr kumimoji="1" lang="ja-JP" altLang="en-US" dirty="0" smtClean="0"/>
                        <a:t>先</a:t>
                      </a:r>
                      <a:r>
                        <a:rPr kumimoji="1" lang="en-US" altLang="ja-JP" dirty="0" smtClean="0"/>
                        <a:t> </a:t>
                      </a:r>
                      <a:r>
                        <a:rPr kumimoji="1" lang="ja-JP" altLang="en-US" dirty="0" smtClean="0"/>
                        <a:t>後</a:t>
                      </a:r>
                      <a:endParaRPr kumimoji="1" lang="ja-JP" altLang="en-US" dirty="0"/>
                    </a:p>
                  </a:txBody>
                  <a:tcPr anchor="ctr" anchorCtr="1">
                    <a:lnB w="12700" cap="flat" cmpd="sng" algn="ctr">
                      <a:solidFill>
                        <a:scrgbClr r="0" g="0" b="0"/>
                      </a:solidFill>
                      <a:prstDash val="solid"/>
                      <a:round/>
                      <a:headEnd type="none" w="med" len="med"/>
                      <a:tailEnd type="none" w="med" len="med"/>
                    </a:lnB>
                  </a:tcPr>
                </a:tc>
                <a:tc>
                  <a:txBody>
                    <a:bodyPr/>
                    <a:lstStyle/>
                    <a:p>
                      <a:pPr algn="ctr"/>
                      <a:r>
                        <a:rPr kumimoji="1" lang="ja-JP" altLang="en-US" dirty="0" smtClean="0"/>
                        <a:t>先</a:t>
                      </a:r>
                      <a:r>
                        <a:rPr kumimoji="1" lang="en-US" altLang="ja-JP" dirty="0" smtClean="0"/>
                        <a:t> </a:t>
                      </a:r>
                      <a:r>
                        <a:rPr kumimoji="1" lang="ja-JP" altLang="en-US" dirty="0" smtClean="0"/>
                        <a:t>後</a:t>
                      </a:r>
                      <a:endParaRPr kumimoji="1" lang="ja-JP" altLang="en-US" dirty="0"/>
                    </a:p>
                  </a:txBody>
                  <a:tcPr anchor="ctr" anchorCtr="1">
                    <a:lnB w="12700" cap="flat" cmpd="sng" algn="ctr">
                      <a:solidFill>
                        <a:scrgbClr r="0" g="0" b="0"/>
                      </a:solidFill>
                      <a:prstDash val="solid"/>
                      <a:round/>
                      <a:headEnd type="none" w="med" len="med"/>
                      <a:tailEnd type="none" w="med" len="med"/>
                    </a:lnB>
                  </a:tcPr>
                </a:tc>
                <a:tc>
                  <a:txBody>
                    <a:bodyPr/>
                    <a:lstStyle/>
                    <a:p>
                      <a:pPr algn="ctr"/>
                      <a:r>
                        <a:rPr kumimoji="1" lang="ja-JP" altLang="en-US" dirty="0" smtClean="0"/>
                        <a:t>先</a:t>
                      </a:r>
                      <a:r>
                        <a:rPr kumimoji="1" lang="en-US" altLang="ja-JP" dirty="0" smtClean="0"/>
                        <a:t> </a:t>
                      </a:r>
                      <a:r>
                        <a:rPr kumimoji="1" lang="ja-JP" altLang="en-US" dirty="0" smtClean="0"/>
                        <a:t>後</a:t>
                      </a:r>
                      <a:endParaRPr kumimoji="1" lang="ja-JP" altLang="en-US" dirty="0"/>
                    </a:p>
                  </a:txBody>
                  <a:tcPr anchor="ctr" anchorCtr="1">
                    <a:lnB w="12700" cap="flat" cmpd="sng" algn="ctr">
                      <a:solidFill>
                        <a:scrgbClr r="0" g="0" b="0"/>
                      </a:solidFill>
                      <a:prstDash val="solid"/>
                      <a:round/>
                      <a:headEnd type="none" w="med" len="med"/>
                      <a:tailEnd type="none" w="med" len="med"/>
                    </a:lnB>
                  </a:tcPr>
                </a:tc>
                <a:tc>
                  <a:txBody>
                    <a:bodyPr/>
                    <a:lstStyle/>
                    <a:p>
                      <a:pPr algn="ctr"/>
                      <a:r>
                        <a:rPr kumimoji="1" lang="ja-JP" altLang="en-US" dirty="0" smtClean="0"/>
                        <a:t>先</a:t>
                      </a:r>
                      <a:r>
                        <a:rPr kumimoji="1" lang="en-US" altLang="ja-JP" dirty="0" smtClean="0"/>
                        <a:t> </a:t>
                      </a:r>
                      <a:r>
                        <a:rPr kumimoji="1" lang="ja-JP" altLang="en-US" dirty="0" smtClean="0"/>
                        <a:t>後</a:t>
                      </a:r>
                      <a:endParaRPr kumimoji="1" lang="ja-JP" altLang="en-US" dirty="0"/>
                    </a:p>
                  </a:txBody>
                  <a:tcPr anchor="ctr" anchorCtr="1">
                    <a:lnB w="12700" cap="flat" cmpd="sng" algn="ctr">
                      <a:solidFill>
                        <a:scrgbClr r="0" g="0" b="0"/>
                      </a:solidFill>
                      <a:prstDash val="solid"/>
                      <a:round/>
                      <a:headEnd type="none" w="med" len="med"/>
                      <a:tailEnd type="none" w="med" len="med"/>
                    </a:lnB>
                  </a:tcPr>
                </a:tc>
                <a:tc vMerge="1">
                  <a:txBody>
                    <a:bodyPr/>
                    <a:lstStyle/>
                    <a:p>
                      <a:pPr algn="ctr"/>
                      <a:endParaRPr kumimoji="1" lang="ja-JP" altLang="en-US" dirty="0"/>
                    </a:p>
                  </a:txBody>
                  <a:tcPr anchor="ctr" anchorCtr="1"/>
                </a:tc>
              </a:tr>
              <a:tr h="676729">
                <a:tc>
                  <a:txBody>
                    <a:bodyPr/>
                    <a:lstStyle/>
                    <a:p>
                      <a:pPr algn="ctr"/>
                      <a:r>
                        <a:rPr kumimoji="1" lang="en-US" altLang="ja-JP" dirty="0" smtClean="0"/>
                        <a:t>linear10</a:t>
                      </a:r>
                      <a:endParaRPr kumimoji="1" lang="ja-JP" altLang="en-US" dirty="0"/>
                    </a:p>
                  </a:txBody>
                  <a:tcPr anchor="ctr" anchorCtr="1">
                    <a:lnT w="12700" cap="flat" cmpd="sng" algn="ctr">
                      <a:solidFill>
                        <a:scrgbClr r="0" g="0" b="0"/>
                      </a:solidFill>
                      <a:prstDash val="solid"/>
                      <a:round/>
                      <a:headEnd type="none" w="med" len="med"/>
                      <a:tailEnd type="none" w="med" len="med"/>
                    </a:lnT>
                  </a:tcPr>
                </a:tc>
                <a:tc>
                  <a:txBody>
                    <a:bodyPr/>
                    <a:lstStyle/>
                    <a:p>
                      <a:pPr algn="ctr"/>
                      <a:endParaRPr kumimoji="1" lang="ja-JP" altLang="en-US" dirty="0"/>
                    </a:p>
                  </a:txBody>
                  <a:tcPr anchor="ctr" anchorCtr="1">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ap="flat" cmpd="sng" algn="ctr">
                      <a:solidFill>
                        <a:scrgbClr r="0" g="0" b="0"/>
                      </a:solidFill>
                      <a:prstDash val="solid"/>
                      <a:round/>
                      <a:headEnd type="none" w="med" len="med"/>
                      <a:tailEnd type="none" w="med" len="med"/>
                    </a:lnTlToBr>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dirty="0" smtClean="0"/>
                        <a:t>×  ×</a:t>
                      </a:r>
                      <a:endParaRPr kumimoji="1" lang="ja-JP" altLang="en-US" dirty="0"/>
                    </a:p>
                  </a:txBody>
                  <a:tcPr anchor="ctr" anchorCtr="1">
                    <a:lnT w="12700" cap="flat" cmpd="sng" algn="ctr">
                      <a:solidFill>
                        <a:scrgbClr r="0" g="0" b="0"/>
                      </a:solidFill>
                      <a:prstDash val="solid"/>
                      <a:round/>
                      <a:headEnd type="none" w="med" len="med"/>
                      <a:tailEnd type="none" w="med" len="med"/>
                    </a:lnT>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T w="12700" cap="flat" cmpd="sng" algn="ctr">
                      <a:solidFill>
                        <a:scrgbClr r="0" g="0" b="0"/>
                      </a:solidFill>
                      <a:prstDash val="solid"/>
                      <a:round/>
                      <a:headEnd type="none" w="med" len="med"/>
                      <a:tailEnd type="none" w="med" len="med"/>
                    </a:lnT>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T w="12700" cap="flat" cmpd="sng" algn="ctr">
                      <a:solidFill>
                        <a:scrgbClr r="0" g="0" b="0"/>
                      </a:solidFill>
                      <a:prstDash val="solid"/>
                      <a:round/>
                      <a:headEnd type="none" w="med" len="med"/>
                      <a:tailEnd type="none" w="med" len="med"/>
                    </a:lnT>
                  </a:tcPr>
                </a:tc>
                <a:tc>
                  <a:txBody>
                    <a:bodyPr/>
                    <a:lstStyle/>
                    <a:p>
                      <a:pPr algn="ctr"/>
                      <a:r>
                        <a:rPr kumimoji="1" lang="en-US" altLang="ja-JP" dirty="0" smtClean="0"/>
                        <a:t>4 - 0</a:t>
                      </a:r>
                      <a:endParaRPr kumimoji="1" lang="ja-JP" altLang="en-US" dirty="0"/>
                    </a:p>
                  </a:txBody>
                  <a:tcPr anchor="ctr" anchorCtr="1">
                    <a:lnT w="12700" cap="flat" cmpd="sng" algn="ctr">
                      <a:solidFill>
                        <a:scrgbClr r="0" g="0" b="0"/>
                      </a:solidFill>
                      <a:prstDash val="solid"/>
                      <a:round/>
                      <a:headEnd type="none" w="med" len="med"/>
                      <a:tailEnd type="none" w="med" len="med"/>
                    </a:lnT>
                  </a:tcPr>
                </a:tc>
              </a:tr>
              <a:tr h="676729">
                <a:tc>
                  <a:txBody>
                    <a:bodyPr/>
                    <a:lstStyle/>
                    <a:p>
                      <a:pPr algn="ctr"/>
                      <a:r>
                        <a:rPr kumimoji="1" lang="en-US" altLang="ja-JP" dirty="0" smtClean="0"/>
                        <a:t>linear20</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kumimoji="1" lang="ja-JP" altLang="en-US" dirty="0"/>
                    </a:p>
                  </a:txBody>
                  <a:tcPr anchor="ctr" anchorCtr="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ap="flat" cmpd="sng" algn="ctr">
                      <a:solidFill>
                        <a:scrgbClr r="0" g="0" b="0"/>
                      </a:solidFill>
                      <a:prstDash val="solid"/>
                      <a:round/>
                      <a:headEnd type="none" w="med" len="med"/>
                      <a:tailEnd type="none" w="med" len="med"/>
                    </a:lnTlToBr>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B w="12700" cap="flat" cmpd="sng" algn="ctr">
                      <a:solidFill>
                        <a:scrgbClr r="0" g="0" b="0"/>
                      </a:solidFill>
                      <a:prstDash val="solid"/>
                      <a:round/>
                      <a:headEnd type="none" w="med" len="med"/>
                      <a:tailEnd type="none" w="med" len="med"/>
                    </a:lnB>
                  </a:tcPr>
                </a:tc>
                <a:tc>
                  <a:txBody>
                    <a:bodyPr/>
                    <a:lstStyle/>
                    <a:p>
                      <a:pPr algn="ctr"/>
                      <a:r>
                        <a:rPr kumimoji="1" lang="en-US" altLang="ja-JP" dirty="0" smtClean="0"/>
                        <a:t>○</a:t>
                      </a:r>
                      <a:r>
                        <a:rPr kumimoji="1" lang="ja-JP" altLang="en-US" dirty="0" smtClean="0"/>
                        <a:t>　</a:t>
                      </a:r>
                      <a:r>
                        <a:rPr kumimoji="1" lang="en-US" altLang="ja-JP" dirty="0" smtClean="0"/>
                        <a:t>×</a:t>
                      </a:r>
                      <a:r>
                        <a:rPr kumimoji="1" lang="ja-JP" altLang="en-US" dirty="0" smtClean="0"/>
                        <a:t>　</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tc>
                <a:tc>
                  <a:txBody>
                    <a:bodyPr/>
                    <a:lstStyle/>
                    <a:p>
                      <a:pPr algn="ctr"/>
                      <a:r>
                        <a:rPr kumimoji="1" lang="en-US" altLang="ja-JP" dirty="0" smtClean="0"/>
                        <a:t>4</a:t>
                      </a:r>
                      <a:r>
                        <a:rPr kumimoji="1" lang="en-US" altLang="ja-JP" baseline="0" dirty="0" smtClean="0"/>
                        <a:t> - 0</a:t>
                      </a:r>
                      <a:endParaRPr kumimoji="1" lang="ja-JP" altLang="en-US" dirty="0"/>
                    </a:p>
                  </a:txBody>
                  <a:tcPr anchor="ctr" anchorCtr="1"/>
                </a:tc>
              </a:tr>
              <a:tr h="676729">
                <a:tc>
                  <a:txBody>
                    <a:bodyPr/>
                    <a:lstStyle/>
                    <a:p>
                      <a:pPr algn="ctr"/>
                      <a:r>
                        <a:rPr kumimoji="1" lang="en-US" altLang="ja-JP" dirty="0" smtClean="0"/>
                        <a:t>kernel10</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kumimoji="1" lang="ja-JP" altLang="en-US" dirty="0"/>
                    </a:p>
                  </a:txBody>
                  <a:tcPr anchor="ctr" anchorCtr="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ap="flat" cmpd="sng" algn="ctr">
                      <a:solidFill>
                        <a:scrgbClr r="0" g="0" b="0"/>
                      </a:solidFill>
                      <a:prstDash val="solid"/>
                      <a:round/>
                      <a:headEnd type="none" w="med" len="med"/>
                      <a:tailEnd type="none" w="med" len="med"/>
                    </a:lnTlToBr>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B w="12700" cap="flat" cmpd="sng" algn="ctr">
                      <a:solidFill>
                        <a:srgbClr val="000000"/>
                      </a:solidFill>
                      <a:prstDash val="solid"/>
                      <a:round/>
                      <a:headEnd type="none" w="med" len="med"/>
                      <a:tailEnd type="none" w="med" len="med"/>
                    </a:lnB>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tc>
                <a:tc>
                  <a:txBody>
                    <a:bodyPr/>
                    <a:lstStyle/>
                    <a:p>
                      <a:pPr algn="ctr"/>
                      <a:r>
                        <a:rPr kumimoji="1" lang="en-US" altLang="ja-JP" dirty="0" smtClean="0"/>
                        <a:t>10 - 0</a:t>
                      </a:r>
                      <a:endParaRPr kumimoji="1" lang="ja-JP" altLang="en-US" dirty="0"/>
                    </a:p>
                  </a:txBody>
                  <a:tcPr anchor="ctr" anchorCtr="1"/>
                </a:tc>
              </a:tr>
              <a:tr h="676729">
                <a:tc>
                  <a:txBody>
                    <a:bodyPr/>
                    <a:lstStyle/>
                    <a:p>
                      <a:pPr algn="ctr"/>
                      <a:r>
                        <a:rPr kumimoji="1" lang="en-US" altLang="ja-JP" dirty="0" smtClean="0"/>
                        <a:t>kernel20</a:t>
                      </a:r>
                      <a:endParaRPr kumimoji="1" lang="ja-JP" altLang="en-US" dirty="0"/>
                    </a:p>
                  </a:txBody>
                  <a:tcPr anchor="ctr" anchorCtr="1"/>
                </a:tc>
                <a:tc>
                  <a:txBody>
                    <a:bodyPr/>
                    <a:lstStyle/>
                    <a:p>
                      <a:pPr algn="ctr"/>
                      <a:r>
                        <a:rPr kumimoji="1" lang="en-US" altLang="ja-JP" dirty="0" smtClean="0"/>
                        <a:t>○</a:t>
                      </a:r>
                      <a:r>
                        <a:rPr kumimoji="1" lang="en-US" altLang="ja-JP" baseline="0" dirty="0" smtClean="0"/>
                        <a:t>  ○</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kumimoji="1" lang="ja-JP" altLang="en-US" dirty="0"/>
                    </a:p>
                  </a:txBody>
                  <a:tcPr anchor="ctr" anchorCtr="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L w="12700" cap="flat" cmpd="sng" algn="ctr">
                      <a:solidFill>
                        <a:scrgbClr r="0" g="0" b="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dirty="0" smtClean="0"/>
                        <a:t>○</a:t>
                      </a:r>
                      <a:r>
                        <a:rPr kumimoji="1" lang="ja-JP" altLang="en-US" dirty="0" smtClean="0"/>
                        <a:t>　</a:t>
                      </a:r>
                      <a:r>
                        <a:rPr kumimoji="1" lang="en-US" altLang="ja-JP" dirty="0" smtClean="0"/>
                        <a:t>○</a:t>
                      </a:r>
                      <a:r>
                        <a:rPr kumimoji="1" lang="ja-JP" altLang="en-US" dirty="0" smtClean="0"/>
                        <a:t>　</a:t>
                      </a:r>
                      <a:endParaRPr kumimoji="1" lang="ja-JP" altLang="en-US" dirty="0"/>
                    </a:p>
                  </a:txBody>
                  <a:tcPr anchor="ctr" anchorCtr="1"/>
                </a:tc>
                <a:tc>
                  <a:txBody>
                    <a:bodyPr/>
                    <a:lstStyle/>
                    <a:p>
                      <a:pPr algn="ctr"/>
                      <a:r>
                        <a:rPr kumimoji="1" lang="en-US" altLang="ja-JP" dirty="0" smtClean="0"/>
                        <a:t>8</a:t>
                      </a:r>
                      <a:r>
                        <a:rPr kumimoji="1" lang="en-US" altLang="ja-JP" baseline="0" dirty="0" smtClean="0"/>
                        <a:t> - 0</a:t>
                      </a:r>
                      <a:endParaRPr kumimoji="1" lang="ja-JP" altLang="en-US" dirty="0"/>
                    </a:p>
                  </a:txBody>
                  <a:tcPr anchor="ctr" anchorCtr="1"/>
                </a:tc>
              </a:tr>
              <a:tr h="676729">
                <a:tc>
                  <a:txBody>
                    <a:bodyPr/>
                    <a:lstStyle/>
                    <a:p>
                      <a:pPr algn="ctr"/>
                      <a:r>
                        <a:rPr kumimoji="1" lang="en-US" altLang="ja-JP" dirty="0" smtClean="0"/>
                        <a:t>PA</a:t>
                      </a:r>
                    </a:p>
                    <a:p>
                      <a:pPr algn="ctr"/>
                      <a:r>
                        <a:rPr kumimoji="1" lang="en-US" altLang="ja-JP" dirty="0" smtClean="0"/>
                        <a:t>2000</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kumimoji="1" lang="ja-JP" altLang="en-US" dirty="0"/>
                    </a:p>
                  </a:txBody>
                  <a:tcPr anchor="ctr" anchorCtr="1">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ap="flat" cmpd="sng" algn="ctr">
                      <a:solidFill>
                        <a:scrgbClr r="0" g="0" b="0"/>
                      </a:solidFill>
                      <a:prstDash val="solid"/>
                      <a:round/>
                      <a:headEnd type="none" w="med" len="med"/>
                      <a:tailEnd type="none" w="med" len="med"/>
                    </a:lnTlToBr>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R w="12700" cap="flat" cmpd="sng" algn="ctr">
                      <a:solidFill>
                        <a:scrgbClr r="0" g="0" b="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a:r>
                        <a:rPr kumimoji="1" lang="en-US" altLang="ja-JP" dirty="0" smtClean="0"/>
                        <a:t>4 - 0</a:t>
                      </a:r>
                      <a:endParaRPr kumimoji="1" lang="ja-JP" altLang="en-US" dirty="0"/>
                    </a:p>
                  </a:txBody>
                  <a:tcPr anchor="ctr" anchorCtr="1">
                    <a:lnL w="12700" cap="flat" cmpd="sng" algn="ctr">
                      <a:solidFill>
                        <a:scrgbClr r="0" g="0" b="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tr>
              <a:tr h="676729">
                <a:tc>
                  <a:txBody>
                    <a:bodyPr/>
                    <a:lstStyle/>
                    <a:p>
                      <a:pPr algn="ctr"/>
                      <a:r>
                        <a:rPr kumimoji="1" lang="en-US" altLang="ja-JP" dirty="0" smtClean="0"/>
                        <a:t>random</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kumimoji="1" lang="en-US" altLang="ja-JP" dirty="0" smtClean="0"/>
                        <a:t>×</a:t>
                      </a:r>
                      <a:r>
                        <a:rPr kumimoji="1" lang="ja-JP" altLang="en-US" dirty="0" smtClean="0"/>
                        <a:t>　</a:t>
                      </a:r>
                      <a:r>
                        <a:rPr kumimoji="1" lang="en-US" altLang="ja-JP" dirty="0" smtClean="0"/>
                        <a:t>×</a:t>
                      </a:r>
                      <a:endParaRPr kumimoji="1" lang="ja-JP" altLang="en-US" dirty="0"/>
                    </a:p>
                  </a:txBody>
                  <a:tcPr anchor="ctr" anchorCtr="1">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kumimoji="1" lang="ja-JP" altLang="en-US" dirty="0"/>
                    </a:p>
                  </a:txBody>
                  <a:tcPr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r>
                        <a:rPr kumimoji="1" lang="en-US" altLang="ja-JP" dirty="0" smtClean="0"/>
                        <a:t>0 - 10</a:t>
                      </a:r>
                      <a:endParaRPr kumimoji="1" lang="ja-JP" altLang="en-US" dirty="0"/>
                    </a:p>
                  </a:txBody>
                  <a:tcPr anchor="ctr" anchorCtr="1">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重要な問題</a:t>
            </a:r>
            <a:endParaRPr lang="ja-JP" altLang="en-US" dirty="0"/>
          </a:p>
        </p:txBody>
      </p:sp>
      <p:sp>
        <p:nvSpPr>
          <p:cNvPr id="3" name="コンテンツ プレースホルダ 2"/>
          <p:cNvSpPr>
            <a:spLocks noGrp="1"/>
          </p:cNvSpPr>
          <p:nvPr>
            <p:ph idx="1"/>
          </p:nvPr>
        </p:nvSpPr>
        <p:spPr/>
        <p:txBody>
          <a:bodyPr/>
          <a:lstStyle/>
          <a:p>
            <a:r>
              <a:rPr lang="ja-JP" altLang="en-US" dirty="0" smtClean="0"/>
              <a:t>なぜ最高で</a:t>
            </a:r>
            <a:r>
              <a:rPr lang="en-US" altLang="ja-JP" dirty="0" smtClean="0"/>
              <a:t>20</a:t>
            </a:r>
            <a:r>
              <a:rPr lang="ja-JP" altLang="en-US" dirty="0" smtClean="0"/>
              <a:t>局しか学習していないのか？</a:t>
            </a:r>
            <a:endParaRPr lang="en-US" altLang="ja-JP" dirty="0" smtClean="0"/>
          </a:p>
          <a:p>
            <a:endParaRPr lang="en-US" altLang="ja-JP" dirty="0" smtClean="0"/>
          </a:p>
          <a:p>
            <a:pPr>
              <a:buNone/>
            </a:pPr>
            <a:r>
              <a:rPr lang="en-US" altLang="ja-JP" dirty="0" smtClean="0"/>
              <a:t>→</a:t>
            </a:r>
            <a:r>
              <a:rPr lang="ja-JP" altLang="en-US" dirty="0" smtClean="0"/>
              <a:t>学習サンプルがメモリに乗らない　　　　　　　　（</a:t>
            </a:r>
            <a:r>
              <a:rPr lang="en-US" altLang="ja-JP" dirty="0" smtClean="0"/>
              <a:t>100</a:t>
            </a:r>
            <a:r>
              <a:rPr lang="ja-JP" altLang="en-US" dirty="0" smtClean="0"/>
              <a:t>局で約</a:t>
            </a:r>
            <a:r>
              <a:rPr lang="en-US" altLang="ja-JP" dirty="0" smtClean="0"/>
              <a:t>1.5G</a:t>
            </a:r>
            <a:r>
              <a:rPr lang="ja-JP" altLang="en-US" dirty="0" smtClean="0"/>
              <a:t>）</a:t>
            </a:r>
            <a:endParaRPr lang="en-US" altLang="ja-JP" dirty="0" smtClean="0"/>
          </a:p>
          <a:p>
            <a:pPr>
              <a:buNone/>
            </a:pPr>
            <a:r>
              <a:rPr lang="en-US" altLang="ja-JP" dirty="0" smtClean="0"/>
              <a:t>→</a:t>
            </a:r>
            <a:r>
              <a:rPr lang="ja-JP" altLang="en-US" dirty="0" smtClean="0"/>
              <a:t>サンプル数を増やすと，計算時間が急速に増大</a:t>
            </a:r>
            <a:endParaRPr lang="en-US" altLang="ja-JP" dirty="0" smtClean="0"/>
          </a:p>
          <a:p>
            <a:pPr>
              <a:buNone/>
            </a:pPr>
            <a:endParaRPr lang="en-US" altLang="ja-JP" dirty="0" smtClean="0"/>
          </a:p>
          <a:p>
            <a:pPr>
              <a:buNone/>
            </a:pPr>
            <a:r>
              <a:rPr lang="ja-JP" altLang="en-US" dirty="0" smtClean="0"/>
              <a:t>現在棋譜を</a:t>
            </a:r>
            <a:r>
              <a:rPr lang="en-US" altLang="ja-JP" dirty="0" smtClean="0"/>
              <a:t>50000</a:t>
            </a:r>
            <a:r>
              <a:rPr lang="ja-JP" altLang="en-US" dirty="0" smtClean="0"/>
              <a:t>局用意しているが・・・</a:t>
            </a:r>
            <a:endParaRPr lang="en-US" altLang="ja-JP"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課題</a:t>
            </a:r>
            <a:endParaRPr lang="ja-JP" altLang="en-US" dirty="0"/>
          </a:p>
        </p:txBody>
      </p:sp>
      <p:sp>
        <p:nvSpPr>
          <p:cNvPr id="3" name="コンテンツ プレースホルダ 2"/>
          <p:cNvSpPr>
            <a:spLocks noGrp="1"/>
          </p:cNvSpPr>
          <p:nvPr>
            <p:ph idx="1"/>
          </p:nvPr>
        </p:nvSpPr>
        <p:spPr/>
        <p:txBody>
          <a:bodyPr/>
          <a:lstStyle/>
          <a:p>
            <a:r>
              <a:rPr lang="ja-JP" altLang="en-US" dirty="0" smtClean="0"/>
              <a:t>学習に時間がかかりすぎる（</a:t>
            </a:r>
            <a:r>
              <a:rPr lang="en-US" altLang="ja-JP" dirty="0" smtClean="0"/>
              <a:t>→</a:t>
            </a:r>
            <a:r>
              <a:rPr lang="ja-JP" altLang="en-US" dirty="0" smtClean="0"/>
              <a:t>並列化？）</a:t>
            </a:r>
            <a:endParaRPr lang="en-US" altLang="ja-JP" dirty="0" smtClean="0"/>
          </a:p>
          <a:p>
            <a:r>
              <a:rPr lang="ja-JP" altLang="en-US" dirty="0" smtClean="0"/>
              <a:t>メモリに乗らない（</a:t>
            </a:r>
            <a:r>
              <a:rPr lang="en-US" altLang="ja-JP" dirty="0" smtClean="0"/>
              <a:t>→</a:t>
            </a:r>
            <a:r>
              <a:rPr lang="ja-JP" altLang="en-US" dirty="0" smtClean="0"/>
              <a:t>オンライン？）</a:t>
            </a:r>
            <a:endParaRPr lang="en-US" altLang="ja-JP" dirty="0" smtClean="0"/>
          </a:p>
          <a:p>
            <a:r>
              <a:rPr lang="ja-JP" altLang="en-US" dirty="0" smtClean="0"/>
              <a:t>基本特徴ベクトルの追加（相対位置、王手など）</a:t>
            </a:r>
            <a:endParaRPr lang="en-US" altLang="ja-JP" dirty="0" smtClean="0"/>
          </a:p>
          <a:p>
            <a:r>
              <a:rPr lang="en-US" altLang="ja-JP" dirty="0" smtClean="0"/>
              <a:t>SVM</a:t>
            </a:r>
            <a:r>
              <a:rPr lang="ja-JP" altLang="en-US" dirty="0" smtClean="0"/>
              <a:t>のパラメータの最適化</a:t>
            </a:r>
            <a:endParaRPr lang="en-US" altLang="ja-JP" dirty="0" smtClean="0"/>
          </a:p>
          <a:p>
            <a:r>
              <a:rPr lang="ja-JP" altLang="en-US" dirty="0" smtClean="0"/>
              <a:t>やたら駒を切りたがるので，カーネルに期待しつつ，静的評価関数の正確さを測るため探索も入れた方が良いかも</a:t>
            </a:r>
            <a:endParaRPr lang="en-US" altLang="ja-JP" dirty="0" smtClean="0"/>
          </a:p>
          <a:p>
            <a:r>
              <a:rPr lang="ja-JP" altLang="en-US" dirty="0" smtClean="0"/>
              <a:t>ランキング問題として考えてみる</a:t>
            </a:r>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自己紹介</a:t>
            </a:r>
            <a:endParaRPr lang="ja-JP" altLang="en-US" dirty="0"/>
          </a:p>
        </p:txBody>
      </p:sp>
      <p:sp>
        <p:nvSpPr>
          <p:cNvPr id="3" name="コンテンツ プレースホルダ 2"/>
          <p:cNvSpPr>
            <a:spLocks noGrp="1"/>
          </p:cNvSpPr>
          <p:nvPr>
            <p:ph idx="1"/>
          </p:nvPr>
        </p:nvSpPr>
        <p:spPr/>
        <p:txBody>
          <a:bodyPr/>
          <a:lstStyle/>
          <a:p>
            <a:r>
              <a:rPr lang="ja-JP" altLang="en-US" dirty="0" smtClean="0"/>
              <a:t>九州は福岡から来ました</a:t>
            </a:r>
            <a:endParaRPr lang="en-US" altLang="ja-JP" dirty="0" smtClean="0"/>
          </a:p>
          <a:p>
            <a:r>
              <a:rPr lang="ja-JP" altLang="en-US" dirty="0" smtClean="0"/>
              <a:t>研究室では主に機械学習について学んでます</a:t>
            </a:r>
            <a:endParaRPr lang="en-US" altLang="ja-JP" dirty="0" smtClean="0"/>
          </a:p>
          <a:p>
            <a:r>
              <a:rPr lang="ja-JP" altLang="en-US" dirty="0" smtClean="0"/>
              <a:t>学部時代は将棋部で、機械学習がコンピュータ将棋界で流行っていると聞き、研究を始める</a:t>
            </a:r>
            <a:endParaRPr lang="en-US" altLang="ja-JP" dirty="0" smtClean="0"/>
          </a:p>
          <a:p>
            <a:r>
              <a:rPr lang="ja-JP" altLang="en-US" dirty="0" smtClean="0"/>
              <a:t>研究室は違うが、瀧本先生と共同研究してます</a:t>
            </a:r>
            <a:endParaRPr lang="en-US" altLang="ja-JP" dirty="0" smtClean="0"/>
          </a:p>
          <a:p>
            <a:r>
              <a:rPr lang="ja-JP" altLang="en-US" dirty="0" smtClean="0"/>
              <a:t>そしてこの研究会を紹介されました</a:t>
            </a:r>
            <a:endParaRPr lang="ja-JP" altLang="en-US" dirty="0"/>
          </a:p>
        </p:txBody>
      </p:sp>
      <p:sp>
        <p:nvSpPr>
          <p:cNvPr id="4" name="テキスト ボックス 3"/>
          <p:cNvSpPr txBox="1"/>
          <p:nvPr/>
        </p:nvSpPr>
        <p:spPr>
          <a:xfrm>
            <a:off x="2760208" y="5247974"/>
            <a:ext cx="3968154" cy="369332"/>
          </a:xfrm>
          <a:prstGeom prst="rect">
            <a:avLst/>
          </a:prstGeom>
          <a:noFill/>
        </p:spPr>
        <p:txBody>
          <a:bodyPr wrap="none" rtlCol="0">
            <a:spAutoFit/>
          </a:bodyPr>
          <a:lstStyle/>
          <a:p>
            <a:r>
              <a:rPr kumimoji="1" lang="ja-JP" altLang="en-US" dirty="0" smtClean="0"/>
              <a:t>でもまさか一人で行くことになるとは・・・</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将棋は「解ける」か？</a:t>
            </a:r>
            <a:endParaRPr lang="ja-JP" altLang="en-US" dirty="0"/>
          </a:p>
        </p:txBody>
      </p:sp>
      <p:sp>
        <p:nvSpPr>
          <p:cNvPr id="3" name="コンテンツ プレースホルダ 2"/>
          <p:cNvSpPr>
            <a:spLocks noGrp="1"/>
          </p:cNvSpPr>
          <p:nvPr>
            <p:ph idx="1"/>
          </p:nvPr>
        </p:nvSpPr>
        <p:spPr/>
        <p:txBody>
          <a:bodyPr>
            <a:normAutofit/>
          </a:bodyPr>
          <a:lstStyle/>
          <a:p>
            <a:pPr>
              <a:buClr>
                <a:schemeClr val="tx1"/>
              </a:buClr>
              <a:buNone/>
            </a:pPr>
            <a:r>
              <a:rPr lang="en-US" altLang="ja-JP" dirty="0" smtClean="0"/>
              <a:t> </a:t>
            </a:r>
            <a:r>
              <a:rPr lang="ja-JP" altLang="en-US" dirty="0" smtClean="0"/>
              <a:t>ゲームのパターン数</a:t>
            </a:r>
            <a:endParaRPr lang="en-US" altLang="ja-JP" dirty="0" smtClean="0"/>
          </a:p>
          <a:p>
            <a:pPr>
              <a:buClr>
                <a:schemeClr val="tx1"/>
              </a:buClr>
              <a:buNone/>
            </a:pPr>
            <a:endParaRPr lang="en-US" altLang="ja-JP" sz="1050" dirty="0" smtClean="0"/>
          </a:p>
          <a:p>
            <a:r>
              <a:rPr lang="ja-JP" altLang="en-US" dirty="0" smtClean="0"/>
              <a:t>オセロ</a:t>
            </a:r>
            <a:r>
              <a:rPr lang="en-US" altLang="ja-JP" dirty="0" smtClean="0"/>
              <a:t>       </a:t>
            </a:r>
            <a:r>
              <a:rPr lang="ja-JP" altLang="en-US" dirty="0" smtClean="0"/>
              <a:t>１０の６０乗</a:t>
            </a:r>
            <a:endParaRPr lang="en-US" altLang="ja-JP" dirty="0" smtClean="0"/>
          </a:p>
          <a:p>
            <a:r>
              <a:rPr lang="ja-JP" altLang="en-US" dirty="0" smtClean="0"/>
              <a:t>チェス　　　</a:t>
            </a:r>
            <a:r>
              <a:rPr lang="en-US" altLang="ja-JP" dirty="0" smtClean="0"/>
              <a:t> </a:t>
            </a:r>
            <a:r>
              <a:rPr lang="ja-JP" altLang="en-US" dirty="0" smtClean="0"/>
              <a:t>１０の１２０乗</a:t>
            </a:r>
            <a:endParaRPr lang="en-US" altLang="ja-JP" dirty="0" smtClean="0"/>
          </a:p>
          <a:p>
            <a:r>
              <a:rPr lang="ja-JP" altLang="en-US" dirty="0" smtClean="0"/>
              <a:t>将棋</a:t>
            </a:r>
            <a:r>
              <a:rPr lang="en-US" altLang="ja-JP" dirty="0" smtClean="0"/>
              <a:t>	     </a:t>
            </a:r>
            <a:r>
              <a:rPr lang="ja-JP" altLang="en-US" dirty="0" smtClean="0"/>
              <a:t>１０の２２０乗</a:t>
            </a:r>
            <a:endParaRPr lang="en-US" altLang="ja-JP" dirty="0" smtClean="0"/>
          </a:p>
          <a:p>
            <a:r>
              <a:rPr lang="ja-JP" altLang="en-US" dirty="0" smtClean="0"/>
              <a:t>囲碁　　　　</a:t>
            </a:r>
            <a:r>
              <a:rPr lang="en-US" altLang="ja-JP" dirty="0" smtClean="0"/>
              <a:t> </a:t>
            </a:r>
            <a:r>
              <a:rPr lang="ja-JP" altLang="en-US" dirty="0" smtClean="0"/>
              <a:t>１０の３６０乗</a:t>
            </a:r>
            <a:endParaRPr lang="en-US" altLang="ja-JP" dirty="0" smtClean="0"/>
          </a:p>
          <a:p>
            <a:pPr>
              <a:buClr>
                <a:schemeClr val="tx1"/>
              </a:buClr>
              <a:buFont typeface="Wingdings" charset="2"/>
              <a:buChar char="l"/>
            </a:pPr>
            <a:endParaRPr lang="en-US" altLang="ja-JP" sz="1600" dirty="0" smtClean="0"/>
          </a:p>
          <a:p>
            <a:pPr>
              <a:buClr>
                <a:schemeClr val="tx1"/>
              </a:buClr>
              <a:buNone/>
            </a:pPr>
            <a:r>
              <a:rPr lang="ja-JP" altLang="en-US" dirty="0" smtClean="0"/>
              <a:t>将棋</a:t>
            </a:r>
            <a:r>
              <a:rPr lang="en-US" altLang="en-US" dirty="0" smtClean="0"/>
              <a:t>をしらみつぶしに解くこと</a:t>
            </a:r>
            <a:r>
              <a:rPr lang="ja-JP" altLang="en-US" dirty="0" smtClean="0"/>
              <a:t>はほぼ不可能</a:t>
            </a:r>
            <a:endParaRPr lang="en-US" altLang="ja-JP" dirty="0" smtClean="0"/>
          </a:p>
          <a:p>
            <a:pPr>
              <a:buClr>
                <a:schemeClr val="tx1"/>
              </a:buClr>
              <a:buNone/>
            </a:pPr>
            <a:endParaRPr lang="en-US" altLang="ja-JP" dirty="0" smtClean="0"/>
          </a:p>
        </p:txBody>
      </p:sp>
      <p:sp>
        <p:nvSpPr>
          <p:cNvPr id="4" name="右矢印 3"/>
          <p:cNvSpPr/>
          <p:nvPr/>
        </p:nvSpPr>
        <p:spPr>
          <a:xfrm>
            <a:off x="498885" y="5630481"/>
            <a:ext cx="796985" cy="48851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412498" y="5578649"/>
            <a:ext cx="5279009" cy="584776"/>
          </a:xfrm>
          <a:prstGeom prst="rect">
            <a:avLst/>
          </a:prstGeom>
          <a:noFill/>
        </p:spPr>
        <p:txBody>
          <a:bodyPr wrap="none" rtlCol="0">
            <a:spAutoFit/>
          </a:bodyPr>
          <a:lstStyle/>
          <a:p>
            <a:r>
              <a:rPr kumimoji="1" lang="ja-JP" altLang="en-US" sz="3200" dirty="0" smtClean="0"/>
              <a:t>強い将棋コンピュータを作ろう</a:t>
            </a:r>
            <a:endParaRPr kumimoji="1" lang="ja-JP"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「強い」コンピュータ将棋を作るために</a:t>
            </a:r>
            <a:endParaRPr lang="ja-JP" altLang="en-US" dirty="0"/>
          </a:p>
        </p:txBody>
      </p:sp>
      <p:sp>
        <p:nvSpPr>
          <p:cNvPr id="3" name="コンテンツ プレースホルダ 2"/>
          <p:cNvSpPr>
            <a:spLocks noGrp="1"/>
          </p:cNvSpPr>
          <p:nvPr>
            <p:ph idx="1"/>
          </p:nvPr>
        </p:nvSpPr>
        <p:spPr/>
        <p:txBody>
          <a:bodyPr/>
          <a:lstStyle/>
          <a:p>
            <a:r>
              <a:rPr lang="ja-JP" altLang="en-US" dirty="0" smtClean="0"/>
              <a:t>局面評価（形勢判断）の正確さ</a:t>
            </a:r>
            <a:endParaRPr lang="en-US" altLang="ja-JP" dirty="0" smtClean="0"/>
          </a:p>
          <a:p>
            <a:pPr>
              <a:buClr>
                <a:schemeClr val="tx1"/>
              </a:buClr>
              <a:buNone/>
            </a:pPr>
            <a:r>
              <a:rPr lang="en-US" altLang="ja-JP" dirty="0" smtClean="0"/>
              <a:t>             </a:t>
            </a:r>
            <a:r>
              <a:rPr lang="ja-JP" altLang="en-US" dirty="0" smtClean="0"/>
              <a:t>正確な静的評価関数</a:t>
            </a:r>
            <a:endParaRPr lang="en-US" altLang="ja-JP" dirty="0" smtClean="0"/>
          </a:p>
          <a:p>
            <a:pPr>
              <a:buClr>
                <a:schemeClr val="tx1"/>
              </a:buClr>
              <a:buFont typeface="Wingdings" charset="2"/>
              <a:buChar char="l"/>
            </a:pPr>
            <a:endParaRPr lang="en-US" altLang="ja-JP" sz="1600" dirty="0" smtClean="0"/>
          </a:p>
          <a:p>
            <a:r>
              <a:rPr lang="ja-JP" altLang="en-US" dirty="0" smtClean="0"/>
              <a:t>先読み（探索）の速さ</a:t>
            </a:r>
            <a:endParaRPr lang="en-US" altLang="ja-JP" dirty="0" smtClean="0"/>
          </a:p>
          <a:p>
            <a:pPr>
              <a:buClr>
                <a:schemeClr val="tx1"/>
              </a:buClr>
              <a:buNone/>
            </a:pPr>
            <a:r>
              <a:rPr lang="en-US" altLang="ja-JP" dirty="0" smtClean="0"/>
              <a:t>  </a:t>
            </a:r>
            <a:r>
              <a:rPr lang="ja-JP" altLang="en-US" dirty="0" smtClean="0"/>
              <a:t>　　　　枝刈り，並列化など</a:t>
            </a:r>
            <a:endParaRPr lang="en-US" altLang="ja-JP" dirty="0" smtClean="0"/>
          </a:p>
          <a:p>
            <a:pPr>
              <a:buClr>
                <a:schemeClr val="tx1"/>
              </a:buClr>
              <a:buFont typeface="Wingdings" charset="2"/>
              <a:buChar char="l"/>
            </a:pPr>
            <a:endParaRPr lang="en-US" altLang="ja-JP" sz="1600" dirty="0" smtClean="0"/>
          </a:p>
          <a:p>
            <a:pPr>
              <a:buClr>
                <a:schemeClr val="tx1"/>
              </a:buClr>
              <a:buNone/>
            </a:pPr>
            <a:endParaRPr lang="en-US" altLang="ja-JP" dirty="0" smtClean="0"/>
          </a:p>
          <a:p>
            <a:pPr>
              <a:buClr>
                <a:schemeClr val="tx1"/>
              </a:buClr>
              <a:buNone/>
            </a:pPr>
            <a:r>
              <a:rPr lang="ja-JP" altLang="ja-JP" dirty="0" smtClean="0"/>
              <a:t>　</a:t>
            </a:r>
            <a:r>
              <a:rPr lang="ja-JP" altLang="en-US" dirty="0" smtClean="0"/>
              <a:t>　　　　</a:t>
            </a:r>
            <a:endParaRPr lang="en-US" altLang="ja-JP" dirty="0" smtClean="0"/>
          </a:p>
        </p:txBody>
      </p:sp>
      <p:sp>
        <p:nvSpPr>
          <p:cNvPr id="4" name="右矢印 3"/>
          <p:cNvSpPr/>
          <p:nvPr/>
        </p:nvSpPr>
        <p:spPr>
          <a:xfrm>
            <a:off x="783979" y="2206738"/>
            <a:ext cx="796985" cy="48851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5" name="右矢印 4"/>
          <p:cNvSpPr/>
          <p:nvPr/>
        </p:nvSpPr>
        <p:spPr>
          <a:xfrm>
            <a:off x="783979" y="3654933"/>
            <a:ext cx="796985" cy="48851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静的評価関数</a:t>
            </a:r>
            <a:endParaRPr lang="ja-JP" altLang="en-US" dirty="0"/>
          </a:p>
        </p:txBody>
      </p:sp>
      <p:sp>
        <p:nvSpPr>
          <p:cNvPr id="3" name="コンテンツ プレースホルダ 2"/>
          <p:cNvSpPr>
            <a:spLocks noGrp="1"/>
          </p:cNvSpPr>
          <p:nvPr>
            <p:ph idx="1"/>
          </p:nvPr>
        </p:nvSpPr>
        <p:spPr/>
        <p:txBody>
          <a:bodyPr>
            <a:normAutofit/>
          </a:bodyPr>
          <a:lstStyle/>
          <a:p>
            <a:pPr marL="514350" indent="-514350">
              <a:buClr>
                <a:schemeClr val="tx1"/>
              </a:buClr>
              <a:buNone/>
            </a:pPr>
            <a:r>
              <a:rPr lang="ja-JP" altLang="en-US" dirty="0" smtClean="0"/>
              <a:t>入力：局面を表現するベクトル</a:t>
            </a:r>
            <a:endParaRPr lang="en-US" altLang="ja-JP" dirty="0" smtClean="0"/>
          </a:p>
          <a:p>
            <a:pPr marL="914400" lvl="1" indent="-514350"/>
            <a:r>
              <a:rPr lang="ja-JP" altLang="en-US" dirty="0" smtClean="0"/>
              <a:t>駒の有無（駒割）</a:t>
            </a:r>
            <a:endParaRPr lang="en-US" altLang="ja-JP" dirty="0" smtClean="0"/>
          </a:p>
          <a:p>
            <a:pPr marL="914400" lvl="1" indent="-514350"/>
            <a:r>
              <a:rPr lang="ja-JP" altLang="en-US" dirty="0" smtClean="0"/>
              <a:t>駒の位置関係</a:t>
            </a:r>
            <a:endParaRPr lang="en-US" altLang="ja-JP" dirty="0" smtClean="0"/>
          </a:p>
          <a:p>
            <a:pPr marL="914400" lvl="1" indent="-514350"/>
            <a:r>
              <a:rPr lang="ja-JP" altLang="en-US" dirty="0" smtClean="0"/>
              <a:t>玉の危険度</a:t>
            </a:r>
            <a:endParaRPr lang="en-US" altLang="ja-JP" sz="1600" dirty="0" smtClean="0"/>
          </a:p>
          <a:p>
            <a:pPr marL="514350" indent="-514350">
              <a:buClr>
                <a:schemeClr val="tx1"/>
              </a:buClr>
              <a:buNone/>
            </a:pPr>
            <a:r>
              <a:rPr lang="ja-JP" altLang="en-US" dirty="0" smtClean="0"/>
              <a:t>出力：実数（評価値）</a:t>
            </a:r>
            <a:endParaRPr lang="en-US" altLang="ja-JP" dirty="0" smtClean="0"/>
          </a:p>
          <a:p>
            <a:pPr marL="514350" indent="-514350">
              <a:buClr>
                <a:schemeClr val="tx1"/>
              </a:buClr>
              <a:buNone/>
            </a:pPr>
            <a:endParaRPr lang="en-US" altLang="ja-JP" sz="1000" dirty="0" smtClean="0"/>
          </a:p>
          <a:p>
            <a:pPr marL="514350" indent="-514350">
              <a:buClr>
                <a:schemeClr val="tx1"/>
              </a:buClr>
              <a:buNone/>
            </a:pPr>
            <a:r>
              <a:rPr lang="en-US" altLang="ja-JP" dirty="0" smtClean="0"/>
              <a:t>     </a:t>
            </a:r>
            <a:r>
              <a:rPr lang="ja-JP" altLang="en-US" dirty="0" smtClean="0"/>
              <a:t>を重みベクトルとしたとき，</a:t>
            </a:r>
            <a:endParaRPr lang="en-US" altLang="ja-JP" dirty="0" smtClean="0"/>
          </a:p>
          <a:p>
            <a:pPr marL="514350" indent="-514350">
              <a:buClr>
                <a:schemeClr val="tx1"/>
              </a:buClr>
              <a:buNone/>
            </a:pPr>
            <a:endParaRPr lang="en-US" altLang="ja-JP" sz="1000" dirty="0" smtClean="0"/>
          </a:p>
          <a:p>
            <a:pPr marL="514350" indent="-514350">
              <a:buClr>
                <a:schemeClr val="tx1"/>
              </a:buClr>
              <a:buNone/>
            </a:pPr>
            <a:endParaRPr lang="en-US" altLang="ja-JP" dirty="0" smtClean="0"/>
          </a:p>
        </p:txBody>
      </p:sp>
      <p:pic>
        <p:nvPicPr>
          <p:cNvPr id="8" name="図 7"/>
          <p:cNvPicPr>
            <a:picLocks noChangeAspect="1"/>
          </p:cNvPicPr>
          <p:nvPr/>
        </p:nvPicPr>
        <p:blipFill>
          <a:blip r:embed="rId3"/>
          <a:stretch>
            <a:fillRect/>
          </a:stretch>
        </p:blipFill>
        <p:spPr>
          <a:xfrm>
            <a:off x="3299880" y="658805"/>
            <a:ext cx="266700" cy="469900"/>
          </a:xfrm>
          <a:prstGeom prst="rect">
            <a:avLst/>
          </a:prstGeom>
        </p:spPr>
      </p:pic>
      <p:pic>
        <p:nvPicPr>
          <p:cNvPr id="9" name="図 8"/>
          <p:cNvPicPr>
            <a:picLocks noChangeAspect="1"/>
          </p:cNvPicPr>
          <p:nvPr/>
        </p:nvPicPr>
        <p:blipFill>
          <a:blip r:embed="rId4"/>
          <a:stretch>
            <a:fillRect/>
          </a:stretch>
        </p:blipFill>
        <p:spPr>
          <a:xfrm>
            <a:off x="5655692" y="1700809"/>
            <a:ext cx="317500" cy="330200"/>
          </a:xfrm>
          <a:prstGeom prst="rect">
            <a:avLst/>
          </a:prstGeom>
        </p:spPr>
      </p:pic>
      <p:pic>
        <p:nvPicPr>
          <p:cNvPr id="11" name="図 10"/>
          <p:cNvPicPr>
            <a:picLocks noChangeAspect="1"/>
          </p:cNvPicPr>
          <p:nvPr/>
        </p:nvPicPr>
        <p:blipFill>
          <a:blip r:embed="rId5"/>
          <a:stretch>
            <a:fillRect/>
          </a:stretch>
        </p:blipFill>
        <p:spPr>
          <a:xfrm>
            <a:off x="383224" y="4652392"/>
            <a:ext cx="393700" cy="228600"/>
          </a:xfrm>
          <a:prstGeom prst="rect">
            <a:avLst/>
          </a:prstGeom>
        </p:spPr>
      </p:pic>
      <p:pic>
        <p:nvPicPr>
          <p:cNvPr id="12" name="図 11"/>
          <p:cNvPicPr>
            <a:picLocks noChangeAspect="1"/>
          </p:cNvPicPr>
          <p:nvPr/>
        </p:nvPicPr>
        <p:blipFill>
          <a:blip r:embed="rId6"/>
          <a:stretch>
            <a:fillRect/>
          </a:stretch>
        </p:blipFill>
        <p:spPr>
          <a:xfrm>
            <a:off x="383224" y="5312226"/>
            <a:ext cx="2857500" cy="5207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静的評価関数</a:t>
            </a:r>
            <a:endParaRPr lang="ja-JP" altLang="en-US" dirty="0"/>
          </a:p>
        </p:txBody>
      </p:sp>
      <p:sp>
        <p:nvSpPr>
          <p:cNvPr id="3" name="コンテンツ プレースホルダ 2"/>
          <p:cNvSpPr>
            <a:spLocks noGrp="1"/>
          </p:cNvSpPr>
          <p:nvPr>
            <p:ph idx="1"/>
          </p:nvPr>
        </p:nvSpPr>
        <p:spPr/>
        <p:txBody>
          <a:bodyPr>
            <a:normAutofit/>
          </a:bodyPr>
          <a:lstStyle/>
          <a:p>
            <a:pPr>
              <a:buClr>
                <a:schemeClr val="tx1"/>
              </a:buClr>
              <a:buNone/>
            </a:pPr>
            <a:r>
              <a:rPr lang="ja-JP" altLang="en-US" sz="2800" dirty="0" smtClean="0"/>
              <a:t>例：駒の有無だけを考えた静的評価関数</a:t>
            </a:r>
            <a:endParaRPr lang="en-US" altLang="ja-JP" sz="2800" dirty="0" smtClean="0"/>
          </a:p>
          <a:p>
            <a:pPr>
              <a:buClr>
                <a:schemeClr val="tx1"/>
              </a:buClr>
              <a:buNone/>
            </a:pPr>
            <a:endParaRPr lang="en-US" altLang="ja-JP" sz="2800" dirty="0" smtClean="0"/>
          </a:p>
          <a:p>
            <a:pPr>
              <a:buClr>
                <a:schemeClr val="tx1"/>
              </a:buClr>
              <a:buNone/>
            </a:pPr>
            <a:endParaRPr lang="en-US" altLang="ja-JP" sz="2800" dirty="0" smtClean="0"/>
          </a:p>
          <a:p>
            <a:pPr>
              <a:buClr>
                <a:schemeClr val="tx1"/>
              </a:buClr>
              <a:buNone/>
            </a:pPr>
            <a:endParaRPr lang="en-US" altLang="ja-JP" sz="2800" dirty="0" smtClean="0"/>
          </a:p>
          <a:p>
            <a:pPr>
              <a:buClr>
                <a:schemeClr val="tx1"/>
              </a:buClr>
              <a:buNone/>
            </a:pPr>
            <a:r>
              <a:rPr lang="ja-JP" altLang="en-US" sz="2800" dirty="0" smtClean="0"/>
              <a:t>例：駒の重み（手番で符号を入れ替える）</a:t>
            </a:r>
            <a:endParaRPr lang="en-US" altLang="ja-JP" sz="2800" dirty="0" smtClean="0"/>
          </a:p>
          <a:p>
            <a:pPr>
              <a:buClr>
                <a:schemeClr val="tx1"/>
              </a:buClr>
              <a:buNone/>
            </a:pPr>
            <a:endParaRPr lang="en-US" altLang="ja-JP" sz="2800" dirty="0" smtClean="0"/>
          </a:p>
          <a:p>
            <a:pPr>
              <a:buClr>
                <a:schemeClr val="tx1"/>
              </a:buClr>
              <a:buNone/>
            </a:pPr>
            <a:endParaRPr lang="en-US" altLang="ja-JP" sz="2800" dirty="0" smtClean="0"/>
          </a:p>
        </p:txBody>
      </p:sp>
      <p:graphicFrame>
        <p:nvGraphicFramePr>
          <p:cNvPr id="7" name="表 6"/>
          <p:cNvGraphicFramePr>
            <a:graphicFrameLocks noGrp="1"/>
          </p:cNvGraphicFramePr>
          <p:nvPr/>
        </p:nvGraphicFramePr>
        <p:xfrm>
          <a:off x="613722" y="4405706"/>
          <a:ext cx="7703696" cy="1297389"/>
        </p:xfrm>
        <a:graphic>
          <a:graphicData uri="http://schemas.openxmlformats.org/drawingml/2006/table">
            <a:tbl>
              <a:tblPr firstRow="1" bandRow="1">
                <a:tableStyleId>{D7AC3CCA-C797-4891-BE02-D94E43425B78}</a:tableStyleId>
              </a:tblPr>
              <a:tblGrid>
                <a:gridCol w="592592"/>
                <a:gridCol w="592592"/>
                <a:gridCol w="592592"/>
                <a:gridCol w="592592"/>
                <a:gridCol w="592592"/>
                <a:gridCol w="592592"/>
                <a:gridCol w="592592"/>
                <a:gridCol w="592592"/>
                <a:gridCol w="592592"/>
                <a:gridCol w="592592"/>
                <a:gridCol w="592592"/>
                <a:gridCol w="592592"/>
                <a:gridCol w="592592"/>
              </a:tblGrid>
              <a:tr h="596349">
                <a:tc>
                  <a:txBody>
                    <a:bodyPr/>
                    <a:lstStyle/>
                    <a:p>
                      <a:r>
                        <a:rPr kumimoji="1" lang="ja-JP" altLang="en-US" sz="2400" dirty="0" smtClean="0"/>
                        <a:t>飛</a:t>
                      </a:r>
                      <a:endParaRPr kumimoji="1" lang="ja-JP" altLang="en-US" sz="2400" dirty="0"/>
                    </a:p>
                  </a:txBody>
                  <a:tcPr anchor="ctr"/>
                </a:tc>
                <a:tc>
                  <a:txBody>
                    <a:bodyPr/>
                    <a:lstStyle/>
                    <a:p>
                      <a:r>
                        <a:rPr kumimoji="1" lang="ja-JP" altLang="en-US" sz="2400" dirty="0" smtClean="0"/>
                        <a:t>角</a:t>
                      </a:r>
                      <a:endParaRPr kumimoji="1" lang="ja-JP" altLang="en-US" sz="2400" dirty="0"/>
                    </a:p>
                  </a:txBody>
                  <a:tcPr anchor="ctr"/>
                </a:tc>
                <a:tc>
                  <a:txBody>
                    <a:bodyPr/>
                    <a:lstStyle/>
                    <a:p>
                      <a:r>
                        <a:rPr kumimoji="1" lang="ja-JP" altLang="en-US" sz="2400" dirty="0" smtClean="0"/>
                        <a:t>金</a:t>
                      </a:r>
                      <a:endParaRPr kumimoji="1" lang="ja-JP" altLang="en-US" sz="2400" dirty="0"/>
                    </a:p>
                  </a:txBody>
                  <a:tcPr anchor="ctr"/>
                </a:tc>
                <a:tc>
                  <a:txBody>
                    <a:bodyPr/>
                    <a:lstStyle/>
                    <a:p>
                      <a:r>
                        <a:rPr kumimoji="1" lang="ja-JP" altLang="en-US" sz="2400" dirty="0" smtClean="0"/>
                        <a:t>銀</a:t>
                      </a:r>
                      <a:endParaRPr kumimoji="1" lang="ja-JP" altLang="en-US" sz="2400" dirty="0"/>
                    </a:p>
                  </a:txBody>
                  <a:tcPr anchor="ctr"/>
                </a:tc>
                <a:tc>
                  <a:txBody>
                    <a:bodyPr/>
                    <a:lstStyle/>
                    <a:p>
                      <a:r>
                        <a:rPr kumimoji="1" lang="ja-JP" altLang="en-US" sz="2400" dirty="0" smtClean="0"/>
                        <a:t>桂</a:t>
                      </a:r>
                      <a:endParaRPr kumimoji="1" lang="ja-JP" altLang="en-US" sz="2400" dirty="0"/>
                    </a:p>
                  </a:txBody>
                  <a:tcPr anchor="ctr"/>
                </a:tc>
                <a:tc>
                  <a:txBody>
                    <a:bodyPr/>
                    <a:lstStyle/>
                    <a:p>
                      <a:r>
                        <a:rPr kumimoji="1" lang="ja-JP" altLang="en-US" sz="2400" dirty="0" smtClean="0"/>
                        <a:t>香</a:t>
                      </a:r>
                      <a:endParaRPr kumimoji="1" lang="ja-JP" altLang="en-US" sz="2400" dirty="0"/>
                    </a:p>
                  </a:txBody>
                  <a:tcPr anchor="ctr"/>
                </a:tc>
                <a:tc>
                  <a:txBody>
                    <a:bodyPr/>
                    <a:lstStyle/>
                    <a:p>
                      <a:r>
                        <a:rPr kumimoji="1" lang="ja-JP" altLang="en-US" sz="2400" dirty="0" smtClean="0"/>
                        <a:t>歩</a:t>
                      </a:r>
                      <a:endParaRPr kumimoji="1" lang="ja-JP" altLang="en-US" sz="2400" dirty="0"/>
                    </a:p>
                  </a:txBody>
                  <a:tcPr anchor="ctr"/>
                </a:tc>
                <a:tc>
                  <a:txBody>
                    <a:bodyPr/>
                    <a:lstStyle/>
                    <a:p>
                      <a:r>
                        <a:rPr kumimoji="1" lang="ja-JP" altLang="en-US" sz="2400" dirty="0" smtClean="0"/>
                        <a:t>龍</a:t>
                      </a:r>
                      <a:endParaRPr kumimoji="1" lang="ja-JP" altLang="en-US" sz="2400" dirty="0"/>
                    </a:p>
                  </a:txBody>
                  <a:tcPr anchor="ctr"/>
                </a:tc>
                <a:tc>
                  <a:txBody>
                    <a:bodyPr/>
                    <a:lstStyle/>
                    <a:p>
                      <a:r>
                        <a:rPr kumimoji="1" lang="ja-JP" altLang="en-US" sz="2400" dirty="0" smtClean="0"/>
                        <a:t>馬</a:t>
                      </a:r>
                      <a:endParaRPr kumimoji="1" lang="ja-JP" altLang="en-US" sz="2400" dirty="0"/>
                    </a:p>
                  </a:txBody>
                  <a:tcPr anchor="ctr"/>
                </a:tc>
                <a:tc>
                  <a:txBody>
                    <a:bodyPr/>
                    <a:lstStyle/>
                    <a:p>
                      <a:r>
                        <a:rPr kumimoji="1" lang="ja-JP" altLang="en-US" sz="2000" dirty="0" smtClean="0"/>
                        <a:t>成銀</a:t>
                      </a:r>
                      <a:endParaRPr kumimoji="1" lang="ja-JP" altLang="en-US" sz="2000" dirty="0"/>
                    </a:p>
                  </a:txBody>
                  <a:tcPr anchor="ctr"/>
                </a:tc>
                <a:tc>
                  <a:txBody>
                    <a:bodyPr/>
                    <a:lstStyle/>
                    <a:p>
                      <a:r>
                        <a:rPr kumimoji="1" lang="ja-JP" altLang="en-US" sz="2000" dirty="0" smtClean="0"/>
                        <a:t>成桂</a:t>
                      </a:r>
                      <a:endParaRPr kumimoji="1" lang="ja-JP" altLang="en-US" sz="2000" dirty="0"/>
                    </a:p>
                  </a:txBody>
                  <a:tcPr anchor="ctr"/>
                </a:tc>
                <a:tc>
                  <a:txBody>
                    <a:bodyPr/>
                    <a:lstStyle/>
                    <a:p>
                      <a:r>
                        <a:rPr kumimoji="1" lang="ja-JP" altLang="en-US" sz="2000" dirty="0" smtClean="0"/>
                        <a:t>成香</a:t>
                      </a:r>
                      <a:endParaRPr kumimoji="1" lang="ja-JP" altLang="en-US" sz="2000" dirty="0"/>
                    </a:p>
                  </a:txBody>
                  <a:tcPr anchor="ctr"/>
                </a:tc>
                <a:tc>
                  <a:txBody>
                    <a:bodyPr/>
                    <a:lstStyle/>
                    <a:p>
                      <a:r>
                        <a:rPr kumimoji="1" lang="ja-JP" altLang="en-US" sz="2400" dirty="0" smtClean="0"/>
                        <a:t>と</a:t>
                      </a:r>
                      <a:endParaRPr kumimoji="1" lang="ja-JP" altLang="en-US" sz="2400" dirty="0"/>
                    </a:p>
                  </a:txBody>
                  <a:tcPr anchor="ctr"/>
                </a:tc>
              </a:tr>
              <a:tr h="596349">
                <a:tc>
                  <a:txBody>
                    <a:bodyPr/>
                    <a:lstStyle/>
                    <a:p>
                      <a:r>
                        <a:rPr kumimoji="1" lang="en-US" altLang="ja-JP" sz="1800" dirty="0" smtClean="0"/>
                        <a:t>170</a:t>
                      </a:r>
                      <a:endParaRPr kumimoji="1" lang="ja-JP" altLang="en-US" sz="1800" dirty="0"/>
                    </a:p>
                  </a:txBody>
                  <a:tcPr anchor="ctr"/>
                </a:tc>
                <a:tc>
                  <a:txBody>
                    <a:bodyPr/>
                    <a:lstStyle/>
                    <a:p>
                      <a:r>
                        <a:rPr kumimoji="1" lang="en-US" altLang="ja-JP" sz="1800" dirty="0" smtClean="0"/>
                        <a:t>140</a:t>
                      </a:r>
                      <a:endParaRPr kumimoji="1" lang="ja-JP" altLang="en-US" sz="1800" dirty="0"/>
                    </a:p>
                  </a:txBody>
                  <a:tcPr anchor="ctr"/>
                </a:tc>
                <a:tc>
                  <a:txBody>
                    <a:bodyPr/>
                    <a:lstStyle/>
                    <a:p>
                      <a:r>
                        <a:rPr kumimoji="1" lang="en-US" altLang="ja-JP" sz="1800" dirty="0" smtClean="0"/>
                        <a:t>100</a:t>
                      </a:r>
                      <a:endParaRPr kumimoji="1" lang="ja-JP" altLang="en-US" sz="1800" dirty="0"/>
                    </a:p>
                  </a:txBody>
                  <a:tcPr anchor="ctr"/>
                </a:tc>
                <a:tc>
                  <a:txBody>
                    <a:bodyPr/>
                    <a:lstStyle/>
                    <a:p>
                      <a:r>
                        <a:rPr kumimoji="1" lang="en-US" altLang="ja-JP" sz="1800" dirty="0" smtClean="0"/>
                        <a:t> 80</a:t>
                      </a:r>
                      <a:endParaRPr kumimoji="1" lang="ja-JP" altLang="en-US" sz="1800" dirty="0"/>
                    </a:p>
                  </a:txBody>
                  <a:tcPr anchor="ctr"/>
                </a:tc>
                <a:tc>
                  <a:txBody>
                    <a:bodyPr/>
                    <a:lstStyle/>
                    <a:p>
                      <a:r>
                        <a:rPr kumimoji="1" lang="en-US" altLang="ja-JP" sz="1800" dirty="0" smtClean="0"/>
                        <a:t> 60</a:t>
                      </a:r>
                      <a:endParaRPr kumimoji="1" lang="ja-JP" altLang="en-US" sz="1800" dirty="0"/>
                    </a:p>
                  </a:txBody>
                  <a:tcPr anchor="ctr"/>
                </a:tc>
                <a:tc>
                  <a:txBody>
                    <a:bodyPr/>
                    <a:lstStyle/>
                    <a:p>
                      <a:r>
                        <a:rPr kumimoji="1" lang="en-US" altLang="ja-JP" sz="1800" dirty="0" smtClean="0"/>
                        <a:t> 50</a:t>
                      </a:r>
                      <a:endParaRPr kumimoji="1" lang="ja-JP" altLang="en-US" sz="1800" dirty="0"/>
                    </a:p>
                  </a:txBody>
                  <a:tcPr anchor="ctr"/>
                </a:tc>
                <a:tc>
                  <a:txBody>
                    <a:bodyPr/>
                    <a:lstStyle/>
                    <a:p>
                      <a:r>
                        <a:rPr kumimoji="1" lang="en-US" altLang="ja-JP" sz="1800" dirty="0" smtClean="0"/>
                        <a:t> 20</a:t>
                      </a:r>
                      <a:endParaRPr kumimoji="1" lang="ja-JP" altLang="en-US" sz="1800" dirty="0"/>
                    </a:p>
                  </a:txBody>
                  <a:tcPr anchor="ctr"/>
                </a:tc>
                <a:tc>
                  <a:txBody>
                    <a:bodyPr/>
                    <a:lstStyle/>
                    <a:p>
                      <a:r>
                        <a:rPr kumimoji="1" lang="en-US" altLang="ja-JP" sz="1800" dirty="0" smtClean="0"/>
                        <a:t>185</a:t>
                      </a:r>
                      <a:endParaRPr kumimoji="1" lang="ja-JP" altLang="en-US" sz="1800" dirty="0"/>
                    </a:p>
                  </a:txBody>
                  <a:tcPr anchor="ctr"/>
                </a:tc>
                <a:tc>
                  <a:txBody>
                    <a:bodyPr/>
                    <a:lstStyle/>
                    <a:p>
                      <a:r>
                        <a:rPr kumimoji="1" lang="en-US" altLang="ja-JP" sz="1800" dirty="0" smtClean="0"/>
                        <a:t>160</a:t>
                      </a:r>
                      <a:endParaRPr kumimoji="1" lang="ja-JP" altLang="en-US" sz="1800" dirty="0"/>
                    </a:p>
                  </a:txBody>
                  <a:tcPr anchor="ctr"/>
                </a:tc>
                <a:tc>
                  <a:txBody>
                    <a:bodyPr/>
                    <a:lstStyle/>
                    <a:p>
                      <a:r>
                        <a:rPr kumimoji="1" lang="en-US" altLang="ja-JP" sz="1800" dirty="0" smtClean="0"/>
                        <a:t> 91</a:t>
                      </a:r>
                      <a:endParaRPr kumimoji="1" lang="ja-JP" altLang="en-US" sz="1800" dirty="0"/>
                    </a:p>
                  </a:txBody>
                  <a:tcPr anchor="ctr"/>
                </a:tc>
                <a:tc>
                  <a:txBody>
                    <a:bodyPr/>
                    <a:lstStyle/>
                    <a:p>
                      <a:r>
                        <a:rPr kumimoji="1" lang="en-US" altLang="ja-JP" sz="1800" dirty="0" smtClean="0"/>
                        <a:t> 82</a:t>
                      </a:r>
                      <a:endParaRPr kumimoji="1" lang="ja-JP" altLang="en-US" sz="1800" dirty="0"/>
                    </a:p>
                  </a:txBody>
                  <a:tcPr anchor="ctr"/>
                </a:tc>
                <a:tc>
                  <a:txBody>
                    <a:bodyPr/>
                    <a:lstStyle/>
                    <a:p>
                      <a:r>
                        <a:rPr kumimoji="1" lang="en-US" altLang="ja-JP" sz="1800" dirty="0" smtClean="0"/>
                        <a:t> 78</a:t>
                      </a:r>
                      <a:endParaRPr kumimoji="1" lang="ja-JP" altLang="en-US" sz="1800" dirty="0"/>
                    </a:p>
                  </a:txBody>
                  <a:tcPr anchor="ctr"/>
                </a:tc>
                <a:tc>
                  <a:txBody>
                    <a:bodyPr/>
                    <a:lstStyle/>
                    <a:p>
                      <a:r>
                        <a:rPr kumimoji="1" lang="en-US" altLang="ja-JP" sz="1800" dirty="0" smtClean="0"/>
                        <a:t> 65</a:t>
                      </a:r>
                      <a:endParaRPr kumimoji="1" lang="ja-JP" altLang="en-US" sz="1800" dirty="0"/>
                    </a:p>
                  </a:txBody>
                  <a:tcPr anchor="ctr"/>
                </a:tc>
              </a:tr>
            </a:tbl>
          </a:graphicData>
        </a:graphic>
      </p:graphicFrame>
      <p:pic>
        <p:nvPicPr>
          <p:cNvPr id="10" name="図 9"/>
          <p:cNvPicPr>
            <a:picLocks noChangeAspect="1"/>
          </p:cNvPicPr>
          <p:nvPr/>
        </p:nvPicPr>
        <p:blipFill>
          <a:blip r:embed="rId3"/>
          <a:stretch>
            <a:fillRect/>
          </a:stretch>
        </p:blipFill>
        <p:spPr>
          <a:xfrm>
            <a:off x="849818" y="2420914"/>
            <a:ext cx="7467600" cy="520700"/>
          </a:xfrm>
          <a:prstGeom prst="rect">
            <a:avLst/>
          </a:prstGeom>
        </p:spPr>
      </p:pic>
      <p:pic>
        <p:nvPicPr>
          <p:cNvPr id="11" name="図 10"/>
          <p:cNvPicPr>
            <a:picLocks noChangeAspect="1"/>
          </p:cNvPicPr>
          <p:nvPr/>
        </p:nvPicPr>
        <p:blipFill>
          <a:blip r:embed="rId4"/>
          <a:stretch>
            <a:fillRect/>
          </a:stretch>
        </p:blipFill>
        <p:spPr>
          <a:xfrm>
            <a:off x="3299880" y="658805"/>
            <a:ext cx="266700" cy="4699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静的評価関数</a:t>
            </a:r>
            <a:endParaRPr lang="ja-JP" altLang="en-US" dirty="0"/>
          </a:p>
        </p:txBody>
      </p:sp>
      <p:sp>
        <p:nvSpPr>
          <p:cNvPr id="3" name="コンテンツ プレースホルダ 2"/>
          <p:cNvSpPr>
            <a:spLocks noGrp="1"/>
          </p:cNvSpPr>
          <p:nvPr>
            <p:ph idx="1"/>
          </p:nvPr>
        </p:nvSpPr>
        <p:spPr/>
        <p:txBody>
          <a:bodyPr/>
          <a:lstStyle/>
          <a:p>
            <a:pPr>
              <a:buClr>
                <a:schemeClr val="tx1"/>
              </a:buClr>
              <a:buNone/>
            </a:pPr>
            <a:endParaRPr lang="en-US" altLang="ja-JP" dirty="0" smtClean="0"/>
          </a:p>
          <a:p>
            <a:pPr>
              <a:buClr>
                <a:schemeClr val="tx1"/>
              </a:buClr>
              <a:buFont typeface="Wingdings" charset="2"/>
              <a:buChar char="l"/>
            </a:pPr>
            <a:endParaRPr lang="en-US" altLang="ja-JP" dirty="0" smtClean="0"/>
          </a:p>
          <a:p>
            <a:pPr>
              <a:buClr>
                <a:schemeClr val="tx1"/>
              </a:buClr>
              <a:buNone/>
            </a:pPr>
            <a:r>
              <a:rPr lang="ja-JP" altLang="ja-JP" dirty="0" smtClean="0"/>
              <a:t>　</a:t>
            </a:r>
            <a:r>
              <a:rPr lang="ja-JP" altLang="en-US" dirty="0" smtClean="0"/>
              <a:t>　　　　　　　　　　　　　　　　先手は後手より</a:t>
            </a:r>
            <a:endParaRPr lang="en-US" altLang="ja-JP" dirty="0" smtClean="0"/>
          </a:p>
          <a:p>
            <a:pPr>
              <a:buClr>
                <a:schemeClr val="tx1"/>
              </a:buClr>
              <a:buNone/>
            </a:pPr>
            <a:r>
              <a:rPr lang="ja-JP" altLang="ja-JP" dirty="0" smtClean="0"/>
              <a:t>　</a:t>
            </a:r>
            <a:r>
              <a:rPr lang="ja-JP" altLang="en-US" dirty="0" smtClean="0"/>
              <a:t>　　　　　　　　　　　　　　　　馬</a:t>
            </a:r>
            <a:r>
              <a:rPr lang="en-US" altLang="ja-JP" dirty="0" smtClean="0"/>
              <a:t>1</a:t>
            </a:r>
            <a:r>
              <a:rPr lang="ja-JP" altLang="en-US" dirty="0" smtClean="0"/>
              <a:t>枚得（</a:t>
            </a:r>
            <a:r>
              <a:rPr lang="en-US" altLang="ja-JP" dirty="0" smtClean="0"/>
              <a:t>+160</a:t>
            </a:r>
            <a:r>
              <a:rPr lang="ja-JP" altLang="en-US" dirty="0" smtClean="0"/>
              <a:t>）</a:t>
            </a:r>
            <a:endParaRPr lang="en-US" altLang="ja-JP" dirty="0" smtClean="0"/>
          </a:p>
          <a:p>
            <a:pPr>
              <a:buClr>
                <a:schemeClr val="tx1"/>
              </a:buClr>
              <a:buNone/>
            </a:pPr>
            <a:r>
              <a:rPr lang="ja-JP" altLang="ja-JP" dirty="0" smtClean="0"/>
              <a:t>　</a:t>
            </a:r>
            <a:r>
              <a:rPr lang="ja-JP" altLang="en-US" dirty="0" smtClean="0"/>
              <a:t>　　　　　　　　　　　　　　　　角</a:t>
            </a:r>
            <a:r>
              <a:rPr lang="en-US" altLang="ja-JP" dirty="0" smtClean="0"/>
              <a:t>1</a:t>
            </a:r>
            <a:r>
              <a:rPr lang="ja-JP" altLang="en-US" dirty="0" smtClean="0"/>
              <a:t>枚得（</a:t>
            </a:r>
            <a:r>
              <a:rPr lang="en-US" altLang="ja-JP" dirty="0" smtClean="0"/>
              <a:t>+140</a:t>
            </a:r>
            <a:r>
              <a:rPr lang="ja-JP" altLang="en-US" dirty="0" smtClean="0"/>
              <a:t>）</a:t>
            </a:r>
            <a:endParaRPr lang="en-US" altLang="ja-JP" dirty="0" smtClean="0"/>
          </a:p>
          <a:p>
            <a:pPr>
              <a:buClr>
                <a:schemeClr val="tx1"/>
              </a:buClr>
              <a:buNone/>
            </a:pPr>
            <a:r>
              <a:rPr lang="ja-JP" altLang="en-US" dirty="0" smtClean="0"/>
              <a:t>　　　　　　　　　　　　　　　　　で３００点優勢</a:t>
            </a:r>
            <a:r>
              <a:rPr lang="ja-JP" altLang="ja-JP" dirty="0" smtClean="0"/>
              <a:t>　</a:t>
            </a:r>
            <a:r>
              <a:rPr lang="ja-JP" altLang="en-US" dirty="0" smtClean="0"/>
              <a:t>　　　　　　　　　　　　　　　　</a:t>
            </a:r>
            <a:endParaRPr lang="en-US" altLang="ja-JP" dirty="0" smtClean="0"/>
          </a:p>
        </p:txBody>
      </p:sp>
      <p:pic>
        <p:nvPicPr>
          <p:cNvPr id="5" name="図 4"/>
          <p:cNvPicPr>
            <a:picLocks noChangeAspect="1"/>
          </p:cNvPicPr>
          <p:nvPr/>
        </p:nvPicPr>
        <p:blipFill>
          <a:blip r:embed="rId3"/>
          <a:stretch>
            <a:fillRect/>
          </a:stretch>
        </p:blipFill>
        <p:spPr>
          <a:xfrm>
            <a:off x="460306" y="1554162"/>
            <a:ext cx="4269628" cy="3808528"/>
          </a:xfrm>
          <a:prstGeom prst="rect">
            <a:avLst/>
          </a:prstGeom>
        </p:spPr>
      </p:pic>
      <p:pic>
        <p:nvPicPr>
          <p:cNvPr id="6" name="図 5"/>
          <p:cNvPicPr>
            <a:picLocks noChangeAspect="1"/>
          </p:cNvPicPr>
          <p:nvPr/>
        </p:nvPicPr>
        <p:blipFill>
          <a:blip r:embed="rId4"/>
          <a:stretch>
            <a:fillRect/>
          </a:stretch>
        </p:blipFill>
        <p:spPr>
          <a:xfrm>
            <a:off x="3299880" y="658805"/>
            <a:ext cx="266700" cy="4699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静的評価関数の作りかた</a:t>
            </a:r>
            <a:endParaRPr lang="ja-JP" altLang="en-US" dirty="0"/>
          </a:p>
        </p:txBody>
      </p:sp>
      <p:sp>
        <p:nvSpPr>
          <p:cNvPr id="3" name="コンテンツ プレースホルダ 2"/>
          <p:cNvSpPr>
            <a:spLocks noGrp="1"/>
          </p:cNvSpPr>
          <p:nvPr>
            <p:ph idx="1"/>
          </p:nvPr>
        </p:nvSpPr>
        <p:spPr/>
        <p:txBody>
          <a:bodyPr/>
          <a:lstStyle/>
          <a:p>
            <a:pPr>
              <a:buClr>
                <a:schemeClr val="tx1"/>
              </a:buClr>
              <a:buNone/>
            </a:pPr>
            <a:r>
              <a:rPr lang="ja-JP" altLang="en-US" dirty="0" smtClean="0"/>
              <a:t>従来・・・人間の手作業による調整</a:t>
            </a:r>
            <a:endParaRPr lang="en-US" altLang="ja-JP" dirty="0" smtClean="0"/>
          </a:p>
          <a:p>
            <a:pPr>
              <a:buClr>
                <a:schemeClr val="tx1"/>
              </a:buClr>
              <a:buNone/>
            </a:pPr>
            <a:endParaRPr lang="en-US" altLang="ja-JP" sz="1600" dirty="0" smtClean="0"/>
          </a:p>
          <a:p>
            <a:pPr lvl="2">
              <a:buClr>
                <a:schemeClr val="tx1"/>
              </a:buClr>
              <a:buFont typeface="Wingdings" charset="2"/>
              <a:buChar char="l"/>
            </a:pPr>
            <a:r>
              <a:rPr lang="ja-JP" altLang="en-US" dirty="0" smtClean="0"/>
              <a:t>大変な労力</a:t>
            </a:r>
            <a:endParaRPr lang="en-US" altLang="ja-JP" dirty="0" smtClean="0"/>
          </a:p>
          <a:p>
            <a:pPr lvl="2">
              <a:buClr>
                <a:schemeClr val="tx1"/>
              </a:buClr>
              <a:buFont typeface="Wingdings" charset="2"/>
              <a:buChar char="l"/>
            </a:pPr>
            <a:r>
              <a:rPr lang="ja-JP" altLang="en-US" dirty="0" smtClean="0"/>
              <a:t>作成者の棋力，感覚に依存</a:t>
            </a:r>
            <a:endParaRPr lang="en-US" altLang="ja-JP" dirty="0" smtClean="0"/>
          </a:p>
          <a:p>
            <a:pPr>
              <a:buClr>
                <a:schemeClr val="tx1"/>
              </a:buClr>
              <a:buNone/>
            </a:pPr>
            <a:endParaRPr lang="en-US" altLang="ja-JP" dirty="0" smtClean="0"/>
          </a:p>
          <a:p>
            <a:pPr>
              <a:buClr>
                <a:schemeClr val="tx1"/>
              </a:buClr>
              <a:buNone/>
            </a:pPr>
            <a:r>
              <a:rPr lang="ja-JP" altLang="en-US" dirty="0" smtClean="0"/>
              <a:t>ボナンザメソッド（保木，</a:t>
            </a:r>
            <a:r>
              <a:rPr lang="en-US" altLang="ja-JP" dirty="0" smtClean="0"/>
              <a:t>2006</a:t>
            </a:r>
            <a:r>
              <a:rPr lang="ja-JP" altLang="en-US" dirty="0" smtClean="0"/>
              <a:t>）</a:t>
            </a:r>
            <a:endParaRPr lang="en-US" altLang="ja-JP" dirty="0" smtClean="0"/>
          </a:p>
          <a:p>
            <a:pPr>
              <a:buClr>
                <a:schemeClr val="tx1"/>
              </a:buClr>
              <a:buNone/>
            </a:pPr>
            <a:r>
              <a:rPr lang="ja-JP" altLang="en-US" dirty="0" smtClean="0"/>
              <a:t>機械学習による、特徴ベクトルの重みの自動調整</a:t>
            </a:r>
            <a:endParaRPr lang="en-US" altLang="ja-JP" dirty="0" smtClean="0"/>
          </a:p>
        </p:txBody>
      </p:sp>
      <p:sp>
        <p:nvSpPr>
          <p:cNvPr id="5" name="右矢印 4"/>
          <p:cNvSpPr/>
          <p:nvPr/>
        </p:nvSpPr>
        <p:spPr>
          <a:xfrm>
            <a:off x="492433" y="2531081"/>
            <a:ext cx="583142" cy="328343"/>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トラベル">
  <a:themeElements>
    <a:clrScheme name="トラベル">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トラベル">
      <a:majorFont>
        <a:latin typeface="Franklin Gothic Medium"/>
        <a:ea typeface=""/>
        <a:cs typeface=""/>
        <a:font script="Jpan" typeface="ヒラギノ角ゴ Pro W6"/>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ＭＳ Ｐゴシック"/>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トラベル">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トラベル.thmx</Template>
  <TotalTime>9429</TotalTime>
  <Words>1588</Words>
  <Application>Microsoft Macintosh PowerPoint</Application>
  <PresentationFormat>画面に合わせる (4:3)</PresentationFormat>
  <Paragraphs>338</Paragraphs>
  <Slides>28</Slides>
  <Notes>20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28</vt:i4>
      </vt:variant>
    </vt:vector>
  </HeadingPairs>
  <TitlesOfParts>
    <vt:vector size="29" baseType="lpstr">
      <vt:lpstr>トラベル</vt:lpstr>
      <vt:lpstr>コンピュータ将棋におけるカーネル法を用いた静的評価関数の学習</vt:lpstr>
      <vt:lpstr>目次</vt:lpstr>
      <vt:lpstr>自己紹介</vt:lpstr>
      <vt:lpstr>将棋は「解ける」か？</vt:lpstr>
      <vt:lpstr>「強い」コンピュータ将棋を作るために</vt:lpstr>
      <vt:lpstr>静的評価関数</vt:lpstr>
      <vt:lpstr>静的評価関数</vt:lpstr>
      <vt:lpstr>静的評価関数</vt:lpstr>
      <vt:lpstr>静的評価関数の作りかた</vt:lpstr>
      <vt:lpstr>問題提起</vt:lpstr>
      <vt:lpstr>問題提起</vt:lpstr>
      <vt:lpstr>提案手法</vt:lpstr>
      <vt:lpstr>SVM（サポートベクトルマシン）</vt:lpstr>
      <vt:lpstr>SVM（サポートベクトルマシン）</vt:lpstr>
      <vt:lpstr>カーネル法</vt:lpstr>
      <vt:lpstr>カーネル法</vt:lpstr>
      <vt:lpstr>多項式カーネル</vt:lpstr>
      <vt:lpstr>ガウシアンカーネル</vt:lpstr>
      <vt:lpstr>提案手法</vt:lpstr>
      <vt:lpstr>提案手法</vt:lpstr>
      <vt:lpstr>提案手法</vt:lpstr>
      <vt:lpstr>対局方法</vt:lpstr>
      <vt:lpstr>学習から対局までの概略図</vt:lpstr>
      <vt:lpstr>学習から対局までの概略図</vt:lpstr>
      <vt:lpstr>実験</vt:lpstr>
      <vt:lpstr>実験</vt:lpstr>
      <vt:lpstr>重要な問題</vt:lpstr>
      <vt:lpstr>課題</vt:lpstr>
    </vt:vector>
  </TitlesOfParts>
  <Company>九州大学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カーネル法を用いたコンピュータ将棋における静的評価関数の学習</dc:title>
  <dc:creator>末廣 大貴</dc:creator>
  <cp:lastModifiedBy>末廣 大貴</cp:lastModifiedBy>
  <cp:revision>316</cp:revision>
  <dcterms:created xsi:type="dcterms:W3CDTF">2010-03-14T11:55:06Z</dcterms:created>
  <dcterms:modified xsi:type="dcterms:W3CDTF">2010-03-14T12:14:24Z</dcterms:modified>
</cp:coreProperties>
</file>