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7"/>
  </p:notesMasterIdLst>
  <p:handoutMasterIdLst>
    <p:handoutMasterId r:id="rId38"/>
  </p:handoutMasterIdLst>
  <p:sldIdLst>
    <p:sldId id="256" r:id="rId2"/>
    <p:sldId id="392" r:id="rId3"/>
    <p:sldId id="296" r:id="rId4"/>
    <p:sldId id="365" r:id="rId5"/>
    <p:sldId id="364" r:id="rId6"/>
    <p:sldId id="363" r:id="rId7"/>
    <p:sldId id="366" r:id="rId8"/>
    <p:sldId id="378" r:id="rId9"/>
    <p:sldId id="385" r:id="rId10"/>
    <p:sldId id="310" r:id="rId11"/>
    <p:sldId id="368" r:id="rId12"/>
    <p:sldId id="367" r:id="rId13"/>
    <p:sldId id="308" r:id="rId14"/>
    <p:sldId id="391" r:id="rId15"/>
    <p:sldId id="312" r:id="rId16"/>
    <p:sldId id="389" r:id="rId17"/>
    <p:sldId id="339" r:id="rId18"/>
    <p:sldId id="329" r:id="rId19"/>
    <p:sldId id="381" r:id="rId20"/>
    <p:sldId id="317" r:id="rId21"/>
    <p:sldId id="349" r:id="rId22"/>
    <p:sldId id="382" r:id="rId23"/>
    <p:sldId id="373" r:id="rId24"/>
    <p:sldId id="369" r:id="rId25"/>
    <p:sldId id="393" r:id="rId26"/>
    <p:sldId id="322" r:id="rId27"/>
    <p:sldId id="390" r:id="rId28"/>
    <p:sldId id="384" r:id="rId29"/>
    <p:sldId id="371" r:id="rId30"/>
    <p:sldId id="388" r:id="rId31"/>
    <p:sldId id="377" r:id="rId32"/>
    <p:sldId id="375" r:id="rId33"/>
    <p:sldId id="292" r:id="rId34"/>
    <p:sldId id="331" r:id="rId35"/>
    <p:sldId id="336" r:id="rId36"/>
  </p:sldIdLst>
  <p:sldSz cx="9144000" cy="6858000" type="screen4x3"/>
  <p:notesSz cx="6675438" cy="9906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28" autoAdjust="0"/>
    <p:restoredTop sz="85943" autoAdjust="0"/>
  </p:normalViewPr>
  <p:slideViewPr>
    <p:cSldViewPr>
      <p:cViewPr varScale="1">
        <p:scale>
          <a:sx n="118" d="100"/>
          <a:sy n="11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24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781425" y="0"/>
            <a:ext cx="28924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510E7-92A1-4C85-BE18-E52353AA0D26}" type="datetimeFigureOut">
              <a:rPr kumimoji="1" lang="ja-JP" altLang="en-US" smtClean="0"/>
              <a:pPr/>
              <a:t>2010/4/1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8924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781425" y="9409113"/>
            <a:ext cx="28924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363B1-B31B-4CEC-BBFF-2FBF41B42B3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269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781203" y="0"/>
            <a:ext cx="289269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B8A91-697E-4177-BEA2-E128671279E8}" type="datetimeFigureOut">
              <a:rPr kumimoji="1" lang="ja-JP" altLang="en-US" smtClean="0"/>
              <a:pPr/>
              <a:t>2010/4/1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42950"/>
            <a:ext cx="4951412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67544" y="4705350"/>
            <a:ext cx="534035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89269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781203" y="9408981"/>
            <a:ext cx="289269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2E08D-1E9D-453F-83DF-ECABA8784F0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2E08D-1E9D-453F-83DF-ECABA8784F0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9</a:t>
            </a:r>
            <a:r>
              <a:rPr kumimoji="1" lang="ja-JP" altLang="en-US" dirty="0" smtClean="0"/>
              <a:t>路は不一致となる局面が少ないため，影響が少なく勝率に響いていない</a:t>
            </a:r>
            <a:endParaRPr kumimoji="1" lang="en-US" altLang="ja-JP" dirty="0" smtClean="0"/>
          </a:p>
          <a:p>
            <a:r>
              <a:rPr kumimoji="1" lang="en-US" altLang="ja-JP" dirty="0" smtClean="0"/>
              <a:t>9</a:t>
            </a:r>
            <a:r>
              <a:rPr kumimoji="1" lang="ja-JP" altLang="en-US" dirty="0" smtClean="0"/>
              <a:t>路は不一致数＝１８７</a:t>
            </a:r>
            <a:r>
              <a:rPr kumimoji="1" lang="en-US" altLang="ja-JP" dirty="0" smtClean="0"/>
              <a:t>/5500</a:t>
            </a:r>
            <a:r>
              <a:rPr kumimoji="1" lang="ja-JP" altLang="en-US" dirty="0" smtClean="0"/>
              <a:t>局面</a:t>
            </a:r>
            <a:endParaRPr kumimoji="1" lang="en-US" altLang="ja-JP" dirty="0" smtClean="0"/>
          </a:p>
          <a:p>
            <a:r>
              <a:rPr kumimoji="1" lang="en-US" altLang="ja-JP" dirty="0" smtClean="0"/>
              <a:t>19</a:t>
            </a:r>
            <a:r>
              <a:rPr kumimoji="1" lang="ja-JP" altLang="en-US" dirty="0" smtClean="0"/>
              <a:t>路は不一致数＝</a:t>
            </a:r>
            <a:r>
              <a:rPr kumimoji="1" lang="en-US" altLang="ja-JP" dirty="0" smtClean="0"/>
              <a:t>2277/26064</a:t>
            </a:r>
            <a:r>
              <a:rPr kumimoji="1" lang="ja-JP" altLang="en-US" dirty="0" smtClean="0"/>
              <a:t>局面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2E08D-1E9D-453F-83DF-ECABA8784F09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いらないかな・・・・？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2E08D-1E9D-453F-83DF-ECABA8784F09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次に一致率を，測ります．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すべての棋譜での一致率！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2E08D-1E9D-453F-83DF-ECABA8784F09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Tree</a:t>
            </a:r>
            <a:r>
              <a:rPr kumimoji="1" lang="ja-JP" altLang="en-US" dirty="0" smtClean="0"/>
              <a:t>ははずす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2E08D-1E9D-453F-83DF-ECABA8784F09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2E08D-1E9D-453F-83DF-ECABA8784F0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次はみじかい！</a:t>
            </a:r>
            <a:endParaRPr kumimoji="1" lang="en-US" altLang="ja-JP" dirty="0" smtClean="0"/>
          </a:p>
          <a:p>
            <a:r>
              <a:rPr kumimoji="1" lang="ja-JP" altLang="en-US" dirty="0" smtClean="0"/>
              <a:t>モンテカルロ木探索＝プレイアウト＋木探索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2E08D-1E9D-453F-83DF-ECABA8784F0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先行研究からこの二つの手法がより効果があるとわかっています．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この２つの手法について説明します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2E08D-1E9D-453F-83DF-ECABA8784F09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木を各プロセスで共有する手法　共有の際には，局所的にロックをかけるなどを行う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メリット</a:t>
            </a:r>
            <a:endParaRPr kumimoji="1" lang="en-US" altLang="ja-JP" dirty="0" smtClean="0"/>
          </a:p>
          <a:p>
            <a:r>
              <a:rPr kumimoji="1" lang="ja-JP" altLang="en-US" dirty="0" smtClean="0"/>
              <a:t>より大きな探索木によって，着手の精度は向上する傾向</a:t>
            </a:r>
            <a:endParaRPr kumimoji="1" lang="en-US" altLang="ja-JP" dirty="0" smtClean="0"/>
          </a:p>
          <a:p>
            <a:r>
              <a:rPr kumimoji="1" lang="ja-JP" altLang="en-US" dirty="0" smtClean="0"/>
              <a:t>デメリット</a:t>
            </a:r>
            <a:endParaRPr kumimoji="1" lang="en-US" altLang="ja-JP" dirty="0" smtClean="0"/>
          </a:p>
          <a:p>
            <a:r>
              <a:rPr kumimoji="1" lang="ja-JP" altLang="en-US" dirty="0" smtClean="0"/>
              <a:t>木の同期に遅延（分散環境では通信も必要）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実装も多くのプロセスになってくると困難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2E08D-1E9D-453F-83DF-ECABA8784F09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各プロセスが独立に探索を行い，行った結果を集計し，その総和をとり，手を選択する手法．ちなみにこれを総和制と呼ぶ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メリット</a:t>
            </a:r>
            <a:endParaRPr kumimoji="1" lang="en-US" altLang="ja-JP" dirty="0" smtClean="0"/>
          </a:p>
          <a:p>
            <a:r>
              <a:rPr kumimoji="1" lang="ja-JP" altLang="en-US" dirty="0" smtClean="0"/>
              <a:t>同期の手間が要らない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多くのプロセスにも簡単に対応できる汎用性の高さ</a:t>
            </a:r>
            <a:endParaRPr kumimoji="1" lang="en-US" altLang="ja-JP" dirty="0" smtClean="0"/>
          </a:p>
          <a:p>
            <a:r>
              <a:rPr kumimoji="1" lang="ja-JP" altLang="en-US" dirty="0" smtClean="0"/>
              <a:t>一つのプロセスでは悪手がたまに出るが，それを人数によって打ち消している．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デメリット</a:t>
            </a:r>
            <a:endParaRPr kumimoji="1" lang="en-US" altLang="ja-JP" dirty="0" smtClean="0"/>
          </a:p>
          <a:p>
            <a:r>
              <a:rPr kumimoji="1" lang="ja-JP" altLang="en-US" dirty="0" smtClean="0"/>
              <a:t>一つ一つの探索木は小さいので，深く読んだ手は出ない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同じ探索をそれぞれのプロセスがしてしまう（探索オーバーヘッド？）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一人だけが見つけた好手があっても，他のプロセスの情報で打ち消されてしまう</a:t>
            </a:r>
            <a:r>
              <a:rPr kumimoji="1" lang="ja-JP" altLang="en-US" dirty="0" err="1" smtClean="0"/>
              <a:t>．．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2E08D-1E9D-453F-83DF-ECABA8784F09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理由について文献では</a:t>
            </a:r>
            <a:endParaRPr kumimoji="1" lang="en-US" altLang="ja-JP" dirty="0" smtClean="0"/>
          </a:p>
          <a:p>
            <a:r>
              <a:rPr kumimoji="1" lang="en-US" altLang="ja-JP" dirty="0" smtClean="0"/>
              <a:t>Root</a:t>
            </a:r>
            <a:r>
              <a:rPr kumimoji="1" lang="ja-JP" altLang="en-US" dirty="0" smtClean="0"/>
              <a:t>並列化の作る探索木が，</a:t>
            </a:r>
            <a:r>
              <a:rPr kumimoji="1" lang="en-US" altLang="ja-JP" dirty="0" smtClean="0"/>
              <a:t>Tree</a:t>
            </a:r>
            <a:r>
              <a:rPr kumimoji="1" lang="ja-JP" altLang="en-US" dirty="0" smtClean="0"/>
              <a:t>並列化に比べて浅く，</a:t>
            </a:r>
            <a:endParaRPr kumimoji="1" lang="en-US" altLang="ja-JP" dirty="0" smtClean="0"/>
          </a:p>
          <a:p>
            <a:r>
              <a:rPr kumimoji="1" lang="ja-JP" altLang="en-US" dirty="0" smtClean="0"/>
              <a:t>探索が局所的な間違いから脱出しやすい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しかし，これは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・アルゴリズムが弱い，つまり逐次探索に改善の余地があるのでは？</a:t>
            </a:r>
            <a:endParaRPr kumimoji="1" lang="en-US" altLang="ja-JP" dirty="0" smtClean="0"/>
          </a:p>
          <a:p>
            <a:r>
              <a:rPr kumimoji="1" lang="ja-JP" altLang="en-US" dirty="0" smtClean="0"/>
              <a:t>という問題では？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2E08D-1E9D-453F-83DF-ECABA8784F09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去年の大会では，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路で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位，</a:t>
            </a:r>
            <a:r>
              <a:rPr kumimoji="1" lang="en-US" altLang="ja-JP" dirty="0" smtClean="0"/>
              <a:t>19</a:t>
            </a:r>
            <a:r>
              <a:rPr kumimoji="1" lang="ja-JP" altLang="en-US" dirty="0" smtClean="0"/>
              <a:t>路で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位</a:t>
            </a:r>
            <a:endParaRPr kumimoji="1" lang="en-US" altLang="ja-JP" dirty="0" smtClean="0"/>
          </a:p>
          <a:p>
            <a:r>
              <a:rPr kumimoji="1" lang="ja-JP" altLang="en-US" dirty="0" smtClean="0"/>
              <a:t>様々な逐次における最適アルゴリズムが実装されている．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2E08D-1E9D-453F-83DF-ECABA8784F09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簡単な例をあげて説明します．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従来の総和制のデメリット</a:t>
            </a:r>
            <a:endParaRPr kumimoji="1" lang="en-US" altLang="ja-JP" dirty="0" smtClean="0"/>
          </a:p>
          <a:p>
            <a:r>
              <a:rPr kumimoji="1" lang="ja-JP" altLang="en-US" dirty="0" smtClean="0"/>
              <a:t>どのプロセスも一律に探索してしまいそうな手が抽出される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モンテカルロ木探索は，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位の手の情報が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位の手の情報より信頼度が高いといわれる．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合議制のメリット</a:t>
            </a:r>
            <a:endParaRPr kumimoji="1" lang="en-US" altLang="ja-JP" dirty="0" smtClean="0"/>
          </a:p>
          <a:p>
            <a:r>
              <a:rPr kumimoji="1" lang="ja-JP" altLang="en-US" dirty="0" smtClean="0"/>
              <a:t>一位の手の情報のみを扱うことで，信頼度の低い情報を消している．</a:t>
            </a:r>
            <a:endParaRPr kumimoji="1" lang="en-US" altLang="ja-JP" dirty="0" smtClean="0"/>
          </a:p>
          <a:p>
            <a:r>
              <a:rPr kumimoji="1" lang="ja-JP" altLang="en-US" dirty="0" smtClean="0"/>
              <a:t>またコンピュータ将棋の結果から，合議はなんらかの効果をあげるとされている．必ず同等以上の結果にはなる．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2E08D-1E9D-453F-83DF-ECABA8784F09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C1F52-6D0D-4DD0-BB2A-899C2D30CE8E}" type="datetimeFigureOut">
              <a:rPr kumimoji="1" lang="ja-JP" altLang="en-US" smtClean="0"/>
              <a:pPr/>
              <a:t>2010/4/1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D9EB-BDA8-46CF-985B-4F04AEBD0A6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C1F52-6D0D-4DD0-BB2A-899C2D30CE8E}" type="datetimeFigureOut">
              <a:rPr kumimoji="1" lang="ja-JP" altLang="en-US" smtClean="0"/>
              <a:pPr/>
              <a:t>2010/4/1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D9EB-BDA8-46CF-985B-4F04AEBD0A6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C1F52-6D0D-4DD0-BB2A-899C2D30CE8E}" type="datetimeFigureOut">
              <a:rPr kumimoji="1" lang="ja-JP" altLang="en-US" smtClean="0"/>
              <a:pPr/>
              <a:t>2010/4/1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D9EB-BDA8-46CF-985B-4F04AEBD0A6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C1F52-6D0D-4DD0-BB2A-899C2D30CE8E}" type="datetimeFigureOut">
              <a:rPr kumimoji="1" lang="ja-JP" altLang="en-US" smtClean="0"/>
              <a:pPr/>
              <a:t>2010/4/1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D9EB-BDA8-46CF-985B-4F04AEBD0A6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C1F52-6D0D-4DD0-BB2A-899C2D30CE8E}" type="datetimeFigureOut">
              <a:rPr kumimoji="1" lang="ja-JP" altLang="en-US" smtClean="0"/>
              <a:pPr/>
              <a:t>2010/4/1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D9EB-BDA8-46CF-985B-4F04AEBD0A6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C1F52-6D0D-4DD0-BB2A-899C2D30CE8E}" type="datetimeFigureOut">
              <a:rPr kumimoji="1" lang="ja-JP" altLang="en-US" smtClean="0"/>
              <a:pPr/>
              <a:t>2010/4/1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D9EB-BDA8-46CF-985B-4F04AEBD0A6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C1F52-6D0D-4DD0-BB2A-899C2D30CE8E}" type="datetimeFigureOut">
              <a:rPr kumimoji="1" lang="ja-JP" altLang="en-US" smtClean="0"/>
              <a:pPr/>
              <a:t>2010/4/1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D9EB-BDA8-46CF-985B-4F04AEBD0A6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C1F52-6D0D-4DD0-BB2A-899C2D30CE8E}" type="datetimeFigureOut">
              <a:rPr kumimoji="1" lang="ja-JP" altLang="en-US" smtClean="0"/>
              <a:pPr/>
              <a:t>2010/4/1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D9EB-BDA8-46CF-985B-4F04AEBD0A6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C1F52-6D0D-4DD0-BB2A-899C2D30CE8E}" type="datetimeFigureOut">
              <a:rPr kumimoji="1" lang="ja-JP" altLang="en-US" smtClean="0"/>
              <a:pPr/>
              <a:t>2010/4/1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D9EB-BDA8-46CF-985B-4F04AEBD0A6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C1F52-6D0D-4DD0-BB2A-899C2D30CE8E}" type="datetimeFigureOut">
              <a:rPr kumimoji="1" lang="ja-JP" altLang="en-US" smtClean="0"/>
              <a:pPr/>
              <a:t>2010/4/1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D9EB-BDA8-46CF-985B-4F04AEBD0A6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C1F52-6D0D-4DD0-BB2A-899C2D30CE8E}" type="datetimeFigureOut">
              <a:rPr kumimoji="1" lang="ja-JP" altLang="en-US" smtClean="0"/>
              <a:pPr/>
              <a:t>2010/4/1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D9EB-BDA8-46CF-985B-4F04AEBD0A6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C1F52-6D0D-4DD0-BB2A-899C2D30CE8E}" type="datetimeFigureOut">
              <a:rPr kumimoji="1" lang="ja-JP" altLang="en-US" smtClean="0"/>
              <a:pPr/>
              <a:t>2010/4/1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8D9EB-BDA8-46CF-985B-4F04AEBD0A6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57158" y="1000108"/>
            <a:ext cx="8358246" cy="2600343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コンピュータ囲碁における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Root</a:t>
            </a:r>
            <a:r>
              <a:rPr lang="ja-JP" altLang="en-US" dirty="0" smtClean="0"/>
              <a:t>並列化について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00034" y="4357694"/>
            <a:ext cx="8062912" cy="857256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発表者　副島　佑介</a:t>
            </a:r>
            <a:endParaRPr lang="en-US" altLang="ja-JP" dirty="0" smtClean="0"/>
          </a:p>
          <a:p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先行</a:t>
            </a:r>
            <a:r>
              <a:rPr kumimoji="1" lang="ja-JP" altLang="en-US" dirty="0" smtClean="0"/>
              <a:t>研究　～様々な並列化手法～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6215082"/>
            <a:ext cx="8229600" cy="47147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ja-JP" altLang="en-US" dirty="0" smtClean="0"/>
              <a:t>図：</a:t>
            </a:r>
            <a:r>
              <a:rPr kumimoji="1" lang="ja-JP" altLang="en-US" dirty="0" smtClean="0"/>
              <a:t>参考文献</a:t>
            </a:r>
            <a:endParaRPr kumimoji="1" lang="en-US" altLang="ja-JP" dirty="0" smtClean="0"/>
          </a:p>
          <a:p>
            <a:pPr lvl="1">
              <a:buNone/>
            </a:pPr>
            <a:r>
              <a:rPr kumimoji="1" lang="en-US" altLang="ja-JP" dirty="0" err="1" smtClean="0"/>
              <a:t>Chaslots</a:t>
            </a:r>
            <a:r>
              <a:rPr kumimoji="1" lang="en-US" altLang="ja-JP" dirty="0" smtClean="0"/>
              <a:t>  et al[08]</a:t>
            </a:r>
            <a:r>
              <a:rPr kumimoji="1" lang="ja-JP" altLang="en-US" dirty="0" smtClean="0"/>
              <a:t>　</a:t>
            </a:r>
            <a:r>
              <a:rPr kumimoji="1" lang="en-US" altLang="ja-JP" dirty="0" err="1" smtClean="0"/>
              <a:t>Parrallel</a:t>
            </a:r>
            <a:r>
              <a:rPr kumimoji="1" lang="en-US" altLang="ja-JP" dirty="0" smtClean="0"/>
              <a:t> Monte-Carlo Tree Search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871543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角丸四角形 5"/>
          <p:cNvSpPr/>
          <p:nvPr/>
        </p:nvSpPr>
        <p:spPr>
          <a:xfrm>
            <a:off x="2357422" y="1142984"/>
            <a:ext cx="2286016" cy="3143272"/>
          </a:xfrm>
          <a:prstGeom prst="roundRect">
            <a:avLst/>
          </a:prstGeom>
          <a:solidFill>
            <a:schemeClr val="accent4">
              <a:lumMod val="75000"/>
              <a:alpha val="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6786578" y="1142984"/>
            <a:ext cx="2000264" cy="314327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kumimoji="1" lang="en-US" altLang="ja-JP" dirty="0" smtClean="0"/>
              <a:t>Tree</a:t>
            </a:r>
            <a:r>
              <a:rPr kumimoji="1" lang="ja-JP" altLang="en-US" dirty="0" smtClean="0"/>
              <a:t>並列化</a:t>
            </a:r>
            <a:endParaRPr kumimoji="1" lang="ja-JP" altLang="en-US" dirty="0"/>
          </a:p>
        </p:txBody>
      </p:sp>
      <p:pic>
        <p:nvPicPr>
          <p:cNvPr id="3074" name="Picture 2" descr="C:\Documents and Settings\Owner\My Documents\My Dropbox\master_tex\master\fig\tr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142984"/>
            <a:ext cx="5929354" cy="5572164"/>
          </a:xfrm>
          <a:prstGeom prst="rect">
            <a:avLst/>
          </a:prstGeom>
          <a:noFill/>
        </p:spPr>
      </p:pic>
      <p:sp>
        <p:nvSpPr>
          <p:cNvPr id="46" name="正方形/長方形 45"/>
          <p:cNvSpPr/>
          <p:nvPr/>
        </p:nvSpPr>
        <p:spPr>
          <a:xfrm>
            <a:off x="6143636" y="2928934"/>
            <a:ext cx="571504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kumimoji="1" lang="en-US" altLang="ja-JP" dirty="0" smtClean="0"/>
              <a:t>Root</a:t>
            </a:r>
            <a:r>
              <a:rPr kumimoji="1" lang="ja-JP" altLang="en-US" dirty="0" smtClean="0"/>
              <a:t>並列化</a:t>
            </a:r>
            <a:endParaRPr kumimoji="1" lang="ja-JP" altLang="en-US" dirty="0"/>
          </a:p>
        </p:txBody>
      </p:sp>
      <p:pic>
        <p:nvPicPr>
          <p:cNvPr id="2050" name="Picture 2" descr="C:\Documents and Settings\Owner\My Documents\My Dropbox\master_tex\master\fig\ro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071546"/>
            <a:ext cx="4786346" cy="5429288"/>
          </a:xfrm>
          <a:prstGeom prst="rect">
            <a:avLst/>
          </a:prstGeom>
          <a:noFill/>
        </p:spPr>
      </p:pic>
      <p:sp>
        <p:nvSpPr>
          <p:cNvPr id="79" name="右中かっこ 78"/>
          <p:cNvSpPr/>
          <p:nvPr/>
        </p:nvSpPr>
        <p:spPr>
          <a:xfrm>
            <a:off x="5214942" y="1928802"/>
            <a:ext cx="857256" cy="3643338"/>
          </a:xfrm>
          <a:prstGeom prst="righ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/>
        </p:nvSpPr>
        <p:spPr>
          <a:xfrm>
            <a:off x="6215074" y="2928934"/>
            <a:ext cx="2714644" cy="1857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各プロセスの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探索木情報の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rgbClr val="FF0000"/>
                </a:solidFill>
              </a:rPr>
              <a:t>総和</a:t>
            </a:r>
            <a:r>
              <a:rPr lang="ja-JP" altLang="en-US" sz="2400" dirty="0" smtClean="0">
                <a:solidFill>
                  <a:schemeClr val="tx1"/>
                </a:solidFill>
              </a:rPr>
              <a:t>から手を選択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（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総和制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）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-0.20278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先行研究</a:t>
            </a:r>
            <a:r>
              <a:rPr lang="en-US" altLang="ja-JP" sz="3600" dirty="0" smtClean="0"/>
              <a:t>[</a:t>
            </a:r>
            <a:r>
              <a:rPr lang="en-US" altLang="ja-JP" sz="3600" dirty="0" err="1" smtClean="0"/>
              <a:t>Chaslot</a:t>
            </a:r>
            <a:r>
              <a:rPr lang="en-US" altLang="ja-JP" sz="3600" dirty="0" smtClean="0"/>
              <a:t> et al.08]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2844" y="714357"/>
            <a:ext cx="8858312" cy="642941"/>
          </a:xfrm>
        </p:spPr>
        <p:txBody>
          <a:bodyPr/>
          <a:lstStyle/>
          <a:p>
            <a:r>
              <a:rPr kumimoji="1" lang="en-US" altLang="ja-JP" sz="2800" dirty="0" smtClean="0"/>
              <a:t>Tree</a:t>
            </a:r>
            <a:r>
              <a:rPr kumimoji="1" lang="ja-JP" altLang="en-US" sz="2800" dirty="0" smtClean="0"/>
              <a:t>並列化と</a:t>
            </a:r>
            <a:r>
              <a:rPr kumimoji="1" lang="en-US" altLang="ja-JP" sz="2800" dirty="0" smtClean="0"/>
              <a:t>Root</a:t>
            </a:r>
            <a:r>
              <a:rPr kumimoji="1" lang="ja-JP" altLang="en-US" sz="2800" dirty="0" smtClean="0"/>
              <a:t>並列化の比較</a:t>
            </a:r>
            <a:r>
              <a:rPr kumimoji="1" lang="ja-JP" altLang="en-US" sz="2000" dirty="0" smtClean="0"/>
              <a:t>（</a:t>
            </a:r>
            <a:r>
              <a:rPr kumimoji="1" lang="en-US" altLang="ja-JP" sz="1800" dirty="0" smtClean="0"/>
              <a:t>13</a:t>
            </a:r>
            <a:r>
              <a:rPr kumimoji="1" lang="ja-JP" altLang="en-US" sz="2000" dirty="0" smtClean="0"/>
              <a:t>路盤（</a:t>
            </a:r>
            <a:r>
              <a:rPr kumimoji="1" lang="en-US" altLang="ja-JP" sz="2000" dirty="0" smtClean="0"/>
              <a:t>1</a:t>
            </a:r>
            <a:r>
              <a:rPr lang="ja-JP" altLang="en-US" sz="2000" dirty="0" smtClean="0"/>
              <a:t>手</a:t>
            </a:r>
            <a:r>
              <a:rPr lang="en-US" altLang="ja-JP" sz="2000" dirty="0" smtClean="0"/>
              <a:t>1</a:t>
            </a:r>
            <a:r>
              <a:rPr lang="ja-JP" altLang="en-US" sz="2000" dirty="0" smtClean="0"/>
              <a:t>秒</a:t>
            </a:r>
            <a:r>
              <a:rPr kumimoji="1" lang="ja-JP" altLang="en-US" sz="2000" dirty="0" smtClean="0"/>
              <a:t>）</a:t>
            </a:r>
            <a:r>
              <a:rPr kumimoji="1" lang="en-US" altLang="ja-JP" sz="2000" dirty="0" err="1" smtClean="0"/>
              <a:t>vs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 err="1" smtClean="0"/>
              <a:t>GnuGo</a:t>
            </a:r>
            <a:r>
              <a:rPr lang="ja-JP" altLang="en-US" sz="2000" dirty="0" smtClean="0"/>
              <a:t>）</a:t>
            </a:r>
            <a:endParaRPr kumimoji="1" lang="en-US" altLang="ja-JP" sz="2000" dirty="0" smtClean="0"/>
          </a:p>
          <a:p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8001056" cy="552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雲形吹き出し 5"/>
          <p:cNvSpPr/>
          <p:nvPr/>
        </p:nvSpPr>
        <p:spPr>
          <a:xfrm>
            <a:off x="4286248" y="4357694"/>
            <a:ext cx="4857752" cy="2214578"/>
          </a:xfrm>
          <a:prstGeom prst="cloudCallout">
            <a:avLst>
              <a:gd name="adj1" fmla="val -55412"/>
              <a:gd name="adj2" fmla="val -446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・使用するプログラムが</a:t>
            </a:r>
            <a:r>
              <a:rPr lang="ja-JP" altLang="en-US" sz="2400" dirty="0" smtClean="0"/>
              <a:t>弱かった？</a:t>
            </a:r>
            <a:endParaRPr lang="en-US" altLang="ja-JP" sz="2400" dirty="0" smtClean="0"/>
          </a:p>
          <a:p>
            <a:pPr algn="ctr"/>
            <a:r>
              <a:rPr kumimoji="1" lang="ja-JP" altLang="en-US" sz="2400" dirty="0" smtClean="0"/>
              <a:t>・実験状況が実戦的ではなかった？</a:t>
            </a:r>
            <a:endParaRPr kumimoji="1" lang="en-US" altLang="ja-JP" sz="2400" dirty="0" smtClean="0"/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5143472" y="6457984"/>
            <a:ext cx="3857684" cy="47147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図：参考文献</a:t>
            </a:r>
            <a:endParaRPr kumimoji="1" lang="en-US" altLang="ja-JP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Chaslots  et al[08]</a:t>
            </a:r>
            <a:r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</a:t>
            </a: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Parrallel Monte-Carlo Tree Search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貢献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1438" y="928670"/>
            <a:ext cx="8929718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4000" dirty="0" smtClean="0"/>
              <a:t>Fuego</a:t>
            </a:r>
            <a:r>
              <a:rPr lang="ja-JP" altLang="en-US" sz="4000" dirty="0" smtClean="0"/>
              <a:t>を用いて</a:t>
            </a:r>
            <a:r>
              <a:rPr lang="en-US" altLang="ja-JP" sz="4000" dirty="0" smtClean="0"/>
              <a:t>Root</a:t>
            </a:r>
            <a:r>
              <a:rPr lang="ja-JP" altLang="en-US" sz="4000" dirty="0" smtClean="0"/>
              <a:t>並列化の効果を調査</a:t>
            </a:r>
            <a:endParaRPr lang="en-US" altLang="ja-JP" sz="40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altLang="ja-JP" sz="3600" dirty="0" smtClean="0"/>
              <a:t>Root</a:t>
            </a:r>
            <a:r>
              <a:rPr lang="ja-JP" altLang="en-US" sz="3600" dirty="0" smtClean="0"/>
              <a:t>並列化と</a:t>
            </a:r>
            <a:r>
              <a:rPr lang="en-US" altLang="ja-JP" sz="3600" dirty="0" smtClean="0"/>
              <a:t>Tree</a:t>
            </a:r>
            <a:r>
              <a:rPr lang="ja-JP" altLang="en-US" sz="3600" dirty="0" smtClean="0"/>
              <a:t>並列化の再比較・実験</a:t>
            </a:r>
            <a:endParaRPr lang="en-US" altLang="ja-JP" sz="3600" dirty="0" smtClean="0"/>
          </a:p>
          <a:p>
            <a:pPr marL="914400" lvl="1" indent="-514350">
              <a:buFont typeface="+mj-lt"/>
              <a:buAutoNum type="arabicPeriod"/>
            </a:pPr>
            <a:r>
              <a:rPr kumimoji="1" lang="ja-JP" altLang="en-US" sz="3600" u="sng" dirty="0" smtClean="0"/>
              <a:t>合議制</a:t>
            </a:r>
            <a:r>
              <a:rPr kumimoji="1" lang="ja-JP" altLang="en-US" sz="3600" dirty="0" smtClean="0"/>
              <a:t>に基づく</a:t>
            </a:r>
            <a:r>
              <a:rPr kumimoji="1" lang="en-US" altLang="ja-JP" sz="3600" dirty="0" smtClean="0"/>
              <a:t>Root</a:t>
            </a:r>
            <a:r>
              <a:rPr kumimoji="1" lang="ja-JP" altLang="en-US" sz="3600" dirty="0" smtClean="0"/>
              <a:t>並列化を提案・実装し</a:t>
            </a:r>
            <a:r>
              <a:rPr kumimoji="1" lang="en-US" altLang="ja-JP" sz="3600" dirty="0" smtClean="0"/>
              <a:t>, </a:t>
            </a:r>
            <a:r>
              <a:rPr kumimoji="1" lang="ja-JP" altLang="en-US" sz="3600" dirty="0" smtClean="0"/>
              <a:t>総和制と性能を比較</a:t>
            </a:r>
            <a:endParaRPr kumimoji="1" lang="en-US" altLang="ja-JP" sz="36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ja-JP" altLang="en-US" sz="3600" dirty="0" smtClean="0"/>
              <a:t>一致率による大規模な</a:t>
            </a:r>
            <a:r>
              <a:rPr lang="en-US" altLang="ja-JP" sz="3600" dirty="0" smtClean="0"/>
              <a:t>Root</a:t>
            </a:r>
            <a:r>
              <a:rPr lang="ja-JP" altLang="en-US" sz="3600" dirty="0" smtClean="0"/>
              <a:t>並列化の台数効果の調査</a:t>
            </a:r>
            <a:endParaRPr kumimoji="1" lang="en-US" altLang="ja-JP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8259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Fuego</a:t>
            </a:r>
            <a:r>
              <a:rPr kumimoji="1" lang="ja-JP" altLang="en-US" dirty="0" smtClean="0"/>
              <a:t>（</a:t>
            </a:r>
            <a:r>
              <a:rPr kumimoji="1" lang="en-US" altLang="ja-JP" dirty="0" err="1" smtClean="0"/>
              <a:t>ver</a:t>
            </a:r>
            <a:r>
              <a:rPr kumimoji="1" lang="en-US" altLang="ja-JP" dirty="0" smtClean="0"/>
              <a:t> 0.3.2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785794"/>
            <a:ext cx="8572560" cy="5126055"/>
          </a:xfrm>
        </p:spPr>
        <p:txBody>
          <a:bodyPr/>
          <a:lstStyle/>
          <a:p>
            <a:r>
              <a:rPr kumimoji="1" lang="ja-JP" altLang="en-US" dirty="0" smtClean="0"/>
              <a:t>オープンソースの強豪囲碁ソフト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Tree</a:t>
            </a:r>
            <a:r>
              <a:rPr lang="ja-JP" altLang="en-US" dirty="0" smtClean="0"/>
              <a:t>並列化は共有メモリ上でのみ実装済み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MPI</a:t>
            </a:r>
            <a:r>
              <a:rPr lang="ja-JP" altLang="en-US" dirty="0" smtClean="0"/>
              <a:t>，</a:t>
            </a:r>
            <a:r>
              <a:rPr kumimoji="1" lang="en-US" altLang="ja-JP" dirty="0" smtClean="0"/>
              <a:t>C</a:t>
            </a:r>
            <a:r>
              <a:rPr lang="en-US" altLang="ja-JP" dirty="0" smtClean="0"/>
              <a:t>++</a:t>
            </a:r>
            <a:r>
              <a:rPr lang="ja-JP" altLang="en-US" dirty="0" smtClean="0"/>
              <a:t> を用いて，</a:t>
            </a:r>
            <a:r>
              <a:rPr kumimoji="1" lang="en-US" altLang="ja-JP" dirty="0" smtClean="0"/>
              <a:t>Root</a:t>
            </a:r>
            <a:r>
              <a:rPr kumimoji="1" lang="ja-JP" altLang="en-US" dirty="0" smtClean="0"/>
              <a:t>並列化を今回実装</a:t>
            </a:r>
            <a:endParaRPr lang="en-US" altLang="ja-JP" dirty="0" smtClean="0"/>
          </a:p>
          <a:p>
            <a:pPr lvl="2">
              <a:buNone/>
            </a:pPr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endParaRPr kumimoji="1" lang="en-US" altLang="ja-JP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571745"/>
            <a:ext cx="678661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428596" y="3357562"/>
            <a:ext cx="1571636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Fuego</a:t>
            </a:r>
            <a:r>
              <a:rPr lang="en-US" altLang="ja-JP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円/楕円 4"/>
          <p:cNvSpPr/>
          <p:nvPr/>
        </p:nvSpPr>
        <p:spPr>
          <a:xfrm>
            <a:off x="6643702" y="3357562"/>
            <a:ext cx="1571636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</a:rPr>
              <a:t>Fuego</a:t>
            </a:r>
            <a:r>
              <a:rPr lang="en-US" altLang="ja-JP" dirty="0" err="1" smtClean="0">
                <a:solidFill>
                  <a:schemeClr val="tx1"/>
                </a:solidFill>
              </a:rPr>
              <a:t>N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5929322" y="2714620"/>
            <a:ext cx="1571636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Fuego</a:t>
            </a:r>
            <a:r>
              <a:rPr lang="en-US" altLang="ja-JP" dirty="0" smtClean="0">
                <a:solidFill>
                  <a:schemeClr val="tx1"/>
                </a:solidFill>
              </a:rPr>
              <a:t>N-1</a:t>
            </a:r>
          </a:p>
        </p:txBody>
      </p:sp>
      <p:sp>
        <p:nvSpPr>
          <p:cNvPr id="7" name="円/楕円 6"/>
          <p:cNvSpPr/>
          <p:nvPr/>
        </p:nvSpPr>
        <p:spPr>
          <a:xfrm>
            <a:off x="2428860" y="2143116"/>
            <a:ext cx="1571636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Fuego</a:t>
            </a:r>
            <a:r>
              <a:rPr lang="en-US" altLang="ja-JP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円/楕円 7"/>
          <p:cNvSpPr/>
          <p:nvPr/>
        </p:nvSpPr>
        <p:spPr>
          <a:xfrm>
            <a:off x="1214414" y="2643182"/>
            <a:ext cx="1571636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Fuego</a:t>
            </a:r>
            <a:r>
              <a:rPr lang="en-US" altLang="ja-JP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円/楕円 8"/>
          <p:cNvSpPr/>
          <p:nvPr/>
        </p:nvSpPr>
        <p:spPr>
          <a:xfrm>
            <a:off x="2214546" y="4357694"/>
            <a:ext cx="442915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合議</a:t>
            </a:r>
            <a:endParaRPr lang="en-US" altLang="ja-JP" sz="3200" dirty="0" smtClean="0"/>
          </a:p>
          <a:p>
            <a:pPr algn="ctr"/>
            <a:r>
              <a:rPr lang="ja-JP" altLang="en-US" sz="2000" dirty="0" smtClean="0"/>
              <a:t>単純多数決</a:t>
            </a:r>
            <a:endParaRPr lang="en-US" altLang="ja-JP" sz="12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 rot="622278">
            <a:off x="4382761" y="244443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・・・・・・・</a:t>
            </a:r>
            <a:endParaRPr kumimoji="1" lang="ja-JP" altLang="en-US" dirty="0"/>
          </a:p>
        </p:txBody>
      </p:sp>
      <p:sp>
        <p:nvSpPr>
          <p:cNvPr id="11" name="右矢印 10"/>
          <p:cNvSpPr/>
          <p:nvPr/>
        </p:nvSpPr>
        <p:spPr>
          <a:xfrm rot="5400000">
            <a:off x="4179091" y="5536421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1643042" y="3929066"/>
            <a:ext cx="1928826" cy="35719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2357422" y="3214686"/>
            <a:ext cx="1357322" cy="928694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rot="16200000" flipH="1">
            <a:off x="3000364" y="3071810"/>
            <a:ext cx="1214446" cy="642942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rot="10800000" flipV="1">
            <a:off x="4857752" y="3357562"/>
            <a:ext cx="1571636" cy="78581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rot="10800000" flipV="1">
            <a:off x="5143504" y="4000504"/>
            <a:ext cx="2143140" cy="214314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3071802" y="2928934"/>
            <a:ext cx="2643206" cy="57150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</a:rPr>
              <a:t>各探索木の木情報を収集</a:t>
            </a:r>
            <a:endParaRPr lang="en-US" altLang="ja-JP" sz="1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400" dirty="0" smtClean="0">
                <a:solidFill>
                  <a:schemeClr val="tx1"/>
                </a:solidFill>
              </a:rPr>
              <a:t>（候補手，訪問回数，評価値等）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3" name="爆発 2 32"/>
          <p:cNvSpPr/>
          <p:nvPr/>
        </p:nvSpPr>
        <p:spPr>
          <a:xfrm>
            <a:off x="3214678" y="6000768"/>
            <a:ext cx="2643206" cy="78581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次の一手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1285884"/>
          </a:xfrm>
        </p:spPr>
        <p:txBody>
          <a:bodyPr>
            <a:normAutofit lnSpcReduction="10000"/>
          </a:bodyPr>
          <a:lstStyle/>
          <a:p>
            <a:r>
              <a:rPr lang="ja-JP" altLang="en-US" sz="2400" dirty="0" smtClean="0"/>
              <a:t>合議制（提案手法）</a:t>
            </a:r>
            <a:endParaRPr lang="en-US" altLang="ja-JP" sz="2400" dirty="0" smtClean="0"/>
          </a:p>
          <a:p>
            <a:pPr lvl="1"/>
            <a:r>
              <a:rPr lang="ja-JP" altLang="en-US" sz="2200" dirty="0" smtClean="0"/>
              <a:t>コンピュータ将棋で最近有望とされている</a:t>
            </a:r>
            <a:endParaRPr lang="en-US" altLang="ja-JP" sz="2200" dirty="0" smtClean="0"/>
          </a:p>
          <a:p>
            <a:pPr lvl="1"/>
            <a:r>
              <a:rPr lang="ja-JP" altLang="en-US" sz="2400" dirty="0" smtClean="0">
                <a:solidFill>
                  <a:srgbClr val="FF0000"/>
                </a:solidFill>
              </a:rPr>
              <a:t>囲碁の</a:t>
            </a:r>
            <a:r>
              <a:rPr lang="en-US" altLang="ja-JP" sz="2400" dirty="0" smtClean="0">
                <a:solidFill>
                  <a:srgbClr val="FF0000"/>
                </a:solidFill>
              </a:rPr>
              <a:t>MCTS</a:t>
            </a:r>
            <a:r>
              <a:rPr lang="ja-JP" altLang="en-US" sz="2400" dirty="0" smtClean="0">
                <a:solidFill>
                  <a:srgbClr val="FF0000"/>
                </a:solidFill>
              </a:rPr>
              <a:t>法ではまだ実際の効果は解明されていない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20" name="タイトル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今回提案した</a:t>
            </a:r>
            <a:r>
              <a:rPr lang="en-US" altLang="ja-JP" dirty="0" smtClean="0"/>
              <a:t>Root</a:t>
            </a:r>
            <a:r>
              <a:rPr lang="ja-JP" altLang="en-US" dirty="0" smtClean="0"/>
              <a:t>並列化手法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27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合議制</a:t>
            </a:r>
            <a:r>
              <a:rPr kumimoji="1" lang="en-US" altLang="ja-JP" dirty="0" smtClean="0"/>
              <a:t>&amp;</a:t>
            </a:r>
            <a:r>
              <a:rPr kumimoji="1" lang="ja-JP" altLang="en-US" dirty="0" smtClean="0"/>
              <a:t>総和制の</a:t>
            </a:r>
            <a:r>
              <a:rPr lang="ja-JP" altLang="en-US" dirty="0" smtClean="0"/>
              <a:t>簡単な</a:t>
            </a:r>
            <a:r>
              <a:rPr kumimoji="1" lang="ja-JP" altLang="en-US" dirty="0" smtClean="0"/>
              <a:t>具体例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214282" y="1214422"/>
          <a:ext cx="2079626" cy="1531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813"/>
                <a:gridCol w="1039813"/>
              </a:tblGrid>
              <a:tr h="38298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Proc</a:t>
                      </a:r>
                      <a:r>
                        <a:rPr kumimoji="1" lang="ja-JP" altLang="en-US" dirty="0" smtClean="0"/>
                        <a:t>１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評価値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8298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800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8298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600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8298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 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100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4714876" y="1214422"/>
          <a:ext cx="2079626" cy="1531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813"/>
                <a:gridCol w="1039813"/>
              </a:tblGrid>
              <a:tr h="38298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Proc3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評価値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8298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600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8298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 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500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8298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 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100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6921530" y="1214422"/>
          <a:ext cx="2079626" cy="1531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813"/>
                <a:gridCol w="1039813"/>
              </a:tblGrid>
              <a:tr h="38298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Proc4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評価値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8298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800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8298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700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8298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 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50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2428860" y="1214422"/>
          <a:ext cx="2079626" cy="1531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813"/>
                <a:gridCol w="1039813"/>
              </a:tblGrid>
              <a:tr h="38298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Proc2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評価値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8298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900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8298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 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500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8298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 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50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2643174" y="3280897"/>
          <a:ext cx="4143405" cy="1816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135"/>
                <a:gridCol w="1381135"/>
                <a:gridCol w="1381135"/>
              </a:tblGrid>
              <a:tr h="4510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集計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評価値総和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投票数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51011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1500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1011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solidFill>
                            <a:schemeClr val="tx2"/>
                          </a:solidFill>
                        </a:rPr>
                        <a:t>2400</a:t>
                      </a:r>
                      <a:endParaRPr kumimoji="1" lang="ja-JP" alt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51011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1800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1857356" y="5143512"/>
            <a:ext cx="57150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この</a:t>
            </a:r>
            <a:r>
              <a:rPr lang="ja-JP" altLang="en-US" sz="2800" dirty="0" smtClean="0"/>
              <a:t>場合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>
                <a:solidFill>
                  <a:schemeClr val="tx2"/>
                </a:solidFill>
              </a:rPr>
              <a:t>総和制</a:t>
            </a:r>
            <a:r>
              <a:rPr lang="ja-JP" altLang="en-US" sz="2800" dirty="0" smtClean="0"/>
              <a:t>　・・・　着手</a:t>
            </a:r>
            <a:r>
              <a:rPr lang="en-US" altLang="ja-JP" sz="3600" dirty="0" smtClean="0"/>
              <a:t>B</a:t>
            </a:r>
            <a:r>
              <a:rPr lang="ja-JP" altLang="en-US" sz="2800" dirty="0" smtClean="0"/>
              <a:t>が選出</a:t>
            </a:r>
            <a:endParaRPr lang="en-US" altLang="ja-JP" sz="2800" dirty="0" smtClean="0"/>
          </a:p>
          <a:p>
            <a:pPr algn="ctr"/>
            <a:r>
              <a:rPr kumimoji="1" lang="ja-JP" altLang="en-US" sz="2800" dirty="0" smtClean="0">
                <a:solidFill>
                  <a:srgbClr val="FF0000"/>
                </a:solidFill>
              </a:rPr>
              <a:t>合議制</a:t>
            </a:r>
            <a:r>
              <a:rPr kumimoji="1" lang="ja-JP" altLang="en-US" sz="2800" dirty="0" smtClean="0"/>
              <a:t>　・・・　着手</a:t>
            </a:r>
            <a:r>
              <a:rPr kumimoji="1" lang="en-US" altLang="ja-JP" sz="3600" dirty="0" smtClean="0"/>
              <a:t>A</a:t>
            </a:r>
            <a:r>
              <a:rPr kumimoji="1" lang="ja-JP" altLang="en-US" sz="2800" dirty="0" smtClean="0"/>
              <a:t>が選出</a:t>
            </a:r>
            <a:endParaRPr kumimoji="1" lang="ja-JP" altLang="en-US" sz="2800" dirty="0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1285852" y="2786058"/>
            <a:ext cx="3071834" cy="42862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3500430" y="2786058"/>
            <a:ext cx="1000132" cy="42862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rot="10800000" flipV="1">
            <a:off x="4643438" y="2786058"/>
            <a:ext cx="1071570" cy="42862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rot="10800000" flipV="1">
            <a:off x="4786314" y="2786058"/>
            <a:ext cx="3143272" cy="42862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kumimoji="1" lang="ja-JP" altLang="en-US" dirty="0" smtClean="0"/>
              <a:t>実験</a:t>
            </a:r>
            <a:r>
              <a:rPr lang="ja-JP" altLang="en-US" dirty="0" smtClean="0"/>
              <a:t>環境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535785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8</a:t>
            </a:r>
            <a:r>
              <a:rPr lang="ja-JP" altLang="en-US" dirty="0" smtClean="0"/>
              <a:t>ノード</a:t>
            </a:r>
            <a:r>
              <a:rPr lang="en-US" altLang="ja-JP" dirty="0" smtClean="0"/>
              <a:t>×8</a:t>
            </a:r>
            <a:r>
              <a:rPr lang="ja-JP" altLang="en-US" dirty="0" smtClean="0"/>
              <a:t>コア　</a:t>
            </a:r>
            <a:r>
              <a:rPr lang="en-US" altLang="ja-JP" dirty="0" smtClean="0"/>
              <a:t>PC</a:t>
            </a:r>
            <a:r>
              <a:rPr lang="ja-JP" altLang="en-US" dirty="0" smtClean="0"/>
              <a:t>クラスタ使用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各</a:t>
            </a:r>
            <a:r>
              <a:rPr lang="ja-JP" altLang="en-US" dirty="0" smtClean="0"/>
              <a:t>コアの</a:t>
            </a:r>
            <a:r>
              <a:rPr lang="en-US" altLang="ja-JP" dirty="0" smtClean="0"/>
              <a:t>CPU</a:t>
            </a:r>
            <a:r>
              <a:rPr kumimoji="1" lang="ja-JP" altLang="en-US" dirty="0" smtClean="0"/>
              <a:t>：（</a:t>
            </a:r>
            <a:r>
              <a:rPr kumimoji="1" lang="en-US" altLang="ja-JP" dirty="0" smtClean="0"/>
              <a:t>Xeon E5410 2.33GHz×2 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各ノード：</a:t>
            </a:r>
            <a:r>
              <a:rPr kumimoji="1" lang="en-US" altLang="ja-JP" dirty="0" smtClean="0"/>
              <a:t>16G</a:t>
            </a:r>
            <a:r>
              <a:rPr kumimoji="1" lang="ja-JP" altLang="en-US" dirty="0" smtClean="0"/>
              <a:t>共有メモリ</a:t>
            </a:r>
            <a:endParaRPr kumimoji="1" lang="en-US" altLang="ja-JP" dirty="0" smtClean="0"/>
          </a:p>
          <a:p>
            <a:r>
              <a:rPr lang="ja-JP" altLang="en-US" dirty="0" smtClean="0"/>
              <a:t>各コアへのプロセスの割り当て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Root</a:t>
            </a:r>
            <a:r>
              <a:rPr kumimoji="1" lang="ja-JP" altLang="en-US" dirty="0" smtClean="0"/>
              <a:t>並列化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全</a:t>
            </a:r>
            <a:r>
              <a:rPr lang="en-US" altLang="ja-JP" dirty="0" smtClean="0"/>
              <a:t>64</a:t>
            </a:r>
            <a:r>
              <a:rPr lang="ja-JP" altLang="en-US" dirty="0" smtClean="0"/>
              <a:t>コアを使用し，</a:t>
            </a:r>
            <a:r>
              <a:rPr lang="ja-JP" altLang="en-US" sz="2800" b="1" u="sng" dirty="0" smtClean="0"/>
              <a:t>各</a:t>
            </a:r>
            <a:r>
              <a:rPr lang="en-US" altLang="ja-JP" sz="2800" b="1" u="sng" dirty="0" smtClean="0"/>
              <a:t>1</a:t>
            </a:r>
            <a:r>
              <a:rPr lang="ja-JP" altLang="en-US" sz="2800" b="1" u="sng" dirty="0" smtClean="0"/>
              <a:t>コアに</a:t>
            </a:r>
            <a:r>
              <a:rPr lang="en-US" altLang="ja-JP" sz="2800" b="1" u="sng" dirty="0" smtClean="0"/>
              <a:t>1</a:t>
            </a:r>
            <a:r>
              <a:rPr lang="ja-JP" altLang="en-US" sz="2800" b="1" u="sng" dirty="0" smtClean="0"/>
              <a:t>プロセスを割り当て</a:t>
            </a:r>
            <a:endParaRPr kumimoji="1" lang="en-US" altLang="ja-JP" sz="2800" b="1" u="sng" dirty="0" smtClean="0"/>
          </a:p>
          <a:p>
            <a:pPr lvl="1"/>
            <a:r>
              <a:rPr lang="en-US" altLang="ja-JP" dirty="0" smtClean="0"/>
              <a:t>Tree</a:t>
            </a:r>
            <a:r>
              <a:rPr lang="ja-JP" altLang="en-US" dirty="0" smtClean="0"/>
              <a:t>並列化</a:t>
            </a:r>
            <a:endParaRPr lang="en-US" altLang="ja-JP" dirty="0" smtClean="0"/>
          </a:p>
          <a:p>
            <a:pPr lvl="2"/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ノード</a:t>
            </a:r>
            <a:r>
              <a:rPr kumimoji="1" lang="en-US" altLang="ja-JP" dirty="0" smtClean="0"/>
              <a:t>(8</a:t>
            </a:r>
            <a:r>
              <a:rPr kumimoji="1" lang="ja-JP" altLang="en-US" dirty="0" smtClean="0"/>
              <a:t>コア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使用し，</a:t>
            </a:r>
            <a:r>
              <a:rPr kumimoji="1" lang="ja-JP" altLang="en-US" sz="2800" b="1" u="sng" dirty="0" smtClean="0"/>
              <a:t>各</a:t>
            </a:r>
            <a:r>
              <a:rPr kumimoji="1" lang="en-US" altLang="ja-JP" sz="2800" b="1" u="sng" dirty="0" smtClean="0"/>
              <a:t>1</a:t>
            </a:r>
            <a:r>
              <a:rPr kumimoji="1" lang="ja-JP" altLang="en-US" sz="2800" b="1" u="sng" dirty="0" smtClean="0"/>
              <a:t>コアに</a:t>
            </a:r>
            <a:r>
              <a:rPr kumimoji="1" lang="en-US" altLang="ja-JP" sz="2800" b="1" u="sng" dirty="0" smtClean="0"/>
              <a:t>1</a:t>
            </a:r>
            <a:r>
              <a:rPr lang="ja-JP" altLang="en-US" sz="2800" b="1" u="sng" dirty="0" smtClean="0"/>
              <a:t>スレッドを割り当て</a:t>
            </a:r>
            <a:endParaRPr kumimoji="1" lang="en-US" altLang="ja-JP" sz="2800" b="1" u="sng" dirty="0" smtClean="0"/>
          </a:p>
          <a:p>
            <a:pPr lvl="1">
              <a:buNone/>
            </a:pP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貢献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1438" y="928670"/>
            <a:ext cx="8929718" cy="5214974"/>
          </a:xfrm>
        </p:spPr>
        <p:txBody>
          <a:bodyPr>
            <a:normAutofit/>
          </a:bodyPr>
          <a:lstStyle/>
          <a:p>
            <a:r>
              <a:rPr lang="en-US" altLang="ja-JP" sz="3900" dirty="0" smtClean="0"/>
              <a:t>Fuego</a:t>
            </a:r>
            <a:r>
              <a:rPr lang="ja-JP" altLang="en-US" sz="3900" dirty="0" smtClean="0"/>
              <a:t>を用いて</a:t>
            </a:r>
            <a:r>
              <a:rPr lang="en-US" altLang="ja-JP" sz="3900" dirty="0" smtClean="0"/>
              <a:t>Root</a:t>
            </a:r>
            <a:r>
              <a:rPr lang="ja-JP" altLang="en-US" sz="3900" dirty="0" smtClean="0"/>
              <a:t>並列化の効果を調査</a:t>
            </a:r>
            <a:endParaRPr lang="en-US" altLang="ja-JP" sz="39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altLang="ja-JP" sz="3500" dirty="0" smtClean="0"/>
              <a:t>Root</a:t>
            </a:r>
            <a:r>
              <a:rPr lang="ja-JP" altLang="en-US" sz="3500" dirty="0" smtClean="0"/>
              <a:t>並列化と</a:t>
            </a:r>
            <a:r>
              <a:rPr lang="en-US" altLang="ja-JP" sz="3500" dirty="0" smtClean="0"/>
              <a:t>Tree</a:t>
            </a:r>
            <a:r>
              <a:rPr lang="ja-JP" altLang="en-US" sz="3500" dirty="0" smtClean="0"/>
              <a:t>並列化の再比較・実験</a:t>
            </a:r>
            <a:endParaRPr lang="en-US" altLang="ja-JP" sz="3500" dirty="0" smtClean="0"/>
          </a:p>
          <a:p>
            <a:pPr marL="1314450" lvl="2" indent="-514350"/>
            <a:r>
              <a:rPr lang="ja-JP" altLang="en-US" sz="2600" dirty="0" smtClean="0"/>
              <a:t>強い囲碁プログラム（</a:t>
            </a:r>
            <a:r>
              <a:rPr lang="en-US" altLang="ja-JP" sz="2600" dirty="0" smtClean="0"/>
              <a:t>Fuego</a:t>
            </a:r>
            <a:r>
              <a:rPr lang="ja-JP" altLang="en-US" sz="2600" dirty="0" smtClean="0"/>
              <a:t>）を用いて</a:t>
            </a:r>
            <a:r>
              <a:rPr lang="en-US" altLang="ja-JP" sz="2600" dirty="0" smtClean="0"/>
              <a:t>Root</a:t>
            </a:r>
            <a:r>
              <a:rPr lang="ja-JP" altLang="en-US" sz="2600" dirty="0" smtClean="0"/>
              <a:t>並列化と</a:t>
            </a:r>
            <a:r>
              <a:rPr lang="en-US" altLang="ja-JP" sz="2600" dirty="0" smtClean="0"/>
              <a:t>Tree</a:t>
            </a:r>
            <a:r>
              <a:rPr lang="ja-JP" altLang="en-US" sz="2600" dirty="0" smtClean="0"/>
              <a:t>並列化を対戦比較</a:t>
            </a:r>
            <a:endParaRPr lang="en-US" altLang="ja-JP" sz="2600" dirty="0" smtClean="0"/>
          </a:p>
          <a:p>
            <a:pPr marL="914400" lvl="1" indent="-514350">
              <a:buFont typeface="+mj-lt"/>
              <a:buAutoNum type="arabicPeriod"/>
            </a:pPr>
            <a:r>
              <a:rPr kumimoji="1" lang="ja-JP" altLang="en-US" sz="3500" u="sng" dirty="0" smtClean="0"/>
              <a:t>合議制</a:t>
            </a:r>
            <a:r>
              <a:rPr kumimoji="1" lang="ja-JP" altLang="en-US" sz="3500" dirty="0" smtClean="0"/>
              <a:t>に基づく</a:t>
            </a:r>
            <a:r>
              <a:rPr kumimoji="1" lang="en-US" altLang="ja-JP" sz="3500" dirty="0" smtClean="0"/>
              <a:t>Root</a:t>
            </a:r>
            <a:r>
              <a:rPr kumimoji="1" lang="ja-JP" altLang="en-US" sz="3500" dirty="0" smtClean="0"/>
              <a:t>並列化を提案・実装し</a:t>
            </a:r>
            <a:r>
              <a:rPr kumimoji="1" lang="en-US" altLang="ja-JP" sz="3500" dirty="0" smtClean="0"/>
              <a:t>, </a:t>
            </a:r>
            <a:r>
              <a:rPr kumimoji="1" lang="ja-JP" altLang="en-US" sz="3500" dirty="0" smtClean="0"/>
              <a:t>総和制と性能を比較</a:t>
            </a:r>
            <a:endParaRPr kumimoji="1" lang="en-US" altLang="ja-JP" sz="35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ja-JP" altLang="en-US" sz="3500" dirty="0" smtClean="0"/>
              <a:t>一致率による大規模な</a:t>
            </a:r>
            <a:r>
              <a:rPr lang="en-US" altLang="ja-JP" sz="3500" dirty="0" smtClean="0"/>
              <a:t>Root</a:t>
            </a:r>
            <a:r>
              <a:rPr lang="ja-JP" altLang="en-US" sz="3500" dirty="0" smtClean="0"/>
              <a:t>並列化の台数効果調査</a:t>
            </a:r>
            <a:endParaRPr kumimoji="1" lang="en-US" altLang="ja-JP" sz="3500" dirty="0" smtClean="0"/>
          </a:p>
        </p:txBody>
      </p:sp>
      <p:sp>
        <p:nvSpPr>
          <p:cNvPr id="4" name="角丸四角形 3"/>
          <p:cNvSpPr/>
          <p:nvPr/>
        </p:nvSpPr>
        <p:spPr>
          <a:xfrm>
            <a:off x="500034" y="1643050"/>
            <a:ext cx="8215370" cy="1500198"/>
          </a:xfrm>
          <a:prstGeom prst="roundRect">
            <a:avLst/>
          </a:prstGeom>
          <a:solidFill>
            <a:srgbClr val="FF0000">
              <a:alpha val="0"/>
            </a:srgb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研究背景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囲碁の難しさ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モンテカルロ木探索について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並列化手法の先行研究</a:t>
            </a:r>
            <a:endParaRPr kumimoji="1" lang="en-US" altLang="ja-JP" dirty="0" smtClean="0"/>
          </a:p>
          <a:p>
            <a:r>
              <a:rPr kumimoji="1" lang="ja-JP" altLang="en-US" dirty="0" smtClean="0"/>
              <a:t>提案手法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Root</a:t>
            </a:r>
            <a:r>
              <a:rPr lang="ja-JP" altLang="en-US" dirty="0" smtClean="0"/>
              <a:t>並列化における合議制</a:t>
            </a:r>
            <a:endParaRPr kumimoji="1" lang="en-US" altLang="ja-JP" dirty="0" smtClean="0"/>
          </a:p>
          <a:p>
            <a:r>
              <a:rPr lang="ja-JP" altLang="en-US" dirty="0" smtClean="0"/>
              <a:t>実験結果</a:t>
            </a:r>
            <a:endParaRPr lang="en-US" altLang="ja-JP" dirty="0" smtClean="0"/>
          </a:p>
          <a:p>
            <a:r>
              <a:rPr lang="ja-JP" altLang="en-US" dirty="0" smtClean="0"/>
              <a:t>まとめ</a:t>
            </a:r>
            <a:endParaRPr lang="en-US" altLang="ja-JP" dirty="0" smtClean="0"/>
          </a:p>
        </p:txBody>
      </p:sp>
      <p:pic>
        <p:nvPicPr>
          <p:cNvPr id="4" name="Picture 2" descr="C:\Documents and Settings\Owner\デスクトップ\top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5185478"/>
            <a:ext cx="5724358" cy="1534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Owner\My Documents\My Dropbox\gnu-graph\epsfile\9-tree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7715304" cy="5250693"/>
          </a:xfrm>
          <a:prstGeom prst="rect">
            <a:avLst/>
          </a:prstGeom>
          <a:noFill/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642910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Root</a:t>
            </a:r>
            <a:r>
              <a:rPr kumimoji="1" lang="ja-JP" alt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並列化と</a:t>
            </a:r>
            <a:r>
              <a:rPr kumimoji="1" lang="en-US" altLang="ja-JP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Tree</a:t>
            </a:r>
            <a:r>
              <a:rPr kumimoji="1" lang="ja-JP" alt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並列化との比較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ja-JP" altLang="en-US" sz="2900" dirty="0" smtClean="0">
                <a:latin typeface="+mj-lt"/>
                <a:ea typeface="+mj-ea"/>
                <a:cs typeface="+mj-cs"/>
              </a:rPr>
              <a:t>（</a:t>
            </a:r>
            <a:r>
              <a:rPr lang="en-US" altLang="ja-JP" sz="2900" dirty="0" smtClean="0">
                <a:latin typeface="+mj-lt"/>
                <a:ea typeface="+mj-ea"/>
                <a:cs typeface="+mj-cs"/>
              </a:rPr>
              <a:t>6</a:t>
            </a:r>
            <a:r>
              <a:rPr kumimoji="1" lang="en-US" altLang="ja-JP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1" lang="ja-JP" alt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コア</a:t>
            </a:r>
            <a:r>
              <a:rPr kumimoji="1" lang="en-US" altLang="ja-JP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Root</a:t>
            </a:r>
            <a:r>
              <a:rPr kumimoji="1" lang="ja-JP" alt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並列化 ｖｓ </a:t>
            </a:r>
            <a:r>
              <a:rPr kumimoji="1" lang="en-US" altLang="ja-JP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1" lang="ja-JP" alt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～</a:t>
            </a:r>
            <a:r>
              <a:rPr kumimoji="1" lang="en-US" altLang="ja-JP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</a:t>
            </a:r>
            <a:r>
              <a:rPr kumimoji="1" lang="ja-JP" alt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スレッド</a:t>
            </a:r>
            <a:r>
              <a:rPr kumimoji="1" lang="en-US" altLang="ja-JP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Tree</a:t>
            </a:r>
            <a:r>
              <a:rPr kumimoji="1" lang="ja-JP" alt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並列化）</a:t>
            </a:r>
            <a:r>
              <a:rPr kumimoji="1" lang="ja-JP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　</a:t>
            </a:r>
            <a:endParaRPr kumimoji="1" lang="ja-JP" altLang="en-US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42844" y="2500306"/>
            <a:ext cx="1071570" cy="228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64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コア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合議制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algn="ctr"/>
            <a:endParaRPr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勝率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643042" y="4357694"/>
            <a:ext cx="6215106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Owner\My Documents\My Dropbox\gnu-graph\epsfile\19-tree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7786742" cy="5450720"/>
          </a:xfrm>
          <a:prstGeom prst="rect">
            <a:avLst/>
          </a:prstGeom>
          <a:noFill/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642910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Root</a:t>
            </a:r>
            <a:r>
              <a:rPr kumimoji="1" lang="ja-JP" alt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並列化と</a:t>
            </a:r>
            <a:r>
              <a:rPr kumimoji="1" lang="en-US" altLang="ja-JP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Tree</a:t>
            </a:r>
            <a:r>
              <a:rPr kumimoji="1" lang="ja-JP" alt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並列化との比較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ja-JP" altLang="en-US" sz="2900" dirty="0" smtClean="0">
                <a:latin typeface="+mj-lt"/>
                <a:ea typeface="+mj-ea"/>
                <a:cs typeface="+mj-cs"/>
              </a:rPr>
              <a:t>（</a:t>
            </a:r>
            <a:r>
              <a:rPr lang="en-US" altLang="ja-JP" sz="2900" dirty="0" smtClean="0">
                <a:latin typeface="+mj-lt"/>
                <a:ea typeface="+mj-ea"/>
                <a:cs typeface="+mj-cs"/>
              </a:rPr>
              <a:t>6</a:t>
            </a:r>
            <a:r>
              <a:rPr kumimoji="1" lang="en-US" altLang="ja-JP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1" lang="ja-JP" alt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コア</a:t>
            </a:r>
            <a:r>
              <a:rPr kumimoji="1" lang="en-US" altLang="ja-JP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Root</a:t>
            </a:r>
            <a:r>
              <a:rPr kumimoji="1" lang="ja-JP" alt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並列化 ｖｓ </a:t>
            </a:r>
            <a:r>
              <a:rPr kumimoji="1" lang="en-US" altLang="ja-JP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1" lang="ja-JP" alt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～</a:t>
            </a:r>
            <a:r>
              <a:rPr kumimoji="1" lang="en-US" altLang="ja-JP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</a:t>
            </a:r>
            <a:r>
              <a:rPr kumimoji="1" lang="ja-JP" alt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スレッド</a:t>
            </a:r>
            <a:r>
              <a:rPr kumimoji="1" lang="en-US" altLang="ja-JP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Tree</a:t>
            </a:r>
            <a:r>
              <a:rPr kumimoji="1" lang="ja-JP" alt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並列化）</a:t>
            </a:r>
            <a:r>
              <a:rPr kumimoji="1" lang="ja-JP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　</a:t>
            </a:r>
            <a:endParaRPr kumimoji="1" lang="ja-JP" altLang="en-US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85720" y="2643182"/>
            <a:ext cx="1071570" cy="228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64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コア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合議制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algn="ctr"/>
            <a:endParaRPr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勝率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1857356" y="4143380"/>
            <a:ext cx="6215106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角丸四角形吹き出し 7"/>
          <p:cNvSpPr/>
          <p:nvPr/>
        </p:nvSpPr>
        <p:spPr>
          <a:xfrm>
            <a:off x="6072198" y="3000372"/>
            <a:ext cx="2500330" cy="1357322"/>
          </a:xfrm>
          <a:prstGeom prst="wedgeRoundRectCallout">
            <a:avLst>
              <a:gd name="adj1" fmla="val -87880"/>
              <a:gd name="adj2" fmla="val 716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64Root</a:t>
            </a:r>
            <a:r>
              <a:rPr kumimoji="1" lang="ja-JP" altLang="en-US" dirty="0" smtClean="0"/>
              <a:t>並列化は</a:t>
            </a:r>
            <a:endParaRPr lang="en-US" altLang="ja-JP" dirty="0" smtClean="0"/>
          </a:p>
          <a:p>
            <a:pPr algn="ctr"/>
            <a:r>
              <a:rPr kumimoji="1" lang="en-US" altLang="ja-JP" dirty="0" smtClean="0"/>
              <a:t>19</a:t>
            </a:r>
            <a:r>
              <a:rPr kumimoji="1" lang="ja-JP" altLang="en-US" dirty="0" smtClean="0"/>
              <a:t>路盤では</a:t>
            </a:r>
            <a:endParaRPr kumimoji="1" lang="en-US" altLang="ja-JP" dirty="0" smtClean="0"/>
          </a:p>
          <a:p>
            <a:pPr algn="ctr"/>
            <a:r>
              <a:rPr lang="en-US" altLang="ja-JP" dirty="0" smtClean="0"/>
              <a:t>4</a:t>
            </a:r>
            <a:r>
              <a:rPr lang="ja-JP" altLang="en-US" dirty="0" smtClean="0"/>
              <a:t>スレッド未満の性能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貢献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1438" y="928670"/>
            <a:ext cx="8929718" cy="5643602"/>
          </a:xfrm>
        </p:spPr>
        <p:txBody>
          <a:bodyPr>
            <a:normAutofit lnSpcReduction="10000"/>
          </a:bodyPr>
          <a:lstStyle/>
          <a:p>
            <a:r>
              <a:rPr lang="en-US" altLang="ja-JP" sz="3900" dirty="0" smtClean="0"/>
              <a:t>Fuego</a:t>
            </a:r>
            <a:r>
              <a:rPr lang="ja-JP" altLang="en-US" sz="3900" dirty="0" smtClean="0"/>
              <a:t>を用いて</a:t>
            </a:r>
            <a:r>
              <a:rPr lang="en-US" altLang="ja-JP" sz="3900" dirty="0" smtClean="0"/>
              <a:t>Root</a:t>
            </a:r>
            <a:r>
              <a:rPr lang="ja-JP" altLang="en-US" sz="3900" dirty="0" smtClean="0"/>
              <a:t>並列化の効果を調査</a:t>
            </a:r>
            <a:endParaRPr lang="en-US" altLang="ja-JP" sz="39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altLang="ja-JP" sz="3500" dirty="0" smtClean="0"/>
              <a:t>Root</a:t>
            </a:r>
            <a:r>
              <a:rPr lang="ja-JP" altLang="en-US" sz="3500" dirty="0" smtClean="0"/>
              <a:t>並列化と</a:t>
            </a:r>
            <a:r>
              <a:rPr lang="en-US" altLang="ja-JP" sz="3500" dirty="0" smtClean="0"/>
              <a:t>Tree</a:t>
            </a:r>
            <a:r>
              <a:rPr lang="ja-JP" altLang="en-US" sz="3500" dirty="0" smtClean="0"/>
              <a:t>並列化の再比較・実験</a:t>
            </a:r>
            <a:endParaRPr lang="en-US" altLang="ja-JP" sz="3500" dirty="0" smtClean="0"/>
          </a:p>
          <a:p>
            <a:pPr marL="1314450" lvl="2" indent="-514350"/>
            <a:r>
              <a:rPr lang="ja-JP" altLang="en-US" sz="2600" dirty="0" smtClean="0"/>
              <a:t>強い囲碁プログラム（</a:t>
            </a:r>
            <a:r>
              <a:rPr lang="en-US" altLang="ja-JP" sz="2600" dirty="0" smtClean="0"/>
              <a:t>Fuego</a:t>
            </a:r>
            <a:r>
              <a:rPr lang="ja-JP" altLang="en-US" sz="2600" dirty="0" smtClean="0"/>
              <a:t>）を用いて</a:t>
            </a:r>
            <a:r>
              <a:rPr lang="en-US" altLang="ja-JP" sz="2600" dirty="0" smtClean="0"/>
              <a:t>Root</a:t>
            </a:r>
            <a:r>
              <a:rPr lang="ja-JP" altLang="en-US" sz="2600" dirty="0" smtClean="0"/>
              <a:t>並列化と</a:t>
            </a:r>
            <a:r>
              <a:rPr lang="en-US" altLang="ja-JP" sz="2600" dirty="0" smtClean="0"/>
              <a:t>Tree</a:t>
            </a:r>
            <a:r>
              <a:rPr lang="ja-JP" altLang="en-US" sz="2600" dirty="0" smtClean="0"/>
              <a:t>並列化を対戦比較</a:t>
            </a:r>
            <a:endParaRPr lang="en-US" altLang="ja-JP" sz="2600" dirty="0" smtClean="0"/>
          </a:p>
          <a:p>
            <a:pPr marL="914400" lvl="1" indent="-514350">
              <a:buFont typeface="+mj-lt"/>
              <a:buAutoNum type="arabicPeriod"/>
            </a:pPr>
            <a:r>
              <a:rPr kumimoji="1" lang="ja-JP" altLang="en-US" sz="3500" u="sng" dirty="0" smtClean="0"/>
              <a:t>合議制</a:t>
            </a:r>
            <a:r>
              <a:rPr kumimoji="1" lang="ja-JP" altLang="en-US" sz="3500" dirty="0" smtClean="0"/>
              <a:t>に基づく</a:t>
            </a:r>
            <a:r>
              <a:rPr kumimoji="1" lang="en-US" altLang="ja-JP" sz="3500" dirty="0" smtClean="0"/>
              <a:t>Root</a:t>
            </a:r>
            <a:r>
              <a:rPr kumimoji="1" lang="ja-JP" altLang="en-US" sz="3500" dirty="0" smtClean="0"/>
              <a:t>並列化を提案・実装し</a:t>
            </a:r>
            <a:r>
              <a:rPr kumimoji="1" lang="en-US" altLang="ja-JP" sz="3500" dirty="0" smtClean="0"/>
              <a:t>, </a:t>
            </a:r>
            <a:r>
              <a:rPr kumimoji="1" lang="ja-JP" altLang="en-US" sz="3500" dirty="0" smtClean="0"/>
              <a:t>総和制と性能を比較</a:t>
            </a:r>
            <a:endParaRPr kumimoji="1" lang="en-US" altLang="ja-JP" sz="3500" dirty="0" smtClean="0"/>
          </a:p>
          <a:p>
            <a:pPr marL="1314450" lvl="2" indent="-514350"/>
            <a:r>
              <a:rPr lang="ja-JP" altLang="en-US" sz="2600" dirty="0" smtClean="0"/>
              <a:t>先行研究よりも多くのプロセス</a:t>
            </a:r>
            <a:r>
              <a:rPr lang="en-US" altLang="ja-JP" sz="2600" dirty="0" smtClean="0"/>
              <a:t>(64</a:t>
            </a:r>
            <a:r>
              <a:rPr lang="ja-JP" altLang="en-US" sz="2600" dirty="0" smtClean="0"/>
              <a:t>プロセス</a:t>
            </a:r>
            <a:r>
              <a:rPr lang="en-US" altLang="ja-JP" sz="2600" dirty="0" smtClean="0"/>
              <a:t>)</a:t>
            </a:r>
            <a:r>
              <a:rPr lang="ja-JP" altLang="en-US" sz="2600" dirty="0" smtClean="0"/>
              <a:t>を用いて</a:t>
            </a:r>
            <a:r>
              <a:rPr lang="en-US" altLang="ja-JP" sz="2600" dirty="0" smtClean="0"/>
              <a:t>,</a:t>
            </a:r>
            <a:r>
              <a:rPr lang="ja-JP" altLang="en-US" sz="2600" dirty="0" smtClean="0"/>
              <a:t>自己対戦との勝率を計測</a:t>
            </a:r>
            <a:endParaRPr lang="en-US" altLang="ja-JP" sz="2600" dirty="0" smtClean="0"/>
          </a:p>
          <a:p>
            <a:pPr marL="1314450" lvl="2" indent="-514350"/>
            <a:r>
              <a:rPr kumimoji="1" lang="ja-JP" altLang="en-US" sz="2600" dirty="0" smtClean="0"/>
              <a:t>合議制と総和制の着手の分析</a:t>
            </a:r>
            <a:endParaRPr kumimoji="1" lang="en-US" altLang="ja-JP" sz="26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ja-JP" altLang="en-US" sz="3500" dirty="0" smtClean="0"/>
              <a:t>一致率による大規模な</a:t>
            </a:r>
            <a:r>
              <a:rPr lang="en-US" altLang="ja-JP" sz="3500" dirty="0" smtClean="0"/>
              <a:t>Root</a:t>
            </a:r>
            <a:r>
              <a:rPr lang="ja-JP" altLang="en-US" sz="3500" dirty="0" smtClean="0"/>
              <a:t>並列化の台数効果の調査</a:t>
            </a:r>
            <a:endParaRPr kumimoji="1" lang="en-US" altLang="ja-JP" sz="3500" dirty="0" smtClean="0"/>
          </a:p>
        </p:txBody>
      </p:sp>
      <p:sp>
        <p:nvSpPr>
          <p:cNvPr id="4" name="角丸四角形 3"/>
          <p:cNvSpPr/>
          <p:nvPr/>
        </p:nvSpPr>
        <p:spPr>
          <a:xfrm>
            <a:off x="428596" y="2928934"/>
            <a:ext cx="8572560" cy="2286016"/>
          </a:xfrm>
          <a:prstGeom prst="roundRect">
            <a:avLst/>
          </a:prstGeom>
          <a:solidFill>
            <a:srgbClr val="FF0000">
              <a:alpha val="0"/>
            </a:srgb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en-US" altLang="ja-JP" sz="3600" dirty="0" smtClean="0"/>
              <a:t>Root</a:t>
            </a:r>
            <a:r>
              <a:rPr lang="ja-JP" altLang="en-US" sz="3600" dirty="0" smtClean="0"/>
              <a:t>並列化の有効性　　合議と総和の比較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2200" dirty="0" smtClean="0"/>
              <a:t>４～６４コア</a:t>
            </a:r>
            <a:r>
              <a:rPr lang="en-US" altLang="ja-JP" sz="2200" dirty="0" smtClean="0"/>
              <a:t>Root</a:t>
            </a:r>
            <a:r>
              <a:rPr lang="ja-JP" altLang="en-US" sz="2200" dirty="0" smtClean="0"/>
              <a:t>並列化 </a:t>
            </a:r>
            <a:r>
              <a:rPr lang="en-US" altLang="ja-JP" sz="2200" dirty="0" err="1" smtClean="0"/>
              <a:t>vs</a:t>
            </a:r>
            <a:r>
              <a:rPr lang="en-US" altLang="ja-JP" sz="2200" dirty="0" smtClean="0"/>
              <a:t> </a:t>
            </a:r>
            <a:r>
              <a:rPr lang="ja-JP" altLang="en-US" sz="2200" dirty="0" smtClean="0"/>
              <a:t>逐次</a:t>
            </a:r>
            <a:r>
              <a:rPr lang="en-US" altLang="ja-JP" sz="2200" dirty="0" smtClean="0"/>
              <a:t>Fuego</a:t>
            </a:r>
            <a:r>
              <a:rPr lang="ja-JP" altLang="en-US" sz="2200" dirty="0" smtClean="0"/>
              <a:t>（</a:t>
            </a:r>
            <a:r>
              <a:rPr lang="en-US" altLang="ja-JP" sz="2200" dirty="0" smtClean="0"/>
              <a:t>9</a:t>
            </a:r>
            <a:r>
              <a:rPr lang="ja-JP" altLang="en-US" sz="2200" dirty="0" smtClean="0"/>
              <a:t>路盤）</a:t>
            </a:r>
            <a:endParaRPr kumimoji="1" lang="ja-JP" altLang="en-US" sz="2200" dirty="0"/>
          </a:p>
        </p:txBody>
      </p:sp>
      <p:pic>
        <p:nvPicPr>
          <p:cNvPr id="5122" name="Picture 2" descr="C:\Documents and Settings\Owner\My Documents\My Dropbox\gnu-graph\epsfile\9-fue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6" y="1014417"/>
            <a:ext cx="8143900" cy="5700731"/>
          </a:xfrm>
          <a:prstGeom prst="rect">
            <a:avLst/>
          </a:prstGeom>
          <a:noFill/>
        </p:spPr>
      </p:pic>
      <p:sp>
        <p:nvSpPr>
          <p:cNvPr id="4" name="正方形/長方形 3"/>
          <p:cNvSpPr/>
          <p:nvPr/>
        </p:nvSpPr>
        <p:spPr>
          <a:xfrm>
            <a:off x="71438" y="2643182"/>
            <a:ext cx="1285852" cy="228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1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～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64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コア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各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Root</a:t>
            </a: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並列化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algn="ctr"/>
            <a:endParaRPr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勝率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Owner\My Documents\My Dropbox\master_tex\master\epsfile\19-fue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92964"/>
            <a:ext cx="8072494" cy="5650746"/>
          </a:xfrm>
          <a:prstGeom prst="rect">
            <a:avLst/>
          </a:prstGeom>
          <a:noFill/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500034" y="214290"/>
            <a:ext cx="822960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Root</a:t>
            </a: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並列化の有効性　　合議と総和の比較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ja-JP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４～６４コア</a:t>
            </a:r>
            <a:r>
              <a:rPr kumimoji="1" lang="en-US" altLang="ja-JP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Root</a:t>
            </a:r>
            <a:r>
              <a:rPr kumimoji="1" lang="ja-JP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並列化 </a:t>
            </a:r>
            <a:r>
              <a:rPr kumimoji="1" lang="en-US" altLang="ja-JP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</a:t>
            </a:r>
            <a:r>
              <a:rPr kumimoji="1" lang="en-US" altLang="ja-JP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ja-JP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逐次</a:t>
            </a:r>
            <a:r>
              <a:rPr kumimoji="1" lang="en-US" altLang="ja-JP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Fuego</a:t>
            </a:r>
            <a:r>
              <a:rPr kumimoji="1" lang="ja-JP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（</a:t>
            </a:r>
            <a:r>
              <a:rPr kumimoji="1" lang="en-US" altLang="ja-JP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</a:t>
            </a:r>
            <a:r>
              <a:rPr kumimoji="1" lang="ja-JP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路盤）</a:t>
            </a:r>
            <a:endParaRPr kumimoji="1" lang="ja-JP" alt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642910" y="1214422"/>
            <a:ext cx="2500330" cy="1357322"/>
          </a:xfrm>
          <a:prstGeom prst="wedgeRoundRectCallout">
            <a:avLst>
              <a:gd name="adj1" fmla="val 76690"/>
              <a:gd name="adj2" fmla="val 702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19</a:t>
            </a:r>
            <a:r>
              <a:rPr kumimoji="1" lang="ja-JP" altLang="en-US" dirty="0" smtClean="0"/>
              <a:t>路盤では，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合議制が優位に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勝率で上回っている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71438" y="2643182"/>
            <a:ext cx="1285852" cy="228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1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～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64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コア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各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Root</a:t>
            </a: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並列化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algn="ctr"/>
            <a:endParaRPr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勝率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71438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総和制と合議制の着手の性質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2844" y="928670"/>
            <a:ext cx="8858312" cy="2643206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着手の不一致率は約</a:t>
            </a:r>
            <a:r>
              <a:rPr lang="en-US" altLang="ja-JP" dirty="0" smtClean="0"/>
              <a:t>5</a:t>
            </a:r>
            <a:r>
              <a:rPr lang="ja-JP" altLang="en-US" dirty="0" smtClean="0"/>
              <a:t>％</a:t>
            </a:r>
            <a:endParaRPr lang="en-US" altLang="ja-JP" dirty="0" smtClean="0"/>
          </a:p>
          <a:p>
            <a:pPr lvl="1"/>
            <a:r>
              <a:rPr lang="ja-JP" altLang="en-US" b="1" dirty="0" smtClean="0"/>
              <a:t>不一致局面について</a:t>
            </a:r>
            <a:endParaRPr lang="en-US" altLang="ja-JP" b="1" dirty="0" smtClean="0"/>
          </a:p>
          <a:p>
            <a:pPr lvl="2"/>
            <a:r>
              <a:rPr lang="ja-JP" altLang="en-US" dirty="0" smtClean="0"/>
              <a:t>強いプログラム</a:t>
            </a:r>
            <a:r>
              <a:rPr lang="en-US" altLang="ja-JP" dirty="0" smtClean="0"/>
              <a:t>(Fuego8</a:t>
            </a:r>
            <a:r>
              <a:rPr lang="ja-JP" altLang="en-US" dirty="0" smtClean="0"/>
              <a:t>スレッド</a:t>
            </a:r>
            <a:r>
              <a:rPr lang="en-US" altLang="ja-JP" dirty="0" smtClean="0"/>
              <a:t>)</a:t>
            </a:r>
            <a:r>
              <a:rPr lang="ja-JP" altLang="en-US" dirty="0" smtClean="0"/>
              <a:t>に思考</a:t>
            </a:r>
            <a:endParaRPr lang="en-US" altLang="ja-JP" dirty="0" smtClean="0"/>
          </a:p>
          <a:p>
            <a:r>
              <a:rPr lang="ja-JP" altLang="en-US" dirty="0" smtClean="0"/>
              <a:t>不一致局面における強いプログラムとの一致率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比較結果</a:t>
            </a:r>
            <a:r>
              <a:rPr lang="en-US" altLang="ja-JP" dirty="0" smtClean="0"/>
              <a:t>(</a:t>
            </a:r>
            <a:r>
              <a:rPr lang="en-US" altLang="ja-JP" sz="2400" dirty="0" smtClean="0"/>
              <a:t>64</a:t>
            </a:r>
            <a:r>
              <a:rPr lang="ja-JP" altLang="en-US" sz="2400" dirty="0" smtClean="0"/>
              <a:t>コア</a:t>
            </a:r>
            <a:r>
              <a:rPr lang="en-US" altLang="ja-JP" sz="2400" dirty="0" smtClean="0"/>
              <a:t>Root</a:t>
            </a:r>
            <a:r>
              <a:rPr lang="ja-JP" altLang="en-US" sz="2400" dirty="0" smtClean="0"/>
              <a:t>並列化の棋譜</a:t>
            </a:r>
            <a:r>
              <a:rPr lang="en-US" altLang="ja-JP" sz="2400" dirty="0" smtClean="0"/>
              <a:t>200</a:t>
            </a:r>
            <a:r>
              <a:rPr lang="ja-JP" altLang="en-US" sz="2400" dirty="0" smtClean="0"/>
              <a:t>試合</a:t>
            </a:r>
            <a:r>
              <a:rPr lang="en-US" altLang="ja-JP" dirty="0" smtClean="0"/>
              <a:t>)</a:t>
            </a:r>
          </a:p>
        </p:txBody>
      </p:sp>
      <p:sp>
        <p:nvSpPr>
          <p:cNvPr id="4" name="角丸四角形吹き出し 3"/>
          <p:cNvSpPr/>
          <p:nvPr/>
        </p:nvSpPr>
        <p:spPr>
          <a:xfrm>
            <a:off x="5500694" y="928670"/>
            <a:ext cx="3500462" cy="1000132"/>
          </a:xfrm>
          <a:prstGeom prst="wedgeRoundRectCallout">
            <a:avLst>
              <a:gd name="adj1" fmla="val -69142"/>
              <a:gd name="adj2" fmla="val 26945"/>
              <a:gd name="adj3" fmla="val 16667"/>
            </a:avLst>
          </a:prstGeom>
          <a:solidFill>
            <a:schemeClr val="accent6">
              <a:lumMod val="75000"/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9</a:t>
            </a:r>
            <a:r>
              <a:rPr lang="ja-JP" altLang="en-US" sz="2000" dirty="0" smtClean="0">
                <a:solidFill>
                  <a:schemeClr val="tx1"/>
                </a:solidFill>
              </a:rPr>
              <a:t>路盤では</a:t>
            </a:r>
            <a:r>
              <a:rPr lang="en-US" altLang="ja-JP" sz="2000" dirty="0" smtClean="0">
                <a:solidFill>
                  <a:schemeClr val="tx1"/>
                </a:solidFill>
              </a:rPr>
              <a:t>1</a:t>
            </a:r>
            <a:r>
              <a:rPr lang="ja-JP" altLang="en-US" sz="2000" dirty="0" smtClean="0">
                <a:solidFill>
                  <a:schemeClr val="tx1"/>
                </a:solidFill>
              </a:rPr>
              <a:t>局に</a:t>
            </a:r>
            <a:r>
              <a:rPr lang="en-US" altLang="ja-JP" sz="2000" dirty="0" smtClean="0">
                <a:solidFill>
                  <a:schemeClr val="tx1"/>
                </a:solidFill>
              </a:rPr>
              <a:t>1,2</a:t>
            </a:r>
            <a:r>
              <a:rPr lang="ja-JP" altLang="en-US" sz="2000" dirty="0" smtClean="0">
                <a:solidFill>
                  <a:schemeClr val="tx1"/>
                </a:solidFill>
              </a:rPr>
              <a:t>手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19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路盤では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1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局に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10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～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20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手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214414" y="3714752"/>
          <a:ext cx="6715173" cy="1366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391"/>
                <a:gridCol w="2238391"/>
                <a:gridCol w="2238391"/>
              </a:tblGrid>
              <a:tr h="452441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一致率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合議制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総和制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52441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</a:t>
                      </a:r>
                      <a:r>
                        <a:rPr kumimoji="1" lang="ja-JP" altLang="en-US" dirty="0" smtClean="0"/>
                        <a:t>路盤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39.6%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19.8%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452441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19</a:t>
                      </a:r>
                      <a:r>
                        <a:rPr kumimoji="1" lang="ja-JP" altLang="en-US" dirty="0" smtClean="0"/>
                        <a:t>路盤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26.0%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6.0%</a:t>
                      </a:r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1214414" y="5214950"/>
          <a:ext cx="6715173" cy="1366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391"/>
                <a:gridCol w="2238391"/>
                <a:gridCol w="2238391"/>
              </a:tblGrid>
              <a:tr h="452441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平均順位差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合議制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総和制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52441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</a:t>
                      </a:r>
                      <a:r>
                        <a:rPr kumimoji="1" lang="ja-JP" altLang="en-US" dirty="0" smtClean="0"/>
                        <a:t>路盤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1.52</a:t>
                      </a:r>
                      <a:r>
                        <a:rPr kumimoji="1" lang="ja-JP" altLang="en-US" sz="2400" dirty="0" smtClean="0"/>
                        <a:t>位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1.83</a:t>
                      </a:r>
                      <a:r>
                        <a:rPr kumimoji="1" lang="ja-JP" altLang="en-US" sz="2400" dirty="0" smtClean="0"/>
                        <a:t>位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452441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19</a:t>
                      </a:r>
                      <a:r>
                        <a:rPr kumimoji="1" lang="ja-JP" altLang="en-US" dirty="0" smtClean="0"/>
                        <a:t>路盤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2.92</a:t>
                      </a:r>
                      <a:r>
                        <a:rPr kumimoji="1" lang="ja-JP" altLang="en-US" sz="2400" dirty="0" smtClean="0"/>
                        <a:t>位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3.40</a:t>
                      </a:r>
                      <a:r>
                        <a:rPr kumimoji="1" lang="ja-JP" altLang="en-US" sz="2400" dirty="0" smtClean="0"/>
                        <a:t>位</a:t>
                      </a:r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65403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例えば（合議の良かった場面：白番）</a:t>
            </a:r>
            <a:endParaRPr kumimoji="1" lang="ja-JP" altLang="en-US" dirty="0"/>
          </a:p>
        </p:txBody>
      </p:sp>
      <p:pic>
        <p:nvPicPr>
          <p:cNvPr id="2050" name="Picture 2" descr="C:\Documents and Settings\Soejima\My Documents\My Dropbox\実験09-10-06\09-10-06gogui-png\Screenshot-64core-030.sgf [modified]  GoUctPlayer vs Unknown (B) - GoGu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542" y="928670"/>
            <a:ext cx="4241144" cy="4071966"/>
          </a:xfrm>
          <a:prstGeom prst="rect">
            <a:avLst/>
          </a:prstGeom>
          <a:noFill/>
        </p:spPr>
      </p:pic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714480" y="4771394"/>
          <a:ext cx="7358081" cy="19437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57254"/>
                <a:gridCol w="785818"/>
                <a:gridCol w="1357322"/>
                <a:gridCol w="928694"/>
                <a:gridCol w="857256"/>
                <a:gridCol w="1714512"/>
                <a:gridCol w="857225"/>
              </a:tblGrid>
              <a:tr h="357190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総和制</a:t>
                      </a:r>
                      <a:endParaRPr kumimoji="1" lang="ja-JP" altLang="en-US" sz="14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候補手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評価値</a:t>
                      </a:r>
                      <a:endParaRPr kumimoji="1" lang="en-US" altLang="ja-JP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合議制</a:t>
                      </a:r>
                      <a:endParaRPr kumimoji="1" lang="ja-JP" altLang="en-US" sz="14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候補手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評価値</a:t>
                      </a:r>
                      <a:endParaRPr kumimoji="1" lang="ja-JP" altLang="en-US" sz="18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投票数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6641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r>
                        <a:rPr kumimoji="1" lang="ja-JP" altLang="en-US" dirty="0" smtClean="0"/>
                        <a:t>位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29,416</a:t>
                      </a:r>
                      <a:endParaRPr kumimoji="1" lang="ja-JP" altLang="en-US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r>
                        <a:rPr kumimoji="1" lang="ja-JP" altLang="en-US" dirty="0" smtClean="0"/>
                        <a:t>位</a:t>
                      </a:r>
                      <a:endParaRPr kumimoji="1" lang="ja-JP" alt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25,917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96641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r>
                        <a:rPr kumimoji="1" lang="ja-JP" altLang="en-US" dirty="0" smtClean="0"/>
                        <a:t>位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H5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25,984</a:t>
                      </a:r>
                      <a:endParaRPr kumimoji="1" lang="ja-JP" altLang="en-US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r>
                        <a:rPr kumimoji="1" lang="ja-JP" altLang="en-US" dirty="0" smtClean="0"/>
                        <a:t>位</a:t>
                      </a:r>
                      <a:endParaRPr kumimoji="1" lang="ja-JP" alt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H4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20,460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96641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</a:t>
                      </a:r>
                      <a:r>
                        <a:rPr kumimoji="1" lang="ja-JP" altLang="en-US" dirty="0" smtClean="0"/>
                        <a:t>位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25,917</a:t>
                      </a:r>
                      <a:endParaRPr kumimoji="1" lang="ja-JP" altLang="en-US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</a:t>
                      </a:r>
                      <a:r>
                        <a:rPr kumimoji="1" lang="ja-JP" altLang="en-US" dirty="0" smtClean="0"/>
                        <a:t>位</a:t>
                      </a:r>
                      <a:endParaRPr kumimoji="1" lang="ja-JP" alt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H5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25,984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96641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</a:t>
                      </a:r>
                      <a:r>
                        <a:rPr kumimoji="1" lang="ja-JP" altLang="en-US" dirty="0" smtClean="0"/>
                        <a:t>位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H4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20,460</a:t>
                      </a:r>
                      <a:endParaRPr kumimoji="1" lang="ja-JP" altLang="en-US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</a:t>
                      </a:r>
                      <a:r>
                        <a:rPr kumimoji="1" lang="ja-JP" altLang="en-US" dirty="0" smtClean="0"/>
                        <a:t>位</a:t>
                      </a:r>
                      <a:endParaRPr kumimoji="1" lang="ja-JP" alt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29,416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直線矢印コネクタ 6"/>
          <p:cNvCxnSpPr/>
          <p:nvPr/>
        </p:nvCxnSpPr>
        <p:spPr>
          <a:xfrm rot="10800000">
            <a:off x="928662" y="3571876"/>
            <a:ext cx="1785950" cy="15716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rot="10800000">
            <a:off x="857224" y="2428868"/>
            <a:ext cx="4857784" cy="27146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3000364" y="5357826"/>
            <a:ext cx="2714644" cy="642942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2928926" y="5286388"/>
            <a:ext cx="2714644" cy="1143008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角丸四角形吹き出し 9"/>
          <p:cNvSpPr/>
          <p:nvPr/>
        </p:nvSpPr>
        <p:spPr>
          <a:xfrm>
            <a:off x="5500694" y="2500306"/>
            <a:ext cx="2928958" cy="1143008"/>
          </a:xfrm>
          <a:prstGeom prst="wedgeRoundRectCallout">
            <a:avLst>
              <a:gd name="adj1" fmla="val -79528"/>
              <a:gd name="adj2" fmla="val 4795"/>
              <a:gd name="adj3" fmla="val 16667"/>
            </a:avLst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>
                <a:solidFill>
                  <a:schemeClr val="tx1"/>
                </a:solidFill>
              </a:rPr>
              <a:t>A7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が好手</a:t>
            </a:r>
            <a:endParaRPr kumimoji="1" lang="en-US" altLang="ja-JP" sz="3600" dirty="0" smtClean="0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1472" y="221455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A7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1472" y="328612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A4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貢献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1438" y="785794"/>
            <a:ext cx="8929718" cy="5929354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3900" dirty="0" smtClean="0"/>
              <a:t>Fuego</a:t>
            </a:r>
            <a:r>
              <a:rPr lang="ja-JP" altLang="en-US" sz="3900" dirty="0" smtClean="0"/>
              <a:t>を用いて</a:t>
            </a:r>
            <a:r>
              <a:rPr lang="en-US" altLang="ja-JP" sz="3900" dirty="0" smtClean="0"/>
              <a:t>Root</a:t>
            </a:r>
            <a:r>
              <a:rPr lang="ja-JP" altLang="en-US" sz="3900" dirty="0" smtClean="0"/>
              <a:t>並列化の効果を調査</a:t>
            </a:r>
            <a:endParaRPr lang="en-US" altLang="ja-JP" sz="39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altLang="ja-JP" sz="3500" dirty="0" smtClean="0"/>
              <a:t>Root</a:t>
            </a:r>
            <a:r>
              <a:rPr lang="ja-JP" altLang="en-US" sz="3500" dirty="0" smtClean="0"/>
              <a:t>並列化と</a:t>
            </a:r>
            <a:r>
              <a:rPr lang="en-US" altLang="ja-JP" sz="3500" dirty="0" smtClean="0"/>
              <a:t>Tree</a:t>
            </a:r>
            <a:r>
              <a:rPr lang="ja-JP" altLang="en-US" sz="3500" dirty="0" smtClean="0"/>
              <a:t>並列化の再比較・実験</a:t>
            </a:r>
            <a:endParaRPr lang="en-US" altLang="ja-JP" sz="3500" dirty="0" smtClean="0"/>
          </a:p>
          <a:p>
            <a:pPr marL="1314450" lvl="2" indent="-514350"/>
            <a:r>
              <a:rPr lang="ja-JP" altLang="en-US" sz="2600" dirty="0" smtClean="0"/>
              <a:t>強い囲碁プログラム（</a:t>
            </a:r>
            <a:r>
              <a:rPr lang="en-US" altLang="ja-JP" sz="2600" dirty="0" smtClean="0"/>
              <a:t>Fuego</a:t>
            </a:r>
            <a:r>
              <a:rPr lang="ja-JP" altLang="en-US" sz="2600" dirty="0" smtClean="0"/>
              <a:t>）を用いて</a:t>
            </a:r>
            <a:r>
              <a:rPr lang="en-US" altLang="ja-JP" sz="2600" dirty="0" smtClean="0"/>
              <a:t>Root</a:t>
            </a:r>
            <a:r>
              <a:rPr lang="ja-JP" altLang="en-US" sz="2600" dirty="0" smtClean="0"/>
              <a:t>並列化と</a:t>
            </a:r>
            <a:r>
              <a:rPr lang="en-US" altLang="ja-JP" sz="2600" dirty="0" smtClean="0"/>
              <a:t>Tree</a:t>
            </a:r>
            <a:r>
              <a:rPr lang="ja-JP" altLang="en-US" sz="2600" dirty="0" smtClean="0"/>
              <a:t>並列化を対戦比較</a:t>
            </a:r>
            <a:endParaRPr lang="en-US" altLang="ja-JP" sz="2600" dirty="0" smtClean="0"/>
          </a:p>
          <a:p>
            <a:pPr marL="914400" lvl="1" indent="-514350">
              <a:buFont typeface="+mj-lt"/>
              <a:buAutoNum type="arabicPeriod"/>
            </a:pPr>
            <a:r>
              <a:rPr kumimoji="1" lang="ja-JP" altLang="en-US" sz="3500" u="sng" dirty="0" smtClean="0"/>
              <a:t>合議制</a:t>
            </a:r>
            <a:r>
              <a:rPr kumimoji="1" lang="ja-JP" altLang="en-US" sz="3500" dirty="0" smtClean="0"/>
              <a:t>に基づく</a:t>
            </a:r>
            <a:r>
              <a:rPr kumimoji="1" lang="en-US" altLang="ja-JP" sz="3500" dirty="0" smtClean="0"/>
              <a:t>Root</a:t>
            </a:r>
            <a:r>
              <a:rPr kumimoji="1" lang="ja-JP" altLang="en-US" sz="3500" dirty="0" smtClean="0"/>
              <a:t>並列化を提案・実装し</a:t>
            </a:r>
            <a:r>
              <a:rPr kumimoji="1" lang="en-US" altLang="ja-JP" sz="3500" dirty="0" smtClean="0"/>
              <a:t>, </a:t>
            </a:r>
            <a:r>
              <a:rPr kumimoji="1" lang="ja-JP" altLang="en-US" sz="3500" dirty="0" smtClean="0"/>
              <a:t>総和制と性能を比較</a:t>
            </a:r>
            <a:endParaRPr kumimoji="1" lang="en-US" altLang="ja-JP" sz="3500" dirty="0" smtClean="0"/>
          </a:p>
          <a:p>
            <a:pPr marL="1314450" lvl="2" indent="-514350"/>
            <a:r>
              <a:rPr lang="ja-JP" altLang="en-US" sz="2600" dirty="0" smtClean="0"/>
              <a:t>先行研究よりも多くのプロセス</a:t>
            </a:r>
            <a:r>
              <a:rPr lang="en-US" altLang="ja-JP" sz="2600" dirty="0" smtClean="0"/>
              <a:t>(64</a:t>
            </a:r>
            <a:r>
              <a:rPr lang="ja-JP" altLang="en-US" sz="2600" dirty="0" smtClean="0"/>
              <a:t>プロセス</a:t>
            </a:r>
            <a:r>
              <a:rPr lang="en-US" altLang="ja-JP" sz="2600" dirty="0" smtClean="0"/>
              <a:t>)</a:t>
            </a:r>
            <a:r>
              <a:rPr lang="ja-JP" altLang="en-US" sz="2600" dirty="0" smtClean="0"/>
              <a:t>を用いて</a:t>
            </a:r>
            <a:r>
              <a:rPr lang="en-US" altLang="ja-JP" sz="2600" dirty="0" smtClean="0"/>
              <a:t>,</a:t>
            </a:r>
            <a:r>
              <a:rPr lang="ja-JP" altLang="en-US" sz="2600" dirty="0" smtClean="0"/>
              <a:t>自己対戦との勝率を計測</a:t>
            </a:r>
            <a:endParaRPr lang="en-US" altLang="ja-JP" sz="2600" dirty="0" smtClean="0"/>
          </a:p>
          <a:p>
            <a:pPr marL="1314450" lvl="2" indent="-514350"/>
            <a:r>
              <a:rPr kumimoji="1" lang="ja-JP" altLang="en-US" sz="2600" dirty="0" smtClean="0"/>
              <a:t>合議制と総和制の着手の分析</a:t>
            </a:r>
            <a:endParaRPr kumimoji="1" lang="en-US" altLang="ja-JP" sz="26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ja-JP" altLang="en-US" sz="3500" dirty="0" smtClean="0"/>
              <a:t>一致率による大規模な</a:t>
            </a:r>
            <a:r>
              <a:rPr lang="en-US" altLang="ja-JP" sz="3500" dirty="0" smtClean="0"/>
              <a:t>Root</a:t>
            </a:r>
            <a:r>
              <a:rPr lang="ja-JP" altLang="en-US" sz="3500" dirty="0" smtClean="0"/>
              <a:t>並列化の台数効果の調査</a:t>
            </a:r>
            <a:endParaRPr lang="en-US" altLang="ja-JP" sz="3500" dirty="0" smtClean="0"/>
          </a:p>
          <a:p>
            <a:pPr marL="1314450" lvl="2" indent="-514350"/>
            <a:r>
              <a:rPr lang="en-US" altLang="ja-JP" sz="3100" dirty="0" smtClean="0"/>
              <a:t>512</a:t>
            </a:r>
            <a:r>
              <a:rPr lang="ja-JP" altLang="en-US" sz="3100" dirty="0" smtClean="0"/>
              <a:t>プロセスまでの一致率</a:t>
            </a:r>
            <a:endParaRPr lang="en-US" altLang="ja-JP" sz="3100" dirty="0" smtClean="0"/>
          </a:p>
          <a:p>
            <a:pPr marL="1314450" lvl="2" indent="-514350"/>
            <a:r>
              <a:rPr kumimoji="1" lang="ja-JP" altLang="en-US" sz="3100" dirty="0" smtClean="0"/>
              <a:t>局面ごとの一致率</a:t>
            </a:r>
            <a:endParaRPr kumimoji="1" lang="en-US" altLang="ja-JP" sz="3100" dirty="0" smtClean="0"/>
          </a:p>
        </p:txBody>
      </p:sp>
      <p:sp>
        <p:nvSpPr>
          <p:cNvPr id="4" name="角丸四角形 3"/>
          <p:cNvSpPr/>
          <p:nvPr/>
        </p:nvSpPr>
        <p:spPr>
          <a:xfrm>
            <a:off x="357158" y="4714884"/>
            <a:ext cx="8429684" cy="2071702"/>
          </a:xfrm>
          <a:prstGeom prst="roundRect">
            <a:avLst/>
          </a:prstGeom>
          <a:solidFill>
            <a:srgbClr val="FF0000">
              <a:alpha val="0"/>
            </a:srgb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512</a:t>
            </a:r>
            <a:r>
              <a:rPr lang="ja-JP" altLang="en-US" dirty="0" smtClean="0"/>
              <a:t>プロセス使用した際の強さの予測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3500430" y="2000240"/>
            <a:ext cx="1500198" cy="1571636"/>
          </a:xfrm>
          <a:prstGeom prst="rect">
            <a:avLst/>
          </a:prstGeom>
          <a:solidFill>
            <a:schemeClr val="accent6">
              <a:lumMod val="40000"/>
              <a:lumOff val="60000"/>
              <a:alpha val="9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棋譜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652830" y="2152640"/>
            <a:ext cx="1500198" cy="1571636"/>
          </a:xfrm>
          <a:prstGeom prst="rect">
            <a:avLst/>
          </a:prstGeom>
          <a:solidFill>
            <a:schemeClr val="accent6">
              <a:lumMod val="40000"/>
              <a:lumOff val="60000"/>
              <a:alpha val="9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棋譜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805230" y="2305040"/>
            <a:ext cx="1500198" cy="1571636"/>
          </a:xfrm>
          <a:prstGeom prst="rect">
            <a:avLst/>
          </a:prstGeom>
          <a:solidFill>
            <a:schemeClr val="accent6">
              <a:lumMod val="40000"/>
              <a:lumOff val="60000"/>
              <a:alpha val="9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棋譜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（</a:t>
            </a:r>
            <a:r>
              <a:rPr lang="en-US" altLang="ja-JP" sz="2800" dirty="0" smtClean="0">
                <a:solidFill>
                  <a:schemeClr val="tx1"/>
                </a:solidFill>
              </a:rPr>
              <a:t>400</a:t>
            </a:r>
            <a:r>
              <a:rPr lang="ja-JP" altLang="en-US" sz="2800" dirty="0" smtClean="0">
                <a:solidFill>
                  <a:schemeClr val="tx1"/>
                </a:solidFill>
              </a:rPr>
              <a:t>局）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42844" y="3714752"/>
            <a:ext cx="3286148" cy="157163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【</a:t>
            </a:r>
            <a:r>
              <a:rPr lang="ja-JP" altLang="en-US" sz="2400" dirty="0" smtClean="0">
                <a:solidFill>
                  <a:schemeClr val="tx1"/>
                </a:solidFill>
              </a:rPr>
              <a:t>逐次</a:t>
            </a:r>
            <a:r>
              <a:rPr lang="en-US" altLang="ja-JP" sz="2400" dirty="0" smtClean="0">
                <a:solidFill>
                  <a:schemeClr val="tx1"/>
                </a:solidFill>
              </a:rPr>
              <a:t>Fuego】</a:t>
            </a: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一手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80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秒で思考</a:t>
            </a:r>
            <a:endParaRPr kumimoji="1" lang="en-US" altLang="ja-JP" sz="2400" dirty="0" smtClean="0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5072066" y="3714752"/>
            <a:ext cx="3929090" cy="142876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【</a:t>
            </a:r>
            <a:r>
              <a:rPr lang="en-US" altLang="ja-JP" sz="2400" dirty="0" smtClean="0">
                <a:solidFill>
                  <a:schemeClr val="tx1"/>
                </a:solidFill>
              </a:rPr>
              <a:t>Root</a:t>
            </a:r>
            <a:r>
              <a:rPr lang="ja-JP" altLang="en-US" sz="2400" dirty="0" smtClean="0">
                <a:solidFill>
                  <a:schemeClr val="tx1"/>
                </a:solidFill>
              </a:rPr>
              <a:t>並列化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Fuego】</a:t>
            </a: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一手</a:t>
            </a:r>
            <a:r>
              <a:rPr lang="en-US" altLang="ja-JP" sz="2000" dirty="0" smtClean="0">
                <a:solidFill>
                  <a:schemeClr val="tx1"/>
                </a:solidFill>
              </a:rPr>
              <a:t>1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秒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×4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～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512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コア</a:t>
            </a:r>
            <a:endParaRPr kumimoji="1" lang="en-US" altLang="ja-JP" sz="2400" dirty="0" smtClean="0">
              <a:solidFill>
                <a:schemeClr val="tx1"/>
              </a:solidFill>
            </a:endParaRPr>
          </a:p>
        </p:txBody>
      </p:sp>
      <p:cxnSp>
        <p:nvCxnSpPr>
          <p:cNvPr id="16" name="カギ線コネクタ 15"/>
          <p:cNvCxnSpPr>
            <a:stCxn id="12" idx="1"/>
            <a:endCxn id="13" idx="0"/>
          </p:cNvCxnSpPr>
          <p:nvPr/>
        </p:nvCxnSpPr>
        <p:spPr>
          <a:xfrm rot="10800000" flipV="1">
            <a:off x="1785918" y="3090858"/>
            <a:ext cx="2019312" cy="623894"/>
          </a:xfrm>
          <a:prstGeom prst="bentConnector2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カギ線コネクタ 15"/>
          <p:cNvCxnSpPr>
            <a:stCxn id="12" idx="3"/>
            <a:endCxn id="14" idx="0"/>
          </p:cNvCxnSpPr>
          <p:nvPr/>
        </p:nvCxnSpPr>
        <p:spPr>
          <a:xfrm>
            <a:off x="5305428" y="3090858"/>
            <a:ext cx="1731183" cy="623894"/>
          </a:xfrm>
          <a:prstGeom prst="bentConnector2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右矢印 23"/>
          <p:cNvSpPr/>
          <p:nvPr/>
        </p:nvSpPr>
        <p:spPr>
          <a:xfrm rot="2011803">
            <a:off x="3251365" y="49571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 rot="8552345">
            <a:off x="4485716" y="49597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 26"/>
          <p:cNvSpPr/>
          <p:nvPr/>
        </p:nvSpPr>
        <p:spPr>
          <a:xfrm>
            <a:off x="1000100" y="5643578"/>
            <a:ext cx="7000924" cy="1000132"/>
          </a:xfrm>
          <a:prstGeom prst="round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</a:rPr>
              <a:t>着手が一致しているか？＝一致率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5720" y="1214422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sz="3200" dirty="0" smtClean="0"/>
              <a:t>着手の一致率を用いて台数効果を測る実験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512</a:t>
            </a:r>
            <a:r>
              <a:rPr kumimoji="1" lang="ja-JP" altLang="en-US" dirty="0" smtClean="0"/>
              <a:t>プロセス</a:t>
            </a:r>
            <a:r>
              <a:rPr lang="ja-JP" altLang="en-US" dirty="0" smtClean="0"/>
              <a:t>まで</a:t>
            </a:r>
            <a:r>
              <a:rPr kumimoji="1" lang="ja-JP" altLang="en-US" dirty="0" smtClean="0"/>
              <a:t>の一致率</a:t>
            </a:r>
            <a:endParaRPr kumimoji="1" lang="ja-JP" altLang="en-US" dirty="0"/>
          </a:p>
        </p:txBody>
      </p:sp>
      <p:pic>
        <p:nvPicPr>
          <p:cNvPr id="3" name="Picture 2" descr="C:\Documents and Settings\Owner\My Documents\My Dropbox\512-itti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255" y="850088"/>
            <a:ext cx="8480711" cy="5936498"/>
          </a:xfrm>
          <a:prstGeom prst="rect">
            <a:avLst/>
          </a:prstGeom>
          <a:noFill/>
        </p:spPr>
      </p:pic>
      <p:sp>
        <p:nvSpPr>
          <p:cNvPr id="7" name="角丸四角形吹き出し 6"/>
          <p:cNvSpPr/>
          <p:nvPr/>
        </p:nvSpPr>
        <p:spPr>
          <a:xfrm>
            <a:off x="2214546" y="2071678"/>
            <a:ext cx="2500330" cy="1357322"/>
          </a:xfrm>
          <a:prstGeom prst="wedgeRoundRectCallout">
            <a:avLst>
              <a:gd name="adj1" fmla="val 34405"/>
              <a:gd name="adj2" fmla="val 954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64</a:t>
            </a:r>
            <a:r>
              <a:rPr lang="ja-JP" altLang="en-US" dirty="0" smtClean="0"/>
              <a:t>コア以上では，</a:t>
            </a:r>
            <a:endParaRPr lang="en-US" altLang="ja-JP" dirty="0" smtClean="0"/>
          </a:p>
          <a:p>
            <a:pPr algn="ctr"/>
            <a:r>
              <a:rPr kumimoji="1" lang="ja-JP" altLang="en-US" dirty="0" smtClean="0"/>
              <a:t>一致率の向上は</a:t>
            </a:r>
            <a:r>
              <a:rPr kumimoji="1" lang="ja-JP" altLang="en-US" dirty="0" err="1" smtClean="0"/>
              <a:t>無し</a:t>
            </a:r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1500166" y="3929066"/>
            <a:ext cx="1643074" cy="1714512"/>
          </a:xfrm>
          <a:prstGeom prst="ellipse">
            <a:avLst/>
          </a:prstGeom>
          <a:solidFill>
            <a:schemeClr val="accent6"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はじめに　</a:t>
            </a:r>
            <a:endParaRPr kumimoji="1" lang="ja-JP" altLang="en-US" dirty="0"/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142844" y="1214422"/>
            <a:ext cx="8729666" cy="4357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強い囲碁プログラムは人工知能</a:t>
            </a:r>
            <a:r>
              <a:rPr lang="ja-JP" altLang="en-US" sz="3200" dirty="0" smtClean="0"/>
              <a:t>の目的・挑戦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囲碁はゲームで最も表現が難しい！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ja-JP" altLang="en-US" sz="2800" dirty="0" smtClean="0"/>
              <a:t>歴史</a:t>
            </a:r>
            <a:endParaRPr lang="en-US" altLang="ja-JP" sz="2800" dirty="0" smtClean="0"/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オセロ：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96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年に世界チャンピオンに勝利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チェス：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97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年に世界チャンピオンに勝利</a:t>
            </a:r>
            <a:endParaRPr lang="en-US" altLang="ja-JP" sz="2400" dirty="0" smtClean="0"/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将棋</a:t>
            </a:r>
            <a:r>
              <a:rPr lang="ja-JP" altLang="en-US" sz="2400" dirty="0" smtClean="0"/>
              <a:t>：現在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プロ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段レベルに到達</a:t>
            </a:r>
            <a:endParaRPr lang="en-US" altLang="ja-JP" sz="2400" noProof="0" dirty="0" smtClean="0"/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1" lang="ja-JP" alt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囲碁：現在アマ</a:t>
            </a:r>
            <a:r>
              <a:rPr kumimoji="1" lang="en-US" altLang="ja-JP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1" lang="ja-JP" alt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段レベル</a:t>
            </a:r>
            <a:endParaRPr kumimoji="1" lang="en-US" altLang="ja-JP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718817"/>
            <a:ext cx="2214578" cy="29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kumimoji="1" lang="en-US" altLang="ja-JP" dirty="0" smtClean="0"/>
              <a:t>64</a:t>
            </a:r>
            <a:r>
              <a:rPr kumimoji="1" lang="ja-JP" altLang="en-US" dirty="0" smtClean="0"/>
              <a:t>コアまでの一致率</a:t>
            </a:r>
            <a:endParaRPr kumimoji="1" lang="ja-JP" altLang="en-US" dirty="0"/>
          </a:p>
        </p:txBody>
      </p:sp>
      <p:pic>
        <p:nvPicPr>
          <p:cNvPr id="2050" name="Picture 2" descr="C:\Documents and Settings\Owner\My Documents\My Dropbox\19-itti-forpo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25" y="1071546"/>
            <a:ext cx="8607279" cy="5521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手が</a:t>
            </a:r>
            <a:r>
              <a:rPr kumimoji="1" lang="ja-JP" altLang="en-US" u="sng" dirty="0" smtClean="0"/>
              <a:t>バラ</a:t>
            </a:r>
            <a:r>
              <a:rPr kumimoji="1" lang="ja-JP" altLang="en-US" u="sng" dirty="0" err="1" smtClean="0"/>
              <a:t>け</a:t>
            </a:r>
            <a:r>
              <a:rPr kumimoji="1" lang="ja-JP" altLang="en-US" u="sng" dirty="0" smtClean="0"/>
              <a:t>やすい局面</a:t>
            </a:r>
            <a:r>
              <a:rPr kumimoji="1" lang="ja-JP" altLang="en-US" dirty="0" smtClean="0"/>
              <a:t>での一致率</a:t>
            </a:r>
            <a:endParaRPr kumimoji="1" lang="ja-JP" altLang="en-US" dirty="0"/>
          </a:p>
        </p:txBody>
      </p:sp>
      <p:pic>
        <p:nvPicPr>
          <p:cNvPr id="3075" name="Picture 3" descr="C:\Documents and Settings\Owner\My Documents\My Dropbox\19-02-power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214422"/>
            <a:ext cx="7786710" cy="5450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手が</a:t>
            </a:r>
            <a:r>
              <a:rPr lang="ja-JP" altLang="en-US" u="sng" dirty="0" smtClean="0"/>
              <a:t>バラ</a:t>
            </a:r>
            <a:r>
              <a:rPr lang="ja-JP" altLang="en-US" u="sng" dirty="0" err="1" smtClean="0"/>
              <a:t>けに</a:t>
            </a:r>
            <a:r>
              <a:rPr lang="ja-JP" altLang="en-US" u="sng" dirty="0" smtClean="0"/>
              <a:t>くい局面</a:t>
            </a:r>
            <a:r>
              <a:rPr kumimoji="1" lang="ja-JP" altLang="en-US" dirty="0" smtClean="0"/>
              <a:t>の一致率</a:t>
            </a:r>
            <a:endParaRPr kumimoji="1" lang="ja-JP" altLang="en-US" dirty="0"/>
          </a:p>
        </p:txBody>
      </p:sp>
      <p:pic>
        <p:nvPicPr>
          <p:cNvPr id="4098" name="Picture 2" descr="C:\Documents and Settings\Owner\My Documents\My Dropbox\19-10-power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8001024" cy="5600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3602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Root</a:t>
            </a:r>
            <a:r>
              <a:rPr kumimoji="1" lang="ja-JP" altLang="en-US" dirty="0" smtClean="0"/>
              <a:t>並列化と</a:t>
            </a:r>
            <a:r>
              <a:rPr kumimoji="1" lang="en-US" altLang="ja-JP" dirty="0" smtClean="0"/>
              <a:t>Tree</a:t>
            </a:r>
            <a:r>
              <a:rPr kumimoji="1" lang="ja-JP" altLang="en-US" dirty="0" smtClean="0"/>
              <a:t>並列化の比較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64</a:t>
            </a:r>
            <a:r>
              <a:rPr lang="ja-JP" altLang="en-US" dirty="0" smtClean="0"/>
              <a:t>コア</a:t>
            </a:r>
            <a:r>
              <a:rPr lang="en-US" altLang="ja-JP" dirty="0" smtClean="0"/>
              <a:t>Root</a:t>
            </a:r>
            <a:r>
              <a:rPr lang="ja-JP" altLang="en-US" dirty="0" smtClean="0"/>
              <a:t>並列化はおよそ</a:t>
            </a:r>
            <a:r>
              <a:rPr lang="en-US" altLang="ja-JP" dirty="0" smtClean="0"/>
              <a:t>4</a:t>
            </a:r>
            <a:r>
              <a:rPr lang="ja-JP" altLang="en-US" dirty="0" smtClean="0"/>
              <a:t>スレッド未満の性能</a:t>
            </a:r>
            <a:endParaRPr kumimoji="1" lang="en-US" altLang="ja-JP" dirty="0" smtClean="0"/>
          </a:p>
          <a:p>
            <a:r>
              <a:rPr kumimoji="1" lang="en-US" altLang="ja-JP" dirty="0" smtClean="0"/>
              <a:t>Root</a:t>
            </a:r>
            <a:r>
              <a:rPr kumimoji="1" lang="ja-JP" altLang="en-US" dirty="0" smtClean="0"/>
              <a:t>並列化の有効性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合議・総和ともに、</a:t>
            </a:r>
            <a:r>
              <a:rPr lang="en-US" altLang="ja-JP" dirty="0" smtClean="0"/>
              <a:t>64</a:t>
            </a:r>
            <a:r>
              <a:rPr lang="ja-JP" altLang="en-US" dirty="0" smtClean="0"/>
              <a:t>コアまでは勝率上昇</a:t>
            </a:r>
            <a:endParaRPr lang="en-US" altLang="ja-JP" dirty="0" smtClean="0"/>
          </a:p>
          <a:p>
            <a:r>
              <a:rPr kumimoji="1" lang="ja-JP" altLang="en-US" dirty="0" smtClean="0"/>
              <a:t>合議制と総和制の比較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9</a:t>
            </a:r>
            <a:r>
              <a:rPr lang="ja-JP" altLang="en-US" dirty="0" smtClean="0"/>
              <a:t>路より木の個人差が出る</a:t>
            </a:r>
            <a:r>
              <a:rPr lang="en-US" altLang="ja-JP" dirty="0" smtClean="0"/>
              <a:t>19</a:t>
            </a:r>
            <a:r>
              <a:rPr lang="ja-JP" altLang="en-US" dirty="0" smtClean="0"/>
              <a:t>路で性能が出る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着手の性質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合議がより良いと思われる手を選択している</a:t>
            </a:r>
            <a:endParaRPr lang="en-US" altLang="ja-JP" dirty="0" smtClean="0"/>
          </a:p>
          <a:p>
            <a:pPr lvl="2"/>
            <a:r>
              <a:rPr lang="en-US" altLang="ja-JP" dirty="0" smtClean="0">
                <a:solidFill>
                  <a:srgbClr val="FF0000"/>
                </a:solidFill>
              </a:rPr>
              <a:t>19</a:t>
            </a:r>
            <a:r>
              <a:rPr lang="ja-JP" altLang="en-US" dirty="0" smtClean="0">
                <a:solidFill>
                  <a:srgbClr val="FF0000"/>
                </a:solidFill>
              </a:rPr>
              <a:t>路では一局当たりの着手差が多い為勝率に反映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台数効果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64</a:t>
            </a:r>
            <a:r>
              <a:rPr kumimoji="1" lang="ja-JP" altLang="en-US" dirty="0" smtClean="0"/>
              <a:t>コア以上ではあまり勝率の上昇は見られず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一致率を上げる局面と上げれない局面が存在する</a:t>
            </a:r>
            <a:endParaRPr lang="en-US" altLang="ja-JP" dirty="0" smtClean="0"/>
          </a:p>
          <a:p>
            <a:pPr lvl="1">
              <a:buNone/>
            </a:pPr>
            <a:endParaRPr kumimoji="1" lang="en-US" altLang="ja-JP" dirty="0" smtClean="0"/>
          </a:p>
          <a:p>
            <a:pPr lvl="2"/>
            <a:endParaRPr kumimoji="1" lang="en-US" altLang="ja-JP" dirty="0" smtClean="0"/>
          </a:p>
          <a:p>
            <a:pPr lvl="2"/>
            <a:endParaRPr kumimoji="1"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ja-JP" altLang="en-US" dirty="0" smtClean="0"/>
              <a:t>今後の課題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/>
          </a:bodyPr>
          <a:lstStyle/>
          <a:p>
            <a:pPr>
              <a:buNone/>
            </a:pP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Picture 2" descr="C:\Documents and Settings\Owner\My Documents\My Dropbox\anyone-itti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7858180" cy="5500725"/>
          </a:xfrm>
          <a:prstGeom prst="rect">
            <a:avLst/>
          </a:prstGeom>
          <a:noFill/>
        </p:spPr>
      </p:pic>
      <p:sp>
        <p:nvSpPr>
          <p:cNvPr id="5" name="角丸四角形吹き出し 4"/>
          <p:cNvSpPr/>
          <p:nvPr/>
        </p:nvSpPr>
        <p:spPr>
          <a:xfrm>
            <a:off x="6572264" y="3643314"/>
            <a:ext cx="2286016" cy="1357322"/>
          </a:xfrm>
          <a:prstGeom prst="wedgeRoundRectCallout">
            <a:avLst>
              <a:gd name="adj1" fmla="val -70928"/>
              <a:gd name="adj2" fmla="val -574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どれか一手が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一致した場合の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一致率グラフ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ご静聴ありがとうございました。</a:t>
            </a:r>
            <a:endParaRPr kumimoji="1"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3276" y="4000504"/>
            <a:ext cx="3223536" cy="260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探索空間の大きさ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714488"/>
            <a:ext cx="2143140" cy="165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00174"/>
            <a:ext cx="2285996" cy="228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572008"/>
            <a:ext cx="2225260" cy="188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4572024"/>
            <a:ext cx="2381245" cy="178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2786050" y="250030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10</a:t>
            </a:r>
            <a:r>
              <a:rPr lang="ja-JP" altLang="en-US" dirty="0" smtClean="0"/>
              <a:t>の</a:t>
            </a:r>
            <a:r>
              <a:rPr lang="en-US" altLang="ja-JP" dirty="0" smtClean="0"/>
              <a:t>28</a:t>
            </a:r>
            <a:r>
              <a:rPr lang="ja-JP" altLang="en-US" dirty="0" smtClean="0"/>
              <a:t>乗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72330" y="2428868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10</a:t>
            </a:r>
            <a:r>
              <a:rPr lang="ja-JP" altLang="en-US" sz="2400" dirty="0" smtClean="0"/>
              <a:t>の</a:t>
            </a:r>
            <a:r>
              <a:rPr lang="en-US" altLang="ja-JP" sz="2400" dirty="0" smtClean="0"/>
              <a:t>50</a:t>
            </a:r>
            <a:r>
              <a:rPr lang="ja-JP" altLang="en-US" sz="2400" dirty="0" smtClean="0"/>
              <a:t>乗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71736" y="5286388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10</a:t>
            </a:r>
            <a:r>
              <a:rPr lang="ja-JP" altLang="en-US" sz="2800" dirty="0" smtClean="0"/>
              <a:t>の</a:t>
            </a:r>
            <a:r>
              <a:rPr lang="en-US" altLang="ja-JP" sz="2800" dirty="0" smtClean="0"/>
              <a:t>71</a:t>
            </a:r>
            <a:r>
              <a:rPr lang="ja-JP" altLang="en-US" sz="2800" dirty="0" smtClean="0"/>
              <a:t>乗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58016" y="4572008"/>
            <a:ext cx="22145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【9</a:t>
            </a:r>
            <a:r>
              <a:rPr lang="ja-JP" altLang="en-US" sz="2000" dirty="0" smtClean="0"/>
              <a:t>路盤</a:t>
            </a:r>
            <a:r>
              <a:rPr lang="en-US" altLang="ja-JP" sz="2000" dirty="0" smtClean="0"/>
              <a:t>】</a:t>
            </a:r>
          </a:p>
          <a:p>
            <a:pPr algn="ctr"/>
            <a:r>
              <a:rPr lang="en-US" altLang="ja-JP" dirty="0" smtClean="0"/>
              <a:t>10</a:t>
            </a:r>
            <a:r>
              <a:rPr lang="ja-JP" altLang="en-US" dirty="0" smtClean="0"/>
              <a:t>の</a:t>
            </a:r>
            <a:r>
              <a:rPr lang="en-US" altLang="ja-JP" dirty="0" smtClean="0"/>
              <a:t>38</a:t>
            </a:r>
            <a:r>
              <a:rPr lang="ja-JP" altLang="en-US" dirty="0" smtClean="0"/>
              <a:t>乗</a:t>
            </a:r>
            <a:endParaRPr lang="en-US" altLang="ja-JP" dirty="0" smtClean="0"/>
          </a:p>
          <a:p>
            <a:pPr algn="ctr"/>
            <a:endParaRPr lang="en-US" altLang="ja-JP" dirty="0" smtClean="0"/>
          </a:p>
          <a:p>
            <a:pPr algn="ctr"/>
            <a:r>
              <a:rPr lang="en-US" altLang="ja-JP" sz="2000" dirty="0" smtClean="0"/>
              <a:t>【 19</a:t>
            </a:r>
            <a:r>
              <a:rPr lang="ja-JP" altLang="en-US" sz="2000" dirty="0" smtClean="0"/>
              <a:t>路盤</a:t>
            </a:r>
            <a:r>
              <a:rPr lang="en-US" altLang="ja-JP" sz="2000" dirty="0" smtClean="0"/>
              <a:t>】</a:t>
            </a:r>
          </a:p>
          <a:p>
            <a:r>
              <a:rPr lang="en-US" altLang="ja-JP" sz="3200" dirty="0" smtClean="0"/>
              <a:t>10</a:t>
            </a:r>
            <a:r>
              <a:rPr lang="ja-JP" altLang="en-US" sz="3200" dirty="0" smtClean="0"/>
              <a:t>の</a:t>
            </a:r>
            <a:r>
              <a:rPr lang="en-US" altLang="ja-JP" sz="3600" b="1" dirty="0" smtClean="0"/>
              <a:t>171</a:t>
            </a:r>
            <a:r>
              <a:rPr lang="ja-JP" altLang="en-US" sz="3600" b="1" dirty="0" smtClean="0"/>
              <a:t>乗</a:t>
            </a:r>
            <a:endParaRPr kumimoji="1" lang="ja-JP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盤面の評価の難しさ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42291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Owner\デスクトップ\goba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928802"/>
            <a:ext cx="3432201" cy="3432201"/>
          </a:xfrm>
          <a:prstGeom prst="rect">
            <a:avLst/>
          </a:prstGeom>
          <a:noFill/>
        </p:spPr>
      </p:pic>
      <p:sp>
        <p:nvSpPr>
          <p:cNvPr id="6" name="四角形吹き出し 5"/>
          <p:cNvSpPr/>
          <p:nvPr/>
        </p:nvSpPr>
        <p:spPr>
          <a:xfrm>
            <a:off x="642910" y="5643578"/>
            <a:ext cx="3643338" cy="1000132"/>
          </a:xfrm>
          <a:prstGeom prst="wedgeRectCallout">
            <a:avLst>
              <a:gd name="adj1" fmla="val -14254"/>
              <a:gd name="adj2" fmla="val -715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駒の価値，駒取りの損得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駒の動きやすさ，成り金</a:t>
            </a:r>
            <a:endParaRPr lang="en-US" altLang="ja-JP" dirty="0" smtClean="0"/>
          </a:p>
          <a:p>
            <a:pPr algn="ctr"/>
            <a:r>
              <a:rPr kumimoji="1" lang="ja-JP" altLang="en-US" dirty="0" smtClean="0"/>
              <a:t>王手具合，王の危険度，等々</a:t>
            </a:r>
            <a:r>
              <a:rPr kumimoji="1" lang="ja-JP" altLang="en-US" dirty="0" err="1" smtClean="0"/>
              <a:t>．．</a:t>
            </a:r>
            <a:endParaRPr kumimoji="1" lang="ja-JP" altLang="en-US" dirty="0"/>
          </a:p>
        </p:txBody>
      </p:sp>
      <p:sp>
        <p:nvSpPr>
          <p:cNvPr id="7" name="円形吹き出し 6"/>
          <p:cNvSpPr/>
          <p:nvPr/>
        </p:nvSpPr>
        <p:spPr>
          <a:xfrm>
            <a:off x="6858016" y="5715016"/>
            <a:ext cx="1071570" cy="857256"/>
          </a:xfrm>
          <a:prstGeom prst="wedgeEllipseCallout">
            <a:avLst>
              <a:gd name="adj1" fmla="val -27412"/>
              <a:gd name="adj2" fmla="val -59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 smtClean="0"/>
              <a:t>？</a:t>
            </a:r>
            <a:endParaRPr kumimoji="1" lang="ja-JP" altLang="en-US" sz="6600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5072066" y="5643578"/>
            <a:ext cx="3571900" cy="1000132"/>
          </a:xfrm>
          <a:prstGeom prst="wedgeRoundRectCallout">
            <a:avLst>
              <a:gd name="adj1" fmla="val -22634"/>
              <a:gd name="adj2" fmla="val -738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・領域</a:t>
            </a:r>
            <a:r>
              <a:rPr lang="en-US" altLang="ja-JP" dirty="0" smtClean="0"/>
              <a:t>(</a:t>
            </a:r>
            <a:r>
              <a:rPr lang="ja-JP" altLang="en-US" dirty="0" smtClean="0"/>
              <a:t>地</a:t>
            </a:r>
            <a:r>
              <a:rPr lang="en-US" altLang="ja-JP" dirty="0" smtClean="0"/>
              <a:t>)</a:t>
            </a:r>
            <a:r>
              <a:rPr lang="ja-JP" altLang="en-US" dirty="0" smtClean="0"/>
              <a:t>が数えれない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・石を取ってもいいわけでない</a:t>
            </a:r>
            <a:endParaRPr lang="en-US" altLang="ja-JP" dirty="0" smtClean="0"/>
          </a:p>
          <a:p>
            <a:pPr algn="ctr"/>
            <a:r>
              <a:rPr kumimoji="1" lang="ja-JP" altLang="en-US" dirty="0" smtClean="0"/>
              <a:t>・独特の評価で，難しい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>
              <a:defRPr/>
            </a:pPr>
            <a:r>
              <a:rPr lang="ja-JP" altLang="en-US" dirty="0" smtClean="0"/>
              <a:t>囲碁の新しい評価方法</a:t>
            </a:r>
            <a:endParaRPr lang="en-US" altLang="ja-JP" dirty="0" smtClean="0"/>
          </a:p>
        </p:txBody>
      </p:sp>
      <p:pic>
        <p:nvPicPr>
          <p:cNvPr id="5" name="Picture 4" descr="C:\Documents and Settings\副島佑介\My Documents\My Dropbox\ゼミ資料\未タイトルのフォルダ\Screenshot-[modified] - GoGui-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820" y="4071943"/>
            <a:ext cx="1387222" cy="1500198"/>
          </a:xfrm>
          <a:prstGeom prst="rect">
            <a:avLst/>
          </a:prstGeom>
          <a:noFill/>
        </p:spPr>
      </p:pic>
      <p:pic>
        <p:nvPicPr>
          <p:cNvPr id="6" name="Picture 5" descr="C:\Documents and Settings\副島佑介\My Documents\My Dropbox\ゼミ資料\未タイトルのフォルダ\Screenshot-[modified] - GoGui-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071942"/>
            <a:ext cx="1398785" cy="1512700"/>
          </a:xfrm>
          <a:prstGeom prst="rect">
            <a:avLst/>
          </a:prstGeom>
          <a:noFill/>
        </p:spPr>
      </p:pic>
      <p:pic>
        <p:nvPicPr>
          <p:cNvPr id="7" name="Picture 12" descr="C:\Documents and Settings\副島佑介\My Documents\My Dropbox\ゼミ資料\未タイトルのフォルダ\Screenshot-[modified] - GoGui-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3710" y="4071942"/>
            <a:ext cx="1398818" cy="1512737"/>
          </a:xfrm>
          <a:prstGeom prst="rect">
            <a:avLst/>
          </a:prstGeom>
          <a:noFill/>
        </p:spPr>
      </p:pic>
      <p:cxnSp>
        <p:nvCxnSpPr>
          <p:cNvPr id="8" name="直線矢印コネクタ 7"/>
          <p:cNvCxnSpPr>
            <a:stCxn id="6" idx="3"/>
            <a:endCxn id="7" idx="1"/>
          </p:cNvCxnSpPr>
          <p:nvPr/>
        </p:nvCxnSpPr>
        <p:spPr>
          <a:xfrm>
            <a:off x="3827645" y="4828292"/>
            <a:ext cx="3346065" cy="19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右矢印 12"/>
          <p:cNvSpPr/>
          <p:nvPr/>
        </p:nvSpPr>
        <p:spPr>
          <a:xfrm rot="3929828">
            <a:off x="2766706" y="3988492"/>
            <a:ext cx="902856" cy="224154"/>
          </a:xfrm>
          <a:prstGeom prst="rightArrow">
            <a:avLst>
              <a:gd name="adj1" fmla="val 6295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4572000" y="4500570"/>
            <a:ext cx="1928826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ランダム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14282" y="4071942"/>
            <a:ext cx="1428760" cy="1500198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曲線コネクタ 11"/>
          <p:cNvCxnSpPr>
            <a:stCxn id="7" idx="2"/>
          </p:cNvCxnSpPr>
          <p:nvPr/>
        </p:nvCxnSpPr>
        <p:spPr>
          <a:xfrm rot="5400000" flipH="1">
            <a:off x="5287596" y="2999157"/>
            <a:ext cx="726919" cy="4444127"/>
          </a:xfrm>
          <a:prstGeom prst="curvedConnector4">
            <a:avLst>
              <a:gd name="adj1" fmla="val -94954"/>
              <a:gd name="adj2" fmla="val 99819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角丸四角形 13"/>
          <p:cNvSpPr/>
          <p:nvPr/>
        </p:nvSpPr>
        <p:spPr>
          <a:xfrm>
            <a:off x="1643042" y="2857496"/>
            <a:ext cx="2786082" cy="78581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この手を打った時の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盤面の評価が知りたい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4929190" y="2857496"/>
            <a:ext cx="3929090" cy="1000132"/>
          </a:xfrm>
          <a:prstGeom prst="ellipse">
            <a:avLst/>
          </a:prstGeom>
          <a:solidFill>
            <a:schemeClr val="accent2">
              <a:lumMod val="60000"/>
              <a:lumOff val="4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この一連を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プレイアウト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と呼ぶ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4429124" y="5857892"/>
            <a:ext cx="2286016" cy="7143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勝敗を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評価値とする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85720" y="1357298"/>
            <a:ext cx="8715436" cy="1214446"/>
          </a:xfrm>
          <a:prstGeom prst="rect">
            <a:avLst/>
          </a:prstGeom>
          <a:solidFill>
            <a:schemeClr val="accent2">
              <a:lumMod val="75000"/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chemeClr val="tx1"/>
                </a:solidFill>
              </a:rPr>
              <a:t>アイデア：終局した局面は評価が簡単！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2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「モンテカルロ木探索」の登場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142976" y="2643182"/>
            <a:ext cx="7143768" cy="1714512"/>
          </a:xfrm>
          <a:prstGeom prst="rect">
            <a:avLst/>
          </a:prstGeom>
          <a:solidFill>
            <a:schemeClr val="accent2">
              <a:lumMod val="75000"/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木探索＋プレイアウト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4348" y="1643050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モンテカルロ木探索とは，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4714876" y="1000108"/>
            <a:ext cx="428628" cy="428628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dirty="0"/>
          </a:p>
        </p:txBody>
      </p:sp>
      <p:cxnSp>
        <p:nvCxnSpPr>
          <p:cNvPr id="3" name="直線矢印コネクタ 2"/>
          <p:cNvCxnSpPr>
            <a:stCxn id="2" idx="3"/>
            <a:endCxn id="4" idx="0"/>
          </p:cNvCxnSpPr>
          <p:nvPr/>
        </p:nvCxnSpPr>
        <p:spPr>
          <a:xfrm rot="5400000">
            <a:off x="3715958" y="1362984"/>
            <a:ext cx="1058708" cy="106467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円/楕円 3"/>
          <p:cNvSpPr/>
          <p:nvPr/>
        </p:nvSpPr>
        <p:spPr>
          <a:xfrm>
            <a:off x="3320068" y="2424673"/>
            <a:ext cx="785818" cy="428628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0.8</a:t>
            </a:r>
          </a:p>
        </p:txBody>
      </p:sp>
      <p:sp>
        <p:nvSpPr>
          <p:cNvPr id="5" name="円/楕円 4"/>
          <p:cNvSpPr/>
          <p:nvPr/>
        </p:nvSpPr>
        <p:spPr>
          <a:xfrm>
            <a:off x="4963142" y="2424673"/>
            <a:ext cx="428628" cy="428628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０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6391902" y="2424673"/>
            <a:ext cx="679210" cy="428628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0.5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cxnSp>
        <p:nvCxnSpPr>
          <p:cNvPr id="9" name="直線矢印コネクタ 8"/>
          <p:cNvCxnSpPr>
            <a:stCxn id="2" idx="4"/>
            <a:endCxn id="6" idx="1"/>
          </p:cNvCxnSpPr>
          <p:nvPr/>
        </p:nvCxnSpPr>
        <p:spPr>
          <a:xfrm rot="16200000" flipH="1">
            <a:off x="5180926" y="1177000"/>
            <a:ext cx="1058708" cy="15621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円/楕円 10"/>
          <p:cNvSpPr/>
          <p:nvPr/>
        </p:nvSpPr>
        <p:spPr>
          <a:xfrm>
            <a:off x="2428860" y="3429000"/>
            <a:ext cx="785818" cy="428628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0.9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2" name="直線矢印コネクタ 11"/>
          <p:cNvCxnSpPr>
            <a:stCxn id="4" idx="3"/>
            <a:endCxn id="11" idx="0"/>
          </p:cNvCxnSpPr>
          <p:nvPr/>
        </p:nvCxnSpPr>
        <p:spPr>
          <a:xfrm rot="5400000">
            <a:off x="2809224" y="2803076"/>
            <a:ext cx="638470" cy="61337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円/楕円 14"/>
          <p:cNvSpPr/>
          <p:nvPr/>
        </p:nvSpPr>
        <p:spPr>
          <a:xfrm>
            <a:off x="1785918" y="4500570"/>
            <a:ext cx="428628" cy="428628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１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3357554" y="4496375"/>
            <a:ext cx="428628" cy="428628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4357686" y="3429000"/>
            <a:ext cx="428628" cy="428628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8" name="円/楕円 17"/>
          <p:cNvSpPr/>
          <p:nvPr/>
        </p:nvSpPr>
        <p:spPr>
          <a:xfrm>
            <a:off x="7286644" y="3424805"/>
            <a:ext cx="428628" cy="428628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１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9" name="直線矢印コネクタ 18"/>
          <p:cNvCxnSpPr>
            <a:stCxn id="4" idx="5"/>
            <a:endCxn id="17" idx="0"/>
          </p:cNvCxnSpPr>
          <p:nvPr/>
        </p:nvCxnSpPr>
        <p:spPr>
          <a:xfrm rot="16200000" flipH="1">
            <a:off x="3962168" y="2819168"/>
            <a:ext cx="638470" cy="5811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stCxn id="11" idx="3"/>
            <a:endCxn id="15" idx="0"/>
          </p:cNvCxnSpPr>
          <p:nvPr/>
        </p:nvCxnSpPr>
        <p:spPr>
          <a:xfrm rot="5400000">
            <a:off x="1919230" y="3875859"/>
            <a:ext cx="705713" cy="54370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11" idx="5"/>
            <a:endCxn id="16" idx="0"/>
          </p:cNvCxnSpPr>
          <p:nvPr/>
        </p:nvCxnSpPr>
        <p:spPr>
          <a:xfrm rot="16200000" flipH="1">
            <a:off x="2984974" y="3909481"/>
            <a:ext cx="701518" cy="47227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6" idx="5"/>
            <a:endCxn id="18" idx="1"/>
          </p:cNvCxnSpPr>
          <p:nvPr/>
        </p:nvCxnSpPr>
        <p:spPr>
          <a:xfrm rot="16200000" flipH="1">
            <a:off x="6812006" y="2950167"/>
            <a:ext cx="697046" cy="37777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円/楕円 22"/>
          <p:cNvSpPr/>
          <p:nvPr/>
        </p:nvSpPr>
        <p:spPr>
          <a:xfrm>
            <a:off x="5643570" y="3424805"/>
            <a:ext cx="428628" cy="428628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０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4" name="直線矢印コネクタ 23"/>
          <p:cNvCxnSpPr>
            <a:stCxn id="6" idx="3"/>
            <a:endCxn id="23" idx="0"/>
          </p:cNvCxnSpPr>
          <p:nvPr/>
        </p:nvCxnSpPr>
        <p:spPr>
          <a:xfrm rot="5400000">
            <a:off x="5857490" y="2790924"/>
            <a:ext cx="634275" cy="63348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15" idx="4"/>
            <a:endCxn id="37" idx="0"/>
          </p:cNvCxnSpPr>
          <p:nvPr/>
        </p:nvCxnSpPr>
        <p:spPr>
          <a:xfrm rot="16200000" flipH="1">
            <a:off x="1517434" y="5411996"/>
            <a:ext cx="995937" cy="3034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3" descr="C:\Documents and Settings\副島佑介\My Documents\My Dropbox\ゼミ資料\未タイトルのフォルダ\Screenshot-[modified] - GoGui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200" y="2067483"/>
            <a:ext cx="603297" cy="652429"/>
          </a:xfrm>
          <a:prstGeom prst="rect">
            <a:avLst/>
          </a:prstGeom>
          <a:noFill/>
        </p:spPr>
      </p:pic>
      <p:pic>
        <p:nvPicPr>
          <p:cNvPr id="28" name="Picture 8" descr="C:\Documents and Settings\副島佑介\My Documents\My Dropbox\ゼミ資料\未タイトルのフォルダ\Screenshot-[modified] - GoGui-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143116"/>
            <a:ext cx="581778" cy="629158"/>
          </a:xfrm>
          <a:prstGeom prst="rect">
            <a:avLst/>
          </a:prstGeom>
          <a:noFill/>
        </p:spPr>
      </p:pic>
      <p:pic>
        <p:nvPicPr>
          <p:cNvPr id="29" name="Picture 13" descr="C:\Documents and Settings\副島佑介\My Documents\My Dropbox\ゼミ資料\未タイトルのフォルダ\Screenshot-[modified] - GoGu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857232"/>
            <a:ext cx="605456" cy="654764"/>
          </a:xfrm>
          <a:prstGeom prst="rect">
            <a:avLst/>
          </a:prstGeom>
          <a:noFill/>
        </p:spPr>
      </p:pic>
      <p:pic>
        <p:nvPicPr>
          <p:cNvPr id="30" name="Picture 14" descr="C:\Documents and Settings\副島佑介\My Documents\My Dropbox\ゼミ資料\未タイトルのフォルダ\Screenshot-[modified] - GoGui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5688" y="2067483"/>
            <a:ext cx="600076" cy="648946"/>
          </a:xfrm>
          <a:prstGeom prst="rect">
            <a:avLst/>
          </a:prstGeom>
          <a:noFill/>
        </p:spPr>
      </p:pic>
      <p:pic>
        <p:nvPicPr>
          <p:cNvPr id="31" name="Picture 15" descr="C:\Documents and Settings\副島佑介\My Documents\My Dropbox\ゼミ資料\未タイトルのフォルダ\Screenshot-[modified] - GoGui-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3286124"/>
            <a:ext cx="600076" cy="648946"/>
          </a:xfrm>
          <a:prstGeom prst="rect">
            <a:avLst/>
          </a:prstGeom>
          <a:noFill/>
        </p:spPr>
      </p:pic>
      <p:pic>
        <p:nvPicPr>
          <p:cNvPr id="32" name="Picture 16" descr="C:\Documents and Settings\副島佑介\My Documents\My Dropbox\ゼミ資料\未タイトルのフォルダ\Screenshot-[modified] - GoGui-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4357694"/>
            <a:ext cx="642942" cy="695303"/>
          </a:xfrm>
          <a:prstGeom prst="rect">
            <a:avLst/>
          </a:prstGeom>
          <a:noFill/>
        </p:spPr>
      </p:pic>
      <p:pic>
        <p:nvPicPr>
          <p:cNvPr id="34" name="Picture 3" descr="C:\Documents and Settings\Owner\My Documents\My Dropbox\ゼミ資料\未タイトルのフォルダ\Screenshot-[modified] - GoGui--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20662" y="3353367"/>
            <a:ext cx="646382" cy="699023"/>
          </a:xfrm>
          <a:prstGeom prst="rect">
            <a:avLst/>
          </a:prstGeom>
          <a:noFill/>
        </p:spPr>
      </p:pic>
      <p:pic>
        <p:nvPicPr>
          <p:cNvPr id="35" name="Picture 4" descr="C:\Documents and Settings\Owner\My Documents\My Dropbox\ゼミ資料\未タイトルのフォルダ\Screenshot-[modified] - GoGui--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9026" y="3396885"/>
            <a:ext cx="620342" cy="670862"/>
          </a:xfrm>
          <a:prstGeom prst="rect">
            <a:avLst/>
          </a:prstGeom>
          <a:noFill/>
        </p:spPr>
      </p:pic>
      <p:pic>
        <p:nvPicPr>
          <p:cNvPr id="36" name="Picture 5" descr="C:\Documents and Settings\Owner\My Documents\My Dropbox\ゼミ資料\未タイトルのフォルダ\Screenshot-[modified] - GoGui--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71736" y="4424937"/>
            <a:ext cx="638175" cy="690148"/>
          </a:xfrm>
          <a:prstGeom prst="rect">
            <a:avLst/>
          </a:prstGeom>
          <a:noFill/>
        </p:spPr>
      </p:pic>
      <p:pic>
        <p:nvPicPr>
          <p:cNvPr id="37" name="Picture 11" descr="C:\Documents and Settings\副島佑介\My Documents\My Dropbox\ゼミ資料\未タイトルのフォルダ\Screenshot-[modified] - GoGui-1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32283" y="5925135"/>
            <a:ext cx="796577" cy="861451"/>
          </a:xfrm>
          <a:prstGeom prst="rect">
            <a:avLst/>
          </a:prstGeom>
          <a:noFill/>
        </p:spPr>
      </p:pic>
      <p:cxnSp>
        <p:nvCxnSpPr>
          <p:cNvPr id="38" name="直線矢印コネクタ 37"/>
          <p:cNvCxnSpPr>
            <a:stCxn id="2" idx="4"/>
            <a:endCxn id="5" idx="0"/>
          </p:cNvCxnSpPr>
          <p:nvPr/>
        </p:nvCxnSpPr>
        <p:spPr>
          <a:xfrm rot="16200000" flipH="1">
            <a:off x="4555355" y="1802571"/>
            <a:ext cx="995937" cy="2482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stCxn id="16" idx="4"/>
          </p:cNvCxnSpPr>
          <p:nvPr/>
        </p:nvCxnSpPr>
        <p:spPr>
          <a:xfrm rot="16200000" flipH="1">
            <a:off x="3036083" y="5460788"/>
            <a:ext cx="1071572" cy="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>
            <a:stCxn id="17" idx="4"/>
          </p:cNvCxnSpPr>
          <p:nvPr/>
        </p:nvCxnSpPr>
        <p:spPr>
          <a:xfrm rot="5400000">
            <a:off x="3500430" y="4929198"/>
            <a:ext cx="214314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>
            <a:stCxn id="5" idx="4"/>
          </p:cNvCxnSpPr>
          <p:nvPr/>
        </p:nvCxnSpPr>
        <p:spPr>
          <a:xfrm rot="5400000">
            <a:off x="3588844" y="4407961"/>
            <a:ext cx="3143272" cy="339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C:\Documents and Settings\Owner\My Documents\My Dropbox\ゼミ資料\未タイトルのフォルダ\Screenshot-[modified] - GoGui--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43306" y="3286124"/>
            <a:ext cx="598423" cy="647158"/>
          </a:xfrm>
          <a:prstGeom prst="rect">
            <a:avLst/>
          </a:prstGeom>
          <a:noFill/>
        </p:spPr>
      </p:pic>
      <p:cxnSp>
        <p:nvCxnSpPr>
          <p:cNvPr id="50" name="直線矢印コネクタ 49"/>
          <p:cNvCxnSpPr>
            <a:stCxn id="23" idx="4"/>
          </p:cNvCxnSpPr>
          <p:nvPr/>
        </p:nvCxnSpPr>
        <p:spPr>
          <a:xfrm rot="5400000">
            <a:off x="4786314" y="4925003"/>
            <a:ext cx="214314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>
            <a:stCxn id="18" idx="4"/>
          </p:cNvCxnSpPr>
          <p:nvPr/>
        </p:nvCxnSpPr>
        <p:spPr>
          <a:xfrm rot="5400000">
            <a:off x="6429388" y="4925003"/>
            <a:ext cx="214314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円/楕円 58"/>
          <p:cNvSpPr/>
          <p:nvPr/>
        </p:nvSpPr>
        <p:spPr>
          <a:xfrm>
            <a:off x="4214810" y="4996441"/>
            <a:ext cx="3643338" cy="71438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bg2">
                    <a:lumMod val="10000"/>
                  </a:schemeClr>
                </a:solidFill>
              </a:rPr>
              <a:t>プレイアウト</a:t>
            </a:r>
            <a:endParaRPr kumimoji="1" lang="ja-JP" alt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0" name="左中かっこ 59"/>
          <p:cNvSpPr/>
          <p:nvPr/>
        </p:nvSpPr>
        <p:spPr>
          <a:xfrm rot="2120300">
            <a:off x="1203970" y="772079"/>
            <a:ext cx="1260216" cy="3329539"/>
          </a:xfrm>
          <a:prstGeom prst="leftBrace">
            <a:avLst>
              <a:gd name="adj1" fmla="val 12005"/>
              <a:gd name="adj2" fmla="val 49558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角丸四角形 60"/>
          <p:cNvSpPr/>
          <p:nvPr/>
        </p:nvSpPr>
        <p:spPr>
          <a:xfrm>
            <a:off x="285720" y="1357298"/>
            <a:ext cx="1714512" cy="642942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bg2">
                    <a:lumMod val="10000"/>
                  </a:schemeClr>
                </a:solidFill>
              </a:rPr>
              <a:t>木探索</a:t>
            </a:r>
            <a:endParaRPr kumimoji="1" lang="ja-JP" alt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5" name="タイトル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1115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モンテカルロ木探索のイメージ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kumimoji="1" lang="ja-JP" altLang="en-US" dirty="0" smtClean="0"/>
              <a:t>並列化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1714511"/>
          </a:xfrm>
        </p:spPr>
        <p:txBody>
          <a:bodyPr/>
          <a:lstStyle/>
          <a:p>
            <a:r>
              <a:rPr kumimoji="1" lang="ja-JP" altLang="en-US" dirty="0" smtClean="0"/>
              <a:t>モンテカルロ木探索で改良したい点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大きな探索木の構築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プレイアウト数の増加</a:t>
            </a:r>
            <a:endParaRPr kumimoji="1" lang="ja-JP" altLang="en-US" dirty="0"/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500034" y="3643314"/>
            <a:ext cx="8229600" cy="1928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ja-JP" altLang="en-US" sz="3200" noProof="0" dirty="0" smtClean="0"/>
              <a:t>並列化の副作用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ja-JP" altLang="en-US" sz="2800" dirty="0" smtClean="0"/>
              <a:t>探索オーバーヘッド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ja-JP" altLang="en-US" sz="2800" dirty="0" smtClean="0"/>
              <a:t>同期オーバーヘッド</a:t>
            </a:r>
            <a:endParaRPr lang="en-US" altLang="ja-JP" sz="2800" dirty="0" smtClean="0"/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通信オーバーヘッド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43240" y="5643578"/>
            <a:ext cx="5857916" cy="1071570"/>
          </a:xfrm>
          <a:prstGeom prst="rect">
            <a:avLst/>
          </a:prstGeom>
          <a:solidFill>
            <a:schemeClr val="accent5">
              <a:lumMod val="75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これらの</a:t>
            </a:r>
            <a:r>
              <a:rPr lang="ja-JP" altLang="en-US" sz="2800" b="1" dirty="0" smtClean="0">
                <a:solidFill>
                  <a:schemeClr val="tx1"/>
                </a:solidFill>
              </a:rPr>
              <a:t>オーバーヘッド</a:t>
            </a:r>
            <a:r>
              <a:rPr lang="ja-JP" altLang="en-US" sz="2800" dirty="0" smtClean="0">
                <a:solidFill>
                  <a:schemeClr val="tx1"/>
                </a:solidFill>
              </a:rPr>
              <a:t>の組み合わせが少ない手法の開発が必要！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円形吹き出し 6"/>
          <p:cNvSpPr/>
          <p:nvPr/>
        </p:nvSpPr>
        <p:spPr>
          <a:xfrm>
            <a:off x="5715008" y="1857364"/>
            <a:ext cx="3286148" cy="1643074"/>
          </a:xfrm>
          <a:prstGeom prst="wedgeEllipseCallout">
            <a:avLst>
              <a:gd name="adj1" fmla="val -69604"/>
              <a:gd name="adj2" fmla="val -23297"/>
            </a:avLst>
          </a:prstGeom>
          <a:solidFill>
            <a:schemeClr val="tx2">
              <a:lumMod val="60000"/>
              <a:lumOff val="4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並列化が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必要不可決！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5597</TotalTime>
  <Words>1683</Words>
  <Application>Microsoft Office PowerPoint</Application>
  <PresentationFormat>画面に合わせる (4:3)</PresentationFormat>
  <Paragraphs>390</Paragraphs>
  <Slides>35</Slides>
  <Notes>13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36" baseType="lpstr">
      <vt:lpstr>Office テーマ</vt:lpstr>
      <vt:lpstr>コンピュータ囲碁における Root並列化について</vt:lpstr>
      <vt:lpstr>目次</vt:lpstr>
      <vt:lpstr>はじめに　</vt:lpstr>
      <vt:lpstr>探索空間の大きさ</vt:lpstr>
      <vt:lpstr>盤面の評価の難しさ</vt:lpstr>
      <vt:lpstr>囲碁の新しい評価方法</vt:lpstr>
      <vt:lpstr>「モンテカルロ木探索」の登場</vt:lpstr>
      <vt:lpstr>モンテカルロ木探索のイメージ</vt:lpstr>
      <vt:lpstr>並列化</vt:lpstr>
      <vt:lpstr>先行研究　～様々な並列化手法～</vt:lpstr>
      <vt:lpstr>Tree並列化</vt:lpstr>
      <vt:lpstr>Root並列化</vt:lpstr>
      <vt:lpstr>先行研究[Chaslot et al.08]</vt:lpstr>
      <vt:lpstr>貢献</vt:lpstr>
      <vt:lpstr>Fuego（ver 0.3.2）</vt:lpstr>
      <vt:lpstr>今回提案したRoot並列化手法</vt:lpstr>
      <vt:lpstr>合議制&amp;総和制の簡単な具体例</vt:lpstr>
      <vt:lpstr>実験環境</vt:lpstr>
      <vt:lpstr>貢献</vt:lpstr>
      <vt:lpstr>スライド 20</vt:lpstr>
      <vt:lpstr>スライド 21</vt:lpstr>
      <vt:lpstr>貢献</vt:lpstr>
      <vt:lpstr>Root並列化の有効性　　合議と総和の比較 ４～６４コアRoot並列化 vs 逐次Fuego（9路盤）</vt:lpstr>
      <vt:lpstr>スライド 24</vt:lpstr>
      <vt:lpstr>総和制と合議制の着手の性質</vt:lpstr>
      <vt:lpstr>例えば（合議の良かった場面：白番）</vt:lpstr>
      <vt:lpstr>貢献</vt:lpstr>
      <vt:lpstr>512プロセス使用した際の強さの予測</vt:lpstr>
      <vt:lpstr>512プロセスまでの一致率</vt:lpstr>
      <vt:lpstr>64コアまでの一致率</vt:lpstr>
      <vt:lpstr>手がバラけやすい局面での一致率</vt:lpstr>
      <vt:lpstr>手がバラけにくい局面の一致率</vt:lpstr>
      <vt:lpstr>まとめ</vt:lpstr>
      <vt:lpstr>今後の課題</vt:lpstr>
      <vt:lpstr>ご静聴ありがとうございました。</vt:lpstr>
    </vt:vector>
  </TitlesOfParts>
  <Company>東京工業大学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中間発表 囲碁におけるゲーム探索木の並列化</dc:title>
  <dc:creator>Soejima</dc:creator>
  <cp:lastModifiedBy>副島佑介</cp:lastModifiedBy>
  <cp:revision>398</cp:revision>
  <dcterms:created xsi:type="dcterms:W3CDTF">2009-09-11T01:43:59Z</dcterms:created>
  <dcterms:modified xsi:type="dcterms:W3CDTF">2010-04-01T13:05:40Z</dcterms:modified>
</cp:coreProperties>
</file>