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83" r:id="rId3"/>
    <p:sldId id="284" r:id="rId4"/>
    <p:sldId id="286" r:id="rId5"/>
    <p:sldId id="289" r:id="rId6"/>
    <p:sldId id="287" r:id="rId7"/>
    <p:sldId id="288" r:id="rId8"/>
    <p:sldId id="292" r:id="rId9"/>
    <p:sldId id="279" r:id="rId10"/>
    <p:sldId id="271" r:id="rId11"/>
    <p:sldId id="272" r:id="rId12"/>
    <p:sldId id="293" r:id="rId13"/>
    <p:sldId id="294" r:id="rId14"/>
    <p:sldId id="274" r:id="rId15"/>
    <p:sldId id="259" r:id="rId16"/>
    <p:sldId id="261" r:id="rId17"/>
    <p:sldId id="262" r:id="rId18"/>
    <p:sldId id="263" r:id="rId19"/>
    <p:sldId id="266" r:id="rId20"/>
    <p:sldId id="264" r:id="rId21"/>
    <p:sldId id="265" r:id="rId22"/>
    <p:sldId id="295" r:id="rId23"/>
    <p:sldId id="297" r:id="rId24"/>
    <p:sldId id="296" r:id="rId25"/>
    <p:sldId id="269" r:id="rId26"/>
    <p:sldId id="270" r:id="rId27"/>
    <p:sldId id="268" r:id="rId28"/>
    <p:sldId id="277" r:id="rId29"/>
    <p:sldId id="276" r:id="rId30"/>
    <p:sldId id="275" r:id="rId31"/>
    <p:sldId id="280" r:id="rId32"/>
    <p:sldId id="281" r:id="rId33"/>
    <p:sldId id="282" r:id="rId34"/>
    <p:sldId id="260" r:id="rId3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127" autoAdjust="0"/>
  </p:normalViewPr>
  <p:slideViewPr>
    <p:cSldViewPr>
      <p:cViewPr>
        <p:scale>
          <a:sx n="70" d="100"/>
          <a:sy n="70" d="100"/>
        </p:scale>
        <p:origin x="-5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A0BCB-AA9B-4762-8403-045C3115B790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11738-1CCB-4FA2-90E1-C0B737ADF78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1738-1CCB-4FA2-90E1-C0B737ADF78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点でつながったものや、２つに分かれているものは、ポリオミノではありません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1738-1CCB-4FA2-90E1-C0B737ADF78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1738-1CCB-4FA2-90E1-C0B737ADF78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EA2BD-CF5C-4FFD-A32B-F5585961CCA8}" type="datetimeFigureOut">
              <a:rPr kumimoji="1" lang="ja-JP" altLang="en-US" smtClean="0"/>
              <a:pPr/>
              <a:t>2010/3/1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58A73-3A3A-4A70-9882-15465CA004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ポリオミノの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はみ出し可能な被覆問題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岡圭吾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東京大学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稲葉直貴</a:t>
            </a:r>
            <a:r>
              <a:rPr lang="en-US" altLang="ja-JP" dirty="0" smtClean="0"/>
              <a:t>(</a:t>
            </a:r>
            <a:r>
              <a:rPr lang="ja-JP" altLang="en-US" dirty="0" smtClean="0"/>
              <a:t>タイムインターメディア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r>
              <a:rPr lang="ja-JP" altLang="en-US" dirty="0" smtClean="0"/>
              <a:t>飯野玲（日本評論社）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2×2</a:t>
            </a:r>
            <a:r>
              <a:rPr lang="ja-JP" altLang="en-US" dirty="0" smtClean="0"/>
              <a:t>は必ず覆えることの</a:t>
            </a:r>
            <a:r>
              <a:rPr kumimoji="1" lang="ja-JP" altLang="en-US" dirty="0" smtClean="0"/>
              <a:t>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54551"/>
          </a:xfrm>
        </p:spPr>
        <p:txBody>
          <a:bodyPr/>
          <a:lstStyle/>
          <a:p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２を覆えないポリオミノがあったとする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外周にセルが連続する箇所はない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255" name="直線コネクタ 254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線コネクタ 257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コネクタ 258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コネクタ 264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線コネクタ 267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正方形/長方形 277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9" name="正方形/長方形 278"/>
          <p:cNvSpPr/>
          <p:nvPr/>
        </p:nvSpPr>
        <p:spPr>
          <a:xfrm>
            <a:off x="4143372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8" name="グループ化 77"/>
          <p:cNvGrpSpPr/>
          <p:nvPr/>
        </p:nvGrpSpPr>
        <p:grpSpPr>
          <a:xfrm flipV="1">
            <a:off x="1643042" y="3143248"/>
            <a:ext cx="5000660" cy="1428759"/>
            <a:chOff x="1643042" y="2643182"/>
            <a:chExt cx="5000660" cy="1428759"/>
          </a:xfrm>
        </p:grpSpPr>
        <p:grpSp>
          <p:nvGrpSpPr>
            <p:cNvPr id="53" name="グループ化 276"/>
            <p:cNvGrpSpPr/>
            <p:nvPr/>
          </p:nvGrpSpPr>
          <p:grpSpPr>
            <a:xfrm>
              <a:off x="1643042" y="2643182"/>
              <a:ext cx="5000660" cy="1428759"/>
              <a:chOff x="2500298" y="3143248"/>
              <a:chExt cx="5000660" cy="1428759"/>
            </a:xfrm>
          </p:grpSpPr>
          <p:cxnSp>
            <p:nvCxnSpPr>
              <p:cNvPr id="54" name="直線コネクタ 53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正方形/長方形 75"/>
            <p:cNvSpPr/>
            <p:nvPr/>
          </p:nvSpPr>
          <p:spPr>
            <a:xfrm>
              <a:off x="3857620" y="264318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143372" y="264318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/>
        </p:nvGrpSpPr>
        <p:grpSpPr>
          <a:xfrm flipV="1">
            <a:off x="1643042" y="3429001"/>
            <a:ext cx="5000660" cy="1428759"/>
            <a:chOff x="1643042" y="2643182"/>
            <a:chExt cx="5000660" cy="1428759"/>
          </a:xfrm>
        </p:grpSpPr>
        <p:grpSp>
          <p:nvGrpSpPr>
            <p:cNvPr id="80" name="グループ化 276"/>
            <p:cNvGrpSpPr/>
            <p:nvPr/>
          </p:nvGrpSpPr>
          <p:grpSpPr>
            <a:xfrm>
              <a:off x="1643042" y="2643182"/>
              <a:ext cx="5000660" cy="1428759"/>
              <a:chOff x="2500298" y="3143248"/>
              <a:chExt cx="5000660" cy="1428759"/>
            </a:xfrm>
          </p:grpSpPr>
          <p:cxnSp>
            <p:nvCxnSpPr>
              <p:cNvPr id="83" name="直線コネクタ 82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コネクタ 88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正方形/長方形 80"/>
            <p:cNvSpPr/>
            <p:nvPr/>
          </p:nvSpPr>
          <p:spPr>
            <a:xfrm>
              <a:off x="3857620" y="264318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4143372" y="264318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5" name="正方形/長方形 104"/>
          <p:cNvSpPr/>
          <p:nvPr/>
        </p:nvSpPr>
        <p:spPr>
          <a:xfrm flipV="1">
            <a:off x="4143372" y="4572008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正方形/長方形 106"/>
          <p:cNvSpPr/>
          <p:nvPr/>
        </p:nvSpPr>
        <p:spPr>
          <a:xfrm flipV="1">
            <a:off x="4143372" y="4857760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正方形/長方形 107"/>
          <p:cNvSpPr/>
          <p:nvPr/>
        </p:nvSpPr>
        <p:spPr>
          <a:xfrm flipV="1">
            <a:off x="3857620" y="4572008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 flipV="1">
            <a:off x="3857620" y="4857760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4" name="グループ化 113"/>
          <p:cNvGrpSpPr/>
          <p:nvPr/>
        </p:nvGrpSpPr>
        <p:grpSpPr>
          <a:xfrm>
            <a:off x="428596" y="571480"/>
            <a:ext cx="571504" cy="571504"/>
            <a:chOff x="428596" y="571480"/>
            <a:chExt cx="571504" cy="571504"/>
          </a:xfrm>
        </p:grpSpPr>
        <p:sp>
          <p:nvSpPr>
            <p:cNvPr id="106" name="正方形/長方形 105"/>
            <p:cNvSpPr/>
            <p:nvPr/>
          </p:nvSpPr>
          <p:spPr>
            <a:xfrm>
              <a:off x="714348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428596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714348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428596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 animBg="1"/>
      <p:bldP spid="27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2×2</a:t>
            </a:r>
            <a:r>
              <a:rPr lang="ja-JP" altLang="en-US" dirty="0" smtClean="0"/>
              <a:t>は必ず覆えることの証明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ja-JP" altLang="en-US" dirty="0" smtClean="0"/>
              <a:t>２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２を覆えないポリオミノがあったとする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外周にセルが連続する箇所はない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255" name="直線コネクタ 254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線コネクタ 257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コネクタ 258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コネクタ 264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線コネクタ 267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正方形/長方形 277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5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06" name="直線コネクタ 10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09" name="直線コネクタ 108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正方形/長方形 110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5" name="グループ化 144"/>
          <p:cNvGrpSpPr/>
          <p:nvPr/>
        </p:nvGrpSpPr>
        <p:grpSpPr>
          <a:xfrm flipV="1">
            <a:off x="1928794" y="3214686"/>
            <a:ext cx="5000660" cy="1428759"/>
            <a:chOff x="1795442" y="5010160"/>
            <a:chExt cx="5000660" cy="1428759"/>
          </a:xfrm>
        </p:grpSpPr>
        <p:grpSp>
          <p:nvGrpSpPr>
            <p:cNvPr id="113" name="グループ化 276"/>
            <p:cNvGrpSpPr/>
            <p:nvPr/>
          </p:nvGrpSpPr>
          <p:grpSpPr>
            <a:xfrm>
              <a:off x="1795442" y="5010160"/>
              <a:ext cx="5000660" cy="1428759"/>
              <a:chOff x="2500298" y="3143248"/>
              <a:chExt cx="5000660" cy="1428759"/>
            </a:xfrm>
          </p:grpSpPr>
          <p:cxnSp>
            <p:nvCxnSpPr>
              <p:cNvPr id="114" name="直線コネクタ 113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コネクタ 117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コネクタ 122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コネクタ 123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コネクタ 129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コネクタ 130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コネクタ 131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コネクタ 133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正方形/長方形 135"/>
            <p:cNvSpPr/>
            <p:nvPr/>
          </p:nvSpPr>
          <p:spPr>
            <a:xfrm>
              <a:off x="4010020" y="50101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7" name="グループ化 136"/>
            <p:cNvGrpSpPr/>
            <p:nvPr/>
          </p:nvGrpSpPr>
          <p:grpSpPr>
            <a:xfrm>
              <a:off x="3795706" y="5081598"/>
              <a:ext cx="142876" cy="142876"/>
              <a:chOff x="4214810" y="4857760"/>
              <a:chExt cx="285752" cy="285752"/>
            </a:xfrm>
          </p:grpSpPr>
          <p:cxnSp>
            <p:nvCxnSpPr>
              <p:cNvPr id="138" name="直線コネクタ 137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グループ化 139"/>
            <p:cNvGrpSpPr/>
            <p:nvPr/>
          </p:nvGrpSpPr>
          <p:grpSpPr>
            <a:xfrm>
              <a:off x="4367210" y="5081598"/>
              <a:ext cx="142876" cy="142876"/>
              <a:chOff x="4214810" y="4857760"/>
              <a:chExt cx="285752" cy="285752"/>
            </a:xfrm>
          </p:grpSpPr>
          <p:cxnSp>
            <p:nvCxnSpPr>
              <p:cNvPr id="141" name="直線コネクタ 140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" name="正方形/長方形 142"/>
            <p:cNvSpPr/>
            <p:nvPr/>
          </p:nvSpPr>
          <p:spPr>
            <a:xfrm>
              <a:off x="4010020" y="52959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428596" y="571480"/>
            <a:ext cx="571504" cy="571504"/>
            <a:chOff x="428596" y="571480"/>
            <a:chExt cx="571504" cy="571504"/>
          </a:xfrm>
        </p:grpSpPr>
        <p:sp>
          <p:nvSpPr>
            <p:cNvPr id="84" name="正方形/長方形 83"/>
            <p:cNvSpPr/>
            <p:nvPr/>
          </p:nvSpPr>
          <p:spPr>
            <a:xfrm>
              <a:off x="714348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428596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714348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428596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 animBg="1"/>
      <p:bldP spid="1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2×2</a:t>
            </a:r>
            <a:r>
              <a:rPr lang="ja-JP" altLang="en-US" dirty="0" smtClean="0"/>
              <a:t>は必ず覆えることの証明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ja-JP" altLang="en-US" dirty="0" smtClean="0"/>
              <a:t>２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２を覆えないポリオミノがあったとする</a:t>
            </a:r>
            <a:endParaRPr lang="en-US" altLang="ja-JP" dirty="0" smtClean="0"/>
          </a:p>
          <a:p>
            <a:r>
              <a:rPr kumimoji="1" lang="ja-JP" altLang="en-US" dirty="0" smtClean="0"/>
              <a:t>外周にセルが連続する箇所はない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255" name="直線コネクタ 254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線コネクタ 257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コネクタ 258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コネクタ 264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線コネクタ 267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正方形/長方形 277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06" name="直線コネクタ 10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7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09" name="直線コネクタ 108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正方形/長方形 110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144"/>
          <p:cNvGrpSpPr/>
          <p:nvPr/>
        </p:nvGrpSpPr>
        <p:grpSpPr>
          <a:xfrm flipV="1">
            <a:off x="1928794" y="3714752"/>
            <a:ext cx="5000660" cy="1428759"/>
            <a:chOff x="1795442" y="5010160"/>
            <a:chExt cx="5000660" cy="1428759"/>
          </a:xfrm>
        </p:grpSpPr>
        <p:grpSp>
          <p:nvGrpSpPr>
            <p:cNvPr id="8" name="グループ化 276"/>
            <p:cNvGrpSpPr/>
            <p:nvPr/>
          </p:nvGrpSpPr>
          <p:grpSpPr>
            <a:xfrm>
              <a:off x="1795442" y="5010160"/>
              <a:ext cx="5000660" cy="1428759"/>
              <a:chOff x="2500298" y="3143248"/>
              <a:chExt cx="5000660" cy="1428759"/>
            </a:xfrm>
          </p:grpSpPr>
          <p:cxnSp>
            <p:nvCxnSpPr>
              <p:cNvPr id="114" name="直線コネクタ 113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コネクタ 117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コネクタ 122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コネクタ 123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コネクタ 129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コネクタ 130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コネクタ 131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コネクタ 133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正方形/長方形 135"/>
            <p:cNvSpPr/>
            <p:nvPr/>
          </p:nvSpPr>
          <p:spPr>
            <a:xfrm>
              <a:off x="4010020" y="50101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136"/>
            <p:cNvGrpSpPr/>
            <p:nvPr/>
          </p:nvGrpSpPr>
          <p:grpSpPr>
            <a:xfrm>
              <a:off x="3795706" y="5081598"/>
              <a:ext cx="142876" cy="142876"/>
              <a:chOff x="4214810" y="4857760"/>
              <a:chExt cx="285752" cy="285752"/>
            </a:xfrm>
          </p:grpSpPr>
          <p:cxnSp>
            <p:nvCxnSpPr>
              <p:cNvPr id="138" name="直線コネクタ 137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グループ化 139"/>
            <p:cNvGrpSpPr/>
            <p:nvPr/>
          </p:nvGrpSpPr>
          <p:grpSpPr>
            <a:xfrm>
              <a:off x="4367210" y="5081598"/>
              <a:ext cx="142876" cy="142876"/>
              <a:chOff x="4214810" y="4857760"/>
              <a:chExt cx="285752" cy="285752"/>
            </a:xfrm>
          </p:grpSpPr>
          <p:cxnSp>
            <p:nvCxnSpPr>
              <p:cNvPr id="141" name="直線コネクタ 140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" name="正方形/長方形 142"/>
            <p:cNvSpPr/>
            <p:nvPr/>
          </p:nvSpPr>
          <p:spPr>
            <a:xfrm>
              <a:off x="4010020" y="52959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82"/>
          <p:cNvGrpSpPr/>
          <p:nvPr/>
        </p:nvGrpSpPr>
        <p:grpSpPr>
          <a:xfrm>
            <a:off x="428596" y="571480"/>
            <a:ext cx="571504" cy="571504"/>
            <a:chOff x="428596" y="571480"/>
            <a:chExt cx="571504" cy="571504"/>
          </a:xfrm>
        </p:grpSpPr>
        <p:sp>
          <p:nvSpPr>
            <p:cNvPr id="84" name="正方形/長方形 83"/>
            <p:cNvSpPr/>
            <p:nvPr/>
          </p:nvSpPr>
          <p:spPr>
            <a:xfrm>
              <a:off x="714348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428596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714348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428596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104"/>
          <p:cNvGrpSpPr/>
          <p:nvPr/>
        </p:nvGrpSpPr>
        <p:grpSpPr>
          <a:xfrm>
            <a:off x="4214810" y="5214950"/>
            <a:ext cx="142876" cy="142876"/>
            <a:chOff x="4214810" y="4857760"/>
            <a:chExt cx="285752" cy="285752"/>
          </a:xfrm>
        </p:grpSpPr>
        <p:cxnSp>
          <p:nvCxnSpPr>
            <p:cNvPr id="90" name="直線コネクタ 8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2×2</a:t>
            </a:r>
            <a:r>
              <a:rPr lang="ja-JP" altLang="en-US" dirty="0" smtClean="0"/>
              <a:t>は必ず覆えることの証明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ja-JP" altLang="en-US" dirty="0" smtClean="0"/>
              <a:t>２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２を覆えないポリオミノがあったとする</a:t>
            </a:r>
            <a:endParaRPr lang="en-US" altLang="ja-JP" dirty="0" smtClean="0"/>
          </a:p>
          <a:p>
            <a:r>
              <a:rPr kumimoji="1" lang="ja-JP" altLang="en-US" dirty="0" smtClean="0"/>
              <a:t>外周にセルが連続する箇所はない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255" name="直線コネクタ 254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線コネクタ 257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コネクタ 258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コネクタ 264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線コネクタ 267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正方形/長方形 277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06" name="直線コネクタ 10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7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09" name="直線コネクタ 108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正方形/長方形 110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82"/>
          <p:cNvGrpSpPr/>
          <p:nvPr/>
        </p:nvGrpSpPr>
        <p:grpSpPr>
          <a:xfrm>
            <a:off x="428596" y="571480"/>
            <a:ext cx="571504" cy="571504"/>
            <a:chOff x="428596" y="571480"/>
            <a:chExt cx="571504" cy="571504"/>
          </a:xfrm>
        </p:grpSpPr>
        <p:sp>
          <p:nvSpPr>
            <p:cNvPr id="84" name="正方形/長方形 83"/>
            <p:cNvSpPr/>
            <p:nvPr/>
          </p:nvSpPr>
          <p:spPr>
            <a:xfrm>
              <a:off x="714348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428596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714348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428596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2" name="グループ化 107"/>
          <p:cNvGrpSpPr/>
          <p:nvPr/>
        </p:nvGrpSpPr>
        <p:grpSpPr>
          <a:xfrm>
            <a:off x="4214810" y="5214950"/>
            <a:ext cx="142876" cy="142876"/>
            <a:chOff x="4214810" y="4857760"/>
            <a:chExt cx="285752" cy="285752"/>
          </a:xfrm>
        </p:grpSpPr>
        <p:cxnSp>
          <p:nvCxnSpPr>
            <p:cNvPr id="73" name="直線コネクタ 72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グループ化 107"/>
          <p:cNvGrpSpPr/>
          <p:nvPr/>
        </p:nvGrpSpPr>
        <p:grpSpPr>
          <a:xfrm>
            <a:off x="3643306" y="5214950"/>
            <a:ext cx="142876" cy="142876"/>
            <a:chOff x="4214810" y="4857760"/>
            <a:chExt cx="285752" cy="285752"/>
          </a:xfrm>
        </p:grpSpPr>
        <p:cxnSp>
          <p:nvCxnSpPr>
            <p:cNvPr id="76" name="直線コネクタ 7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グループ化 152"/>
          <p:cNvGrpSpPr/>
          <p:nvPr/>
        </p:nvGrpSpPr>
        <p:grpSpPr>
          <a:xfrm>
            <a:off x="1928794" y="3214686"/>
            <a:ext cx="5000660" cy="1428759"/>
            <a:chOff x="1928794" y="3214686"/>
            <a:chExt cx="5000660" cy="1428759"/>
          </a:xfrm>
        </p:grpSpPr>
        <p:grpSp>
          <p:nvGrpSpPr>
            <p:cNvPr id="78" name="グループ化 144"/>
            <p:cNvGrpSpPr/>
            <p:nvPr/>
          </p:nvGrpSpPr>
          <p:grpSpPr>
            <a:xfrm flipV="1">
              <a:off x="1928794" y="3214686"/>
              <a:ext cx="5000660" cy="1428759"/>
              <a:chOff x="1795442" y="5010160"/>
              <a:chExt cx="5000660" cy="1428759"/>
            </a:xfrm>
          </p:grpSpPr>
          <p:grpSp>
            <p:nvGrpSpPr>
              <p:cNvPr id="79" name="グループ化 276"/>
              <p:cNvGrpSpPr/>
              <p:nvPr/>
            </p:nvGrpSpPr>
            <p:grpSpPr>
              <a:xfrm>
                <a:off x="1795442" y="5010160"/>
                <a:ext cx="5000660" cy="1428759"/>
                <a:chOff x="2500298" y="3143248"/>
                <a:chExt cx="5000660" cy="1428759"/>
              </a:xfrm>
            </p:grpSpPr>
            <p:cxnSp>
              <p:nvCxnSpPr>
                <p:cNvPr id="92" name="直線コネクタ 91"/>
                <p:cNvCxnSpPr/>
                <p:nvPr/>
              </p:nvCxnSpPr>
              <p:spPr>
                <a:xfrm>
                  <a:off x="2500298" y="3143248"/>
                  <a:ext cx="500066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直線コネクタ 92"/>
                <p:cNvCxnSpPr/>
                <p:nvPr/>
              </p:nvCxnSpPr>
              <p:spPr>
                <a:xfrm>
                  <a:off x="2500298" y="3429000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直線コネクタ 93"/>
                <p:cNvCxnSpPr/>
                <p:nvPr/>
              </p:nvCxnSpPr>
              <p:spPr>
                <a:xfrm>
                  <a:off x="2500298" y="3714752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直線コネクタ 94"/>
                <p:cNvCxnSpPr/>
                <p:nvPr/>
              </p:nvCxnSpPr>
              <p:spPr>
                <a:xfrm>
                  <a:off x="2500298" y="4000504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/>
                <p:cNvCxnSpPr/>
                <p:nvPr/>
              </p:nvCxnSpPr>
              <p:spPr>
                <a:xfrm>
                  <a:off x="2500298" y="4286256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/>
                <p:cNvCxnSpPr/>
                <p:nvPr/>
              </p:nvCxnSpPr>
              <p:spPr>
                <a:xfrm rot="5400000">
                  <a:off x="6001752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/>
                <p:cNvCxnSpPr/>
                <p:nvPr/>
              </p:nvCxnSpPr>
              <p:spPr>
                <a:xfrm rot="5400000">
                  <a:off x="6287504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/>
                <p:cNvCxnSpPr/>
                <p:nvPr/>
              </p:nvCxnSpPr>
              <p:spPr>
                <a:xfrm rot="5400000">
                  <a:off x="6571667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/>
                <p:cNvCxnSpPr/>
                <p:nvPr/>
              </p:nvCxnSpPr>
              <p:spPr>
                <a:xfrm rot="5400000">
                  <a:off x="5716000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/>
                <p:cNvCxnSpPr/>
                <p:nvPr/>
              </p:nvCxnSpPr>
              <p:spPr>
                <a:xfrm rot="5400000">
                  <a:off x="5430248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/>
                <p:cNvCxnSpPr/>
                <p:nvPr/>
              </p:nvCxnSpPr>
              <p:spPr>
                <a:xfrm rot="5400000">
                  <a:off x="4572992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/>
                <p:cNvCxnSpPr/>
                <p:nvPr/>
              </p:nvCxnSpPr>
              <p:spPr>
                <a:xfrm rot="5400000">
                  <a:off x="4858744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/>
                <p:cNvCxnSpPr/>
                <p:nvPr/>
              </p:nvCxnSpPr>
              <p:spPr>
                <a:xfrm rot="5400000">
                  <a:off x="5142907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直線コネクタ 104"/>
                <p:cNvCxnSpPr/>
                <p:nvPr/>
              </p:nvCxnSpPr>
              <p:spPr>
                <a:xfrm rot="5400000">
                  <a:off x="4287240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コネクタ 107"/>
                <p:cNvCxnSpPr/>
                <p:nvPr/>
              </p:nvCxnSpPr>
              <p:spPr>
                <a:xfrm rot="5400000">
                  <a:off x="40014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コネクタ 111"/>
                <p:cNvCxnSpPr/>
                <p:nvPr/>
              </p:nvCxnSpPr>
              <p:spPr>
                <a:xfrm rot="5400000">
                  <a:off x="3144233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コネクタ 112"/>
                <p:cNvCxnSpPr/>
                <p:nvPr/>
              </p:nvCxnSpPr>
              <p:spPr>
                <a:xfrm rot="5400000">
                  <a:off x="342998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直線コネクタ 136"/>
                <p:cNvCxnSpPr/>
                <p:nvPr/>
              </p:nvCxnSpPr>
              <p:spPr>
                <a:xfrm rot="5400000">
                  <a:off x="371414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コネクタ 139"/>
                <p:cNvCxnSpPr/>
                <p:nvPr/>
              </p:nvCxnSpPr>
              <p:spPr>
                <a:xfrm rot="5400000">
                  <a:off x="2858481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コネクタ 143"/>
                <p:cNvCxnSpPr/>
                <p:nvPr/>
              </p:nvCxnSpPr>
              <p:spPr>
                <a:xfrm rot="5400000">
                  <a:off x="2572729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線コネクタ 144"/>
                <p:cNvCxnSpPr/>
                <p:nvPr/>
              </p:nvCxnSpPr>
              <p:spPr>
                <a:xfrm rot="5400000">
                  <a:off x="200122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コネクタ 145"/>
                <p:cNvCxnSpPr/>
                <p:nvPr/>
              </p:nvCxnSpPr>
              <p:spPr>
                <a:xfrm rot="5400000">
                  <a:off x="22853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正方形/長方形 79"/>
              <p:cNvSpPr/>
              <p:nvPr/>
            </p:nvSpPr>
            <p:spPr>
              <a:xfrm>
                <a:off x="4010020" y="5010160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81" name="グループ化 136"/>
              <p:cNvGrpSpPr/>
              <p:nvPr/>
            </p:nvGrpSpPr>
            <p:grpSpPr>
              <a:xfrm>
                <a:off x="3795706" y="5081598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90" name="直線コネクタ 89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線コネクタ 90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" name="グループ化 139"/>
              <p:cNvGrpSpPr/>
              <p:nvPr/>
            </p:nvGrpSpPr>
            <p:grpSpPr>
              <a:xfrm>
                <a:off x="4367210" y="5081598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88" name="直線コネクタ 87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直線コネクタ 88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" name="正方形/長方形 82"/>
              <p:cNvSpPr/>
              <p:nvPr/>
            </p:nvSpPr>
            <p:spPr>
              <a:xfrm>
                <a:off x="4010020" y="5295912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7" name="グループ化 107"/>
            <p:cNvGrpSpPr/>
            <p:nvPr/>
          </p:nvGrpSpPr>
          <p:grpSpPr>
            <a:xfrm>
              <a:off x="3929058" y="4143380"/>
              <a:ext cx="142876" cy="142876"/>
              <a:chOff x="4214810" y="4857760"/>
              <a:chExt cx="285752" cy="285752"/>
            </a:xfrm>
          </p:grpSpPr>
          <p:cxnSp>
            <p:nvCxnSpPr>
              <p:cNvPr id="148" name="直線コネクタ 147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グループ化 107"/>
            <p:cNvGrpSpPr/>
            <p:nvPr/>
          </p:nvGrpSpPr>
          <p:grpSpPr>
            <a:xfrm>
              <a:off x="4500562" y="4143380"/>
              <a:ext cx="142876" cy="142876"/>
              <a:chOff x="4214810" y="4857760"/>
              <a:chExt cx="285752" cy="285752"/>
            </a:xfrm>
          </p:grpSpPr>
          <p:cxnSp>
            <p:nvCxnSpPr>
              <p:cNvPr id="151" name="直線コネクタ 150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4" name="正方形/長方形 153"/>
          <p:cNvSpPr/>
          <p:nvPr/>
        </p:nvSpPr>
        <p:spPr>
          <a:xfrm flipV="1">
            <a:off x="5000628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 flipV="1">
            <a:off x="528638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 flipV="1">
            <a:off x="5286380" y="407194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 flipV="1">
            <a:off x="5572132" y="407194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5" grpId="0" animBg="1"/>
      <p:bldP spid="156" grpId="0" animBg="1"/>
      <p:bldP spid="1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2×2</a:t>
            </a:r>
            <a:r>
              <a:rPr lang="ja-JP" altLang="en-US" dirty="0" smtClean="0"/>
              <a:t>は必ず覆えることの証明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ja-JP" altLang="en-US" dirty="0" smtClean="0"/>
              <a:t>２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２を覆えないポリオミノがあったとする</a:t>
            </a:r>
            <a:endParaRPr lang="en-US" altLang="ja-JP" dirty="0" smtClean="0"/>
          </a:p>
          <a:p>
            <a:r>
              <a:rPr kumimoji="1" lang="ja-JP" altLang="en-US" dirty="0" smtClean="0"/>
              <a:t>外周にセルが連続する箇所はない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255" name="直線コネクタ 254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線コネクタ 257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コネクタ 258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コネクタ 264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線コネクタ 267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正方形/長方形 277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06" name="直線コネクタ 10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7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09" name="直線コネクタ 108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正方形/長方形 110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46"/>
          <p:cNvGrpSpPr/>
          <p:nvPr/>
        </p:nvGrpSpPr>
        <p:grpSpPr>
          <a:xfrm>
            <a:off x="4214810" y="5214950"/>
            <a:ext cx="142876" cy="142876"/>
            <a:chOff x="4214810" y="4857760"/>
            <a:chExt cx="285752" cy="285752"/>
          </a:xfrm>
        </p:grpSpPr>
        <p:cxnSp>
          <p:nvCxnSpPr>
            <p:cNvPr id="148" name="直線コネクタ 147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52"/>
          <p:cNvGrpSpPr/>
          <p:nvPr/>
        </p:nvGrpSpPr>
        <p:grpSpPr>
          <a:xfrm>
            <a:off x="3643306" y="5214950"/>
            <a:ext cx="142876" cy="142876"/>
            <a:chOff x="4214810" y="4857760"/>
            <a:chExt cx="285752" cy="285752"/>
          </a:xfrm>
        </p:grpSpPr>
        <p:cxnSp>
          <p:nvCxnSpPr>
            <p:cNvPr id="154" name="直線コネクタ 153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コネクタ 154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276"/>
          <p:cNvGrpSpPr/>
          <p:nvPr/>
        </p:nvGrpSpPr>
        <p:grpSpPr>
          <a:xfrm flipV="1">
            <a:off x="1928794" y="4000505"/>
            <a:ext cx="5000660" cy="1428759"/>
            <a:chOff x="2500298" y="3143248"/>
            <a:chExt cx="5000660" cy="1428759"/>
          </a:xfrm>
          <a:solidFill>
            <a:schemeClr val="accent2"/>
          </a:solidFill>
        </p:grpSpPr>
        <p:cxnSp>
          <p:nvCxnSpPr>
            <p:cNvPr id="114" name="直線コネクタ 113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grpFill/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23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25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正方形/長方形 135"/>
          <p:cNvSpPr/>
          <p:nvPr/>
        </p:nvSpPr>
        <p:spPr>
          <a:xfrm flipV="1">
            <a:off x="4143372" y="5143512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136"/>
          <p:cNvGrpSpPr/>
          <p:nvPr/>
        </p:nvGrpSpPr>
        <p:grpSpPr>
          <a:xfrm flipV="1">
            <a:off x="3929058" y="5214950"/>
            <a:ext cx="142876" cy="142876"/>
            <a:chOff x="4214810" y="4857760"/>
            <a:chExt cx="285752" cy="285752"/>
          </a:xfrm>
        </p:grpSpPr>
        <p:cxnSp>
          <p:nvCxnSpPr>
            <p:cNvPr id="138" name="直線コネクタ 137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139"/>
          <p:cNvGrpSpPr/>
          <p:nvPr/>
        </p:nvGrpSpPr>
        <p:grpSpPr>
          <a:xfrm flipV="1">
            <a:off x="4500562" y="5214950"/>
            <a:ext cx="142876" cy="142876"/>
            <a:chOff x="4214810" y="4857760"/>
            <a:chExt cx="285752" cy="285752"/>
          </a:xfrm>
          <a:solidFill>
            <a:schemeClr val="accent2"/>
          </a:solidFill>
        </p:grpSpPr>
        <p:cxnSp>
          <p:nvCxnSpPr>
            <p:cNvPr id="141" name="直線コネクタ 140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正方形/長方形 142"/>
          <p:cNvSpPr/>
          <p:nvPr/>
        </p:nvSpPr>
        <p:spPr>
          <a:xfrm flipV="1">
            <a:off x="4143372" y="4857760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49"/>
          <p:cNvGrpSpPr/>
          <p:nvPr/>
        </p:nvGrpSpPr>
        <p:grpSpPr>
          <a:xfrm>
            <a:off x="4500562" y="4929199"/>
            <a:ext cx="142876" cy="142876"/>
            <a:chOff x="4214810" y="4857760"/>
            <a:chExt cx="285752" cy="285752"/>
          </a:xfrm>
        </p:grpSpPr>
        <p:cxnSp>
          <p:nvCxnSpPr>
            <p:cNvPr id="151" name="直線コネクタ 150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7" name="直線コネクタ 156"/>
          <p:cNvCxnSpPr/>
          <p:nvPr/>
        </p:nvCxnSpPr>
        <p:spPr>
          <a:xfrm rot="5400000" flipH="1" flipV="1">
            <a:off x="3929058" y="4929199"/>
            <a:ext cx="14287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 rot="16200000" flipV="1">
            <a:off x="3929058" y="4929199"/>
            <a:ext cx="14287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正方形/長方形 196"/>
          <p:cNvSpPr/>
          <p:nvPr/>
        </p:nvSpPr>
        <p:spPr>
          <a:xfrm flipV="1">
            <a:off x="5286380" y="4857761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 flipV="1">
            <a:off x="5572132" y="4857761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 flipV="1">
            <a:off x="5000628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 flipV="1">
            <a:off x="528638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714480" y="2571744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2×2</a:t>
            </a:r>
            <a:r>
              <a:rPr kumimoji="1" lang="ja-JP" altLang="en-US" sz="4000" dirty="0" smtClean="0"/>
              <a:t>は必ず覆える</a:t>
            </a:r>
            <a:endParaRPr kumimoji="1" lang="ja-JP" altLang="en-US" sz="40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785918" y="3214686"/>
            <a:ext cx="5429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/>
              <a:t>→ </a:t>
            </a:r>
            <a:r>
              <a:rPr lang="en-US" altLang="ja-JP" sz="4000" dirty="0" smtClean="0"/>
              <a:t>P</a:t>
            </a:r>
            <a:r>
              <a:rPr kumimoji="1" lang="en-US" altLang="ja-JP" sz="4000" dirty="0" smtClean="0"/>
              <a:t>      </a:t>
            </a:r>
            <a:r>
              <a:rPr kumimoji="1" lang="ja-JP" altLang="en-US" sz="4000" dirty="0" smtClean="0"/>
              <a:t>も必ず覆える</a:t>
            </a:r>
            <a:endParaRPr kumimoji="1" lang="ja-JP" altLang="en-US" sz="4000" dirty="0"/>
          </a:p>
        </p:txBody>
      </p:sp>
      <p:sp>
        <p:nvSpPr>
          <p:cNvPr id="86" name="正方形/長方形 85"/>
          <p:cNvSpPr/>
          <p:nvPr/>
        </p:nvSpPr>
        <p:spPr>
          <a:xfrm flipV="1">
            <a:off x="3857620" y="4857760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 flipV="1">
            <a:off x="3857620" y="5143512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8" name="グループ化 87"/>
          <p:cNvGrpSpPr/>
          <p:nvPr/>
        </p:nvGrpSpPr>
        <p:grpSpPr>
          <a:xfrm>
            <a:off x="428596" y="571480"/>
            <a:ext cx="571504" cy="571504"/>
            <a:chOff x="428596" y="571480"/>
            <a:chExt cx="571504" cy="571504"/>
          </a:xfrm>
        </p:grpSpPr>
        <p:sp>
          <p:nvSpPr>
            <p:cNvPr id="89" name="正方形/長方形 88"/>
            <p:cNvSpPr/>
            <p:nvPr/>
          </p:nvSpPr>
          <p:spPr>
            <a:xfrm>
              <a:off x="714348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428596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714348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428596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/>
          <p:cNvGrpSpPr/>
          <p:nvPr/>
        </p:nvGrpSpPr>
        <p:grpSpPr>
          <a:xfrm flipH="1">
            <a:off x="2786050" y="3143248"/>
            <a:ext cx="571504" cy="857256"/>
            <a:chOff x="2786050" y="3071810"/>
            <a:chExt cx="571504" cy="857256"/>
          </a:xfrm>
        </p:grpSpPr>
        <p:sp>
          <p:nvSpPr>
            <p:cNvPr id="94" name="正方形/長方形 93"/>
            <p:cNvSpPr/>
            <p:nvPr/>
          </p:nvSpPr>
          <p:spPr>
            <a:xfrm>
              <a:off x="3071802" y="307181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2786050" y="307181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3071802" y="335756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2786050" y="335756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071802" y="364331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ペ</a:t>
            </a:r>
            <a:r>
              <a:rPr kumimoji="1" lang="ja-JP" altLang="en-US" dirty="0" smtClean="0"/>
              <a:t>ントミノ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　　は必ず覆えることの証明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kumimoji="1" lang="ja-JP" altLang="en-US" dirty="0" smtClean="0"/>
              <a:t>外周にセルが連続する箇所はない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277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255" name="直線コネクタ 254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線コネクタ 257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コネクタ 258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コネクタ 264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線コネクタ 267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正方形/長方形 277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9" name="正方形/長方形 278"/>
          <p:cNvSpPr/>
          <p:nvPr/>
        </p:nvSpPr>
        <p:spPr>
          <a:xfrm>
            <a:off x="4143372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0" name="正方形/長方形 279"/>
          <p:cNvSpPr/>
          <p:nvPr/>
        </p:nvSpPr>
        <p:spPr>
          <a:xfrm>
            <a:off x="4143372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31" name="正方形/長方形 30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 animBg="1"/>
      <p:bldP spid="279" grpId="0" animBg="1"/>
      <p:bldP spid="28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81"/>
          <p:cNvGrpSpPr/>
          <p:nvPr/>
        </p:nvGrpSpPr>
        <p:grpSpPr>
          <a:xfrm>
            <a:off x="1643042" y="4857760"/>
            <a:ext cx="5000660" cy="1428759"/>
            <a:chOff x="1643042" y="4857760"/>
            <a:chExt cx="5000660" cy="1428759"/>
          </a:xfrm>
        </p:grpSpPr>
        <p:grpSp>
          <p:nvGrpSpPr>
            <p:cNvPr id="5" name="グループ化 276"/>
            <p:cNvGrpSpPr/>
            <p:nvPr/>
          </p:nvGrpSpPr>
          <p:grpSpPr>
            <a:xfrm>
              <a:off x="1643042" y="4857760"/>
              <a:ext cx="5000660" cy="1428759"/>
              <a:chOff x="2500298" y="3143248"/>
              <a:chExt cx="5000660" cy="1428759"/>
            </a:xfrm>
          </p:grpSpPr>
          <p:cxnSp>
            <p:nvCxnSpPr>
              <p:cNvPr id="255" name="直線コネクタ 254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直線コネクタ 255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直線コネクタ 256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直線コネクタ 257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直線コネクタ 258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直線コネクタ 259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直線コネクタ 260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直線コネクタ 261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直線コネクタ 262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直線コネクタ 263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コネクタ 264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直線コネクタ 265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直線コネクタ 266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直線コネクタ 267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直線コネクタ 268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直線コネクタ 269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直線コネクタ 270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直線コネクタ 271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直線コネクタ 272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直線コネクタ 273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直線コネクタ 274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直線コネクタ 275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8" name="正方形/長方形 277"/>
            <p:cNvSpPr/>
            <p:nvPr/>
          </p:nvSpPr>
          <p:spPr>
            <a:xfrm>
              <a:off x="3857620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" name="正方形/長方形 278"/>
            <p:cNvSpPr/>
            <p:nvPr/>
          </p:nvSpPr>
          <p:spPr>
            <a:xfrm>
              <a:off x="4143372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" name="正方形/長方形 279"/>
            <p:cNvSpPr/>
            <p:nvPr/>
          </p:nvSpPr>
          <p:spPr>
            <a:xfrm>
              <a:off x="4143372" y="51435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282"/>
          <p:cNvGrpSpPr/>
          <p:nvPr/>
        </p:nvGrpSpPr>
        <p:grpSpPr>
          <a:xfrm flipV="1">
            <a:off x="1643042" y="3214686"/>
            <a:ext cx="5000660" cy="1428759"/>
            <a:chOff x="1643042" y="4857760"/>
            <a:chExt cx="5000660" cy="1428759"/>
          </a:xfrm>
        </p:grpSpPr>
        <p:grpSp>
          <p:nvGrpSpPr>
            <p:cNvPr id="7" name="グループ化 276"/>
            <p:cNvGrpSpPr/>
            <p:nvPr/>
          </p:nvGrpSpPr>
          <p:grpSpPr>
            <a:xfrm>
              <a:off x="1643042" y="4857760"/>
              <a:ext cx="5000660" cy="1428759"/>
              <a:chOff x="2500298" y="3143248"/>
              <a:chExt cx="5000660" cy="1428759"/>
            </a:xfrm>
          </p:grpSpPr>
          <p:cxnSp>
            <p:nvCxnSpPr>
              <p:cNvPr id="288" name="直線コネクタ 287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直線コネクタ 288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直線コネクタ 289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直線コネクタ 290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直線コネクタ 291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直線コネクタ 292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直線コネクタ 293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直線コネクタ 294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直線コネクタ 295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直線コネクタ 296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直線コネクタ 297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直線コネクタ 298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直線コネクタ 299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直線コネクタ 300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直線コネクタ 301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直線コネクタ 302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直線コネクタ 303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直線コネクタ 304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直線コネクタ 305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直線コネクタ 306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直線コネクタ 307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直線コネクタ 308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5" name="正方形/長方形 284"/>
            <p:cNvSpPr/>
            <p:nvPr/>
          </p:nvSpPr>
          <p:spPr>
            <a:xfrm>
              <a:off x="3857620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" name="正方形/長方形 285"/>
            <p:cNvSpPr/>
            <p:nvPr/>
          </p:nvSpPr>
          <p:spPr>
            <a:xfrm>
              <a:off x="4143372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正方形/長方形 286"/>
            <p:cNvSpPr/>
            <p:nvPr/>
          </p:nvSpPr>
          <p:spPr>
            <a:xfrm>
              <a:off x="4143372" y="51435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5" name="タイトル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6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68" name="正方形/長方形 67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81"/>
          <p:cNvGrpSpPr/>
          <p:nvPr/>
        </p:nvGrpSpPr>
        <p:grpSpPr>
          <a:xfrm>
            <a:off x="1643042" y="4857760"/>
            <a:ext cx="5000660" cy="1428759"/>
            <a:chOff x="1643042" y="4857760"/>
            <a:chExt cx="5000660" cy="1428759"/>
          </a:xfrm>
        </p:grpSpPr>
        <p:grpSp>
          <p:nvGrpSpPr>
            <p:cNvPr id="5" name="グループ化 276"/>
            <p:cNvGrpSpPr/>
            <p:nvPr/>
          </p:nvGrpSpPr>
          <p:grpSpPr>
            <a:xfrm>
              <a:off x="1643042" y="4857760"/>
              <a:ext cx="5000660" cy="1428759"/>
              <a:chOff x="2500298" y="3143248"/>
              <a:chExt cx="5000660" cy="1428759"/>
            </a:xfrm>
          </p:grpSpPr>
          <p:cxnSp>
            <p:nvCxnSpPr>
              <p:cNvPr id="255" name="直線コネクタ 254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直線コネクタ 255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直線コネクタ 256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直線コネクタ 257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直線コネクタ 258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直線コネクタ 259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直線コネクタ 260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直線コネクタ 261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直線コネクタ 262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直線コネクタ 263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コネクタ 264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直線コネクタ 265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直線コネクタ 266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直線コネクタ 267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直線コネクタ 268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直線コネクタ 269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直線コネクタ 270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直線コネクタ 271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直線コネクタ 272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直線コネクタ 273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直線コネクタ 274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直線コネクタ 275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8" name="正方形/長方形 277"/>
            <p:cNvSpPr/>
            <p:nvPr/>
          </p:nvSpPr>
          <p:spPr>
            <a:xfrm>
              <a:off x="3857620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" name="正方形/長方形 278"/>
            <p:cNvSpPr/>
            <p:nvPr/>
          </p:nvSpPr>
          <p:spPr>
            <a:xfrm>
              <a:off x="4143372" y="4857760"/>
              <a:ext cx="285752" cy="28575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" name="正方形/長方形 279"/>
            <p:cNvSpPr/>
            <p:nvPr/>
          </p:nvSpPr>
          <p:spPr>
            <a:xfrm>
              <a:off x="4143372" y="5143512"/>
              <a:ext cx="285752" cy="28575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276"/>
          <p:cNvGrpSpPr/>
          <p:nvPr/>
        </p:nvGrpSpPr>
        <p:grpSpPr>
          <a:xfrm flipV="1">
            <a:off x="1643042" y="3429001"/>
            <a:ext cx="5000660" cy="1428759"/>
            <a:chOff x="2500298" y="3143248"/>
            <a:chExt cx="5000660" cy="1428759"/>
          </a:xfrm>
          <a:solidFill>
            <a:schemeClr val="accent2"/>
          </a:solidFill>
        </p:grpSpPr>
        <p:cxnSp>
          <p:nvCxnSpPr>
            <p:cNvPr id="288" name="直線コネクタ 287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grpFill/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直線コネクタ 288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直線コネクタ 289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直線コネクタ 290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直線コネクタ 291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直線コネクタ 292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直線コネクタ 293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直線コネクタ 294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直線コネクタ 295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直線コネクタ 296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直線コネクタ 297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直線コネクタ 298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線コネクタ 299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線コネクタ 300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直線コネクタ 301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直線コネクタ 302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直線コネクタ 303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直線コネクタ 304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直線コネクタ 305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直線コネクタ 306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直線コネクタ 307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直線コネクタ 308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5" name="正方形/長方形 284"/>
          <p:cNvSpPr/>
          <p:nvPr/>
        </p:nvSpPr>
        <p:spPr>
          <a:xfrm flipV="1">
            <a:off x="3857620" y="4572008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正方形/長方形 285"/>
          <p:cNvSpPr/>
          <p:nvPr/>
        </p:nvSpPr>
        <p:spPr>
          <a:xfrm flipV="1">
            <a:off x="4143372" y="4572008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7" name="正方形/長方形 286"/>
          <p:cNvSpPr/>
          <p:nvPr/>
        </p:nvSpPr>
        <p:spPr>
          <a:xfrm flipV="1">
            <a:off x="4143372" y="4286256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タイトル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8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60" name="正方形/長方形 59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58" name="グループ化 276"/>
          <p:cNvGrpSpPr/>
          <p:nvPr/>
        </p:nvGrpSpPr>
        <p:grpSpPr>
          <a:xfrm>
            <a:off x="1714480" y="4857760"/>
            <a:ext cx="5000660" cy="1428759"/>
            <a:chOff x="2500298" y="3143248"/>
            <a:chExt cx="5000660" cy="1428759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正方形/長方形 83"/>
          <p:cNvSpPr/>
          <p:nvPr/>
        </p:nvSpPr>
        <p:spPr>
          <a:xfrm>
            <a:off x="3929058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3929058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5" name="グループ化 94"/>
          <p:cNvGrpSpPr/>
          <p:nvPr/>
        </p:nvGrpSpPr>
        <p:grpSpPr>
          <a:xfrm>
            <a:off x="4286248" y="4929198"/>
            <a:ext cx="142876" cy="142876"/>
            <a:chOff x="4214810" y="4857760"/>
            <a:chExt cx="285752" cy="285752"/>
          </a:xfrm>
        </p:grpSpPr>
        <p:cxnSp>
          <p:nvCxnSpPr>
            <p:cNvPr id="92" name="直線コネクタ 91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グループ化 104"/>
          <p:cNvGrpSpPr/>
          <p:nvPr/>
        </p:nvGrpSpPr>
        <p:grpSpPr>
          <a:xfrm>
            <a:off x="3714744" y="4929198"/>
            <a:ext cx="142876" cy="142876"/>
            <a:chOff x="4214810" y="4857760"/>
            <a:chExt cx="285752" cy="285752"/>
          </a:xfrm>
        </p:grpSpPr>
        <p:cxnSp>
          <p:nvCxnSpPr>
            <p:cNvPr id="106" name="直線コネクタ 10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タイトル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6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38" name="正方形/長方形 37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714480" y="4857760"/>
            <a:ext cx="5000660" cy="1428759"/>
            <a:chOff x="2500298" y="3143248"/>
            <a:chExt cx="5000660" cy="1428759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正方形/長方形 83"/>
          <p:cNvSpPr/>
          <p:nvPr/>
        </p:nvSpPr>
        <p:spPr>
          <a:xfrm>
            <a:off x="3929058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94"/>
          <p:cNvGrpSpPr/>
          <p:nvPr/>
        </p:nvGrpSpPr>
        <p:grpSpPr>
          <a:xfrm>
            <a:off x="4286248" y="4929198"/>
            <a:ext cx="142876" cy="142876"/>
            <a:chOff x="4214810" y="4857760"/>
            <a:chExt cx="285752" cy="285752"/>
          </a:xfrm>
        </p:grpSpPr>
        <p:cxnSp>
          <p:nvCxnSpPr>
            <p:cNvPr id="92" name="直線コネクタ 91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4"/>
          <p:cNvGrpSpPr/>
          <p:nvPr/>
        </p:nvGrpSpPr>
        <p:grpSpPr>
          <a:xfrm>
            <a:off x="3714744" y="4929198"/>
            <a:ext cx="142876" cy="142876"/>
            <a:chOff x="4214810" y="4857760"/>
            <a:chExt cx="285752" cy="285752"/>
          </a:xfrm>
        </p:grpSpPr>
        <p:cxnSp>
          <p:nvCxnSpPr>
            <p:cNvPr id="106" name="直線コネクタ 10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/>
          <p:cNvSpPr/>
          <p:nvPr/>
        </p:nvSpPr>
        <p:spPr>
          <a:xfrm>
            <a:off x="4500562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3" name="グループ化 92"/>
          <p:cNvGrpSpPr/>
          <p:nvPr/>
        </p:nvGrpSpPr>
        <p:grpSpPr>
          <a:xfrm>
            <a:off x="4857752" y="4929198"/>
            <a:ext cx="142876" cy="142876"/>
            <a:chOff x="4214810" y="4857760"/>
            <a:chExt cx="285752" cy="285752"/>
          </a:xfrm>
        </p:grpSpPr>
        <p:cxnSp>
          <p:nvCxnSpPr>
            <p:cNvPr id="95" name="直線コネクタ 94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正方形/長方形 96"/>
          <p:cNvSpPr/>
          <p:nvPr/>
        </p:nvSpPr>
        <p:spPr>
          <a:xfrm>
            <a:off x="3929058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4500562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タイトル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1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43" name="正方形/長方形 42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91" grpId="0" animBg="1"/>
      <p:bldP spid="97" grpId="0" animBg="1"/>
      <p:bldP spid="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ポリオミノとは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/>
              <a:t>　いくつかの単位</a:t>
            </a:r>
            <a:r>
              <a:rPr kumimoji="1" lang="ja-JP" altLang="en-US" dirty="0" smtClean="0"/>
              <a:t>正方形が辺でつながった図形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1357290" y="2500306"/>
            <a:ext cx="2357454" cy="3071834"/>
            <a:chOff x="1071538" y="2500306"/>
            <a:chExt cx="2357454" cy="3071834"/>
          </a:xfrm>
        </p:grpSpPr>
        <p:sp>
          <p:nvSpPr>
            <p:cNvPr id="11" name="円/楕円 10"/>
            <p:cNvSpPr/>
            <p:nvPr/>
          </p:nvSpPr>
          <p:spPr>
            <a:xfrm>
              <a:off x="1071538" y="2500306"/>
              <a:ext cx="2357454" cy="3071834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" name="グループ化 219"/>
            <p:cNvGrpSpPr/>
            <p:nvPr/>
          </p:nvGrpSpPr>
          <p:grpSpPr>
            <a:xfrm>
              <a:off x="1714480" y="2857496"/>
              <a:ext cx="1143008" cy="571504"/>
              <a:chOff x="500034" y="4714884"/>
              <a:chExt cx="1143008" cy="571504"/>
            </a:xfrm>
            <a:solidFill>
              <a:srgbClr val="00B050"/>
            </a:solidFill>
          </p:grpSpPr>
          <p:sp>
            <p:nvSpPr>
              <p:cNvPr id="5" name="正方形/長方形 4"/>
              <p:cNvSpPr/>
              <p:nvPr/>
            </p:nvSpPr>
            <p:spPr>
              <a:xfrm>
                <a:off x="500034" y="500063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785786" y="500063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1071538" y="500063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1357290" y="500063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785786" y="471488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500034" y="471488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" name="グループ化 21"/>
            <p:cNvGrpSpPr/>
            <p:nvPr/>
          </p:nvGrpSpPr>
          <p:grpSpPr>
            <a:xfrm>
              <a:off x="1643042" y="3857628"/>
              <a:ext cx="857256" cy="857256"/>
              <a:chOff x="2143108" y="3929066"/>
              <a:chExt cx="857256" cy="857256"/>
            </a:xfrm>
            <a:solidFill>
              <a:srgbClr val="00B0F0"/>
            </a:solidFill>
          </p:grpSpPr>
          <p:sp>
            <p:nvSpPr>
              <p:cNvPr id="15" name="正方形/長方形 14"/>
              <p:cNvSpPr/>
              <p:nvPr/>
            </p:nvSpPr>
            <p:spPr>
              <a:xfrm>
                <a:off x="2143108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2714612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2714612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2714612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428860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2143108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2428860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7" name="グループ化 66"/>
          <p:cNvGrpSpPr/>
          <p:nvPr/>
        </p:nvGrpSpPr>
        <p:grpSpPr>
          <a:xfrm>
            <a:off x="4857752" y="2357430"/>
            <a:ext cx="2357454" cy="3071834"/>
            <a:chOff x="3857620" y="2285992"/>
            <a:chExt cx="2357454" cy="3071834"/>
          </a:xfrm>
        </p:grpSpPr>
        <p:sp>
          <p:nvSpPr>
            <p:cNvPr id="51" name="円/楕円 50"/>
            <p:cNvSpPr/>
            <p:nvPr/>
          </p:nvSpPr>
          <p:spPr>
            <a:xfrm>
              <a:off x="3857620" y="2285992"/>
              <a:ext cx="2357454" cy="3071834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8" name="グループ化 47"/>
            <p:cNvGrpSpPr/>
            <p:nvPr/>
          </p:nvGrpSpPr>
          <p:grpSpPr>
            <a:xfrm>
              <a:off x="5429256" y="3643314"/>
              <a:ext cx="642942" cy="714380"/>
              <a:chOff x="5143504" y="2714620"/>
              <a:chExt cx="642942" cy="714380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5143504" y="2714620"/>
                <a:ext cx="285752" cy="28575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5429256" y="2857496"/>
                <a:ext cx="285752" cy="28575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5500694" y="3143248"/>
                <a:ext cx="285752" cy="28575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4286248" y="3857628"/>
              <a:ext cx="857256" cy="857256"/>
              <a:chOff x="6143636" y="4357694"/>
              <a:chExt cx="857256" cy="857256"/>
            </a:xfrm>
            <a:solidFill>
              <a:srgbClr val="FFFF00"/>
            </a:solidFill>
          </p:grpSpPr>
          <p:sp>
            <p:nvSpPr>
              <p:cNvPr id="26" name="正方形/長方形 25"/>
              <p:cNvSpPr/>
              <p:nvPr/>
            </p:nvSpPr>
            <p:spPr>
              <a:xfrm>
                <a:off x="6143636" y="435769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6429388" y="435769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6715140" y="435769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6715140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6429388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6143636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4786314" y="2571744"/>
              <a:ext cx="857256" cy="857256"/>
              <a:chOff x="7358082" y="3571876"/>
              <a:chExt cx="857256" cy="857256"/>
            </a:xfrm>
          </p:grpSpPr>
          <p:sp>
            <p:nvSpPr>
              <p:cNvPr id="32" name="正方形/長方形 31"/>
              <p:cNvSpPr/>
              <p:nvPr/>
            </p:nvSpPr>
            <p:spPr>
              <a:xfrm>
                <a:off x="7358082" y="3571876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7643834" y="3857628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7358082" y="4143380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7929586" y="4143380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68" name="テキスト ボックス 67"/>
          <p:cNvSpPr txBox="1"/>
          <p:nvPr/>
        </p:nvSpPr>
        <p:spPr>
          <a:xfrm>
            <a:off x="2928926" y="557214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ポリオミノである</a:t>
            </a:r>
            <a:endParaRPr kumimoji="1" lang="ja-JP" altLang="en-US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500826" y="535782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ポリオミノでない</a:t>
            </a:r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3000364" y="3857628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 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174" name="グループ化 173"/>
          <p:cNvGrpSpPr/>
          <p:nvPr/>
        </p:nvGrpSpPr>
        <p:grpSpPr>
          <a:xfrm>
            <a:off x="1714480" y="4857760"/>
            <a:ext cx="5000660" cy="1428759"/>
            <a:chOff x="1714480" y="4857760"/>
            <a:chExt cx="5000660" cy="1428759"/>
          </a:xfrm>
        </p:grpSpPr>
        <p:grpSp>
          <p:nvGrpSpPr>
            <p:cNvPr id="4" name="グループ化 276"/>
            <p:cNvGrpSpPr/>
            <p:nvPr/>
          </p:nvGrpSpPr>
          <p:grpSpPr>
            <a:xfrm>
              <a:off x="1714480" y="4857760"/>
              <a:ext cx="5000660" cy="1428759"/>
              <a:chOff x="2500298" y="3143248"/>
              <a:chExt cx="5000660" cy="1428759"/>
            </a:xfrm>
          </p:grpSpPr>
          <p:cxnSp>
            <p:nvCxnSpPr>
              <p:cNvPr id="62" name="直線コネクタ 61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正方形/長方形 83"/>
            <p:cNvSpPr/>
            <p:nvPr/>
          </p:nvSpPr>
          <p:spPr>
            <a:xfrm>
              <a:off x="3929058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3929058" y="51435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94"/>
            <p:cNvGrpSpPr/>
            <p:nvPr/>
          </p:nvGrpSpPr>
          <p:grpSpPr>
            <a:xfrm>
              <a:off x="4286248" y="4929198"/>
              <a:ext cx="142876" cy="142876"/>
              <a:chOff x="4214810" y="4857760"/>
              <a:chExt cx="285752" cy="285752"/>
            </a:xfrm>
          </p:grpSpPr>
          <p:cxnSp>
            <p:nvCxnSpPr>
              <p:cNvPr id="92" name="直線コネクタ 91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グループ化 104"/>
            <p:cNvGrpSpPr/>
            <p:nvPr/>
          </p:nvGrpSpPr>
          <p:grpSpPr>
            <a:xfrm>
              <a:off x="3714744" y="4929198"/>
              <a:ext cx="142876" cy="142876"/>
              <a:chOff x="4214810" y="4857760"/>
              <a:chExt cx="285752" cy="285752"/>
            </a:xfrm>
          </p:grpSpPr>
          <p:cxnSp>
            <p:nvCxnSpPr>
              <p:cNvPr id="106" name="直線コネクタ 105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正方形/長方形 34"/>
            <p:cNvSpPr/>
            <p:nvPr/>
          </p:nvSpPr>
          <p:spPr>
            <a:xfrm>
              <a:off x="4500562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4500562" y="51435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1" name="グループ化 94"/>
            <p:cNvGrpSpPr/>
            <p:nvPr/>
          </p:nvGrpSpPr>
          <p:grpSpPr>
            <a:xfrm>
              <a:off x="4857752" y="4929198"/>
              <a:ext cx="142876" cy="142876"/>
              <a:chOff x="4214810" y="4857760"/>
              <a:chExt cx="285752" cy="285752"/>
            </a:xfrm>
          </p:grpSpPr>
          <p:cxnSp>
            <p:nvCxnSpPr>
              <p:cNvPr id="42" name="直線コネクタ 41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8" name="グループ化 173"/>
          <p:cNvGrpSpPr/>
          <p:nvPr/>
        </p:nvGrpSpPr>
        <p:grpSpPr>
          <a:xfrm flipV="1">
            <a:off x="1428728" y="3214686"/>
            <a:ext cx="5000660" cy="1428759"/>
            <a:chOff x="1714480" y="4857760"/>
            <a:chExt cx="5000660" cy="1428759"/>
          </a:xfrm>
        </p:grpSpPr>
        <p:grpSp>
          <p:nvGrpSpPr>
            <p:cNvPr id="256" name="グループ化 276"/>
            <p:cNvGrpSpPr/>
            <p:nvPr/>
          </p:nvGrpSpPr>
          <p:grpSpPr>
            <a:xfrm>
              <a:off x="1714480" y="4857760"/>
              <a:ext cx="5000660" cy="1428759"/>
              <a:chOff x="2500298" y="3143248"/>
              <a:chExt cx="5000660" cy="1428759"/>
            </a:xfrm>
          </p:grpSpPr>
          <p:cxnSp>
            <p:nvCxnSpPr>
              <p:cNvPr id="270" name="直線コネクタ 269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直線コネクタ 270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直線コネクタ 271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直線コネクタ 272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直線コネクタ 273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直線コネクタ 274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直線コネクタ 275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直線コネクタ 276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直線コネクタ 277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直線コネクタ 278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直線コネクタ 279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直線コネクタ 280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直線コネクタ 281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直線コネクタ 282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直線コネクタ 283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直線コネクタ 284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直線コネクタ 285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直線コネクタ 286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直線コネクタ 287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直線コネクタ 288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直線コネクタ 289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直線コネクタ 290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7" name="正方形/長方形 256"/>
            <p:cNvSpPr/>
            <p:nvPr/>
          </p:nvSpPr>
          <p:spPr>
            <a:xfrm>
              <a:off x="3929058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正方形/長方形 257"/>
            <p:cNvSpPr/>
            <p:nvPr/>
          </p:nvSpPr>
          <p:spPr>
            <a:xfrm>
              <a:off x="3929058" y="51435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9" name="グループ化 94"/>
            <p:cNvGrpSpPr/>
            <p:nvPr/>
          </p:nvGrpSpPr>
          <p:grpSpPr>
            <a:xfrm>
              <a:off x="4286248" y="4929198"/>
              <a:ext cx="142876" cy="142876"/>
              <a:chOff x="4214810" y="4857760"/>
              <a:chExt cx="285752" cy="285752"/>
            </a:xfrm>
          </p:grpSpPr>
          <p:cxnSp>
            <p:nvCxnSpPr>
              <p:cNvPr id="268" name="直線コネクタ 267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直線コネクタ 268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グループ化 104"/>
            <p:cNvGrpSpPr/>
            <p:nvPr/>
          </p:nvGrpSpPr>
          <p:grpSpPr>
            <a:xfrm>
              <a:off x="3714744" y="4929198"/>
              <a:ext cx="142876" cy="142876"/>
              <a:chOff x="4214810" y="4857760"/>
              <a:chExt cx="285752" cy="285752"/>
            </a:xfrm>
          </p:grpSpPr>
          <p:cxnSp>
            <p:nvCxnSpPr>
              <p:cNvPr id="266" name="直線コネクタ 265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直線コネクタ 266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1" name="正方形/長方形 260"/>
            <p:cNvSpPr/>
            <p:nvPr/>
          </p:nvSpPr>
          <p:spPr>
            <a:xfrm>
              <a:off x="4500562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/>
            <p:cNvSpPr/>
            <p:nvPr/>
          </p:nvSpPr>
          <p:spPr>
            <a:xfrm>
              <a:off x="4500562" y="51435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63" name="グループ化 94"/>
            <p:cNvGrpSpPr/>
            <p:nvPr/>
          </p:nvGrpSpPr>
          <p:grpSpPr>
            <a:xfrm>
              <a:off x="4857752" y="4929198"/>
              <a:ext cx="142876" cy="142876"/>
              <a:chOff x="4214810" y="4857760"/>
              <a:chExt cx="285752" cy="285752"/>
            </a:xfrm>
          </p:grpSpPr>
          <p:cxnSp>
            <p:nvCxnSpPr>
              <p:cNvPr id="264" name="直線コネクタ 263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コネクタ 264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5" name="タイトル 8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6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87" name="グループ化 86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88" name="正方形/長方形 87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95" name="グループ化 94"/>
          <p:cNvGrpSpPr/>
          <p:nvPr/>
        </p:nvGrpSpPr>
        <p:grpSpPr>
          <a:xfrm>
            <a:off x="1714480" y="4857760"/>
            <a:ext cx="5000660" cy="1428759"/>
            <a:chOff x="3071802" y="5429241"/>
            <a:chExt cx="5000660" cy="1428759"/>
          </a:xfrm>
        </p:grpSpPr>
        <p:grpSp>
          <p:nvGrpSpPr>
            <p:cNvPr id="6" name="グループ化 276"/>
            <p:cNvGrpSpPr/>
            <p:nvPr/>
          </p:nvGrpSpPr>
          <p:grpSpPr>
            <a:xfrm>
              <a:off x="3071802" y="5429241"/>
              <a:ext cx="5000660" cy="1428759"/>
              <a:chOff x="2500298" y="3143248"/>
              <a:chExt cx="5000660" cy="1428759"/>
            </a:xfrm>
          </p:grpSpPr>
          <p:cxnSp>
            <p:nvCxnSpPr>
              <p:cNvPr id="62" name="直線コネクタ 61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正方形/長方形 83"/>
            <p:cNvSpPr/>
            <p:nvPr/>
          </p:nvSpPr>
          <p:spPr>
            <a:xfrm>
              <a:off x="5286380" y="5429241"/>
              <a:ext cx="285752" cy="28575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5286380" y="5714993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94"/>
            <p:cNvGrpSpPr/>
            <p:nvPr/>
          </p:nvGrpSpPr>
          <p:grpSpPr>
            <a:xfrm>
              <a:off x="5643570" y="5500679"/>
              <a:ext cx="142876" cy="142876"/>
              <a:chOff x="4214810" y="4857760"/>
              <a:chExt cx="285752" cy="285752"/>
            </a:xfrm>
          </p:grpSpPr>
          <p:cxnSp>
            <p:nvCxnSpPr>
              <p:cNvPr id="92" name="直線コネクタ 91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グループ化 104"/>
            <p:cNvGrpSpPr/>
            <p:nvPr/>
          </p:nvGrpSpPr>
          <p:grpSpPr>
            <a:xfrm>
              <a:off x="5072066" y="5500679"/>
              <a:ext cx="142876" cy="142876"/>
              <a:chOff x="4214810" y="4857760"/>
              <a:chExt cx="285752" cy="285752"/>
            </a:xfrm>
          </p:grpSpPr>
          <p:cxnSp>
            <p:nvCxnSpPr>
              <p:cNvPr id="106" name="直線コネクタ 105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正方形/長方形 34"/>
            <p:cNvSpPr/>
            <p:nvPr/>
          </p:nvSpPr>
          <p:spPr>
            <a:xfrm>
              <a:off x="5857884" y="5429241"/>
              <a:ext cx="285752" cy="28575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5857884" y="5714993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94"/>
            <p:cNvGrpSpPr/>
            <p:nvPr/>
          </p:nvGrpSpPr>
          <p:grpSpPr>
            <a:xfrm>
              <a:off x="6215074" y="5500679"/>
              <a:ext cx="142876" cy="142876"/>
              <a:chOff x="4214810" y="4857760"/>
              <a:chExt cx="285752" cy="285752"/>
            </a:xfrm>
          </p:grpSpPr>
          <p:cxnSp>
            <p:nvCxnSpPr>
              <p:cNvPr id="42" name="直線コネクタ 41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グループ化 276"/>
          <p:cNvGrpSpPr/>
          <p:nvPr/>
        </p:nvGrpSpPr>
        <p:grpSpPr>
          <a:xfrm flipV="1">
            <a:off x="1428728" y="3714752"/>
            <a:ext cx="5000660" cy="1428759"/>
            <a:chOff x="2500298" y="3143248"/>
            <a:chExt cx="5000660" cy="1428759"/>
          </a:xfrm>
        </p:grpSpPr>
        <p:cxnSp>
          <p:nvCxnSpPr>
            <p:cNvPr id="270" name="直線コネクタ 269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直線コネクタ 276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直線コネクタ 277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直線コネクタ 278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直線コネクタ 279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直線コネクタ 280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直線コネクタ 281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直線コネクタ 282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直線コネクタ 283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直線コネクタ 284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直線コネクタ 285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直線コネクタ 286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直線コネクタ 287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直線コネクタ 288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直線コネクタ 289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直線コネクタ 290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7" name="正方形/長方形 256"/>
          <p:cNvSpPr/>
          <p:nvPr/>
        </p:nvSpPr>
        <p:spPr>
          <a:xfrm flipV="1">
            <a:off x="3643306" y="4857759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正方形/長方形 257"/>
          <p:cNvSpPr/>
          <p:nvPr/>
        </p:nvSpPr>
        <p:spPr>
          <a:xfrm flipV="1">
            <a:off x="3643306" y="4572007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8" name="直線コネクタ 267"/>
          <p:cNvCxnSpPr/>
          <p:nvPr/>
        </p:nvCxnSpPr>
        <p:spPr>
          <a:xfrm rot="16200000" flipH="1">
            <a:off x="4000496" y="4929197"/>
            <a:ext cx="14287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線コネクタ 268"/>
          <p:cNvCxnSpPr/>
          <p:nvPr/>
        </p:nvCxnSpPr>
        <p:spPr>
          <a:xfrm rot="5400000">
            <a:off x="4000496" y="4929197"/>
            <a:ext cx="14287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グループ化 104"/>
          <p:cNvGrpSpPr/>
          <p:nvPr/>
        </p:nvGrpSpPr>
        <p:grpSpPr>
          <a:xfrm flipV="1">
            <a:off x="3428992" y="4929197"/>
            <a:ext cx="142876" cy="142876"/>
            <a:chOff x="4214810" y="4857760"/>
            <a:chExt cx="285752" cy="285752"/>
          </a:xfrm>
        </p:grpSpPr>
        <p:cxnSp>
          <p:nvCxnSpPr>
            <p:cNvPr id="266" name="直線コネクタ 26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1" name="正方形/長方形 260"/>
          <p:cNvSpPr/>
          <p:nvPr/>
        </p:nvSpPr>
        <p:spPr>
          <a:xfrm flipV="1">
            <a:off x="4214810" y="4857759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2" name="正方形/長方形 261"/>
          <p:cNvSpPr/>
          <p:nvPr/>
        </p:nvSpPr>
        <p:spPr>
          <a:xfrm flipV="1">
            <a:off x="4214810" y="4572007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4" name="直線コネクタ 263"/>
          <p:cNvCxnSpPr/>
          <p:nvPr/>
        </p:nvCxnSpPr>
        <p:spPr>
          <a:xfrm rot="16200000" flipH="1">
            <a:off x="4572000" y="4929197"/>
            <a:ext cx="14287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直線コネクタ 264"/>
          <p:cNvCxnSpPr/>
          <p:nvPr/>
        </p:nvCxnSpPr>
        <p:spPr>
          <a:xfrm rot="5400000">
            <a:off x="4572000" y="4929197"/>
            <a:ext cx="14287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タイトル 8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6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87" name="グループ化 86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88" name="正方形/長方形 87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2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86" name="直線コネクタ 85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正方形/長方形 112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94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15" name="直線コネクタ 114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18" name="直線コネクタ 117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4"/>
          <p:cNvGrpSpPr/>
          <p:nvPr/>
        </p:nvGrpSpPr>
        <p:grpSpPr>
          <a:xfrm>
            <a:off x="3357554" y="4929198"/>
            <a:ext cx="142876" cy="142876"/>
            <a:chOff x="4214810" y="4857760"/>
            <a:chExt cx="285752" cy="285752"/>
          </a:xfrm>
        </p:grpSpPr>
        <p:cxnSp>
          <p:nvCxnSpPr>
            <p:cNvPr id="127" name="直線コネクタ 12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104"/>
          <p:cNvGrpSpPr/>
          <p:nvPr/>
        </p:nvGrpSpPr>
        <p:grpSpPr>
          <a:xfrm>
            <a:off x="4500562" y="4929198"/>
            <a:ext cx="142876" cy="142876"/>
            <a:chOff x="4214810" y="4857760"/>
            <a:chExt cx="285752" cy="285752"/>
          </a:xfrm>
        </p:grpSpPr>
        <p:cxnSp>
          <p:nvCxnSpPr>
            <p:cNvPr id="130" name="直線コネクタ 12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正方形/長方形 131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94"/>
          <p:cNvGrpSpPr/>
          <p:nvPr/>
        </p:nvGrpSpPr>
        <p:grpSpPr>
          <a:xfrm>
            <a:off x="3929058" y="5500702"/>
            <a:ext cx="142876" cy="142876"/>
            <a:chOff x="4214810" y="4857760"/>
            <a:chExt cx="285752" cy="285752"/>
          </a:xfrm>
        </p:grpSpPr>
        <p:cxnSp>
          <p:nvCxnSpPr>
            <p:cNvPr id="134" name="直線コネクタ 133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正方形/長方形 136"/>
          <p:cNvSpPr/>
          <p:nvPr/>
        </p:nvSpPr>
        <p:spPr>
          <a:xfrm>
            <a:off x="4143372" y="5143512"/>
            <a:ext cx="285752" cy="28575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204"/>
          <p:cNvGrpSpPr/>
          <p:nvPr/>
        </p:nvGrpSpPr>
        <p:grpSpPr>
          <a:xfrm>
            <a:off x="1928794" y="3214686"/>
            <a:ext cx="5000660" cy="1428759"/>
            <a:chOff x="1928794" y="3286125"/>
            <a:chExt cx="5000660" cy="1428759"/>
          </a:xfrm>
        </p:grpSpPr>
        <p:sp>
          <p:nvSpPr>
            <p:cNvPr id="175" name="正方形/長方形 174"/>
            <p:cNvSpPr/>
            <p:nvPr/>
          </p:nvSpPr>
          <p:spPr>
            <a:xfrm flipV="1">
              <a:off x="4143372" y="442913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" name="グループ化 203"/>
            <p:cNvGrpSpPr/>
            <p:nvPr/>
          </p:nvGrpSpPr>
          <p:grpSpPr>
            <a:xfrm>
              <a:off x="1928794" y="3286125"/>
              <a:ext cx="5000660" cy="1428759"/>
              <a:chOff x="1928794" y="3286124"/>
              <a:chExt cx="5000660" cy="1428759"/>
            </a:xfrm>
          </p:grpSpPr>
          <p:grpSp>
            <p:nvGrpSpPr>
              <p:cNvPr id="14" name="グループ化 276"/>
              <p:cNvGrpSpPr/>
              <p:nvPr/>
            </p:nvGrpSpPr>
            <p:grpSpPr>
              <a:xfrm flipV="1">
                <a:off x="1928794" y="3286124"/>
                <a:ext cx="5000660" cy="1428759"/>
                <a:chOff x="2500298" y="3143248"/>
                <a:chExt cx="5000660" cy="1428759"/>
              </a:xfrm>
            </p:grpSpPr>
            <p:cxnSp>
              <p:nvCxnSpPr>
                <p:cNvPr id="153" name="直線コネクタ 152"/>
                <p:cNvCxnSpPr/>
                <p:nvPr/>
              </p:nvCxnSpPr>
              <p:spPr>
                <a:xfrm>
                  <a:off x="2500298" y="3143248"/>
                  <a:ext cx="500066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線コネクタ 153"/>
                <p:cNvCxnSpPr/>
                <p:nvPr/>
              </p:nvCxnSpPr>
              <p:spPr>
                <a:xfrm>
                  <a:off x="2500298" y="3429000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線コネクタ 154"/>
                <p:cNvCxnSpPr/>
                <p:nvPr/>
              </p:nvCxnSpPr>
              <p:spPr>
                <a:xfrm>
                  <a:off x="2500298" y="3714752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線コネクタ 155"/>
                <p:cNvCxnSpPr/>
                <p:nvPr/>
              </p:nvCxnSpPr>
              <p:spPr>
                <a:xfrm>
                  <a:off x="2500298" y="4000504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線コネクタ 156"/>
                <p:cNvCxnSpPr/>
                <p:nvPr/>
              </p:nvCxnSpPr>
              <p:spPr>
                <a:xfrm>
                  <a:off x="2500298" y="4286256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線コネクタ 157"/>
                <p:cNvCxnSpPr/>
                <p:nvPr/>
              </p:nvCxnSpPr>
              <p:spPr>
                <a:xfrm rot="5400000">
                  <a:off x="6001752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線コネクタ 158"/>
                <p:cNvCxnSpPr/>
                <p:nvPr/>
              </p:nvCxnSpPr>
              <p:spPr>
                <a:xfrm rot="5400000">
                  <a:off x="6287504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線コネクタ 159"/>
                <p:cNvCxnSpPr/>
                <p:nvPr/>
              </p:nvCxnSpPr>
              <p:spPr>
                <a:xfrm rot="5400000">
                  <a:off x="6571667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直線コネクタ 160"/>
                <p:cNvCxnSpPr/>
                <p:nvPr/>
              </p:nvCxnSpPr>
              <p:spPr>
                <a:xfrm rot="5400000">
                  <a:off x="5716000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直線コネクタ 161"/>
                <p:cNvCxnSpPr/>
                <p:nvPr/>
              </p:nvCxnSpPr>
              <p:spPr>
                <a:xfrm rot="5400000">
                  <a:off x="5430248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直線コネクタ 162"/>
                <p:cNvCxnSpPr/>
                <p:nvPr/>
              </p:nvCxnSpPr>
              <p:spPr>
                <a:xfrm rot="5400000">
                  <a:off x="4572992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直線コネクタ 163"/>
                <p:cNvCxnSpPr/>
                <p:nvPr/>
              </p:nvCxnSpPr>
              <p:spPr>
                <a:xfrm rot="5400000">
                  <a:off x="4858744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直線コネクタ 164"/>
                <p:cNvCxnSpPr/>
                <p:nvPr/>
              </p:nvCxnSpPr>
              <p:spPr>
                <a:xfrm rot="5400000">
                  <a:off x="5142907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直線コネクタ 165"/>
                <p:cNvCxnSpPr/>
                <p:nvPr/>
              </p:nvCxnSpPr>
              <p:spPr>
                <a:xfrm rot="5400000">
                  <a:off x="4287240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直線コネクタ 166"/>
                <p:cNvCxnSpPr/>
                <p:nvPr/>
              </p:nvCxnSpPr>
              <p:spPr>
                <a:xfrm rot="5400000">
                  <a:off x="40014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直線コネクタ 167"/>
                <p:cNvCxnSpPr/>
                <p:nvPr/>
              </p:nvCxnSpPr>
              <p:spPr>
                <a:xfrm rot="5400000">
                  <a:off x="3144233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直線コネクタ 168"/>
                <p:cNvCxnSpPr/>
                <p:nvPr/>
              </p:nvCxnSpPr>
              <p:spPr>
                <a:xfrm rot="5400000">
                  <a:off x="342998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直線コネクタ 169"/>
                <p:cNvCxnSpPr/>
                <p:nvPr/>
              </p:nvCxnSpPr>
              <p:spPr>
                <a:xfrm rot="5400000">
                  <a:off x="371414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直線コネクタ 170"/>
                <p:cNvCxnSpPr/>
                <p:nvPr/>
              </p:nvCxnSpPr>
              <p:spPr>
                <a:xfrm rot="5400000">
                  <a:off x="2858481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線コネクタ 171"/>
                <p:cNvCxnSpPr/>
                <p:nvPr/>
              </p:nvCxnSpPr>
              <p:spPr>
                <a:xfrm rot="5400000">
                  <a:off x="2572729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線コネクタ 172"/>
                <p:cNvCxnSpPr/>
                <p:nvPr/>
              </p:nvCxnSpPr>
              <p:spPr>
                <a:xfrm rot="5400000">
                  <a:off x="200122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線コネクタ 173"/>
                <p:cNvCxnSpPr/>
                <p:nvPr/>
              </p:nvCxnSpPr>
              <p:spPr>
                <a:xfrm rot="5400000">
                  <a:off x="22853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グループ化 94"/>
              <p:cNvGrpSpPr/>
              <p:nvPr/>
            </p:nvGrpSpPr>
            <p:grpSpPr>
              <a:xfrm flipV="1">
                <a:off x="4500562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77" name="直線コネクタ 176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直線コネクタ 177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グループ化 104"/>
              <p:cNvGrpSpPr/>
              <p:nvPr/>
            </p:nvGrpSpPr>
            <p:grpSpPr>
              <a:xfrm flipV="1">
                <a:off x="3929058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80" name="直線コネクタ 179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直線コネクタ 180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グループ化 104"/>
              <p:cNvGrpSpPr/>
              <p:nvPr/>
            </p:nvGrpSpPr>
            <p:grpSpPr>
              <a:xfrm flipV="1">
                <a:off x="3643306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83" name="直線コネクタ 182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直線コネクタ 183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グループ化 104"/>
              <p:cNvGrpSpPr/>
              <p:nvPr/>
            </p:nvGrpSpPr>
            <p:grpSpPr>
              <a:xfrm flipV="1">
                <a:off x="4786314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86" name="直線コネクタ 185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直線コネクタ 186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8" name="正方形/長方形 187"/>
              <p:cNvSpPr/>
              <p:nvPr/>
            </p:nvSpPr>
            <p:spPr>
              <a:xfrm flipV="1">
                <a:off x="4143372" y="4143379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" name="グループ化 94"/>
              <p:cNvGrpSpPr/>
              <p:nvPr/>
            </p:nvGrpSpPr>
            <p:grpSpPr>
              <a:xfrm flipV="1">
                <a:off x="4214810" y="3929065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90" name="直線コネクタ 189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直線コネクタ 190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2" name="正方形/長方形 191"/>
              <p:cNvSpPr/>
              <p:nvPr/>
            </p:nvSpPr>
            <p:spPr>
              <a:xfrm flipV="1">
                <a:off x="4429124" y="4143379"/>
                <a:ext cx="285752" cy="28575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46" name="タイトル 1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7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8" name="グループ化 147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193" name="正方形/長方形 192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2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86" name="直線コネクタ 85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正方形/長方形 112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94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15" name="直線コネクタ 114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18" name="直線コネクタ 117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4"/>
          <p:cNvGrpSpPr/>
          <p:nvPr/>
        </p:nvGrpSpPr>
        <p:grpSpPr>
          <a:xfrm>
            <a:off x="3357554" y="4929198"/>
            <a:ext cx="142876" cy="142876"/>
            <a:chOff x="4214810" y="4857760"/>
            <a:chExt cx="285752" cy="285752"/>
          </a:xfrm>
        </p:grpSpPr>
        <p:cxnSp>
          <p:nvCxnSpPr>
            <p:cNvPr id="127" name="直線コネクタ 12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104"/>
          <p:cNvGrpSpPr/>
          <p:nvPr/>
        </p:nvGrpSpPr>
        <p:grpSpPr>
          <a:xfrm>
            <a:off x="4500562" y="4929198"/>
            <a:ext cx="142876" cy="142876"/>
            <a:chOff x="4214810" y="4857760"/>
            <a:chExt cx="285752" cy="285752"/>
          </a:xfrm>
        </p:grpSpPr>
        <p:cxnSp>
          <p:nvCxnSpPr>
            <p:cNvPr id="130" name="直線コネクタ 12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正方形/長方形 131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94"/>
          <p:cNvGrpSpPr/>
          <p:nvPr/>
        </p:nvGrpSpPr>
        <p:grpSpPr>
          <a:xfrm>
            <a:off x="3929058" y="5500702"/>
            <a:ext cx="142876" cy="142876"/>
            <a:chOff x="4214810" y="4857760"/>
            <a:chExt cx="285752" cy="285752"/>
          </a:xfrm>
        </p:grpSpPr>
        <p:cxnSp>
          <p:nvCxnSpPr>
            <p:cNvPr id="134" name="直線コネクタ 133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正方形/長方形 136"/>
          <p:cNvSpPr/>
          <p:nvPr/>
        </p:nvSpPr>
        <p:spPr>
          <a:xfrm>
            <a:off x="4143372" y="5143512"/>
            <a:ext cx="285752" cy="28575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258"/>
          <p:cNvGrpSpPr/>
          <p:nvPr/>
        </p:nvGrpSpPr>
        <p:grpSpPr>
          <a:xfrm>
            <a:off x="1928794" y="3714753"/>
            <a:ext cx="5000660" cy="1428759"/>
            <a:chOff x="1928794" y="3286125"/>
            <a:chExt cx="5000660" cy="1428759"/>
          </a:xfrm>
        </p:grpSpPr>
        <p:sp>
          <p:nvSpPr>
            <p:cNvPr id="260" name="正方形/長方形 259"/>
            <p:cNvSpPr/>
            <p:nvPr/>
          </p:nvSpPr>
          <p:spPr>
            <a:xfrm flipV="1">
              <a:off x="4143372" y="442913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" name="グループ化 203"/>
            <p:cNvGrpSpPr/>
            <p:nvPr/>
          </p:nvGrpSpPr>
          <p:grpSpPr>
            <a:xfrm>
              <a:off x="1928794" y="3286125"/>
              <a:ext cx="5000660" cy="1428759"/>
              <a:chOff x="1928794" y="3286124"/>
              <a:chExt cx="5000660" cy="1428759"/>
            </a:xfrm>
          </p:grpSpPr>
          <p:grpSp>
            <p:nvGrpSpPr>
              <p:cNvPr id="19" name="グループ化 276"/>
              <p:cNvGrpSpPr/>
              <p:nvPr/>
            </p:nvGrpSpPr>
            <p:grpSpPr>
              <a:xfrm flipV="1">
                <a:off x="1928794" y="3286124"/>
                <a:ext cx="5000660" cy="1428759"/>
                <a:chOff x="2500298" y="3143248"/>
                <a:chExt cx="5000660" cy="1428759"/>
              </a:xfrm>
            </p:grpSpPr>
            <p:cxnSp>
              <p:nvCxnSpPr>
                <p:cNvPr id="310" name="直線コネクタ 309"/>
                <p:cNvCxnSpPr/>
                <p:nvPr/>
              </p:nvCxnSpPr>
              <p:spPr>
                <a:xfrm>
                  <a:off x="2500298" y="3143248"/>
                  <a:ext cx="500066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直線コネクタ 310"/>
                <p:cNvCxnSpPr/>
                <p:nvPr/>
              </p:nvCxnSpPr>
              <p:spPr>
                <a:xfrm>
                  <a:off x="2500298" y="3429000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直線コネクタ 311"/>
                <p:cNvCxnSpPr/>
                <p:nvPr/>
              </p:nvCxnSpPr>
              <p:spPr>
                <a:xfrm>
                  <a:off x="2500298" y="3714752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直線コネクタ 312"/>
                <p:cNvCxnSpPr/>
                <p:nvPr/>
              </p:nvCxnSpPr>
              <p:spPr>
                <a:xfrm>
                  <a:off x="2500298" y="4000504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直線コネクタ 313"/>
                <p:cNvCxnSpPr/>
                <p:nvPr/>
              </p:nvCxnSpPr>
              <p:spPr>
                <a:xfrm>
                  <a:off x="2500298" y="4286256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直線コネクタ 314"/>
                <p:cNvCxnSpPr/>
                <p:nvPr/>
              </p:nvCxnSpPr>
              <p:spPr>
                <a:xfrm rot="5400000">
                  <a:off x="6001752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直線コネクタ 315"/>
                <p:cNvCxnSpPr/>
                <p:nvPr/>
              </p:nvCxnSpPr>
              <p:spPr>
                <a:xfrm rot="5400000">
                  <a:off x="6287504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直線コネクタ 316"/>
                <p:cNvCxnSpPr/>
                <p:nvPr/>
              </p:nvCxnSpPr>
              <p:spPr>
                <a:xfrm rot="5400000">
                  <a:off x="6571667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直線コネクタ 317"/>
                <p:cNvCxnSpPr/>
                <p:nvPr/>
              </p:nvCxnSpPr>
              <p:spPr>
                <a:xfrm rot="5400000">
                  <a:off x="5716000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直線コネクタ 318"/>
                <p:cNvCxnSpPr/>
                <p:nvPr/>
              </p:nvCxnSpPr>
              <p:spPr>
                <a:xfrm rot="5400000">
                  <a:off x="5430248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直線コネクタ 319"/>
                <p:cNvCxnSpPr/>
                <p:nvPr/>
              </p:nvCxnSpPr>
              <p:spPr>
                <a:xfrm rot="5400000">
                  <a:off x="4572992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直線コネクタ 320"/>
                <p:cNvCxnSpPr/>
                <p:nvPr/>
              </p:nvCxnSpPr>
              <p:spPr>
                <a:xfrm rot="5400000">
                  <a:off x="4858744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直線コネクタ 321"/>
                <p:cNvCxnSpPr/>
                <p:nvPr/>
              </p:nvCxnSpPr>
              <p:spPr>
                <a:xfrm rot="5400000">
                  <a:off x="5142907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直線コネクタ 322"/>
                <p:cNvCxnSpPr/>
                <p:nvPr/>
              </p:nvCxnSpPr>
              <p:spPr>
                <a:xfrm rot="5400000">
                  <a:off x="4287240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直線コネクタ 323"/>
                <p:cNvCxnSpPr/>
                <p:nvPr/>
              </p:nvCxnSpPr>
              <p:spPr>
                <a:xfrm rot="5400000">
                  <a:off x="40014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直線コネクタ 324"/>
                <p:cNvCxnSpPr/>
                <p:nvPr/>
              </p:nvCxnSpPr>
              <p:spPr>
                <a:xfrm rot="5400000">
                  <a:off x="3144233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直線コネクタ 325"/>
                <p:cNvCxnSpPr/>
                <p:nvPr/>
              </p:nvCxnSpPr>
              <p:spPr>
                <a:xfrm rot="5400000">
                  <a:off x="342998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直線コネクタ 326"/>
                <p:cNvCxnSpPr/>
                <p:nvPr/>
              </p:nvCxnSpPr>
              <p:spPr>
                <a:xfrm rot="5400000">
                  <a:off x="371414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直線コネクタ 327"/>
                <p:cNvCxnSpPr/>
                <p:nvPr/>
              </p:nvCxnSpPr>
              <p:spPr>
                <a:xfrm rot="5400000">
                  <a:off x="2858481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直線コネクタ 328"/>
                <p:cNvCxnSpPr/>
                <p:nvPr/>
              </p:nvCxnSpPr>
              <p:spPr>
                <a:xfrm rot="5400000">
                  <a:off x="2572729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直線コネクタ 329"/>
                <p:cNvCxnSpPr/>
                <p:nvPr/>
              </p:nvCxnSpPr>
              <p:spPr>
                <a:xfrm rot="5400000">
                  <a:off x="200122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直線コネクタ 330"/>
                <p:cNvCxnSpPr/>
                <p:nvPr/>
              </p:nvCxnSpPr>
              <p:spPr>
                <a:xfrm rot="5400000">
                  <a:off x="22853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グループ化 94"/>
              <p:cNvGrpSpPr/>
              <p:nvPr/>
            </p:nvGrpSpPr>
            <p:grpSpPr>
              <a:xfrm flipV="1">
                <a:off x="4500562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8" name="直線コネクタ 307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直線コネクタ 308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グループ化 104"/>
              <p:cNvGrpSpPr/>
              <p:nvPr/>
            </p:nvGrpSpPr>
            <p:grpSpPr>
              <a:xfrm flipV="1">
                <a:off x="3929058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6" name="直線コネクタ 305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直線コネクタ 306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グループ化 104"/>
              <p:cNvGrpSpPr/>
              <p:nvPr/>
            </p:nvGrpSpPr>
            <p:grpSpPr>
              <a:xfrm flipV="1">
                <a:off x="3643306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4" name="直線コネクタ 303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直線コネクタ 304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グループ化 104"/>
              <p:cNvGrpSpPr/>
              <p:nvPr/>
            </p:nvGrpSpPr>
            <p:grpSpPr>
              <a:xfrm flipV="1">
                <a:off x="4786314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2" name="直線コネクタ 301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直線コネクタ 302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7" name="正方形/長方形 296"/>
              <p:cNvSpPr/>
              <p:nvPr/>
            </p:nvSpPr>
            <p:spPr>
              <a:xfrm flipV="1">
                <a:off x="4143372" y="4143379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4" name="グループ化 94"/>
              <p:cNvGrpSpPr/>
              <p:nvPr/>
            </p:nvGrpSpPr>
            <p:grpSpPr>
              <a:xfrm flipV="1">
                <a:off x="4214810" y="3929065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0" name="直線コネクタ 299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直線コネクタ 300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9" name="正方形/長方形 298"/>
              <p:cNvSpPr/>
              <p:nvPr/>
            </p:nvSpPr>
            <p:spPr>
              <a:xfrm flipV="1">
                <a:off x="4429124" y="4143379"/>
                <a:ext cx="285752" cy="28575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46" name="タイトル 1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7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5" name="グループ化 147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193" name="正方形/長方形 192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2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86" name="直線コネクタ 85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正方形/長方形 112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94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15" name="直線コネクタ 114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18" name="直線コネクタ 117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4"/>
          <p:cNvGrpSpPr/>
          <p:nvPr/>
        </p:nvGrpSpPr>
        <p:grpSpPr>
          <a:xfrm>
            <a:off x="3357554" y="4929198"/>
            <a:ext cx="142876" cy="142876"/>
            <a:chOff x="4214810" y="4857760"/>
            <a:chExt cx="285752" cy="285752"/>
          </a:xfrm>
        </p:grpSpPr>
        <p:cxnSp>
          <p:nvCxnSpPr>
            <p:cNvPr id="127" name="直線コネクタ 12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104"/>
          <p:cNvGrpSpPr/>
          <p:nvPr/>
        </p:nvGrpSpPr>
        <p:grpSpPr>
          <a:xfrm>
            <a:off x="4500562" y="4929198"/>
            <a:ext cx="142876" cy="142876"/>
            <a:chOff x="4214810" y="4857760"/>
            <a:chExt cx="285752" cy="285752"/>
          </a:xfrm>
        </p:grpSpPr>
        <p:cxnSp>
          <p:nvCxnSpPr>
            <p:cNvPr id="130" name="直線コネクタ 12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正方形/長方形 131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94"/>
          <p:cNvGrpSpPr/>
          <p:nvPr/>
        </p:nvGrpSpPr>
        <p:grpSpPr>
          <a:xfrm>
            <a:off x="3929058" y="5500702"/>
            <a:ext cx="142876" cy="142876"/>
            <a:chOff x="4214810" y="4857760"/>
            <a:chExt cx="285752" cy="285752"/>
          </a:xfrm>
        </p:grpSpPr>
        <p:cxnSp>
          <p:nvCxnSpPr>
            <p:cNvPr id="134" name="直線コネクタ 133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正方形/長方形 136"/>
          <p:cNvSpPr/>
          <p:nvPr/>
        </p:nvSpPr>
        <p:spPr>
          <a:xfrm>
            <a:off x="4143372" y="5143512"/>
            <a:ext cx="285752" cy="28575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94"/>
          <p:cNvGrpSpPr/>
          <p:nvPr/>
        </p:nvGrpSpPr>
        <p:grpSpPr>
          <a:xfrm>
            <a:off x="4214810" y="5500702"/>
            <a:ext cx="142876" cy="142876"/>
            <a:chOff x="4214810" y="4857760"/>
            <a:chExt cx="285752" cy="285752"/>
          </a:xfrm>
        </p:grpSpPr>
        <p:cxnSp>
          <p:nvCxnSpPr>
            <p:cNvPr id="140" name="直線コネクタ 13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正方形/長方形 141"/>
          <p:cNvSpPr/>
          <p:nvPr/>
        </p:nvSpPr>
        <p:spPr>
          <a:xfrm>
            <a:off x="4429124" y="5143512"/>
            <a:ext cx="285752" cy="28575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4"/>
          <p:cNvGrpSpPr/>
          <p:nvPr/>
        </p:nvGrpSpPr>
        <p:grpSpPr>
          <a:xfrm>
            <a:off x="4500562" y="5500702"/>
            <a:ext cx="142876" cy="142876"/>
            <a:chOff x="4214810" y="4857760"/>
            <a:chExt cx="285752" cy="285752"/>
          </a:xfrm>
        </p:grpSpPr>
        <p:cxnSp>
          <p:nvCxnSpPr>
            <p:cNvPr id="144" name="直線コネクタ 143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94"/>
          <p:cNvGrpSpPr/>
          <p:nvPr/>
        </p:nvGrpSpPr>
        <p:grpSpPr>
          <a:xfrm>
            <a:off x="4786314" y="5214950"/>
            <a:ext cx="142876" cy="142876"/>
            <a:chOff x="4214810" y="4857760"/>
            <a:chExt cx="285752" cy="285752"/>
          </a:xfrm>
        </p:grpSpPr>
        <p:cxnSp>
          <p:nvCxnSpPr>
            <p:cNvPr id="150" name="直線コネクタ 14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204"/>
          <p:cNvGrpSpPr/>
          <p:nvPr/>
        </p:nvGrpSpPr>
        <p:grpSpPr>
          <a:xfrm>
            <a:off x="1928794" y="3214686"/>
            <a:ext cx="5000660" cy="1428759"/>
            <a:chOff x="1928794" y="3286125"/>
            <a:chExt cx="5000660" cy="1428759"/>
          </a:xfrm>
        </p:grpSpPr>
        <p:sp>
          <p:nvSpPr>
            <p:cNvPr id="175" name="正方形/長方形 174"/>
            <p:cNvSpPr/>
            <p:nvPr/>
          </p:nvSpPr>
          <p:spPr>
            <a:xfrm flipV="1">
              <a:off x="4143372" y="442913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" name="グループ化 203"/>
            <p:cNvGrpSpPr/>
            <p:nvPr/>
          </p:nvGrpSpPr>
          <p:grpSpPr>
            <a:xfrm>
              <a:off x="1928794" y="3286125"/>
              <a:ext cx="5000660" cy="1428759"/>
              <a:chOff x="1928794" y="3286124"/>
              <a:chExt cx="5000660" cy="1428759"/>
            </a:xfrm>
          </p:grpSpPr>
          <p:grpSp>
            <p:nvGrpSpPr>
              <p:cNvPr id="14" name="グループ化 276"/>
              <p:cNvGrpSpPr/>
              <p:nvPr/>
            </p:nvGrpSpPr>
            <p:grpSpPr>
              <a:xfrm flipV="1">
                <a:off x="1928794" y="3286124"/>
                <a:ext cx="5000660" cy="1428759"/>
                <a:chOff x="2500298" y="3143248"/>
                <a:chExt cx="5000660" cy="1428759"/>
              </a:xfrm>
            </p:grpSpPr>
            <p:cxnSp>
              <p:nvCxnSpPr>
                <p:cNvPr id="153" name="直線コネクタ 152"/>
                <p:cNvCxnSpPr/>
                <p:nvPr/>
              </p:nvCxnSpPr>
              <p:spPr>
                <a:xfrm>
                  <a:off x="2500298" y="3143248"/>
                  <a:ext cx="500066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線コネクタ 153"/>
                <p:cNvCxnSpPr/>
                <p:nvPr/>
              </p:nvCxnSpPr>
              <p:spPr>
                <a:xfrm>
                  <a:off x="2500298" y="3429000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線コネクタ 154"/>
                <p:cNvCxnSpPr/>
                <p:nvPr/>
              </p:nvCxnSpPr>
              <p:spPr>
                <a:xfrm>
                  <a:off x="2500298" y="3714752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線コネクタ 155"/>
                <p:cNvCxnSpPr/>
                <p:nvPr/>
              </p:nvCxnSpPr>
              <p:spPr>
                <a:xfrm>
                  <a:off x="2500298" y="4000504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線コネクタ 156"/>
                <p:cNvCxnSpPr/>
                <p:nvPr/>
              </p:nvCxnSpPr>
              <p:spPr>
                <a:xfrm>
                  <a:off x="2500298" y="4286256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線コネクタ 157"/>
                <p:cNvCxnSpPr/>
                <p:nvPr/>
              </p:nvCxnSpPr>
              <p:spPr>
                <a:xfrm rot="5400000">
                  <a:off x="6001752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線コネクタ 158"/>
                <p:cNvCxnSpPr/>
                <p:nvPr/>
              </p:nvCxnSpPr>
              <p:spPr>
                <a:xfrm rot="5400000">
                  <a:off x="6287504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線コネクタ 159"/>
                <p:cNvCxnSpPr/>
                <p:nvPr/>
              </p:nvCxnSpPr>
              <p:spPr>
                <a:xfrm rot="5400000">
                  <a:off x="6571667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直線コネクタ 160"/>
                <p:cNvCxnSpPr/>
                <p:nvPr/>
              </p:nvCxnSpPr>
              <p:spPr>
                <a:xfrm rot="5400000">
                  <a:off x="5716000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直線コネクタ 161"/>
                <p:cNvCxnSpPr/>
                <p:nvPr/>
              </p:nvCxnSpPr>
              <p:spPr>
                <a:xfrm rot="5400000">
                  <a:off x="5430248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直線コネクタ 162"/>
                <p:cNvCxnSpPr/>
                <p:nvPr/>
              </p:nvCxnSpPr>
              <p:spPr>
                <a:xfrm rot="5400000">
                  <a:off x="4572992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直線コネクタ 163"/>
                <p:cNvCxnSpPr/>
                <p:nvPr/>
              </p:nvCxnSpPr>
              <p:spPr>
                <a:xfrm rot="5400000">
                  <a:off x="4858744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直線コネクタ 164"/>
                <p:cNvCxnSpPr/>
                <p:nvPr/>
              </p:nvCxnSpPr>
              <p:spPr>
                <a:xfrm rot="5400000">
                  <a:off x="5142907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直線コネクタ 165"/>
                <p:cNvCxnSpPr/>
                <p:nvPr/>
              </p:nvCxnSpPr>
              <p:spPr>
                <a:xfrm rot="5400000">
                  <a:off x="4287240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直線コネクタ 166"/>
                <p:cNvCxnSpPr/>
                <p:nvPr/>
              </p:nvCxnSpPr>
              <p:spPr>
                <a:xfrm rot="5400000">
                  <a:off x="40014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直線コネクタ 167"/>
                <p:cNvCxnSpPr/>
                <p:nvPr/>
              </p:nvCxnSpPr>
              <p:spPr>
                <a:xfrm rot="5400000">
                  <a:off x="3144233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直線コネクタ 168"/>
                <p:cNvCxnSpPr/>
                <p:nvPr/>
              </p:nvCxnSpPr>
              <p:spPr>
                <a:xfrm rot="5400000">
                  <a:off x="342998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直線コネクタ 169"/>
                <p:cNvCxnSpPr/>
                <p:nvPr/>
              </p:nvCxnSpPr>
              <p:spPr>
                <a:xfrm rot="5400000">
                  <a:off x="371414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直線コネクタ 170"/>
                <p:cNvCxnSpPr/>
                <p:nvPr/>
              </p:nvCxnSpPr>
              <p:spPr>
                <a:xfrm rot="5400000">
                  <a:off x="2858481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線コネクタ 171"/>
                <p:cNvCxnSpPr/>
                <p:nvPr/>
              </p:nvCxnSpPr>
              <p:spPr>
                <a:xfrm rot="5400000">
                  <a:off x="2572729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線コネクタ 172"/>
                <p:cNvCxnSpPr/>
                <p:nvPr/>
              </p:nvCxnSpPr>
              <p:spPr>
                <a:xfrm rot="5400000">
                  <a:off x="200122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線コネクタ 173"/>
                <p:cNvCxnSpPr/>
                <p:nvPr/>
              </p:nvCxnSpPr>
              <p:spPr>
                <a:xfrm rot="5400000">
                  <a:off x="22853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グループ化 94"/>
              <p:cNvGrpSpPr/>
              <p:nvPr/>
            </p:nvGrpSpPr>
            <p:grpSpPr>
              <a:xfrm flipV="1">
                <a:off x="4500562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77" name="直線コネクタ 176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直線コネクタ 177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グループ化 104"/>
              <p:cNvGrpSpPr/>
              <p:nvPr/>
            </p:nvGrpSpPr>
            <p:grpSpPr>
              <a:xfrm flipV="1">
                <a:off x="3929058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80" name="直線コネクタ 179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直線コネクタ 180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グループ化 104"/>
              <p:cNvGrpSpPr/>
              <p:nvPr/>
            </p:nvGrpSpPr>
            <p:grpSpPr>
              <a:xfrm flipV="1">
                <a:off x="3643306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83" name="直線コネクタ 182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直線コネクタ 183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グループ化 104"/>
              <p:cNvGrpSpPr/>
              <p:nvPr/>
            </p:nvGrpSpPr>
            <p:grpSpPr>
              <a:xfrm flipV="1">
                <a:off x="4786314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86" name="直線コネクタ 185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直線コネクタ 186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8" name="正方形/長方形 187"/>
              <p:cNvSpPr/>
              <p:nvPr/>
            </p:nvSpPr>
            <p:spPr>
              <a:xfrm flipV="1">
                <a:off x="4143372" y="4143379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" name="グループ化 94"/>
              <p:cNvGrpSpPr/>
              <p:nvPr/>
            </p:nvGrpSpPr>
            <p:grpSpPr>
              <a:xfrm flipV="1">
                <a:off x="4214810" y="3929065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190" name="直線コネクタ 189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直線コネクタ 190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2" name="正方形/長方形 191"/>
              <p:cNvSpPr/>
              <p:nvPr/>
            </p:nvSpPr>
            <p:spPr>
              <a:xfrm flipV="1">
                <a:off x="4429124" y="4143379"/>
                <a:ext cx="285752" cy="28575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0" name="グループ化 258"/>
          <p:cNvGrpSpPr/>
          <p:nvPr/>
        </p:nvGrpSpPr>
        <p:grpSpPr>
          <a:xfrm>
            <a:off x="2214546" y="3214686"/>
            <a:ext cx="5000660" cy="1428759"/>
            <a:chOff x="1928794" y="3286125"/>
            <a:chExt cx="5000660" cy="1428759"/>
          </a:xfrm>
        </p:grpSpPr>
        <p:sp>
          <p:nvSpPr>
            <p:cNvPr id="260" name="正方形/長方形 259"/>
            <p:cNvSpPr/>
            <p:nvPr/>
          </p:nvSpPr>
          <p:spPr>
            <a:xfrm flipV="1">
              <a:off x="4143372" y="442913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" name="グループ化 203"/>
            <p:cNvGrpSpPr/>
            <p:nvPr/>
          </p:nvGrpSpPr>
          <p:grpSpPr>
            <a:xfrm>
              <a:off x="1928794" y="3286125"/>
              <a:ext cx="5000660" cy="1428759"/>
              <a:chOff x="1928794" y="3286124"/>
              <a:chExt cx="5000660" cy="1428759"/>
            </a:xfrm>
          </p:grpSpPr>
          <p:grpSp>
            <p:nvGrpSpPr>
              <p:cNvPr id="22" name="グループ化 276"/>
              <p:cNvGrpSpPr/>
              <p:nvPr/>
            </p:nvGrpSpPr>
            <p:grpSpPr>
              <a:xfrm flipV="1">
                <a:off x="1928794" y="3286124"/>
                <a:ext cx="5000660" cy="1428759"/>
                <a:chOff x="2500298" y="3143248"/>
                <a:chExt cx="5000660" cy="1428759"/>
              </a:xfrm>
            </p:grpSpPr>
            <p:cxnSp>
              <p:nvCxnSpPr>
                <p:cNvPr id="310" name="直線コネクタ 309"/>
                <p:cNvCxnSpPr/>
                <p:nvPr/>
              </p:nvCxnSpPr>
              <p:spPr>
                <a:xfrm>
                  <a:off x="2500298" y="3143248"/>
                  <a:ext cx="500066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直線コネクタ 310"/>
                <p:cNvCxnSpPr/>
                <p:nvPr/>
              </p:nvCxnSpPr>
              <p:spPr>
                <a:xfrm>
                  <a:off x="2500298" y="3429000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直線コネクタ 311"/>
                <p:cNvCxnSpPr/>
                <p:nvPr/>
              </p:nvCxnSpPr>
              <p:spPr>
                <a:xfrm>
                  <a:off x="2500298" y="3714752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直線コネクタ 312"/>
                <p:cNvCxnSpPr/>
                <p:nvPr/>
              </p:nvCxnSpPr>
              <p:spPr>
                <a:xfrm>
                  <a:off x="2500298" y="4000504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直線コネクタ 313"/>
                <p:cNvCxnSpPr/>
                <p:nvPr/>
              </p:nvCxnSpPr>
              <p:spPr>
                <a:xfrm>
                  <a:off x="2500298" y="4286256"/>
                  <a:ext cx="500066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直線コネクタ 314"/>
                <p:cNvCxnSpPr/>
                <p:nvPr/>
              </p:nvCxnSpPr>
              <p:spPr>
                <a:xfrm rot="5400000">
                  <a:off x="6001752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直線コネクタ 315"/>
                <p:cNvCxnSpPr/>
                <p:nvPr/>
              </p:nvCxnSpPr>
              <p:spPr>
                <a:xfrm rot="5400000">
                  <a:off x="6287504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直線コネクタ 316"/>
                <p:cNvCxnSpPr/>
                <p:nvPr/>
              </p:nvCxnSpPr>
              <p:spPr>
                <a:xfrm rot="5400000">
                  <a:off x="6571667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直線コネクタ 317"/>
                <p:cNvCxnSpPr/>
                <p:nvPr/>
              </p:nvCxnSpPr>
              <p:spPr>
                <a:xfrm rot="5400000">
                  <a:off x="5716000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直線コネクタ 318"/>
                <p:cNvCxnSpPr/>
                <p:nvPr/>
              </p:nvCxnSpPr>
              <p:spPr>
                <a:xfrm rot="5400000">
                  <a:off x="5430248" y="3857032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直線コネクタ 319"/>
                <p:cNvCxnSpPr/>
                <p:nvPr/>
              </p:nvCxnSpPr>
              <p:spPr>
                <a:xfrm rot="5400000">
                  <a:off x="4572992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直線コネクタ 320"/>
                <p:cNvCxnSpPr/>
                <p:nvPr/>
              </p:nvCxnSpPr>
              <p:spPr>
                <a:xfrm rot="5400000">
                  <a:off x="4858744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直線コネクタ 321"/>
                <p:cNvCxnSpPr/>
                <p:nvPr/>
              </p:nvCxnSpPr>
              <p:spPr>
                <a:xfrm rot="5400000">
                  <a:off x="5142907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直線コネクタ 322"/>
                <p:cNvCxnSpPr/>
                <p:nvPr/>
              </p:nvCxnSpPr>
              <p:spPr>
                <a:xfrm rot="5400000">
                  <a:off x="4287240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直線コネクタ 323"/>
                <p:cNvCxnSpPr/>
                <p:nvPr/>
              </p:nvCxnSpPr>
              <p:spPr>
                <a:xfrm rot="5400000">
                  <a:off x="40014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直線コネクタ 324"/>
                <p:cNvCxnSpPr/>
                <p:nvPr/>
              </p:nvCxnSpPr>
              <p:spPr>
                <a:xfrm rot="5400000">
                  <a:off x="3144233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直線コネクタ 325"/>
                <p:cNvCxnSpPr/>
                <p:nvPr/>
              </p:nvCxnSpPr>
              <p:spPr>
                <a:xfrm rot="5400000">
                  <a:off x="342998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直線コネクタ 326"/>
                <p:cNvCxnSpPr/>
                <p:nvPr/>
              </p:nvCxnSpPr>
              <p:spPr>
                <a:xfrm rot="5400000">
                  <a:off x="371414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直線コネクタ 327"/>
                <p:cNvCxnSpPr/>
                <p:nvPr/>
              </p:nvCxnSpPr>
              <p:spPr>
                <a:xfrm rot="5400000">
                  <a:off x="2858481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直線コネクタ 328"/>
                <p:cNvCxnSpPr/>
                <p:nvPr/>
              </p:nvCxnSpPr>
              <p:spPr>
                <a:xfrm rot="5400000">
                  <a:off x="2572729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直線コネクタ 329"/>
                <p:cNvCxnSpPr/>
                <p:nvPr/>
              </p:nvCxnSpPr>
              <p:spPr>
                <a:xfrm rot="5400000">
                  <a:off x="2001225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直線コネクタ 330"/>
                <p:cNvCxnSpPr/>
                <p:nvPr/>
              </p:nvCxnSpPr>
              <p:spPr>
                <a:xfrm rot="5400000">
                  <a:off x="2285388" y="3856636"/>
                  <a:ext cx="1428363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グループ化 94"/>
              <p:cNvGrpSpPr/>
              <p:nvPr/>
            </p:nvGrpSpPr>
            <p:grpSpPr>
              <a:xfrm flipV="1">
                <a:off x="4500562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8" name="直線コネクタ 307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直線コネクタ 308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グループ化 104"/>
              <p:cNvGrpSpPr/>
              <p:nvPr/>
            </p:nvGrpSpPr>
            <p:grpSpPr>
              <a:xfrm flipV="1">
                <a:off x="3929058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6" name="直線コネクタ 305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直線コネクタ 306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グループ化 104"/>
              <p:cNvGrpSpPr/>
              <p:nvPr/>
            </p:nvGrpSpPr>
            <p:grpSpPr>
              <a:xfrm flipV="1">
                <a:off x="3643306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4" name="直線コネクタ 303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直線コネクタ 304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グループ化 104"/>
              <p:cNvGrpSpPr/>
              <p:nvPr/>
            </p:nvGrpSpPr>
            <p:grpSpPr>
              <a:xfrm flipV="1">
                <a:off x="4786314" y="4500569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2" name="直線コネクタ 301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直線コネクタ 302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7" name="正方形/長方形 296"/>
              <p:cNvSpPr/>
              <p:nvPr/>
            </p:nvSpPr>
            <p:spPr>
              <a:xfrm flipV="1">
                <a:off x="4143372" y="4143379"/>
                <a:ext cx="285752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7" name="グループ化 94"/>
              <p:cNvGrpSpPr/>
              <p:nvPr/>
            </p:nvGrpSpPr>
            <p:grpSpPr>
              <a:xfrm flipV="1">
                <a:off x="4214810" y="3929065"/>
                <a:ext cx="142876" cy="142876"/>
                <a:chOff x="4214810" y="4857760"/>
                <a:chExt cx="285752" cy="285752"/>
              </a:xfrm>
            </p:grpSpPr>
            <p:cxnSp>
              <p:nvCxnSpPr>
                <p:cNvPr id="300" name="直線コネクタ 299"/>
                <p:cNvCxnSpPr/>
                <p:nvPr/>
              </p:nvCxnSpPr>
              <p:spPr>
                <a:xfrm rot="5400000" flipH="1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直線コネクタ 300"/>
                <p:cNvCxnSpPr/>
                <p:nvPr/>
              </p:nvCxnSpPr>
              <p:spPr>
                <a:xfrm rot="16200000" flipV="1">
                  <a:off x="4214810" y="4857760"/>
                  <a:ext cx="285752" cy="285752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9" name="正方形/長方形 298"/>
              <p:cNvSpPr/>
              <p:nvPr/>
            </p:nvSpPr>
            <p:spPr>
              <a:xfrm flipV="1">
                <a:off x="4429124" y="4143379"/>
                <a:ext cx="285752" cy="28575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46" name="タイトル 1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7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8" name="グループ化 147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193" name="正方形/長方形 192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86" name="直線コネクタ 85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正方形/長方形 112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94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15" name="直線コネクタ 114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18" name="直線コネクタ 117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104"/>
          <p:cNvGrpSpPr/>
          <p:nvPr/>
        </p:nvGrpSpPr>
        <p:grpSpPr>
          <a:xfrm>
            <a:off x="3357554" y="4929198"/>
            <a:ext cx="142876" cy="142876"/>
            <a:chOff x="4214810" y="4857760"/>
            <a:chExt cx="285752" cy="285752"/>
          </a:xfrm>
        </p:grpSpPr>
        <p:cxnSp>
          <p:nvCxnSpPr>
            <p:cNvPr id="127" name="直線コネクタ 12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104"/>
          <p:cNvGrpSpPr/>
          <p:nvPr/>
        </p:nvGrpSpPr>
        <p:grpSpPr>
          <a:xfrm>
            <a:off x="4500562" y="4929198"/>
            <a:ext cx="142876" cy="142876"/>
            <a:chOff x="4214810" y="4857760"/>
            <a:chExt cx="285752" cy="285752"/>
          </a:xfrm>
        </p:grpSpPr>
        <p:cxnSp>
          <p:nvCxnSpPr>
            <p:cNvPr id="130" name="直線コネクタ 12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正方形/長方形 131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3857620" y="54292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94"/>
          <p:cNvGrpSpPr/>
          <p:nvPr/>
        </p:nvGrpSpPr>
        <p:grpSpPr>
          <a:xfrm>
            <a:off x="4214810" y="5214950"/>
            <a:ext cx="142876" cy="142876"/>
            <a:chOff x="4214810" y="4857760"/>
            <a:chExt cx="285752" cy="285752"/>
          </a:xfrm>
        </p:grpSpPr>
        <p:cxnSp>
          <p:nvCxnSpPr>
            <p:cNvPr id="57" name="直線コネクタ 5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94"/>
          <p:cNvGrpSpPr/>
          <p:nvPr/>
        </p:nvGrpSpPr>
        <p:grpSpPr>
          <a:xfrm>
            <a:off x="3643306" y="5214950"/>
            <a:ext cx="142876" cy="142876"/>
            <a:chOff x="4214810" y="4857760"/>
            <a:chExt cx="285752" cy="285752"/>
          </a:xfrm>
        </p:grpSpPr>
        <p:cxnSp>
          <p:nvCxnSpPr>
            <p:cNvPr id="60" name="直線コネクタ 5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タイトル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9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51" name="正方形/長方形 50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5" name="正方形/長方形 64"/>
          <p:cNvSpPr/>
          <p:nvPr/>
        </p:nvSpPr>
        <p:spPr>
          <a:xfrm>
            <a:off x="3857620" y="4572008"/>
            <a:ext cx="285752" cy="285752"/>
          </a:xfrm>
          <a:prstGeom prst="rect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86" name="直線コネクタ 85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正方形/長方形 112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94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15" name="直線コネクタ 114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18" name="直線コネクタ 117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104"/>
          <p:cNvGrpSpPr/>
          <p:nvPr/>
        </p:nvGrpSpPr>
        <p:grpSpPr>
          <a:xfrm>
            <a:off x="3357554" y="4929198"/>
            <a:ext cx="142876" cy="142876"/>
            <a:chOff x="4214810" y="4857760"/>
            <a:chExt cx="285752" cy="285752"/>
          </a:xfrm>
        </p:grpSpPr>
        <p:cxnSp>
          <p:nvCxnSpPr>
            <p:cNvPr id="127" name="直線コネクタ 12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104"/>
          <p:cNvGrpSpPr/>
          <p:nvPr/>
        </p:nvGrpSpPr>
        <p:grpSpPr>
          <a:xfrm>
            <a:off x="4500562" y="4929198"/>
            <a:ext cx="142876" cy="142876"/>
            <a:chOff x="4214810" y="4857760"/>
            <a:chExt cx="285752" cy="285752"/>
          </a:xfrm>
        </p:grpSpPr>
        <p:cxnSp>
          <p:nvCxnSpPr>
            <p:cNvPr id="130" name="直線コネクタ 12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正方形/長方形 131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3857620" y="54292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94"/>
          <p:cNvGrpSpPr/>
          <p:nvPr/>
        </p:nvGrpSpPr>
        <p:grpSpPr>
          <a:xfrm>
            <a:off x="4214810" y="5214950"/>
            <a:ext cx="142876" cy="142876"/>
            <a:chOff x="4214810" y="4857760"/>
            <a:chExt cx="285752" cy="285752"/>
          </a:xfrm>
        </p:grpSpPr>
        <p:cxnSp>
          <p:nvCxnSpPr>
            <p:cNvPr id="57" name="直線コネクタ 5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4"/>
          <p:cNvGrpSpPr/>
          <p:nvPr/>
        </p:nvGrpSpPr>
        <p:grpSpPr>
          <a:xfrm>
            <a:off x="3643306" y="5214950"/>
            <a:ext cx="142876" cy="142876"/>
            <a:chOff x="4214810" y="4857760"/>
            <a:chExt cx="285752" cy="285752"/>
          </a:xfrm>
        </p:grpSpPr>
        <p:cxnSp>
          <p:nvCxnSpPr>
            <p:cNvPr id="60" name="直線コネクタ 5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正方形/長方形 152"/>
          <p:cNvSpPr/>
          <p:nvPr/>
        </p:nvSpPr>
        <p:spPr>
          <a:xfrm>
            <a:off x="5572132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5857884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65"/>
          <p:cNvGrpSpPr/>
          <p:nvPr/>
        </p:nvGrpSpPr>
        <p:grpSpPr>
          <a:xfrm flipV="1">
            <a:off x="1357290" y="3286124"/>
            <a:ext cx="5000660" cy="1428759"/>
            <a:chOff x="1643042" y="4857760"/>
            <a:chExt cx="5000660" cy="1428759"/>
          </a:xfrm>
        </p:grpSpPr>
        <p:grpSp>
          <p:nvGrpSpPr>
            <p:cNvPr id="13" name="グループ化 276"/>
            <p:cNvGrpSpPr/>
            <p:nvPr/>
          </p:nvGrpSpPr>
          <p:grpSpPr>
            <a:xfrm>
              <a:off x="1643042" y="4857760"/>
              <a:ext cx="5000660" cy="1428759"/>
              <a:chOff x="2500298" y="3143248"/>
              <a:chExt cx="5000660" cy="1428759"/>
            </a:xfrm>
          </p:grpSpPr>
          <p:cxnSp>
            <p:nvCxnSpPr>
              <p:cNvPr id="106" name="直線コネクタ 105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コネクタ 122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コネクタ 123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コネクタ 135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正方形/長方形 67"/>
            <p:cNvSpPr/>
            <p:nvPr/>
          </p:nvSpPr>
          <p:spPr>
            <a:xfrm>
              <a:off x="3857620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4" name="グループ化 94"/>
            <p:cNvGrpSpPr/>
            <p:nvPr/>
          </p:nvGrpSpPr>
          <p:grpSpPr>
            <a:xfrm>
              <a:off x="4214810" y="4929198"/>
              <a:ext cx="142876" cy="142876"/>
              <a:chOff x="4214810" y="4857760"/>
              <a:chExt cx="285752" cy="285752"/>
            </a:xfrm>
          </p:grpSpPr>
          <p:cxnSp>
            <p:nvCxnSpPr>
              <p:cNvPr id="92" name="直線コネクタ 91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04"/>
            <p:cNvGrpSpPr/>
            <p:nvPr/>
          </p:nvGrpSpPr>
          <p:grpSpPr>
            <a:xfrm>
              <a:off x="3643306" y="4929198"/>
              <a:ext cx="142876" cy="142876"/>
              <a:chOff x="4214810" y="4857760"/>
              <a:chExt cx="285752" cy="285752"/>
            </a:xfrm>
          </p:grpSpPr>
          <p:cxnSp>
            <p:nvCxnSpPr>
              <p:cNvPr id="85" name="直線コネクタ 84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コネクタ 88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グループ化 104"/>
            <p:cNvGrpSpPr/>
            <p:nvPr/>
          </p:nvGrpSpPr>
          <p:grpSpPr>
            <a:xfrm>
              <a:off x="3357554" y="4929198"/>
              <a:ext cx="142876" cy="142876"/>
              <a:chOff x="4214810" y="4857760"/>
              <a:chExt cx="285752" cy="285752"/>
            </a:xfrm>
          </p:grpSpPr>
          <p:cxnSp>
            <p:nvCxnSpPr>
              <p:cNvPr id="83" name="直線コネクタ 82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グループ化 104"/>
            <p:cNvGrpSpPr/>
            <p:nvPr/>
          </p:nvGrpSpPr>
          <p:grpSpPr>
            <a:xfrm>
              <a:off x="4500562" y="4929198"/>
              <a:ext cx="142876" cy="142876"/>
              <a:chOff x="4214810" y="4857760"/>
              <a:chExt cx="285752" cy="285752"/>
            </a:xfrm>
          </p:grpSpPr>
          <p:cxnSp>
            <p:nvCxnSpPr>
              <p:cNvPr id="81" name="直線コネクタ 80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正方形/長方形 72"/>
            <p:cNvSpPr/>
            <p:nvPr/>
          </p:nvSpPr>
          <p:spPr>
            <a:xfrm>
              <a:off x="3857620" y="51435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7620" y="542926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" name="グループ化 94"/>
            <p:cNvGrpSpPr/>
            <p:nvPr/>
          </p:nvGrpSpPr>
          <p:grpSpPr>
            <a:xfrm>
              <a:off x="4214810" y="5214950"/>
              <a:ext cx="142876" cy="142876"/>
              <a:chOff x="4214810" y="4857760"/>
              <a:chExt cx="285752" cy="285752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グループ化 94"/>
            <p:cNvGrpSpPr/>
            <p:nvPr/>
          </p:nvGrpSpPr>
          <p:grpSpPr>
            <a:xfrm>
              <a:off x="3643306" y="5214950"/>
              <a:ext cx="142876" cy="142876"/>
              <a:chOff x="4214810" y="4857760"/>
              <a:chExt cx="285752" cy="285752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グループ化 156"/>
          <p:cNvGrpSpPr/>
          <p:nvPr/>
        </p:nvGrpSpPr>
        <p:grpSpPr>
          <a:xfrm>
            <a:off x="5286380" y="4143380"/>
            <a:ext cx="571504" cy="285752"/>
            <a:chOff x="5286380" y="4143380"/>
            <a:chExt cx="571504" cy="285752"/>
          </a:xfrm>
        </p:grpSpPr>
        <p:sp>
          <p:nvSpPr>
            <p:cNvPr id="155" name="正方形/長方形 154"/>
            <p:cNvSpPr/>
            <p:nvPr/>
          </p:nvSpPr>
          <p:spPr>
            <a:xfrm>
              <a:off x="5572132" y="41433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5286380" y="41433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4" name="タイトル 1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5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140" name="正方形/長方形 139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5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Y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外周にセルが連続する箇所はない</a:t>
            </a:r>
            <a:endParaRPr lang="en-US" altLang="ja-JP" dirty="0" smtClean="0"/>
          </a:p>
          <a:p>
            <a:r>
              <a:rPr lang="ja-JP" altLang="en-US" dirty="0" smtClean="0"/>
              <a:t>外周に一つおきにセルが並ぶ箇所もない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276"/>
          <p:cNvGrpSpPr/>
          <p:nvPr/>
        </p:nvGrpSpPr>
        <p:grpSpPr>
          <a:xfrm>
            <a:off x="1643042" y="4857760"/>
            <a:ext cx="5000660" cy="1428759"/>
            <a:chOff x="2500298" y="3143248"/>
            <a:chExt cx="5000660" cy="1428759"/>
          </a:xfrm>
        </p:grpSpPr>
        <p:cxnSp>
          <p:nvCxnSpPr>
            <p:cNvPr id="86" name="直線コネクタ 85"/>
            <p:cNvCxnSpPr/>
            <p:nvPr/>
          </p:nvCxnSpPr>
          <p:spPr>
            <a:xfrm>
              <a:off x="2500298" y="3143248"/>
              <a:ext cx="500066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2500298" y="3429000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2500298" y="3714752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>
              <a:off x="2500298" y="4000504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>
              <a:off x="2500298" y="4286256"/>
              <a:ext cx="50006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rot="5400000">
              <a:off x="6001752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rot="5400000">
              <a:off x="6287504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rot="5400000">
              <a:off x="6571667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 rot="5400000">
              <a:off x="5716000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5430248" y="3857032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 rot="5400000">
              <a:off x="4572992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 rot="5400000">
              <a:off x="4858744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rot="5400000">
              <a:off x="5142907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 rot="5400000">
              <a:off x="4287240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 rot="5400000">
              <a:off x="40014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rot="5400000">
              <a:off x="3144233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 rot="5400000">
              <a:off x="342998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 rot="5400000">
              <a:off x="371414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rot="5400000">
              <a:off x="2858481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rot="5400000">
              <a:off x="2572729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 rot="5400000">
              <a:off x="2001225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rot="5400000">
              <a:off x="2285388" y="3856636"/>
              <a:ext cx="142836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正方形/長方形 112"/>
          <p:cNvSpPr/>
          <p:nvPr/>
        </p:nvSpPr>
        <p:spPr>
          <a:xfrm>
            <a:off x="385762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94"/>
          <p:cNvGrpSpPr/>
          <p:nvPr/>
        </p:nvGrpSpPr>
        <p:grpSpPr>
          <a:xfrm>
            <a:off x="4214810" y="4929198"/>
            <a:ext cx="142876" cy="142876"/>
            <a:chOff x="4214810" y="4857760"/>
            <a:chExt cx="285752" cy="285752"/>
          </a:xfrm>
        </p:grpSpPr>
        <p:cxnSp>
          <p:nvCxnSpPr>
            <p:cNvPr id="115" name="直線コネクタ 114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104"/>
          <p:cNvGrpSpPr/>
          <p:nvPr/>
        </p:nvGrpSpPr>
        <p:grpSpPr>
          <a:xfrm>
            <a:off x="3643306" y="4929198"/>
            <a:ext cx="142876" cy="142876"/>
            <a:chOff x="4214810" y="4857760"/>
            <a:chExt cx="285752" cy="285752"/>
          </a:xfrm>
        </p:grpSpPr>
        <p:cxnSp>
          <p:nvCxnSpPr>
            <p:cNvPr id="118" name="直線コネクタ 117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104"/>
          <p:cNvGrpSpPr/>
          <p:nvPr/>
        </p:nvGrpSpPr>
        <p:grpSpPr>
          <a:xfrm>
            <a:off x="3357554" y="4929198"/>
            <a:ext cx="142876" cy="142876"/>
            <a:chOff x="4214810" y="4857760"/>
            <a:chExt cx="285752" cy="285752"/>
          </a:xfrm>
        </p:grpSpPr>
        <p:cxnSp>
          <p:nvCxnSpPr>
            <p:cNvPr id="127" name="直線コネクタ 12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104"/>
          <p:cNvGrpSpPr/>
          <p:nvPr/>
        </p:nvGrpSpPr>
        <p:grpSpPr>
          <a:xfrm>
            <a:off x="4500562" y="4929198"/>
            <a:ext cx="142876" cy="142876"/>
            <a:chOff x="4214810" y="4857760"/>
            <a:chExt cx="285752" cy="285752"/>
          </a:xfrm>
        </p:grpSpPr>
        <p:cxnSp>
          <p:nvCxnSpPr>
            <p:cNvPr id="130" name="直線コネクタ 12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正方形/長方形 131"/>
          <p:cNvSpPr/>
          <p:nvPr/>
        </p:nvSpPr>
        <p:spPr>
          <a:xfrm>
            <a:off x="385762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3857620" y="54292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94"/>
          <p:cNvGrpSpPr/>
          <p:nvPr/>
        </p:nvGrpSpPr>
        <p:grpSpPr>
          <a:xfrm>
            <a:off x="4214810" y="5214950"/>
            <a:ext cx="142876" cy="142876"/>
            <a:chOff x="4214810" y="4857760"/>
            <a:chExt cx="285752" cy="285752"/>
          </a:xfrm>
        </p:grpSpPr>
        <p:cxnSp>
          <p:nvCxnSpPr>
            <p:cNvPr id="57" name="直線コネクタ 56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94"/>
          <p:cNvGrpSpPr/>
          <p:nvPr/>
        </p:nvGrpSpPr>
        <p:grpSpPr>
          <a:xfrm>
            <a:off x="3643306" y="5214950"/>
            <a:ext cx="142876" cy="142876"/>
            <a:chOff x="4214810" y="4857760"/>
            <a:chExt cx="285752" cy="285752"/>
          </a:xfrm>
        </p:grpSpPr>
        <p:cxnSp>
          <p:nvCxnSpPr>
            <p:cNvPr id="60" name="直線コネクタ 5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正方形/長方形 152"/>
          <p:cNvSpPr/>
          <p:nvPr/>
        </p:nvSpPr>
        <p:spPr>
          <a:xfrm>
            <a:off x="5572132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5857884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6" name="グループ化 65"/>
          <p:cNvGrpSpPr/>
          <p:nvPr/>
        </p:nvGrpSpPr>
        <p:grpSpPr>
          <a:xfrm flipV="1">
            <a:off x="1357290" y="4000505"/>
            <a:ext cx="5000660" cy="1428759"/>
            <a:chOff x="1643042" y="4857760"/>
            <a:chExt cx="5000660" cy="1428759"/>
          </a:xfrm>
        </p:grpSpPr>
        <p:grpSp>
          <p:nvGrpSpPr>
            <p:cNvPr id="67" name="グループ化 276"/>
            <p:cNvGrpSpPr/>
            <p:nvPr/>
          </p:nvGrpSpPr>
          <p:grpSpPr>
            <a:xfrm>
              <a:off x="1643042" y="4857760"/>
              <a:ext cx="5000660" cy="1428759"/>
              <a:chOff x="2500298" y="3143248"/>
              <a:chExt cx="5000660" cy="1428759"/>
            </a:xfrm>
          </p:grpSpPr>
          <p:cxnSp>
            <p:nvCxnSpPr>
              <p:cNvPr id="106" name="直線コネクタ 105"/>
              <p:cNvCxnSpPr/>
              <p:nvPr/>
            </p:nvCxnSpPr>
            <p:spPr>
              <a:xfrm>
                <a:off x="2500298" y="3143248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>
                <a:off x="2500298" y="3429000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/>
              <p:nvPr/>
            </p:nvCxnSpPr>
            <p:spPr>
              <a:xfrm>
                <a:off x="2500298" y="371475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>
                <a:off x="2500298" y="400050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/>
              <p:cNvCxnSpPr/>
              <p:nvPr/>
            </p:nvCxnSpPr>
            <p:spPr>
              <a:xfrm>
                <a:off x="2500298" y="428625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/>
              <p:cNvCxnSpPr/>
              <p:nvPr/>
            </p:nvCxnSpPr>
            <p:spPr>
              <a:xfrm rot="5400000">
                <a:off x="6001752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/>
              <p:nvPr/>
            </p:nvCxnSpPr>
            <p:spPr>
              <a:xfrm rot="5400000">
                <a:off x="6287504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コネクタ 122"/>
              <p:cNvCxnSpPr/>
              <p:nvPr/>
            </p:nvCxnSpPr>
            <p:spPr>
              <a:xfrm rot="5400000">
                <a:off x="6571667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コネクタ 123"/>
              <p:cNvCxnSpPr/>
              <p:nvPr/>
            </p:nvCxnSpPr>
            <p:spPr>
              <a:xfrm rot="5400000">
                <a:off x="5716000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/>
              <p:nvPr/>
            </p:nvCxnSpPr>
            <p:spPr>
              <a:xfrm rot="5400000">
                <a:off x="5430248" y="3857032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/>
              <p:cNvCxnSpPr/>
              <p:nvPr/>
            </p:nvCxnSpPr>
            <p:spPr>
              <a:xfrm rot="5400000">
                <a:off x="4572992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 rot="5400000">
                <a:off x="4858744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/>
              <p:cNvCxnSpPr/>
              <p:nvPr/>
            </p:nvCxnSpPr>
            <p:spPr>
              <a:xfrm rot="5400000">
                <a:off x="5142907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コネクタ 135"/>
              <p:cNvCxnSpPr/>
              <p:nvPr/>
            </p:nvCxnSpPr>
            <p:spPr>
              <a:xfrm rot="5400000">
                <a:off x="4287240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/>
              <p:cNvCxnSpPr/>
              <p:nvPr/>
            </p:nvCxnSpPr>
            <p:spPr>
              <a:xfrm rot="5400000">
                <a:off x="40014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/>
              <p:cNvCxnSpPr/>
              <p:nvPr/>
            </p:nvCxnSpPr>
            <p:spPr>
              <a:xfrm rot="5400000">
                <a:off x="3144233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/>
              <p:cNvCxnSpPr/>
              <p:nvPr/>
            </p:nvCxnSpPr>
            <p:spPr>
              <a:xfrm rot="5400000">
                <a:off x="342998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/>
              <p:cNvCxnSpPr/>
              <p:nvPr/>
            </p:nvCxnSpPr>
            <p:spPr>
              <a:xfrm rot="5400000">
                <a:off x="371414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/>
              <p:cNvCxnSpPr/>
              <p:nvPr/>
            </p:nvCxnSpPr>
            <p:spPr>
              <a:xfrm rot="5400000">
                <a:off x="2858481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/>
              <p:cNvCxnSpPr/>
              <p:nvPr/>
            </p:nvCxnSpPr>
            <p:spPr>
              <a:xfrm rot="5400000">
                <a:off x="2572729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/>
              <p:cNvCxnSpPr/>
              <p:nvPr/>
            </p:nvCxnSpPr>
            <p:spPr>
              <a:xfrm rot="5400000">
                <a:off x="2001225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/>
              <p:cNvCxnSpPr/>
              <p:nvPr/>
            </p:nvCxnSpPr>
            <p:spPr>
              <a:xfrm rot="5400000">
                <a:off x="2285388" y="3856636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正方形/長方形 67"/>
            <p:cNvSpPr/>
            <p:nvPr/>
          </p:nvSpPr>
          <p:spPr>
            <a:xfrm>
              <a:off x="3857620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9" name="グループ化 94"/>
            <p:cNvGrpSpPr/>
            <p:nvPr/>
          </p:nvGrpSpPr>
          <p:grpSpPr>
            <a:xfrm>
              <a:off x="4214810" y="4929198"/>
              <a:ext cx="142876" cy="142876"/>
              <a:chOff x="4214810" y="4857760"/>
              <a:chExt cx="285752" cy="285752"/>
            </a:xfrm>
          </p:grpSpPr>
          <p:cxnSp>
            <p:nvCxnSpPr>
              <p:cNvPr id="92" name="直線コネクタ 91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グループ化 104"/>
            <p:cNvGrpSpPr/>
            <p:nvPr/>
          </p:nvGrpSpPr>
          <p:grpSpPr>
            <a:xfrm>
              <a:off x="3643306" y="4929198"/>
              <a:ext cx="142876" cy="142876"/>
              <a:chOff x="4214810" y="4857760"/>
              <a:chExt cx="285752" cy="285752"/>
            </a:xfrm>
          </p:grpSpPr>
          <p:cxnSp>
            <p:nvCxnSpPr>
              <p:cNvPr id="85" name="直線コネクタ 84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コネクタ 88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グループ化 104"/>
            <p:cNvGrpSpPr/>
            <p:nvPr/>
          </p:nvGrpSpPr>
          <p:grpSpPr>
            <a:xfrm>
              <a:off x="3357554" y="4929198"/>
              <a:ext cx="142876" cy="142876"/>
              <a:chOff x="4214810" y="4857760"/>
              <a:chExt cx="285752" cy="285752"/>
            </a:xfrm>
          </p:grpSpPr>
          <p:cxnSp>
            <p:nvCxnSpPr>
              <p:cNvPr id="83" name="直線コネクタ 82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グループ化 104"/>
            <p:cNvGrpSpPr/>
            <p:nvPr/>
          </p:nvGrpSpPr>
          <p:grpSpPr>
            <a:xfrm>
              <a:off x="4500562" y="4929198"/>
              <a:ext cx="142876" cy="142876"/>
              <a:chOff x="4214810" y="4857760"/>
              <a:chExt cx="285752" cy="285752"/>
            </a:xfrm>
          </p:grpSpPr>
          <p:cxnSp>
            <p:nvCxnSpPr>
              <p:cNvPr id="81" name="直線コネクタ 80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正方形/長方形 72"/>
            <p:cNvSpPr/>
            <p:nvPr/>
          </p:nvSpPr>
          <p:spPr>
            <a:xfrm>
              <a:off x="3857620" y="514351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7620" y="542926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5" name="グループ化 94"/>
            <p:cNvGrpSpPr/>
            <p:nvPr/>
          </p:nvGrpSpPr>
          <p:grpSpPr>
            <a:xfrm>
              <a:off x="4214810" y="5214950"/>
              <a:ext cx="142876" cy="142876"/>
              <a:chOff x="4214810" y="4857760"/>
              <a:chExt cx="285752" cy="285752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グループ化 94"/>
            <p:cNvGrpSpPr/>
            <p:nvPr/>
          </p:nvGrpSpPr>
          <p:grpSpPr>
            <a:xfrm>
              <a:off x="3643306" y="5214950"/>
              <a:ext cx="142876" cy="142876"/>
              <a:chOff x="4214810" y="4857760"/>
              <a:chExt cx="285752" cy="285752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 rot="5400000" flipH="1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 rot="16200000" flipV="1">
                <a:off x="4214810" y="4857760"/>
                <a:ext cx="285752" cy="2857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7" name="グループ化 156"/>
          <p:cNvGrpSpPr/>
          <p:nvPr/>
        </p:nvGrpSpPr>
        <p:grpSpPr>
          <a:xfrm>
            <a:off x="5286380" y="4857761"/>
            <a:ext cx="571504" cy="285752"/>
            <a:chOff x="5286380" y="4143380"/>
            <a:chExt cx="571504" cy="285752"/>
          </a:xfrm>
        </p:grpSpPr>
        <p:sp>
          <p:nvSpPr>
            <p:cNvPr id="155" name="正方形/長方形 154"/>
            <p:cNvSpPr/>
            <p:nvPr/>
          </p:nvSpPr>
          <p:spPr>
            <a:xfrm>
              <a:off x="5572132" y="41433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5286380" y="41433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9" name="グループ化 94"/>
          <p:cNvGrpSpPr/>
          <p:nvPr/>
        </p:nvGrpSpPr>
        <p:grpSpPr>
          <a:xfrm>
            <a:off x="3929058" y="5786454"/>
            <a:ext cx="142876" cy="142876"/>
            <a:chOff x="4214810" y="4857760"/>
            <a:chExt cx="285752" cy="285752"/>
          </a:xfrm>
        </p:grpSpPr>
        <p:cxnSp>
          <p:nvCxnSpPr>
            <p:cNvPr id="160" name="直線コネクタ 159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コネクタ 160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グループ化 94"/>
          <p:cNvGrpSpPr/>
          <p:nvPr/>
        </p:nvGrpSpPr>
        <p:grpSpPr>
          <a:xfrm>
            <a:off x="3643306" y="5500702"/>
            <a:ext cx="142876" cy="142876"/>
            <a:chOff x="4214810" y="4857760"/>
            <a:chExt cx="285752" cy="285752"/>
          </a:xfrm>
        </p:grpSpPr>
        <p:cxnSp>
          <p:nvCxnSpPr>
            <p:cNvPr id="163" name="直線コネクタ 162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グループ化 94"/>
          <p:cNvGrpSpPr/>
          <p:nvPr/>
        </p:nvGrpSpPr>
        <p:grpSpPr>
          <a:xfrm>
            <a:off x="4214810" y="5500702"/>
            <a:ext cx="142876" cy="142876"/>
            <a:chOff x="4214810" y="4857760"/>
            <a:chExt cx="285752" cy="285752"/>
          </a:xfrm>
        </p:grpSpPr>
        <p:cxnSp>
          <p:nvCxnSpPr>
            <p:cNvPr id="166" name="直線コネクタ 165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テキスト ボックス 167"/>
          <p:cNvSpPr txBox="1"/>
          <p:nvPr/>
        </p:nvSpPr>
        <p:spPr>
          <a:xfrm>
            <a:off x="857224" y="3786190"/>
            <a:ext cx="67151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Y</a:t>
            </a:r>
            <a:r>
              <a:rPr kumimoji="1" lang="ja-JP" altLang="en-US" sz="4400" dirty="0" smtClean="0"/>
              <a:t>は必ず覆える</a:t>
            </a:r>
            <a:endParaRPr kumimoji="1" lang="ja-JP" altLang="en-US" sz="4400" dirty="0"/>
          </a:p>
        </p:txBody>
      </p:sp>
      <p:sp>
        <p:nvSpPr>
          <p:cNvPr id="134" name="タイトル 1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5" name="タイトル 1"/>
          <p:cNvSpPr txBox="1">
            <a:spLocks/>
          </p:cNvSpPr>
          <p:nvPr/>
        </p:nvSpPr>
        <p:spPr>
          <a:xfrm>
            <a:off x="285720" y="274638"/>
            <a:ext cx="857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ペントミノ</a:t>
            </a:r>
            <a:r>
              <a:rPr kumimoji="1" lang="en-US" altLang="ja-JP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は必ず覆えることの証明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2786050" y="214290"/>
            <a:ext cx="571504" cy="1143008"/>
            <a:chOff x="214282" y="285728"/>
            <a:chExt cx="571504" cy="1143008"/>
          </a:xfrm>
        </p:grpSpPr>
        <p:sp>
          <p:nvSpPr>
            <p:cNvPr id="140" name="正方形/長方形 139"/>
            <p:cNvSpPr/>
            <p:nvPr/>
          </p:nvSpPr>
          <p:spPr>
            <a:xfrm>
              <a:off x="500034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214282" y="57148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500034" y="8572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500034" y="2857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500034" y="114298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1" animBg="1"/>
      <p:bldP spid="154" grpId="1" animBg="1"/>
      <p:bldP spid="16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ペントミノ</a:t>
            </a:r>
            <a:r>
              <a:rPr kumimoji="1" lang="en-US" altLang="ja-JP" sz="3600" dirty="0" smtClean="0"/>
              <a:t>T</a:t>
            </a:r>
            <a:r>
              <a:rPr kumimoji="1" lang="ja-JP" altLang="en-US" sz="3600" dirty="0" smtClean="0"/>
              <a:t>　</a:t>
            </a:r>
            <a:r>
              <a:rPr lang="ja-JP" altLang="en-US" sz="3600" dirty="0" smtClean="0"/>
              <a:t>　は必ず覆えること</a:t>
            </a:r>
            <a:r>
              <a:rPr kumimoji="1" lang="ja-JP" altLang="en-US" sz="3600" dirty="0" smtClean="0"/>
              <a:t>の証明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概要</a:t>
            </a:r>
            <a:r>
              <a:rPr kumimoji="1" lang="en-US" altLang="ja-JP" sz="3600" dirty="0" smtClean="0"/>
              <a:t>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T</a:t>
            </a:r>
            <a:r>
              <a:rPr lang="ja-JP" altLang="en-US" dirty="0" smtClean="0"/>
              <a:t>を覆えないポリオミノが存在したとする</a:t>
            </a:r>
            <a:endParaRPr lang="en-US" altLang="ja-JP" dirty="0" smtClean="0"/>
          </a:p>
          <a:p>
            <a:r>
              <a:rPr lang="ja-JP" altLang="en-US" dirty="0" smtClean="0"/>
              <a:t>→ 枝分かれのない一本の道になっている。ただし道から一マスはセルが突き出ていてもよい</a:t>
            </a:r>
            <a:endParaRPr lang="en-US" altLang="ja-JP" dirty="0" smtClean="0"/>
          </a:p>
          <a:p>
            <a:r>
              <a:rPr lang="ja-JP" altLang="en-US" dirty="0" smtClean="0"/>
              <a:t>→ 下の図のどちらかが</a:t>
            </a:r>
            <a:r>
              <a:rPr lang="en-US" altLang="ja-JP" dirty="0" smtClean="0"/>
              <a:t>4</a:t>
            </a:r>
            <a:r>
              <a:rPr lang="ja-JP" altLang="en-US" dirty="0" smtClean="0"/>
              <a:t>辺のどこかにある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181" name="グループ化 180"/>
          <p:cNvGrpSpPr/>
          <p:nvPr/>
        </p:nvGrpSpPr>
        <p:grpSpPr>
          <a:xfrm>
            <a:off x="2009756" y="5929331"/>
            <a:ext cx="5000660" cy="1428759"/>
            <a:chOff x="1857356" y="5214950"/>
            <a:chExt cx="5000660" cy="1428759"/>
          </a:xfrm>
        </p:grpSpPr>
        <p:grpSp>
          <p:nvGrpSpPr>
            <p:cNvPr id="182" name="グループ化 175"/>
            <p:cNvGrpSpPr/>
            <p:nvPr/>
          </p:nvGrpSpPr>
          <p:grpSpPr>
            <a:xfrm>
              <a:off x="1857356" y="5214950"/>
              <a:ext cx="5000660" cy="1428759"/>
              <a:chOff x="1857356" y="5214950"/>
              <a:chExt cx="5000660" cy="1428759"/>
            </a:xfrm>
          </p:grpSpPr>
          <p:cxnSp>
            <p:nvCxnSpPr>
              <p:cNvPr id="186" name="直線コネクタ 185"/>
              <p:cNvCxnSpPr/>
              <p:nvPr/>
            </p:nvCxnSpPr>
            <p:spPr>
              <a:xfrm>
                <a:off x="1857356" y="5214950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コネクタ 186"/>
              <p:cNvCxnSpPr/>
              <p:nvPr/>
            </p:nvCxnSpPr>
            <p:spPr>
              <a:xfrm>
                <a:off x="1857356" y="550070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コネクタ 187"/>
              <p:cNvCxnSpPr/>
              <p:nvPr/>
            </p:nvCxnSpPr>
            <p:spPr>
              <a:xfrm>
                <a:off x="1857356" y="578645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コネクタ 188"/>
              <p:cNvCxnSpPr/>
              <p:nvPr/>
            </p:nvCxnSpPr>
            <p:spPr>
              <a:xfrm>
                <a:off x="1857356" y="607220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コネクタ 189"/>
              <p:cNvCxnSpPr/>
              <p:nvPr/>
            </p:nvCxnSpPr>
            <p:spPr>
              <a:xfrm>
                <a:off x="1857356" y="6357958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直線コネクタ 190"/>
              <p:cNvCxnSpPr/>
              <p:nvPr/>
            </p:nvCxnSpPr>
            <p:spPr>
              <a:xfrm rot="5400000">
                <a:off x="5358810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直線コネクタ 191"/>
              <p:cNvCxnSpPr/>
              <p:nvPr/>
            </p:nvCxnSpPr>
            <p:spPr>
              <a:xfrm rot="5400000">
                <a:off x="5644562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コネクタ 192"/>
              <p:cNvCxnSpPr/>
              <p:nvPr/>
            </p:nvCxnSpPr>
            <p:spPr>
              <a:xfrm rot="5400000">
                <a:off x="5928725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直線コネクタ 193"/>
              <p:cNvCxnSpPr/>
              <p:nvPr/>
            </p:nvCxnSpPr>
            <p:spPr>
              <a:xfrm rot="5400000">
                <a:off x="5073058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コネクタ 194"/>
              <p:cNvCxnSpPr/>
              <p:nvPr/>
            </p:nvCxnSpPr>
            <p:spPr>
              <a:xfrm rot="5400000">
                <a:off x="4787306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線コネクタ 195"/>
              <p:cNvCxnSpPr/>
              <p:nvPr/>
            </p:nvCxnSpPr>
            <p:spPr>
              <a:xfrm rot="5400000">
                <a:off x="3930050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コネクタ 196"/>
              <p:cNvCxnSpPr/>
              <p:nvPr/>
            </p:nvCxnSpPr>
            <p:spPr>
              <a:xfrm rot="5400000">
                <a:off x="4215802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コネクタ 197"/>
              <p:cNvCxnSpPr/>
              <p:nvPr/>
            </p:nvCxnSpPr>
            <p:spPr>
              <a:xfrm rot="5400000">
                <a:off x="4499965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コネクタ 198"/>
              <p:cNvCxnSpPr/>
              <p:nvPr/>
            </p:nvCxnSpPr>
            <p:spPr>
              <a:xfrm rot="5400000">
                <a:off x="3644298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コネクタ 199"/>
              <p:cNvCxnSpPr/>
              <p:nvPr/>
            </p:nvCxnSpPr>
            <p:spPr>
              <a:xfrm rot="5400000">
                <a:off x="335854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直線コネクタ 200"/>
              <p:cNvCxnSpPr/>
              <p:nvPr/>
            </p:nvCxnSpPr>
            <p:spPr>
              <a:xfrm rot="5400000">
                <a:off x="2501291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直線コネクタ 201"/>
              <p:cNvCxnSpPr/>
              <p:nvPr/>
            </p:nvCxnSpPr>
            <p:spPr>
              <a:xfrm rot="5400000">
                <a:off x="2787043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コネクタ 202"/>
              <p:cNvCxnSpPr/>
              <p:nvPr/>
            </p:nvCxnSpPr>
            <p:spPr>
              <a:xfrm rot="5400000">
                <a:off x="307120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コネクタ 203"/>
              <p:cNvCxnSpPr/>
              <p:nvPr/>
            </p:nvCxnSpPr>
            <p:spPr>
              <a:xfrm rot="5400000">
                <a:off x="2215539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コネクタ 204"/>
              <p:cNvCxnSpPr/>
              <p:nvPr/>
            </p:nvCxnSpPr>
            <p:spPr>
              <a:xfrm rot="5400000">
                <a:off x="1929787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コネクタ 205"/>
              <p:cNvCxnSpPr/>
              <p:nvPr/>
            </p:nvCxnSpPr>
            <p:spPr>
              <a:xfrm rot="5400000">
                <a:off x="1358283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直線コネクタ 206"/>
              <p:cNvCxnSpPr/>
              <p:nvPr/>
            </p:nvCxnSpPr>
            <p:spPr>
              <a:xfrm rot="5400000">
                <a:off x="164244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3" name="正方形/長方形 182"/>
            <p:cNvSpPr/>
            <p:nvPr/>
          </p:nvSpPr>
          <p:spPr>
            <a:xfrm>
              <a:off x="3786182" y="5214950"/>
              <a:ext cx="285752" cy="28575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4071934" y="5214950"/>
              <a:ext cx="285752" cy="28575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4357686" y="5214950"/>
              <a:ext cx="285752" cy="28575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0" name="グループ化 209"/>
          <p:cNvGrpSpPr/>
          <p:nvPr/>
        </p:nvGrpSpPr>
        <p:grpSpPr>
          <a:xfrm>
            <a:off x="2000232" y="4276733"/>
            <a:ext cx="5000660" cy="1428760"/>
            <a:chOff x="2000232" y="3714752"/>
            <a:chExt cx="5000660" cy="1428760"/>
          </a:xfrm>
        </p:grpSpPr>
        <p:grpSp>
          <p:nvGrpSpPr>
            <p:cNvPr id="176" name="グループ化 175"/>
            <p:cNvGrpSpPr/>
            <p:nvPr/>
          </p:nvGrpSpPr>
          <p:grpSpPr>
            <a:xfrm flipV="1">
              <a:off x="2000232" y="3714752"/>
              <a:ext cx="5000660" cy="1428759"/>
              <a:chOff x="1857356" y="5214950"/>
              <a:chExt cx="5000660" cy="1428759"/>
            </a:xfrm>
          </p:grpSpPr>
          <p:cxnSp>
            <p:nvCxnSpPr>
              <p:cNvPr id="134" name="直線コネクタ 133"/>
              <p:cNvCxnSpPr/>
              <p:nvPr/>
            </p:nvCxnSpPr>
            <p:spPr>
              <a:xfrm>
                <a:off x="1857356" y="5214950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/>
              <p:nvPr/>
            </p:nvCxnSpPr>
            <p:spPr>
              <a:xfrm>
                <a:off x="1857356" y="550070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/>
              <p:cNvCxnSpPr/>
              <p:nvPr/>
            </p:nvCxnSpPr>
            <p:spPr>
              <a:xfrm>
                <a:off x="1857356" y="578645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/>
              <p:cNvCxnSpPr/>
              <p:nvPr/>
            </p:nvCxnSpPr>
            <p:spPr>
              <a:xfrm>
                <a:off x="1857356" y="607220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/>
              <p:cNvCxnSpPr/>
              <p:nvPr/>
            </p:nvCxnSpPr>
            <p:spPr>
              <a:xfrm>
                <a:off x="1857356" y="6357958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/>
              <p:cNvCxnSpPr/>
              <p:nvPr/>
            </p:nvCxnSpPr>
            <p:spPr>
              <a:xfrm rot="5400000">
                <a:off x="5358810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/>
              <p:cNvCxnSpPr/>
              <p:nvPr/>
            </p:nvCxnSpPr>
            <p:spPr>
              <a:xfrm rot="5400000">
                <a:off x="5644562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>
              <a:xfrm rot="5400000">
                <a:off x="5928725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/>
              <p:cNvCxnSpPr/>
              <p:nvPr/>
            </p:nvCxnSpPr>
            <p:spPr>
              <a:xfrm rot="5400000">
                <a:off x="5073058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/>
              <p:cNvCxnSpPr/>
              <p:nvPr/>
            </p:nvCxnSpPr>
            <p:spPr>
              <a:xfrm rot="5400000">
                <a:off x="4787306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直線コネクタ 156"/>
              <p:cNvCxnSpPr/>
              <p:nvPr/>
            </p:nvCxnSpPr>
            <p:spPr>
              <a:xfrm rot="5400000">
                <a:off x="3930050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 rot="5400000">
                <a:off x="4215802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/>
              <p:cNvCxnSpPr/>
              <p:nvPr/>
            </p:nvCxnSpPr>
            <p:spPr>
              <a:xfrm rot="5400000">
                <a:off x="4499965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/>
              <p:cNvCxnSpPr/>
              <p:nvPr/>
            </p:nvCxnSpPr>
            <p:spPr>
              <a:xfrm rot="5400000">
                <a:off x="3644298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 rot="5400000">
                <a:off x="335854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コネクタ 168"/>
              <p:cNvCxnSpPr/>
              <p:nvPr/>
            </p:nvCxnSpPr>
            <p:spPr>
              <a:xfrm rot="5400000">
                <a:off x="2501291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直線コネクタ 169"/>
              <p:cNvCxnSpPr/>
              <p:nvPr/>
            </p:nvCxnSpPr>
            <p:spPr>
              <a:xfrm rot="5400000">
                <a:off x="2787043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コネクタ 170"/>
              <p:cNvCxnSpPr/>
              <p:nvPr/>
            </p:nvCxnSpPr>
            <p:spPr>
              <a:xfrm rot="5400000">
                <a:off x="307120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直線コネクタ 171"/>
              <p:cNvCxnSpPr/>
              <p:nvPr/>
            </p:nvCxnSpPr>
            <p:spPr>
              <a:xfrm rot="5400000">
                <a:off x="2215539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線コネクタ 172"/>
              <p:cNvCxnSpPr/>
              <p:nvPr/>
            </p:nvCxnSpPr>
            <p:spPr>
              <a:xfrm rot="5400000">
                <a:off x="1929787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線コネクタ 173"/>
              <p:cNvCxnSpPr/>
              <p:nvPr/>
            </p:nvCxnSpPr>
            <p:spPr>
              <a:xfrm rot="5400000">
                <a:off x="1358283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直線コネクタ 174"/>
              <p:cNvCxnSpPr/>
              <p:nvPr/>
            </p:nvCxnSpPr>
            <p:spPr>
              <a:xfrm rot="5400000">
                <a:off x="164244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8" name="正方形/長方形 207"/>
            <p:cNvSpPr/>
            <p:nvPr/>
          </p:nvSpPr>
          <p:spPr>
            <a:xfrm flipV="1">
              <a:off x="4214810" y="485776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 flipV="1">
              <a:off x="4214810" y="457200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2000232" y="4491047"/>
            <a:ext cx="5000660" cy="1428760"/>
            <a:chOff x="2000232" y="3714752"/>
            <a:chExt cx="5000660" cy="1428760"/>
          </a:xfrm>
        </p:grpSpPr>
        <p:grpSp>
          <p:nvGrpSpPr>
            <p:cNvPr id="212" name="グループ化 175"/>
            <p:cNvGrpSpPr/>
            <p:nvPr/>
          </p:nvGrpSpPr>
          <p:grpSpPr>
            <a:xfrm flipV="1">
              <a:off x="2000232" y="3714752"/>
              <a:ext cx="5000660" cy="1428759"/>
              <a:chOff x="1857356" y="5214950"/>
              <a:chExt cx="5000660" cy="1428759"/>
            </a:xfrm>
          </p:grpSpPr>
          <p:cxnSp>
            <p:nvCxnSpPr>
              <p:cNvPr id="215" name="直線コネクタ 214"/>
              <p:cNvCxnSpPr/>
              <p:nvPr/>
            </p:nvCxnSpPr>
            <p:spPr>
              <a:xfrm>
                <a:off x="1857356" y="5214950"/>
                <a:ext cx="500066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線コネクタ 215"/>
              <p:cNvCxnSpPr/>
              <p:nvPr/>
            </p:nvCxnSpPr>
            <p:spPr>
              <a:xfrm>
                <a:off x="1857356" y="5500702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直線コネクタ 216"/>
              <p:cNvCxnSpPr/>
              <p:nvPr/>
            </p:nvCxnSpPr>
            <p:spPr>
              <a:xfrm>
                <a:off x="1857356" y="5786454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コネクタ 217"/>
              <p:cNvCxnSpPr/>
              <p:nvPr/>
            </p:nvCxnSpPr>
            <p:spPr>
              <a:xfrm>
                <a:off x="1857356" y="6072206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線コネクタ 218"/>
              <p:cNvCxnSpPr/>
              <p:nvPr/>
            </p:nvCxnSpPr>
            <p:spPr>
              <a:xfrm>
                <a:off x="1857356" y="6357958"/>
                <a:ext cx="500066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線コネクタ 219"/>
              <p:cNvCxnSpPr/>
              <p:nvPr/>
            </p:nvCxnSpPr>
            <p:spPr>
              <a:xfrm rot="5400000">
                <a:off x="5358810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線コネクタ 220"/>
              <p:cNvCxnSpPr/>
              <p:nvPr/>
            </p:nvCxnSpPr>
            <p:spPr>
              <a:xfrm rot="5400000">
                <a:off x="5644562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線コネクタ 221"/>
              <p:cNvCxnSpPr/>
              <p:nvPr/>
            </p:nvCxnSpPr>
            <p:spPr>
              <a:xfrm rot="5400000">
                <a:off x="5928725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コネクタ 222"/>
              <p:cNvCxnSpPr/>
              <p:nvPr/>
            </p:nvCxnSpPr>
            <p:spPr>
              <a:xfrm rot="5400000">
                <a:off x="5073058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線コネクタ 223"/>
              <p:cNvCxnSpPr/>
              <p:nvPr/>
            </p:nvCxnSpPr>
            <p:spPr>
              <a:xfrm rot="5400000">
                <a:off x="4787306" y="5928734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コネクタ 224"/>
              <p:cNvCxnSpPr/>
              <p:nvPr/>
            </p:nvCxnSpPr>
            <p:spPr>
              <a:xfrm rot="5400000">
                <a:off x="3930050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線コネクタ 225"/>
              <p:cNvCxnSpPr/>
              <p:nvPr/>
            </p:nvCxnSpPr>
            <p:spPr>
              <a:xfrm rot="5400000">
                <a:off x="4215802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コネクタ 226"/>
              <p:cNvCxnSpPr/>
              <p:nvPr/>
            </p:nvCxnSpPr>
            <p:spPr>
              <a:xfrm rot="5400000">
                <a:off x="4499965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コネクタ 227"/>
              <p:cNvCxnSpPr/>
              <p:nvPr/>
            </p:nvCxnSpPr>
            <p:spPr>
              <a:xfrm rot="5400000">
                <a:off x="3644298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>
              <a:xfrm rot="5400000">
                <a:off x="335854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線コネクタ 229"/>
              <p:cNvCxnSpPr/>
              <p:nvPr/>
            </p:nvCxnSpPr>
            <p:spPr>
              <a:xfrm rot="5400000">
                <a:off x="2501291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直線コネクタ 230"/>
              <p:cNvCxnSpPr/>
              <p:nvPr/>
            </p:nvCxnSpPr>
            <p:spPr>
              <a:xfrm rot="5400000">
                <a:off x="2787043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線コネクタ 231"/>
              <p:cNvCxnSpPr/>
              <p:nvPr/>
            </p:nvCxnSpPr>
            <p:spPr>
              <a:xfrm rot="5400000">
                <a:off x="307120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直線コネクタ 232"/>
              <p:cNvCxnSpPr/>
              <p:nvPr/>
            </p:nvCxnSpPr>
            <p:spPr>
              <a:xfrm rot="5400000">
                <a:off x="2215539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コネクタ 233"/>
              <p:cNvCxnSpPr/>
              <p:nvPr/>
            </p:nvCxnSpPr>
            <p:spPr>
              <a:xfrm rot="5400000">
                <a:off x="1929787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線コネクタ 234"/>
              <p:cNvCxnSpPr/>
              <p:nvPr/>
            </p:nvCxnSpPr>
            <p:spPr>
              <a:xfrm rot="5400000">
                <a:off x="1358283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線コネクタ 235"/>
              <p:cNvCxnSpPr/>
              <p:nvPr/>
            </p:nvCxnSpPr>
            <p:spPr>
              <a:xfrm rot="5400000">
                <a:off x="1642446" y="5928338"/>
                <a:ext cx="1428363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3" name="正方形/長方形 212"/>
            <p:cNvSpPr/>
            <p:nvPr/>
          </p:nvSpPr>
          <p:spPr>
            <a:xfrm flipV="1">
              <a:off x="4214810" y="4857760"/>
              <a:ext cx="285752" cy="28575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/>
            <p:cNvSpPr/>
            <p:nvPr/>
          </p:nvSpPr>
          <p:spPr>
            <a:xfrm flipV="1">
              <a:off x="4214810" y="4572008"/>
              <a:ext cx="285752" cy="28575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7" name="正方形/長方形 236"/>
          <p:cNvSpPr/>
          <p:nvPr/>
        </p:nvSpPr>
        <p:spPr>
          <a:xfrm flipV="1">
            <a:off x="4500562" y="5919807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正方形/長方形 237"/>
          <p:cNvSpPr/>
          <p:nvPr/>
        </p:nvSpPr>
        <p:spPr>
          <a:xfrm flipV="1">
            <a:off x="4214810" y="5919807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正方形/長方形 238"/>
          <p:cNvSpPr/>
          <p:nvPr/>
        </p:nvSpPr>
        <p:spPr>
          <a:xfrm flipV="1">
            <a:off x="3929058" y="5919807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正方形/長方形 239"/>
          <p:cNvSpPr/>
          <p:nvPr/>
        </p:nvSpPr>
        <p:spPr>
          <a:xfrm flipV="1">
            <a:off x="5357818" y="6205559"/>
            <a:ext cx="285752" cy="28575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正方形/長方形 240"/>
          <p:cNvSpPr/>
          <p:nvPr/>
        </p:nvSpPr>
        <p:spPr>
          <a:xfrm flipV="1">
            <a:off x="5643570" y="6205559"/>
            <a:ext cx="285752" cy="28575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" name="正方形/長方形 241"/>
          <p:cNvSpPr/>
          <p:nvPr/>
        </p:nvSpPr>
        <p:spPr>
          <a:xfrm flipV="1">
            <a:off x="5929322" y="6205559"/>
            <a:ext cx="285752" cy="28575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正方形/長方形 242"/>
          <p:cNvSpPr/>
          <p:nvPr/>
        </p:nvSpPr>
        <p:spPr>
          <a:xfrm flipV="1">
            <a:off x="5643570" y="5919807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4" name="正方形/長方形 243"/>
          <p:cNvSpPr/>
          <p:nvPr/>
        </p:nvSpPr>
        <p:spPr>
          <a:xfrm flipV="1">
            <a:off x="5643570" y="5419741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正方形/長方形 244"/>
          <p:cNvSpPr/>
          <p:nvPr/>
        </p:nvSpPr>
        <p:spPr>
          <a:xfrm flipV="1">
            <a:off x="5643570" y="5634055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正方形/長方形 251"/>
          <p:cNvSpPr/>
          <p:nvPr/>
        </p:nvSpPr>
        <p:spPr>
          <a:xfrm flipV="1">
            <a:off x="5643570" y="5919807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正方形/長方形 252"/>
          <p:cNvSpPr/>
          <p:nvPr/>
        </p:nvSpPr>
        <p:spPr>
          <a:xfrm flipV="1">
            <a:off x="5929322" y="6205559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正方形/長方形 253"/>
          <p:cNvSpPr/>
          <p:nvPr/>
        </p:nvSpPr>
        <p:spPr>
          <a:xfrm flipV="1">
            <a:off x="5643570" y="6205559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5" name="正方形/長方形 254"/>
          <p:cNvSpPr/>
          <p:nvPr/>
        </p:nvSpPr>
        <p:spPr>
          <a:xfrm flipV="1">
            <a:off x="5357818" y="6205559"/>
            <a:ext cx="285752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1" name="グループ化 100"/>
          <p:cNvGrpSpPr/>
          <p:nvPr/>
        </p:nvGrpSpPr>
        <p:grpSpPr>
          <a:xfrm>
            <a:off x="2786050" y="71414"/>
            <a:ext cx="857256" cy="857256"/>
            <a:chOff x="3000364" y="214290"/>
            <a:chExt cx="857256" cy="857256"/>
          </a:xfrm>
        </p:grpSpPr>
        <p:sp>
          <p:nvSpPr>
            <p:cNvPr id="96" name="正方形/長方形 95"/>
            <p:cNvSpPr/>
            <p:nvPr/>
          </p:nvSpPr>
          <p:spPr>
            <a:xfrm>
              <a:off x="3000364" y="21429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286116" y="21429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571868" y="21429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3286116" y="50004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286116" y="78579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1" name="正方形/長方形 130"/>
          <p:cNvSpPr/>
          <p:nvPr/>
        </p:nvSpPr>
        <p:spPr>
          <a:xfrm>
            <a:off x="7215206" y="4286256"/>
            <a:ext cx="1500198" cy="22510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フリーフォーム 103"/>
          <p:cNvSpPr/>
          <p:nvPr/>
        </p:nvSpPr>
        <p:spPr>
          <a:xfrm>
            <a:off x="7233698" y="4324941"/>
            <a:ext cx="1410268" cy="2247331"/>
          </a:xfrm>
          <a:custGeom>
            <a:avLst/>
            <a:gdLst>
              <a:gd name="connsiteX0" fmla="*/ 468573 w 1410268"/>
              <a:gd name="connsiteY0" fmla="*/ 0 h 2247331"/>
              <a:gd name="connsiteX1" fmla="*/ 1164608 w 1410268"/>
              <a:gd name="connsiteY1" fmla="*/ 532263 h 2247331"/>
              <a:gd name="connsiteX2" fmla="*/ 154674 w 1410268"/>
              <a:gd name="connsiteY2" fmla="*/ 1228299 h 2247331"/>
              <a:gd name="connsiteX3" fmla="*/ 236561 w 1410268"/>
              <a:gd name="connsiteY3" fmla="*/ 2101755 h 2247331"/>
              <a:gd name="connsiteX4" fmla="*/ 1000835 w 1410268"/>
              <a:gd name="connsiteY4" fmla="*/ 2101755 h 2247331"/>
              <a:gd name="connsiteX5" fmla="*/ 959892 w 1410268"/>
              <a:gd name="connsiteY5" fmla="*/ 1487606 h 2247331"/>
              <a:gd name="connsiteX6" fmla="*/ 1410268 w 1410268"/>
              <a:gd name="connsiteY6" fmla="*/ 996287 h 2247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10268" h="2247331">
                <a:moveTo>
                  <a:pt x="468573" y="0"/>
                </a:moveTo>
                <a:cubicBezTo>
                  <a:pt x="842748" y="163773"/>
                  <a:pt x="1216924" y="327547"/>
                  <a:pt x="1164608" y="532263"/>
                </a:cubicBezTo>
                <a:cubicBezTo>
                  <a:pt x="1112292" y="736979"/>
                  <a:pt x="309349" y="966717"/>
                  <a:pt x="154674" y="1228299"/>
                </a:cubicBezTo>
                <a:cubicBezTo>
                  <a:pt x="0" y="1489881"/>
                  <a:pt x="95534" y="1956179"/>
                  <a:pt x="236561" y="2101755"/>
                </a:cubicBezTo>
                <a:cubicBezTo>
                  <a:pt x="377588" y="2247331"/>
                  <a:pt x="880280" y="2204113"/>
                  <a:pt x="1000835" y="2101755"/>
                </a:cubicBezTo>
                <a:cubicBezTo>
                  <a:pt x="1121390" y="1999397"/>
                  <a:pt x="891653" y="1671851"/>
                  <a:pt x="959892" y="1487606"/>
                </a:cubicBezTo>
                <a:cubicBezTo>
                  <a:pt x="1028131" y="1303361"/>
                  <a:pt x="1219199" y="1149824"/>
                  <a:pt x="1410268" y="99628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1" name="直線コネクタ 110"/>
          <p:cNvCxnSpPr/>
          <p:nvPr/>
        </p:nvCxnSpPr>
        <p:spPr>
          <a:xfrm rot="5400000" flipH="1" flipV="1">
            <a:off x="8109915" y="443060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rot="10800000">
            <a:off x="8002758" y="5037832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7228854" y="6000768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>
            <a:endCxn id="104" idx="5"/>
          </p:cNvCxnSpPr>
          <p:nvPr/>
        </p:nvCxnSpPr>
        <p:spPr>
          <a:xfrm rot="10800000">
            <a:off x="8193590" y="5812548"/>
            <a:ext cx="164624" cy="45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 rot="16200000" flipH="1">
            <a:off x="7643834" y="5357826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endCxn id="104" idx="2"/>
          </p:cNvCxnSpPr>
          <p:nvPr/>
        </p:nvCxnSpPr>
        <p:spPr>
          <a:xfrm rot="16200000" flipH="1">
            <a:off x="7311239" y="5476107"/>
            <a:ext cx="123977" cy="30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 rot="10800000">
            <a:off x="8143900" y="62150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円/楕円 126"/>
          <p:cNvSpPr/>
          <p:nvPr/>
        </p:nvSpPr>
        <p:spPr>
          <a:xfrm>
            <a:off x="7643834" y="4286256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円/楕円 128"/>
          <p:cNvSpPr/>
          <p:nvPr/>
        </p:nvSpPr>
        <p:spPr>
          <a:xfrm>
            <a:off x="8643966" y="5286388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animBg="1"/>
      <p:bldP spid="238" grpId="0" animBg="1"/>
      <p:bldP spid="239" grpId="0" animBg="1"/>
      <p:bldP spid="244" grpId="0" animBg="1"/>
      <p:bldP spid="244" grpId="1" animBg="1"/>
      <p:bldP spid="245" grpId="0" animBg="1"/>
      <p:bldP spid="252" grpId="0" animBg="1"/>
      <p:bldP spid="253" grpId="0" animBg="1"/>
      <p:bldP spid="254" grpId="0" animBg="1"/>
      <p:bldP spid="25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</a:t>
            </a:r>
            <a:r>
              <a:rPr kumimoji="1" lang="ja-JP" altLang="en-US" dirty="0" smtClean="0"/>
              <a:t>を覆えないポリオミノ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58016" y="557214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11×11 (</a:t>
            </a:r>
            <a:r>
              <a:rPr lang="en-US" altLang="ja-JP" dirty="0" smtClean="0"/>
              <a:t>57</a:t>
            </a:r>
            <a:r>
              <a:rPr kumimoji="1" lang="ja-JP" altLang="en-US" dirty="0" smtClean="0"/>
              <a:t>マス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8" name="図 7" descr="無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762" y="1528781"/>
            <a:ext cx="4562475" cy="4543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QUIZ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６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６の盤面は 右のポリオミノをいくつか使ってピッタリ覆えるか？（回転、裏返し</a:t>
            </a:r>
            <a:r>
              <a:rPr lang="ja-JP" altLang="en-US" dirty="0" smtClean="0"/>
              <a:t>は</a:t>
            </a:r>
            <a:r>
              <a:rPr kumimoji="1" lang="ja-JP" altLang="en-US" dirty="0" smtClean="0"/>
              <a:t>よい）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Ans. </a:t>
            </a:r>
            <a:r>
              <a:rPr lang="ja-JP" altLang="en-US" dirty="0" smtClean="0"/>
              <a:t> 覆えない。（証明略）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</p:txBody>
      </p:sp>
      <p:grpSp>
        <p:nvGrpSpPr>
          <p:cNvPr id="8" name="グループ化 7"/>
          <p:cNvGrpSpPr/>
          <p:nvPr/>
        </p:nvGrpSpPr>
        <p:grpSpPr>
          <a:xfrm>
            <a:off x="5000628" y="4071942"/>
            <a:ext cx="857256" cy="571504"/>
            <a:chOff x="2214546" y="2857496"/>
            <a:chExt cx="857256" cy="571504"/>
          </a:xfrm>
        </p:grpSpPr>
        <p:sp>
          <p:nvSpPr>
            <p:cNvPr id="4" name="正方形/長方形 3"/>
            <p:cNvSpPr/>
            <p:nvPr/>
          </p:nvSpPr>
          <p:spPr>
            <a:xfrm>
              <a:off x="2214546" y="285749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500298" y="285749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786050" y="285749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786050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1214414" y="3500438"/>
            <a:ext cx="1714512" cy="1714512"/>
            <a:chOff x="1214414" y="3643314"/>
            <a:chExt cx="1714512" cy="1714512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1214414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9" name="正方形/長方形 8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1500166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47" name="正方形/長方形 46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1785918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54" name="正方形/長方形 53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2071670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61" name="正方形/長方形 60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7" name="グループ化 66"/>
            <p:cNvGrpSpPr/>
            <p:nvPr/>
          </p:nvGrpSpPr>
          <p:grpSpPr>
            <a:xfrm>
              <a:off x="2357422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68" name="正方形/長方形 67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" name="グループ化 73"/>
            <p:cNvGrpSpPr/>
            <p:nvPr/>
          </p:nvGrpSpPr>
          <p:grpSpPr>
            <a:xfrm>
              <a:off x="2643174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75" name="正方形/長方形 74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正方形/長方形 78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82" name="直線矢印コネクタ 81"/>
          <p:cNvCxnSpPr/>
          <p:nvPr/>
        </p:nvCxnSpPr>
        <p:spPr>
          <a:xfrm rot="10800000">
            <a:off x="3428992" y="4286256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3500430" y="4357694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？</a:t>
            </a:r>
            <a:endParaRPr kumimoji="1"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</a:t>
            </a:r>
            <a:r>
              <a:rPr kumimoji="1" lang="ja-JP" altLang="en-US" dirty="0" smtClean="0"/>
              <a:t>を覆えないポリオミノ</a:t>
            </a:r>
            <a:endParaRPr kumimoji="1" lang="ja-JP" altLang="en-US" dirty="0"/>
          </a:p>
        </p:txBody>
      </p:sp>
      <p:pic>
        <p:nvPicPr>
          <p:cNvPr id="6" name="コンテンツ プレースホルダ 5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  <p:sp>
        <p:nvSpPr>
          <p:cNvPr id="9" name="テキスト ボックス 8"/>
          <p:cNvSpPr txBox="1"/>
          <p:nvPr/>
        </p:nvSpPr>
        <p:spPr>
          <a:xfrm>
            <a:off x="6858016" y="557214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33×33 (423</a:t>
            </a:r>
            <a:r>
              <a:rPr kumimoji="1" lang="ja-JP" altLang="en-US" dirty="0" smtClean="0"/>
              <a:t>マス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角丸四角形 256"/>
          <p:cNvSpPr/>
          <p:nvPr/>
        </p:nvSpPr>
        <p:spPr>
          <a:xfrm>
            <a:off x="4500562" y="1285860"/>
            <a:ext cx="4500594" cy="507209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角丸四角形 266"/>
          <p:cNvSpPr/>
          <p:nvPr/>
        </p:nvSpPr>
        <p:spPr>
          <a:xfrm>
            <a:off x="4643438" y="4071942"/>
            <a:ext cx="4214842" cy="21431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角丸四角形 255"/>
          <p:cNvSpPr/>
          <p:nvPr/>
        </p:nvSpPr>
        <p:spPr>
          <a:xfrm>
            <a:off x="214282" y="1285860"/>
            <a:ext cx="4143404" cy="50720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4" name="グループ化 213"/>
          <p:cNvGrpSpPr/>
          <p:nvPr/>
        </p:nvGrpSpPr>
        <p:grpSpPr>
          <a:xfrm>
            <a:off x="1071538" y="2214554"/>
            <a:ext cx="1714512" cy="285752"/>
            <a:chOff x="571472" y="428604"/>
            <a:chExt cx="1714512" cy="285752"/>
          </a:xfrm>
          <a:solidFill>
            <a:srgbClr val="FF0000"/>
          </a:solidFill>
        </p:grpSpPr>
        <p:sp>
          <p:nvSpPr>
            <p:cNvPr id="4" name="正方形/長方形 3"/>
            <p:cNvSpPr/>
            <p:nvPr/>
          </p:nvSpPr>
          <p:spPr>
            <a:xfrm>
              <a:off x="571472" y="42860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857224" y="42860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142976" y="42860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428728" y="42860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714480" y="42860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000232" y="42860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5" name="グループ化 214"/>
          <p:cNvGrpSpPr/>
          <p:nvPr/>
        </p:nvGrpSpPr>
        <p:grpSpPr>
          <a:xfrm flipH="1">
            <a:off x="571472" y="1643050"/>
            <a:ext cx="1428760" cy="571504"/>
            <a:chOff x="571472" y="928670"/>
            <a:chExt cx="1428760" cy="571504"/>
          </a:xfrm>
          <a:solidFill>
            <a:srgbClr val="FF0000"/>
          </a:solidFill>
        </p:grpSpPr>
        <p:sp>
          <p:nvSpPr>
            <p:cNvPr id="10" name="正方形/長方形 9"/>
            <p:cNvSpPr/>
            <p:nvPr/>
          </p:nvSpPr>
          <p:spPr>
            <a:xfrm>
              <a:off x="571472" y="92867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857224" y="92867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142976" y="92867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428728" y="92867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714480" y="92867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714480" y="12144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6" name="グループ化 215"/>
          <p:cNvGrpSpPr/>
          <p:nvPr/>
        </p:nvGrpSpPr>
        <p:grpSpPr>
          <a:xfrm>
            <a:off x="285720" y="2928934"/>
            <a:ext cx="1428760" cy="571504"/>
            <a:chOff x="571472" y="1857364"/>
            <a:chExt cx="1428760" cy="571504"/>
          </a:xfrm>
          <a:solidFill>
            <a:srgbClr val="FF0000"/>
          </a:solidFill>
        </p:grpSpPr>
        <p:sp>
          <p:nvSpPr>
            <p:cNvPr id="16" name="正方形/長方形 15"/>
            <p:cNvSpPr/>
            <p:nvPr/>
          </p:nvSpPr>
          <p:spPr>
            <a:xfrm>
              <a:off x="571472" y="18573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857224" y="18573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142976" y="18573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428728" y="18573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714480" y="18573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428728" y="21431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7" name="グループ化 216"/>
          <p:cNvGrpSpPr/>
          <p:nvPr/>
        </p:nvGrpSpPr>
        <p:grpSpPr>
          <a:xfrm>
            <a:off x="357158" y="3714752"/>
            <a:ext cx="1428760" cy="571504"/>
            <a:chOff x="642910" y="2500306"/>
            <a:chExt cx="1428760" cy="571504"/>
          </a:xfrm>
          <a:solidFill>
            <a:srgbClr val="FF0000"/>
          </a:solidFill>
        </p:grpSpPr>
        <p:sp>
          <p:nvSpPr>
            <p:cNvPr id="22" name="正方形/長方形 21"/>
            <p:cNvSpPr/>
            <p:nvPr/>
          </p:nvSpPr>
          <p:spPr>
            <a:xfrm>
              <a:off x="642910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928662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214414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500166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785918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214414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8" name="グループ化 217"/>
          <p:cNvGrpSpPr/>
          <p:nvPr/>
        </p:nvGrpSpPr>
        <p:grpSpPr>
          <a:xfrm flipV="1">
            <a:off x="6072198" y="1714488"/>
            <a:ext cx="1143008" cy="857256"/>
            <a:chOff x="571472" y="3143248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28" name="正方形/長方形 27"/>
            <p:cNvSpPr/>
            <p:nvPr/>
          </p:nvSpPr>
          <p:spPr>
            <a:xfrm>
              <a:off x="571472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857224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142976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428728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428728" y="342900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1428728" y="371475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9" name="グループ化 218"/>
          <p:cNvGrpSpPr/>
          <p:nvPr/>
        </p:nvGrpSpPr>
        <p:grpSpPr>
          <a:xfrm flipH="1">
            <a:off x="5857884" y="4857760"/>
            <a:ext cx="1428760" cy="571504"/>
            <a:chOff x="500034" y="4143380"/>
            <a:chExt cx="1428760" cy="571504"/>
          </a:xfrm>
          <a:solidFill>
            <a:schemeClr val="bg1">
              <a:lumMod val="50000"/>
            </a:schemeClr>
          </a:solidFill>
        </p:grpSpPr>
        <p:sp>
          <p:nvSpPr>
            <p:cNvPr id="34" name="正方形/長方形 33"/>
            <p:cNvSpPr/>
            <p:nvPr/>
          </p:nvSpPr>
          <p:spPr>
            <a:xfrm>
              <a:off x="500034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785786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071538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357290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357290" y="442913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1643042" y="442913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0" name="グループ化 219"/>
          <p:cNvGrpSpPr/>
          <p:nvPr/>
        </p:nvGrpSpPr>
        <p:grpSpPr>
          <a:xfrm>
            <a:off x="5072066" y="5572140"/>
            <a:ext cx="1143008" cy="571504"/>
            <a:chOff x="500034" y="4714884"/>
            <a:chExt cx="1143008" cy="571504"/>
          </a:xfrm>
          <a:solidFill>
            <a:schemeClr val="bg1">
              <a:lumMod val="50000"/>
            </a:schemeClr>
          </a:solidFill>
        </p:grpSpPr>
        <p:sp>
          <p:nvSpPr>
            <p:cNvPr id="38" name="正方形/長方形 37"/>
            <p:cNvSpPr/>
            <p:nvPr/>
          </p:nvSpPr>
          <p:spPr>
            <a:xfrm>
              <a:off x="500034" y="500063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785786" y="500063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1071538" y="500063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357290" y="500063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85786" y="471488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00034" y="471488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1928794" y="5357826"/>
            <a:ext cx="1143008" cy="857256"/>
            <a:chOff x="500034" y="5429264"/>
            <a:chExt cx="1143008" cy="857256"/>
          </a:xfrm>
          <a:solidFill>
            <a:srgbClr val="FF0000"/>
          </a:solidFill>
        </p:grpSpPr>
        <p:sp>
          <p:nvSpPr>
            <p:cNvPr id="42" name="正方形/長方形 41"/>
            <p:cNvSpPr/>
            <p:nvPr/>
          </p:nvSpPr>
          <p:spPr>
            <a:xfrm>
              <a:off x="500034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785786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1071538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357290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357290" y="54292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357290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1785918" y="2857496"/>
            <a:ext cx="1143008" cy="571504"/>
            <a:chOff x="2571736" y="2143116"/>
            <a:chExt cx="1143008" cy="571504"/>
          </a:xfrm>
          <a:solidFill>
            <a:srgbClr val="FF0000"/>
          </a:solidFill>
        </p:grpSpPr>
        <p:sp>
          <p:nvSpPr>
            <p:cNvPr id="62" name="正方形/長方形 61"/>
            <p:cNvSpPr/>
            <p:nvPr/>
          </p:nvSpPr>
          <p:spPr>
            <a:xfrm>
              <a:off x="2571736" y="21431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2857488" y="21431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143240" y="21431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428992" y="21431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3428992" y="24288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2571736" y="24288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3" name="グループ化 222"/>
          <p:cNvGrpSpPr/>
          <p:nvPr/>
        </p:nvGrpSpPr>
        <p:grpSpPr>
          <a:xfrm>
            <a:off x="2714612" y="1500174"/>
            <a:ext cx="1143008" cy="857256"/>
            <a:chOff x="2571736" y="1000108"/>
            <a:chExt cx="1143008" cy="857256"/>
          </a:xfrm>
          <a:solidFill>
            <a:srgbClr val="FF0000"/>
          </a:solidFill>
        </p:grpSpPr>
        <p:sp>
          <p:nvSpPr>
            <p:cNvPr id="57" name="正方形/長方形 56"/>
            <p:cNvSpPr/>
            <p:nvPr/>
          </p:nvSpPr>
          <p:spPr>
            <a:xfrm>
              <a:off x="2571736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857488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143240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428992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428992" y="15716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571736" y="100010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2" name="グループ化 221"/>
          <p:cNvGrpSpPr/>
          <p:nvPr/>
        </p:nvGrpSpPr>
        <p:grpSpPr>
          <a:xfrm>
            <a:off x="6500826" y="2786058"/>
            <a:ext cx="1143008" cy="571504"/>
            <a:chOff x="2571736" y="357166"/>
            <a:chExt cx="1143008" cy="571504"/>
          </a:xfrm>
          <a:solidFill>
            <a:schemeClr val="bg1">
              <a:lumMod val="50000"/>
            </a:schemeClr>
          </a:solidFill>
        </p:grpSpPr>
        <p:sp>
          <p:nvSpPr>
            <p:cNvPr id="52" name="正方形/長方形 51"/>
            <p:cNvSpPr/>
            <p:nvPr/>
          </p:nvSpPr>
          <p:spPr>
            <a:xfrm>
              <a:off x="2571736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857488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143240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428992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3428992" y="6429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857488" y="6429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5" name="グループ化 224"/>
          <p:cNvGrpSpPr/>
          <p:nvPr/>
        </p:nvGrpSpPr>
        <p:grpSpPr>
          <a:xfrm>
            <a:off x="7429520" y="3143248"/>
            <a:ext cx="1143008" cy="857256"/>
            <a:chOff x="2571736" y="2928934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70" name="正方形/長方形 69"/>
            <p:cNvSpPr/>
            <p:nvPr/>
          </p:nvSpPr>
          <p:spPr>
            <a:xfrm>
              <a:off x="2571736" y="321468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857488" y="321468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143240" y="321468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428992" y="321468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3428992" y="350043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2857488" y="292893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6" name="グループ化 225"/>
          <p:cNvGrpSpPr/>
          <p:nvPr/>
        </p:nvGrpSpPr>
        <p:grpSpPr>
          <a:xfrm>
            <a:off x="3000364" y="3357562"/>
            <a:ext cx="1143008" cy="857256"/>
            <a:chOff x="2571736" y="3786190"/>
            <a:chExt cx="1143008" cy="857256"/>
          </a:xfrm>
          <a:solidFill>
            <a:srgbClr val="FF0000"/>
          </a:solidFill>
        </p:grpSpPr>
        <p:sp>
          <p:nvSpPr>
            <p:cNvPr id="74" name="正方形/長方形 73"/>
            <p:cNvSpPr/>
            <p:nvPr/>
          </p:nvSpPr>
          <p:spPr>
            <a:xfrm>
              <a:off x="2571736" y="40719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857488" y="40719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143240" y="40719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3428992" y="40719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2857488" y="378619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143240" y="435769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000364" y="2643182"/>
            <a:ext cx="1143008" cy="571504"/>
            <a:chOff x="2428860" y="4857760"/>
            <a:chExt cx="1143008" cy="571504"/>
          </a:xfrm>
          <a:solidFill>
            <a:srgbClr val="FF0000"/>
          </a:solidFill>
        </p:grpSpPr>
        <p:sp>
          <p:nvSpPr>
            <p:cNvPr id="78" name="正方形/長方形 77"/>
            <p:cNvSpPr/>
            <p:nvPr/>
          </p:nvSpPr>
          <p:spPr>
            <a:xfrm>
              <a:off x="2428860" y="48577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2714612" y="48577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3000364" y="48577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3286116" y="48577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3000364" y="51435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2714612" y="51435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8" name="グループ化 227"/>
          <p:cNvGrpSpPr/>
          <p:nvPr/>
        </p:nvGrpSpPr>
        <p:grpSpPr>
          <a:xfrm>
            <a:off x="5286380" y="2071678"/>
            <a:ext cx="1143008" cy="857256"/>
            <a:chOff x="2071670" y="5643578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88" name="正方形/長方形 87"/>
            <p:cNvSpPr/>
            <p:nvPr/>
          </p:nvSpPr>
          <p:spPr>
            <a:xfrm>
              <a:off x="2071670" y="621508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2357422" y="621508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2643174" y="621508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2928926" y="621508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2357422" y="592933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2357422" y="564357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1" name="グループ化 230"/>
          <p:cNvGrpSpPr/>
          <p:nvPr/>
        </p:nvGrpSpPr>
        <p:grpSpPr>
          <a:xfrm>
            <a:off x="2928926" y="4286256"/>
            <a:ext cx="1143008" cy="857256"/>
            <a:chOff x="4071934" y="214290"/>
            <a:chExt cx="1143008" cy="857256"/>
          </a:xfrm>
          <a:solidFill>
            <a:srgbClr val="FF0000"/>
          </a:solidFill>
        </p:grpSpPr>
        <p:sp>
          <p:nvSpPr>
            <p:cNvPr id="94" name="正方形/長方形 93"/>
            <p:cNvSpPr/>
            <p:nvPr/>
          </p:nvSpPr>
          <p:spPr>
            <a:xfrm>
              <a:off x="4071934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4357686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4643438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4929190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4357686" y="21429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4357686" y="78579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2" name="グループ化 231"/>
          <p:cNvGrpSpPr/>
          <p:nvPr/>
        </p:nvGrpSpPr>
        <p:grpSpPr>
          <a:xfrm>
            <a:off x="5929322" y="1357298"/>
            <a:ext cx="857256" cy="857256"/>
            <a:chOff x="4357686" y="1285860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00" name="正方形/長方形 99"/>
            <p:cNvSpPr/>
            <p:nvPr/>
          </p:nvSpPr>
          <p:spPr>
            <a:xfrm>
              <a:off x="4357686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4643438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4929190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4357686" y="15716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4643438" y="15716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4357686" y="18573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3" name="グループ化 232"/>
          <p:cNvGrpSpPr/>
          <p:nvPr/>
        </p:nvGrpSpPr>
        <p:grpSpPr>
          <a:xfrm>
            <a:off x="8072462" y="2500306"/>
            <a:ext cx="857256" cy="857256"/>
            <a:chOff x="4357686" y="2214554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04" name="正方形/長方形 103"/>
            <p:cNvSpPr/>
            <p:nvPr/>
          </p:nvSpPr>
          <p:spPr>
            <a:xfrm>
              <a:off x="4357686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4643438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4929190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4357686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4929190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4929190" y="221455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286116" y="5357826"/>
            <a:ext cx="857256" cy="857256"/>
            <a:chOff x="4357686" y="3286124"/>
            <a:chExt cx="857256" cy="857256"/>
          </a:xfrm>
          <a:solidFill>
            <a:srgbClr val="FF0000"/>
          </a:solidFill>
        </p:grpSpPr>
        <p:sp>
          <p:nvSpPr>
            <p:cNvPr id="108" name="正方形/長方形 107"/>
            <p:cNvSpPr/>
            <p:nvPr/>
          </p:nvSpPr>
          <p:spPr>
            <a:xfrm>
              <a:off x="4357686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4643438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4929190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4357686" y="385762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4643438" y="385762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4643438" y="328612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5" name="グループ化 234"/>
          <p:cNvGrpSpPr/>
          <p:nvPr/>
        </p:nvGrpSpPr>
        <p:grpSpPr>
          <a:xfrm rot="5400000" flipH="1">
            <a:off x="4786314" y="4572008"/>
            <a:ext cx="857256" cy="857256"/>
            <a:chOff x="4357686" y="4500570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12" name="正方形/長方形 111"/>
            <p:cNvSpPr/>
            <p:nvPr/>
          </p:nvSpPr>
          <p:spPr>
            <a:xfrm>
              <a:off x="4357686" y="47863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4643438" y="47863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4929190" y="47863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4357686" y="50720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643438" y="50720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4357686" y="450057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0" name="グループ化 229"/>
          <p:cNvGrpSpPr/>
          <p:nvPr/>
        </p:nvGrpSpPr>
        <p:grpSpPr>
          <a:xfrm>
            <a:off x="8001024" y="1714488"/>
            <a:ext cx="857256" cy="857256"/>
            <a:chOff x="4357686" y="5572140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41" name="正方形/長方形 140"/>
            <p:cNvSpPr/>
            <p:nvPr/>
          </p:nvSpPr>
          <p:spPr>
            <a:xfrm>
              <a:off x="4357686" y="585789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4643438" y="585789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4929190" y="585789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4357686" y="61436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4643438" y="61436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4929190" y="557214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1785918" y="4714884"/>
            <a:ext cx="857256" cy="571504"/>
            <a:chOff x="5715008" y="357166"/>
            <a:chExt cx="857256" cy="571504"/>
          </a:xfrm>
          <a:solidFill>
            <a:srgbClr val="FF0000"/>
          </a:solidFill>
        </p:grpSpPr>
        <p:sp>
          <p:nvSpPr>
            <p:cNvPr id="120" name="正方形/長方形 119"/>
            <p:cNvSpPr/>
            <p:nvPr/>
          </p:nvSpPr>
          <p:spPr>
            <a:xfrm>
              <a:off x="5715008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6000760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6286512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5715008" y="6429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6000760" y="6429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6286512" y="6429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4643438" y="2000240"/>
            <a:ext cx="857256" cy="857256"/>
            <a:chOff x="5715008" y="1214422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24" name="正方形/長方形 123"/>
            <p:cNvSpPr/>
            <p:nvPr/>
          </p:nvSpPr>
          <p:spPr>
            <a:xfrm>
              <a:off x="5715008" y="12144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6000760" y="12144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6286512" y="12144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5715008" y="15001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5715008" y="178592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6286512" y="15001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8" name="グループ化 237"/>
          <p:cNvGrpSpPr/>
          <p:nvPr/>
        </p:nvGrpSpPr>
        <p:grpSpPr>
          <a:xfrm>
            <a:off x="4643438" y="3000372"/>
            <a:ext cx="1143008" cy="857256"/>
            <a:chOff x="5429256" y="3571876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132" name="正方形/長方形 131"/>
            <p:cNvSpPr/>
            <p:nvPr/>
          </p:nvSpPr>
          <p:spPr>
            <a:xfrm>
              <a:off x="5715008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6000760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6286512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5715008" y="385762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5715008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5429256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9" name="グループ化 238"/>
          <p:cNvGrpSpPr/>
          <p:nvPr/>
        </p:nvGrpSpPr>
        <p:grpSpPr>
          <a:xfrm>
            <a:off x="7358082" y="1428736"/>
            <a:ext cx="1143008" cy="857256"/>
            <a:chOff x="5572132" y="4643446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154" name="正方形/長方形 153"/>
            <p:cNvSpPr/>
            <p:nvPr/>
          </p:nvSpPr>
          <p:spPr>
            <a:xfrm>
              <a:off x="5857884" y="464344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6143636" y="464344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6429388" y="464344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5857884" y="492919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5857884" y="521495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5572132" y="492919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6215074" y="3429000"/>
            <a:ext cx="1143008" cy="571504"/>
            <a:chOff x="5572132" y="5715016"/>
            <a:chExt cx="1143008" cy="571504"/>
          </a:xfrm>
          <a:solidFill>
            <a:schemeClr val="bg1">
              <a:lumMod val="50000"/>
            </a:schemeClr>
          </a:solidFill>
        </p:grpSpPr>
        <p:sp>
          <p:nvSpPr>
            <p:cNvPr id="160" name="正方形/長方形 159"/>
            <p:cNvSpPr/>
            <p:nvPr/>
          </p:nvSpPr>
          <p:spPr>
            <a:xfrm>
              <a:off x="5857884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6143636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6429388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5857884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5572132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6429388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1" name="グループ化 240"/>
          <p:cNvGrpSpPr/>
          <p:nvPr/>
        </p:nvGrpSpPr>
        <p:grpSpPr>
          <a:xfrm>
            <a:off x="7572396" y="4572008"/>
            <a:ext cx="1143008" cy="571504"/>
            <a:chOff x="7072330" y="214290"/>
            <a:chExt cx="1143008" cy="571504"/>
          </a:xfrm>
          <a:solidFill>
            <a:schemeClr val="bg1">
              <a:lumMod val="50000"/>
            </a:schemeClr>
          </a:solidFill>
        </p:grpSpPr>
        <p:sp>
          <p:nvSpPr>
            <p:cNvPr id="166" name="正方形/長方形 165"/>
            <p:cNvSpPr/>
            <p:nvPr/>
          </p:nvSpPr>
          <p:spPr>
            <a:xfrm>
              <a:off x="7358082" y="21429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7643834" y="21429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7929586" y="21429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7358082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7072330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7643834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2" name="グループ化 241"/>
          <p:cNvGrpSpPr/>
          <p:nvPr/>
        </p:nvGrpSpPr>
        <p:grpSpPr>
          <a:xfrm>
            <a:off x="1714480" y="3571876"/>
            <a:ext cx="1143008" cy="857256"/>
            <a:chOff x="7215206" y="1214422"/>
            <a:chExt cx="1143008" cy="857256"/>
          </a:xfrm>
          <a:solidFill>
            <a:srgbClr val="FF0000"/>
          </a:solidFill>
        </p:grpSpPr>
        <p:sp>
          <p:nvSpPr>
            <p:cNvPr id="172" name="正方形/長方形 171"/>
            <p:cNvSpPr/>
            <p:nvPr/>
          </p:nvSpPr>
          <p:spPr>
            <a:xfrm>
              <a:off x="7500958" y="15001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7786710" y="15001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正方形/長方形 173"/>
            <p:cNvSpPr/>
            <p:nvPr/>
          </p:nvSpPr>
          <p:spPr>
            <a:xfrm>
              <a:off x="8072462" y="15001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7500958" y="178592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/>
            <p:cNvSpPr/>
            <p:nvPr/>
          </p:nvSpPr>
          <p:spPr>
            <a:xfrm>
              <a:off x="7215206" y="178592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7786710" y="12144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5429256" y="4143380"/>
            <a:ext cx="1143008" cy="857256"/>
            <a:chOff x="7286644" y="2285992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178" name="正方形/長方形 177"/>
            <p:cNvSpPr/>
            <p:nvPr/>
          </p:nvSpPr>
          <p:spPr>
            <a:xfrm>
              <a:off x="7572396" y="25717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7858148" y="25717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8143900" y="25717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7572396" y="285749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7286644" y="285749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7572396" y="228599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4" name="グループ化 243"/>
          <p:cNvGrpSpPr/>
          <p:nvPr/>
        </p:nvGrpSpPr>
        <p:grpSpPr>
          <a:xfrm>
            <a:off x="5286380" y="3071810"/>
            <a:ext cx="1143008" cy="857256"/>
            <a:chOff x="7286644" y="3000372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184" name="正方形/長方形 183"/>
            <p:cNvSpPr/>
            <p:nvPr/>
          </p:nvSpPr>
          <p:spPr>
            <a:xfrm>
              <a:off x="7572396" y="328612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7858148" y="328612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8143900" y="328612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/>
            <p:cNvSpPr/>
            <p:nvPr/>
          </p:nvSpPr>
          <p:spPr>
            <a:xfrm>
              <a:off x="7572396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/>
            <p:cNvSpPr/>
            <p:nvPr/>
          </p:nvSpPr>
          <p:spPr>
            <a:xfrm>
              <a:off x="7286644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/>
            <p:cNvSpPr/>
            <p:nvPr/>
          </p:nvSpPr>
          <p:spPr>
            <a:xfrm>
              <a:off x="8143900" y="300037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5" name="グループ化 244"/>
          <p:cNvGrpSpPr/>
          <p:nvPr/>
        </p:nvGrpSpPr>
        <p:grpSpPr>
          <a:xfrm>
            <a:off x="6715140" y="4143380"/>
            <a:ext cx="1428760" cy="571504"/>
            <a:chOff x="7358082" y="3929066"/>
            <a:chExt cx="1428760" cy="571504"/>
          </a:xfrm>
          <a:solidFill>
            <a:schemeClr val="bg1">
              <a:lumMod val="50000"/>
            </a:schemeClr>
          </a:solidFill>
        </p:grpSpPr>
        <p:sp>
          <p:nvSpPr>
            <p:cNvPr id="190" name="正方形/長方形 189"/>
            <p:cNvSpPr/>
            <p:nvPr/>
          </p:nvSpPr>
          <p:spPr>
            <a:xfrm>
              <a:off x="7929586" y="39290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/>
            <p:cNvSpPr/>
            <p:nvPr/>
          </p:nvSpPr>
          <p:spPr>
            <a:xfrm>
              <a:off x="8215338" y="39290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/>
            <p:cNvSpPr/>
            <p:nvPr/>
          </p:nvSpPr>
          <p:spPr>
            <a:xfrm>
              <a:off x="8501090" y="39290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7929586" y="42148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7643834" y="42148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7358082" y="42148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6" name="グループ化 245"/>
          <p:cNvGrpSpPr/>
          <p:nvPr/>
        </p:nvGrpSpPr>
        <p:grpSpPr>
          <a:xfrm>
            <a:off x="428596" y="4572008"/>
            <a:ext cx="1143008" cy="857256"/>
            <a:chOff x="7358082" y="4572008"/>
            <a:chExt cx="1143008" cy="857256"/>
          </a:xfrm>
          <a:solidFill>
            <a:srgbClr val="FF0000"/>
          </a:solidFill>
        </p:grpSpPr>
        <p:sp>
          <p:nvSpPr>
            <p:cNvPr id="196" name="正方形/長方形 195"/>
            <p:cNvSpPr/>
            <p:nvPr/>
          </p:nvSpPr>
          <p:spPr>
            <a:xfrm>
              <a:off x="7643834" y="48577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7929586" y="48577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7643834" y="51435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7358082" y="51435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7929586" y="457200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正方形/長方形 205"/>
            <p:cNvSpPr/>
            <p:nvPr/>
          </p:nvSpPr>
          <p:spPr>
            <a:xfrm>
              <a:off x="8215338" y="457200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7" name="グループ化 246"/>
          <p:cNvGrpSpPr/>
          <p:nvPr/>
        </p:nvGrpSpPr>
        <p:grpSpPr>
          <a:xfrm rot="16200000">
            <a:off x="7500958" y="5072074"/>
            <a:ext cx="857256" cy="1143008"/>
            <a:chOff x="7786710" y="5429264"/>
            <a:chExt cx="857256" cy="1143008"/>
          </a:xfrm>
          <a:solidFill>
            <a:schemeClr val="bg1">
              <a:lumMod val="50000"/>
            </a:schemeClr>
          </a:solidFill>
        </p:grpSpPr>
        <p:sp>
          <p:nvSpPr>
            <p:cNvPr id="201" name="正方形/長方形 200"/>
            <p:cNvSpPr/>
            <p:nvPr/>
          </p:nvSpPr>
          <p:spPr>
            <a:xfrm>
              <a:off x="8072462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正方形/長方形 201"/>
            <p:cNvSpPr/>
            <p:nvPr/>
          </p:nvSpPr>
          <p:spPr>
            <a:xfrm>
              <a:off x="8358214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正方形/長方形 202"/>
            <p:cNvSpPr/>
            <p:nvPr/>
          </p:nvSpPr>
          <p:spPr>
            <a:xfrm>
              <a:off x="8072462" y="628652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/>
            <p:cNvSpPr/>
            <p:nvPr/>
          </p:nvSpPr>
          <p:spPr>
            <a:xfrm>
              <a:off x="7786710" y="628652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8358214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/>
            <p:cNvSpPr/>
            <p:nvPr/>
          </p:nvSpPr>
          <p:spPr>
            <a:xfrm>
              <a:off x="8358214" y="54292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9" name="グループ化 228"/>
          <p:cNvGrpSpPr/>
          <p:nvPr/>
        </p:nvGrpSpPr>
        <p:grpSpPr>
          <a:xfrm>
            <a:off x="857224" y="5357826"/>
            <a:ext cx="857256" cy="857256"/>
            <a:chOff x="3286116" y="5500702"/>
            <a:chExt cx="857256" cy="857256"/>
          </a:xfrm>
          <a:solidFill>
            <a:srgbClr val="FF0000"/>
          </a:solidFill>
        </p:grpSpPr>
        <p:sp>
          <p:nvSpPr>
            <p:cNvPr id="208" name="正方形/長方形 207"/>
            <p:cNvSpPr/>
            <p:nvPr/>
          </p:nvSpPr>
          <p:spPr>
            <a:xfrm>
              <a:off x="3286116" y="578645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>
              <a:off x="3571868" y="578645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正方形/長方形 209"/>
            <p:cNvSpPr/>
            <p:nvPr/>
          </p:nvSpPr>
          <p:spPr>
            <a:xfrm>
              <a:off x="3857620" y="578645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正方形/長方形 210"/>
            <p:cNvSpPr/>
            <p:nvPr/>
          </p:nvSpPr>
          <p:spPr>
            <a:xfrm>
              <a:off x="3286116" y="60722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/>
            <p:cNvSpPr/>
            <p:nvPr/>
          </p:nvSpPr>
          <p:spPr>
            <a:xfrm>
              <a:off x="3857620" y="60722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正方形/長方形 212"/>
            <p:cNvSpPr/>
            <p:nvPr/>
          </p:nvSpPr>
          <p:spPr>
            <a:xfrm>
              <a:off x="3571868" y="550070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5" name="グループ化 254"/>
          <p:cNvGrpSpPr/>
          <p:nvPr/>
        </p:nvGrpSpPr>
        <p:grpSpPr>
          <a:xfrm>
            <a:off x="6286512" y="5286388"/>
            <a:ext cx="1143008" cy="857256"/>
            <a:chOff x="4143372" y="5715016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249" name="正方形/長方形 248"/>
            <p:cNvSpPr/>
            <p:nvPr/>
          </p:nvSpPr>
          <p:spPr>
            <a:xfrm>
              <a:off x="4143372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/>
            <p:cNvSpPr/>
            <p:nvPr/>
          </p:nvSpPr>
          <p:spPr>
            <a:xfrm>
              <a:off x="4429124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正方形/長方形 250"/>
            <p:cNvSpPr/>
            <p:nvPr/>
          </p:nvSpPr>
          <p:spPr>
            <a:xfrm>
              <a:off x="4714876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/>
            <p:cNvSpPr/>
            <p:nvPr/>
          </p:nvSpPr>
          <p:spPr>
            <a:xfrm>
              <a:off x="5000628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正方形/長方形 252"/>
            <p:cNvSpPr/>
            <p:nvPr/>
          </p:nvSpPr>
          <p:spPr>
            <a:xfrm>
              <a:off x="5000628" y="628652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/>
            <p:cNvSpPr/>
            <p:nvPr/>
          </p:nvSpPr>
          <p:spPr>
            <a:xfrm>
              <a:off x="4714876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8" name="テキスト ボックス 257"/>
          <p:cNvSpPr txBox="1"/>
          <p:nvPr/>
        </p:nvSpPr>
        <p:spPr>
          <a:xfrm>
            <a:off x="2071670" y="648866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覆えないものがある</a:t>
            </a:r>
            <a:endParaRPr kumimoji="1" lang="ja-JP" altLang="en-US" dirty="0"/>
          </a:p>
        </p:txBody>
      </p:sp>
      <p:sp>
        <p:nvSpPr>
          <p:cNvPr id="266" name="テキスト ボックス 265"/>
          <p:cNvSpPr txBox="1"/>
          <p:nvPr/>
        </p:nvSpPr>
        <p:spPr>
          <a:xfrm>
            <a:off x="7685740" y="64398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未解決</a:t>
            </a:r>
            <a:endParaRPr kumimoji="1" lang="ja-JP" altLang="en-US" dirty="0"/>
          </a:p>
        </p:txBody>
      </p:sp>
      <p:sp>
        <p:nvSpPr>
          <p:cNvPr id="25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ヘキソミノ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角丸四角形 268"/>
          <p:cNvSpPr/>
          <p:nvPr/>
        </p:nvSpPr>
        <p:spPr>
          <a:xfrm>
            <a:off x="285720" y="571480"/>
            <a:ext cx="2857520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角丸四角形 256"/>
          <p:cNvSpPr/>
          <p:nvPr/>
        </p:nvSpPr>
        <p:spPr>
          <a:xfrm>
            <a:off x="4500562" y="214290"/>
            <a:ext cx="4500594" cy="61436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角丸四角形 266"/>
          <p:cNvSpPr/>
          <p:nvPr/>
        </p:nvSpPr>
        <p:spPr>
          <a:xfrm>
            <a:off x="4643438" y="3643314"/>
            <a:ext cx="4214842" cy="25717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6" name="グループ化 217"/>
          <p:cNvGrpSpPr/>
          <p:nvPr/>
        </p:nvGrpSpPr>
        <p:grpSpPr>
          <a:xfrm>
            <a:off x="5500694" y="1428736"/>
            <a:ext cx="1143008" cy="857256"/>
            <a:chOff x="571472" y="3143248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28" name="正方形/長方形 27"/>
            <p:cNvSpPr/>
            <p:nvPr/>
          </p:nvSpPr>
          <p:spPr>
            <a:xfrm>
              <a:off x="571472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857224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142976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428728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428728" y="342900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1428728" y="371475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7" name="グループ化 218"/>
          <p:cNvGrpSpPr/>
          <p:nvPr/>
        </p:nvGrpSpPr>
        <p:grpSpPr>
          <a:xfrm>
            <a:off x="6072198" y="4572008"/>
            <a:ext cx="1428760" cy="571504"/>
            <a:chOff x="500034" y="4143380"/>
            <a:chExt cx="1428760" cy="571504"/>
          </a:xfrm>
          <a:solidFill>
            <a:schemeClr val="bg1">
              <a:lumMod val="50000"/>
            </a:schemeClr>
          </a:solidFill>
        </p:grpSpPr>
        <p:sp>
          <p:nvSpPr>
            <p:cNvPr id="34" name="正方形/長方形 33"/>
            <p:cNvSpPr/>
            <p:nvPr/>
          </p:nvSpPr>
          <p:spPr>
            <a:xfrm>
              <a:off x="500034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785786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071538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357290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357290" y="442913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1643042" y="442913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8" name="グループ化 219"/>
          <p:cNvGrpSpPr/>
          <p:nvPr/>
        </p:nvGrpSpPr>
        <p:grpSpPr>
          <a:xfrm>
            <a:off x="500034" y="857232"/>
            <a:ext cx="1143008" cy="571504"/>
            <a:chOff x="500034" y="4714884"/>
            <a:chExt cx="1143008" cy="571504"/>
          </a:xfrm>
          <a:solidFill>
            <a:schemeClr val="bg1">
              <a:lumMod val="50000"/>
            </a:schemeClr>
          </a:solidFill>
        </p:grpSpPr>
        <p:sp>
          <p:nvSpPr>
            <p:cNvPr id="38" name="正方形/長方形 37"/>
            <p:cNvSpPr/>
            <p:nvPr/>
          </p:nvSpPr>
          <p:spPr>
            <a:xfrm>
              <a:off x="500034" y="500063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785786" y="500063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1071538" y="500063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357290" y="500063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85786" y="471488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00034" y="471488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2" name="グループ化 221"/>
          <p:cNvGrpSpPr/>
          <p:nvPr/>
        </p:nvGrpSpPr>
        <p:grpSpPr>
          <a:xfrm>
            <a:off x="6786578" y="428604"/>
            <a:ext cx="1143008" cy="571504"/>
            <a:chOff x="2571736" y="357166"/>
            <a:chExt cx="1143008" cy="571504"/>
          </a:xfrm>
          <a:solidFill>
            <a:schemeClr val="bg1">
              <a:lumMod val="50000"/>
            </a:schemeClr>
          </a:solidFill>
        </p:grpSpPr>
        <p:sp>
          <p:nvSpPr>
            <p:cNvPr id="52" name="正方形/長方形 51"/>
            <p:cNvSpPr/>
            <p:nvPr/>
          </p:nvSpPr>
          <p:spPr>
            <a:xfrm>
              <a:off x="2571736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857488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143240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428992" y="3571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3428992" y="6429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857488" y="6429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3" name="グループ化 224"/>
          <p:cNvGrpSpPr/>
          <p:nvPr/>
        </p:nvGrpSpPr>
        <p:grpSpPr>
          <a:xfrm>
            <a:off x="7286644" y="2643182"/>
            <a:ext cx="1143008" cy="857256"/>
            <a:chOff x="2571736" y="2928934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70" name="正方形/長方形 69"/>
            <p:cNvSpPr/>
            <p:nvPr/>
          </p:nvSpPr>
          <p:spPr>
            <a:xfrm>
              <a:off x="2571736" y="321468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857488" y="321468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143240" y="321468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428992" y="321468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3428992" y="350043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2857488" y="292893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6" name="グループ化 227"/>
          <p:cNvGrpSpPr/>
          <p:nvPr/>
        </p:nvGrpSpPr>
        <p:grpSpPr>
          <a:xfrm>
            <a:off x="4643438" y="1428736"/>
            <a:ext cx="1143008" cy="857256"/>
            <a:chOff x="2071670" y="5643578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88" name="正方形/長方形 87"/>
            <p:cNvSpPr/>
            <p:nvPr/>
          </p:nvSpPr>
          <p:spPr>
            <a:xfrm>
              <a:off x="2071670" y="621508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2357422" y="621508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2643174" y="621508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2928926" y="621508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2357422" y="592933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2357422" y="564357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8" name="グループ化 231"/>
          <p:cNvGrpSpPr/>
          <p:nvPr/>
        </p:nvGrpSpPr>
        <p:grpSpPr>
          <a:xfrm>
            <a:off x="5786446" y="428604"/>
            <a:ext cx="857256" cy="857256"/>
            <a:chOff x="4357686" y="1285860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00" name="正方形/長方形 99"/>
            <p:cNvSpPr/>
            <p:nvPr/>
          </p:nvSpPr>
          <p:spPr>
            <a:xfrm>
              <a:off x="4357686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4643438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4929190" y="128586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4357686" y="15716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4643438" y="157161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4357686" y="18573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9" name="グループ化 232"/>
          <p:cNvGrpSpPr/>
          <p:nvPr/>
        </p:nvGrpSpPr>
        <p:grpSpPr>
          <a:xfrm>
            <a:off x="4714876" y="428604"/>
            <a:ext cx="857256" cy="857256"/>
            <a:chOff x="4357686" y="2214554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04" name="正方形/長方形 103"/>
            <p:cNvSpPr/>
            <p:nvPr/>
          </p:nvSpPr>
          <p:spPr>
            <a:xfrm>
              <a:off x="4357686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4643438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4929190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4357686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4929190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4929190" y="221455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1" name="グループ化 234"/>
          <p:cNvGrpSpPr/>
          <p:nvPr/>
        </p:nvGrpSpPr>
        <p:grpSpPr>
          <a:xfrm>
            <a:off x="4714876" y="4500570"/>
            <a:ext cx="857256" cy="857256"/>
            <a:chOff x="4357686" y="4500570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12" name="正方形/長方形 111"/>
            <p:cNvSpPr/>
            <p:nvPr/>
          </p:nvSpPr>
          <p:spPr>
            <a:xfrm>
              <a:off x="4357686" y="47863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4643438" y="47863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4929190" y="47863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4357686" y="50720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643438" y="50720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4357686" y="450057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2" name="グループ化 229"/>
          <p:cNvGrpSpPr/>
          <p:nvPr/>
        </p:nvGrpSpPr>
        <p:grpSpPr>
          <a:xfrm>
            <a:off x="7786710" y="785794"/>
            <a:ext cx="857256" cy="857256"/>
            <a:chOff x="4357686" y="5572140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41" name="正方形/長方形 140"/>
            <p:cNvSpPr/>
            <p:nvPr/>
          </p:nvSpPr>
          <p:spPr>
            <a:xfrm>
              <a:off x="4357686" y="585789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4643438" y="585789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4929190" y="585789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4357686" y="61436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4643438" y="61436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4929190" y="557214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4" name="グループ化 236"/>
          <p:cNvGrpSpPr/>
          <p:nvPr/>
        </p:nvGrpSpPr>
        <p:grpSpPr>
          <a:xfrm>
            <a:off x="6786578" y="1142984"/>
            <a:ext cx="857256" cy="857256"/>
            <a:chOff x="5715008" y="1214422"/>
            <a:chExt cx="857256" cy="857256"/>
          </a:xfrm>
          <a:solidFill>
            <a:schemeClr val="bg1">
              <a:lumMod val="50000"/>
            </a:schemeClr>
          </a:solidFill>
        </p:grpSpPr>
        <p:sp>
          <p:nvSpPr>
            <p:cNvPr id="124" name="正方形/長方形 123"/>
            <p:cNvSpPr/>
            <p:nvPr/>
          </p:nvSpPr>
          <p:spPr>
            <a:xfrm>
              <a:off x="5715008" y="12144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6000760" y="12144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6286512" y="121442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5715008" y="15001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5715008" y="178592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6286512" y="150017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5" name="グループ化 237"/>
          <p:cNvGrpSpPr/>
          <p:nvPr/>
        </p:nvGrpSpPr>
        <p:grpSpPr>
          <a:xfrm>
            <a:off x="7786710" y="1714488"/>
            <a:ext cx="1143008" cy="857256"/>
            <a:chOff x="5429256" y="3571876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132" name="正方形/長方形 131"/>
            <p:cNvSpPr/>
            <p:nvPr/>
          </p:nvSpPr>
          <p:spPr>
            <a:xfrm>
              <a:off x="5715008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6000760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6286512" y="357187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5715008" y="385762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5715008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5429256" y="414338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6" name="グループ化 238"/>
          <p:cNvGrpSpPr/>
          <p:nvPr/>
        </p:nvGrpSpPr>
        <p:grpSpPr>
          <a:xfrm>
            <a:off x="6572264" y="2143116"/>
            <a:ext cx="1143008" cy="857256"/>
            <a:chOff x="5572132" y="4643446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154" name="正方形/長方形 153"/>
            <p:cNvSpPr/>
            <p:nvPr/>
          </p:nvSpPr>
          <p:spPr>
            <a:xfrm>
              <a:off x="5857884" y="464344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6143636" y="464344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6429388" y="464344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5857884" y="492919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5857884" y="521495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5572132" y="492919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7" name="グループ化 239"/>
          <p:cNvGrpSpPr/>
          <p:nvPr/>
        </p:nvGrpSpPr>
        <p:grpSpPr>
          <a:xfrm>
            <a:off x="5572132" y="2857496"/>
            <a:ext cx="1143008" cy="571504"/>
            <a:chOff x="5572132" y="5715016"/>
            <a:chExt cx="1143008" cy="571504"/>
          </a:xfrm>
          <a:solidFill>
            <a:schemeClr val="bg1">
              <a:lumMod val="50000"/>
            </a:schemeClr>
          </a:solidFill>
        </p:grpSpPr>
        <p:sp>
          <p:nvSpPr>
            <p:cNvPr id="160" name="正方形/長方形 159"/>
            <p:cNvSpPr/>
            <p:nvPr/>
          </p:nvSpPr>
          <p:spPr>
            <a:xfrm>
              <a:off x="5857884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6143636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6429388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5857884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5572132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6429388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8" name="グループ化 240"/>
          <p:cNvGrpSpPr/>
          <p:nvPr/>
        </p:nvGrpSpPr>
        <p:grpSpPr>
          <a:xfrm>
            <a:off x="1928794" y="928670"/>
            <a:ext cx="1143008" cy="571504"/>
            <a:chOff x="7072330" y="214290"/>
            <a:chExt cx="1143008" cy="571504"/>
          </a:xfrm>
          <a:solidFill>
            <a:schemeClr val="bg1">
              <a:lumMod val="50000"/>
            </a:schemeClr>
          </a:solidFill>
        </p:grpSpPr>
        <p:sp>
          <p:nvSpPr>
            <p:cNvPr id="166" name="正方形/長方形 165"/>
            <p:cNvSpPr/>
            <p:nvPr/>
          </p:nvSpPr>
          <p:spPr>
            <a:xfrm>
              <a:off x="7358082" y="21429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7643834" y="21429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7929586" y="21429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7358082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7072330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7643834" y="50004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9" name="グループ化 242"/>
          <p:cNvGrpSpPr/>
          <p:nvPr/>
        </p:nvGrpSpPr>
        <p:grpSpPr>
          <a:xfrm>
            <a:off x="5143504" y="3786190"/>
            <a:ext cx="1143008" cy="857256"/>
            <a:chOff x="7286644" y="2285992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178" name="正方形/長方形 177"/>
            <p:cNvSpPr/>
            <p:nvPr/>
          </p:nvSpPr>
          <p:spPr>
            <a:xfrm>
              <a:off x="7572396" y="25717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7858148" y="25717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8143900" y="25717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7572396" y="285749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7286644" y="285749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7572396" y="228599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4" name="正方形/長方形 183"/>
          <p:cNvSpPr/>
          <p:nvPr/>
        </p:nvSpPr>
        <p:spPr>
          <a:xfrm>
            <a:off x="5357818" y="2428868"/>
            <a:ext cx="285752" cy="28575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5643570" y="2428868"/>
            <a:ext cx="285752" cy="28575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正方形/長方形 185"/>
          <p:cNvSpPr/>
          <p:nvPr/>
        </p:nvSpPr>
        <p:spPr>
          <a:xfrm>
            <a:off x="5929322" y="2428868"/>
            <a:ext cx="285752" cy="28575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正方形/長方形 186"/>
          <p:cNvSpPr/>
          <p:nvPr/>
        </p:nvSpPr>
        <p:spPr>
          <a:xfrm>
            <a:off x="5357818" y="2714620"/>
            <a:ext cx="285752" cy="28575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正方形/長方形 187"/>
          <p:cNvSpPr/>
          <p:nvPr/>
        </p:nvSpPr>
        <p:spPr>
          <a:xfrm>
            <a:off x="5072066" y="2714620"/>
            <a:ext cx="285752" cy="28575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5929322" y="2143116"/>
            <a:ext cx="285752" cy="28575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1" name="グループ化 244"/>
          <p:cNvGrpSpPr/>
          <p:nvPr/>
        </p:nvGrpSpPr>
        <p:grpSpPr>
          <a:xfrm>
            <a:off x="428596" y="1643050"/>
            <a:ext cx="1428760" cy="571504"/>
            <a:chOff x="7358082" y="3929066"/>
            <a:chExt cx="1428760" cy="571504"/>
          </a:xfrm>
          <a:solidFill>
            <a:schemeClr val="bg1">
              <a:lumMod val="50000"/>
            </a:schemeClr>
          </a:solidFill>
        </p:grpSpPr>
        <p:sp>
          <p:nvSpPr>
            <p:cNvPr id="190" name="正方形/長方形 189"/>
            <p:cNvSpPr/>
            <p:nvPr/>
          </p:nvSpPr>
          <p:spPr>
            <a:xfrm>
              <a:off x="7929586" y="39290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/>
            <p:cNvSpPr/>
            <p:nvPr/>
          </p:nvSpPr>
          <p:spPr>
            <a:xfrm>
              <a:off x="8215338" y="39290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/>
            <p:cNvSpPr/>
            <p:nvPr/>
          </p:nvSpPr>
          <p:spPr>
            <a:xfrm>
              <a:off x="8501090" y="39290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7929586" y="42148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7643834" y="42148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7358082" y="421481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3" name="グループ化 246"/>
          <p:cNvGrpSpPr/>
          <p:nvPr/>
        </p:nvGrpSpPr>
        <p:grpSpPr>
          <a:xfrm rot="16200000">
            <a:off x="7500958" y="5072074"/>
            <a:ext cx="857256" cy="1143008"/>
            <a:chOff x="7786710" y="5429264"/>
            <a:chExt cx="857256" cy="1143008"/>
          </a:xfrm>
          <a:solidFill>
            <a:schemeClr val="bg1">
              <a:lumMod val="50000"/>
            </a:schemeClr>
          </a:solidFill>
        </p:grpSpPr>
        <p:sp>
          <p:nvSpPr>
            <p:cNvPr id="201" name="正方形/長方形 200"/>
            <p:cNvSpPr/>
            <p:nvPr/>
          </p:nvSpPr>
          <p:spPr>
            <a:xfrm>
              <a:off x="8072462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正方形/長方形 201"/>
            <p:cNvSpPr/>
            <p:nvPr/>
          </p:nvSpPr>
          <p:spPr>
            <a:xfrm>
              <a:off x="8358214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正方形/長方形 202"/>
            <p:cNvSpPr/>
            <p:nvPr/>
          </p:nvSpPr>
          <p:spPr>
            <a:xfrm>
              <a:off x="8072462" y="628652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/>
            <p:cNvSpPr/>
            <p:nvPr/>
          </p:nvSpPr>
          <p:spPr>
            <a:xfrm>
              <a:off x="7786710" y="628652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8358214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/>
            <p:cNvSpPr/>
            <p:nvPr/>
          </p:nvSpPr>
          <p:spPr>
            <a:xfrm>
              <a:off x="8358214" y="542926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5" name="グループ化 254"/>
          <p:cNvGrpSpPr/>
          <p:nvPr/>
        </p:nvGrpSpPr>
        <p:grpSpPr>
          <a:xfrm>
            <a:off x="5857884" y="5143512"/>
            <a:ext cx="1143008" cy="857256"/>
            <a:chOff x="4143372" y="5715016"/>
            <a:chExt cx="1143008" cy="857256"/>
          </a:xfrm>
          <a:solidFill>
            <a:schemeClr val="bg1">
              <a:lumMod val="50000"/>
            </a:schemeClr>
          </a:solidFill>
        </p:grpSpPr>
        <p:sp>
          <p:nvSpPr>
            <p:cNvPr id="249" name="正方形/長方形 248"/>
            <p:cNvSpPr/>
            <p:nvPr/>
          </p:nvSpPr>
          <p:spPr>
            <a:xfrm>
              <a:off x="4143372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/>
            <p:cNvSpPr/>
            <p:nvPr/>
          </p:nvSpPr>
          <p:spPr>
            <a:xfrm>
              <a:off x="4429124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正方形/長方形 250"/>
            <p:cNvSpPr/>
            <p:nvPr/>
          </p:nvSpPr>
          <p:spPr>
            <a:xfrm>
              <a:off x="4714876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/>
            <p:cNvSpPr/>
            <p:nvPr/>
          </p:nvSpPr>
          <p:spPr>
            <a:xfrm>
              <a:off x="5000628" y="600076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正方形/長方形 252"/>
            <p:cNvSpPr/>
            <p:nvPr/>
          </p:nvSpPr>
          <p:spPr>
            <a:xfrm>
              <a:off x="5000628" y="628652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/>
            <p:cNvSpPr/>
            <p:nvPr/>
          </p:nvSpPr>
          <p:spPr>
            <a:xfrm>
              <a:off x="4714876" y="571501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6" name="テキスト ボックス 265"/>
          <p:cNvSpPr txBox="1"/>
          <p:nvPr/>
        </p:nvSpPr>
        <p:spPr>
          <a:xfrm>
            <a:off x="7685740" y="64398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未解決</a:t>
            </a:r>
            <a:endParaRPr kumimoji="1" lang="ja-JP" altLang="en-US" dirty="0"/>
          </a:p>
        </p:txBody>
      </p:sp>
      <p:sp>
        <p:nvSpPr>
          <p:cNvPr id="268" name="テキスト ボックス 267"/>
          <p:cNvSpPr txBox="1"/>
          <p:nvPr/>
        </p:nvSpPr>
        <p:spPr>
          <a:xfrm>
            <a:off x="0" y="0"/>
            <a:ext cx="4000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作業用</a:t>
            </a:r>
            <a:endParaRPr kumimoji="1" lang="ja-JP" altLang="en-US" dirty="0"/>
          </a:p>
        </p:txBody>
      </p:sp>
      <p:sp>
        <p:nvSpPr>
          <p:cNvPr id="270" name="テキスト ボックス 269"/>
          <p:cNvSpPr txBox="1"/>
          <p:nvPr/>
        </p:nvSpPr>
        <p:spPr>
          <a:xfrm>
            <a:off x="1500166" y="257174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斜めに連続しない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グループ化 30"/>
          <p:cNvGrpSpPr/>
          <p:nvPr/>
        </p:nvGrpSpPr>
        <p:grpSpPr>
          <a:xfrm>
            <a:off x="6143636" y="2214554"/>
            <a:ext cx="2000264" cy="2000264"/>
            <a:chOff x="5214942" y="2357430"/>
            <a:chExt cx="2000264" cy="2000264"/>
          </a:xfrm>
        </p:grpSpPr>
        <p:sp>
          <p:nvSpPr>
            <p:cNvPr id="4" name="正方形/長方形 3"/>
            <p:cNvSpPr/>
            <p:nvPr/>
          </p:nvSpPr>
          <p:spPr>
            <a:xfrm>
              <a:off x="5214942" y="235743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5500694" y="235743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500694" y="264318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786446" y="264318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786446" y="292893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072198" y="292893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6357950" y="292893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5786446" y="321468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072198" y="321468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357950" y="321468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786446" y="350043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072198" y="350043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357950" y="350043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643702" y="292893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6643702" y="264318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6929454" y="264318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929454" y="235743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5214942" y="407194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214942" y="378619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500694" y="378619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500694" y="350043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643702" y="378619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643702" y="407194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929454" y="407194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6357950" y="378619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357982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ｎ</a:t>
            </a:r>
            <a:r>
              <a:rPr kumimoji="1" lang="en-US" altLang="ja-JP" dirty="0" smtClean="0"/>
              <a:t>×</a:t>
            </a:r>
            <a:r>
              <a:rPr lang="ja-JP" altLang="en-US" dirty="0" smtClean="0"/>
              <a:t>ｎ </a:t>
            </a:r>
            <a:r>
              <a:rPr lang="en-US" altLang="ja-JP" dirty="0" smtClean="0"/>
              <a:t>(</a:t>
            </a:r>
            <a:r>
              <a:rPr lang="ja-JP" altLang="en-US" dirty="0" smtClean="0"/>
              <a:t>ｎは奇数</a:t>
            </a:r>
            <a:r>
              <a:rPr lang="en-US" altLang="ja-JP" dirty="0" smtClean="0"/>
              <a:t>)</a:t>
            </a:r>
            <a:r>
              <a:rPr kumimoji="1" lang="ja-JP" altLang="en-US" dirty="0" smtClean="0"/>
              <a:t>の中に、ぴったり収まる＋</a:t>
            </a:r>
            <a:r>
              <a:rPr kumimoji="1" lang="en-US" altLang="ja-JP" dirty="0" smtClean="0"/>
              <a:t>,X</a:t>
            </a:r>
            <a:r>
              <a:rPr kumimoji="1" lang="ja-JP" altLang="en-US" dirty="0" smtClean="0"/>
              <a:t>　を考える</a:t>
            </a:r>
            <a:endParaRPr kumimoji="1" lang="en-US" altLang="ja-JP" dirty="0" smtClean="0"/>
          </a:p>
          <a:p>
            <a:r>
              <a:rPr lang="ja-JP" altLang="en-US" dirty="0" smtClean="0"/>
              <a:t>＋</a:t>
            </a:r>
            <a:r>
              <a:rPr kumimoji="1" lang="ja-JP" altLang="en-US" dirty="0" smtClean="0"/>
              <a:t>はｎ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ｎのエリアに高々９個しか入らない</a:t>
            </a:r>
            <a:endParaRPr kumimoji="1" lang="en-US" altLang="ja-JP" dirty="0" smtClean="0"/>
          </a:p>
          <a:p>
            <a:r>
              <a:rPr lang="ja-JP" altLang="en-US" dirty="0" smtClean="0"/>
              <a:t>ひとつの＋とひとつの</a:t>
            </a:r>
            <a:r>
              <a:rPr lang="en-US" altLang="ja-JP" dirty="0" smtClean="0"/>
              <a:t>X</a:t>
            </a:r>
            <a:r>
              <a:rPr lang="ja-JP" altLang="en-US" dirty="0" smtClean="0"/>
              <a:t>は高々８マスでしか重ならない（＋の縦線と横線を別々に考えれば自明）　→　</a:t>
            </a:r>
            <a:r>
              <a:rPr lang="en-US" altLang="ja-JP" dirty="0" smtClean="0"/>
              <a:t>X</a:t>
            </a:r>
            <a:r>
              <a:rPr lang="ja-JP" altLang="en-US" dirty="0" smtClean="0"/>
              <a:t>は＋によって高々８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９＝７２マスしか覆われない</a:t>
            </a:r>
            <a:endParaRPr lang="en-US" altLang="ja-JP" dirty="0" smtClean="0"/>
          </a:p>
          <a:p>
            <a:r>
              <a:rPr lang="ja-JP" altLang="en-US" dirty="0" smtClean="0"/>
              <a:t>ｎ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ｎのエリアに</a:t>
            </a:r>
            <a:r>
              <a:rPr lang="en-US" altLang="ja-JP" dirty="0" smtClean="0"/>
              <a:t>X</a:t>
            </a:r>
            <a:r>
              <a:rPr lang="ja-JP" altLang="en-US" dirty="0" smtClean="0"/>
              <a:t>は高々９個しか入らない</a:t>
            </a:r>
            <a:endParaRPr lang="en-US" altLang="ja-JP" dirty="0" smtClean="0"/>
          </a:p>
          <a:p>
            <a:r>
              <a:rPr lang="ja-JP" altLang="en-US" dirty="0" smtClean="0"/>
              <a:t>面積ｎ以上のポリオミノはｎ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ｎのエリアにそれらのうちのｎマスが入るように置ける　→　そのようなポリオミノが</a:t>
            </a:r>
            <a:r>
              <a:rPr lang="en-US" altLang="ja-JP" dirty="0" smtClean="0"/>
              <a:t>X</a:t>
            </a:r>
            <a:r>
              <a:rPr lang="ja-JP" altLang="en-US" dirty="0" smtClean="0"/>
              <a:t>で覆われたとき、　　ｎ</a:t>
            </a:r>
            <a:r>
              <a:rPr lang="en-US" altLang="ja-JP" dirty="0" smtClean="0"/>
              <a:t>/</a:t>
            </a:r>
            <a:r>
              <a:rPr lang="ja-JP" altLang="en-US" dirty="0" smtClean="0"/>
              <a:t>９ を覆う</a:t>
            </a:r>
            <a:r>
              <a:rPr lang="en-US" altLang="ja-JP" dirty="0" smtClean="0"/>
              <a:t>X</a:t>
            </a:r>
            <a:r>
              <a:rPr lang="ja-JP" altLang="en-US" dirty="0" smtClean="0"/>
              <a:t>が存在する → </a:t>
            </a:r>
            <a:r>
              <a:rPr lang="en-US" altLang="ja-JP" dirty="0" smtClean="0"/>
              <a:t>n&gt;72*9 </a:t>
            </a:r>
            <a:r>
              <a:rPr lang="ja-JP" altLang="en-US" dirty="0" smtClean="0"/>
              <a:t>のとき、そのポリオミノは＋で覆えない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1" name="直線コネクタ 230"/>
          <p:cNvCxnSpPr/>
          <p:nvPr/>
        </p:nvCxnSpPr>
        <p:spPr>
          <a:xfrm>
            <a:off x="2500298" y="3143248"/>
            <a:ext cx="500066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コネクタ 231"/>
          <p:cNvCxnSpPr/>
          <p:nvPr/>
        </p:nvCxnSpPr>
        <p:spPr>
          <a:xfrm>
            <a:off x="2500298" y="3429000"/>
            <a:ext cx="50006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コネクタ 232"/>
          <p:cNvCxnSpPr/>
          <p:nvPr/>
        </p:nvCxnSpPr>
        <p:spPr>
          <a:xfrm>
            <a:off x="2500298" y="3714752"/>
            <a:ext cx="50006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コネクタ 233"/>
          <p:cNvCxnSpPr/>
          <p:nvPr/>
        </p:nvCxnSpPr>
        <p:spPr>
          <a:xfrm>
            <a:off x="2500298" y="4000504"/>
            <a:ext cx="50006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コネクタ 234"/>
          <p:cNvCxnSpPr/>
          <p:nvPr/>
        </p:nvCxnSpPr>
        <p:spPr>
          <a:xfrm>
            <a:off x="2500298" y="4286256"/>
            <a:ext cx="50006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コネクタ 235"/>
          <p:cNvCxnSpPr/>
          <p:nvPr/>
        </p:nvCxnSpPr>
        <p:spPr>
          <a:xfrm rot="5400000">
            <a:off x="6001752" y="3857032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コネクタ 236"/>
          <p:cNvCxnSpPr/>
          <p:nvPr/>
        </p:nvCxnSpPr>
        <p:spPr>
          <a:xfrm rot="5400000">
            <a:off x="6287504" y="3857032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コネクタ 237"/>
          <p:cNvCxnSpPr/>
          <p:nvPr/>
        </p:nvCxnSpPr>
        <p:spPr>
          <a:xfrm rot="5400000">
            <a:off x="6571667" y="3857032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>
          <a:xfrm rot="5400000">
            <a:off x="5716000" y="3857032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コネクタ 239"/>
          <p:cNvCxnSpPr/>
          <p:nvPr/>
        </p:nvCxnSpPr>
        <p:spPr>
          <a:xfrm rot="5400000">
            <a:off x="5430248" y="3857032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コネクタ 240"/>
          <p:cNvCxnSpPr/>
          <p:nvPr/>
        </p:nvCxnSpPr>
        <p:spPr>
          <a:xfrm rot="5400000">
            <a:off x="4572992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線コネクタ 241"/>
          <p:cNvCxnSpPr/>
          <p:nvPr/>
        </p:nvCxnSpPr>
        <p:spPr>
          <a:xfrm rot="5400000">
            <a:off x="4858744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コネクタ 242"/>
          <p:cNvCxnSpPr/>
          <p:nvPr/>
        </p:nvCxnSpPr>
        <p:spPr>
          <a:xfrm rot="5400000">
            <a:off x="5142907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コネクタ 243"/>
          <p:cNvCxnSpPr/>
          <p:nvPr/>
        </p:nvCxnSpPr>
        <p:spPr>
          <a:xfrm rot="5400000">
            <a:off x="4287240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コネクタ 244"/>
          <p:cNvCxnSpPr/>
          <p:nvPr/>
        </p:nvCxnSpPr>
        <p:spPr>
          <a:xfrm rot="5400000">
            <a:off x="4001488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コネクタ 245"/>
          <p:cNvCxnSpPr/>
          <p:nvPr/>
        </p:nvCxnSpPr>
        <p:spPr>
          <a:xfrm rot="5400000">
            <a:off x="3144233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コネクタ 246"/>
          <p:cNvCxnSpPr/>
          <p:nvPr/>
        </p:nvCxnSpPr>
        <p:spPr>
          <a:xfrm rot="5400000">
            <a:off x="3429985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コネクタ 247"/>
          <p:cNvCxnSpPr/>
          <p:nvPr/>
        </p:nvCxnSpPr>
        <p:spPr>
          <a:xfrm rot="5400000">
            <a:off x="3714148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>
          <a:xfrm rot="5400000">
            <a:off x="2858481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コネクタ 249"/>
          <p:cNvCxnSpPr/>
          <p:nvPr/>
        </p:nvCxnSpPr>
        <p:spPr>
          <a:xfrm rot="5400000">
            <a:off x="2572729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コネクタ 250"/>
          <p:cNvCxnSpPr/>
          <p:nvPr/>
        </p:nvCxnSpPr>
        <p:spPr>
          <a:xfrm rot="5400000">
            <a:off x="2001225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線コネクタ 251"/>
          <p:cNvCxnSpPr/>
          <p:nvPr/>
        </p:nvCxnSpPr>
        <p:spPr>
          <a:xfrm rot="5400000">
            <a:off x="2285388" y="3856636"/>
            <a:ext cx="14283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正方形/長方形 253"/>
          <p:cNvSpPr/>
          <p:nvPr/>
        </p:nvSpPr>
        <p:spPr>
          <a:xfrm>
            <a:off x="5143504" y="200024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正方形/長方形 255"/>
          <p:cNvSpPr/>
          <p:nvPr/>
        </p:nvSpPr>
        <p:spPr>
          <a:xfrm>
            <a:off x="4857752" y="200024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正方形/長方形 256"/>
          <p:cNvSpPr/>
          <p:nvPr/>
        </p:nvSpPr>
        <p:spPr>
          <a:xfrm>
            <a:off x="4572000" y="200024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1" name="乗算記号 260"/>
          <p:cNvSpPr/>
          <p:nvPr/>
        </p:nvSpPr>
        <p:spPr>
          <a:xfrm>
            <a:off x="3571868" y="2214554"/>
            <a:ext cx="285752" cy="28575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2" name="グループ化 261"/>
          <p:cNvGrpSpPr/>
          <p:nvPr/>
        </p:nvGrpSpPr>
        <p:grpSpPr>
          <a:xfrm>
            <a:off x="4143372" y="2571744"/>
            <a:ext cx="142876" cy="142876"/>
            <a:chOff x="4214810" y="4857760"/>
            <a:chExt cx="285752" cy="285752"/>
          </a:xfrm>
        </p:grpSpPr>
        <p:cxnSp>
          <p:nvCxnSpPr>
            <p:cNvPr id="263" name="直線コネクタ 262"/>
            <p:cNvCxnSpPr/>
            <p:nvPr/>
          </p:nvCxnSpPr>
          <p:spPr>
            <a:xfrm rot="5400000" flipH="1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 rot="16200000" flipV="1">
              <a:off x="4214810" y="4857760"/>
              <a:ext cx="28575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グループ化 53"/>
          <p:cNvGrpSpPr/>
          <p:nvPr/>
        </p:nvGrpSpPr>
        <p:grpSpPr>
          <a:xfrm>
            <a:off x="2143108" y="2928934"/>
            <a:ext cx="1714512" cy="1714512"/>
            <a:chOff x="1214414" y="3643314"/>
            <a:chExt cx="1714512" cy="1714512"/>
          </a:xfrm>
        </p:grpSpPr>
        <p:grpSp>
          <p:nvGrpSpPr>
            <p:cNvPr id="55" name="グループ化 44"/>
            <p:cNvGrpSpPr/>
            <p:nvPr/>
          </p:nvGrpSpPr>
          <p:grpSpPr>
            <a:xfrm>
              <a:off x="1214414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91" name="正方形/長方形 90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正方形/長方形 95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6" name="グループ化 45"/>
            <p:cNvGrpSpPr/>
            <p:nvPr/>
          </p:nvGrpSpPr>
          <p:grpSpPr>
            <a:xfrm>
              <a:off x="1500166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85" name="正方形/長方形 84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" name="グループ化 52"/>
            <p:cNvGrpSpPr/>
            <p:nvPr/>
          </p:nvGrpSpPr>
          <p:grpSpPr>
            <a:xfrm>
              <a:off x="1785918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79" name="正方形/長方形 78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正方形/長方形 81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正方形/長方形 82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8" name="グループ化 59"/>
            <p:cNvGrpSpPr/>
            <p:nvPr/>
          </p:nvGrpSpPr>
          <p:grpSpPr>
            <a:xfrm>
              <a:off x="2071670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73" name="正方形/長方形 72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66"/>
            <p:cNvGrpSpPr/>
            <p:nvPr/>
          </p:nvGrpSpPr>
          <p:grpSpPr>
            <a:xfrm>
              <a:off x="2357422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67" name="正方形/長方形 66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0" name="グループ化 73"/>
            <p:cNvGrpSpPr/>
            <p:nvPr/>
          </p:nvGrpSpPr>
          <p:grpSpPr>
            <a:xfrm>
              <a:off x="2643174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61" name="正方形/長方形 60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はみだしてもいいことにする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覆えた！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97" name="グループ化 96"/>
          <p:cNvGrpSpPr/>
          <p:nvPr/>
        </p:nvGrpSpPr>
        <p:grpSpPr>
          <a:xfrm>
            <a:off x="2428860" y="2643182"/>
            <a:ext cx="857256" cy="571504"/>
            <a:chOff x="6429388" y="1928802"/>
            <a:chExt cx="857256" cy="571504"/>
          </a:xfrm>
        </p:grpSpPr>
        <p:sp>
          <p:nvSpPr>
            <p:cNvPr id="4" name="正方形/長方形 3"/>
            <p:cNvSpPr/>
            <p:nvPr/>
          </p:nvSpPr>
          <p:spPr>
            <a:xfrm>
              <a:off x="6715140" y="2214554"/>
              <a:ext cx="285752" cy="28575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429388" y="2214554"/>
              <a:ext cx="285752" cy="28575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7000892" y="2214554"/>
              <a:ext cx="285752" cy="28575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000892" y="1928802"/>
              <a:ext cx="285752" cy="28575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2143108" y="2643182"/>
            <a:ext cx="571504" cy="857256"/>
            <a:chOff x="6143636" y="1928802"/>
            <a:chExt cx="571504" cy="857256"/>
          </a:xfrm>
          <a:solidFill>
            <a:srgbClr val="92D050"/>
          </a:solidFill>
        </p:grpSpPr>
        <p:sp>
          <p:nvSpPr>
            <p:cNvPr id="105" name="正方形/長方形 104"/>
            <p:cNvSpPr/>
            <p:nvPr/>
          </p:nvSpPr>
          <p:spPr>
            <a:xfrm>
              <a:off x="6143636" y="221455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6429388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6143636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6143636" y="192880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0" name="グループ化 109"/>
          <p:cNvGrpSpPr/>
          <p:nvPr/>
        </p:nvGrpSpPr>
        <p:grpSpPr>
          <a:xfrm>
            <a:off x="1857356" y="3500438"/>
            <a:ext cx="571504" cy="857256"/>
            <a:chOff x="5857884" y="2786058"/>
            <a:chExt cx="571504" cy="857256"/>
          </a:xfrm>
          <a:solidFill>
            <a:srgbClr val="FFFF00"/>
          </a:solidFill>
        </p:grpSpPr>
        <p:sp>
          <p:nvSpPr>
            <p:cNvPr id="111" name="正方形/長方形 110"/>
            <p:cNvSpPr/>
            <p:nvPr/>
          </p:nvSpPr>
          <p:spPr>
            <a:xfrm>
              <a:off x="6143636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6143636" y="307181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6143636" y="335756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5857884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2143108" y="3786190"/>
            <a:ext cx="571504" cy="857256"/>
            <a:chOff x="6143636" y="3071810"/>
            <a:chExt cx="571504" cy="857256"/>
          </a:xfrm>
          <a:solidFill>
            <a:srgbClr val="92D050"/>
          </a:solidFill>
        </p:grpSpPr>
        <p:sp>
          <p:nvSpPr>
            <p:cNvPr id="117" name="正方形/長方形 116"/>
            <p:cNvSpPr/>
            <p:nvPr/>
          </p:nvSpPr>
          <p:spPr>
            <a:xfrm>
              <a:off x="6429388" y="307181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6429388" y="335756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6429388" y="364331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6143636" y="364331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2714612" y="2928934"/>
            <a:ext cx="857256" cy="571504"/>
            <a:chOff x="6715140" y="2214554"/>
            <a:chExt cx="857256" cy="571504"/>
          </a:xfrm>
          <a:solidFill>
            <a:srgbClr val="FFFF00"/>
          </a:solidFill>
        </p:grpSpPr>
        <p:sp>
          <p:nvSpPr>
            <p:cNvPr id="123" name="正方形/長方形 122"/>
            <p:cNvSpPr/>
            <p:nvPr/>
          </p:nvSpPr>
          <p:spPr>
            <a:xfrm>
              <a:off x="7000892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ja-JP" altLang="en-US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7286644" y="221455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6715140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7286644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ja-JP" altLang="en-US"/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3286116" y="2928934"/>
            <a:ext cx="571504" cy="857256"/>
            <a:chOff x="7286644" y="2214554"/>
            <a:chExt cx="571504" cy="857256"/>
          </a:xfrm>
          <a:solidFill>
            <a:schemeClr val="accent1"/>
          </a:solidFill>
        </p:grpSpPr>
        <p:sp>
          <p:nvSpPr>
            <p:cNvPr id="129" name="正方形/長方形 128"/>
            <p:cNvSpPr/>
            <p:nvPr/>
          </p:nvSpPr>
          <p:spPr>
            <a:xfrm>
              <a:off x="7572396" y="221455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7572396" y="250030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7572396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7286644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3000364" y="4071942"/>
            <a:ext cx="857256" cy="571504"/>
            <a:chOff x="6429388" y="2786058"/>
            <a:chExt cx="857256" cy="571504"/>
          </a:xfrm>
          <a:solidFill>
            <a:srgbClr val="FF0000"/>
          </a:solidFill>
        </p:grpSpPr>
        <p:sp>
          <p:nvSpPr>
            <p:cNvPr id="135" name="正方形/長方形 134"/>
            <p:cNvSpPr/>
            <p:nvPr/>
          </p:nvSpPr>
          <p:spPr>
            <a:xfrm>
              <a:off x="6715140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6429388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7000892" y="278605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7000892" y="307181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0" name="グループ化 139"/>
          <p:cNvGrpSpPr/>
          <p:nvPr/>
        </p:nvGrpSpPr>
        <p:grpSpPr>
          <a:xfrm>
            <a:off x="3000364" y="3500438"/>
            <a:ext cx="857256" cy="571504"/>
            <a:chOff x="6715140" y="3071810"/>
            <a:chExt cx="857256" cy="571504"/>
          </a:xfrm>
          <a:solidFill>
            <a:srgbClr val="92D050"/>
          </a:solidFill>
        </p:grpSpPr>
        <p:sp>
          <p:nvSpPr>
            <p:cNvPr id="141" name="正方形/長方形 140"/>
            <p:cNvSpPr/>
            <p:nvPr/>
          </p:nvSpPr>
          <p:spPr>
            <a:xfrm>
              <a:off x="6715140" y="307181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6715140" y="335756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7286644" y="335756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7000892" y="335756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6" name="グループ化 145"/>
          <p:cNvGrpSpPr/>
          <p:nvPr/>
        </p:nvGrpSpPr>
        <p:grpSpPr>
          <a:xfrm>
            <a:off x="2428860" y="3500438"/>
            <a:ext cx="571504" cy="857256"/>
            <a:chOff x="7286644" y="3071810"/>
            <a:chExt cx="571504" cy="857256"/>
          </a:xfrm>
          <a:solidFill>
            <a:schemeClr val="accent1"/>
          </a:solidFill>
        </p:grpSpPr>
        <p:sp>
          <p:nvSpPr>
            <p:cNvPr id="147" name="正方形/長方形 146"/>
            <p:cNvSpPr/>
            <p:nvPr/>
          </p:nvSpPr>
          <p:spPr>
            <a:xfrm>
              <a:off x="7572396" y="307181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7286644" y="307181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7572396" y="335756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7572396" y="364331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2" name="グループ化 151"/>
          <p:cNvGrpSpPr/>
          <p:nvPr/>
        </p:nvGrpSpPr>
        <p:grpSpPr>
          <a:xfrm>
            <a:off x="2714612" y="4357694"/>
            <a:ext cx="857256" cy="571504"/>
            <a:chOff x="6715140" y="3643314"/>
            <a:chExt cx="857256" cy="571504"/>
          </a:xfrm>
          <a:solidFill>
            <a:srgbClr val="FFFF00"/>
          </a:solidFill>
        </p:grpSpPr>
        <p:sp>
          <p:nvSpPr>
            <p:cNvPr id="153" name="正方形/長方形 152"/>
            <p:cNvSpPr/>
            <p:nvPr/>
          </p:nvSpPr>
          <p:spPr>
            <a:xfrm>
              <a:off x="6715140" y="364331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7286644" y="364331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7000892" y="364331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7286644" y="392906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はみ出しを許しても、ゼッタイ６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６を覆えないポリオミノは存在するか？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存在する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928794" y="2571744"/>
            <a:ext cx="1714512" cy="1714512"/>
            <a:chOff x="1214414" y="3643314"/>
            <a:chExt cx="1714512" cy="1714512"/>
          </a:xfrm>
        </p:grpSpPr>
        <p:grpSp>
          <p:nvGrpSpPr>
            <p:cNvPr id="5" name="グループ化 44"/>
            <p:cNvGrpSpPr/>
            <p:nvPr/>
          </p:nvGrpSpPr>
          <p:grpSpPr>
            <a:xfrm>
              <a:off x="1214414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41" name="正方形/長方形 40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" name="グループ化 45"/>
            <p:cNvGrpSpPr/>
            <p:nvPr/>
          </p:nvGrpSpPr>
          <p:grpSpPr>
            <a:xfrm>
              <a:off x="1500166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35" name="正方形/長方形 34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" name="グループ化 52"/>
            <p:cNvGrpSpPr/>
            <p:nvPr/>
          </p:nvGrpSpPr>
          <p:grpSpPr>
            <a:xfrm>
              <a:off x="1785918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29" name="正方形/長方形 28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" name="グループ化 59"/>
            <p:cNvGrpSpPr/>
            <p:nvPr/>
          </p:nvGrpSpPr>
          <p:grpSpPr>
            <a:xfrm>
              <a:off x="2071670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23" name="正方形/長方形 22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" name="グループ化 66"/>
            <p:cNvGrpSpPr/>
            <p:nvPr/>
          </p:nvGrpSpPr>
          <p:grpSpPr>
            <a:xfrm>
              <a:off x="2357422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17" name="正方形/長方形 16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" name="グループ化 73"/>
            <p:cNvGrpSpPr/>
            <p:nvPr/>
          </p:nvGrpSpPr>
          <p:grpSpPr>
            <a:xfrm>
              <a:off x="2643174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11" name="正方形/長方形 10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88" name="グループ化 87"/>
          <p:cNvGrpSpPr/>
          <p:nvPr/>
        </p:nvGrpSpPr>
        <p:grpSpPr>
          <a:xfrm>
            <a:off x="5357818" y="2928934"/>
            <a:ext cx="857256" cy="857256"/>
            <a:chOff x="5143504" y="2928934"/>
            <a:chExt cx="857256" cy="857256"/>
          </a:xfrm>
        </p:grpSpPr>
        <p:sp>
          <p:nvSpPr>
            <p:cNvPr id="80" name="正方形/長方形 79"/>
            <p:cNvSpPr/>
            <p:nvPr/>
          </p:nvSpPr>
          <p:spPr>
            <a:xfrm>
              <a:off x="5143504" y="292893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429256" y="292893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5715008" y="292893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5715008" y="350043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5715008" y="321468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5143504" y="321468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5143504" y="350043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5429256" y="350043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0" name="直線矢印コネクタ 89"/>
          <p:cNvCxnSpPr/>
          <p:nvPr/>
        </p:nvCxnSpPr>
        <p:spPr>
          <a:xfrm rot="10800000">
            <a:off x="4000496" y="3429000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3929058" y="350043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覆えない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穴開き禁止なら？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それでも存在する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643306" y="4143380"/>
            <a:ext cx="1714512" cy="1714512"/>
            <a:chOff x="1214414" y="3643314"/>
            <a:chExt cx="1714512" cy="1714512"/>
          </a:xfrm>
        </p:grpSpPr>
        <p:grpSp>
          <p:nvGrpSpPr>
            <p:cNvPr id="5" name="グループ化 44"/>
            <p:cNvGrpSpPr/>
            <p:nvPr/>
          </p:nvGrpSpPr>
          <p:grpSpPr>
            <a:xfrm>
              <a:off x="1214414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41" name="正方形/長方形 40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" name="グループ化 45"/>
            <p:cNvGrpSpPr/>
            <p:nvPr/>
          </p:nvGrpSpPr>
          <p:grpSpPr>
            <a:xfrm>
              <a:off x="1500166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35" name="正方形/長方形 34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" name="グループ化 52"/>
            <p:cNvGrpSpPr/>
            <p:nvPr/>
          </p:nvGrpSpPr>
          <p:grpSpPr>
            <a:xfrm>
              <a:off x="1785918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29" name="正方形/長方形 28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" name="グループ化 59"/>
            <p:cNvGrpSpPr/>
            <p:nvPr/>
          </p:nvGrpSpPr>
          <p:grpSpPr>
            <a:xfrm>
              <a:off x="2071670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23" name="正方形/長方形 22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" name="グループ化 66"/>
            <p:cNvGrpSpPr/>
            <p:nvPr/>
          </p:nvGrpSpPr>
          <p:grpSpPr>
            <a:xfrm>
              <a:off x="2357422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17" name="正方形/長方形 16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" name="グループ化 73"/>
            <p:cNvGrpSpPr/>
            <p:nvPr/>
          </p:nvGrpSpPr>
          <p:grpSpPr>
            <a:xfrm>
              <a:off x="2643174" y="3643314"/>
              <a:ext cx="285752" cy="1714512"/>
              <a:chOff x="1214414" y="3643314"/>
              <a:chExt cx="285752" cy="1714512"/>
            </a:xfrm>
            <a:solidFill>
              <a:srgbClr val="FFC000"/>
            </a:solidFill>
          </p:grpSpPr>
          <p:sp>
            <p:nvSpPr>
              <p:cNvPr id="11" name="正方形/長方形 10"/>
              <p:cNvSpPr/>
              <p:nvPr/>
            </p:nvSpPr>
            <p:spPr>
              <a:xfrm>
                <a:off x="1214414" y="364331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1214414" y="392906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1214414" y="421481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1214414" y="450057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1214414" y="478632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214414" y="507207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6" name="グループ化 55"/>
          <p:cNvGrpSpPr/>
          <p:nvPr/>
        </p:nvGrpSpPr>
        <p:grpSpPr>
          <a:xfrm>
            <a:off x="1643042" y="2285992"/>
            <a:ext cx="1428760" cy="1428760"/>
            <a:chOff x="5000628" y="2571744"/>
            <a:chExt cx="1428760" cy="1428760"/>
          </a:xfrm>
        </p:grpSpPr>
        <p:sp>
          <p:nvSpPr>
            <p:cNvPr id="47" name="正方形/長方形 46"/>
            <p:cNvSpPr/>
            <p:nvPr/>
          </p:nvSpPr>
          <p:spPr>
            <a:xfrm>
              <a:off x="5000628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5286380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572132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857884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6143636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5572132" y="285749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572132" y="257174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5572132" y="342900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5572132" y="371475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4500562" y="4429132"/>
            <a:ext cx="1428760" cy="1428760"/>
            <a:chOff x="5000628" y="2571744"/>
            <a:chExt cx="1428760" cy="1428760"/>
          </a:xfrm>
          <a:solidFill>
            <a:srgbClr val="92D050"/>
          </a:solidFill>
        </p:grpSpPr>
        <p:sp>
          <p:nvSpPr>
            <p:cNvPr id="58" name="正方形/長方形 57"/>
            <p:cNvSpPr/>
            <p:nvPr/>
          </p:nvSpPr>
          <p:spPr>
            <a:xfrm>
              <a:off x="5000628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5286380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5572132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5857884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6143636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5572132" y="285749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5572132" y="25717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5572132" y="342900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5572132" y="371475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3643306" y="4143380"/>
            <a:ext cx="1428760" cy="1428760"/>
            <a:chOff x="5000628" y="2571744"/>
            <a:chExt cx="1428760" cy="1428760"/>
          </a:xfrm>
        </p:grpSpPr>
        <p:sp>
          <p:nvSpPr>
            <p:cNvPr id="68" name="正方形/長方形 67"/>
            <p:cNvSpPr/>
            <p:nvPr/>
          </p:nvSpPr>
          <p:spPr>
            <a:xfrm>
              <a:off x="5000628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5286380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5572132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857884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6143636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5572132" y="285749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5572132" y="257174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5572132" y="342900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572132" y="371475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4214810" y="3286124"/>
            <a:ext cx="1428760" cy="1428760"/>
            <a:chOff x="5000628" y="2571744"/>
            <a:chExt cx="1428760" cy="1428760"/>
          </a:xfrm>
          <a:solidFill>
            <a:srgbClr val="FFFF00"/>
          </a:solidFill>
        </p:grpSpPr>
        <p:sp>
          <p:nvSpPr>
            <p:cNvPr id="78" name="正方形/長方形 77"/>
            <p:cNvSpPr/>
            <p:nvPr/>
          </p:nvSpPr>
          <p:spPr>
            <a:xfrm>
              <a:off x="5000628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5286380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5572132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857884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6143636" y="3143248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5572132" y="2857496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5572132" y="2571744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5572132" y="3429000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5572132" y="3714752"/>
              <a:ext cx="285752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88" name="直線矢印コネクタ 87"/>
          <p:cNvCxnSpPr/>
          <p:nvPr/>
        </p:nvCxnSpPr>
        <p:spPr>
          <a:xfrm rot="16200000" flipV="1">
            <a:off x="4321968" y="4893479"/>
            <a:ext cx="1571636" cy="9286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5357818" y="6155787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ここが覆えていない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8000" dirty="0" smtClean="0"/>
              <a:t>問題</a:t>
            </a:r>
            <a:endParaRPr kumimoji="1" lang="ja-JP" altLang="en-US" sz="8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ja-JP" altLang="en-US" sz="6000" dirty="0" smtClean="0"/>
              <a:t>穴開きでない</a:t>
            </a:r>
            <a:endParaRPr lang="en-US" altLang="ja-JP" sz="6000" dirty="0" smtClean="0"/>
          </a:p>
          <a:p>
            <a:pPr>
              <a:buNone/>
            </a:pPr>
            <a:r>
              <a:rPr lang="ja-JP" altLang="en-US" sz="6000" dirty="0" smtClean="0"/>
              <a:t>どんなポリオミノによっても</a:t>
            </a:r>
            <a:endParaRPr lang="en-US" altLang="ja-JP" sz="6000" dirty="0" smtClean="0"/>
          </a:p>
          <a:p>
            <a:pPr>
              <a:buNone/>
            </a:pPr>
            <a:r>
              <a:rPr lang="ja-JP" altLang="en-US" sz="6000" dirty="0" smtClean="0"/>
              <a:t>覆えるポリオミノには</a:t>
            </a:r>
            <a:endParaRPr lang="en-US" altLang="ja-JP" sz="6000" dirty="0" smtClean="0"/>
          </a:p>
          <a:p>
            <a:pPr>
              <a:buNone/>
            </a:pPr>
            <a:r>
              <a:rPr lang="ja-JP" altLang="en-US" sz="6000" dirty="0" smtClean="0"/>
              <a:t>どんなものがあるだろう？</a:t>
            </a:r>
            <a:endParaRPr lang="en-US" altLang="ja-JP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穴開きでないどんなポリオミノによっても覆えるポリオミノ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モノミノ　　ドミノ　</a:t>
            </a:r>
            <a:r>
              <a:rPr lang="en-US" altLang="ja-JP" dirty="0" smtClean="0"/>
              <a:t>	</a:t>
            </a:r>
            <a:r>
              <a:rPr lang="ja-JP" altLang="en-US" dirty="0" smtClean="0"/>
              <a:t>は、どんなポリオミノを持ってきても必ず覆える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トリオミノ　　　　テトロミノ　　　　　　　　　　　　　も必ず覆える</a:t>
            </a: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143108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643306" y="18573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43306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500298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500298" y="321468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00298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857488" y="321468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143240" y="321468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857488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9" name="グループ化 38"/>
          <p:cNvGrpSpPr/>
          <p:nvPr/>
        </p:nvGrpSpPr>
        <p:grpSpPr>
          <a:xfrm>
            <a:off x="5072066" y="3286124"/>
            <a:ext cx="571504" cy="571504"/>
            <a:chOff x="5000628" y="3071810"/>
            <a:chExt cx="571504" cy="571504"/>
          </a:xfrm>
        </p:grpSpPr>
        <p:sp>
          <p:nvSpPr>
            <p:cNvPr id="15" name="正方形/長方形 14"/>
            <p:cNvSpPr/>
            <p:nvPr/>
          </p:nvSpPr>
          <p:spPr>
            <a:xfrm>
              <a:off x="5000628" y="307181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5286380" y="307181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286380" y="335756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5000628" y="335756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5786446" y="3071810"/>
            <a:ext cx="571504" cy="857256"/>
            <a:chOff x="5643570" y="3071810"/>
            <a:chExt cx="571504" cy="857256"/>
          </a:xfrm>
        </p:grpSpPr>
        <p:sp>
          <p:nvSpPr>
            <p:cNvPr id="19" name="正方形/長方形 18"/>
            <p:cNvSpPr/>
            <p:nvPr/>
          </p:nvSpPr>
          <p:spPr>
            <a:xfrm>
              <a:off x="5643570" y="307181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929322" y="307181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5643570" y="335756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5643570" y="364331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6215074" y="3214686"/>
            <a:ext cx="571504" cy="857256"/>
            <a:chOff x="6072198" y="3143248"/>
            <a:chExt cx="571504" cy="857256"/>
          </a:xfrm>
        </p:grpSpPr>
        <p:sp>
          <p:nvSpPr>
            <p:cNvPr id="23" name="正方形/長方形 22"/>
            <p:cNvSpPr/>
            <p:nvPr/>
          </p:nvSpPr>
          <p:spPr>
            <a:xfrm>
              <a:off x="6357950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357950" y="342900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6072198" y="342900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6072198" y="371475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6929454" y="3000372"/>
            <a:ext cx="285752" cy="1143008"/>
            <a:chOff x="6715140" y="3000372"/>
            <a:chExt cx="285752" cy="1143008"/>
          </a:xfrm>
        </p:grpSpPr>
        <p:sp>
          <p:nvSpPr>
            <p:cNvPr id="27" name="正方形/長方形 26"/>
            <p:cNvSpPr/>
            <p:nvPr/>
          </p:nvSpPr>
          <p:spPr>
            <a:xfrm>
              <a:off x="6715140" y="300037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715140" y="3286124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715140" y="357187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6715140" y="385762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358082" y="3143248"/>
            <a:ext cx="571504" cy="857256"/>
            <a:chOff x="7072330" y="3143248"/>
            <a:chExt cx="571504" cy="857256"/>
          </a:xfrm>
        </p:grpSpPr>
        <p:sp>
          <p:nvSpPr>
            <p:cNvPr id="31" name="正方形/長方形 30"/>
            <p:cNvSpPr/>
            <p:nvPr/>
          </p:nvSpPr>
          <p:spPr>
            <a:xfrm>
              <a:off x="7072330" y="3143248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7072330" y="342900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7072330" y="371475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7358082" y="3429000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ペントミノ</a:t>
            </a:r>
            <a:endParaRPr kumimoji="1" lang="ja-JP" altLang="en-US" dirty="0"/>
          </a:p>
        </p:txBody>
      </p:sp>
      <p:grpSp>
        <p:nvGrpSpPr>
          <p:cNvPr id="81" name="グループ化 80"/>
          <p:cNvGrpSpPr/>
          <p:nvPr/>
        </p:nvGrpSpPr>
        <p:grpSpPr>
          <a:xfrm>
            <a:off x="500034" y="1000108"/>
            <a:ext cx="5286412" cy="3214710"/>
            <a:chOff x="214282" y="571480"/>
            <a:chExt cx="5286412" cy="3214710"/>
          </a:xfrm>
        </p:grpSpPr>
        <p:sp>
          <p:nvSpPr>
            <p:cNvPr id="88" name="円/楕円 87"/>
            <p:cNvSpPr/>
            <p:nvPr/>
          </p:nvSpPr>
          <p:spPr>
            <a:xfrm>
              <a:off x="214282" y="571480"/>
              <a:ext cx="3597414" cy="321471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82"/>
            <p:cNvGrpSpPr/>
            <p:nvPr/>
          </p:nvGrpSpPr>
          <p:grpSpPr>
            <a:xfrm>
              <a:off x="1714480" y="785794"/>
              <a:ext cx="857256" cy="857256"/>
              <a:chOff x="1142976" y="2071678"/>
              <a:chExt cx="857256" cy="857256"/>
            </a:xfrm>
            <a:solidFill>
              <a:srgbClr val="00B0F0"/>
            </a:solidFill>
          </p:grpSpPr>
          <p:sp>
            <p:nvSpPr>
              <p:cNvPr id="12" name="正方形/長方形 11"/>
              <p:cNvSpPr/>
              <p:nvPr/>
            </p:nvSpPr>
            <p:spPr>
              <a:xfrm flipV="1">
                <a:off x="1714480" y="207167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 flipV="1">
                <a:off x="1428728" y="207167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 flipV="1">
                <a:off x="1142976" y="207167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 flipV="1">
                <a:off x="1428728" y="235743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 flipV="1">
                <a:off x="1428728" y="264318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" name="グループ化 84"/>
            <p:cNvGrpSpPr/>
            <p:nvPr/>
          </p:nvGrpSpPr>
          <p:grpSpPr>
            <a:xfrm>
              <a:off x="714348" y="928670"/>
              <a:ext cx="857256" cy="857256"/>
              <a:chOff x="2714612" y="2071678"/>
              <a:chExt cx="857256" cy="857256"/>
            </a:xfrm>
            <a:solidFill>
              <a:srgbClr val="00B0F0"/>
            </a:solidFill>
          </p:grpSpPr>
          <p:sp>
            <p:nvSpPr>
              <p:cNvPr id="22" name="正方形/長方形 21"/>
              <p:cNvSpPr/>
              <p:nvPr/>
            </p:nvSpPr>
            <p:spPr>
              <a:xfrm flipV="1">
                <a:off x="3286116" y="207167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 flipV="1">
                <a:off x="3000364" y="207167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 flipV="1">
                <a:off x="3000364" y="235743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 flipV="1">
                <a:off x="2714612" y="235743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 flipV="1">
                <a:off x="3000364" y="264318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" name="グループ化 85"/>
            <p:cNvGrpSpPr/>
            <p:nvPr/>
          </p:nvGrpSpPr>
          <p:grpSpPr>
            <a:xfrm>
              <a:off x="2571736" y="1285860"/>
              <a:ext cx="571504" cy="1143008"/>
              <a:chOff x="3857620" y="2071678"/>
              <a:chExt cx="571504" cy="1143008"/>
            </a:xfrm>
            <a:solidFill>
              <a:srgbClr val="00B0F0"/>
            </a:solidFill>
          </p:grpSpPr>
          <p:sp>
            <p:nvSpPr>
              <p:cNvPr id="28" name="正方形/長方形 27"/>
              <p:cNvSpPr/>
              <p:nvPr/>
            </p:nvSpPr>
            <p:spPr>
              <a:xfrm flipV="1">
                <a:off x="3857620" y="207167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 flipV="1">
                <a:off x="4143372" y="207167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 flipV="1">
                <a:off x="3857620" y="235743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 flipV="1">
                <a:off x="3857620" y="264318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 flipV="1">
                <a:off x="3857620" y="292893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" name="グループ化 86"/>
            <p:cNvGrpSpPr/>
            <p:nvPr/>
          </p:nvGrpSpPr>
          <p:grpSpPr>
            <a:xfrm flipV="1">
              <a:off x="1785918" y="1785926"/>
              <a:ext cx="571504" cy="1143008"/>
              <a:chOff x="4643438" y="2071678"/>
              <a:chExt cx="571504" cy="1143008"/>
            </a:xfrm>
            <a:solidFill>
              <a:srgbClr val="00B0F0"/>
            </a:solidFill>
          </p:grpSpPr>
          <p:sp>
            <p:nvSpPr>
              <p:cNvPr id="33" name="正方形/長方形 32"/>
              <p:cNvSpPr/>
              <p:nvPr/>
            </p:nvSpPr>
            <p:spPr>
              <a:xfrm flipV="1">
                <a:off x="4643438" y="207167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 flipV="1">
                <a:off x="4643438" y="235743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 flipV="1">
                <a:off x="4929190" y="235743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 flipV="1">
                <a:off x="4929190" y="264318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 flipV="1">
                <a:off x="4929190" y="292893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" name="グループ化 81"/>
            <p:cNvGrpSpPr/>
            <p:nvPr/>
          </p:nvGrpSpPr>
          <p:grpSpPr>
            <a:xfrm>
              <a:off x="2214546" y="2714620"/>
              <a:ext cx="857256" cy="571504"/>
              <a:chOff x="1000100" y="3143248"/>
              <a:chExt cx="857256" cy="571504"/>
            </a:xfrm>
            <a:solidFill>
              <a:srgbClr val="00B0F0"/>
            </a:solidFill>
          </p:grpSpPr>
          <p:sp>
            <p:nvSpPr>
              <p:cNvPr id="38" name="正方形/長方形 37"/>
              <p:cNvSpPr/>
              <p:nvPr/>
            </p:nvSpPr>
            <p:spPr>
              <a:xfrm flipV="1">
                <a:off x="1000100" y="314324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 flipV="1">
                <a:off x="1285852" y="314324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 flipV="1">
                <a:off x="1000100" y="342900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 flipV="1">
                <a:off x="1285852" y="342900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 flipV="1">
                <a:off x="1571604" y="342900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" name="グループ化 79"/>
            <p:cNvGrpSpPr/>
            <p:nvPr/>
          </p:nvGrpSpPr>
          <p:grpSpPr>
            <a:xfrm>
              <a:off x="428596" y="2285992"/>
              <a:ext cx="857256" cy="857256"/>
              <a:chOff x="2857488" y="3857628"/>
              <a:chExt cx="857256" cy="857256"/>
            </a:xfrm>
            <a:solidFill>
              <a:srgbClr val="00B0F0"/>
            </a:solidFill>
          </p:grpSpPr>
          <p:sp>
            <p:nvSpPr>
              <p:cNvPr id="49" name="正方形/長方形 48"/>
              <p:cNvSpPr/>
              <p:nvPr/>
            </p:nvSpPr>
            <p:spPr>
              <a:xfrm flipV="1">
                <a:off x="2857488" y="385762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 flipV="1">
                <a:off x="2857488" y="414338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 flipV="1">
                <a:off x="3143240" y="414338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 flipV="1">
                <a:off x="3143240" y="442913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 flipV="1">
                <a:off x="3428992" y="442913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" name="グループ化 78"/>
            <p:cNvGrpSpPr/>
            <p:nvPr/>
          </p:nvGrpSpPr>
          <p:grpSpPr>
            <a:xfrm>
              <a:off x="571472" y="1857364"/>
              <a:ext cx="1143008" cy="571504"/>
              <a:chOff x="3071802" y="4929198"/>
              <a:chExt cx="1143008" cy="571504"/>
            </a:xfrm>
            <a:solidFill>
              <a:srgbClr val="00B0F0"/>
            </a:solidFill>
          </p:grpSpPr>
          <p:sp>
            <p:nvSpPr>
              <p:cNvPr id="60" name="正方形/長方形 59"/>
              <p:cNvSpPr/>
              <p:nvPr/>
            </p:nvSpPr>
            <p:spPr>
              <a:xfrm flipV="1">
                <a:off x="3071802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 flipV="1">
                <a:off x="3357554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 flipV="1">
                <a:off x="3643306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 flipV="1">
                <a:off x="3929058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 flipV="1">
                <a:off x="3357554" y="521495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6" name="テキスト ボックス 95"/>
            <p:cNvSpPr txBox="1"/>
            <p:nvPr/>
          </p:nvSpPr>
          <p:spPr>
            <a:xfrm>
              <a:off x="3357554" y="3143248"/>
              <a:ext cx="2143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必ず覆える</a:t>
              </a:r>
              <a:endParaRPr kumimoji="1" lang="en-US" altLang="ja-JP" dirty="0" smtClean="0"/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6072198" y="4572008"/>
            <a:ext cx="3714776" cy="2012406"/>
            <a:chOff x="2643174" y="3714752"/>
            <a:chExt cx="3714776" cy="2012406"/>
          </a:xfrm>
        </p:grpSpPr>
        <p:sp>
          <p:nvSpPr>
            <p:cNvPr id="94" name="円/楕円 93"/>
            <p:cNvSpPr/>
            <p:nvPr/>
          </p:nvSpPr>
          <p:spPr>
            <a:xfrm>
              <a:off x="2643174" y="3714752"/>
              <a:ext cx="2428892" cy="192882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80"/>
            <p:cNvGrpSpPr/>
            <p:nvPr/>
          </p:nvGrpSpPr>
          <p:grpSpPr>
            <a:xfrm>
              <a:off x="3643306" y="4857760"/>
              <a:ext cx="857256" cy="571504"/>
              <a:chOff x="1643042" y="3857628"/>
              <a:chExt cx="857256" cy="571504"/>
            </a:xfrm>
            <a:solidFill>
              <a:schemeClr val="bg1">
                <a:lumMod val="50000"/>
              </a:schemeClr>
            </a:solidFill>
          </p:grpSpPr>
          <p:sp>
            <p:nvSpPr>
              <p:cNvPr id="43" name="正方形/長方形 42"/>
              <p:cNvSpPr/>
              <p:nvPr/>
            </p:nvSpPr>
            <p:spPr>
              <a:xfrm flipV="1">
                <a:off x="1643042" y="385762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 flipV="1">
                <a:off x="1643042" y="414338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 flipV="1">
                <a:off x="1928794" y="414338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 flipV="1">
                <a:off x="2214546" y="4143380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 flipV="1">
                <a:off x="2214546" y="385762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6" name="グループ化 76"/>
            <p:cNvGrpSpPr/>
            <p:nvPr/>
          </p:nvGrpSpPr>
          <p:grpSpPr>
            <a:xfrm flipH="1">
              <a:off x="2928926" y="3929066"/>
              <a:ext cx="857256" cy="857256"/>
              <a:chOff x="571472" y="4357694"/>
              <a:chExt cx="857256" cy="857256"/>
            </a:xfrm>
            <a:solidFill>
              <a:schemeClr val="bg1">
                <a:lumMod val="50000"/>
              </a:schemeClr>
            </a:solidFill>
          </p:grpSpPr>
          <p:sp>
            <p:nvSpPr>
              <p:cNvPr id="65" name="正方形/長方形 64"/>
              <p:cNvSpPr/>
              <p:nvPr/>
            </p:nvSpPr>
            <p:spPr>
              <a:xfrm flipV="1">
                <a:off x="571472" y="4357694"/>
                <a:ext cx="285752" cy="28575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 flipV="1">
                <a:off x="857224" y="435769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 flipV="1">
                <a:off x="857224" y="464344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 flipV="1">
                <a:off x="857224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 flipV="1">
                <a:off x="1142976" y="4929198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" name="グループ化 75"/>
            <p:cNvGrpSpPr/>
            <p:nvPr/>
          </p:nvGrpSpPr>
          <p:grpSpPr>
            <a:xfrm>
              <a:off x="3929058" y="3929066"/>
              <a:ext cx="857256" cy="857256"/>
              <a:chOff x="1357290" y="5500702"/>
              <a:chExt cx="857256" cy="857256"/>
            </a:xfrm>
            <a:solidFill>
              <a:schemeClr val="bg1">
                <a:lumMod val="50000"/>
              </a:schemeClr>
            </a:solidFill>
          </p:grpSpPr>
          <p:sp>
            <p:nvSpPr>
              <p:cNvPr id="70" name="正方形/長方形 69"/>
              <p:cNvSpPr/>
              <p:nvPr/>
            </p:nvSpPr>
            <p:spPr>
              <a:xfrm flipV="1">
                <a:off x="1357290" y="5500702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 flipV="1">
                <a:off x="1357290" y="5786454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 flipV="1">
                <a:off x="1357290" y="607220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 flipV="1">
                <a:off x="1643042" y="607220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 flipV="1">
                <a:off x="1928794" y="6072206"/>
                <a:ext cx="285752" cy="2857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7" name="テキスト ボックス 96"/>
            <p:cNvSpPr txBox="1"/>
            <p:nvPr/>
          </p:nvSpPr>
          <p:spPr>
            <a:xfrm>
              <a:off x="4643438" y="5357826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未解決</a:t>
              </a:r>
              <a:endParaRPr kumimoji="1" lang="ja-JP" altLang="en-US" dirty="0"/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4643438" y="1214422"/>
            <a:ext cx="4071966" cy="2226720"/>
            <a:chOff x="285720" y="4214818"/>
            <a:chExt cx="4071966" cy="2226720"/>
          </a:xfrm>
        </p:grpSpPr>
        <p:sp>
          <p:nvSpPr>
            <p:cNvPr id="91" name="円/楕円 90"/>
            <p:cNvSpPr/>
            <p:nvPr/>
          </p:nvSpPr>
          <p:spPr>
            <a:xfrm>
              <a:off x="285720" y="4214818"/>
              <a:ext cx="2214578" cy="221457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" name="グループ化 83"/>
            <p:cNvGrpSpPr/>
            <p:nvPr/>
          </p:nvGrpSpPr>
          <p:grpSpPr>
            <a:xfrm>
              <a:off x="1785918" y="4572008"/>
              <a:ext cx="285752" cy="1428760"/>
              <a:chOff x="2285984" y="2071678"/>
              <a:chExt cx="285752" cy="1428760"/>
            </a:xfrm>
            <a:solidFill>
              <a:srgbClr val="FF0000"/>
            </a:solidFill>
          </p:grpSpPr>
          <p:sp>
            <p:nvSpPr>
              <p:cNvPr id="17" name="正方形/長方形 16"/>
              <p:cNvSpPr/>
              <p:nvPr/>
            </p:nvSpPr>
            <p:spPr>
              <a:xfrm flipV="1">
                <a:off x="2285984" y="2071678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 flipV="1">
                <a:off x="2285984" y="2357430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 flipV="1">
                <a:off x="2285984" y="2643182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 flipV="1">
                <a:off x="2285984" y="2928934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 flipV="1">
                <a:off x="2285984" y="3214686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" name="グループ化 77"/>
            <p:cNvGrpSpPr/>
            <p:nvPr/>
          </p:nvGrpSpPr>
          <p:grpSpPr>
            <a:xfrm>
              <a:off x="571472" y="4786322"/>
              <a:ext cx="857256" cy="857256"/>
              <a:chOff x="1785918" y="4714884"/>
              <a:chExt cx="857256" cy="857256"/>
            </a:xfrm>
            <a:solidFill>
              <a:srgbClr val="FF0000"/>
            </a:solidFill>
          </p:grpSpPr>
          <p:sp>
            <p:nvSpPr>
              <p:cNvPr id="54" name="正方形/長方形 53"/>
              <p:cNvSpPr/>
              <p:nvPr/>
            </p:nvSpPr>
            <p:spPr>
              <a:xfrm flipV="1">
                <a:off x="2071670" y="4714884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 flipV="1">
                <a:off x="2071670" y="5000636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 flipV="1">
                <a:off x="1785918" y="5000636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 flipV="1">
                <a:off x="2357422" y="5000636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 flipV="1">
                <a:off x="2071670" y="5286388"/>
                <a:ext cx="285752" cy="285752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テキスト ボックス 97"/>
            <p:cNvSpPr txBox="1"/>
            <p:nvPr/>
          </p:nvSpPr>
          <p:spPr>
            <a:xfrm>
              <a:off x="2143108" y="6072206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覆えないものがある</a:t>
              </a:r>
              <a:endParaRPr kumimoji="1" lang="ja-JP" altLang="en-US" dirty="0"/>
            </a:p>
          </p:txBody>
        </p:sp>
      </p:grpSp>
      <p:sp>
        <p:nvSpPr>
          <p:cNvPr id="84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4429132"/>
            <a:ext cx="5757874" cy="1757362"/>
          </a:xfrm>
        </p:spPr>
        <p:txBody>
          <a:bodyPr>
            <a:normAutofit fontScale="92500"/>
          </a:bodyPr>
          <a:lstStyle/>
          <a:p>
            <a:r>
              <a:rPr lang="ja-JP" altLang="en-US" dirty="0" smtClean="0"/>
              <a:t>必ず覆える　→　証明が必要</a:t>
            </a:r>
            <a:endParaRPr lang="en-US" altLang="ja-JP" dirty="0" smtClean="0"/>
          </a:p>
          <a:p>
            <a:r>
              <a:rPr lang="ja-JP" altLang="en-US" dirty="0" smtClean="0"/>
              <a:t>覆えないポリオミノがある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→　そのポリオミノを示せばよい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1456</Words>
  <Application>Microsoft Office PowerPoint</Application>
  <PresentationFormat>画面に合わせる (4:3)</PresentationFormat>
  <Paragraphs>144</Paragraphs>
  <Slides>34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Office テーマ</vt:lpstr>
      <vt:lpstr>ポリオミノの はみ出し可能な被覆問題</vt:lpstr>
      <vt:lpstr>ポリオミノとは</vt:lpstr>
      <vt:lpstr>QUIZ</vt:lpstr>
      <vt:lpstr>はみだしてもいいことにする</vt:lpstr>
      <vt:lpstr>はみ出しを許しても、ゼッタイ６×６を覆えないポリオミノは存在するか？</vt:lpstr>
      <vt:lpstr>穴開き禁止なら？</vt:lpstr>
      <vt:lpstr>問題</vt:lpstr>
      <vt:lpstr>穴開きでないどんなポリオミノによっても覆えるポリオミノ</vt:lpstr>
      <vt:lpstr>ペントミノ</vt:lpstr>
      <vt:lpstr>2×2は必ず覆えることの証明</vt:lpstr>
      <vt:lpstr>2×2は必ず覆えることの証明</vt:lpstr>
      <vt:lpstr>2×2は必ず覆えることの証明</vt:lpstr>
      <vt:lpstr>2×2は必ず覆えることの証明</vt:lpstr>
      <vt:lpstr>2×2は必ず覆えることの証明</vt:lpstr>
      <vt:lpstr>ペントミノY　　は必ず覆えることの証明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ペントミノT　　は必ず覆えることの証明 (概要)</vt:lpstr>
      <vt:lpstr>Xを覆えないポリオミノ</vt:lpstr>
      <vt:lpstr>Iを覆えないポリオミノ</vt:lpstr>
      <vt:lpstr>ヘキソミノ</vt:lpstr>
      <vt:lpstr>スライド 32</vt:lpstr>
      <vt:lpstr>スライド 33</vt:lpstr>
      <vt:lpstr>スライド 34</vt:lpstr>
    </vt:vector>
  </TitlesOfParts>
  <Company>FJ-WORK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ポリオミノの はみ出し可能な被覆問題</dc:title>
  <dc:creator>OKA</dc:creator>
  <cp:lastModifiedBy>OKA</cp:lastModifiedBy>
  <cp:revision>143</cp:revision>
  <dcterms:created xsi:type="dcterms:W3CDTF">2010-02-08T14:34:17Z</dcterms:created>
  <dcterms:modified xsi:type="dcterms:W3CDTF">2010-03-01T00:32:21Z</dcterms:modified>
</cp:coreProperties>
</file>