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70"/>
  </p:notesMasterIdLst>
  <p:sldIdLst>
    <p:sldId id="256" r:id="rId2"/>
    <p:sldId id="257" r:id="rId3"/>
    <p:sldId id="258" r:id="rId4"/>
    <p:sldId id="259" r:id="rId5"/>
    <p:sldId id="260" r:id="rId6"/>
    <p:sldId id="261" r:id="rId7"/>
    <p:sldId id="294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321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296" r:id="rId41"/>
    <p:sldId id="317" r:id="rId42"/>
    <p:sldId id="318" r:id="rId43"/>
    <p:sldId id="27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24" r:id="rId65"/>
    <p:sldId id="319" r:id="rId66"/>
    <p:sldId id="320" r:id="rId67"/>
    <p:sldId id="322" r:id="rId68"/>
    <p:sldId id="323" r:id="rId6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3065" autoAdjust="0"/>
    <p:restoredTop sz="86444" autoAdjust="0"/>
  </p:normalViewPr>
  <p:slideViewPr>
    <p:cSldViewPr>
      <p:cViewPr varScale="1">
        <p:scale>
          <a:sx n="75" d="100"/>
          <a:sy n="75" d="100"/>
        </p:scale>
        <p:origin x="-84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552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A17FE-8D42-47B5-91D1-7D584F6ED38C}" type="datetimeFigureOut">
              <a:rPr kumimoji="1" lang="ja-JP" altLang="en-US" smtClean="0"/>
              <a:pPr/>
              <a:t>2009/2/2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D5D0B-6355-4778-9740-6E42409A889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43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45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46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47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48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49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50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51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52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53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54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55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56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57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58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59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60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61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62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63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64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65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66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67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68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D0B-6355-4778-9740-6E42409A889B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2009/2/2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2009/2/2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2009/2/2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2009/2/2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2009/2/2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2009/2/2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2009/2/2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2009/2/2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2009/2/2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2009/2/2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2009/2/2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2009/2/2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okamotoy\My%20Documents\MySlides\2009\lawinter\arrow2_finaltree.pn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okamotoy\My%20Documents\MySlides\2009\lawinter\arrow2_finalmaze.png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4.xml"/><Relationship Id="rId4" Type="http://schemas.openxmlformats.org/officeDocument/2006/relationships/image" Target="file:///C:\Documents%20and%20Settings\okamotoy\My%20Documents\MySlides\2009\lawinter\arrow2_finalmaze.png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okamotoy\My%20Documents\MySlides\2009\lawinter\arrow2_heu1.png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okamotoy\My%20Documents\MySlides\2009\lawinter\arrow2_heu2.png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okamotoy\My%20Documents\MySlides\2009\lawinter\arrow2_heu3.png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okamotoy\My%20Documents\MySlides\2009\lawinter\arrow2_heu4.png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okamotoy\My%20Documents\MySlides\2009\lawinter\arrow2_heu5.png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okamotoy\My%20Documents\MySlides\2009\lawinter\arrow2_heu6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okamotoy\My%20Documents\MySlides\2009\lawinter\arrow2_heu7.png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okamotoy\My%20Documents\MySlides\2009\lawinter\arrow2_heu8.png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okamotoy\My%20Documents\MySlides\2009\lawinter\arrow2_heu9.png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okamotoy\My%20Documents\MySlides\2009\lawinter\arrow2_heu10.png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okamotoy\My%20Documents\MySlides\2009\lawinter\arrow2_heu11.png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okamotoy\My%20Documents\MySlides\2009\lawinter\arrow2_heu12.png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okamotoy\My%20Documents\MySlides\2009\lawinter\arrow2_heu13.png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okamotoy\My%20Documents\MySlides\2009\lawinter\arrow2_heu14.png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okamotoy\My%20Documents\MySlides\2009\lawinter\arrow2_heu15.png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okamotoy\My%20Documents\MySlides\2009\lawinter\arrow2_heu16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okamotoy\My%20Documents\MySlides\2009\lawinter\arrow2_heu17.png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okamotoy\My%20Documents\MySlides\2009\lawinter\arrow2_heu18.png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okamotoy\My%20Documents\MySlides\2009\lawinter\arrow2_heu19.png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okamotoy\My%20Documents\MySlides\2009\lawinter\arrow2_heu20.png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3.xml"/><Relationship Id="rId4" Type="http://schemas.openxmlformats.org/officeDocument/2006/relationships/image" Target="file:///C:\Documents%20and%20Settings\okamotoy\My%20Documents\MySlides\2009\lawinter\arrow2_heu21.png" TargetMode="Externa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okamotoy\My%20Documents\MySlides\2009\lawinter\proppwilson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絵画的迷路の作り方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3057524" cy="1752600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岡本 吉央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東工大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4586310" y="3890978"/>
            <a:ext cx="3057524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3200" dirty="0" smtClean="0"/>
              <a:t>上原 隆平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3200" dirty="0" smtClean="0"/>
              <a:t>JAIST</a:t>
            </a:r>
            <a:endParaRPr kumimoji="1" lang="ja-JP" alt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ga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2212768"/>
            <a:ext cx="5786478" cy="400231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違うタイプの自動生成研究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Jie</a:t>
            </a:r>
            <a:r>
              <a:rPr lang="en-US" dirty="0" smtClean="0"/>
              <a:t> </a:t>
            </a:r>
            <a:r>
              <a:rPr lang="en-US" dirty="0" err="1" smtClean="0"/>
              <a:t>Xu</a:t>
            </a:r>
            <a:r>
              <a:rPr lang="en-US" dirty="0"/>
              <a:t> </a:t>
            </a:r>
            <a:r>
              <a:rPr lang="en-US" dirty="0" smtClean="0"/>
              <a:t>and Craig S. Kaplan. Image-guided maze construction.</a:t>
            </a:r>
            <a:br>
              <a:rPr lang="en-US" dirty="0" smtClean="0"/>
            </a:br>
            <a:r>
              <a:rPr lang="en-US" dirty="0" smtClean="0"/>
              <a:t>SIGGRAPH ’07.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57290" y="6215082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http://www.cgl.uwaterloo.ca/~csk/projects/mazes/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提案アルゴリズムの特徴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ja-JP" altLang="en-US" dirty="0" smtClean="0"/>
              <a:t>利点</a:t>
            </a:r>
            <a:endParaRPr lang="en-US" altLang="ja-JP" dirty="0" smtClean="0"/>
          </a:p>
          <a:p>
            <a:r>
              <a:rPr lang="ja-JP" altLang="en-US" dirty="0" smtClean="0"/>
              <a:t>入力画像に対する要求は連結性のみ</a:t>
            </a:r>
            <a:endParaRPr lang="en-US" altLang="ja-JP" dirty="0" smtClean="0"/>
          </a:p>
          <a:p>
            <a:r>
              <a:rPr lang="ja-JP" altLang="en-US" dirty="0" smtClean="0"/>
              <a:t>入力画像を変更する必要なし</a:t>
            </a:r>
            <a:endParaRPr lang="en-US" altLang="ja-JP" dirty="0" smtClean="0"/>
          </a:p>
          <a:p>
            <a:r>
              <a:rPr kumimoji="1" lang="ja-JP" altLang="en-US" dirty="0" smtClean="0"/>
              <a:t>アルゴリズムが単純 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多項式時間</a:t>
            </a:r>
            <a:r>
              <a:rPr kumimoji="1" lang="en-US" altLang="ja-JP" dirty="0" smtClean="0"/>
              <a:t>)</a:t>
            </a:r>
          </a:p>
          <a:p>
            <a:pPr>
              <a:buNone/>
            </a:pPr>
            <a:r>
              <a:rPr lang="ja-JP" altLang="en-US" dirty="0" smtClean="0"/>
              <a:t>欠点</a:t>
            </a:r>
            <a:endParaRPr lang="en-US" altLang="ja-JP" dirty="0" smtClean="0"/>
          </a:p>
          <a:p>
            <a:r>
              <a:rPr kumimoji="1" lang="ja-JP" altLang="en-US" dirty="0"/>
              <a:t>迷路</a:t>
            </a:r>
            <a:r>
              <a:rPr kumimoji="1" lang="ja-JP" altLang="en-US" dirty="0" smtClean="0"/>
              <a:t>のスタートとゴールを自由に選べない</a:t>
            </a:r>
            <a:endParaRPr kumimoji="1" lang="en-US" altLang="ja-JP" dirty="0" smtClean="0"/>
          </a:p>
          <a:p>
            <a:r>
              <a:rPr lang="ja-JP" altLang="en-US" dirty="0"/>
              <a:t>迷路</a:t>
            </a:r>
            <a:r>
              <a:rPr lang="ja-JP" altLang="en-US" dirty="0" smtClean="0"/>
              <a:t>の 「質」 があまり高くない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ここからの話の進め方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ja-JP" altLang="en-US" dirty="0" smtClean="0"/>
              <a:t>起 </a:t>
            </a:r>
            <a:r>
              <a:rPr lang="ja-JP" altLang="en-US" dirty="0" err="1" smtClean="0"/>
              <a:t>ー</a:t>
            </a:r>
            <a:r>
              <a:rPr lang="ja-JP" altLang="en-US" dirty="0" smtClean="0"/>
              <a:t> </a:t>
            </a:r>
            <a:r>
              <a:rPr kumimoji="1" lang="ja-JP" altLang="en-US" dirty="0" smtClean="0"/>
              <a:t>絵画的ではない迷路作成は簡単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承 </a:t>
            </a:r>
            <a:r>
              <a:rPr lang="ja-JP" altLang="en-US" dirty="0" err="1" smtClean="0"/>
              <a:t>ー</a:t>
            </a:r>
            <a:r>
              <a:rPr lang="ja-JP" altLang="en-US" dirty="0" smtClean="0"/>
              <a:t> </a:t>
            </a:r>
            <a:r>
              <a:rPr kumimoji="1" lang="ja-JP" altLang="en-US" dirty="0" smtClean="0"/>
              <a:t>絵画的迷路作成は何が難しいか？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転 </a:t>
            </a:r>
            <a:r>
              <a:rPr lang="ja-JP" altLang="en-US" dirty="0" err="1" smtClean="0"/>
              <a:t>ー</a:t>
            </a:r>
            <a:r>
              <a:rPr lang="ja-JP" altLang="en-US" dirty="0" smtClean="0"/>
              <a:t> 難しさの克服 → 提案アルゴリズム</a:t>
            </a:r>
            <a:endParaRPr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結 </a:t>
            </a:r>
            <a:r>
              <a:rPr kumimoji="1" lang="ja-JP" altLang="en-US" dirty="0" err="1" smtClean="0"/>
              <a:t>ー</a:t>
            </a:r>
            <a:r>
              <a:rPr kumimoji="1" lang="ja-JP" altLang="en-US" dirty="0" smtClean="0"/>
              <a:t> 提案アルゴリズムの詳細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普通の迷路の作成法</a:t>
            </a:r>
            <a:endParaRPr kumimoji="1" lang="ja-JP" altLang="en-US" dirty="0"/>
          </a:p>
        </p:txBody>
      </p:sp>
      <p:pic>
        <p:nvPicPr>
          <p:cNvPr id="6" name="コンテンツ プレースホルダ 5" descr="grid_orig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8667" y="1365596"/>
            <a:ext cx="5866667" cy="5135238"/>
          </a:xfrm>
        </p:spPr>
      </p:pic>
      <p:sp>
        <p:nvSpPr>
          <p:cNvPr id="4" name="テキスト ボックス 3"/>
          <p:cNvSpPr txBox="1"/>
          <p:nvPr/>
        </p:nvSpPr>
        <p:spPr>
          <a:xfrm>
            <a:off x="0" y="-24"/>
            <a:ext cx="785786" cy="830997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起</a:t>
            </a:r>
            <a:endParaRPr kumimoji="1" lang="ja-JP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普通の迷路の作成法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-24"/>
            <a:ext cx="785786" cy="830997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起</a:t>
            </a:r>
            <a:endParaRPr kumimoji="1" lang="ja-JP" altLang="en-US" sz="4800" dirty="0"/>
          </a:p>
        </p:txBody>
      </p:sp>
      <p:pic>
        <p:nvPicPr>
          <p:cNvPr id="5" name="図 4" descr="grid_dis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667" y="1365596"/>
            <a:ext cx="5866667" cy="513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普通の迷路の作成法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-24"/>
            <a:ext cx="785786" cy="830997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起</a:t>
            </a:r>
            <a:endParaRPr kumimoji="1" lang="ja-JP" altLang="en-US" sz="4800" dirty="0"/>
          </a:p>
        </p:txBody>
      </p:sp>
      <p:pic>
        <p:nvPicPr>
          <p:cNvPr id="6" name="図 5" descr="grid_grap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667" y="1357298"/>
            <a:ext cx="5866667" cy="513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普通の迷路の作成法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-24"/>
            <a:ext cx="785786" cy="830997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起</a:t>
            </a:r>
            <a:endParaRPr kumimoji="1" lang="ja-JP" altLang="en-US" sz="4800" dirty="0"/>
          </a:p>
        </p:txBody>
      </p:sp>
      <p:pic>
        <p:nvPicPr>
          <p:cNvPr id="5" name="図 4" descr="grid_tr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667" y="1357298"/>
            <a:ext cx="5866667" cy="513523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8001024" y="1428736"/>
            <a:ext cx="615553" cy="41434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 smtClean="0"/>
              <a:t>ランダムな全域木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普通の迷路の作成法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-24"/>
            <a:ext cx="785786" cy="830997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起</a:t>
            </a:r>
            <a:endParaRPr kumimoji="1" lang="ja-JP" altLang="en-US" sz="4800" dirty="0"/>
          </a:p>
        </p:txBody>
      </p:sp>
      <p:pic>
        <p:nvPicPr>
          <p:cNvPr id="6" name="図 5" descr="grid_tree_maz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667" y="1357298"/>
            <a:ext cx="5866667" cy="513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普通の迷路の作成法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-24"/>
            <a:ext cx="785786" cy="830997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起</a:t>
            </a:r>
            <a:endParaRPr kumimoji="1" lang="ja-JP" altLang="en-US" sz="4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001024" y="1428736"/>
            <a:ext cx="615553" cy="41434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 smtClean="0"/>
              <a:t>完成</a:t>
            </a:r>
            <a:endParaRPr kumimoji="1" lang="ja-JP" altLang="en-US" sz="2800" dirty="0"/>
          </a:p>
        </p:txBody>
      </p:sp>
      <p:pic>
        <p:nvPicPr>
          <p:cNvPr id="6" name="図 5" descr="grid_maz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667" y="1357298"/>
            <a:ext cx="5866667" cy="513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普通の迷路の作成法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-24"/>
            <a:ext cx="785786" cy="830997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起</a:t>
            </a:r>
            <a:endParaRPr kumimoji="1" lang="ja-JP" altLang="en-US" sz="4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001024" y="1428736"/>
            <a:ext cx="615553" cy="46434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 smtClean="0"/>
              <a:t>注     解答路はグラフのパス</a:t>
            </a:r>
            <a:endParaRPr lang="en-US" altLang="ja-JP" sz="2800" dirty="0" smtClean="0"/>
          </a:p>
        </p:txBody>
      </p:sp>
      <p:pic>
        <p:nvPicPr>
          <p:cNvPr id="6" name="図 5" descr="grid_maz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667" y="1357298"/>
            <a:ext cx="5866667" cy="5135238"/>
          </a:xfrm>
          <a:prstGeom prst="rect">
            <a:avLst/>
          </a:prstGeom>
        </p:spPr>
      </p:pic>
      <p:cxnSp>
        <p:nvCxnSpPr>
          <p:cNvPr id="10" name="直線矢印コネクタ 9"/>
          <p:cNvCxnSpPr/>
          <p:nvPr/>
        </p:nvCxnSpPr>
        <p:spPr>
          <a:xfrm>
            <a:off x="2000232" y="1714488"/>
            <a:ext cx="785818" cy="1588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rot="5400000">
            <a:off x="6072198" y="3643314"/>
            <a:ext cx="714380" cy="1588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rot="10800000">
            <a:off x="5715008" y="4000504"/>
            <a:ext cx="714380" cy="1588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5715008" y="4714884"/>
            <a:ext cx="714380" cy="1588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rot="5400000">
            <a:off x="5357818" y="4357694"/>
            <a:ext cx="714380" cy="1588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rot="5400000">
            <a:off x="5643570" y="5500702"/>
            <a:ext cx="1571636" cy="1588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6429388" y="6286520"/>
            <a:ext cx="714380" cy="1588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rot="5400000" flipH="1" flipV="1">
            <a:off x="6715140" y="5857892"/>
            <a:ext cx="857256" cy="1588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rot="5400000">
            <a:off x="2393141" y="2107397"/>
            <a:ext cx="785818" cy="1588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rot="10800000">
            <a:off x="2000232" y="2500306"/>
            <a:ext cx="785818" cy="1588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rot="5400000">
            <a:off x="1607323" y="2893215"/>
            <a:ext cx="785818" cy="1588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>
            <a:off x="2000232" y="3286124"/>
            <a:ext cx="2214578" cy="1588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rot="5400000">
            <a:off x="3500430" y="4000504"/>
            <a:ext cx="1428760" cy="1588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>
            <a:off x="4214810" y="4714884"/>
            <a:ext cx="714380" cy="1588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rot="5400000" flipH="1" flipV="1">
            <a:off x="4214810" y="4000504"/>
            <a:ext cx="1428760" cy="1588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>
            <a:off x="4929190" y="3286124"/>
            <a:ext cx="1500198" cy="1588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la01prob.png"/>
          <p:cNvPicPr>
            <a:picLocks noChangeAspect="1"/>
          </p:cNvPicPr>
          <p:nvPr/>
        </p:nvPicPr>
        <p:blipFill>
          <a:blip r:embed="rId3" cstate="print"/>
          <a:srcRect t="62500" r="13143"/>
          <a:stretch>
            <a:fillRect/>
          </a:stretch>
        </p:blipFill>
        <p:spPr>
          <a:xfrm>
            <a:off x="0" y="635312"/>
            <a:ext cx="9144000" cy="5587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絵画的</a:t>
            </a:r>
            <a:r>
              <a:rPr kumimoji="1" lang="ja-JP" altLang="en-US" dirty="0" smtClean="0"/>
              <a:t>迷路の作成に向けて</a:t>
            </a:r>
            <a:endParaRPr kumimoji="1" lang="ja-JP" altLang="en-US" dirty="0"/>
          </a:p>
        </p:txBody>
      </p:sp>
      <p:pic>
        <p:nvPicPr>
          <p:cNvPr id="6" name="コンテンツ プレースホルダ 5" descr="grid_orig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8667" y="1365596"/>
            <a:ext cx="5866667" cy="5135238"/>
          </a:xfrm>
        </p:spPr>
      </p:pic>
      <p:sp>
        <p:nvSpPr>
          <p:cNvPr id="4" name="テキスト ボックス 3"/>
          <p:cNvSpPr txBox="1"/>
          <p:nvPr/>
        </p:nvSpPr>
        <p:spPr>
          <a:xfrm>
            <a:off x="0" y="-24"/>
            <a:ext cx="785786" cy="830997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solidFill>
                  <a:schemeClr val="tx1"/>
                </a:solidFill>
              </a:rPr>
              <a:t>承</a:t>
            </a:r>
            <a:endParaRPr kumimoji="1" lang="ja-JP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絵画的</a:t>
            </a:r>
            <a:r>
              <a:rPr kumimoji="1" lang="ja-JP" altLang="en-US" dirty="0" smtClean="0"/>
              <a:t>迷路の作成に向けて</a:t>
            </a:r>
            <a:endParaRPr kumimoji="1" lang="ja-JP" altLang="en-US" dirty="0"/>
          </a:p>
        </p:txBody>
      </p:sp>
      <p:pic>
        <p:nvPicPr>
          <p:cNvPr id="5" name="図 4" descr="arrow_or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667" y="1357298"/>
            <a:ext cx="5866667" cy="513523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0" y="-24"/>
            <a:ext cx="785786" cy="830997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solidFill>
                  <a:schemeClr val="tx1"/>
                </a:solidFill>
              </a:rPr>
              <a:t>承</a:t>
            </a:r>
            <a:endParaRPr kumimoji="1" lang="ja-JP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絵画的</a:t>
            </a:r>
            <a:r>
              <a:rPr kumimoji="1" lang="ja-JP" altLang="en-US" dirty="0" smtClean="0"/>
              <a:t>迷路の作成に向けて</a:t>
            </a:r>
            <a:endParaRPr kumimoji="1" lang="ja-JP" altLang="en-US" dirty="0"/>
          </a:p>
        </p:txBody>
      </p:sp>
      <p:pic>
        <p:nvPicPr>
          <p:cNvPr id="6" name="図 5" descr="arrow_dis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667" y="1357298"/>
            <a:ext cx="5866667" cy="513523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0" y="-24"/>
            <a:ext cx="785786" cy="830997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solidFill>
                  <a:schemeClr val="tx1"/>
                </a:solidFill>
              </a:rPr>
              <a:t>承</a:t>
            </a:r>
            <a:endParaRPr kumimoji="1" lang="ja-JP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絵画的</a:t>
            </a:r>
            <a:r>
              <a:rPr kumimoji="1" lang="ja-JP" altLang="en-US" dirty="0" smtClean="0"/>
              <a:t>迷路の作成に向けて</a:t>
            </a:r>
            <a:endParaRPr kumimoji="1" lang="ja-JP" altLang="en-US" dirty="0"/>
          </a:p>
        </p:txBody>
      </p:sp>
      <p:pic>
        <p:nvPicPr>
          <p:cNvPr id="5" name="図 4" descr="arrow_grap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667" y="1357298"/>
            <a:ext cx="5866667" cy="513523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0" y="-24"/>
            <a:ext cx="785786" cy="830997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solidFill>
                  <a:schemeClr val="tx1"/>
                </a:solidFill>
              </a:rPr>
              <a:t>承</a:t>
            </a:r>
            <a:endParaRPr kumimoji="1" lang="ja-JP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絵画的</a:t>
            </a:r>
            <a:r>
              <a:rPr kumimoji="1" lang="ja-JP" altLang="en-US" dirty="0" smtClean="0"/>
              <a:t>迷路の作成に向けて</a:t>
            </a:r>
            <a:endParaRPr kumimoji="1" lang="ja-JP" altLang="en-US" dirty="0"/>
          </a:p>
        </p:txBody>
      </p:sp>
      <p:pic>
        <p:nvPicPr>
          <p:cNvPr id="6" name="図 5" descr="arrow2_redgrap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667" y="1357298"/>
            <a:ext cx="5866667" cy="513523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0" y="-24"/>
            <a:ext cx="785786" cy="830997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solidFill>
                  <a:schemeClr val="tx1"/>
                </a:solidFill>
              </a:rPr>
              <a:t>承</a:t>
            </a:r>
            <a:endParaRPr kumimoji="1" lang="ja-JP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絵画的</a:t>
            </a:r>
            <a:r>
              <a:rPr kumimoji="1" lang="ja-JP" altLang="en-US" dirty="0" smtClean="0"/>
              <a:t>迷路の作成に向けて</a:t>
            </a:r>
            <a:endParaRPr kumimoji="1" lang="ja-JP" altLang="en-US" dirty="0"/>
          </a:p>
        </p:txBody>
      </p:sp>
      <p:pic>
        <p:nvPicPr>
          <p:cNvPr id="6" name="図 5" descr="arrow2_redgrap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667" y="1357298"/>
            <a:ext cx="5866667" cy="513523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71472" y="1500174"/>
            <a:ext cx="615553" cy="51435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 smtClean="0"/>
              <a:t>注     このグラフの連結性は仮定</a:t>
            </a:r>
            <a:endParaRPr lang="en-US" altLang="ja-JP" sz="28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-24"/>
            <a:ext cx="785786" cy="830997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solidFill>
                  <a:schemeClr val="tx1"/>
                </a:solidFill>
              </a:rPr>
              <a:t>承</a:t>
            </a:r>
            <a:endParaRPr kumimoji="1" lang="ja-JP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絵画的</a:t>
            </a:r>
            <a:r>
              <a:rPr kumimoji="1" lang="ja-JP" altLang="en-US" dirty="0" smtClean="0"/>
              <a:t>迷路の作成に向けて</a:t>
            </a:r>
            <a:endParaRPr kumimoji="1" lang="ja-JP" altLang="en-US" dirty="0"/>
          </a:p>
        </p:txBody>
      </p:sp>
      <p:pic>
        <p:nvPicPr>
          <p:cNvPr id="6" name="図 5" descr="arrow2_redgrap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667" y="1357298"/>
            <a:ext cx="5866667" cy="513523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001024" y="1428736"/>
            <a:ext cx="615553" cy="46434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 smtClean="0"/>
              <a:t>注     解答路はグラフのパス</a:t>
            </a:r>
            <a:endParaRPr lang="en-US" altLang="ja-JP" sz="28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72396" y="1428736"/>
            <a:ext cx="615553" cy="54292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ja-JP" sz="2800" dirty="0" smtClean="0"/>
              <a:t>   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そのようなパスが存在しない！</a:t>
            </a:r>
            <a:endParaRPr lang="en-US" altLang="ja-JP" sz="2800" b="1" dirty="0" smtClean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1472" y="1500174"/>
            <a:ext cx="615553" cy="51435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 smtClean="0"/>
              <a:t>注     このグラフの連結性は仮定</a:t>
            </a:r>
            <a:endParaRPr lang="en-US" altLang="ja-JP" sz="28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-24"/>
            <a:ext cx="785786" cy="830997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solidFill>
                  <a:schemeClr val="tx1"/>
                </a:solidFill>
              </a:rPr>
              <a:t>承</a:t>
            </a:r>
            <a:endParaRPr kumimoji="1" lang="ja-JP" altLang="en-US" sz="4800" dirty="0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3929058" y="1444754"/>
            <a:ext cx="571504" cy="571504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3915203" y="5830182"/>
            <a:ext cx="571504" cy="571504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714480" y="3643314"/>
            <a:ext cx="571504" cy="571504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arrow2_redgrap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1285860"/>
            <a:ext cx="2576144" cy="225496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絵画的</a:t>
            </a:r>
            <a:r>
              <a:rPr kumimoji="1" lang="ja-JP" altLang="en-US" dirty="0" smtClean="0"/>
              <a:t>迷路の作成に向けて</a:t>
            </a:r>
            <a:endParaRPr kumimoji="1" lang="ja-JP" altLang="en-US" dirty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解答路となるパス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＝ 赤い部分のハミルトンパス</a:t>
            </a:r>
            <a:endParaRPr kumimoji="1" lang="en-US" altLang="ja-JP" dirty="0" smtClean="0"/>
          </a:p>
          <a:p>
            <a:r>
              <a:rPr lang="ja-JP" altLang="en-US" dirty="0"/>
              <a:t>赤い</a:t>
            </a:r>
            <a:r>
              <a:rPr lang="ja-JP" altLang="en-US" dirty="0" smtClean="0"/>
              <a:t>部分 ＝ 格子グラフ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kumimoji="1" lang="ja-JP" altLang="en-US" dirty="0"/>
              <a:t>格子</a:t>
            </a:r>
            <a:r>
              <a:rPr kumimoji="1" lang="ja-JP" altLang="en-US" dirty="0" smtClean="0"/>
              <a:t>グラフのハミルトンパス判定</a:t>
            </a:r>
            <a:r>
              <a:rPr lang="ja-JP" altLang="en-US" dirty="0" smtClean="0"/>
              <a:t>は</a:t>
            </a:r>
            <a:r>
              <a:rPr lang="en-US" altLang="ja-JP" dirty="0" smtClean="0"/>
              <a:t>NP</a:t>
            </a:r>
            <a:r>
              <a:rPr lang="ja-JP" altLang="en-US" dirty="0" smtClean="0"/>
              <a:t>完全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(</a:t>
            </a:r>
            <a:r>
              <a:rPr lang="en-US" altLang="ja-JP" dirty="0" err="1" smtClean="0"/>
              <a:t>Itai</a:t>
            </a:r>
            <a:r>
              <a:rPr lang="en-US" altLang="ja-JP" dirty="0" smtClean="0"/>
              <a:t>, Papadimitriou, </a:t>
            </a:r>
            <a:r>
              <a:rPr lang="en-US" altLang="ja-JP" dirty="0" err="1" smtClean="0"/>
              <a:t>Szwarcfiter</a:t>
            </a:r>
            <a:r>
              <a:rPr lang="en-US" altLang="ja-JP" dirty="0" smtClean="0"/>
              <a:t>,</a:t>
            </a:r>
            <a:r>
              <a:rPr lang="ja-JP" altLang="en-US" dirty="0" smtClean="0"/>
              <a:t> </a:t>
            </a:r>
            <a:r>
              <a:rPr lang="en-US" altLang="ja-JP" dirty="0" smtClean="0"/>
              <a:t>SICOMP ’82)</a:t>
            </a:r>
          </a:p>
          <a:p>
            <a:r>
              <a:rPr lang="en-US" altLang="ja-JP" dirty="0" smtClean="0"/>
              <a:t>c.f. </a:t>
            </a:r>
            <a:r>
              <a:rPr lang="ja-JP" altLang="en-US" dirty="0" smtClean="0"/>
              <a:t>格子グラフに「穴」がなければ多項式時間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(</a:t>
            </a:r>
            <a:r>
              <a:rPr lang="en-US" altLang="ja-JP" dirty="0" err="1" smtClean="0"/>
              <a:t>Lenhart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Umans</a:t>
            </a:r>
            <a:r>
              <a:rPr lang="en-US" altLang="ja-JP" dirty="0" smtClean="0"/>
              <a:t>, FOCS ’97)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-24"/>
            <a:ext cx="785786" cy="830997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solidFill>
                  <a:schemeClr val="tx1"/>
                </a:solidFill>
              </a:rPr>
              <a:t>承</a:t>
            </a:r>
            <a:endParaRPr kumimoji="1" lang="ja-JP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arrow2_redgraphmo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051" y="3357562"/>
            <a:ext cx="3666667" cy="3209524"/>
          </a:xfrm>
          <a:prstGeom prst="rect">
            <a:avLst/>
          </a:prstGeom>
        </p:spPr>
      </p:pic>
      <p:pic>
        <p:nvPicPr>
          <p:cNvPr id="6" name="図 5" descr="arrow2_redgrap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53" y="3357562"/>
            <a:ext cx="3666667" cy="320952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ハミルトンパスがなかったら？</a:t>
            </a:r>
            <a:endParaRPr kumimoji="1" lang="ja-JP" altLang="en-US" dirty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ハミルトンパスがなかったら →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ハミルトンパスを持つように画像を変更？</a:t>
            </a:r>
            <a:endParaRPr lang="en-US" altLang="ja-JP" dirty="0" smtClean="0"/>
          </a:p>
          <a:p>
            <a:r>
              <a:rPr lang="ja-JP" altLang="en-US" dirty="0" smtClean="0"/>
              <a:t>どうやって？？？  非自明な問題</a:t>
            </a:r>
            <a:endParaRPr kumimoji="1" lang="ja-JP" altLang="en-US" dirty="0"/>
          </a:p>
        </p:txBody>
      </p:sp>
      <p:sp>
        <p:nvSpPr>
          <p:cNvPr id="9" name="右矢印 8"/>
          <p:cNvSpPr/>
          <p:nvPr/>
        </p:nvSpPr>
        <p:spPr>
          <a:xfrm>
            <a:off x="3929058" y="4786322"/>
            <a:ext cx="128588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/>
          <p:cNvSpPr/>
          <p:nvPr/>
        </p:nvSpPr>
        <p:spPr>
          <a:xfrm>
            <a:off x="5365298" y="3714752"/>
            <a:ext cx="3418938" cy="2500330"/>
          </a:xfrm>
          <a:custGeom>
            <a:avLst/>
            <a:gdLst>
              <a:gd name="connsiteX0" fmla="*/ 31161 w 3418938"/>
              <a:gd name="connsiteY0" fmla="*/ 753859 h 1735076"/>
              <a:gd name="connsiteX1" fmla="*/ 31161 w 3418938"/>
              <a:gd name="connsiteY1" fmla="*/ 963721 h 1735076"/>
              <a:gd name="connsiteX2" fmla="*/ 46151 w 3418938"/>
              <a:gd name="connsiteY2" fmla="*/ 1038672 h 1735076"/>
              <a:gd name="connsiteX3" fmla="*/ 76132 w 3418938"/>
              <a:gd name="connsiteY3" fmla="*/ 1203564 h 1735076"/>
              <a:gd name="connsiteX4" fmla="*/ 106112 w 3418938"/>
              <a:gd name="connsiteY4" fmla="*/ 1308495 h 1735076"/>
              <a:gd name="connsiteX5" fmla="*/ 151082 w 3418938"/>
              <a:gd name="connsiteY5" fmla="*/ 1353465 h 1735076"/>
              <a:gd name="connsiteX6" fmla="*/ 271004 w 3418938"/>
              <a:gd name="connsiteY6" fmla="*/ 1383446 h 1735076"/>
              <a:gd name="connsiteX7" fmla="*/ 330964 w 3418938"/>
              <a:gd name="connsiteY7" fmla="*/ 1398436 h 1735076"/>
              <a:gd name="connsiteX8" fmla="*/ 450886 w 3418938"/>
              <a:gd name="connsiteY8" fmla="*/ 1428416 h 1735076"/>
              <a:gd name="connsiteX9" fmla="*/ 495856 w 3418938"/>
              <a:gd name="connsiteY9" fmla="*/ 1323485 h 1735076"/>
              <a:gd name="connsiteX10" fmla="*/ 525836 w 3418938"/>
              <a:gd name="connsiteY10" fmla="*/ 1278515 h 1735076"/>
              <a:gd name="connsiteX11" fmla="*/ 555817 w 3418938"/>
              <a:gd name="connsiteY11" fmla="*/ 1173583 h 1735076"/>
              <a:gd name="connsiteX12" fmla="*/ 615777 w 3418938"/>
              <a:gd name="connsiteY12" fmla="*/ 1008692 h 1735076"/>
              <a:gd name="connsiteX13" fmla="*/ 645758 w 3418938"/>
              <a:gd name="connsiteY13" fmla="*/ 843800 h 1735076"/>
              <a:gd name="connsiteX14" fmla="*/ 945561 w 3418938"/>
              <a:gd name="connsiteY14" fmla="*/ 858790 h 1735076"/>
              <a:gd name="connsiteX15" fmla="*/ 1020512 w 3418938"/>
              <a:gd name="connsiteY15" fmla="*/ 873780 h 1735076"/>
              <a:gd name="connsiteX16" fmla="*/ 1035502 w 3418938"/>
              <a:gd name="connsiteY16" fmla="*/ 918751 h 1735076"/>
              <a:gd name="connsiteX17" fmla="*/ 1065482 w 3418938"/>
              <a:gd name="connsiteY17" fmla="*/ 1113623 h 1735076"/>
              <a:gd name="connsiteX18" fmla="*/ 1095463 w 3418938"/>
              <a:gd name="connsiteY18" fmla="*/ 1608298 h 1735076"/>
              <a:gd name="connsiteX19" fmla="*/ 1155423 w 3418938"/>
              <a:gd name="connsiteY19" fmla="*/ 1698239 h 1735076"/>
              <a:gd name="connsiteX20" fmla="*/ 1245364 w 3418938"/>
              <a:gd name="connsiteY20" fmla="*/ 1728219 h 1735076"/>
              <a:gd name="connsiteX21" fmla="*/ 1515187 w 3418938"/>
              <a:gd name="connsiteY21" fmla="*/ 1713229 h 1735076"/>
              <a:gd name="connsiteX22" fmla="*/ 1545168 w 3418938"/>
              <a:gd name="connsiteY22" fmla="*/ 1653269 h 1735076"/>
              <a:gd name="connsiteX23" fmla="*/ 1560158 w 3418938"/>
              <a:gd name="connsiteY23" fmla="*/ 1593308 h 1735076"/>
              <a:gd name="connsiteX24" fmla="*/ 1590138 w 3418938"/>
              <a:gd name="connsiteY24" fmla="*/ 1518357 h 1735076"/>
              <a:gd name="connsiteX25" fmla="*/ 1605128 w 3418938"/>
              <a:gd name="connsiteY25" fmla="*/ 1473387 h 1735076"/>
              <a:gd name="connsiteX26" fmla="*/ 1620118 w 3418938"/>
              <a:gd name="connsiteY26" fmla="*/ 1383446 h 1735076"/>
              <a:gd name="connsiteX27" fmla="*/ 1635109 w 3418938"/>
              <a:gd name="connsiteY27" fmla="*/ 1308495 h 1735076"/>
              <a:gd name="connsiteX28" fmla="*/ 1695069 w 3418938"/>
              <a:gd name="connsiteY28" fmla="*/ 828810 h 1735076"/>
              <a:gd name="connsiteX29" fmla="*/ 1770020 w 3418938"/>
              <a:gd name="connsiteY29" fmla="*/ 843800 h 1735076"/>
              <a:gd name="connsiteX30" fmla="*/ 1904932 w 3418938"/>
              <a:gd name="connsiteY30" fmla="*/ 858790 h 1735076"/>
              <a:gd name="connsiteX31" fmla="*/ 2024853 w 3418938"/>
              <a:gd name="connsiteY31" fmla="*/ 918751 h 1735076"/>
              <a:gd name="connsiteX32" fmla="*/ 2084813 w 3418938"/>
              <a:gd name="connsiteY32" fmla="*/ 948731 h 1735076"/>
              <a:gd name="connsiteX33" fmla="*/ 2114794 w 3418938"/>
              <a:gd name="connsiteY33" fmla="*/ 1128613 h 1735076"/>
              <a:gd name="connsiteX34" fmla="*/ 2144774 w 3418938"/>
              <a:gd name="connsiteY34" fmla="*/ 1248534 h 1735076"/>
              <a:gd name="connsiteX35" fmla="*/ 2174754 w 3418938"/>
              <a:gd name="connsiteY35" fmla="*/ 1278515 h 1735076"/>
              <a:gd name="connsiteX36" fmla="*/ 2204735 w 3418938"/>
              <a:gd name="connsiteY36" fmla="*/ 1323485 h 1735076"/>
              <a:gd name="connsiteX37" fmla="*/ 2249705 w 3418938"/>
              <a:gd name="connsiteY37" fmla="*/ 1338475 h 1735076"/>
              <a:gd name="connsiteX38" fmla="*/ 2324656 w 3418938"/>
              <a:gd name="connsiteY38" fmla="*/ 1368455 h 1735076"/>
              <a:gd name="connsiteX39" fmla="*/ 2414597 w 3418938"/>
              <a:gd name="connsiteY39" fmla="*/ 1353465 h 1735076"/>
              <a:gd name="connsiteX40" fmla="*/ 2429587 w 3418938"/>
              <a:gd name="connsiteY40" fmla="*/ 1308495 h 1735076"/>
              <a:gd name="connsiteX41" fmla="*/ 2444577 w 3418938"/>
              <a:gd name="connsiteY41" fmla="*/ 1233544 h 1735076"/>
              <a:gd name="connsiteX42" fmla="*/ 2489548 w 3418938"/>
              <a:gd name="connsiteY42" fmla="*/ 1083642 h 1735076"/>
              <a:gd name="connsiteX43" fmla="*/ 2504538 w 3418938"/>
              <a:gd name="connsiteY43" fmla="*/ 1038672 h 1735076"/>
              <a:gd name="connsiteX44" fmla="*/ 2519528 w 3418938"/>
              <a:gd name="connsiteY44" fmla="*/ 993701 h 1735076"/>
              <a:gd name="connsiteX45" fmla="*/ 2609469 w 3418938"/>
              <a:gd name="connsiteY45" fmla="*/ 933741 h 1735076"/>
              <a:gd name="connsiteX46" fmla="*/ 2819332 w 3418938"/>
              <a:gd name="connsiteY46" fmla="*/ 948731 h 1735076"/>
              <a:gd name="connsiteX47" fmla="*/ 2849312 w 3418938"/>
              <a:gd name="connsiteY47" fmla="*/ 993701 h 1735076"/>
              <a:gd name="connsiteX48" fmla="*/ 2879292 w 3418938"/>
              <a:gd name="connsiteY48" fmla="*/ 1068652 h 1735076"/>
              <a:gd name="connsiteX49" fmla="*/ 2924263 w 3418938"/>
              <a:gd name="connsiteY49" fmla="*/ 1218554 h 1735076"/>
              <a:gd name="connsiteX50" fmla="*/ 2939253 w 3418938"/>
              <a:gd name="connsiteY50" fmla="*/ 1293505 h 1735076"/>
              <a:gd name="connsiteX51" fmla="*/ 3119135 w 3418938"/>
              <a:gd name="connsiteY51" fmla="*/ 1353465 h 1735076"/>
              <a:gd name="connsiteX52" fmla="*/ 3328997 w 3418938"/>
              <a:gd name="connsiteY52" fmla="*/ 1338475 h 1735076"/>
              <a:gd name="connsiteX53" fmla="*/ 3388958 w 3418938"/>
              <a:gd name="connsiteY53" fmla="*/ 1323485 h 1735076"/>
              <a:gd name="connsiteX54" fmla="*/ 3418938 w 3418938"/>
              <a:gd name="connsiteY54" fmla="*/ 1278515 h 1735076"/>
              <a:gd name="connsiteX55" fmla="*/ 3403948 w 3418938"/>
              <a:gd name="connsiteY55" fmla="*/ 948731 h 1735076"/>
              <a:gd name="connsiteX56" fmla="*/ 3388958 w 3418938"/>
              <a:gd name="connsiteY56" fmla="*/ 828810 h 1735076"/>
              <a:gd name="connsiteX57" fmla="*/ 3403948 w 3418938"/>
              <a:gd name="connsiteY57" fmla="*/ 558987 h 1735076"/>
              <a:gd name="connsiteX58" fmla="*/ 3388958 w 3418938"/>
              <a:gd name="connsiteY58" fmla="*/ 514016 h 1735076"/>
              <a:gd name="connsiteX59" fmla="*/ 3373968 w 3418938"/>
              <a:gd name="connsiteY59" fmla="*/ 454055 h 1735076"/>
              <a:gd name="connsiteX60" fmla="*/ 3328997 w 3418938"/>
              <a:gd name="connsiteY60" fmla="*/ 439065 h 1735076"/>
              <a:gd name="connsiteX61" fmla="*/ 2879292 w 3418938"/>
              <a:gd name="connsiteY61" fmla="*/ 469046 h 1735076"/>
              <a:gd name="connsiteX62" fmla="*/ 1620118 w 3418938"/>
              <a:gd name="connsiteY62" fmla="*/ 454055 h 1735076"/>
              <a:gd name="connsiteX63" fmla="*/ 1605128 w 3418938"/>
              <a:gd name="connsiteY63" fmla="*/ 319144 h 1735076"/>
              <a:gd name="connsiteX64" fmla="*/ 1575148 w 3418938"/>
              <a:gd name="connsiteY64" fmla="*/ 139262 h 1735076"/>
              <a:gd name="connsiteX65" fmla="*/ 1590138 w 3418938"/>
              <a:gd name="connsiteY65" fmla="*/ 79301 h 1735076"/>
              <a:gd name="connsiteX66" fmla="*/ 1575148 w 3418938"/>
              <a:gd name="connsiteY66" fmla="*/ 34331 h 1735076"/>
              <a:gd name="connsiteX67" fmla="*/ 1530177 w 3418938"/>
              <a:gd name="connsiteY67" fmla="*/ 19341 h 1735076"/>
              <a:gd name="connsiteX68" fmla="*/ 1410256 w 3418938"/>
              <a:gd name="connsiteY68" fmla="*/ 4351 h 1735076"/>
              <a:gd name="connsiteX69" fmla="*/ 870610 w 3418938"/>
              <a:gd name="connsiteY69" fmla="*/ 19341 h 1735076"/>
              <a:gd name="connsiteX70" fmla="*/ 855620 w 3418938"/>
              <a:gd name="connsiteY70" fmla="*/ 64311 h 1735076"/>
              <a:gd name="connsiteX71" fmla="*/ 840630 w 3418938"/>
              <a:gd name="connsiteY71" fmla="*/ 409085 h 1735076"/>
              <a:gd name="connsiteX72" fmla="*/ 795659 w 3418938"/>
              <a:gd name="connsiteY72" fmla="*/ 439065 h 1735076"/>
              <a:gd name="connsiteX73" fmla="*/ 720709 w 3418938"/>
              <a:gd name="connsiteY73" fmla="*/ 424075 h 1735076"/>
              <a:gd name="connsiteX74" fmla="*/ 600787 w 3418938"/>
              <a:gd name="connsiteY74" fmla="*/ 409085 h 1735076"/>
              <a:gd name="connsiteX75" fmla="*/ 435895 w 3418938"/>
              <a:gd name="connsiteY75" fmla="*/ 379105 h 173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418938" h="1735076">
                <a:moveTo>
                  <a:pt x="31161" y="753859"/>
                </a:moveTo>
                <a:cubicBezTo>
                  <a:pt x="0" y="847341"/>
                  <a:pt x="10262" y="796528"/>
                  <a:pt x="31161" y="963721"/>
                </a:cubicBezTo>
                <a:cubicBezTo>
                  <a:pt x="34321" y="989003"/>
                  <a:pt x="41593" y="1013605"/>
                  <a:pt x="46151" y="1038672"/>
                </a:cubicBezTo>
                <a:cubicBezTo>
                  <a:pt x="62426" y="1128186"/>
                  <a:pt x="57614" y="1120235"/>
                  <a:pt x="76132" y="1203564"/>
                </a:cubicBezTo>
                <a:cubicBezTo>
                  <a:pt x="77798" y="1211059"/>
                  <a:pt x="97766" y="1295976"/>
                  <a:pt x="106112" y="1308495"/>
                </a:cubicBezTo>
                <a:cubicBezTo>
                  <a:pt x="117871" y="1326134"/>
                  <a:pt x="133443" y="1341706"/>
                  <a:pt x="151082" y="1353465"/>
                </a:cubicBezTo>
                <a:cubicBezTo>
                  <a:pt x="171170" y="1366857"/>
                  <a:pt x="259656" y="1380924"/>
                  <a:pt x="271004" y="1383446"/>
                </a:cubicBezTo>
                <a:cubicBezTo>
                  <a:pt x="291115" y="1387915"/>
                  <a:pt x="310853" y="1393967"/>
                  <a:pt x="330964" y="1398436"/>
                </a:cubicBezTo>
                <a:cubicBezTo>
                  <a:pt x="439500" y="1422555"/>
                  <a:pt x="370524" y="1401629"/>
                  <a:pt x="450886" y="1428416"/>
                </a:cubicBezTo>
                <a:cubicBezTo>
                  <a:pt x="526152" y="1315517"/>
                  <a:pt x="437778" y="1459002"/>
                  <a:pt x="495856" y="1323485"/>
                </a:cubicBezTo>
                <a:cubicBezTo>
                  <a:pt x="502953" y="1306926"/>
                  <a:pt x="517779" y="1294629"/>
                  <a:pt x="525836" y="1278515"/>
                </a:cubicBezTo>
                <a:cubicBezTo>
                  <a:pt x="540276" y="1249636"/>
                  <a:pt x="546208" y="1202409"/>
                  <a:pt x="555817" y="1173583"/>
                </a:cubicBezTo>
                <a:cubicBezTo>
                  <a:pt x="581450" y="1096683"/>
                  <a:pt x="596177" y="1091990"/>
                  <a:pt x="615777" y="1008692"/>
                </a:cubicBezTo>
                <a:cubicBezTo>
                  <a:pt x="628572" y="954312"/>
                  <a:pt x="635764" y="898764"/>
                  <a:pt x="645758" y="843800"/>
                </a:cubicBezTo>
                <a:cubicBezTo>
                  <a:pt x="745692" y="848797"/>
                  <a:pt x="845820" y="850811"/>
                  <a:pt x="945561" y="858790"/>
                </a:cubicBezTo>
                <a:cubicBezTo>
                  <a:pt x="970958" y="860822"/>
                  <a:pt x="999313" y="859647"/>
                  <a:pt x="1020512" y="873780"/>
                </a:cubicBezTo>
                <a:cubicBezTo>
                  <a:pt x="1033659" y="882545"/>
                  <a:pt x="1031670" y="903422"/>
                  <a:pt x="1035502" y="918751"/>
                </a:cubicBezTo>
                <a:cubicBezTo>
                  <a:pt x="1052670" y="987425"/>
                  <a:pt x="1056380" y="1040804"/>
                  <a:pt x="1065482" y="1113623"/>
                </a:cubicBezTo>
                <a:cubicBezTo>
                  <a:pt x="1069870" y="1218926"/>
                  <a:pt x="1071924" y="1467065"/>
                  <a:pt x="1095463" y="1608298"/>
                </a:cubicBezTo>
                <a:cubicBezTo>
                  <a:pt x="1101787" y="1646243"/>
                  <a:pt x="1119900" y="1678504"/>
                  <a:pt x="1155423" y="1698239"/>
                </a:cubicBezTo>
                <a:cubicBezTo>
                  <a:pt x="1183048" y="1713586"/>
                  <a:pt x="1245364" y="1728219"/>
                  <a:pt x="1245364" y="1728219"/>
                </a:cubicBezTo>
                <a:cubicBezTo>
                  <a:pt x="1335305" y="1723222"/>
                  <a:pt x="1427797" y="1735076"/>
                  <a:pt x="1515187" y="1713229"/>
                </a:cubicBezTo>
                <a:cubicBezTo>
                  <a:pt x="1536866" y="1707809"/>
                  <a:pt x="1537322" y="1674192"/>
                  <a:pt x="1545168" y="1653269"/>
                </a:cubicBezTo>
                <a:cubicBezTo>
                  <a:pt x="1552402" y="1633979"/>
                  <a:pt x="1553643" y="1612853"/>
                  <a:pt x="1560158" y="1593308"/>
                </a:cubicBezTo>
                <a:cubicBezTo>
                  <a:pt x="1568667" y="1567781"/>
                  <a:pt x="1580690" y="1543552"/>
                  <a:pt x="1590138" y="1518357"/>
                </a:cubicBezTo>
                <a:cubicBezTo>
                  <a:pt x="1595686" y="1503562"/>
                  <a:pt x="1600131" y="1488377"/>
                  <a:pt x="1605128" y="1473387"/>
                </a:cubicBezTo>
                <a:cubicBezTo>
                  <a:pt x="1610125" y="1443407"/>
                  <a:pt x="1614681" y="1413350"/>
                  <a:pt x="1620118" y="1383446"/>
                </a:cubicBezTo>
                <a:cubicBezTo>
                  <a:pt x="1624676" y="1358378"/>
                  <a:pt x="1633696" y="1333934"/>
                  <a:pt x="1635109" y="1308495"/>
                </a:cubicBezTo>
                <a:cubicBezTo>
                  <a:pt x="1662015" y="824205"/>
                  <a:pt x="1501910" y="893196"/>
                  <a:pt x="1695069" y="828810"/>
                </a:cubicBezTo>
                <a:cubicBezTo>
                  <a:pt x="1720053" y="833807"/>
                  <a:pt x="1744798" y="840197"/>
                  <a:pt x="1770020" y="843800"/>
                </a:cubicBezTo>
                <a:cubicBezTo>
                  <a:pt x="1814813" y="850199"/>
                  <a:pt x="1860300" y="851351"/>
                  <a:pt x="1904932" y="858790"/>
                </a:cubicBezTo>
                <a:cubicBezTo>
                  <a:pt x="1951909" y="866619"/>
                  <a:pt x="1983619" y="895843"/>
                  <a:pt x="2024853" y="918751"/>
                </a:cubicBezTo>
                <a:cubicBezTo>
                  <a:pt x="2044387" y="929603"/>
                  <a:pt x="2064826" y="938738"/>
                  <a:pt x="2084813" y="948731"/>
                </a:cubicBezTo>
                <a:cubicBezTo>
                  <a:pt x="2117035" y="1045391"/>
                  <a:pt x="2089692" y="952897"/>
                  <a:pt x="2114794" y="1128613"/>
                </a:cubicBezTo>
                <a:cubicBezTo>
                  <a:pt x="2116809" y="1142719"/>
                  <a:pt x="2131695" y="1226736"/>
                  <a:pt x="2144774" y="1248534"/>
                </a:cubicBezTo>
                <a:cubicBezTo>
                  <a:pt x="2152045" y="1260653"/>
                  <a:pt x="2165925" y="1267479"/>
                  <a:pt x="2174754" y="1278515"/>
                </a:cubicBezTo>
                <a:cubicBezTo>
                  <a:pt x="2186008" y="1292583"/>
                  <a:pt x="2190667" y="1312231"/>
                  <a:pt x="2204735" y="1323485"/>
                </a:cubicBezTo>
                <a:cubicBezTo>
                  <a:pt x="2217073" y="1333356"/>
                  <a:pt x="2234910" y="1332927"/>
                  <a:pt x="2249705" y="1338475"/>
                </a:cubicBezTo>
                <a:cubicBezTo>
                  <a:pt x="2274900" y="1347923"/>
                  <a:pt x="2299672" y="1358462"/>
                  <a:pt x="2324656" y="1368455"/>
                </a:cubicBezTo>
                <a:cubicBezTo>
                  <a:pt x="2354636" y="1363458"/>
                  <a:pt x="2388208" y="1368544"/>
                  <a:pt x="2414597" y="1353465"/>
                </a:cubicBezTo>
                <a:cubicBezTo>
                  <a:pt x="2428316" y="1345626"/>
                  <a:pt x="2425755" y="1323824"/>
                  <a:pt x="2429587" y="1308495"/>
                </a:cubicBezTo>
                <a:cubicBezTo>
                  <a:pt x="2435766" y="1283777"/>
                  <a:pt x="2439050" y="1258416"/>
                  <a:pt x="2444577" y="1233544"/>
                </a:cubicBezTo>
                <a:cubicBezTo>
                  <a:pt x="2459679" y="1165588"/>
                  <a:pt x="2464641" y="1158364"/>
                  <a:pt x="2489548" y="1083642"/>
                </a:cubicBezTo>
                <a:lnTo>
                  <a:pt x="2504538" y="1038672"/>
                </a:lnTo>
                <a:cubicBezTo>
                  <a:pt x="2509535" y="1023682"/>
                  <a:pt x="2508355" y="1004874"/>
                  <a:pt x="2519528" y="993701"/>
                </a:cubicBezTo>
                <a:cubicBezTo>
                  <a:pt x="2565310" y="947920"/>
                  <a:pt x="2536868" y="970041"/>
                  <a:pt x="2609469" y="933741"/>
                </a:cubicBezTo>
                <a:cubicBezTo>
                  <a:pt x="2679423" y="938738"/>
                  <a:pt x="2751293" y="931722"/>
                  <a:pt x="2819332" y="948731"/>
                </a:cubicBezTo>
                <a:cubicBezTo>
                  <a:pt x="2836810" y="953100"/>
                  <a:pt x="2841255" y="977587"/>
                  <a:pt x="2849312" y="993701"/>
                </a:cubicBezTo>
                <a:cubicBezTo>
                  <a:pt x="2861346" y="1017768"/>
                  <a:pt x="2870096" y="1043364"/>
                  <a:pt x="2879292" y="1068652"/>
                </a:cubicBezTo>
                <a:cubicBezTo>
                  <a:pt x="2900641" y="1127362"/>
                  <a:pt x="2911481" y="1161037"/>
                  <a:pt x="2924263" y="1218554"/>
                </a:cubicBezTo>
                <a:cubicBezTo>
                  <a:pt x="2929790" y="1243426"/>
                  <a:pt x="2927859" y="1270716"/>
                  <a:pt x="2939253" y="1293505"/>
                </a:cubicBezTo>
                <a:cubicBezTo>
                  <a:pt x="2975471" y="1365942"/>
                  <a:pt x="3050123" y="1345797"/>
                  <a:pt x="3119135" y="1353465"/>
                </a:cubicBezTo>
                <a:cubicBezTo>
                  <a:pt x="3189089" y="1348468"/>
                  <a:pt x="3259294" y="1346220"/>
                  <a:pt x="3328997" y="1338475"/>
                </a:cubicBezTo>
                <a:cubicBezTo>
                  <a:pt x="3349473" y="1336200"/>
                  <a:pt x="3371816" y="1334913"/>
                  <a:pt x="3388958" y="1323485"/>
                </a:cubicBezTo>
                <a:cubicBezTo>
                  <a:pt x="3403948" y="1313492"/>
                  <a:pt x="3408945" y="1293505"/>
                  <a:pt x="3418938" y="1278515"/>
                </a:cubicBezTo>
                <a:cubicBezTo>
                  <a:pt x="3413941" y="1168587"/>
                  <a:pt x="3411268" y="1058529"/>
                  <a:pt x="3403948" y="948731"/>
                </a:cubicBezTo>
                <a:cubicBezTo>
                  <a:pt x="3401268" y="908535"/>
                  <a:pt x="3388958" y="869095"/>
                  <a:pt x="3388958" y="828810"/>
                </a:cubicBezTo>
                <a:cubicBezTo>
                  <a:pt x="3388958" y="738730"/>
                  <a:pt x="3398951" y="648928"/>
                  <a:pt x="3403948" y="558987"/>
                </a:cubicBezTo>
                <a:cubicBezTo>
                  <a:pt x="3398951" y="543997"/>
                  <a:pt x="3393299" y="529209"/>
                  <a:pt x="3388958" y="514016"/>
                </a:cubicBezTo>
                <a:cubicBezTo>
                  <a:pt x="3383298" y="494207"/>
                  <a:pt x="3386838" y="470143"/>
                  <a:pt x="3373968" y="454055"/>
                </a:cubicBezTo>
                <a:cubicBezTo>
                  <a:pt x="3364097" y="441716"/>
                  <a:pt x="3343987" y="444062"/>
                  <a:pt x="3328997" y="439065"/>
                </a:cubicBezTo>
                <a:lnTo>
                  <a:pt x="2879292" y="469046"/>
                </a:lnTo>
                <a:cubicBezTo>
                  <a:pt x="2459538" y="469046"/>
                  <a:pt x="2039843" y="459052"/>
                  <a:pt x="1620118" y="454055"/>
                </a:cubicBezTo>
                <a:cubicBezTo>
                  <a:pt x="1615121" y="409085"/>
                  <a:pt x="1611527" y="363936"/>
                  <a:pt x="1605128" y="319144"/>
                </a:cubicBezTo>
                <a:cubicBezTo>
                  <a:pt x="1596531" y="258967"/>
                  <a:pt x="1575148" y="139262"/>
                  <a:pt x="1575148" y="139262"/>
                </a:cubicBezTo>
                <a:cubicBezTo>
                  <a:pt x="1580145" y="119275"/>
                  <a:pt x="1590138" y="99903"/>
                  <a:pt x="1590138" y="79301"/>
                </a:cubicBezTo>
                <a:cubicBezTo>
                  <a:pt x="1590138" y="63500"/>
                  <a:pt x="1586321" y="45504"/>
                  <a:pt x="1575148" y="34331"/>
                </a:cubicBezTo>
                <a:cubicBezTo>
                  <a:pt x="1563975" y="23158"/>
                  <a:pt x="1545723" y="22168"/>
                  <a:pt x="1530177" y="19341"/>
                </a:cubicBezTo>
                <a:cubicBezTo>
                  <a:pt x="1490542" y="12135"/>
                  <a:pt x="1450230" y="9348"/>
                  <a:pt x="1410256" y="4351"/>
                </a:cubicBezTo>
                <a:cubicBezTo>
                  <a:pt x="1230374" y="9348"/>
                  <a:pt x="1049519" y="0"/>
                  <a:pt x="870610" y="19341"/>
                </a:cubicBezTo>
                <a:cubicBezTo>
                  <a:pt x="854901" y="21039"/>
                  <a:pt x="856832" y="48557"/>
                  <a:pt x="855620" y="64311"/>
                </a:cubicBezTo>
                <a:cubicBezTo>
                  <a:pt x="846797" y="179005"/>
                  <a:pt x="858804" y="295497"/>
                  <a:pt x="840630" y="409085"/>
                </a:cubicBezTo>
                <a:cubicBezTo>
                  <a:pt x="837784" y="426875"/>
                  <a:pt x="810649" y="429072"/>
                  <a:pt x="795659" y="439065"/>
                </a:cubicBezTo>
                <a:cubicBezTo>
                  <a:pt x="770676" y="434068"/>
                  <a:pt x="745891" y="427949"/>
                  <a:pt x="720709" y="424075"/>
                </a:cubicBezTo>
                <a:cubicBezTo>
                  <a:pt x="680892" y="417949"/>
                  <a:pt x="640382" y="416509"/>
                  <a:pt x="600787" y="409085"/>
                </a:cubicBezTo>
                <a:cubicBezTo>
                  <a:pt x="421501" y="375469"/>
                  <a:pt x="538377" y="379105"/>
                  <a:pt x="435895" y="379105"/>
                </a:cubicBezTo>
              </a:path>
            </a:pathLst>
          </a:custGeom>
          <a:ln w="73025">
            <a:solidFill>
              <a:srgbClr val="00B050"/>
            </a:solidFill>
            <a:bevel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0" y="-24"/>
            <a:ext cx="785786" cy="830997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solidFill>
                  <a:schemeClr val="tx1"/>
                </a:solidFill>
              </a:rPr>
              <a:t>承</a:t>
            </a:r>
            <a:endParaRPr kumimoji="1" lang="ja-JP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ここからの話の進め方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ja-JP" altLang="en-US" dirty="0" smtClean="0"/>
              <a:t>起 </a:t>
            </a:r>
            <a:r>
              <a:rPr lang="ja-JP" altLang="en-US" dirty="0" err="1" smtClean="0"/>
              <a:t>ー</a:t>
            </a:r>
            <a:r>
              <a:rPr lang="ja-JP" altLang="en-US" dirty="0" smtClean="0"/>
              <a:t> </a:t>
            </a:r>
            <a:r>
              <a:rPr kumimoji="1" lang="ja-JP" altLang="en-US" dirty="0" smtClean="0"/>
              <a:t>絵画的ではない迷路作成は簡単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承 </a:t>
            </a:r>
            <a:r>
              <a:rPr lang="ja-JP" altLang="en-US" dirty="0" err="1" smtClean="0"/>
              <a:t>ー</a:t>
            </a:r>
            <a:r>
              <a:rPr lang="ja-JP" altLang="en-US" dirty="0" smtClean="0"/>
              <a:t> </a:t>
            </a:r>
            <a:r>
              <a:rPr kumimoji="1" lang="ja-JP" altLang="en-US" dirty="0" smtClean="0"/>
              <a:t>絵画的迷路作成は何が難しいか？</a:t>
            </a:r>
            <a:endParaRPr kumimoji="1"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転 </a:t>
            </a:r>
            <a:r>
              <a:rPr lang="ja-JP" altLang="en-US" dirty="0" err="1" smtClean="0"/>
              <a:t>ー</a:t>
            </a:r>
            <a:r>
              <a:rPr lang="ja-JP" altLang="en-US" dirty="0" smtClean="0"/>
              <a:t> 難しさの克服 → 提案アルゴリズム</a:t>
            </a:r>
            <a:endParaRPr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結 </a:t>
            </a:r>
            <a:r>
              <a:rPr kumimoji="1" lang="ja-JP" altLang="en-US" dirty="0" err="1" smtClean="0"/>
              <a:t>ー</a:t>
            </a:r>
            <a:r>
              <a:rPr kumimoji="1" lang="ja-JP" altLang="en-US" dirty="0" smtClean="0"/>
              <a:t> 提案アルゴリズムの詳細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-24"/>
            <a:ext cx="785786" cy="830997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solidFill>
                  <a:schemeClr val="tx1"/>
                </a:solidFill>
              </a:rPr>
              <a:t>承</a:t>
            </a:r>
            <a:endParaRPr kumimoji="1" lang="ja-JP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la01.png"/>
          <p:cNvPicPr>
            <a:picLocks noChangeAspect="1"/>
          </p:cNvPicPr>
          <p:nvPr/>
        </p:nvPicPr>
        <p:blipFill>
          <a:blip r:embed="rId3" cstate="print"/>
          <a:srcRect t="62500" r="13143"/>
          <a:stretch>
            <a:fillRect/>
          </a:stretch>
        </p:blipFill>
        <p:spPr>
          <a:xfrm>
            <a:off x="0" y="635312"/>
            <a:ext cx="9144000" cy="5587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arrow2_or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912" y="3357562"/>
            <a:ext cx="3666667" cy="3209524"/>
          </a:xfrm>
          <a:prstGeom prst="rect">
            <a:avLst/>
          </a:prstGeom>
        </p:spPr>
      </p:pic>
      <p:pic>
        <p:nvPicPr>
          <p:cNvPr id="11" name="図 10" descr="arrow_ori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53" y="3362748"/>
            <a:ext cx="3666667" cy="320952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提案アルゴリズムのアイデア</a:t>
            </a:r>
            <a:endParaRPr kumimoji="1" lang="ja-JP" altLang="en-US" dirty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画像は変更しない</a:t>
            </a:r>
            <a:endParaRPr lang="en-US" altLang="ja-JP" dirty="0" smtClean="0"/>
          </a:p>
          <a:p>
            <a:r>
              <a:rPr lang="ja-JP" altLang="en-US" dirty="0" smtClean="0">
                <a:solidFill>
                  <a:srgbClr val="C00000"/>
                </a:solidFill>
              </a:rPr>
              <a:t>画像の縮尺のみ</a:t>
            </a:r>
            <a:r>
              <a:rPr lang="ja-JP" altLang="en-US" dirty="0" smtClean="0"/>
              <a:t>を変更する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-24"/>
            <a:ext cx="785786" cy="830997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4800" dirty="0" smtClean="0"/>
              <a:t>転</a:t>
            </a:r>
            <a:endParaRPr kumimoji="1" lang="ja-JP" altLang="en-US" sz="4800" dirty="0"/>
          </a:p>
        </p:txBody>
      </p:sp>
      <p:sp>
        <p:nvSpPr>
          <p:cNvPr id="9" name="右矢印 8"/>
          <p:cNvSpPr/>
          <p:nvPr/>
        </p:nvSpPr>
        <p:spPr>
          <a:xfrm>
            <a:off x="3929058" y="4786322"/>
            <a:ext cx="128588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提案アルゴリズムの詳細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-24"/>
            <a:ext cx="785786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4800" dirty="0" smtClean="0"/>
              <a:t>結</a:t>
            </a:r>
            <a:endParaRPr kumimoji="1" lang="ja-JP" altLang="en-US" sz="4800" dirty="0"/>
          </a:p>
        </p:txBody>
      </p:sp>
      <p:pic>
        <p:nvPicPr>
          <p:cNvPr id="10" name="図 9" descr="arrow2_redgrap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667" y="1357298"/>
            <a:ext cx="5866667" cy="513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提案アルゴリズムの詳細</a:t>
            </a:r>
            <a:endParaRPr kumimoji="1" lang="ja-JP" altLang="en-US" dirty="0"/>
          </a:p>
        </p:txBody>
      </p:sp>
      <p:pic>
        <p:nvPicPr>
          <p:cNvPr id="7" name="コンテンツ プレースホルダ 6" descr="arrow2_redtree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8667" y="1365596"/>
            <a:ext cx="5866667" cy="5135238"/>
          </a:xfrm>
        </p:spPr>
      </p:pic>
      <p:sp>
        <p:nvSpPr>
          <p:cNvPr id="4" name="テキスト ボックス 3"/>
          <p:cNvSpPr txBox="1"/>
          <p:nvPr/>
        </p:nvSpPr>
        <p:spPr>
          <a:xfrm>
            <a:off x="0" y="-24"/>
            <a:ext cx="785786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4800" dirty="0" smtClean="0"/>
              <a:t>結</a:t>
            </a:r>
            <a:endParaRPr kumimoji="1" lang="ja-JP" altLang="en-US" sz="4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001024" y="1428736"/>
            <a:ext cx="615553" cy="41434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 smtClean="0"/>
              <a:t>ランダムな全域木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提案アルゴリズムの詳細</a:t>
            </a:r>
            <a:endParaRPr kumimoji="1" lang="ja-JP" altLang="en-US" dirty="0"/>
          </a:p>
        </p:txBody>
      </p:sp>
      <p:pic>
        <p:nvPicPr>
          <p:cNvPr id="7" name="コンテンツ プレースホルダ 6" descr="arrow2_redtree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8667" y="1365596"/>
            <a:ext cx="5866667" cy="5135238"/>
          </a:xfrm>
        </p:spPr>
      </p:pic>
      <p:sp>
        <p:nvSpPr>
          <p:cNvPr id="4" name="テキスト ボックス 3"/>
          <p:cNvSpPr txBox="1"/>
          <p:nvPr/>
        </p:nvSpPr>
        <p:spPr>
          <a:xfrm>
            <a:off x="0" y="-24"/>
            <a:ext cx="785786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4800" dirty="0" smtClean="0"/>
              <a:t>結</a:t>
            </a:r>
            <a:endParaRPr kumimoji="1" lang="ja-JP" altLang="en-US" sz="4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001024" y="1428736"/>
            <a:ext cx="615553" cy="41434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 smtClean="0"/>
              <a:t>全域木を平面的に走査</a:t>
            </a:r>
            <a:endParaRPr kumimoji="1" lang="ja-JP" altLang="en-US" sz="2800" dirty="0"/>
          </a:p>
        </p:txBody>
      </p:sp>
      <p:cxnSp>
        <p:nvCxnSpPr>
          <p:cNvPr id="12" name="直線矢印コネクタ 11"/>
          <p:cNvCxnSpPr/>
          <p:nvPr/>
        </p:nvCxnSpPr>
        <p:spPr>
          <a:xfrm rot="5400000">
            <a:off x="2878217" y="2607463"/>
            <a:ext cx="2214578" cy="1588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rot="10800000">
            <a:off x="3714744" y="3684772"/>
            <a:ext cx="285752" cy="1588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rot="5400000" flipH="1" flipV="1">
            <a:off x="2964645" y="2964653"/>
            <a:ext cx="1500198" cy="1588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rot="10800000">
            <a:off x="3214678" y="2214554"/>
            <a:ext cx="500066" cy="1588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rot="5400000">
            <a:off x="2857488" y="2571744"/>
            <a:ext cx="71438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rot="10800000">
            <a:off x="2500298" y="2928934"/>
            <a:ext cx="71438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rot="5400000">
            <a:off x="2250265" y="3178967"/>
            <a:ext cx="500066" cy="1588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2500298" y="3429000"/>
            <a:ext cx="71438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rot="5400000">
            <a:off x="2730396" y="3929066"/>
            <a:ext cx="1000132" cy="1588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rot="10800000">
            <a:off x="3000364" y="4429132"/>
            <a:ext cx="214314" cy="1588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>
            <a:off x="3214678" y="5643578"/>
            <a:ext cx="785818" cy="1588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 rot="5400000">
            <a:off x="2873272" y="5286388"/>
            <a:ext cx="713586" cy="794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>
            <a:off x="2500298" y="4914208"/>
            <a:ext cx="71438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 rot="5400000">
            <a:off x="2107389" y="4536289"/>
            <a:ext cx="785818" cy="1588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>
            <a:off x="1785918" y="4158370"/>
            <a:ext cx="71438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rot="5400000">
            <a:off x="1535885" y="3893347"/>
            <a:ext cx="500066" cy="1588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rot="10800000">
            <a:off x="1785918" y="3658304"/>
            <a:ext cx="1214446" cy="1588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 rot="5400000" flipH="1" flipV="1">
            <a:off x="2643174" y="4071942"/>
            <a:ext cx="71438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/>
          <p:cNvCxnSpPr/>
          <p:nvPr/>
        </p:nvCxnSpPr>
        <p:spPr>
          <a:xfrm>
            <a:off x="4470582" y="4899218"/>
            <a:ext cx="71438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/>
          <p:cNvCxnSpPr/>
          <p:nvPr/>
        </p:nvCxnSpPr>
        <p:spPr>
          <a:xfrm rot="5400000" flipH="1" flipV="1">
            <a:off x="3745518" y="5643578"/>
            <a:ext cx="142876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/>
          <p:cNvCxnSpPr/>
          <p:nvPr/>
        </p:nvCxnSpPr>
        <p:spPr>
          <a:xfrm>
            <a:off x="4000496" y="6357958"/>
            <a:ext cx="500066" cy="1588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>
          <a:xfrm rot="5400000">
            <a:off x="3613326" y="6000768"/>
            <a:ext cx="71438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90"/>
          <p:cNvCxnSpPr/>
          <p:nvPr/>
        </p:nvCxnSpPr>
        <p:spPr>
          <a:xfrm rot="5400000">
            <a:off x="5679289" y="3893347"/>
            <a:ext cx="928694" cy="1588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矢印コネクタ 91"/>
          <p:cNvCxnSpPr/>
          <p:nvPr/>
        </p:nvCxnSpPr>
        <p:spPr>
          <a:xfrm>
            <a:off x="5929322" y="3429000"/>
            <a:ext cx="214314" cy="1588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矢印コネクタ 92"/>
          <p:cNvCxnSpPr/>
          <p:nvPr/>
        </p:nvCxnSpPr>
        <p:spPr>
          <a:xfrm rot="5400000" flipH="1" flipV="1">
            <a:off x="5536413" y="3821909"/>
            <a:ext cx="785818" cy="1588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矢印コネクタ 93"/>
          <p:cNvCxnSpPr/>
          <p:nvPr/>
        </p:nvCxnSpPr>
        <p:spPr>
          <a:xfrm>
            <a:off x="5199952" y="4173360"/>
            <a:ext cx="71438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矢印コネクタ 94"/>
          <p:cNvCxnSpPr/>
          <p:nvPr/>
        </p:nvCxnSpPr>
        <p:spPr>
          <a:xfrm rot="5400000" flipH="1" flipV="1">
            <a:off x="4862697" y="4536289"/>
            <a:ext cx="643736" cy="794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矢印コネクタ 109"/>
          <p:cNvCxnSpPr/>
          <p:nvPr/>
        </p:nvCxnSpPr>
        <p:spPr>
          <a:xfrm>
            <a:off x="6643702" y="4158370"/>
            <a:ext cx="214314" cy="1588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矢印コネクタ 110"/>
          <p:cNvCxnSpPr/>
          <p:nvPr/>
        </p:nvCxnSpPr>
        <p:spPr>
          <a:xfrm rot="5400000" flipH="1" flipV="1">
            <a:off x="6250793" y="4536289"/>
            <a:ext cx="785818" cy="1588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矢印コネクタ 111"/>
          <p:cNvCxnSpPr/>
          <p:nvPr/>
        </p:nvCxnSpPr>
        <p:spPr>
          <a:xfrm>
            <a:off x="5429256" y="4887740"/>
            <a:ext cx="1214446" cy="1588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矢印コネクタ 112"/>
          <p:cNvCxnSpPr/>
          <p:nvPr/>
        </p:nvCxnSpPr>
        <p:spPr>
          <a:xfrm rot="5400000">
            <a:off x="5179223" y="4679165"/>
            <a:ext cx="500066" cy="1588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矢印コネクタ 113"/>
          <p:cNvCxnSpPr/>
          <p:nvPr/>
        </p:nvCxnSpPr>
        <p:spPr>
          <a:xfrm rot="10800000">
            <a:off x="5429256" y="4427543"/>
            <a:ext cx="71438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矢印コネクタ 126"/>
          <p:cNvCxnSpPr/>
          <p:nvPr/>
        </p:nvCxnSpPr>
        <p:spPr>
          <a:xfrm rot="5400000" flipH="1" flipV="1">
            <a:off x="6500826" y="3571876"/>
            <a:ext cx="285752" cy="1588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矢印コネクタ 127"/>
          <p:cNvCxnSpPr/>
          <p:nvPr/>
        </p:nvCxnSpPr>
        <p:spPr>
          <a:xfrm rot="10800000">
            <a:off x="6688672" y="3669782"/>
            <a:ext cx="642942" cy="1588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矢印コネクタ 128"/>
          <p:cNvCxnSpPr/>
          <p:nvPr/>
        </p:nvCxnSpPr>
        <p:spPr>
          <a:xfrm rot="5400000" flipH="1" flipV="1">
            <a:off x="6786578" y="4286256"/>
            <a:ext cx="1143008" cy="1588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矢印コネクタ 129"/>
          <p:cNvCxnSpPr/>
          <p:nvPr/>
        </p:nvCxnSpPr>
        <p:spPr>
          <a:xfrm>
            <a:off x="6914464" y="4897630"/>
            <a:ext cx="428628" cy="1588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矢印コネクタ 130"/>
          <p:cNvCxnSpPr/>
          <p:nvPr/>
        </p:nvCxnSpPr>
        <p:spPr>
          <a:xfrm rot="5400000">
            <a:off x="6495881" y="4536289"/>
            <a:ext cx="785818" cy="1588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矢印コネクタ 141"/>
          <p:cNvCxnSpPr/>
          <p:nvPr/>
        </p:nvCxnSpPr>
        <p:spPr>
          <a:xfrm rot="10800000">
            <a:off x="4714876" y="3673294"/>
            <a:ext cx="71438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矢印コネクタ 142"/>
          <p:cNvCxnSpPr/>
          <p:nvPr/>
        </p:nvCxnSpPr>
        <p:spPr>
          <a:xfrm rot="5400000">
            <a:off x="5072066" y="3286124"/>
            <a:ext cx="71438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矢印コネクタ 143"/>
          <p:cNvCxnSpPr/>
          <p:nvPr/>
        </p:nvCxnSpPr>
        <p:spPr>
          <a:xfrm rot="10800000">
            <a:off x="5429256" y="2958915"/>
            <a:ext cx="1928826" cy="1588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矢印コネクタ 144"/>
          <p:cNvCxnSpPr/>
          <p:nvPr/>
        </p:nvCxnSpPr>
        <p:spPr>
          <a:xfrm rot="5400000" flipH="1" flipV="1">
            <a:off x="7108049" y="3178967"/>
            <a:ext cx="500066" cy="1588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矢印コネクタ 145"/>
          <p:cNvCxnSpPr/>
          <p:nvPr/>
        </p:nvCxnSpPr>
        <p:spPr>
          <a:xfrm>
            <a:off x="6643702" y="3429000"/>
            <a:ext cx="71438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矢印コネクタ 157"/>
          <p:cNvCxnSpPr/>
          <p:nvPr/>
        </p:nvCxnSpPr>
        <p:spPr>
          <a:xfrm>
            <a:off x="3714744" y="4173360"/>
            <a:ext cx="71438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矢印コネクタ 158"/>
          <p:cNvCxnSpPr/>
          <p:nvPr/>
        </p:nvCxnSpPr>
        <p:spPr>
          <a:xfrm rot="5400000" flipH="1" flipV="1">
            <a:off x="3250397" y="4679165"/>
            <a:ext cx="928694" cy="1588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矢印コネクタ 159"/>
          <p:cNvCxnSpPr/>
          <p:nvPr/>
        </p:nvCxnSpPr>
        <p:spPr>
          <a:xfrm rot="10800000">
            <a:off x="3714744" y="5143512"/>
            <a:ext cx="285752" cy="1588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矢印コネクタ 160"/>
          <p:cNvCxnSpPr/>
          <p:nvPr/>
        </p:nvCxnSpPr>
        <p:spPr>
          <a:xfrm rot="5400000">
            <a:off x="3612532" y="4786322"/>
            <a:ext cx="71438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矢印コネクタ 161"/>
          <p:cNvCxnSpPr/>
          <p:nvPr/>
        </p:nvCxnSpPr>
        <p:spPr>
          <a:xfrm rot="10800000">
            <a:off x="4000496" y="4429132"/>
            <a:ext cx="71438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矢印コネクタ 162"/>
          <p:cNvCxnSpPr/>
          <p:nvPr/>
        </p:nvCxnSpPr>
        <p:spPr>
          <a:xfrm rot="5400000">
            <a:off x="4379209" y="4036223"/>
            <a:ext cx="642148" cy="794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線矢印コネクタ 180"/>
          <p:cNvCxnSpPr/>
          <p:nvPr/>
        </p:nvCxnSpPr>
        <p:spPr>
          <a:xfrm rot="5400000" flipH="1" flipV="1">
            <a:off x="3744724" y="2229544"/>
            <a:ext cx="142876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線矢印コネクタ 181"/>
          <p:cNvCxnSpPr/>
          <p:nvPr/>
        </p:nvCxnSpPr>
        <p:spPr>
          <a:xfrm rot="10800000">
            <a:off x="4459104" y="2943924"/>
            <a:ext cx="71438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線矢印コネクタ 182"/>
          <p:cNvCxnSpPr/>
          <p:nvPr/>
        </p:nvCxnSpPr>
        <p:spPr>
          <a:xfrm rot="5400000" flipH="1" flipV="1">
            <a:off x="4934135" y="3193957"/>
            <a:ext cx="500066" cy="1588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線矢印コネクタ 183"/>
          <p:cNvCxnSpPr/>
          <p:nvPr/>
        </p:nvCxnSpPr>
        <p:spPr>
          <a:xfrm>
            <a:off x="4429124" y="3429000"/>
            <a:ext cx="785818" cy="1588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線矢印コネクタ 184"/>
          <p:cNvCxnSpPr/>
          <p:nvPr/>
        </p:nvCxnSpPr>
        <p:spPr>
          <a:xfrm rot="5400000" flipH="1" flipV="1">
            <a:off x="4101914" y="3786190"/>
            <a:ext cx="71438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1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1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1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1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3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40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00"/>
                            </p:stCondLst>
                            <p:childTnLst>
                              <p:par>
                                <p:cTn id="1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1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600"/>
                            </p:stCondLst>
                            <p:childTnLst>
                              <p:par>
                                <p:cTn id="1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1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700"/>
                            </p:stCondLst>
                            <p:childTnLst>
                              <p:par>
                                <p:cTn id="1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800"/>
                            </p:stCondLst>
                            <p:childTnLst>
                              <p:par>
                                <p:cTn id="1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1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900"/>
                            </p:stCondLst>
                            <p:childTnLst>
                              <p:par>
                                <p:cTn id="1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1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000"/>
                            </p:stCondLst>
                            <p:childTnLst>
                              <p:par>
                                <p:cTn id="1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1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100"/>
                            </p:stCondLst>
                            <p:childTnLst>
                              <p:par>
                                <p:cTn id="1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1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200"/>
                            </p:stCondLst>
                            <p:childTnLst>
                              <p:par>
                                <p:cTn id="1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1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300"/>
                            </p:stCondLst>
                            <p:childTnLst>
                              <p:par>
                                <p:cTn id="1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1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400"/>
                            </p:stCondLst>
                            <p:childTnLst>
                              <p:par>
                                <p:cTn id="1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1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500"/>
                            </p:stCondLst>
                            <p:childTnLst>
                              <p:par>
                                <p:cTn id="1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7" dur="1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600"/>
                            </p:stCondLst>
                            <p:childTnLst>
                              <p:par>
                                <p:cTn id="1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1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700"/>
                            </p:stCondLst>
                            <p:childTnLst>
                              <p:par>
                                <p:cTn id="1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1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800"/>
                            </p:stCondLst>
                            <p:childTnLst>
                              <p:par>
                                <p:cTn id="1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1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900"/>
                            </p:stCondLst>
                            <p:childTnLst>
                              <p:par>
                                <p:cTn id="2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1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0"/>
                            </p:stCondLst>
                            <p:childTnLst>
                              <p:par>
                                <p:cTn id="2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1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100"/>
                            </p:stCondLst>
                            <p:childTnLst>
                              <p:par>
                                <p:cTn id="20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1" dur="1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200"/>
                            </p:stCondLst>
                            <p:childTnLst>
                              <p:par>
                                <p:cTn id="2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1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arrow2_traver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667" y="1357298"/>
            <a:ext cx="5866667" cy="513523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提案アルゴリズムの詳細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-24"/>
            <a:ext cx="785786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4800" dirty="0" smtClean="0"/>
              <a:t>結</a:t>
            </a:r>
            <a:endParaRPr kumimoji="1" lang="ja-JP" altLang="en-US" sz="4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001024" y="1428736"/>
            <a:ext cx="615553" cy="41434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 smtClean="0"/>
              <a:t>全域木を平面的に走査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arrow2_parti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357298"/>
            <a:ext cx="5857916" cy="512129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提案アルゴリズムの詳細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-24"/>
            <a:ext cx="785786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4800" dirty="0" smtClean="0"/>
              <a:t>結</a:t>
            </a:r>
            <a:endParaRPr kumimoji="1" lang="ja-JP" altLang="en-US" sz="4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001024" y="1428736"/>
            <a:ext cx="615553" cy="54292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倍の細かさのマス目に解経路を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arrow2_midgraph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667" y="1357298"/>
            <a:ext cx="5866667" cy="513523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提案アルゴリズムの詳細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-24"/>
            <a:ext cx="785786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4800" dirty="0" smtClean="0"/>
              <a:t>結</a:t>
            </a:r>
            <a:endParaRPr kumimoji="1" lang="ja-JP" altLang="en-US" sz="4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001024" y="1428736"/>
            <a:ext cx="615553" cy="54292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倍の細かさのマス目</a:t>
            </a:r>
            <a:r>
              <a:rPr lang="ja-JP" altLang="en-US" sz="2800" dirty="0" smtClean="0"/>
              <a:t>上のグラフ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提案アルゴリズムの詳細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-24"/>
            <a:ext cx="785786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4800" dirty="0" smtClean="0"/>
              <a:t>結</a:t>
            </a:r>
            <a:endParaRPr kumimoji="1" lang="ja-JP" altLang="en-US" sz="4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001024" y="1428736"/>
            <a:ext cx="615553" cy="54292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 smtClean="0"/>
              <a:t>白の部分を埋めた</a:t>
            </a:r>
            <a:r>
              <a:rPr kumimoji="1" lang="ja-JP" altLang="en-US" sz="2800" dirty="0" smtClean="0"/>
              <a:t>全域木</a:t>
            </a:r>
            <a:endParaRPr kumimoji="1" lang="ja-JP" altLang="en-US" sz="2800" dirty="0"/>
          </a:p>
        </p:txBody>
      </p:sp>
      <p:pic>
        <p:nvPicPr>
          <p:cNvPr id="6" name="図 5" descr="arrow2_finaltree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638667" y="1357298"/>
            <a:ext cx="5866666" cy="513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提案アルゴリズムの詳細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-24"/>
            <a:ext cx="785786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4800" dirty="0" smtClean="0"/>
              <a:t>結</a:t>
            </a:r>
            <a:endParaRPr kumimoji="1" lang="ja-JP" altLang="en-US" sz="4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001024" y="1428736"/>
            <a:ext cx="615553" cy="22145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 smtClean="0"/>
              <a:t>迷路の完成</a:t>
            </a:r>
            <a:endParaRPr kumimoji="1" lang="ja-JP" altLang="en-US" sz="2800" dirty="0"/>
          </a:p>
        </p:txBody>
      </p:sp>
      <p:pic>
        <p:nvPicPr>
          <p:cNvPr id="7" name="図 6" descr="arrow2_finalmaze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638667" y="1357298"/>
            <a:ext cx="5866666" cy="513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ここ</a:t>
            </a:r>
            <a:r>
              <a:rPr lang="ja-JP" altLang="en-US" dirty="0"/>
              <a:t>まで</a:t>
            </a:r>
            <a:r>
              <a:rPr kumimoji="1" lang="ja-JP" altLang="en-US" dirty="0" smtClean="0"/>
              <a:t>の話の進め方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ja-JP" altLang="en-US" dirty="0" smtClean="0"/>
              <a:t>起 </a:t>
            </a:r>
            <a:r>
              <a:rPr lang="ja-JP" altLang="en-US" dirty="0" err="1" smtClean="0"/>
              <a:t>ー</a:t>
            </a:r>
            <a:r>
              <a:rPr lang="ja-JP" altLang="en-US" dirty="0" smtClean="0"/>
              <a:t> </a:t>
            </a:r>
            <a:r>
              <a:rPr kumimoji="1" lang="ja-JP" altLang="en-US" dirty="0" smtClean="0"/>
              <a:t>絵画的ではない迷路作成は簡単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承 </a:t>
            </a:r>
            <a:r>
              <a:rPr lang="ja-JP" altLang="en-US" dirty="0" err="1" smtClean="0"/>
              <a:t>ー</a:t>
            </a:r>
            <a:r>
              <a:rPr lang="ja-JP" altLang="en-US" dirty="0" smtClean="0"/>
              <a:t> </a:t>
            </a:r>
            <a:r>
              <a:rPr kumimoji="1" lang="ja-JP" altLang="en-US" dirty="0" smtClean="0"/>
              <a:t>絵画的迷路作成は何が難しいか？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転 </a:t>
            </a:r>
            <a:r>
              <a:rPr lang="ja-JP" altLang="en-US" dirty="0" err="1" smtClean="0"/>
              <a:t>ー</a:t>
            </a:r>
            <a:r>
              <a:rPr lang="ja-JP" altLang="en-US" dirty="0" smtClean="0"/>
              <a:t> 難しさの克服 → 提案アルゴリズム</a:t>
            </a:r>
            <a:endParaRPr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結 </a:t>
            </a:r>
            <a:r>
              <a:rPr kumimoji="1" lang="ja-JP" altLang="en-US" dirty="0" err="1" smtClean="0"/>
              <a:t>ー</a:t>
            </a:r>
            <a:r>
              <a:rPr kumimoji="1" lang="ja-JP" altLang="en-US" dirty="0" smtClean="0"/>
              <a:t> 提案アルゴリズムの詳細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絵画的</a:t>
            </a:r>
            <a:r>
              <a:rPr lang="ja-JP" altLang="en-US" dirty="0" smtClean="0"/>
              <a:t>迷路 </a:t>
            </a:r>
            <a:r>
              <a:rPr lang="en-US" altLang="ja-JP" dirty="0" smtClean="0"/>
              <a:t>(</a:t>
            </a:r>
            <a:r>
              <a:rPr lang="ja-JP" altLang="en-US" dirty="0" smtClean="0"/>
              <a:t>浮き出し迷路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357158" y="2012424"/>
            <a:ext cx="4071966" cy="3070662"/>
            <a:chOff x="357158" y="2012424"/>
            <a:chExt cx="4071966" cy="3070662"/>
          </a:xfrm>
        </p:grpSpPr>
        <p:pic>
          <p:nvPicPr>
            <p:cNvPr id="3" name="図 2" descr="la01prob.png"/>
            <p:cNvPicPr>
              <a:picLocks noChangeAspect="1"/>
            </p:cNvPicPr>
            <p:nvPr/>
          </p:nvPicPr>
          <p:blipFill>
            <a:blip r:embed="rId3" cstate="print"/>
            <a:srcRect t="62500" r="13143"/>
            <a:stretch>
              <a:fillRect/>
            </a:stretch>
          </p:blipFill>
          <p:spPr>
            <a:xfrm>
              <a:off x="357158" y="2012424"/>
              <a:ext cx="4071966" cy="2488146"/>
            </a:xfrm>
            <a:prstGeom prst="rect">
              <a:avLst/>
            </a:prstGeom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1785918" y="4559866"/>
              <a:ext cx="13019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 smtClean="0"/>
                <a:t>解答前</a:t>
              </a:r>
              <a:endParaRPr kumimoji="1" lang="ja-JP" altLang="en-US" sz="2800" dirty="0"/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4643438" y="2000240"/>
            <a:ext cx="4071966" cy="3094988"/>
            <a:chOff x="4643438" y="2000240"/>
            <a:chExt cx="4071966" cy="3094988"/>
          </a:xfrm>
        </p:grpSpPr>
        <p:pic>
          <p:nvPicPr>
            <p:cNvPr id="4" name="図 3" descr="la01.png"/>
            <p:cNvPicPr>
              <a:picLocks noChangeAspect="1"/>
            </p:cNvPicPr>
            <p:nvPr/>
          </p:nvPicPr>
          <p:blipFill>
            <a:blip r:embed="rId4" cstate="print"/>
            <a:srcRect t="62500" r="13143"/>
            <a:stretch>
              <a:fillRect/>
            </a:stretch>
          </p:blipFill>
          <p:spPr>
            <a:xfrm>
              <a:off x="4643438" y="2000240"/>
              <a:ext cx="4071966" cy="2488146"/>
            </a:xfrm>
            <a:prstGeom prst="rect">
              <a:avLst/>
            </a:prstGeom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6127618" y="4572008"/>
              <a:ext cx="13019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 smtClean="0"/>
                <a:t>解答後</a:t>
              </a:r>
              <a:endParaRPr kumimoji="1" lang="ja-JP" altLang="en-US" sz="2800" dirty="0"/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2928926" y="5286388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迷路を解く人の視点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もうひとひねり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kumimoji="1" lang="ja-JP" altLang="en-US" dirty="0" smtClean="0"/>
              <a:t>迷路の「質」を改善するヒューリスティクス</a:t>
            </a:r>
            <a:endParaRPr kumimoji="1" lang="en-US" altLang="ja-JP" dirty="0" smtClean="0"/>
          </a:p>
          <a:p>
            <a:r>
              <a:rPr lang="ja-JP" altLang="en-US" dirty="0" smtClean="0"/>
              <a:t>概要： 行き止まりを減らす</a:t>
            </a:r>
            <a:endParaRPr lang="en-US" altLang="ja-JP" dirty="0" smtClean="0"/>
          </a:p>
          <a:p>
            <a:pPr lvl="1"/>
            <a:r>
              <a:rPr lang="ja-JP" altLang="en-US" sz="3200" dirty="0" smtClean="0"/>
              <a:t>行き止まりは絵を迷路に隠しにくくする</a:t>
            </a:r>
            <a:endParaRPr lang="en-US" altLang="ja-JP" sz="3200" dirty="0" smtClean="0"/>
          </a:p>
          <a:p>
            <a:pPr lvl="1"/>
            <a:r>
              <a:rPr lang="ja-JP" altLang="en-US" sz="3200" dirty="0" smtClean="0"/>
              <a:t>行き止まりは迷路を解きやすくする</a:t>
            </a:r>
            <a:endParaRPr lang="en-US" altLang="ja-JP" sz="3200" dirty="0"/>
          </a:p>
          <a:p>
            <a:r>
              <a:rPr lang="ja-JP" altLang="en-US" dirty="0" smtClean="0"/>
              <a:t>方法： 隣接する行き止まりの片方を解消</a:t>
            </a:r>
            <a:endParaRPr lang="en-US" altLang="ja-JP" dirty="0" smtClean="0"/>
          </a:p>
        </p:txBody>
      </p:sp>
      <p:sp>
        <p:nvSpPr>
          <p:cNvPr id="4" name="動作設定ボタン : 進む/次へ 3">
            <a:hlinkClick r:id="rId3" action="ppaction://hlinksldjump" highlightClick="1"/>
          </p:cNvPr>
          <p:cNvSpPr/>
          <p:nvPr/>
        </p:nvSpPr>
        <p:spPr>
          <a:xfrm>
            <a:off x="8001024" y="6000768"/>
            <a:ext cx="928694" cy="642942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隣接</a:t>
            </a:r>
            <a:r>
              <a:rPr lang="ja-JP" altLang="en-US" dirty="0" smtClean="0"/>
              <a:t>する行き止まりの解消</a:t>
            </a:r>
            <a:endParaRPr kumimoji="1" lang="ja-JP" altLang="en-US" dirty="0"/>
          </a:p>
        </p:txBody>
      </p:sp>
      <p:pic>
        <p:nvPicPr>
          <p:cNvPr id="4" name="コンテンツ プレースホルダ 3" descr="heu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662" y="1643050"/>
            <a:ext cx="7545639" cy="4643470"/>
          </a:xfrm>
        </p:spPr>
      </p:pic>
      <p:cxnSp>
        <p:nvCxnSpPr>
          <p:cNvPr id="6" name="直線コネクタ 5"/>
          <p:cNvCxnSpPr/>
          <p:nvPr/>
        </p:nvCxnSpPr>
        <p:spPr>
          <a:xfrm>
            <a:off x="6715140" y="6215082"/>
            <a:ext cx="1714512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rot="5400000">
            <a:off x="6679421" y="4536289"/>
            <a:ext cx="3500462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6215074" y="4038905"/>
            <a:ext cx="4286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</a:rPr>
              <a:t>×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786578" y="4056952"/>
            <a:ext cx="4286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</a:rPr>
              <a:t>×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00100" y="5214950"/>
            <a:ext cx="4286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86578" y="1714488"/>
            <a:ext cx="4286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00B050"/>
                </a:solidFill>
              </a:rPr>
              <a:t>●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 rot="5400000">
            <a:off x="6107917" y="5179231"/>
            <a:ext cx="1785950" cy="15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rot="5400000" flipH="1" flipV="1">
            <a:off x="6679421" y="4607727"/>
            <a:ext cx="2928958" cy="15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rot="10800000">
            <a:off x="7000892" y="3143248"/>
            <a:ext cx="1143008" cy="15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rot="5400000" flipH="1" flipV="1">
            <a:off x="6572264" y="2714620"/>
            <a:ext cx="857256" cy="15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7000892" y="6072206"/>
            <a:ext cx="1143008" cy="15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heu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643050"/>
            <a:ext cx="7547431" cy="464457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隣接</a:t>
            </a:r>
            <a:r>
              <a:rPr lang="ja-JP" altLang="en-US" dirty="0" smtClean="0"/>
              <a:t>する行き止まりの解消</a:t>
            </a:r>
            <a:endParaRPr kumimoji="1" lang="ja-JP" altLang="en-US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6715140" y="6215082"/>
            <a:ext cx="1714512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rot="5400000">
            <a:off x="6679421" y="4536289"/>
            <a:ext cx="3500462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6215074" y="4038905"/>
            <a:ext cx="4286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786578" y="4056952"/>
            <a:ext cx="4286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00100" y="5214950"/>
            <a:ext cx="4286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786578" y="1714488"/>
            <a:ext cx="4286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00B050"/>
                </a:solidFill>
              </a:rPr>
              <a:t>●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 descr="arrow2_finalmaze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638667" y="1357298"/>
            <a:ext cx="5866666" cy="513523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隣接する行き止まりの解消</a:t>
            </a:r>
            <a:endParaRPr kumimoji="1" lang="ja-JP" altLang="en-US" dirty="0"/>
          </a:p>
        </p:txBody>
      </p:sp>
      <p:sp>
        <p:nvSpPr>
          <p:cNvPr id="4" name="動作設定ボタン : 進む/次へ 3">
            <a:hlinkClick r:id="rId5" action="ppaction://hlinksldjump" highlightClick="1"/>
          </p:cNvPr>
          <p:cNvSpPr/>
          <p:nvPr/>
        </p:nvSpPr>
        <p:spPr>
          <a:xfrm>
            <a:off x="8001024" y="6000768"/>
            <a:ext cx="928694" cy="642942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隣接する行き止まりの解消</a:t>
            </a:r>
            <a:endParaRPr kumimoji="1" lang="ja-JP" altLang="en-US" dirty="0"/>
          </a:p>
        </p:txBody>
      </p:sp>
      <p:pic>
        <p:nvPicPr>
          <p:cNvPr id="20" name="コンテンツ プレースホルダ 19" descr="arrow2_heu1.png"/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638667" y="1357298"/>
            <a:ext cx="5866666" cy="5135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隣接する行き止まりの解消</a:t>
            </a:r>
            <a:endParaRPr kumimoji="1" lang="ja-JP" altLang="en-US" dirty="0"/>
          </a:p>
        </p:txBody>
      </p:sp>
      <p:pic>
        <p:nvPicPr>
          <p:cNvPr id="4" name="図 3" descr="arrow2_heu2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638667" y="1357298"/>
            <a:ext cx="5866666" cy="513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隣接する行き止まりの解消</a:t>
            </a:r>
            <a:endParaRPr kumimoji="1" lang="ja-JP" altLang="en-US" dirty="0"/>
          </a:p>
        </p:txBody>
      </p:sp>
      <p:pic>
        <p:nvPicPr>
          <p:cNvPr id="4" name="図 3" descr="arrow2_heu3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638667" y="1357298"/>
            <a:ext cx="5866666" cy="513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隣接する行き止まりの解消</a:t>
            </a:r>
            <a:endParaRPr kumimoji="1" lang="ja-JP" altLang="en-US" dirty="0"/>
          </a:p>
        </p:txBody>
      </p:sp>
      <p:pic>
        <p:nvPicPr>
          <p:cNvPr id="4" name="図 3" descr="arrow2_heu4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638667" y="1357298"/>
            <a:ext cx="5866666" cy="513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隣接する行き止まりの解消</a:t>
            </a:r>
            <a:endParaRPr kumimoji="1" lang="ja-JP" altLang="en-US" dirty="0"/>
          </a:p>
        </p:txBody>
      </p:sp>
      <p:pic>
        <p:nvPicPr>
          <p:cNvPr id="4" name="図 3" descr="arrow2_heu5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638667" y="1357298"/>
            <a:ext cx="5866666" cy="513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隣接する行き止まりの解消</a:t>
            </a:r>
            <a:endParaRPr kumimoji="1" lang="ja-JP" altLang="en-US" dirty="0"/>
          </a:p>
        </p:txBody>
      </p:sp>
      <p:pic>
        <p:nvPicPr>
          <p:cNvPr id="4" name="図 3" descr="arrow2_heu6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638667" y="1357298"/>
            <a:ext cx="5866666" cy="513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/>
          <p:cNvGrpSpPr/>
          <p:nvPr/>
        </p:nvGrpSpPr>
        <p:grpSpPr>
          <a:xfrm>
            <a:off x="4699886" y="1958782"/>
            <a:ext cx="4071966" cy="3124304"/>
            <a:chOff x="4699886" y="1958782"/>
            <a:chExt cx="4071966" cy="3124304"/>
          </a:xfrm>
        </p:grpSpPr>
        <p:pic>
          <p:nvPicPr>
            <p:cNvPr id="3" name="図 2" descr="la01prob.png"/>
            <p:cNvPicPr>
              <a:picLocks noChangeAspect="1"/>
            </p:cNvPicPr>
            <p:nvPr/>
          </p:nvPicPr>
          <p:blipFill>
            <a:blip r:embed="rId3" cstate="print"/>
            <a:srcRect t="62500" r="13143"/>
            <a:stretch>
              <a:fillRect/>
            </a:stretch>
          </p:blipFill>
          <p:spPr>
            <a:xfrm>
              <a:off x="4699886" y="1958782"/>
              <a:ext cx="4071966" cy="2488146"/>
            </a:xfrm>
            <a:prstGeom prst="rect">
              <a:avLst/>
            </a:prstGeom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6128646" y="4559866"/>
              <a:ext cx="13019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 smtClean="0"/>
                <a:t>作成後</a:t>
              </a:r>
              <a:endParaRPr kumimoji="1" lang="ja-JP" altLang="en-US" sz="2800" dirty="0"/>
            </a:p>
          </p:txBody>
        </p:sp>
      </p:grpSp>
      <p:pic>
        <p:nvPicPr>
          <p:cNvPr id="12" name="図 11" descr="la01.png"/>
          <p:cNvPicPr>
            <a:picLocks noChangeAspect="1"/>
          </p:cNvPicPr>
          <p:nvPr/>
        </p:nvPicPr>
        <p:blipFill>
          <a:blip r:embed="rId4" cstate="print"/>
          <a:srcRect t="62500" r="13143"/>
          <a:stretch>
            <a:fillRect/>
          </a:stretch>
        </p:blipFill>
        <p:spPr>
          <a:xfrm>
            <a:off x="4699886" y="1955270"/>
            <a:ext cx="4071966" cy="248814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絵画的</a:t>
            </a:r>
            <a:r>
              <a:rPr lang="ja-JP" altLang="en-US" dirty="0" smtClean="0"/>
              <a:t>迷路の作成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28926" y="5286388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迷路を作る人の視点</a:t>
            </a:r>
            <a:endParaRPr kumimoji="1" lang="ja-JP" altLang="en-US" sz="2800" dirty="0"/>
          </a:p>
        </p:txBody>
      </p:sp>
      <p:pic>
        <p:nvPicPr>
          <p:cNvPr id="10" name="図 9" descr="la01input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586" y="2000240"/>
            <a:ext cx="3914100" cy="234260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785918" y="4559866"/>
            <a:ext cx="1301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作成前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隣接する行き止まりの解消</a:t>
            </a:r>
            <a:endParaRPr kumimoji="1" lang="ja-JP" altLang="en-US" dirty="0"/>
          </a:p>
        </p:txBody>
      </p:sp>
      <p:pic>
        <p:nvPicPr>
          <p:cNvPr id="4" name="図 3" descr="arrow2_heu7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638667" y="1357298"/>
            <a:ext cx="5866666" cy="513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隣接する行き止まりの解消</a:t>
            </a:r>
            <a:endParaRPr kumimoji="1" lang="ja-JP" altLang="en-US" dirty="0"/>
          </a:p>
        </p:txBody>
      </p:sp>
      <p:pic>
        <p:nvPicPr>
          <p:cNvPr id="4" name="図 3" descr="arrow2_heu8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638667" y="1357298"/>
            <a:ext cx="5866666" cy="513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隣接する行き止まりの解消</a:t>
            </a:r>
            <a:endParaRPr kumimoji="1" lang="ja-JP" altLang="en-US" dirty="0"/>
          </a:p>
        </p:txBody>
      </p:sp>
      <p:pic>
        <p:nvPicPr>
          <p:cNvPr id="4" name="図 3" descr="arrow2_heu9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638667" y="1357298"/>
            <a:ext cx="5866666" cy="513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隣接する行き止まりの解消</a:t>
            </a:r>
            <a:endParaRPr kumimoji="1" lang="ja-JP" altLang="en-US" dirty="0"/>
          </a:p>
        </p:txBody>
      </p:sp>
      <p:pic>
        <p:nvPicPr>
          <p:cNvPr id="4" name="図 3" descr="arrow2_heu10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638667" y="1357298"/>
            <a:ext cx="5866666" cy="513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隣接する行き止まりの解消</a:t>
            </a:r>
            <a:endParaRPr kumimoji="1" lang="ja-JP" altLang="en-US" dirty="0"/>
          </a:p>
        </p:txBody>
      </p:sp>
      <p:pic>
        <p:nvPicPr>
          <p:cNvPr id="4" name="図 3" descr="arrow2_heu11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638667" y="1357298"/>
            <a:ext cx="5866666" cy="513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隣接する行き止まりの解消</a:t>
            </a:r>
            <a:endParaRPr kumimoji="1" lang="ja-JP" altLang="en-US" dirty="0"/>
          </a:p>
        </p:txBody>
      </p:sp>
      <p:pic>
        <p:nvPicPr>
          <p:cNvPr id="4" name="図 3" descr="arrow2_heu12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638667" y="1357298"/>
            <a:ext cx="5866666" cy="513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隣接する行き止まりの解消</a:t>
            </a:r>
            <a:endParaRPr kumimoji="1" lang="ja-JP" altLang="en-US" dirty="0"/>
          </a:p>
        </p:txBody>
      </p:sp>
      <p:pic>
        <p:nvPicPr>
          <p:cNvPr id="4" name="図 3" descr="arrow2_heu13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638667" y="1357298"/>
            <a:ext cx="5866666" cy="513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隣接する行き止まりの解消</a:t>
            </a:r>
            <a:endParaRPr kumimoji="1" lang="ja-JP" altLang="en-US" dirty="0"/>
          </a:p>
        </p:txBody>
      </p:sp>
      <p:pic>
        <p:nvPicPr>
          <p:cNvPr id="4" name="図 3" descr="arrow2_heu14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638667" y="1357298"/>
            <a:ext cx="5866666" cy="513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隣接する行き止まりの解消</a:t>
            </a:r>
            <a:endParaRPr kumimoji="1" lang="ja-JP" altLang="en-US" dirty="0"/>
          </a:p>
        </p:txBody>
      </p:sp>
      <p:pic>
        <p:nvPicPr>
          <p:cNvPr id="4" name="図 3" descr="arrow2_heu15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638667" y="1357298"/>
            <a:ext cx="5866666" cy="513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隣接する行き止まりの解消</a:t>
            </a:r>
            <a:endParaRPr kumimoji="1" lang="ja-JP" altLang="en-US" dirty="0"/>
          </a:p>
        </p:txBody>
      </p:sp>
      <p:pic>
        <p:nvPicPr>
          <p:cNvPr id="4" name="図 3" descr="arrow2_heu16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638667" y="1357298"/>
            <a:ext cx="5866666" cy="513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目標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1448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buNone/>
            </a:pPr>
            <a:r>
              <a:rPr kumimoji="1" lang="ja-JP" altLang="en-US" sz="4400" dirty="0" smtClean="0"/>
              <a:t>絵画的迷路の自動生成</a:t>
            </a:r>
            <a:endParaRPr kumimoji="1" lang="ja-JP" altLang="en-US" dirty="0"/>
          </a:p>
        </p:txBody>
      </p:sp>
      <p:pic>
        <p:nvPicPr>
          <p:cNvPr id="4" name="図 3" descr="la01.png"/>
          <p:cNvPicPr>
            <a:picLocks noChangeAspect="1"/>
          </p:cNvPicPr>
          <p:nvPr/>
        </p:nvPicPr>
        <p:blipFill>
          <a:blip r:embed="rId3" cstate="print"/>
          <a:srcRect t="62500" r="13143"/>
          <a:stretch>
            <a:fillRect/>
          </a:stretch>
        </p:blipFill>
        <p:spPr>
          <a:xfrm>
            <a:off x="4699886" y="3726936"/>
            <a:ext cx="4071966" cy="2488146"/>
          </a:xfrm>
          <a:prstGeom prst="rect">
            <a:avLst/>
          </a:prstGeom>
        </p:spPr>
      </p:pic>
      <p:pic>
        <p:nvPicPr>
          <p:cNvPr id="5" name="図 4" descr="la01input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86" y="3768394"/>
            <a:ext cx="3914100" cy="2342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隣接する行き止まりの解消</a:t>
            </a:r>
            <a:endParaRPr kumimoji="1" lang="ja-JP" altLang="en-US" dirty="0"/>
          </a:p>
        </p:txBody>
      </p:sp>
      <p:pic>
        <p:nvPicPr>
          <p:cNvPr id="4" name="図 3" descr="arrow2_heu17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638667" y="1357298"/>
            <a:ext cx="5866666" cy="513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arrow2_heu18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638667" y="1357298"/>
            <a:ext cx="5866666" cy="513523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隣接する行き止まりの解消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隣接する行き止まりの解消</a:t>
            </a:r>
            <a:endParaRPr kumimoji="1" lang="ja-JP" altLang="en-US" dirty="0"/>
          </a:p>
        </p:txBody>
      </p:sp>
      <p:pic>
        <p:nvPicPr>
          <p:cNvPr id="4" name="図 3" descr="arrow2_heu19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638667" y="1357298"/>
            <a:ext cx="5866666" cy="513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隣接する行き止まりの解消</a:t>
            </a:r>
            <a:endParaRPr kumimoji="1" lang="ja-JP" altLang="en-US" dirty="0"/>
          </a:p>
        </p:txBody>
      </p:sp>
      <p:pic>
        <p:nvPicPr>
          <p:cNvPr id="4" name="図 3" descr="arrow2_heu20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638667" y="1357298"/>
            <a:ext cx="5866666" cy="513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隣接する行き止まりの解消</a:t>
            </a:r>
            <a:endParaRPr kumimoji="1" lang="ja-JP" altLang="en-US" dirty="0"/>
          </a:p>
        </p:txBody>
      </p:sp>
      <p:pic>
        <p:nvPicPr>
          <p:cNvPr id="4" name="図 3" descr="arrow2_heu20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638667" y="1357298"/>
            <a:ext cx="5866666" cy="5135237"/>
          </a:xfrm>
          <a:prstGeom prst="rect">
            <a:avLst/>
          </a:prstGeom>
        </p:spPr>
      </p:pic>
      <p:sp>
        <p:nvSpPr>
          <p:cNvPr id="5" name="動作設定ボタン : 進む/次へ 4">
            <a:hlinkClick r:id="rId5" action="ppaction://hlinksldjump" highlightClick="1"/>
          </p:cNvPr>
          <p:cNvSpPr/>
          <p:nvPr/>
        </p:nvSpPr>
        <p:spPr>
          <a:xfrm rot="10800000">
            <a:off x="8001024" y="6000768"/>
            <a:ext cx="928694" cy="642942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デモをする時間があればデモ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Special Thanks to </a:t>
            </a:r>
            <a:r>
              <a:rPr kumimoji="1" lang="ja-JP" altLang="en-US" dirty="0" smtClean="0"/>
              <a:t>中井亮平氏 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東工大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dirty="0" smtClean="0"/>
              <a:t>絵画的迷路生成アルゴリズムを提案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利点</a:t>
            </a:r>
            <a:endParaRPr lang="en-US" altLang="ja-JP" dirty="0" smtClean="0"/>
          </a:p>
          <a:p>
            <a:r>
              <a:rPr lang="ja-JP" altLang="en-US" dirty="0" smtClean="0"/>
              <a:t>入力画像に対する要求は連結性のみ</a:t>
            </a:r>
            <a:endParaRPr lang="en-US" altLang="ja-JP" dirty="0" smtClean="0"/>
          </a:p>
          <a:p>
            <a:r>
              <a:rPr lang="ja-JP" altLang="en-US" dirty="0" smtClean="0"/>
              <a:t>入力画像を変更する必要なし</a:t>
            </a:r>
            <a:endParaRPr lang="en-US" altLang="ja-JP" dirty="0" smtClean="0"/>
          </a:p>
          <a:p>
            <a:r>
              <a:rPr lang="ja-JP" altLang="en-US" dirty="0"/>
              <a:t>アルゴリズムが単純 </a:t>
            </a:r>
            <a:r>
              <a:rPr lang="en-US" altLang="ja-JP" dirty="0"/>
              <a:t>(</a:t>
            </a:r>
            <a:r>
              <a:rPr lang="ja-JP" altLang="en-US" dirty="0"/>
              <a:t>多項式時間</a:t>
            </a:r>
            <a:r>
              <a:rPr lang="en-US" altLang="ja-JP" dirty="0"/>
              <a:t>)</a:t>
            </a:r>
          </a:p>
          <a:p>
            <a:pPr>
              <a:buNone/>
            </a:pPr>
            <a:r>
              <a:rPr lang="ja-JP" altLang="en-US" dirty="0" smtClean="0"/>
              <a:t>欠点</a:t>
            </a:r>
            <a:endParaRPr lang="en-US" altLang="ja-JP" dirty="0" smtClean="0"/>
          </a:p>
          <a:p>
            <a:r>
              <a:rPr lang="ja-JP" altLang="en-US" dirty="0"/>
              <a:t>迷路のスタートとゴールを自由に選べない</a:t>
            </a:r>
            <a:endParaRPr lang="en-US" altLang="ja-JP" dirty="0"/>
          </a:p>
          <a:p>
            <a:r>
              <a:rPr lang="ja-JP" altLang="en-US" dirty="0" smtClean="0"/>
              <a:t>迷路の 「質」 があまり高くない</a:t>
            </a:r>
            <a:endParaRPr lang="ja-JP" altLang="en-US" dirty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</p:txBody>
      </p:sp>
      <p:pic>
        <p:nvPicPr>
          <p:cNvPr id="5" name="コンテンツ プレースホルダ 3" descr="thx.png"/>
          <p:cNvPicPr>
            <a:picLocks noChangeAspect="1"/>
          </p:cNvPicPr>
          <p:nvPr/>
        </p:nvPicPr>
        <p:blipFill>
          <a:blip r:embed="rId3"/>
          <a:srcRect r="2003" b="-2390"/>
          <a:stretch>
            <a:fillRect/>
          </a:stretch>
        </p:blipFill>
        <p:spPr>
          <a:xfrm>
            <a:off x="71406" y="2285992"/>
            <a:ext cx="9072594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コンテンツ プレースホルダ 3" descr="thx.png"/>
          <p:cNvPicPr>
            <a:picLocks noChangeAspect="1"/>
          </p:cNvPicPr>
          <p:nvPr/>
        </p:nvPicPr>
        <p:blipFill>
          <a:blip r:embed="rId3"/>
          <a:srcRect r="2003" b="-2390"/>
          <a:stretch>
            <a:fillRect/>
          </a:stretch>
        </p:blipFill>
        <p:spPr>
          <a:xfrm>
            <a:off x="71406" y="2285992"/>
            <a:ext cx="9072594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絵画的迷路の作り方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3057524" cy="1752600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岡本 吉央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東工大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4586310" y="3890978"/>
            <a:ext cx="3057524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3200" dirty="0" smtClean="0"/>
              <a:t>上原 隆平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3200" dirty="0" smtClean="0"/>
              <a:t>JAIST</a:t>
            </a:r>
            <a:endParaRPr kumimoji="1" lang="ja-JP" alt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oppwilson.png" descr="C:\Documents and Settings\okamotoy\My Documents\MySlides\2009\lawinter\proppwilson.png"/>
          <p:cNvPicPr>
            <a:picLocks noChangeAspect="1"/>
          </p:cNvPicPr>
          <p:nvPr/>
        </p:nvPicPr>
        <p:blipFill>
          <a:blip r:embed="rId3" r:link="rId4" cstate="print"/>
          <a:srcRect l="30197" t="42577" r="29779" b="31954"/>
          <a:stretch>
            <a:fillRect/>
          </a:stretch>
        </p:blipFill>
        <p:spPr>
          <a:xfrm>
            <a:off x="3500431" y="2138940"/>
            <a:ext cx="5643570" cy="464764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関連研究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絵画的ではない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 迷路の生成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≒ 全域</a:t>
            </a:r>
            <a:r>
              <a:rPr kumimoji="1" lang="ja-JP" altLang="en-US" dirty="0" smtClean="0"/>
              <a:t>木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      の</a:t>
            </a:r>
            <a:r>
              <a:rPr kumimoji="1" lang="ja-JP" altLang="en-US" dirty="0" smtClean="0"/>
              <a:t>生成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2910" y="5214950"/>
            <a:ext cx="3357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J. </a:t>
            </a:r>
            <a:r>
              <a:rPr lang="en-US" altLang="ja-JP" sz="2800" dirty="0" err="1" smtClean="0"/>
              <a:t>Propp</a:t>
            </a:r>
            <a:r>
              <a:rPr lang="en-US" altLang="ja-JP" sz="2800" dirty="0" smtClean="0"/>
              <a:t>, D. Wilson.</a:t>
            </a:r>
          </a:p>
          <a:p>
            <a:r>
              <a:rPr lang="en-US" altLang="ja-JP" sz="2800" dirty="0" smtClean="0"/>
              <a:t>J. Algorithms 27 (’98)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関連</a:t>
            </a:r>
            <a:r>
              <a:rPr kumimoji="1" lang="ja-JP" altLang="en-US" dirty="0" smtClean="0"/>
              <a:t>研究？</a:t>
            </a:r>
            <a:endParaRPr kumimoji="1" lang="ja-JP" altLang="en-US" dirty="0"/>
          </a:p>
        </p:txBody>
      </p:sp>
      <p:pic>
        <p:nvPicPr>
          <p:cNvPr id="4" name="コンテンツ プレースホルダ 3" descr="aiueo160x23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00364" y="1571612"/>
            <a:ext cx="2832672" cy="4071966"/>
          </a:xfrm>
          <a:ln>
            <a:solidFill>
              <a:schemeClr val="tx1"/>
            </a:solidFill>
            <a:prstDash val="solid"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2857488" y="5786454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「あいうえおめいろ」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湯沢一之，ニコリ</a:t>
            </a:r>
            <a:endParaRPr kumimoji="1" lang="ja-JP" altLang="en-US" sz="2800" dirty="0"/>
          </a:p>
        </p:txBody>
      </p:sp>
      <p:pic>
        <p:nvPicPr>
          <p:cNvPr id="6" name="図 5" descr="ukidash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428735"/>
            <a:ext cx="2512046" cy="4214843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142844" y="5761041"/>
            <a:ext cx="2928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「浮き出し迷路 １」</a:t>
            </a:r>
            <a:endParaRPr lang="en-US" altLang="ja-JP" sz="2800" dirty="0" smtClean="0"/>
          </a:p>
          <a:p>
            <a:r>
              <a:rPr lang="ja-JP" altLang="en-US" sz="2800" dirty="0" smtClean="0"/>
              <a:t>望月士郎，学研</a:t>
            </a:r>
            <a:endParaRPr kumimoji="1" lang="ja-JP" altLang="en-US" sz="2800" dirty="0"/>
          </a:p>
        </p:txBody>
      </p:sp>
      <p:pic>
        <p:nvPicPr>
          <p:cNvPr id="8" name="図 7" descr="matsubara.jpg"/>
          <p:cNvPicPr>
            <a:picLocks noChangeAspect="1"/>
          </p:cNvPicPr>
          <p:nvPr/>
        </p:nvPicPr>
        <p:blipFill>
          <a:blip r:embed="rId5"/>
          <a:srcRect l="14545" t="1818" r="12728"/>
          <a:stretch>
            <a:fillRect/>
          </a:stretch>
        </p:blipFill>
        <p:spPr>
          <a:xfrm>
            <a:off x="6072230" y="1071546"/>
            <a:ext cx="2857488" cy="3857652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6215074" y="5143512"/>
            <a:ext cx="2571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「迷路パズル」</a:t>
            </a:r>
            <a:endParaRPr lang="en-US" altLang="ja-JP" sz="2800" dirty="0" smtClean="0"/>
          </a:p>
          <a:p>
            <a:r>
              <a:rPr lang="ja-JP" altLang="en-US" sz="2800" dirty="0" smtClean="0"/>
              <a:t>松原英多 監修</a:t>
            </a:r>
            <a:r>
              <a:rPr kumimoji="1" lang="ja-JP" altLang="en-US" sz="2800" dirty="0" smtClean="0"/>
              <a:t>，</a:t>
            </a: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kumimoji="1" lang="ja-JP" altLang="en-US" sz="2800" dirty="0" smtClean="0"/>
              <a:t>マガジンハウス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関連</a:t>
            </a:r>
            <a:r>
              <a:rPr kumimoji="1" lang="ja-JP" altLang="en-US" dirty="0" smtClean="0"/>
              <a:t>研究？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ja-JP" dirty="0" err="1"/>
              <a:t>Conceptis</a:t>
            </a:r>
            <a:r>
              <a:rPr lang="en-US" altLang="ja-JP" dirty="0"/>
              <a:t> </a:t>
            </a:r>
            <a:r>
              <a:rPr lang="en-US" altLang="ja-JP" dirty="0" smtClean="0"/>
              <a:t>puzzles</a:t>
            </a:r>
            <a:r>
              <a:rPr lang="ja-JP" altLang="en-US" dirty="0" smtClean="0"/>
              <a:t> </a:t>
            </a:r>
            <a:r>
              <a:rPr lang="ja-JP" altLang="en-US" dirty="0"/>
              <a:t>自動</a:t>
            </a:r>
            <a:r>
              <a:rPr lang="ja-JP" altLang="en-US" dirty="0" smtClean="0"/>
              <a:t>生成をしてる </a:t>
            </a:r>
            <a:r>
              <a:rPr lang="en-US" altLang="ja-JP" dirty="0" smtClean="0"/>
              <a:t>(</a:t>
            </a:r>
            <a:r>
              <a:rPr lang="ja-JP" altLang="en-US" dirty="0" smtClean="0"/>
              <a:t>らしい</a:t>
            </a:r>
            <a:r>
              <a:rPr lang="en-US" altLang="ja-JP" dirty="0" smtClean="0"/>
              <a:t>)</a:t>
            </a:r>
            <a:br>
              <a:rPr lang="en-US" altLang="ja-JP" dirty="0" smtClean="0"/>
            </a:br>
            <a:r>
              <a:rPr lang="en-US" altLang="ja-JP" dirty="0" smtClean="0"/>
              <a:t>http</a:t>
            </a:r>
            <a:r>
              <a:rPr lang="en-US" altLang="ja-JP" dirty="0"/>
              <a:t>://</a:t>
            </a:r>
            <a:r>
              <a:rPr lang="en-US" altLang="ja-JP" dirty="0" smtClean="0"/>
              <a:t>www.conceptispuzzles.com/</a:t>
            </a:r>
            <a:endParaRPr kumimoji="1" lang="ja-JP" altLang="en-US" dirty="0"/>
          </a:p>
        </p:txBody>
      </p:sp>
      <p:pic>
        <p:nvPicPr>
          <p:cNvPr id="4" name="図 3" descr="picturethismazes.jpg"/>
          <p:cNvPicPr>
            <a:picLocks noChangeAspect="1"/>
          </p:cNvPicPr>
          <p:nvPr/>
        </p:nvPicPr>
        <p:blipFill>
          <a:blip r:embed="rId3"/>
          <a:srcRect l="17999" r="18001"/>
          <a:stretch>
            <a:fillRect/>
          </a:stretch>
        </p:blipFill>
        <p:spPr>
          <a:xfrm>
            <a:off x="642910" y="2928934"/>
            <a:ext cx="2286016" cy="3571900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3214678" y="5572140"/>
            <a:ext cx="3357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「</a:t>
            </a:r>
            <a:r>
              <a:rPr lang="en-US" altLang="ja-JP" sz="2800" dirty="0" smtClean="0"/>
              <a:t>Picture This! Mazes</a:t>
            </a:r>
            <a:r>
              <a:rPr lang="ja-JP" altLang="en-US" sz="2800" dirty="0" smtClean="0"/>
              <a:t>」</a:t>
            </a:r>
            <a:endParaRPr lang="en-US" altLang="ja-JP" sz="2800" dirty="0" smtClean="0"/>
          </a:p>
          <a:p>
            <a:r>
              <a:rPr lang="en-US" altLang="ja-JP" sz="2800" dirty="0" err="1" smtClean="0"/>
              <a:t>Conceptis</a:t>
            </a:r>
            <a:r>
              <a:rPr lang="en-US" altLang="ja-JP" sz="2800" dirty="0" smtClean="0"/>
              <a:t> Puzzles, ’05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4160</TotalTime>
  <Words>879</Words>
  <PresentationFormat>画面に合わせる (4:3)</PresentationFormat>
  <Paragraphs>249</Paragraphs>
  <Slides>68</Slides>
  <Notes>68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68</vt:i4>
      </vt:variant>
    </vt:vector>
  </HeadingPairs>
  <TitlesOfParts>
    <vt:vector size="69" baseType="lpstr">
      <vt:lpstr>Office テーマ</vt:lpstr>
      <vt:lpstr>絵画的迷路の作り方</vt:lpstr>
      <vt:lpstr>スライド 2</vt:lpstr>
      <vt:lpstr>スライド 3</vt:lpstr>
      <vt:lpstr>絵画的迷路 (浮き出し迷路)</vt:lpstr>
      <vt:lpstr>絵画的迷路の作成</vt:lpstr>
      <vt:lpstr>目標</vt:lpstr>
      <vt:lpstr>関連研究</vt:lpstr>
      <vt:lpstr>関連研究？</vt:lpstr>
      <vt:lpstr>関連研究？</vt:lpstr>
      <vt:lpstr>違うタイプの自動生成研究</vt:lpstr>
      <vt:lpstr>提案アルゴリズムの特徴</vt:lpstr>
      <vt:lpstr>ここからの話の進め方</vt:lpstr>
      <vt:lpstr>普通の迷路の作成法</vt:lpstr>
      <vt:lpstr>普通の迷路の作成法</vt:lpstr>
      <vt:lpstr>普通の迷路の作成法</vt:lpstr>
      <vt:lpstr>普通の迷路の作成法</vt:lpstr>
      <vt:lpstr>普通の迷路の作成法</vt:lpstr>
      <vt:lpstr>普通の迷路の作成法</vt:lpstr>
      <vt:lpstr>普通の迷路の作成法</vt:lpstr>
      <vt:lpstr>絵画的迷路の作成に向けて</vt:lpstr>
      <vt:lpstr>絵画的迷路の作成に向けて</vt:lpstr>
      <vt:lpstr>絵画的迷路の作成に向けて</vt:lpstr>
      <vt:lpstr>絵画的迷路の作成に向けて</vt:lpstr>
      <vt:lpstr>絵画的迷路の作成に向けて</vt:lpstr>
      <vt:lpstr>絵画的迷路の作成に向けて</vt:lpstr>
      <vt:lpstr>絵画的迷路の作成に向けて</vt:lpstr>
      <vt:lpstr>絵画的迷路の作成に向けて</vt:lpstr>
      <vt:lpstr>ハミルトンパスがなかったら？</vt:lpstr>
      <vt:lpstr>ここからの話の進め方</vt:lpstr>
      <vt:lpstr>提案アルゴリズムのアイデア</vt:lpstr>
      <vt:lpstr>提案アルゴリズムの詳細</vt:lpstr>
      <vt:lpstr>提案アルゴリズムの詳細</vt:lpstr>
      <vt:lpstr>提案アルゴリズムの詳細</vt:lpstr>
      <vt:lpstr>提案アルゴリズムの詳細</vt:lpstr>
      <vt:lpstr>提案アルゴリズムの詳細</vt:lpstr>
      <vt:lpstr>提案アルゴリズムの詳細</vt:lpstr>
      <vt:lpstr>提案アルゴリズムの詳細</vt:lpstr>
      <vt:lpstr>提案アルゴリズムの詳細</vt:lpstr>
      <vt:lpstr>ここまでの話の進め方</vt:lpstr>
      <vt:lpstr>もうひとひねり</vt:lpstr>
      <vt:lpstr>隣接する行き止まりの解消</vt:lpstr>
      <vt:lpstr>隣接する行き止まりの解消</vt:lpstr>
      <vt:lpstr>隣接する行き止まりの解消</vt:lpstr>
      <vt:lpstr>隣接する行き止まりの解消</vt:lpstr>
      <vt:lpstr>隣接する行き止まりの解消</vt:lpstr>
      <vt:lpstr>隣接する行き止まりの解消</vt:lpstr>
      <vt:lpstr>隣接する行き止まりの解消</vt:lpstr>
      <vt:lpstr>隣接する行き止まりの解消</vt:lpstr>
      <vt:lpstr>隣接する行き止まりの解消</vt:lpstr>
      <vt:lpstr>隣接する行き止まりの解消</vt:lpstr>
      <vt:lpstr>隣接する行き止まりの解消</vt:lpstr>
      <vt:lpstr>隣接する行き止まりの解消</vt:lpstr>
      <vt:lpstr>隣接する行き止まりの解消</vt:lpstr>
      <vt:lpstr>隣接する行き止まりの解消</vt:lpstr>
      <vt:lpstr>隣接する行き止まりの解消</vt:lpstr>
      <vt:lpstr>隣接する行き止まりの解消</vt:lpstr>
      <vt:lpstr>隣接する行き止まりの解消</vt:lpstr>
      <vt:lpstr>隣接する行き止まりの解消</vt:lpstr>
      <vt:lpstr>隣接する行き止まりの解消</vt:lpstr>
      <vt:lpstr>隣接する行き止まりの解消</vt:lpstr>
      <vt:lpstr>隣接する行き止まりの解消</vt:lpstr>
      <vt:lpstr>隣接する行き止まりの解消</vt:lpstr>
      <vt:lpstr>隣接する行き止まりの解消</vt:lpstr>
      <vt:lpstr>隣接する行き止まりの解消</vt:lpstr>
      <vt:lpstr>デモをする時間があればデモ</vt:lpstr>
      <vt:lpstr>まとめ</vt:lpstr>
      <vt:lpstr>スライド 67</vt:lpstr>
      <vt:lpstr>絵画的迷路の作り方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絵画的迷路の作り方</dc:title>
  <cp:lastModifiedBy>okamotoy</cp:lastModifiedBy>
  <cp:revision>27</cp:revision>
  <dcterms:modified xsi:type="dcterms:W3CDTF">2009-02-02T08:07:40Z</dcterms:modified>
</cp:coreProperties>
</file>